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ppt/embeddings/Microsoft_Equation3.bin" ContentType="application/vnd.openxmlformats-officedocument.oleObject"/>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embeddings/Microsoft_Equation4.bin" ContentType="application/vnd.openxmlformats-officedocument.oleObject"/>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4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Default Extension="tiff" ContentType="image/tiff"/>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embeddings/Microsoft_Equation2.bin" ContentType="application/vnd.openxmlformats-officedocument.oleObject"/>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46"/>
  </p:notesMasterIdLst>
  <p:sldIdLst>
    <p:sldId id="256" r:id="rId2"/>
    <p:sldId id="259" r:id="rId3"/>
    <p:sldId id="260" r:id="rId4"/>
    <p:sldId id="261" r:id="rId5"/>
    <p:sldId id="283" r:id="rId6"/>
    <p:sldId id="284" r:id="rId7"/>
    <p:sldId id="285" r:id="rId8"/>
    <p:sldId id="287" r:id="rId9"/>
    <p:sldId id="322" r:id="rId10"/>
    <p:sldId id="291" r:id="rId11"/>
    <p:sldId id="273" r:id="rId12"/>
    <p:sldId id="292" r:id="rId13"/>
    <p:sldId id="279" r:id="rId14"/>
    <p:sldId id="282" r:id="rId15"/>
    <p:sldId id="295" r:id="rId16"/>
    <p:sldId id="294" r:id="rId17"/>
    <p:sldId id="281" r:id="rId18"/>
    <p:sldId id="303" r:id="rId19"/>
    <p:sldId id="299" r:id="rId20"/>
    <p:sldId id="267" r:id="rId21"/>
    <p:sldId id="268" r:id="rId22"/>
    <p:sldId id="271" r:id="rId23"/>
    <p:sldId id="269" r:id="rId24"/>
    <p:sldId id="270" r:id="rId25"/>
    <p:sldId id="272" r:id="rId26"/>
    <p:sldId id="311" r:id="rId27"/>
    <p:sldId id="297" r:id="rId28"/>
    <p:sldId id="304" r:id="rId29"/>
    <p:sldId id="300" r:id="rId30"/>
    <p:sldId id="301" r:id="rId31"/>
    <p:sldId id="302" r:id="rId32"/>
    <p:sldId id="290" r:id="rId33"/>
    <p:sldId id="306" r:id="rId34"/>
    <p:sldId id="307" r:id="rId35"/>
    <p:sldId id="309" r:id="rId36"/>
    <p:sldId id="310" r:id="rId37"/>
    <p:sldId id="312" r:id="rId38"/>
    <p:sldId id="313" r:id="rId39"/>
    <p:sldId id="314" r:id="rId40"/>
    <p:sldId id="316" r:id="rId41"/>
    <p:sldId id="317" r:id="rId42"/>
    <p:sldId id="318" r:id="rId43"/>
    <p:sldId id="319" r:id="rId44"/>
    <p:sldId id="320"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66FF"/>
    <a:srgbClr val="CC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01" d="100"/>
          <a:sy n="101" d="100"/>
        </p:scale>
        <p:origin x="-110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8.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1.pict"/><Relationship Id="rId2" Type="http://schemas.openxmlformats.org/officeDocument/2006/relationships/image" Target="../media/image92.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990CF-8A5F-7D45-8092-720BB4E737A3}" type="datetimeFigureOut">
              <a:rPr lang="en-US" smtClean="0"/>
              <a:pPr/>
              <a:t>11/11/13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DA1B98-A831-0A4F-BBFD-AA2CF9FDE70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D9EB5-500B-124B-8517-678A6DFEC626}" type="slidenum">
              <a:rPr lang="en-GB"/>
              <a:pPr/>
              <a:t>3</a:t>
            </a:fld>
            <a:endParaRPr lang="en-GB"/>
          </a:p>
        </p:txBody>
      </p:sp>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xfrm>
            <a:off x="685145" y="4342686"/>
            <a:ext cx="5487711" cy="4115627"/>
          </a:xfrm>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D9EB5-500B-124B-8517-678A6DFEC626}" type="slidenum">
              <a:rPr lang="en-GB"/>
              <a:pPr/>
              <a:t>5</a:t>
            </a:fld>
            <a:endParaRPr lang="en-GB"/>
          </a:p>
        </p:txBody>
      </p:sp>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xfrm>
            <a:off x="685145" y="4342686"/>
            <a:ext cx="5487711" cy="4115627"/>
          </a:xfrm>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929E5BCF-42DB-C342-954F-AB2FCDB7F048}" type="slidenum">
              <a:rPr lang="en-US">
                <a:latin typeface="Comic Sans MS" pitchFamily="-83" charset="0"/>
                <a:ea typeface="ＭＳ Ｐゴシック" pitchFamily="-83" charset="-128"/>
                <a:cs typeface="ＭＳ Ｐゴシック" pitchFamily="-83" charset="-128"/>
              </a:rPr>
              <a:pPr/>
              <a:t>11</a:t>
            </a:fld>
            <a:endParaRPr lang="en-US">
              <a:latin typeface="Comic Sans MS" pitchFamily="-83" charset="0"/>
              <a:ea typeface="ＭＳ Ｐゴシック" pitchFamily="-83" charset="-128"/>
              <a:cs typeface="ＭＳ Ｐゴシック" pitchFamily="-83" charset="-128"/>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a:latin typeface="Arial" pitchFamily="-83" charset="0"/>
              <a:ea typeface="ＭＳ Ｐゴシック" pitchFamily="-83" charset="-128"/>
              <a:cs typeface="ＭＳ Ｐゴシック" pitchFamily="-8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DA1B98-A831-0A4F-BBFD-AA2CF9FDE701}" type="slidenum">
              <a:rPr lang="en-US" smtClean="0"/>
              <a:pPr/>
              <a:t>26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D9EB5-500B-124B-8517-678A6DFEC626}" type="slidenum">
              <a:rPr lang="en-GB"/>
              <a:pPr/>
              <a:t>37</a:t>
            </a:fld>
            <a:endParaRPr lang="en-GB"/>
          </a:p>
        </p:txBody>
      </p:sp>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xfrm>
            <a:off x="685145" y="4342686"/>
            <a:ext cx="5487711" cy="4115627"/>
          </a:xfrm>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995F9D0-84AA-1648-BAA4-43FF389236C2}" type="datetimeFigureOut">
              <a:rPr lang="en-US" smtClean="0"/>
              <a:pPr/>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95F9D0-84AA-1648-BAA4-43FF389236C2}" type="datetimeFigureOut">
              <a:rPr lang="en-US" smtClean="0"/>
              <a:pPr/>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95F9D0-84AA-1648-BAA4-43FF389236C2}" type="datetimeFigureOut">
              <a:rPr lang="en-US" smtClean="0"/>
              <a:pPr/>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95F9D0-84AA-1648-BAA4-43FF389236C2}" type="datetimeFigureOut">
              <a:rPr lang="en-US" smtClean="0"/>
              <a:pPr/>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995F9D0-84AA-1648-BAA4-43FF389236C2}" type="datetimeFigureOut">
              <a:rPr lang="en-US" smtClean="0"/>
              <a:pPr/>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995F9D0-84AA-1648-BAA4-43FF389236C2}" type="datetimeFigureOut">
              <a:rPr lang="en-US" smtClean="0"/>
              <a:pPr/>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995F9D0-84AA-1648-BAA4-43FF389236C2}" type="datetimeFigureOut">
              <a:rPr lang="en-US" smtClean="0"/>
              <a:pPr/>
              <a:t>11/11/13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995F9D0-84AA-1648-BAA4-43FF389236C2}" type="datetimeFigureOut">
              <a:rPr lang="en-US" smtClean="0"/>
              <a:pPr/>
              <a:t>11/11/13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95F9D0-84AA-1648-BAA4-43FF389236C2}" type="datetimeFigureOut">
              <a:rPr lang="en-US" smtClean="0"/>
              <a:pPr/>
              <a:t>11/11/13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95F9D0-84AA-1648-BAA4-43FF389236C2}" type="datetimeFigureOut">
              <a:rPr lang="en-US" smtClean="0"/>
              <a:pPr/>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95F9D0-84AA-1648-BAA4-43FF389236C2}" type="datetimeFigureOut">
              <a:rPr lang="en-US" smtClean="0"/>
              <a:pPr/>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C8AD-BBB1-0849-9C17-BD4BD5B742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5F9D0-84AA-1648-BAA4-43FF389236C2}" type="datetimeFigureOut">
              <a:rPr lang="en-US" smtClean="0"/>
              <a:pPr/>
              <a:t>11/11/13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3EC8AD-BBB1-0849-9C17-BD4BD5B7424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gerald.k.skinner@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df"/><Relationship Id="rId3"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df"/><Relationship Id="rId3"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df"/><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4.pd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df"/><Relationship Id="rId3"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40.pd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df"/><Relationship Id="rId5" Type="http://schemas.openxmlformats.org/officeDocument/2006/relationships/image" Target="../media/image47.png"/><Relationship Id="rId6" Type="http://schemas.openxmlformats.org/officeDocument/2006/relationships/image" Target="../media/image48.tiff"/><Relationship Id="rId1" Type="http://schemas.openxmlformats.org/officeDocument/2006/relationships/slideLayout" Target="../slideLayouts/slideLayout2.xml"/><Relationship Id="rId2" Type="http://schemas.openxmlformats.org/officeDocument/2006/relationships/image" Target="../media/image44.pd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df"/><Relationship Id="rId5" Type="http://schemas.openxmlformats.org/officeDocument/2006/relationships/image" Target="../media/image53.png"/><Relationship Id="rId6"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image" Target="../media/image50.pd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df"/><Relationship Id="rId3"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df"/><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image" Target="../media/image58.pdf"/></Relationships>
</file>

<file path=ppt/slides/_rels/slide26.xml.rels><?xml version="1.0" encoding="UTF-8" standalone="yes"?>
<Relationships xmlns="http://schemas.openxmlformats.org/package/2006/relationships"><Relationship Id="rId3" Type="http://schemas.openxmlformats.org/officeDocument/2006/relationships/image" Target="../media/image64.pdf"/><Relationship Id="rId4" Type="http://schemas.openxmlformats.org/officeDocument/2006/relationships/image" Target="../media/image6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df"/><Relationship Id="rId3"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 Id="rId3" Type="http://schemas.openxmlformats.org/officeDocument/2006/relationships/image" Target="../media/image6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df"/><Relationship Id="rId5" Type="http://schemas.openxmlformats.org/officeDocument/2006/relationships/image" Target="../media/image73.png"/><Relationship Id="rId1" Type="http://schemas.openxmlformats.org/officeDocument/2006/relationships/slideLayout" Target="../slideLayouts/slideLayout7.xml"/><Relationship Id="rId2" Type="http://schemas.openxmlformats.org/officeDocument/2006/relationships/image" Target="../media/image70.pd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df"/><Relationship Id="rId3" Type="http://schemas.openxmlformats.org/officeDocument/2006/relationships/image" Target="../media/image7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df"/><Relationship Id="rId3" Type="http://schemas.openxmlformats.org/officeDocument/2006/relationships/image" Target="../media/image6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df"/><Relationship Id="rId3" Type="http://schemas.openxmlformats.org/officeDocument/2006/relationships/image" Target="../media/image77.png"/></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78.pdf"/><Relationship Id="rId5" Type="http://schemas.openxmlformats.org/officeDocument/2006/relationships/image" Target="../media/image79.png"/><Relationship Id="rId1" Type="http://schemas.openxmlformats.org/officeDocument/2006/relationships/slideLayout" Target="../slideLayouts/slideLayout2.xml"/><Relationship Id="rId2" Type="http://schemas.openxmlformats.org/officeDocument/2006/relationships/image" Target="../media/image64.pdf"/></Relationships>
</file>

<file path=ppt/slides/_rels/slide37.xml.rels><?xml version="1.0" encoding="UTF-8" standalone="yes"?>
<Relationships xmlns="http://schemas.openxmlformats.org/package/2006/relationships"><Relationship Id="rId3" Type="http://schemas.openxmlformats.org/officeDocument/2006/relationships/image" Target="../media/image80.pdf"/><Relationship Id="rId4" Type="http://schemas.openxmlformats.org/officeDocument/2006/relationships/image" Target="../media/image81.png"/><Relationship Id="rId5" Type="http://schemas.openxmlformats.org/officeDocument/2006/relationships/image" Target="../media/image82.pdf"/><Relationship Id="rId6" Type="http://schemas.openxmlformats.org/officeDocument/2006/relationships/image" Target="../media/image83.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4.tiff"/><Relationship Id="rId3" Type="http://schemas.openxmlformats.org/officeDocument/2006/relationships/image" Target="../media/image8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df"/><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3.pd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4.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df"/><Relationship Id="rId3" Type="http://schemas.openxmlformats.org/officeDocument/2006/relationships/image" Target="../media/image87.png"/></Relationships>
</file>

<file path=ppt/slides/_rels/slide42.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image" Target="../media/image89.tiff"/><Relationship Id="rId5" Type="http://schemas.openxmlformats.org/officeDocument/2006/relationships/image" Target="../media/image90.tif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3.pdf"/><Relationship Id="rId4" Type="http://schemas.openxmlformats.org/officeDocument/2006/relationships/image" Target="../media/image94.png"/><Relationship Id="rId5" Type="http://schemas.openxmlformats.org/officeDocument/2006/relationships/oleObject" Target="../embeddings/Microsoft_Equation3.bin"/><Relationship Id="rId6" Type="http://schemas.openxmlformats.org/officeDocument/2006/relationships/oleObject" Target="../embeddings/Microsoft_Equation4.bin"/><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df"/><Relationship Id="rId5" Type="http://schemas.openxmlformats.org/officeDocument/2006/relationships/image" Target="../media/image10.png"/><Relationship Id="rId6" Type="http://schemas.openxmlformats.org/officeDocument/2006/relationships/image" Target="../media/image11.pdf"/><Relationship Id="rId7" Type="http://schemas.openxmlformats.org/officeDocument/2006/relationships/image" Target="../media/image12.png"/><Relationship Id="rId8" Type="http://schemas.openxmlformats.org/officeDocument/2006/relationships/image" Target="../media/image13.pdf"/><Relationship Id="rId9" Type="http://schemas.openxmlformats.org/officeDocument/2006/relationships/image" Target="../media/image14.png"/><Relationship Id="rId10" Type="http://schemas.openxmlformats.org/officeDocument/2006/relationships/image" Target="../media/image15.pdf"/><Relationship Id="rId11"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7.pdf"/></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df"/><Relationship Id="rId5"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7.pd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df"/><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dirty="0" smtClean="0"/>
              <a:t>Antimatter in the Universe </a:t>
            </a:r>
            <a:r>
              <a:rPr lang="en-GB" dirty="0" smtClean="0"/>
              <a:t/>
            </a:r>
            <a:br>
              <a:rPr lang="en-GB" dirty="0" smtClean="0"/>
            </a:br>
            <a:r>
              <a:rPr sz="2800" dirty="0" smtClean="0"/>
              <a:t>and the PAMELA/FERMI</a:t>
            </a:r>
            <a:r>
              <a:rPr lang="en-GB" sz="2800" dirty="0" smtClean="0"/>
              <a:t>/AMS…</a:t>
            </a:r>
            <a:r>
              <a:rPr sz="2800" dirty="0" smtClean="0"/>
              <a:t> anomaly</a:t>
            </a:r>
            <a:endParaRPr lang="en-US" dirty="0"/>
          </a:p>
        </p:txBody>
      </p:sp>
      <p:sp>
        <p:nvSpPr>
          <p:cNvPr id="5" name="Content Placeholder 2"/>
          <p:cNvSpPr txBox="1">
            <a:spLocks/>
          </p:cNvSpPr>
          <p:nvPr/>
        </p:nvSpPr>
        <p:spPr>
          <a:xfrm>
            <a:off x="457200" y="1951037"/>
            <a:ext cx="8229600" cy="4525963"/>
          </a:xfrm>
          <a:prstGeom prst="rect">
            <a:avLst/>
          </a:prstGeom>
        </p:spPr>
        <p:txBody>
          <a:bodyPr vert="horz" lIns="91440" tIns="45720" rIns="91440" bIns="45720" rtlCol="0">
            <a:normAutofit fontScale="92500" lnSpcReduction="20000"/>
          </a:bodyPr>
          <a:lstStyle/>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chemeClr val="tx1"/>
                </a:solidFill>
                <a:effectLst/>
                <a:uLnTx/>
                <a:uFillTx/>
                <a:latin typeface="Comic Sans MS"/>
                <a:ea typeface="+mn-ea"/>
                <a:cs typeface="Comic Sans MS"/>
              </a:rPr>
              <a:t>Gerry Skinner</a:t>
            </a: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2400" b="0" i="1" u="none" strike="noStrike" kern="1200" cap="none" spc="0" normalizeH="0" baseline="0" noProof="0" dirty="0" smtClean="0">
                <a:ln>
                  <a:noFill/>
                </a:ln>
                <a:solidFill>
                  <a:srgbClr val="3366FF"/>
                </a:solidFill>
                <a:effectLst/>
                <a:uLnTx/>
                <a:uFillTx/>
                <a:latin typeface="Times New Roman"/>
                <a:ea typeface="+mn-ea"/>
                <a:cs typeface="Helvetica"/>
                <a:hlinkClick r:id="rId2"/>
              </a:rPr>
              <a:t>gerald.k.skinner@gmail.com</a:t>
            </a:r>
            <a:endParaRPr kumimoji="0" lang="en-US" sz="2400" b="0" i="1" u="none" strike="noStrike" kern="1200" cap="none" spc="0" normalizeH="0" baseline="0" noProof="0" dirty="0" smtClean="0">
              <a:ln>
                <a:noFill/>
              </a:ln>
              <a:solidFill>
                <a:srgbClr val="3366FF"/>
              </a:solidFill>
              <a:effectLst/>
              <a:uLnTx/>
              <a:uFillTx/>
              <a:latin typeface="Times New Roman"/>
              <a:ea typeface="+mn-ea"/>
              <a:cs typeface="Helvetica"/>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2400" b="0" i="1" u="none" strike="noStrike" kern="1200" cap="none" spc="0" normalizeH="0" baseline="0" noProof="0" dirty="0" smtClean="0">
              <a:ln>
                <a:noFill/>
              </a:ln>
              <a:solidFill>
                <a:schemeClr val="tx1"/>
              </a:solidFill>
              <a:effectLst/>
              <a:uLnTx/>
              <a:uFillTx/>
              <a:latin typeface="Times New Roman"/>
              <a:ea typeface="+mn-ea"/>
              <a:cs typeface="Times New Roman"/>
            </a:endParaRPr>
          </a:p>
          <a:p>
            <a:pPr marL="342900" lvl="0" indent="-342900">
              <a:spcBef>
                <a:spcPct val="20000"/>
              </a:spcBef>
              <a:defRPr/>
            </a:pPr>
            <a:r>
              <a:rPr lang="en-US" sz="1946" i="1" dirty="0" smtClean="0">
                <a:latin typeface="Times New Roman"/>
                <a:cs typeface="Times New Roman"/>
              </a:rPr>
              <a:t>Max-Planck </a:t>
            </a:r>
            <a:r>
              <a:rPr lang="en-US" sz="1946" i="1" dirty="0" err="1" smtClean="0">
                <a:latin typeface="Times New Roman"/>
                <a:cs typeface="Times New Roman"/>
              </a:rPr>
              <a:t>Institut</a:t>
            </a:r>
            <a:r>
              <a:rPr lang="en-US" sz="1946" i="1" dirty="0" smtClean="0">
                <a:latin typeface="Times New Roman"/>
                <a:cs typeface="Times New Roman"/>
              </a:rPr>
              <a:t> fur </a:t>
            </a:r>
            <a:r>
              <a:rPr lang="en-US" sz="1946" i="1" dirty="0" err="1" smtClean="0">
                <a:latin typeface="Times New Roman"/>
                <a:cs typeface="Times New Roman"/>
              </a:rPr>
              <a:t>Extraterrestriche</a:t>
            </a:r>
            <a:r>
              <a:rPr lang="en-US" sz="1946" i="1" dirty="0" smtClean="0">
                <a:latin typeface="Times New Roman"/>
                <a:cs typeface="Times New Roman"/>
              </a:rPr>
              <a:t> </a:t>
            </a:r>
            <a:r>
              <a:rPr lang="en-US" sz="1946" i="1" dirty="0" err="1" smtClean="0">
                <a:latin typeface="Times New Roman"/>
                <a:cs typeface="Times New Roman"/>
              </a:rPr>
              <a:t>Physik</a:t>
            </a:r>
            <a:r>
              <a:rPr lang="en-US" sz="1946" i="1" dirty="0" smtClean="0">
                <a:latin typeface="Times New Roman"/>
                <a:cs typeface="Times New Roman"/>
              </a:rPr>
              <a:t> , </a:t>
            </a:r>
            <a:r>
              <a:rPr lang="en-US" sz="1946" i="1" dirty="0" err="1" smtClean="0">
                <a:latin typeface="Times New Roman"/>
                <a:cs typeface="Times New Roman"/>
              </a:rPr>
              <a:t>Garching</a:t>
            </a:r>
            <a:endParaRPr lang="en-US" sz="1946" i="1" dirty="0" smtClean="0">
              <a:latin typeface="Times New Roman"/>
              <a:cs typeface="Times New Roman"/>
            </a:endParaRPr>
          </a:p>
          <a:p>
            <a:pPr marL="342900" indent="-342900">
              <a:spcBef>
                <a:spcPct val="20000"/>
              </a:spcBef>
            </a:pPr>
            <a:r>
              <a:rPr lang="en-US" sz="1935" i="1" dirty="0" smtClean="0">
                <a:latin typeface="Times New Roman"/>
                <a:cs typeface="Times New Roman"/>
              </a:rPr>
              <a:t>Max-Planck </a:t>
            </a:r>
            <a:r>
              <a:rPr lang="en-US" sz="1935" i="1" dirty="0" err="1" smtClean="0">
                <a:latin typeface="Times New Roman"/>
                <a:cs typeface="Times New Roman"/>
              </a:rPr>
              <a:t>Institut</a:t>
            </a:r>
            <a:r>
              <a:rPr lang="en-US" sz="1935" i="1" dirty="0" smtClean="0">
                <a:latin typeface="Times New Roman"/>
                <a:cs typeface="Times New Roman"/>
              </a:rPr>
              <a:t> fur </a:t>
            </a:r>
            <a:r>
              <a:rPr lang="en-US" sz="1935" i="1" dirty="0" err="1" smtClean="0">
                <a:latin typeface="Times New Roman"/>
                <a:cs typeface="Times New Roman"/>
              </a:rPr>
              <a:t>Astrophysik</a:t>
            </a:r>
            <a:r>
              <a:rPr lang="en-US" sz="1935" i="1" dirty="0" smtClean="0">
                <a:latin typeface="Times New Roman"/>
                <a:cs typeface="Times New Roman"/>
              </a:rPr>
              <a:t> , </a:t>
            </a:r>
            <a:r>
              <a:rPr lang="en-US" sz="1935" i="1" dirty="0" err="1" smtClean="0">
                <a:latin typeface="Times New Roman"/>
                <a:cs typeface="Times New Roman"/>
              </a:rPr>
              <a:t>Garching</a:t>
            </a:r>
            <a:endParaRPr lang="en-US" sz="1935" i="1" dirty="0" smtClean="0">
              <a:latin typeface="Times New Roman"/>
              <a:cs typeface="Times New Roman"/>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(Honorary) University of Birmingham, UK </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(Department of  Astrophysics and Space Research)</a:t>
            </a:r>
          </a:p>
          <a:p>
            <a:pPr marL="342900" lvl="0" indent="-342900">
              <a:spcBef>
                <a:spcPct val="20000"/>
              </a:spcBef>
              <a:defRPr/>
            </a:pPr>
            <a:endParaRPr lang="en-US" sz="1946" i="1" dirty="0" smtClean="0">
              <a:latin typeface="Times New Roman"/>
              <a:cs typeface="Times New Roman"/>
            </a:endParaRPr>
          </a:p>
          <a:p>
            <a:pPr marL="342900" lvl="0" indent="-342900">
              <a:spcBef>
                <a:spcPct val="20000"/>
              </a:spcBef>
              <a:defRPr/>
            </a:pPr>
            <a:r>
              <a:rPr lang="en-US" sz="1946" i="1" dirty="0" smtClean="0">
                <a:latin typeface="Times New Roman"/>
                <a:cs typeface="Times New Roman"/>
              </a:rPr>
              <a:t>(Ex) University of Maryland</a:t>
            </a:r>
          </a:p>
          <a:p>
            <a:pPr marL="342900" lvl="0" indent="-342900">
              <a:spcBef>
                <a:spcPct val="20000"/>
              </a:spcBef>
              <a:defRPr/>
            </a:pPr>
            <a:r>
              <a:rPr lang="en-US" sz="1946" i="1" dirty="0" smtClean="0">
                <a:latin typeface="Times New Roman"/>
                <a:cs typeface="Times New Roman"/>
              </a:rPr>
              <a:t>	(attached to NASA Goddard Space Flight Center)</a:t>
            </a:r>
            <a:r>
              <a:rPr lang="en-US" sz="2400" dirty="0" smtClean="0"/>
              <a:t> </a:t>
            </a:r>
            <a:endParaRPr lang="en-US" sz="2400" i="1" dirty="0" smtClean="0">
              <a:solidFill>
                <a:srgbClr val="3366FF"/>
              </a:solidFill>
              <a:latin typeface="Times New Roman"/>
              <a:cs typeface="Helvetica"/>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(Ex)  </a:t>
            </a:r>
            <a:r>
              <a:rPr kumimoji="0" lang="en-US" sz="1946" b="0" i="1" u="none" strike="noStrike" kern="1200" cap="none" spc="0" normalizeH="0" baseline="0" noProof="0" dirty="0" err="1" smtClean="0">
                <a:ln>
                  <a:noFill/>
                </a:ln>
                <a:solidFill>
                  <a:schemeClr val="tx1"/>
                </a:solidFill>
                <a:effectLst/>
                <a:uLnTx/>
                <a:uFillTx/>
                <a:latin typeface="Times New Roman"/>
                <a:ea typeface="+mn-ea"/>
                <a:cs typeface="Times New Roman"/>
              </a:rPr>
              <a:t>Université</a:t>
            </a: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Paul Sabatier, Toulouse</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(attached to  Centre </a:t>
            </a:r>
            <a:r>
              <a:rPr kumimoji="0" lang="en-US" sz="1946" b="0" i="1" u="none" strike="noStrike" kern="1200" cap="none" spc="0" normalizeH="0" baseline="0" noProof="0" dirty="0" err="1" smtClean="0">
                <a:ln>
                  <a:noFill/>
                </a:ln>
                <a:solidFill>
                  <a:schemeClr val="tx1"/>
                </a:solidFill>
                <a:effectLst/>
                <a:uLnTx/>
                <a:uFillTx/>
                <a:latin typeface="Times New Roman"/>
                <a:ea typeface="+mn-ea"/>
                <a:cs typeface="Times New Roman"/>
              </a:rPr>
              <a:t>d’Etudes</a:t>
            </a: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a:t>
            </a:r>
            <a:r>
              <a:rPr kumimoji="0" lang="en-US" sz="1946" b="0" i="1" u="none" strike="noStrike" kern="1200" cap="none" spc="0" normalizeH="0" baseline="0" noProof="0" dirty="0" err="1" smtClean="0">
                <a:ln>
                  <a:noFill/>
                </a:ln>
                <a:solidFill>
                  <a:schemeClr val="tx1"/>
                </a:solidFill>
                <a:effectLst/>
                <a:uLnTx/>
                <a:uFillTx/>
                <a:latin typeface="Times New Roman"/>
                <a:ea typeface="+mn-ea"/>
                <a:cs typeface="Times New Roman"/>
              </a:rPr>
              <a:t>Spatiales</a:t>
            </a: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des </a:t>
            </a:r>
            <a:r>
              <a:rPr kumimoji="0" lang="en-US" sz="1946" b="0" i="1" u="none" strike="noStrike" kern="1200" cap="none" spc="0" normalizeH="0" baseline="0" noProof="0" dirty="0" err="1" smtClean="0">
                <a:ln>
                  <a:noFill/>
                </a:ln>
                <a:solidFill>
                  <a:schemeClr val="tx1"/>
                </a:solidFill>
                <a:effectLst/>
                <a:uLnTx/>
                <a:uFillTx/>
                <a:latin typeface="Times New Roman"/>
                <a:ea typeface="+mn-ea"/>
                <a:cs typeface="Times New Roman"/>
              </a:rPr>
              <a:t>Rayonnements</a:t>
            </a:r>
            <a:r>
              <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rPr>
              <a:t>) </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1946" b="0" i="1" u="none" strike="noStrike" kern="1200" cap="none" spc="0" normalizeH="0" baseline="0" noProof="0" dirty="0" smtClean="0">
              <a:ln>
                <a:noFill/>
              </a:ln>
              <a:solidFill>
                <a:schemeClr val="tx1"/>
              </a:solidFill>
              <a:effectLst/>
              <a:uLnTx/>
              <a:uFillTx/>
              <a:latin typeface="Times New Roman"/>
              <a:ea typeface="+mn-ea"/>
              <a:cs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9" name="Group 10"/>
          <p:cNvGrpSpPr/>
          <p:nvPr/>
        </p:nvGrpSpPr>
        <p:grpSpPr>
          <a:xfrm>
            <a:off x="27389" y="402730"/>
            <a:ext cx="9140161" cy="2822377"/>
            <a:chOff x="27389" y="1524000"/>
            <a:chExt cx="9140161" cy="2822377"/>
          </a:xfrm>
        </p:grpSpPr>
        <p:pic>
          <p:nvPicPr>
            <p:cNvPr id="3" name="Picture 2" descr="fig_2.jpg"/>
            <p:cNvPicPr>
              <a:picLocks noChangeAspect="1"/>
            </p:cNvPicPr>
            <p:nvPr/>
          </p:nvPicPr>
          <p:blipFill>
            <a:blip r:embed="rId2"/>
            <a:srcRect l="3194" t="27830" r="3194" b="32319"/>
            <a:stretch>
              <a:fillRect/>
            </a:stretch>
          </p:blipFill>
          <p:spPr>
            <a:xfrm>
              <a:off x="152400" y="1524000"/>
              <a:ext cx="8750808" cy="2650980"/>
            </a:xfrm>
            <a:prstGeom prst="rect">
              <a:avLst/>
            </a:prstGeom>
          </p:spPr>
        </p:pic>
        <p:sp>
          <p:nvSpPr>
            <p:cNvPr id="4" name="TextBox 3"/>
            <p:cNvSpPr txBox="1"/>
            <p:nvPr/>
          </p:nvSpPr>
          <p:spPr>
            <a:xfrm>
              <a:off x="4419600" y="4038600"/>
              <a:ext cx="338554" cy="307777"/>
            </a:xfrm>
            <a:prstGeom prst="rect">
              <a:avLst/>
            </a:prstGeom>
            <a:noFill/>
          </p:spPr>
          <p:txBody>
            <a:bodyPr wrap="none" rtlCol="0">
              <a:spAutoFit/>
            </a:bodyPr>
            <a:lstStyle/>
            <a:p>
              <a:r>
                <a:rPr lang="en-US" sz="1400" dirty="0" smtClean="0"/>
                <a:t>0°</a:t>
              </a:r>
              <a:endParaRPr lang="en-US" sz="1400" dirty="0"/>
            </a:p>
          </p:txBody>
        </p:sp>
        <p:sp>
          <p:nvSpPr>
            <p:cNvPr id="5" name="TextBox 4"/>
            <p:cNvSpPr txBox="1"/>
            <p:nvPr/>
          </p:nvSpPr>
          <p:spPr>
            <a:xfrm>
              <a:off x="2162478" y="4038600"/>
              <a:ext cx="428322" cy="307777"/>
            </a:xfrm>
            <a:prstGeom prst="rect">
              <a:avLst/>
            </a:prstGeom>
            <a:noFill/>
          </p:spPr>
          <p:txBody>
            <a:bodyPr wrap="none" rtlCol="0">
              <a:spAutoFit/>
            </a:bodyPr>
            <a:lstStyle/>
            <a:p>
              <a:r>
                <a:rPr lang="en-US" sz="1400" dirty="0" smtClean="0"/>
                <a:t>90°</a:t>
              </a:r>
              <a:endParaRPr lang="en-US" sz="1400" dirty="0"/>
            </a:p>
          </p:txBody>
        </p:sp>
        <p:sp>
          <p:nvSpPr>
            <p:cNvPr id="6" name="TextBox 5"/>
            <p:cNvSpPr txBox="1"/>
            <p:nvPr/>
          </p:nvSpPr>
          <p:spPr>
            <a:xfrm>
              <a:off x="6582078" y="4038600"/>
              <a:ext cx="482461" cy="307777"/>
            </a:xfrm>
            <a:prstGeom prst="rect">
              <a:avLst/>
            </a:prstGeom>
            <a:noFill/>
          </p:spPr>
          <p:txBody>
            <a:bodyPr wrap="none" rtlCol="0">
              <a:spAutoFit/>
            </a:bodyPr>
            <a:lstStyle/>
            <a:p>
              <a:r>
                <a:rPr lang="en-US" sz="1400" dirty="0" smtClean="0"/>
                <a:t>-90°</a:t>
              </a:r>
              <a:endParaRPr lang="en-US" sz="1400" dirty="0"/>
            </a:p>
          </p:txBody>
        </p:sp>
        <p:sp>
          <p:nvSpPr>
            <p:cNvPr id="7" name="TextBox 6"/>
            <p:cNvSpPr txBox="1"/>
            <p:nvPr/>
          </p:nvSpPr>
          <p:spPr>
            <a:xfrm>
              <a:off x="8585339" y="4038600"/>
              <a:ext cx="582211" cy="307777"/>
            </a:xfrm>
            <a:prstGeom prst="rect">
              <a:avLst/>
            </a:prstGeom>
            <a:noFill/>
          </p:spPr>
          <p:txBody>
            <a:bodyPr wrap="none" rtlCol="0">
              <a:spAutoFit/>
            </a:bodyPr>
            <a:lstStyle/>
            <a:p>
              <a:r>
                <a:rPr lang="en-US" sz="1400" dirty="0" smtClean="0"/>
                <a:t>-180°</a:t>
              </a:r>
              <a:endParaRPr lang="en-US" sz="1400" dirty="0"/>
            </a:p>
          </p:txBody>
        </p:sp>
        <p:sp>
          <p:nvSpPr>
            <p:cNvPr id="8" name="TextBox 7"/>
            <p:cNvSpPr txBox="1"/>
            <p:nvPr/>
          </p:nvSpPr>
          <p:spPr>
            <a:xfrm>
              <a:off x="27389" y="4038600"/>
              <a:ext cx="518491" cy="307777"/>
            </a:xfrm>
            <a:prstGeom prst="rect">
              <a:avLst/>
            </a:prstGeom>
            <a:noFill/>
          </p:spPr>
          <p:txBody>
            <a:bodyPr wrap="none" rtlCol="0">
              <a:spAutoFit/>
            </a:bodyPr>
            <a:lstStyle/>
            <a:p>
              <a:r>
                <a:rPr lang="en-US" sz="1400" dirty="0" smtClean="0"/>
                <a:t>180°</a:t>
              </a:r>
              <a:endParaRPr lang="en-US" sz="1400" dirty="0"/>
            </a:p>
          </p:txBody>
        </p:sp>
        <p:sp>
          <p:nvSpPr>
            <p:cNvPr id="10" name="TextBox 9"/>
            <p:cNvSpPr txBox="1"/>
            <p:nvPr/>
          </p:nvSpPr>
          <p:spPr>
            <a:xfrm>
              <a:off x="2769587" y="4038600"/>
              <a:ext cx="1497613" cy="307777"/>
            </a:xfrm>
            <a:prstGeom prst="rect">
              <a:avLst/>
            </a:prstGeom>
            <a:noFill/>
          </p:spPr>
          <p:txBody>
            <a:bodyPr wrap="none" rtlCol="0">
              <a:spAutoFit/>
            </a:bodyPr>
            <a:lstStyle/>
            <a:p>
              <a:r>
                <a:rPr lang="en-US" sz="1400" dirty="0" smtClean="0"/>
                <a:t>Galactic longitude</a:t>
              </a:r>
              <a:endParaRPr lang="en-US" sz="1400" dirty="0"/>
            </a:p>
          </p:txBody>
        </p:sp>
      </p:grpSp>
      <p:grpSp>
        <p:nvGrpSpPr>
          <p:cNvPr id="11" name="Group 15"/>
          <p:cNvGrpSpPr/>
          <p:nvPr/>
        </p:nvGrpSpPr>
        <p:grpSpPr>
          <a:xfrm>
            <a:off x="4422717" y="3276600"/>
            <a:ext cx="4645083" cy="3355777"/>
            <a:chOff x="4422717" y="3276600"/>
            <a:chExt cx="4645083" cy="3355777"/>
          </a:xfrm>
        </p:grpSpPr>
        <p:pic>
          <p:nvPicPr>
            <p:cNvPr id="12" name="Picture 11" descr="fig_3.jpg"/>
            <p:cNvPicPr>
              <a:picLocks noChangeAspect="1"/>
            </p:cNvPicPr>
            <p:nvPr/>
          </p:nvPicPr>
          <p:blipFill>
            <a:blip r:embed="rId3"/>
            <a:stretch>
              <a:fillRect/>
            </a:stretch>
          </p:blipFill>
          <p:spPr>
            <a:xfrm>
              <a:off x="4422717" y="3276600"/>
              <a:ext cx="4645083" cy="3124200"/>
            </a:xfrm>
            <a:prstGeom prst="rect">
              <a:avLst/>
            </a:prstGeom>
          </p:spPr>
        </p:pic>
        <p:sp>
          <p:nvSpPr>
            <p:cNvPr id="13" name="TextBox 12"/>
            <p:cNvSpPr txBox="1"/>
            <p:nvPr/>
          </p:nvSpPr>
          <p:spPr>
            <a:xfrm>
              <a:off x="4648200" y="6324600"/>
              <a:ext cx="428322" cy="307777"/>
            </a:xfrm>
            <a:prstGeom prst="rect">
              <a:avLst/>
            </a:prstGeom>
            <a:noFill/>
          </p:spPr>
          <p:txBody>
            <a:bodyPr wrap="none" rtlCol="0">
              <a:spAutoFit/>
            </a:bodyPr>
            <a:lstStyle/>
            <a:p>
              <a:r>
                <a:rPr lang="en-US" sz="1400" dirty="0" smtClean="0"/>
                <a:t>40°</a:t>
              </a:r>
              <a:endParaRPr lang="en-US" sz="1400" dirty="0"/>
            </a:p>
          </p:txBody>
        </p:sp>
        <p:sp>
          <p:nvSpPr>
            <p:cNvPr id="14" name="TextBox 13"/>
            <p:cNvSpPr txBox="1"/>
            <p:nvPr/>
          </p:nvSpPr>
          <p:spPr>
            <a:xfrm>
              <a:off x="6519446" y="6324600"/>
              <a:ext cx="338554" cy="307777"/>
            </a:xfrm>
            <a:prstGeom prst="rect">
              <a:avLst/>
            </a:prstGeom>
            <a:noFill/>
          </p:spPr>
          <p:txBody>
            <a:bodyPr wrap="none" rtlCol="0">
              <a:spAutoFit/>
            </a:bodyPr>
            <a:lstStyle/>
            <a:p>
              <a:r>
                <a:rPr lang="en-US" sz="1400" dirty="0" smtClean="0"/>
                <a:t>0°</a:t>
              </a:r>
              <a:endParaRPr lang="en-US" sz="1400" dirty="0"/>
            </a:p>
          </p:txBody>
        </p:sp>
        <p:sp>
          <p:nvSpPr>
            <p:cNvPr id="15" name="TextBox 14"/>
            <p:cNvSpPr txBox="1"/>
            <p:nvPr/>
          </p:nvSpPr>
          <p:spPr>
            <a:xfrm>
              <a:off x="8458200" y="6324600"/>
              <a:ext cx="428322" cy="307777"/>
            </a:xfrm>
            <a:prstGeom prst="rect">
              <a:avLst/>
            </a:prstGeom>
            <a:noFill/>
          </p:spPr>
          <p:txBody>
            <a:bodyPr wrap="none" rtlCol="0">
              <a:spAutoFit/>
            </a:bodyPr>
            <a:lstStyle/>
            <a:p>
              <a:r>
                <a:rPr lang="en-US" sz="1400" dirty="0" smtClean="0"/>
                <a:t>40°</a:t>
              </a:r>
              <a:endParaRPr lang="en-US" sz="1400" dirty="0"/>
            </a:p>
          </p:txBody>
        </p:sp>
      </p:grpSp>
      <p:sp>
        <p:nvSpPr>
          <p:cNvPr id="21" name="Rectangle 20"/>
          <p:cNvSpPr>
            <a:spLocks noChangeAspect="1"/>
          </p:cNvSpPr>
          <p:nvPr/>
        </p:nvSpPr>
        <p:spPr>
          <a:xfrm>
            <a:off x="3465576" y="969264"/>
            <a:ext cx="2144106" cy="1524333"/>
          </a:xfrm>
          <a:prstGeom prst="rect">
            <a:avLst/>
          </a:prstGeom>
          <a:no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Connector 21"/>
          <p:cNvCxnSpPr/>
          <p:nvPr/>
        </p:nvCxnSpPr>
        <p:spPr>
          <a:xfrm rot="16200000" flipH="1">
            <a:off x="1988987" y="3970186"/>
            <a:ext cx="3907203" cy="954024"/>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562600" y="969264"/>
            <a:ext cx="3276840" cy="2307336"/>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52400" y="4419600"/>
            <a:ext cx="3856221" cy="1938992"/>
          </a:xfrm>
          <a:prstGeom prst="rect">
            <a:avLst/>
          </a:prstGeom>
          <a:noFill/>
        </p:spPr>
        <p:txBody>
          <a:bodyPr wrap="square" rtlCol="0">
            <a:spAutoFit/>
          </a:bodyPr>
          <a:lstStyle/>
          <a:p>
            <a:pPr indent="-342900"/>
            <a:r>
              <a:rPr lang="en-US" sz="2400" dirty="0" smtClean="0">
                <a:latin typeface="Comic Sans MS"/>
              </a:rPr>
              <a:t>Example of </a:t>
            </a:r>
            <a:r>
              <a:rPr lang="en-US" sz="2400" dirty="0" smtClean="0">
                <a:latin typeface="Comic Sans MS"/>
              </a:rPr>
              <a:t>another </a:t>
            </a:r>
            <a:r>
              <a:rPr lang="en-US" sz="2400" dirty="0" smtClean="0">
                <a:latin typeface="Comic Sans MS"/>
              </a:rPr>
              <a:t>model found by simulated annealing that fits the </a:t>
            </a:r>
            <a:r>
              <a:rPr lang="en-US" sz="2400" dirty="0" smtClean="0">
                <a:latin typeface="Comic Sans MS"/>
              </a:rPr>
              <a:t>data equally well </a:t>
            </a:r>
          </a:p>
          <a:p>
            <a:pPr marL="342900" indent="-342900"/>
            <a:endParaRPr lang="en-US" sz="2400" dirty="0" smtClean="0">
              <a:latin typeface="Comic Sans MS"/>
            </a:endParaRPr>
          </a:p>
          <a:p>
            <a:pPr marL="342900" indent="-342900"/>
            <a:endParaRPr lang="en-US" sz="2400" dirty="0" smtClean="0">
              <a:latin typeface="Comic Sans M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9" name="Text Box 5"/>
          <p:cNvSpPr txBox="1">
            <a:spLocks noChangeArrowheads="1"/>
          </p:cNvSpPr>
          <p:nvPr/>
        </p:nvSpPr>
        <p:spPr bwMode="auto">
          <a:xfrm>
            <a:off x="457200" y="228600"/>
            <a:ext cx="7490144" cy="6097056"/>
          </a:xfrm>
          <a:prstGeom prst="rect">
            <a:avLst/>
          </a:prstGeom>
          <a:noFill/>
          <a:ln w="9525">
            <a:noFill/>
            <a:miter lim="800000"/>
            <a:headEnd/>
            <a:tailEnd/>
          </a:ln>
        </p:spPr>
        <p:txBody>
          <a:bodyPr wrap="none">
            <a:prstTxWarp prst="textNoShape">
              <a:avLst/>
            </a:prstTxWarp>
            <a:spAutoFit/>
          </a:bodyPr>
          <a:lstStyle/>
          <a:p>
            <a:r>
              <a:rPr lang="en-US" sz="2000" dirty="0"/>
              <a:t>The problem is not that we don’t know how </a:t>
            </a:r>
          </a:p>
          <a:p>
            <a:r>
              <a:rPr lang="en-US" sz="2000" dirty="0"/>
              <a:t>the</a:t>
            </a:r>
            <a:r>
              <a:rPr lang="en-US" sz="2000" dirty="0" smtClean="0"/>
              <a:t> positrons </a:t>
            </a:r>
            <a:r>
              <a:rPr lang="en-US" sz="2000" b="1" dirty="0" smtClean="0"/>
              <a:t>could </a:t>
            </a:r>
            <a:r>
              <a:rPr lang="en-US" sz="2000" b="1" dirty="0"/>
              <a:t>be </a:t>
            </a:r>
            <a:r>
              <a:rPr lang="en-US" sz="2000" dirty="0"/>
              <a:t>produced </a:t>
            </a:r>
            <a:r>
              <a:rPr lang="en-US" sz="2000" dirty="0" smtClean="0"/>
              <a:t>…	</a:t>
            </a:r>
            <a:endParaRPr lang="en-US" sz="2000" dirty="0"/>
          </a:p>
          <a:p>
            <a:pPr>
              <a:spcBef>
                <a:spcPts val="600"/>
              </a:spcBef>
            </a:pPr>
            <a:r>
              <a:rPr lang="en-US" sz="2000" dirty="0"/>
              <a:t>	</a:t>
            </a:r>
            <a:r>
              <a:rPr lang="en-US" sz="2000" dirty="0">
                <a:solidFill>
                  <a:srgbClr val="9966FF"/>
                </a:solidFill>
              </a:rPr>
              <a:t>… it is that there are too many possible explanations !</a:t>
            </a:r>
          </a:p>
          <a:p>
            <a:endParaRPr lang="en-US" sz="1400" dirty="0"/>
          </a:p>
          <a:p>
            <a:pPr>
              <a:lnSpc>
                <a:spcPct val="130000"/>
              </a:lnSpc>
            </a:pPr>
            <a:r>
              <a:rPr lang="en-US" sz="1400" dirty="0" err="1"/>
              <a:t>Hypernovae</a:t>
            </a:r>
            <a:r>
              <a:rPr lang="en-US" sz="1400" dirty="0"/>
              <a:t>/GRB explosions in the galaxy  </a:t>
            </a:r>
            <a:r>
              <a:rPr lang="en-US" sz="1600" i="1" dirty="0">
                <a:latin typeface="Times New Roman" pitchFamily="-83" charset="0"/>
              </a:rPr>
              <a:t>(</a:t>
            </a:r>
            <a:r>
              <a:rPr lang="en-US" sz="1600" i="1" dirty="0" err="1">
                <a:latin typeface="Times New Roman" pitchFamily="-83" charset="0"/>
              </a:rPr>
              <a:t>Lingenfelter</a:t>
            </a:r>
            <a:r>
              <a:rPr lang="en-US" sz="1600" i="1" dirty="0">
                <a:latin typeface="Times New Roman" pitchFamily="-83" charset="0"/>
              </a:rPr>
              <a:t> &amp;</a:t>
            </a:r>
            <a:r>
              <a:rPr lang="en-US" sz="1600" i="1" dirty="0" err="1">
                <a:latin typeface="Times New Roman" pitchFamily="-83" charset="0"/>
              </a:rPr>
              <a:t>Heuter</a:t>
            </a:r>
            <a:r>
              <a:rPr lang="en-US" sz="1600" i="1" dirty="0">
                <a:latin typeface="Times New Roman" pitchFamily="-83" charset="0"/>
              </a:rPr>
              <a:t>, 1984; </a:t>
            </a:r>
            <a:r>
              <a:rPr lang="en-US" sz="1600" i="1" dirty="0" err="1">
                <a:latin typeface="Times New Roman" pitchFamily="-83" charset="0"/>
              </a:rPr>
              <a:t>Bertone</a:t>
            </a:r>
            <a:r>
              <a:rPr lang="en-US" sz="1600" i="1" dirty="0">
                <a:latin typeface="Times New Roman" pitchFamily="-83" charset="0"/>
              </a:rPr>
              <a:t> et al., 2006)</a:t>
            </a:r>
          </a:p>
          <a:p>
            <a:pPr>
              <a:lnSpc>
                <a:spcPct val="130000"/>
              </a:lnSpc>
            </a:pPr>
            <a:r>
              <a:rPr lang="en-US" sz="1400" dirty="0"/>
              <a:t>Galactic Supernovae  </a:t>
            </a:r>
            <a:r>
              <a:rPr lang="en-US" sz="1600" i="1" dirty="0">
                <a:latin typeface="Times New Roman" pitchFamily="-83" charset="0"/>
              </a:rPr>
              <a:t>(</a:t>
            </a:r>
            <a:r>
              <a:rPr lang="en-US" sz="1600" i="1" dirty="0" err="1">
                <a:latin typeface="Times New Roman" pitchFamily="-83" charset="0"/>
              </a:rPr>
              <a:t>Ramaty</a:t>
            </a:r>
            <a:r>
              <a:rPr lang="en-US" sz="1600" i="1" dirty="0">
                <a:latin typeface="Times New Roman" pitchFamily="-83" charset="0"/>
              </a:rPr>
              <a:t> &amp; </a:t>
            </a:r>
            <a:r>
              <a:rPr lang="en-US" sz="1600" i="1" dirty="0" err="1">
                <a:latin typeface="Times New Roman" pitchFamily="-83" charset="0"/>
              </a:rPr>
              <a:t>Lingenfelter</a:t>
            </a:r>
            <a:r>
              <a:rPr lang="en-US" sz="1600" i="1" dirty="0">
                <a:latin typeface="Times New Roman" pitchFamily="-83" charset="0"/>
              </a:rPr>
              <a:t>, 1979 )</a:t>
            </a:r>
          </a:p>
          <a:p>
            <a:pPr>
              <a:lnSpc>
                <a:spcPct val="130000"/>
              </a:lnSpc>
            </a:pPr>
            <a:r>
              <a:rPr lang="en-US" sz="1400" dirty="0"/>
              <a:t>Galactic Supernovae + escape from the disk </a:t>
            </a:r>
            <a:r>
              <a:rPr lang="en-US" sz="1600" i="1" dirty="0">
                <a:latin typeface="Times New Roman" pitchFamily="-83" charset="0"/>
              </a:rPr>
              <a:t>(Higden et al.,  2007) </a:t>
            </a:r>
          </a:p>
          <a:p>
            <a:pPr>
              <a:lnSpc>
                <a:spcPct val="130000"/>
              </a:lnSpc>
            </a:pPr>
            <a:r>
              <a:rPr lang="en-US" sz="1400" dirty="0"/>
              <a:t>Novae </a:t>
            </a:r>
            <a:r>
              <a:rPr lang="en-US" sz="1600" i="1" dirty="0">
                <a:latin typeface="Times New Roman" pitchFamily="-83" charset="0"/>
              </a:rPr>
              <a:t> (Clayton &amp; Hoyle, 1974; Jose, </a:t>
            </a:r>
            <a:r>
              <a:rPr lang="en-US" sz="1600" i="1" dirty="0" err="1">
                <a:latin typeface="Times New Roman" pitchFamily="-83" charset="0"/>
              </a:rPr>
              <a:t>Coc</a:t>
            </a:r>
            <a:r>
              <a:rPr lang="en-US" sz="1600" i="1" dirty="0">
                <a:latin typeface="Times New Roman" pitchFamily="-83" charset="0"/>
              </a:rPr>
              <a:t> &amp; </a:t>
            </a:r>
            <a:r>
              <a:rPr lang="en-US" sz="1600" i="1" dirty="0" err="1">
                <a:latin typeface="Times New Roman" pitchFamily="-83" charset="0"/>
              </a:rPr>
              <a:t>Hernanz</a:t>
            </a:r>
            <a:r>
              <a:rPr lang="en-US" sz="1600" i="1" dirty="0">
                <a:latin typeface="Times New Roman" pitchFamily="-83" charset="0"/>
              </a:rPr>
              <a:t>, 2003)</a:t>
            </a:r>
          </a:p>
          <a:p>
            <a:pPr>
              <a:lnSpc>
                <a:spcPct val="130000"/>
              </a:lnSpc>
            </a:pPr>
            <a:r>
              <a:rPr lang="en-US" sz="1400" dirty="0" err="1"/>
              <a:t>LMXBs</a:t>
            </a:r>
            <a:r>
              <a:rPr lang="en-US" sz="1400" dirty="0"/>
              <a:t> </a:t>
            </a:r>
            <a:r>
              <a:rPr lang="en-US" sz="1600" i="1" dirty="0">
                <a:latin typeface="Times New Roman" pitchFamily="-83" charset="0"/>
              </a:rPr>
              <a:t>(</a:t>
            </a:r>
            <a:r>
              <a:rPr lang="en-US" sz="1600" i="1" dirty="0" err="1">
                <a:latin typeface="Times New Roman" pitchFamily="-83" charset="0"/>
              </a:rPr>
              <a:t>Prantzos</a:t>
            </a:r>
            <a:r>
              <a:rPr lang="en-US" sz="1600" i="1" dirty="0">
                <a:latin typeface="Times New Roman" pitchFamily="-83" charset="0"/>
              </a:rPr>
              <a:t>, 2004)</a:t>
            </a:r>
          </a:p>
          <a:p>
            <a:pPr>
              <a:lnSpc>
                <a:spcPct val="130000"/>
              </a:lnSpc>
            </a:pPr>
            <a:r>
              <a:rPr lang="en-US" sz="1400" dirty="0" err="1"/>
              <a:t>HMXBs</a:t>
            </a:r>
            <a:r>
              <a:rPr lang="en-US" sz="1400" dirty="0"/>
              <a:t> / Micro-Quasars </a:t>
            </a:r>
            <a:r>
              <a:rPr lang="en-US" sz="1600" i="1" dirty="0">
                <a:latin typeface="Times New Roman" pitchFamily="-83" charset="0"/>
              </a:rPr>
              <a:t>(</a:t>
            </a:r>
            <a:r>
              <a:rPr lang="en-US" sz="1600" i="1" dirty="0" err="1">
                <a:latin typeface="Times New Roman" pitchFamily="-83" charset="0"/>
              </a:rPr>
              <a:t>Guessoum</a:t>
            </a:r>
            <a:r>
              <a:rPr lang="en-US" sz="1600" i="1" dirty="0">
                <a:latin typeface="Times New Roman" pitchFamily="-83" charset="0"/>
              </a:rPr>
              <a:t> et al, 2006)</a:t>
            </a:r>
          </a:p>
          <a:p>
            <a:pPr>
              <a:lnSpc>
                <a:spcPct val="130000"/>
              </a:lnSpc>
            </a:pPr>
            <a:r>
              <a:rPr lang="en-US" sz="1400" dirty="0"/>
              <a:t>Wolf-</a:t>
            </a:r>
            <a:r>
              <a:rPr lang="en-US" sz="1400" dirty="0" err="1"/>
              <a:t>Rayet</a:t>
            </a:r>
            <a:r>
              <a:rPr lang="en-US" sz="1400" dirty="0"/>
              <a:t> stars </a:t>
            </a:r>
            <a:r>
              <a:rPr lang="en-US" sz="1600" i="1" dirty="0">
                <a:latin typeface="Times New Roman" pitchFamily="-83" charset="0"/>
              </a:rPr>
              <a:t>(</a:t>
            </a:r>
            <a:r>
              <a:rPr lang="en-US" sz="1600" i="1" dirty="0" err="1">
                <a:latin typeface="Times New Roman" pitchFamily="-83" charset="0"/>
              </a:rPr>
              <a:t>Dearbourne</a:t>
            </a:r>
            <a:r>
              <a:rPr lang="en-US" sz="1600" i="1" dirty="0">
                <a:latin typeface="Times New Roman" pitchFamily="-83" charset="0"/>
              </a:rPr>
              <a:t> &amp; Blake, 1985)</a:t>
            </a:r>
            <a:endParaRPr lang="en-US" sz="1400" dirty="0"/>
          </a:p>
          <a:p>
            <a:pPr>
              <a:lnSpc>
                <a:spcPct val="130000"/>
              </a:lnSpc>
            </a:pPr>
            <a:r>
              <a:rPr lang="en-US" sz="1400" dirty="0"/>
              <a:t>Red Giants</a:t>
            </a:r>
            <a:r>
              <a:rPr lang="en-US" sz="1600" i="1" dirty="0">
                <a:latin typeface="Times New Roman" pitchFamily="-83" charset="0"/>
              </a:rPr>
              <a:t> (</a:t>
            </a:r>
            <a:r>
              <a:rPr lang="en-US" sz="1600" i="1" dirty="0" err="1">
                <a:latin typeface="Times New Roman" pitchFamily="-83" charset="0"/>
              </a:rPr>
              <a:t>Norgaard</a:t>
            </a:r>
            <a:r>
              <a:rPr lang="en-US" sz="1600" i="1" dirty="0">
                <a:latin typeface="Times New Roman" pitchFamily="-83" charset="0"/>
              </a:rPr>
              <a:t>, 1980)</a:t>
            </a:r>
          </a:p>
          <a:p>
            <a:pPr>
              <a:lnSpc>
                <a:spcPct val="130000"/>
              </a:lnSpc>
            </a:pPr>
            <a:r>
              <a:rPr lang="en-US" sz="1400" dirty="0"/>
              <a:t>Pulsars </a:t>
            </a:r>
            <a:r>
              <a:rPr lang="en-US" sz="1600" i="1" dirty="0">
                <a:latin typeface="Times New Roman" pitchFamily="-83" charset="0"/>
              </a:rPr>
              <a:t>( </a:t>
            </a:r>
            <a:r>
              <a:rPr lang="en-US" sz="1600" i="1" dirty="0" err="1">
                <a:latin typeface="Times New Roman" pitchFamily="-83" charset="0"/>
              </a:rPr>
              <a:t>Sturrock</a:t>
            </a:r>
            <a:r>
              <a:rPr lang="en-US" sz="1600" i="1" dirty="0">
                <a:latin typeface="Times New Roman" pitchFamily="-83" charset="0"/>
              </a:rPr>
              <a:t>, 1971)</a:t>
            </a:r>
          </a:p>
          <a:p>
            <a:pPr>
              <a:lnSpc>
                <a:spcPct val="130000"/>
              </a:lnSpc>
            </a:pPr>
            <a:r>
              <a:rPr lang="en-US" sz="1400" dirty="0"/>
              <a:t>Millisecond pulsars </a:t>
            </a:r>
            <a:r>
              <a:rPr lang="en-US" sz="1600" i="1" dirty="0">
                <a:latin typeface="Times New Roman" pitchFamily="-83" charset="0"/>
              </a:rPr>
              <a:t>(Wang, 2005; 2006)</a:t>
            </a:r>
            <a:endParaRPr lang="en-US" sz="1400" dirty="0"/>
          </a:p>
          <a:p>
            <a:pPr>
              <a:lnSpc>
                <a:spcPct val="130000"/>
              </a:lnSpc>
            </a:pPr>
            <a:r>
              <a:rPr lang="en-US" sz="1400" dirty="0"/>
              <a:t>Cosmic Ray interactions with matter </a:t>
            </a:r>
            <a:r>
              <a:rPr lang="en-US" sz="1600" i="1" dirty="0">
                <a:latin typeface="Times New Roman" pitchFamily="-83" charset="0"/>
              </a:rPr>
              <a:t>(</a:t>
            </a:r>
            <a:r>
              <a:rPr lang="en-US" sz="1600" i="1" dirty="0" err="1">
                <a:latin typeface="Times New Roman" pitchFamily="-83" charset="0"/>
              </a:rPr>
              <a:t>Ramaty</a:t>
            </a:r>
            <a:r>
              <a:rPr lang="en-US" sz="1600" i="1" dirty="0">
                <a:latin typeface="Times New Roman" pitchFamily="-83" charset="0"/>
              </a:rPr>
              <a:t>, 1970) </a:t>
            </a:r>
          </a:p>
          <a:p>
            <a:pPr>
              <a:lnSpc>
                <a:spcPct val="130000"/>
              </a:lnSpc>
            </a:pPr>
            <a:r>
              <a:rPr lang="en-US" sz="1400" dirty="0"/>
              <a:t>Light (</a:t>
            </a:r>
            <a:r>
              <a:rPr lang="en-US" sz="1400" dirty="0" err="1"/>
              <a:t>MeV</a:t>
            </a:r>
            <a:r>
              <a:rPr lang="en-US" sz="1400" dirty="0"/>
              <a:t>) dark matter  </a:t>
            </a:r>
            <a:r>
              <a:rPr lang="en-US" sz="1600" i="1" dirty="0">
                <a:latin typeface="Times New Roman" pitchFamily="-83" charset="0"/>
              </a:rPr>
              <a:t>(Boehm et al., 2004)</a:t>
            </a:r>
          </a:p>
          <a:p>
            <a:pPr>
              <a:lnSpc>
                <a:spcPct val="130000"/>
              </a:lnSpc>
            </a:pPr>
            <a:r>
              <a:rPr lang="en-US" sz="1400" dirty="0"/>
              <a:t>‘Heavy’ 500 </a:t>
            </a:r>
            <a:r>
              <a:rPr lang="en-US" sz="1400" dirty="0" err="1"/>
              <a:t>GeV</a:t>
            </a:r>
            <a:r>
              <a:rPr lang="en-US" sz="1400" dirty="0"/>
              <a:t> dark matter + de-excitation from an excited state  </a:t>
            </a:r>
            <a:r>
              <a:rPr lang="en-US" sz="1600" i="1" dirty="0">
                <a:latin typeface="Times New Roman" pitchFamily="-83" charset="0"/>
              </a:rPr>
              <a:t>(</a:t>
            </a:r>
            <a:r>
              <a:rPr lang="en-US" sz="1600" i="1" dirty="0" err="1">
                <a:latin typeface="Times New Roman" pitchFamily="-83" charset="0"/>
              </a:rPr>
              <a:t>Finkbeiner</a:t>
            </a:r>
            <a:r>
              <a:rPr lang="en-US" sz="1600" i="1" dirty="0">
                <a:latin typeface="Times New Roman" pitchFamily="-83" charset="0"/>
              </a:rPr>
              <a:t> &amp; Weiner, 2007).</a:t>
            </a:r>
            <a:r>
              <a:rPr lang="en-US" sz="1400" dirty="0"/>
              <a:t> </a:t>
            </a:r>
          </a:p>
          <a:p>
            <a:pPr>
              <a:lnSpc>
                <a:spcPct val="130000"/>
              </a:lnSpc>
            </a:pPr>
            <a:r>
              <a:rPr lang="en-US" sz="1400" dirty="0" err="1"/>
              <a:t>Sgr</a:t>
            </a:r>
            <a:r>
              <a:rPr lang="en-US" sz="1400" dirty="0"/>
              <a:t> A* </a:t>
            </a:r>
            <a:r>
              <a:rPr lang="en-US" sz="1600" i="1" dirty="0">
                <a:latin typeface="Times New Roman" pitchFamily="-83" charset="0"/>
              </a:rPr>
              <a:t>(</a:t>
            </a:r>
            <a:r>
              <a:rPr lang="en-US" sz="1600" i="1" dirty="0" err="1">
                <a:latin typeface="Times New Roman" pitchFamily="-83" charset="0"/>
              </a:rPr>
              <a:t>Titarchuk</a:t>
            </a:r>
            <a:r>
              <a:rPr lang="en-US" sz="1600" i="1" dirty="0">
                <a:latin typeface="Times New Roman" pitchFamily="-83" charset="0"/>
              </a:rPr>
              <a:t> &amp; </a:t>
            </a:r>
            <a:r>
              <a:rPr lang="en-US" sz="1600" i="1" dirty="0" err="1">
                <a:latin typeface="Times New Roman" pitchFamily="-83" charset="0"/>
              </a:rPr>
              <a:t>Chardonnet</a:t>
            </a:r>
            <a:r>
              <a:rPr lang="en-US" sz="1600" i="1" dirty="0">
                <a:latin typeface="Times New Roman" pitchFamily="-83" charset="0"/>
              </a:rPr>
              <a:t>, 2006; </a:t>
            </a:r>
            <a:r>
              <a:rPr lang="en-US" sz="1600" i="1" dirty="0" err="1">
                <a:latin typeface="Times New Roman" pitchFamily="-83" charset="0"/>
              </a:rPr>
              <a:t>Totani</a:t>
            </a:r>
            <a:r>
              <a:rPr lang="en-US" sz="1600" i="1" dirty="0">
                <a:latin typeface="Times New Roman" pitchFamily="-83" charset="0"/>
              </a:rPr>
              <a:t>, </a:t>
            </a:r>
            <a:r>
              <a:rPr lang="en-US" sz="1600" i="1" dirty="0" smtClean="0">
                <a:latin typeface="Times New Roman" pitchFamily="-83" charset="0"/>
              </a:rPr>
              <a:t>2007; Alexis et al, 2013)</a:t>
            </a:r>
            <a:endParaRPr lang="en-US" sz="1600" i="1" dirty="0">
              <a:latin typeface="Times New Roman" pitchFamily="-83" charset="0"/>
            </a:endParaRPr>
          </a:p>
          <a:p>
            <a:pPr>
              <a:lnSpc>
                <a:spcPct val="130000"/>
              </a:lnSpc>
            </a:pPr>
            <a:r>
              <a:rPr lang="en-US" sz="1400" dirty="0"/>
              <a:t>Color superconducting dark matter droplets (</a:t>
            </a:r>
            <a:r>
              <a:rPr lang="en-US" sz="1400" dirty="0" err="1"/>
              <a:t>strangelets</a:t>
            </a:r>
            <a:r>
              <a:rPr lang="en-US" sz="1400" dirty="0"/>
              <a:t>)</a:t>
            </a:r>
            <a:r>
              <a:rPr lang="en-US" sz="1600" i="1" dirty="0">
                <a:latin typeface="Times New Roman" pitchFamily="-83" charset="0"/>
              </a:rPr>
              <a:t> (</a:t>
            </a:r>
            <a:r>
              <a:rPr lang="en-US" sz="1600" i="1" dirty="0" err="1">
                <a:latin typeface="Times New Roman" pitchFamily="-83" charset="0"/>
              </a:rPr>
              <a:t>Oaknin</a:t>
            </a:r>
            <a:r>
              <a:rPr lang="en-US" sz="1600" i="1" dirty="0">
                <a:latin typeface="Times New Roman" pitchFamily="-83" charset="0"/>
              </a:rPr>
              <a:t> &amp; </a:t>
            </a:r>
            <a:r>
              <a:rPr lang="en-US" sz="1600" i="1" dirty="0" err="1">
                <a:latin typeface="Times New Roman" pitchFamily="-83" charset="0"/>
              </a:rPr>
              <a:t>Zhitnitsky</a:t>
            </a:r>
            <a:r>
              <a:rPr lang="en-US" sz="1600" i="1" dirty="0">
                <a:latin typeface="Times New Roman" pitchFamily="-83" charset="0"/>
              </a:rPr>
              <a:t>, 2005</a:t>
            </a:r>
            <a:r>
              <a:rPr lang="en-US" sz="1600" i="1" dirty="0" smtClean="0">
                <a:latin typeface="Times New Roman" pitchFamily="-83" charset="0"/>
              </a:rPr>
              <a:t>)</a:t>
            </a:r>
          </a:p>
          <a:p>
            <a:endParaRPr lang="en-US" sz="1400" dirty="0"/>
          </a:p>
        </p:txBody>
      </p:sp>
      <p:sp>
        <p:nvSpPr>
          <p:cNvPr id="3" name="Footer Placeholder 2"/>
          <p:cNvSpPr>
            <a:spLocks noGrp="1"/>
          </p:cNvSpPr>
          <p:nvPr>
            <p:ph type="ftr" sz="quarter" idx="11"/>
          </p:nvPr>
        </p:nvSpPr>
        <p:spPr>
          <a:xfrm>
            <a:off x="3962400" y="6492875"/>
            <a:ext cx="5181600" cy="365125"/>
          </a:xfrm>
        </p:spPr>
        <p:txBody>
          <a:bodyPr/>
          <a:lstStyle/>
          <a:p>
            <a:r>
              <a:rPr lang="en-US" dirty="0" smtClean="0">
                <a:solidFill>
                  <a:srgbClr val="3366FF"/>
                </a:solidFill>
              </a:rPr>
              <a:t>"</a:t>
            </a:r>
            <a:r>
              <a:rPr lang="en-US" dirty="0" err="1" smtClean="0">
                <a:solidFill>
                  <a:srgbClr val="3366FF"/>
                </a:solidFill>
              </a:rPr>
              <a:t>INTEGRAL's</a:t>
            </a:r>
            <a:r>
              <a:rPr lang="en-US" dirty="0" smtClean="0">
                <a:solidFill>
                  <a:srgbClr val="3366FF"/>
                </a:solidFill>
              </a:rPr>
              <a:t> journey through the high energy sky”  Rome, Oct 15-18 2013</a:t>
            </a:r>
            <a:endParaRPr lang="en-US" dirty="0">
              <a:solidFill>
                <a:srgbClr val="3366FF"/>
              </a:solidFill>
            </a:endParaRPr>
          </a:p>
        </p:txBody>
      </p:sp>
      <p:sp>
        <p:nvSpPr>
          <p:cNvPr id="4" name="TextBox 3"/>
          <p:cNvSpPr txBox="1"/>
          <p:nvPr/>
        </p:nvSpPr>
        <p:spPr>
          <a:xfrm>
            <a:off x="5325924" y="3048000"/>
            <a:ext cx="3374984" cy="1825115"/>
          </a:xfrm>
          <a:prstGeom prst="rect">
            <a:avLst/>
          </a:prstGeom>
          <a:noFill/>
        </p:spPr>
        <p:txBody>
          <a:bodyPr wrap="none" rtlCol="0">
            <a:spAutoFit/>
          </a:bodyPr>
          <a:lstStyle/>
          <a:p>
            <a:pPr>
              <a:lnSpc>
                <a:spcPct val="130000"/>
              </a:lnSpc>
            </a:pPr>
            <a:r>
              <a:rPr lang="en-US" sz="1400" dirty="0" smtClean="0"/>
              <a:t>Intergalactic space </a:t>
            </a:r>
            <a:r>
              <a:rPr lang="en-US" sz="1600" i="1" dirty="0" smtClean="0">
                <a:latin typeface="Times New Roman" pitchFamily="-83" charset="0"/>
              </a:rPr>
              <a:t>(</a:t>
            </a:r>
            <a:r>
              <a:rPr lang="en-US" sz="1600" i="1" dirty="0" err="1" smtClean="0">
                <a:latin typeface="Times New Roman" pitchFamily="-83" charset="0"/>
              </a:rPr>
              <a:t>Vecchio</a:t>
            </a:r>
            <a:r>
              <a:rPr lang="en-US" sz="1600" i="1" dirty="0" smtClean="0">
                <a:latin typeface="Times New Roman" pitchFamily="-83" charset="0"/>
              </a:rPr>
              <a:t> et al., 2013)</a:t>
            </a:r>
          </a:p>
          <a:p>
            <a:pPr>
              <a:lnSpc>
                <a:spcPct val="130000"/>
              </a:lnSpc>
            </a:pPr>
            <a:r>
              <a:rPr lang="en-US" sz="1400" dirty="0" smtClean="0"/>
              <a:t>Small H atoms </a:t>
            </a:r>
            <a:r>
              <a:rPr lang="en-US" sz="1600" i="1" dirty="0" smtClean="0">
                <a:latin typeface="Times New Roman" pitchFamily="-83" charset="0"/>
              </a:rPr>
              <a:t>(</a:t>
            </a:r>
            <a:r>
              <a:rPr lang="en-US" sz="1600" i="1" dirty="0" err="1" smtClean="0">
                <a:latin typeface="Times New Roman" pitchFamily="-83" charset="0"/>
              </a:rPr>
              <a:t>Va’vra</a:t>
            </a:r>
            <a:r>
              <a:rPr lang="en-US" sz="1600" i="1" dirty="0" smtClean="0">
                <a:latin typeface="Times New Roman" pitchFamily="-83" charset="0"/>
              </a:rPr>
              <a:t>, 2013)</a:t>
            </a:r>
          </a:p>
          <a:p>
            <a:pPr>
              <a:lnSpc>
                <a:spcPct val="130000"/>
              </a:lnSpc>
            </a:pPr>
            <a:r>
              <a:rPr lang="en-US" sz="1400" dirty="0" err="1" smtClean="0"/>
              <a:t>Dichromic</a:t>
            </a:r>
            <a:r>
              <a:rPr lang="en-US" sz="1400" dirty="0" smtClean="0"/>
              <a:t> dark matter</a:t>
            </a:r>
            <a:r>
              <a:rPr lang="en-US" sz="1600" i="1" dirty="0" smtClean="0">
                <a:latin typeface="Times New Roman" pitchFamily="-83" charset="0"/>
              </a:rPr>
              <a:t> (</a:t>
            </a:r>
            <a:r>
              <a:rPr lang="en-US" sz="1600" i="1" dirty="0" err="1" smtClean="0">
                <a:latin typeface="Times New Roman" pitchFamily="-83" charset="0"/>
              </a:rPr>
              <a:t>Bai</a:t>
            </a:r>
            <a:r>
              <a:rPr lang="en-US" sz="1600" i="1" dirty="0" smtClean="0">
                <a:latin typeface="Times New Roman" pitchFamily="-83" charset="0"/>
              </a:rPr>
              <a:t> et al., 2013)</a:t>
            </a:r>
          </a:p>
          <a:p>
            <a:pPr>
              <a:lnSpc>
                <a:spcPct val="130000"/>
              </a:lnSpc>
            </a:pPr>
            <a:endParaRPr lang="en-US" sz="1400" dirty="0" smtClean="0"/>
          </a:p>
          <a:p>
            <a:endParaRPr lang="en-US" sz="1600" i="1" dirty="0" smtClean="0">
              <a:latin typeface="Times New Roman" pitchFamily="-83" charset="0"/>
            </a:endParaRPr>
          </a:p>
          <a:p>
            <a:r>
              <a:rPr lang="en-US" sz="1600" i="1" dirty="0" smtClean="0">
                <a:latin typeface="Times New Roman" pitchFamily="-83" charset="0"/>
              </a:rPr>
              <a:t> </a:t>
            </a:r>
            <a:endParaRPr lang="en-US" sz="1600" i="1" dirty="0">
              <a:latin typeface="Times New Roman" pitchFamily="-83"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nvGraphicFramePr>
        <p:xfrm>
          <a:off x="762000" y="76200"/>
          <a:ext cx="7391400" cy="4400550"/>
        </p:xfrm>
        <a:graphic>
          <a:graphicData uri="http://schemas.openxmlformats.org/drawingml/2006/table">
            <a:tbl>
              <a:tblPr firstRow="1" bandRow="1">
                <a:tableStyleId>{5C22544A-7EE6-4342-B048-85BDC9FD1C3A}</a:tableStyleId>
              </a:tblPr>
              <a:tblGrid>
                <a:gridCol w="952163"/>
                <a:gridCol w="1464867"/>
                <a:gridCol w="1987309"/>
                <a:gridCol w="1610670"/>
                <a:gridCol w="1376391"/>
              </a:tblGrid>
              <a:tr h="658732">
                <a:tc>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pPr algn="ctr"/>
                      <a:r>
                        <a:rPr lang="en-US" dirty="0" smtClean="0"/>
                        <a:t>Rate</a:t>
                      </a:r>
                    </a:p>
                    <a:p>
                      <a:pPr algn="ctr"/>
                      <a:r>
                        <a:rPr lang="en-US" dirty="0" smtClean="0"/>
                        <a:t>century</a:t>
                      </a:r>
                      <a:r>
                        <a:rPr lang="en-US" baseline="30000" dirty="0" smtClean="0"/>
                        <a:t>-1</a:t>
                      </a:r>
                      <a:endParaRPr lang="en-US" dirty="0"/>
                    </a:p>
                  </a:txBody>
                  <a:tcPr>
                    <a:lnT w="12700" cap="flat" cmpd="sng" algn="ctr">
                      <a:solidFill>
                        <a:scrgbClr r="0" g="0" b="0"/>
                      </a:solidFill>
                      <a:prstDash val="solid"/>
                      <a:round/>
                      <a:headEnd type="none" w="med" len="med"/>
                      <a:tailEnd type="none" w="med" len="med"/>
                    </a:lnT>
                  </a:tcPr>
                </a:tc>
                <a:tc>
                  <a:txBody>
                    <a:bodyPr/>
                    <a:lstStyle/>
                    <a:p>
                      <a:pPr algn="ctr"/>
                      <a:r>
                        <a:rPr lang="en-US" dirty="0" smtClean="0"/>
                        <a:t>Production</a:t>
                      </a:r>
                    </a:p>
                    <a:p>
                      <a:pPr algn="ctr"/>
                      <a:r>
                        <a:rPr lang="en-US" dirty="0" smtClean="0"/>
                        <a:t> M</a:t>
                      </a:r>
                      <a:r>
                        <a:rPr lang="en-US" baseline="-25000" dirty="0" smtClean="0"/>
                        <a:t>⊙ </a:t>
                      </a:r>
                      <a:r>
                        <a:rPr lang="en-US" dirty="0" smtClean="0"/>
                        <a:t>per event</a:t>
                      </a:r>
                      <a:endParaRPr lang="en-US" dirty="0"/>
                    </a:p>
                  </a:txBody>
                  <a:tcPr>
                    <a:lnT w="12700" cap="flat" cmpd="sng" algn="ctr">
                      <a:solidFill>
                        <a:scrgbClr r="0" g="0" b="0"/>
                      </a:solidFill>
                      <a:prstDash val="solid"/>
                      <a:round/>
                      <a:headEnd type="none" w="med" len="med"/>
                      <a:tailEnd type="none" w="med" len="med"/>
                    </a:lnT>
                  </a:tcPr>
                </a:tc>
                <a:tc>
                  <a:txBody>
                    <a:bodyPr/>
                    <a:lstStyle/>
                    <a:p>
                      <a:pPr algn="ctr"/>
                      <a:r>
                        <a:rPr lang="en-US" dirty="0" smtClean="0"/>
                        <a:t>Escape probability</a:t>
                      </a:r>
                      <a:endParaRPr lang="en-US" dirty="0"/>
                    </a:p>
                  </a:txBody>
                  <a:tcPr>
                    <a:lnT w="12700" cap="flat" cmpd="sng" algn="ctr">
                      <a:solidFill>
                        <a:scrgbClr r="0" g="0" b="0"/>
                      </a:solidFill>
                      <a:prstDash val="solid"/>
                      <a:round/>
                      <a:headEnd type="none" w="med" len="med"/>
                      <a:tailEnd type="none" w="med" len="med"/>
                    </a:lnT>
                  </a:tcPr>
                </a:tc>
                <a:tc>
                  <a:txBody>
                    <a:bodyPr/>
                    <a:lstStyle/>
                    <a:p>
                      <a:pPr algn="ctr"/>
                      <a:r>
                        <a:rPr lang="en-US" dirty="0" smtClean="0"/>
                        <a:t>Positrons</a:t>
                      </a:r>
                      <a:r>
                        <a:rPr lang="en-US" baseline="0" dirty="0" smtClean="0"/>
                        <a:t>  × 10</a:t>
                      </a:r>
                      <a:r>
                        <a:rPr lang="en-US" baseline="30000" dirty="0" smtClean="0"/>
                        <a:t>43 </a:t>
                      </a:r>
                      <a:r>
                        <a:rPr lang="en-US" baseline="0" dirty="0" smtClean="0"/>
                        <a:t>s</a:t>
                      </a:r>
                      <a:r>
                        <a:rPr lang="en-US" baseline="30000" dirty="0" smtClean="0"/>
                        <a:t>-1</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617040">
                <a:tc>
                  <a:txBody>
                    <a:bodyPr/>
                    <a:lstStyle/>
                    <a:p>
                      <a:r>
                        <a:rPr lang="en-US" sz="3200" baseline="30000" dirty="0" smtClean="0">
                          <a:latin typeface="Comic Sans MS"/>
                          <a:cs typeface="Comic Sans MS"/>
                        </a:rPr>
                        <a:t>44</a:t>
                      </a:r>
                      <a:r>
                        <a:rPr lang="en-US" sz="3200" baseline="0" dirty="0" smtClean="0">
                          <a:latin typeface="Comic Sans MS"/>
                          <a:cs typeface="Comic Sans MS"/>
                        </a:rPr>
                        <a:t>Ti</a:t>
                      </a:r>
                      <a:endParaRPr lang="en-US" sz="3200" baseline="0" dirty="0">
                        <a:latin typeface="Comic Sans MS"/>
                        <a:cs typeface="Comic Sans MS"/>
                      </a:endParaRPr>
                    </a:p>
                  </a:txBody>
                  <a:tcPr>
                    <a:lnL w="12700" cap="flat" cmpd="sng" algn="ctr">
                      <a:solidFill>
                        <a:scrgbClr r="0" g="0" b="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0.4/2.1</a:t>
                      </a:r>
                    </a:p>
                    <a:p>
                      <a:pPr marL="0" marR="0" indent="0" algn="ctr" defTabSz="457200" rtl="0" eaLnBrk="1" fontAlgn="auto" latinLnBrk="0" hangingPunct="1">
                        <a:lnSpc>
                          <a:spcPct val="100000"/>
                        </a:lnSpc>
                        <a:spcBef>
                          <a:spcPts val="0"/>
                        </a:spcBef>
                        <a:spcAft>
                          <a:spcPts val="0"/>
                        </a:spcAft>
                        <a:buClrTx/>
                        <a:buSzTx/>
                        <a:buFontTx/>
                        <a:buNone/>
                        <a:tabLst/>
                        <a:defRPr/>
                      </a:pPr>
                      <a:r>
                        <a:rPr lang="en-US" dirty="0" err="1" smtClean="0"/>
                        <a:t>SNIa</a:t>
                      </a:r>
                      <a:r>
                        <a:rPr lang="en-US" dirty="0" smtClean="0"/>
                        <a:t>/SNII</a:t>
                      </a:r>
                    </a:p>
                    <a:p>
                      <a:pPr algn="ctr"/>
                      <a:endParaRPr lang="en-US" dirty="0"/>
                    </a:p>
                  </a:txBody>
                  <a:tcPr/>
                </a:tc>
                <a:tc>
                  <a:txBody>
                    <a:bodyPr/>
                    <a:lstStyle/>
                    <a:p>
                      <a:pPr algn="ctr"/>
                      <a:r>
                        <a:rPr lang="en-US" dirty="0" smtClean="0">
                          <a:latin typeface="Comic Sans MS"/>
                          <a:cs typeface="Comic Sans MS"/>
                        </a:rPr>
                        <a:t>2×10</a:t>
                      </a:r>
                      <a:r>
                        <a:rPr lang="en-US" baseline="30000" dirty="0" smtClean="0">
                          <a:latin typeface="Comic Sans MS"/>
                          <a:cs typeface="Comic Sans MS"/>
                        </a:rPr>
                        <a:t>-5</a:t>
                      </a:r>
                      <a:r>
                        <a:rPr lang="en-US" dirty="0" smtClean="0">
                          <a:latin typeface="Comic Sans MS"/>
                          <a:cs typeface="Comic Sans MS"/>
                        </a:rPr>
                        <a:t> /2×10</a:t>
                      </a:r>
                      <a:r>
                        <a:rPr lang="en-US" baseline="30000" dirty="0" smtClean="0">
                          <a:latin typeface="Comic Sans MS"/>
                          <a:cs typeface="Comic Sans MS"/>
                        </a:rPr>
                        <a:t>-4 </a:t>
                      </a:r>
                      <a:endParaRPr lang="en-US" dirty="0"/>
                    </a:p>
                  </a:txBody>
                  <a:tcPr/>
                </a:tc>
                <a:tc>
                  <a:txBody>
                    <a:bodyPr/>
                    <a:lstStyle/>
                    <a:p>
                      <a:pPr algn="ctr"/>
                      <a:r>
                        <a:rPr lang="en-US" dirty="0" smtClean="0"/>
                        <a:t>100%</a:t>
                      </a:r>
                    </a:p>
                  </a:txBody>
                  <a:tcPr/>
                </a:tc>
                <a:tc>
                  <a:txBody>
                    <a:bodyPr/>
                    <a:lstStyle/>
                    <a:p>
                      <a:pPr algn="ctr"/>
                      <a:r>
                        <a:rPr lang="en-US" dirty="0" smtClean="0"/>
                        <a:t>0.17-0.51</a:t>
                      </a:r>
                    </a:p>
                  </a:txBody>
                  <a:tcPr>
                    <a:lnR w="12700" cap="flat" cmpd="sng" algn="ctr">
                      <a:solidFill>
                        <a:scrgbClr r="0" g="0" b="0"/>
                      </a:solidFill>
                      <a:prstDash val="solid"/>
                      <a:round/>
                      <a:headEnd type="none" w="med" len="med"/>
                      <a:tailEnd type="none" w="med" len="med"/>
                    </a:lnR>
                  </a:tcPr>
                </a:tc>
              </a:tr>
              <a:tr h="617040">
                <a:tc>
                  <a:txBody>
                    <a:bodyPr/>
                    <a:lstStyle/>
                    <a:p>
                      <a:r>
                        <a:rPr lang="en-US" sz="2800" baseline="30000" dirty="0" smtClean="0">
                          <a:latin typeface="Comic Sans MS"/>
                          <a:cs typeface="Comic Sans MS"/>
                        </a:rPr>
                        <a:t>56</a:t>
                      </a:r>
                      <a:r>
                        <a:rPr lang="en-US" sz="2800" baseline="0" dirty="0" smtClean="0">
                          <a:latin typeface="Comic Sans MS"/>
                          <a:cs typeface="Comic Sans MS"/>
                        </a:rPr>
                        <a:t>Co</a:t>
                      </a:r>
                      <a:endParaRPr lang="en-US" sz="2800" baseline="0" dirty="0">
                        <a:latin typeface="Comic Sans MS"/>
                        <a:cs typeface="Comic Sans MS"/>
                      </a:endParaRPr>
                    </a:p>
                  </a:txBody>
                  <a:tcPr>
                    <a:lnL w="12700" cap="flat" cmpd="sng" algn="ctr">
                      <a:solidFill>
                        <a:scrgbClr r="0" g="0" b="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0.4/2.1</a:t>
                      </a:r>
                    </a:p>
                    <a:p>
                      <a:pPr marL="0" marR="0" indent="0" algn="ctr" defTabSz="457200" rtl="0" eaLnBrk="1" fontAlgn="auto" latinLnBrk="0" hangingPunct="1">
                        <a:lnSpc>
                          <a:spcPct val="100000"/>
                        </a:lnSpc>
                        <a:spcBef>
                          <a:spcPts val="0"/>
                        </a:spcBef>
                        <a:spcAft>
                          <a:spcPts val="0"/>
                        </a:spcAft>
                        <a:buClrTx/>
                        <a:buSzTx/>
                        <a:buFontTx/>
                        <a:buNone/>
                        <a:tabLst/>
                        <a:defRPr/>
                      </a:pPr>
                      <a:r>
                        <a:rPr lang="en-US" dirty="0" err="1" smtClean="0"/>
                        <a:t>SNIa</a:t>
                      </a:r>
                      <a:r>
                        <a:rPr lang="en-US" dirty="0" smtClean="0"/>
                        <a:t>/SNII</a:t>
                      </a:r>
                    </a:p>
                    <a:p>
                      <a:pPr algn="ctr"/>
                      <a:endParaRPr lang="en-US" dirty="0" smtClean="0"/>
                    </a:p>
                  </a:txBody>
                  <a:tcPr/>
                </a:tc>
                <a:tc>
                  <a:txBody>
                    <a:bodyPr/>
                    <a:lstStyle/>
                    <a:p>
                      <a:pPr algn="ctr"/>
                      <a:r>
                        <a:rPr lang="en-US" dirty="0" smtClean="0"/>
                        <a:t>0.6/0.1</a:t>
                      </a:r>
                    </a:p>
                  </a:txBody>
                  <a:tcPr/>
                </a:tc>
                <a:tc>
                  <a:txBody>
                    <a:bodyPr/>
                    <a:lstStyle/>
                    <a:p>
                      <a:pPr algn="ctr"/>
                      <a:r>
                        <a:rPr lang="en-US" dirty="0" smtClean="0"/>
                        <a:t>1.5-15%</a:t>
                      </a:r>
                    </a:p>
                  </a:txBody>
                  <a:tcPr/>
                </a:tc>
                <a:tc>
                  <a:txBody>
                    <a:bodyPr/>
                    <a:lstStyle/>
                    <a:p>
                      <a:pPr algn="ctr"/>
                      <a:r>
                        <a:rPr lang="en-US" dirty="0" smtClean="0"/>
                        <a:t>0.31-3.1</a:t>
                      </a:r>
                    </a:p>
                  </a:txBody>
                  <a:tcPr>
                    <a:lnR w="12700" cap="flat" cmpd="sng" algn="ctr">
                      <a:solidFill>
                        <a:scrgbClr r="0" g="0" b="0"/>
                      </a:solidFill>
                      <a:prstDash val="solid"/>
                      <a:round/>
                      <a:headEnd type="none" w="med" len="med"/>
                      <a:tailEnd type="none" w="med" len="med"/>
                    </a:lnR>
                  </a:tcPr>
                </a:tc>
              </a:tr>
              <a:tr h="55033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800" baseline="30000" dirty="0" smtClean="0">
                          <a:latin typeface="Comic Sans MS"/>
                          <a:cs typeface="Comic Sans MS"/>
                        </a:rPr>
                        <a:t>26</a:t>
                      </a:r>
                      <a:r>
                        <a:rPr lang="en-US" sz="2800" baseline="0" dirty="0" smtClean="0">
                          <a:latin typeface="Comic Sans MS"/>
                          <a:cs typeface="Comic Sans MS"/>
                        </a:rPr>
                        <a:t>Al</a:t>
                      </a:r>
                    </a:p>
                    <a:p>
                      <a:endParaRPr lang="en-US" sz="2800" baseline="0" dirty="0">
                        <a:latin typeface="Comic Sans MS"/>
                        <a:cs typeface="Comic Sans MS"/>
                      </a:endParaRPr>
                    </a:p>
                  </a:txBody>
                  <a:tcPr>
                    <a:lnL w="12700" cap="flat" cmpd="sng" algn="ctr">
                      <a:solidFill>
                        <a:scrgbClr r="0" g="0" b="0"/>
                      </a:solidFill>
                      <a:prstDash val="solid"/>
                      <a:round/>
                      <a:headEnd type="none" w="med" len="med"/>
                      <a:tailEnd type="none" w="med" len="med"/>
                    </a:lnL>
                  </a:tcPr>
                </a:tc>
                <a:tc gridSpan="2">
                  <a:txBody>
                    <a:bodyPr/>
                    <a:lstStyle/>
                    <a:p>
                      <a:pPr algn="ctr"/>
                      <a:r>
                        <a:rPr lang="en-US" sz="1800" kern="1200" baseline="0" dirty="0" smtClean="0">
                          <a:solidFill>
                            <a:schemeClr val="dk1"/>
                          </a:solidFill>
                          <a:latin typeface="+mj-lt"/>
                          <a:ea typeface="+mn-ea"/>
                          <a:cs typeface="Comic Sans MS"/>
                        </a:rPr>
                        <a:t>Rate from 1809 </a:t>
                      </a:r>
                      <a:r>
                        <a:rPr lang="en-US" sz="1800" kern="1200" baseline="0" dirty="0" err="1" smtClean="0">
                          <a:solidFill>
                            <a:schemeClr val="dk1"/>
                          </a:solidFill>
                          <a:latin typeface="+mj-lt"/>
                          <a:ea typeface="+mn-ea"/>
                          <a:cs typeface="Comic Sans MS"/>
                        </a:rPr>
                        <a:t>keV</a:t>
                      </a:r>
                      <a:r>
                        <a:rPr lang="en-US" sz="1800" kern="1200" baseline="0" dirty="0" smtClean="0">
                          <a:solidFill>
                            <a:schemeClr val="dk1"/>
                          </a:solidFill>
                          <a:latin typeface="+mj-lt"/>
                          <a:ea typeface="+mn-ea"/>
                          <a:cs typeface="Comic Sans MS"/>
                        </a:rPr>
                        <a:t> line</a:t>
                      </a:r>
                      <a:endParaRPr lang="en-US" sz="1800" kern="1200" baseline="0" dirty="0">
                        <a:solidFill>
                          <a:schemeClr val="dk1"/>
                        </a:solidFill>
                        <a:latin typeface="+mj-lt"/>
                        <a:ea typeface="+mn-ea"/>
                        <a:cs typeface="Comic Sans MS"/>
                      </a:endParaRPr>
                    </a:p>
                  </a:txBody>
                  <a:tcPr/>
                </a:tc>
                <a:tc hMerge="1">
                  <a:txBody>
                    <a:bodyPr/>
                    <a:lstStyle/>
                    <a:p>
                      <a:pPr algn="ctr"/>
                      <a:endParaRPr lang="en-US" dirty="0"/>
                    </a:p>
                  </a:txBody>
                  <a:tcPr/>
                </a:tc>
                <a:tc>
                  <a:txBody>
                    <a:bodyPr/>
                    <a:lstStyle/>
                    <a:p>
                      <a:pPr algn="ctr"/>
                      <a:r>
                        <a:rPr lang="en-US" dirty="0" smtClean="0"/>
                        <a:t>non issue</a:t>
                      </a:r>
                      <a:endParaRPr lang="en-US" dirty="0"/>
                    </a:p>
                  </a:txBody>
                  <a:tcPr/>
                </a:tc>
                <a:tc>
                  <a:txBody>
                    <a:bodyPr/>
                    <a:lstStyle/>
                    <a:p>
                      <a:pPr algn="ctr"/>
                      <a:r>
                        <a:rPr lang="en-US" dirty="0" smtClean="0"/>
                        <a:t>0.20-0.33</a:t>
                      </a:r>
                      <a:endParaRPr lang="en-US" dirty="0"/>
                    </a:p>
                  </a:txBody>
                  <a:tcPr>
                    <a:lnR w="12700" cap="flat" cmpd="sng" algn="ctr">
                      <a:solidFill>
                        <a:scrgbClr r="0" g="0" b="0"/>
                      </a:solidFill>
                      <a:prstDash val="solid"/>
                      <a:round/>
                      <a:headEnd type="none" w="med" len="med"/>
                      <a:tailEnd type="none" w="med" len="med"/>
                    </a:lnR>
                  </a:tcPr>
                </a:tc>
              </a:tr>
              <a:tr h="6170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800" baseline="30000" dirty="0" smtClean="0">
                          <a:latin typeface="Comic Sans MS"/>
                          <a:cs typeface="Comic Sans MS"/>
                        </a:rPr>
                        <a:t>22</a:t>
                      </a:r>
                      <a:r>
                        <a:rPr lang="en-US" sz="2800" baseline="0" dirty="0" smtClean="0">
                          <a:latin typeface="Comic Sans MS"/>
                          <a:cs typeface="Comic Sans MS"/>
                        </a:rPr>
                        <a:t>Na</a:t>
                      </a:r>
                    </a:p>
                  </a:txBody>
                  <a:tcP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pPr algn="ctr"/>
                      <a:r>
                        <a:rPr lang="en-US" dirty="0" smtClean="0"/>
                        <a:t>~1000</a:t>
                      </a:r>
                    </a:p>
                    <a:p>
                      <a:pPr algn="ctr"/>
                      <a:r>
                        <a:rPr lang="en-US" dirty="0" smtClean="0"/>
                        <a:t>[ </a:t>
                      </a:r>
                      <a:r>
                        <a:rPr lang="en-US" dirty="0" err="1" smtClean="0"/>
                        <a:t>ONe</a:t>
                      </a:r>
                      <a:r>
                        <a:rPr lang="en-US" baseline="0" dirty="0" smtClean="0"/>
                        <a:t> </a:t>
                      </a:r>
                      <a:r>
                        <a:rPr lang="en-US" sz="1800" kern="1200" baseline="0" dirty="0" smtClean="0">
                          <a:solidFill>
                            <a:schemeClr val="dk1"/>
                          </a:solidFill>
                          <a:latin typeface="+mn-lt"/>
                          <a:ea typeface="+mn-ea"/>
                          <a:cs typeface="+mn-cs"/>
                        </a:rPr>
                        <a:t>novae</a:t>
                      </a:r>
                      <a:r>
                        <a:rPr lang="en-US" baseline="0" dirty="0" smtClean="0"/>
                        <a:t>)</a:t>
                      </a:r>
                      <a:endParaRPr lang="en-US" dirty="0"/>
                    </a:p>
                  </a:txBody>
                  <a:tcPr>
                    <a:lnB w="12700" cap="flat" cmpd="sng" algn="ctr">
                      <a:solidFill>
                        <a:scrgbClr r="0" g="0" b="0"/>
                      </a:solidFill>
                      <a:prstDash val="solid"/>
                      <a:round/>
                      <a:headEnd type="none" w="med" len="med"/>
                      <a:tailEnd type="none" w="med" len="med"/>
                    </a:lnB>
                  </a:tcPr>
                </a:tc>
                <a:tc>
                  <a:txBody>
                    <a:bodyPr/>
                    <a:lstStyle/>
                    <a:p>
                      <a:pPr algn="ctr"/>
                      <a:r>
                        <a:rPr lang="en-US" dirty="0" smtClean="0">
                          <a:latin typeface="Comic Sans MS"/>
                          <a:cs typeface="Comic Sans MS"/>
                        </a:rPr>
                        <a:t>2×10</a:t>
                      </a:r>
                      <a:r>
                        <a:rPr lang="en-US" baseline="30000" dirty="0" smtClean="0">
                          <a:latin typeface="Comic Sans MS"/>
                          <a:cs typeface="Comic Sans MS"/>
                        </a:rPr>
                        <a:t>-8</a:t>
                      </a:r>
                      <a:endParaRPr lang="en-US" dirty="0"/>
                    </a:p>
                  </a:txBody>
                  <a:tcPr>
                    <a:lnB w="12700" cap="flat" cmpd="sng" algn="ctr">
                      <a:solidFill>
                        <a:scrgbClr r="0" g="0" b="0"/>
                      </a:solidFill>
                      <a:prstDash val="solid"/>
                      <a:round/>
                      <a:headEnd type="none" w="med" len="med"/>
                      <a:tailEnd type="none" w="med" len="med"/>
                    </a:lnB>
                  </a:tcPr>
                </a:tc>
                <a:tc>
                  <a:txBody>
                    <a:bodyPr/>
                    <a:lstStyle/>
                    <a:p>
                      <a:pPr algn="ctr"/>
                      <a:r>
                        <a:rPr lang="en-US" dirty="0" smtClean="0"/>
                        <a:t>100%</a:t>
                      </a:r>
                      <a:endParaRPr lang="en-US" dirty="0"/>
                    </a:p>
                  </a:txBody>
                  <a:tcPr>
                    <a:lnB w="12700" cap="flat" cmpd="sng" algn="ctr">
                      <a:solidFill>
                        <a:scrgbClr r="0" g="0" b="0"/>
                      </a:solidFill>
                      <a:prstDash val="solid"/>
                      <a:round/>
                      <a:headEnd type="none" w="med" len="med"/>
                      <a:tailEnd type="none" w="med" len="med"/>
                    </a:lnB>
                  </a:tcPr>
                </a:tc>
                <a:tc>
                  <a:txBody>
                    <a:bodyPr/>
                    <a:lstStyle/>
                    <a:p>
                      <a:pPr algn="ctr"/>
                      <a:r>
                        <a:rPr lang="en-US" dirty="0" smtClean="0"/>
                        <a:t>0.01</a:t>
                      </a:r>
                      <a:endParaRPr lang="en-US" dirty="0"/>
                    </a:p>
                  </a:txBody>
                  <a:tcP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r h="478861">
                <a:tc>
                  <a:txBody>
                    <a:bodyPr/>
                    <a:lstStyle/>
                    <a:p>
                      <a:r>
                        <a:rPr lang="en-US" sz="2400" baseline="0" dirty="0" smtClean="0">
                          <a:latin typeface="Comic Sans MS"/>
                          <a:cs typeface="Comic Sans MS"/>
                        </a:rPr>
                        <a:t>Total</a:t>
                      </a:r>
                      <a:endParaRPr lang="en-US" sz="2400" baseline="0" dirty="0">
                        <a:latin typeface="Comic Sans MS"/>
                        <a:cs typeface="Comic Sans MS"/>
                      </a:endParaRPr>
                    </a:p>
                  </a:txBody>
                  <a:tcP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p>
                  </a:txBody>
                  <a:tcPr>
                    <a:lnL w="12700" cmpd="sng">
                      <a:noFill/>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p>
                  </a:txBody>
                  <a:tcPr>
                    <a:lnL w="12700" cmpd="sng">
                      <a:noFill/>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0.69-3.95</a:t>
                      </a:r>
                      <a:endParaRPr lang="en-US" dirty="0"/>
                    </a:p>
                  </a:txBody>
                  <a:tcP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588452">
                <a:tc>
                  <a:txBody>
                    <a:bodyPr/>
                    <a:lstStyle/>
                    <a:p>
                      <a:r>
                        <a:rPr lang="en-US" sz="1600" baseline="0" dirty="0" smtClean="0">
                          <a:latin typeface="Comic Sans MS"/>
                          <a:cs typeface="Comic Sans MS"/>
                        </a:rPr>
                        <a:t>To explain</a:t>
                      </a:r>
                      <a:endParaRPr lang="en-US" sz="1600" baseline="0" dirty="0">
                        <a:latin typeface="Comic Sans MS"/>
                        <a:cs typeface="Comic Sans MS"/>
                      </a:endParaRP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800" dirty="0" smtClean="0">
                          <a:latin typeface="Comic Sans MS"/>
                          <a:cs typeface="Comic Sans MS"/>
                        </a:rPr>
                        <a:t>2.6-3.4</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7" name="TextBox 6"/>
          <p:cNvSpPr txBox="1"/>
          <p:nvPr/>
        </p:nvSpPr>
        <p:spPr>
          <a:xfrm>
            <a:off x="7368969" y="5534561"/>
            <a:ext cx="1927431" cy="1323439"/>
          </a:xfrm>
          <a:prstGeom prst="rect">
            <a:avLst/>
          </a:prstGeom>
          <a:noFill/>
        </p:spPr>
        <p:txBody>
          <a:bodyPr wrap="none" rtlCol="0">
            <a:spAutoFit/>
          </a:bodyPr>
          <a:lstStyle/>
          <a:p>
            <a:r>
              <a:rPr lang="en-US" sz="1600" i="1" dirty="0" smtClean="0">
                <a:latin typeface="Times New Roman"/>
                <a:cs typeface="Times New Roman"/>
              </a:rPr>
              <a:t>Data from :</a:t>
            </a:r>
          </a:p>
          <a:p>
            <a:r>
              <a:rPr lang="en-US" sz="1600" i="1" dirty="0" smtClean="0">
                <a:latin typeface="Times New Roman"/>
                <a:cs typeface="Times New Roman"/>
              </a:rPr>
              <a:t>Martin et al. (</a:t>
            </a:r>
            <a:r>
              <a:rPr lang="en-US" sz="1600" i="1" dirty="0">
                <a:latin typeface="Times New Roman"/>
                <a:cs typeface="Times New Roman"/>
              </a:rPr>
              <a:t>2012</a:t>
            </a:r>
            <a:r>
              <a:rPr lang="en-US" sz="1600" i="1" dirty="0" smtClean="0">
                <a:latin typeface="Times New Roman"/>
                <a:cs typeface="Times New Roman"/>
              </a:rPr>
              <a:t>)</a:t>
            </a:r>
          </a:p>
          <a:p>
            <a:r>
              <a:rPr lang="en-US" sz="1600" i="1" dirty="0" smtClean="0">
                <a:latin typeface="Times New Roman"/>
                <a:cs typeface="Times New Roman"/>
              </a:rPr>
              <a:t>Higdon et al</a:t>
            </a:r>
            <a:r>
              <a:rPr lang="en-US" sz="1600" i="1" dirty="0">
                <a:latin typeface="Times New Roman"/>
                <a:cs typeface="Times New Roman"/>
              </a:rPr>
              <a:t>. (</a:t>
            </a:r>
            <a:r>
              <a:rPr lang="en-US" sz="1600" i="1" dirty="0" smtClean="0">
                <a:latin typeface="Times New Roman"/>
                <a:cs typeface="Times New Roman"/>
              </a:rPr>
              <a:t>2009)</a:t>
            </a:r>
          </a:p>
          <a:p>
            <a:r>
              <a:rPr lang="en-US" sz="1600" i="1" dirty="0" err="1" smtClean="0">
                <a:latin typeface="Times New Roman"/>
                <a:cs typeface="Times New Roman"/>
              </a:rPr>
              <a:t>Hernanz</a:t>
            </a:r>
            <a:r>
              <a:rPr lang="en-US" sz="1600" i="1" dirty="0" smtClean="0">
                <a:latin typeface="Times New Roman"/>
                <a:cs typeface="Times New Roman"/>
              </a:rPr>
              <a:t> (2005)</a:t>
            </a:r>
          </a:p>
          <a:p>
            <a:r>
              <a:rPr lang="en-US" sz="1600" i="1" dirty="0" err="1" smtClean="0">
                <a:latin typeface="Times New Roman"/>
                <a:cs typeface="Times New Roman"/>
              </a:rPr>
              <a:t>Prantzos</a:t>
            </a:r>
            <a:r>
              <a:rPr lang="en-US" sz="1600" i="1" dirty="0" smtClean="0">
                <a:latin typeface="Times New Roman"/>
                <a:cs typeface="Times New Roman"/>
              </a:rPr>
              <a:t> (2011)</a:t>
            </a:r>
          </a:p>
          <a:p>
            <a:endParaRPr lang="en-US" dirty="0"/>
          </a:p>
        </p:txBody>
      </p:sp>
      <p:pic>
        <p:nvPicPr>
          <p:cNvPr id="4" name="Picture 3"/>
          <p:cNvPicPr>
            <a:picLocks noChangeAspect="1"/>
          </p:cNvPicPr>
          <p:nvPr/>
        </p:nvPicPr>
        <p:blipFill>
          <a:blip r:embed="rId2"/>
          <a:stretch>
            <a:fillRect/>
          </a:stretch>
        </p:blipFill>
        <p:spPr>
          <a:xfrm>
            <a:off x="304800" y="4615518"/>
            <a:ext cx="5105400" cy="2166282"/>
          </a:xfrm>
          <a:prstGeom prst="rect">
            <a:avLst/>
          </a:prstGeom>
        </p:spPr>
      </p:pic>
      <p:sp>
        <p:nvSpPr>
          <p:cNvPr id="5" name="TextBox 4"/>
          <p:cNvSpPr txBox="1"/>
          <p:nvPr/>
        </p:nvSpPr>
        <p:spPr>
          <a:xfrm>
            <a:off x="5943600" y="4655403"/>
            <a:ext cx="2819400" cy="830997"/>
          </a:xfrm>
          <a:prstGeom prst="rect">
            <a:avLst/>
          </a:prstGeom>
          <a:noFill/>
          <a:ln>
            <a:solidFill>
              <a:srgbClr val="0000FF"/>
            </a:solidFill>
          </a:ln>
        </p:spPr>
        <p:txBody>
          <a:bodyPr wrap="square" rtlCol="0">
            <a:spAutoFit/>
          </a:bodyPr>
          <a:lstStyle/>
          <a:p>
            <a:r>
              <a:rPr lang="en-US" sz="2400" dirty="0" smtClean="0">
                <a:latin typeface="Comic Sans MS"/>
                <a:cs typeface="Comic Sans MS"/>
              </a:rPr>
              <a:t>Positrons from radioactive decay</a:t>
            </a:r>
            <a:endParaRPr lang="en-US" sz="2400" dirty="0">
              <a:latin typeface="Comic Sans MS"/>
              <a:cs typeface="Comic Sans MS"/>
            </a:endParaRPr>
          </a:p>
        </p:txBody>
      </p:sp>
      <p:sp>
        <p:nvSpPr>
          <p:cNvPr id="6" name="TextBox 5"/>
          <p:cNvSpPr txBox="1"/>
          <p:nvPr/>
        </p:nvSpPr>
        <p:spPr>
          <a:xfrm>
            <a:off x="609600" y="6019800"/>
            <a:ext cx="1442860" cy="369332"/>
          </a:xfrm>
          <a:prstGeom prst="rect">
            <a:avLst/>
          </a:prstGeom>
          <a:noFill/>
          <a:ln>
            <a:solidFill>
              <a:srgbClr val="FFFF00"/>
            </a:solidFill>
          </a:ln>
        </p:spPr>
        <p:txBody>
          <a:bodyPr wrap="none" rtlCol="0">
            <a:spAutoFit/>
          </a:bodyPr>
          <a:lstStyle/>
          <a:p>
            <a:r>
              <a:rPr lang="en-US" dirty="0" smtClean="0">
                <a:solidFill>
                  <a:srgbClr val="FFFF00"/>
                </a:solidFill>
              </a:rPr>
              <a:t>1809 </a:t>
            </a:r>
            <a:r>
              <a:rPr lang="en-US" dirty="0" err="1" smtClean="0">
                <a:solidFill>
                  <a:srgbClr val="FFFF00"/>
                </a:solidFill>
              </a:rPr>
              <a:t>keV</a:t>
            </a:r>
            <a:r>
              <a:rPr lang="en-US" dirty="0" smtClean="0">
                <a:solidFill>
                  <a:srgbClr val="FFFF00"/>
                </a:solidFill>
              </a:rPr>
              <a:t> </a:t>
            </a:r>
            <a:r>
              <a:rPr lang="en-US" baseline="30000" dirty="0" smtClean="0">
                <a:solidFill>
                  <a:srgbClr val="FFFF00"/>
                </a:solidFill>
              </a:rPr>
              <a:t>26</a:t>
            </a:r>
            <a:r>
              <a:rPr lang="en-US" dirty="0" smtClean="0">
                <a:solidFill>
                  <a:srgbClr val="FFFF00"/>
                </a:solidFill>
              </a:rPr>
              <a:t>Al</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457200" y="304800"/>
            <a:ext cx="7857139" cy="1200328"/>
          </a:xfrm>
          <a:prstGeom prst="rect">
            <a:avLst/>
          </a:prstGeom>
          <a:noFill/>
        </p:spPr>
        <p:txBody>
          <a:bodyPr wrap="none" rtlCol="0">
            <a:spAutoFit/>
          </a:bodyPr>
          <a:lstStyle/>
          <a:p>
            <a:r>
              <a:rPr lang="en-US" sz="2400" dirty="0" smtClean="0">
                <a:latin typeface="Comic Sans MS"/>
                <a:cs typeface="Comic Sans MS"/>
              </a:rPr>
              <a:t>Another processes that certainly produces positrons:</a:t>
            </a:r>
          </a:p>
          <a:p>
            <a:endParaRPr lang="en-US" sz="2400" dirty="0" smtClean="0">
              <a:latin typeface="Comic Sans MS"/>
              <a:cs typeface="Comic Sans MS"/>
            </a:endParaRPr>
          </a:p>
          <a:p>
            <a:r>
              <a:rPr lang="en-US" sz="2400" dirty="0" smtClean="0">
                <a:latin typeface="Comic Sans MS"/>
                <a:cs typeface="Comic Sans MS"/>
              </a:rPr>
              <a:t>     Cosmic Ray interactions with the ISM</a:t>
            </a:r>
          </a:p>
        </p:txBody>
      </p:sp>
      <p:sp>
        <p:nvSpPr>
          <p:cNvPr id="6" name="Oval 5"/>
          <p:cNvSpPr>
            <a:spLocks noChangeAspect="1"/>
          </p:cNvSpPr>
          <p:nvPr/>
        </p:nvSpPr>
        <p:spPr>
          <a:xfrm>
            <a:off x="4996275" y="4489450"/>
            <a:ext cx="411480" cy="411480"/>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a:spLocks noChangeAspect="1"/>
          </p:cNvSpPr>
          <p:nvPr/>
        </p:nvSpPr>
        <p:spPr>
          <a:xfrm>
            <a:off x="5834475" y="5510530"/>
            <a:ext cx="411480" cy="411480"/>
          </a:xfrm>
          <a:prstGeom prst="ellipse">
            <a:avLst/>
          </a:prstGeom>
          <a:noFill/>
          <a:ln w="412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337638" y="3956050"/>
            <a:ext cx="723651" cy="369332"/>
          </a:xfrm>
          <a:prstGeom prst="rect">
            <a:avLst/>
          </a:prstGeom>
          <a:noFill/>
        </p:spPr>
        <p:txBody>
          <a:bodyPr wrap="none" rtlCol="0">
            <a:spAutoFit/>
          </a:bodyPr>
          <a:lstStyle/>
          <a:p>
            <a:r>
              <a:rPr lang="en-US" dirty="0" smtClean="0">
                <a:solidFill>
                  <a:srgbClr val="3366FF"/>
                </a:solidFill>
              </a:rPr>
              <a:t>(99%)</a:t>
            </a:r>
            <a:endParaRPr lang="en-US" dirty="0">
              <a:solidFill>
                <a:srgbClr val="3366FF"/>
              </a:solidFill>
            </a:endParaRPr>
          </a:p>
        </p:txBody>
      </p:sp>
      <p:sp>
        <p:nvSpPr>
          <p:cNvPr id="13" name="TextBox 12"/>
          <p:cNvSpPr txBox="1"/>
          <p:nvPr/>
        </p:nvSpPr>
        <p:spPr>
          <a:xfrm>
            <a:off x="6375489" y="4501118"/>
            <a:ext cx="606656" cy="369332"/>
          </a:xfrm>
          <a:prstGeom prst="rect">
            <a:avLst/>
          </a:prstGeom>
          <a:noFill/>
        </p:spPr>
        <p:txBody>
          <a:bodyPr wrap="none" rtlCol="0">
            <a:spAutoFit/>
          </a:bodyPr>
          <a:lstStyle/>
          <a:p>
            <a:r>
              <a:rPr lang="en-US" dirty="0" smtClean="0">
                <a:solidFill>
                  <a:srgbClr val="3366FF"/>
                </a:solidFill>
              </a:rPr>
              <a:t>(1%)</a:t>
            </a:r>
            <a:endParaRPr lang="en-US" dirty="0">
              <a:solidFill>
                <a:srgbClr val="3366FF"/>
              </a:solidFill>
            </a:endParaRPr>
          </a:p>
        </p:txBody>
      </p:sp>
      <p:sp>
        <p:nvSpPr>
          <p:cNvPr id="14" name="TextBox 13"/>
          <p:cNvSpPr txBox="1"/>
          <p:nvPr/>
        </p:nvSpPr>
        <p:spPr>
          <a:xfrm>
            <a:off x="6375489" y="5034518"/>
            <a:ext cx="1015911" cy="369332"/>
          </a:xfrm>
          <a:prstGeom prst="rect">
            <a:avLst/>
          </a:prstGeom>
          <a:noFill/>
        </p:spPr>
        <p:txBody>
          <a:bodyPr wrap="none" rtlCol="0">
            <a:spAutoFit/>
          </a:bodyPr>
          <a:lstStyle/>
          <a:p>
            <a:r>
              <a:rPr lang="en-US" dirty="0" smtClean="0">
                <a:solidFill>
                  <a:srgbClr val="3366FF"/>
                </a:solidFill>
              </a:rPr>
              <a:t>(99.99%)</a:t>
            </a:r>
            <a:endParaRPr lang="en-US" dirty="0">
              <a:solidFill>
                <a:srgbClr val="3366FF"/>
              </a:solidFill>
            </a:endParaRPr>
          </a:p>
        </p:txBody>
      </p:sp>
      <p:sp>
        <p:nvSpPr>
          <p:cNvPr id="15" name="TextBox 14"/>
          <p:cNvSpPr txBox="1"/>
          <p:nvPr/>
        </p:nvSpPr>
        <p:spPr>
          <a:xfrm>
            <a:off x="6398355" y="5556250"/>
            <a:ext cx="840645" cy="369332"/>
          </a:xfrm>
          <a:prstGeom prst="rect">
            <a:avLst/>
          </a:prstGeom>
          <a:noFill/>
        </p:spPr>
        <p:txBody>
          <a:bodyPr wrap="none" rtlCol="0">
            <a:spAutoFit/>
          </a:bodyPr>
          <a:lstStyle/>
          <a:p>
            <a:r>
              <a:rPr lang="en-US" dirty="0" smtClean="0">
                <a:solidFill>
                  <a:srgbClr val="3366FF"/>
                </a:solidFill>
              </a:rPr>
              <a:t>(100%)</a:t>
            </a:r>
            <a:endParaRPr lang="en-US" dirty="0">
              <a:solidFill>
                <a:srgbClr val="3366FF"/>
              </a:solidFill>
            </a:endParaRPr>
          </a:p>
        </p:txBody>
      </p:sp>
      <p:sp>
        <p:nvSpPr>
          <p:cNvPr id="16" name="TextBox 15"/>
          <p:cNvSpPr txBox="1"/>
          <p:nvPr/>
        </p:nvSpPr>
        <p:spPr>
          <a:xfrm>
            <a:off x="4994224" y="1863725"/>
            <a:ext cx="2898500" cy="769441"/>
          </a:xfrm>
          <a:prstGeom prst="rect">
            <a:avLst/>
          </a:prstGeom>
          <a:noFill/>
        </p:spPr>
        <p:txBody>
          <a:bodyPr wrap="none" rtlCol="0">
            <a:spAutoFit/>
          </a:bodyPr>
          <a:lstStyle/>
          <a:p>
            <a:r>
              <a:rPr lang="en-US" sz="2400" dirty="0" smtClean="0">
                <a:latin typeface="Times New Roman"/>
                <a:cs typeface="Times New Roman"/>
              </a:rPr>
              <a:t>X </a:t>
            </a:r>
            <a:r>
              <a:rPr lang="en-US" sz="2000" dirty="0" smtClean="0">
                <a:latin typeface="Times New Roman"/>
                <a:cs typeface="Times New Roman"/>
              </a:rPr>
              <a:t>= other products</a:t>
            </a:r>
          </a:p>
          <a:p>
            <a:r>
              <a:rPr lang="en-US" sz="2000" dirty="0" smtClean="0">
                <a:latin typeface="Times New Roman"/>
                <a:cs typeface="Times New Roman"/>
              </a:rPr>
              <a:t>     (includes anti-protons)</a:t>
            </a:r>
            <a:endParaRPr lang="en-US" sz="2000" dirty="0">
              <a:latin typeface="Times New Roman"/>
              <a:cs typeface="Times New Roman"/>
            </a:endParaRPr>
          </a:p>
        </p:txBody>
      </p:sp>
      <p:graphicFrame>
        <p:nvGraphicFramePr>
          <p:cNvPr id="49158" name="Object 6"/>
          <p:cNvGraphicFramePr>
            <a:graphicFrameLocks noChangeAspect="1"/>
          </p:cNvGraphicFramePr>
          <p:nvPr/>
        </p:nvGraphicFramePr>
        <p:xfrm>
          <a:off x="2286000" y="1939925"/>
          <a:ext cx="3898900" cy="4003675"/>
        </p:xfrm>
        <a:graphic>
          <a:graphicData uri="http://schemas.openxmlformats.org/presentationml/2006/ole">
            <p:oleObj spid="_x0000_s43010" name="Equation" r:id="rId3" imgW="1892300" imgH="19431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381000" y="698845"/>
            <a:ext cx="4038600" cy="4565352"/>
          </a:xfrm>
          <a:prstGeom prst="rect">
            <a:avLst/>
          </a:prstGeom>
        </p:spPr>
        <p:txBody>
          <a:bodyPr wrap="square">
            <a:spAutoFit/>
          </a:bodyPr>
          <a:lstStyle/>
          <a:p>
            <a:pPr>
              <a:lnSpc>
                <a:spcPct val="150000"/>
              </a:lnSpc>
            </a:pPr>
            <a:r>
              <a:rPr lang="en-US" sz="2400" dirty="0" smtClean="0"/>
              <a:t>Masses</a:t>
            </a:r>
          </a:p>
          <a:p>
            <a:pPr>
              <a:lnSpc>
                <a:spcPct val="150000"/>
              </a:lnSpc>
            </a:pPr>
            <a:r>
              <a:rPr lang="en-US" sz="2400" dirty="0" smtClean="0"/>
              <a:t>K</a:t>
            </a:r>
            <a:r>
              <a:rPr lang="en-US" sz="2400" baseline="30000" dirty="0" smtClean="0"/>
              <a:t>±</a:t>
            </a:r>
            <a:r>
              <a:rPr lang="en-US" sz="2400" dirty="0" smtClean="0"/>
              <a:t> 		493.7   MeV/c</a:t>
            </a:r>
            <a:r>
              <a:rPr lang="en-US" sz="2400" baseline="30000" dirty="0" smtClean="0"/>
              <a:t>2</a:t>
            </a:r>
          </a:p>
          <a:p>
            <a:pPr>
              <a:lnSpc>
                <a:spcPct val="150000"/>
              </a:lnSpc>
            </a:pPr>
            <a:r>
              <a:rPr lang="en-US" sz="2400" dirty="0" smtClean="0"/>
              <a:t>K</a:t>
            </a:r>
            <a:r>
              <a:rPr lang="en-US" sz="2400" baseline="30000" dirty="0" smtClean="0"/>
              <a:t>0</a:t>
            </a:r>
            <a:r>
              <a:rPr lang="en-US" sz="2400" dirty="0" smtClean="0"/>
              <a:t> 		497.6</a:t>
            </a:r>
            <a:endParaRPr lang="en-US" sz="2400" baseline="30000" dirty="0" smtClean="0"/>
          </a:p>
          <a:p>
            <a:pPr>
              <a:lnSpc>
                <a:spcPct val="150000"/>
              </a:lnSpc>
            </a:pPr>
            <a:r>
              <a:rPr sz="2400" dirty="0" smtClean="0"/>
              <a:t>π</a:t>
            </a:r>
            <a:r>
              <a:rPr sz="2400" baseline="30000" dirty="0" smtClean="0"/>
              <a:t>±</a:t>
            </a:r>
            <a:r>
              <a:rPr sz="2400" dirty="0" smtClean="0"/>
              <a:t> </a:t>
            </a:r>
            <a:r>
              <a:rPr lang="en-GB" sz="2400" dirty="0" smtClean="0"/>
              <a:t>		</a:t>
            </a:r>
            <a:r>
              <a:rPr sz="2400" dirty="0" smtClean="0"/>
              <a:t>139.</a:t>
            </a:r>
            <a:r>
              <a:rPr lang="en-GB" sz="2400" dirty="0" smtClean="0"/>
              <a:t>6  </a:t>
            </a:r>
            <a:r>
              <a:rPr sz="2400" dirty="0" smtClean="0"/>
              <a:t/>
            </a:r>
            <a:br>
              <a:rPr sz="2400" dirty="0" smtClean="0"/>
            </a:br>
            <a:r>
              <a:rPr sz="2400" dirty="0" smtClean="0"/>
              <a:t>π</a:t>
            </a:r>
            <a:r>
              <a:rPr sz="2400" baseline="30000" dirty="0" smtClean="0"/>
              <a:t>0</a:t>
            </a:r>
            <a:r>
              <a:rPr lang="en-GB" sz="2400" dirty="0" smtClean="0"/>
              <a:t>		</a:t>
            </a:r>
            <a:r>
              <a:rPr sz="2400" dirty="0" smtClean="0"/>
              <a:t>13</a:t>
            </a:r>
            <a:r>
              <a:rPr lang="en-GB" sz="2400" dirty="0" smtClean="0"/>
              <a:t>5.0</a:t>
            </a:r>
            <a:r>
              <a:rPr sz="2400" dirty="0" smtClean="0"/>
              <a:t> </a:t>
            </a:r>
            <a:endParaRPr lang="en-US" sz="2400" dirty="0" smtClean="0"/>
          </a:p>
          <a:p>
            <a:pPr>
              <a:lnSpc>
                <a:spcPct val="150000"/>
              </a:lnSpc>
              <a:buFont typeface="Symbol" pitchFamily="-107" charset="2"/>
              <a:buChar char="m"/>
            </a:pPr>
            <a:r>
              <a:rPr lang="en-GB" sz="2400" dirty="0" smtClean="0"/>
              <a:t> 		</a:t>
            </a:r>
            <a:r>
              <a:rPr sz="2400" dirty="0" smtClean="0"/>
              <a:t>105.</a:t>
            </a:r>
            <a:r>
              <a:rPr lang="en-GB" sz="2400" dirty="0" smtClean="0"/>
              <a:t>7 </a:t>
            </a:r>
            <a:r>
              <a:rPr sz="2400" dirty="0" smtClean="0"/>
              <a:t> </a:t>
            </a:r>
            <a:endParaRPr lang="en-GB" sz="2400" i="1" baseline="30000" dirty="0" smtClean="0"/>
          </a:p>
          <a:p>
            <a:pPr>
              <a:lnSpc>
                <a:spcPct val="150000"/>
              </a:lnSpc>
            </a:pPr>
            <a:endParaRPr lang="en-GB" sz="2800" i="1" baseline="30000" dirty="0" smtClean="0"/>
          </a:p>
          <a:p>
            <a:r>
              <a:rPr lang="en-GB" sz="2800" i="1" baseline="30000" dirty="0" smtClean="0"/>
              <a:t>Positrons produced have energies </a:t>
            </a:r>
            <a:r>
              <a:rPr lang="en-GB" sz="2800" i="1" dirty="0" smtClean="0"/>
              <a:t> </a:t>
            </a:r>
            <a:r>
              <a:rPr lang="en-GB" sz="2800" i="1" baseline="30000" dirty="0" smtClean="0"/>
              <a:t>  </a:t>
            </a:r>
          </a:p>
          <a:p>
            <a:r>
              <a:rPr lang="en-GB" sz="2800" i="1" baseline="30000" dirty="0" smtClean="0"/>
              <a:t>10 </a:t>
            </a:r>
            <a:r>
              <a:rPr lang="en-GB" sz="2800" i="1" baseline="30000" dirty="0" err="1" smtClean="0"/>
              <a:t>MeV</a:t>
            </a:r>
            <a:r>
              <a:rPr lang="en-GB" sz="2800" i="1" baseline="30000" dirty="0" smtClean="0"/>
              <a:t> ➞ </a:t>
            </a:r>
            <a:r>
              <a:rPr lang="en-GB" sz="2800" i="1" baseline="30000" dirty="0" err="1" smtClean="0"/>
              <a:t>GeV</a:t>
            </a:r>
            <a:endParaRPr lang="en-US" sz="2800" dirty="0"/>
          </a:p>
        </p:txBody>
      </p:sp>
      <p:pic>
        <p:nvPicPr>
          <p:cNvPr id="5" name="Picture 4" descr="stecker_fig2.pdf"/>
          <p:cNvPicPr>
            <a:picLocks noChangeAspect="1"/>
          </p:cNvPicPr>
          <p:nvPr/>
        </p:nvPicPr>
        <mc:AlternateContent>
          <mc:Choice xmlns:ma="http://schemas.microsoft.com/office/mac/drawingml/2008/main" Requires="ma">
            <p:blipFill>
              <a:blip r:embed="rId2"/>
              <a:srcRect l="20815" r="18922" b="10120"/>
              <a:stretch>
                <a:fillRect/>
              </a:stretch>
            </p:blipFill>
          </mc:Choice>
          <mc:Fallback>
            <p:blipFill>
              <a:blip r:embed="rId3"/>
              <a:srcRect l="20815" r="18922" b="10120"/>
              <a:stretch>
                <a:fillRect/>
              </a:stretch>
            </p:blipFill>
          </mc:Fallback>
        </mc:AlternateContent>
        <p:spPr>
          <a:xfrm>
            <a:off x="4343400" y="533400"/>
            <a:ext cx="4450095" cy="4343400"/>
          </a:xfrm>
          <a:prstGeom prst="rect">
            <a:avLst/>
          </a:prstGeom>
        </p:spPr>
      </p:pic>
      <p:sp>
        <p:nvSpPr>
          <p:cNvPr id="6" name="TextBox 5"/>
          <p:cNvSpPr txBox="1"/>
          <p:nvPr/>
        </p:nvSpPr>
        <p:spPr>
          <a:xfrm>
            <a:off x="5875017" y="4800600"/>
            <a:ext cx="2743200" cy="923330"/>
          </a:xfrm>
          <a:prstGeom prst="rect">
            <a:avLst/>
          </a:prstGeom>
          <a:noFill/>
        </p:spPr>
        <p:txBody>
          <a:bodyPr wrap="square" rtlCol="0">
            <a:spAutoFit/>
          </a:bodyPr>
          <a:lstStyle/>
          <a:p>
            <a:r>
              <a:rPr lang="en-US" dirty="0" smtClean="0"/>
              <a:t>Energy distribution of positrons from</a:t>
            </a:r>
            <a:r>
              <a:rPr lang="en-US" dirty="0" smtClean="0">
                <a:latin typeface="Symbol" charset="2"/>
                <a:cs typeface="Symbol" charset="2"/>
              </a:rPr>
              <a:t> </a:t>
            </a:r>
            <a:r>
              <a:rPr lang="en-US" dirty="0" err="1" smtClean="0">
                <a:latin typeface="Symbol" charset="2"/>
                <a:cs typeface="Symbol" charset="2"/>
              </a:rPr>
              <a:t>p</a:t>
            </a:r>
            <a:r>
              <a:rPr lang="en-US" baseline="30000" dirty="0" err="1" smtClean="0"/>
              <a:t>+</a:t>
            </a:r>
            <a:r>
              <a:rPr lang="en-US" dirty="0" err="1" smtClean="0"/>
              <a:t>/</a:t>
            </a:r>
            <a:r>
              <a:rPr lang="en-US" dirty="0" err="1" smtClean="0">
                <a:latin typeface="Symbol" charset="2"/>
                <a:cs typeface="Symbol" charset="2"/>
              </a:rPr>
              <a:t>m</a:t>
            </a:r>
            <a:r>
              <a:rPr lang="en-US" baseline="30000" dirty="0" smtClean="0"/>
              <a:t>+</a:t>
            </a:r>
            <a:r>
              <a:rPr lang="en-US" dirty="0" smtClean="0"/>
              <a:t> decay</a:t>
            </a:r>
          </a:p>
          <a:p>
            <a:r>
              <a:rPr lang="en-US" dirty="0" smtClean="0"/>
              <a:t>	</a:t>
            </a:r>
            <a:r>
              <a:rPr lang="en-US" i="1" dirty="0" smtClean="0">
                <a:latin typeface="Times New Roman"/>
                <a:cs typeface="Times New Roman"/>
              </a:rPr>
              <a:t>(</a:t>
            </a:r>
            <a:r>
              <a:rPr lang="en-US" i="1" dirty="0" err="1" smtClean="0">
                <a:latin typeface="Times New Roman"/>
                <a:cs typeface="Times New Roman"/>
              </a:rPr>
              <a:t>Stecker</a:t>
            </a:r>
            <a:r>
              <a:rPr lang="en-US" i="1" dirty="0" smtClean="0">
                <a:latin typeface="Times New Roman"/>
                <a:cs typeface="Times New Roman"/>
              </a:rPr>
              <a:t>, 1969)</a:t>
            </a:r>
            <a:endParaRPr lang="en-US" i="1" dirty="0">
              <a:latin typeface="Times New Roman"/>
              <a:cs typeface="Times New Roman"/>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rantzos_fig6.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634087" y="1219200"/>
            <a:ext cx="5357513" cy="4876800"/>
          </a:xfrm>
          <a:prstGeom prst="rect">
            <a:avLst/>
          </a:prstGeom>
        </p:spPr>
      </p:pic>
      <p:sp>
        <p:nvSpPr>
          <p:cNvPr id="5" name="TextBox 4"/>
          <p:cNvSpPr txBox="1"/>
          <p:nvPr/>
        </p:nvSpPr>
        <p:spPr>
          <a:xfrm>
            <a:off x="228600" y="304800"/>
            <a:ext cx="4648200" cy="707886"/>
          </a:xfrm>
          <a:prstGeom prst="rect">
            <a:avLst/>
          </a:prstGeom>
          <a:noFill/>
        </p:spPr>
        <p:txBody>
          <a:bodyPr wrap="square" rtlCol="0">
            <a:spAutoFit/>
          </a:bodyPr>
          <a:lstStyle/>
          <a:p>
            <a:r>
              <a:rPr lang="en-US" sz="2000" dirty="0" smtClean="0">
                <a:latin typeface="Comic Sans MS"/>
                <a:cs typeface="Comic Sans MS"/>
              </a:rPr>
              <a:t>Gamma-ray excess due to annihilation in flight of high energy positrons </a:t>
            </a:r>
            <a:endParaRPr lang="en-US" sz="2000" dirty="0">
              <a:latin typeface="Comic Sans MS"/>
              <a:cs typeface="Comic Sans MS"/>
            </a:endParaRPr>
          </a:p>
        </p:txBody>
      </p:sp>
      <p:sp>
        <p:nvSpPr>
          <p:cNvPr id="6" name="TextBox 5"/>
          <p:cNvSpPr txBox="1"/>
          <p:nvPr/>
        </p:nvSpPr>
        <p:spPr>
          <a:xfrm>
            <a:off x="228600" y="1905000"/>
            <a:ext cx="4191000" cy="707886"/>
          </a:xfrm>
          <a:prstGeom prst="rect">
            <a:avLst/>
          </a:prstGeom>
          <a:noFill/>
        </p:spPr>
        <p:txBody>
          <a:bodyPr wrap="square" rtlCol="0">
            <a:spAutoFit/>
          </a:bodyPr>
          <a:lstStyle/>
          <a:p>
            <a:r>
              <a:rPr lang="en-US" sz="2000" dirty="0" smtClean="0">
                <a:latin typeface="Comic Sans MS"/>
                <a:cs typeface="Comic Sans MS"/>
              </a:rPr>
              <a:t>The curious fact :</a:t>
            </a:r>
          </a:p>
          <a:p>
            <a:r>
              <a:rPr lang="en-US" sz="2000" dirty="0" smtClean="0">
                <a:latin typeface="Comic Sans MS"/>
                <a:cs typeface="Comic Sans MS"/>
              </a:rPr>
              <a:t>    -  there isn’t any excess </a:t>
            </a:r>
            <a:endParaRPr lang="en-US" sz="2000" dirty="0">
              <a:latin typeface="Comic Sans MS"/>
              <a:cs typeface="Comic Sans MS"/>
            </a:endParaRPr>
          </a:p>
        </p:txBody>
      </p:sp>
      <p:sp>
        <p:nvSpPr>
          <p:cNvPr id="7" name="TextBox 6"/>
          <p:cNvSpPr txBox="1"/>
          <p:nvPr/>
        </p:nvSpPr>
        <p:spPr>
          <a:xfrm>
            <a:off x="228600" y="2895600"/>
            <a:ext cx="4191000" cy="3785652"/>
          </a:xfrm>
          <a:prstGeom prst="rect">
            <a:avLst/>
          </a:prstGeom>
          <a:noFill/>
        </p:spPr>
        <p:txBody>
          <a:bodyPr wrap="square" rtlCol="0">
            <a:spAutoFit/>
          </a:bodyPr>
          <a:lstStyle/>
          <a:p>
            <a:r>
              <a:rPr lang="en-US" sz="2000" dirty="0" smtClean="0">
                <a:latin typeface="Comic Sans MS"/>
                <a:cs typeface="Comic Sans MS"/>
              </a:rPr>
              <a:t>Conclusion :</a:t>
            </a:r>
          </a:p>
          <a:p>
            <a:endParaRPr lang="en-US" sz="2000" dirty="0" smtClean="0">
              <a:latin typeface="Comic Sans MS"/>
              <a:cs typeface="Comic Sans MS"/>
            </a:endParaRPr>
          </a:p>
          <a:p>
            <a:r>
              <a:rPr lang="en-US" sz="2000" dirty="0" smtClean="0">
                <a:latin typeface="Comic Sans MS"/>
                <a:cs typeface="Comic Sans MS"/>
              </a:rPr>
              <a:t>The positrons cannot have originated  at energies greater than a few </a:t>
            </a:r>
            <a:r>
              <a:rPr lang="en-US" sz="2000" dirty="0" err="1" smtClean="0">
                <a:latin typeface="Comic Sans MS"/>
                <a:cs typeface="Comic Sans MS"/>
              </a:rPr>
              <a:t>MeV</a:t>
            </a:r>
            <a:endParaRPr lang="en-US" sz="2000" dirty="0" smtClean="0">
              <a:latin typeface="Comic Sans MS"/>
              <a:cs typeface="Comic Sans MS"/>
            </a:endParaRPr>
          </a:p>
          <a:p>
            <a:endParaRPr lang="en-US" sz="2000" dirty="0" smtClean="0">
              <a:latin typeface="Comic Sans MS"/>
              <a:cs typeface="Comic Sans MS"/>
            </a:endParaRPr>
          </a:p>
          <a:p>
            <a:r>
              <a:rPr lang="en-US" sz="2000" dirty="0" smtClean="0">
                <a:latin typeface="Comic Sans MS"/>
                <a:cs typeface="Comic Sans MS"/>
              </a:rPr>
              <a:t>Cosmic ray positrons cannot explain the observed 511 flux</a:t>
            </a:r>
          </a:p>
          <a:p>
            <a:r>
              <a:rPr lang="en-US" sz="2000" dirty="0" smtClean="0">
                <a:latin typeface="Comic Sans MS"/>
                <a:cs typeface="Comic Sans MS"/>
              </a:rPr>
              <a:t> </a:t>
            </a:r>
          </a:p>
          <a:p>
            <a:r>
              <a:rPr lang="en-US" sz="2000" dirty="0" smtClean="0">
                <a:latin typeface="Comic Sans MS"/>
                <a:cs typeface="Comic Sans MS"/>
              </a:rPr>
              <a:t>(anyway, there are not enough of them and they are produced mainly in the disk)</a:t>
            </a:r>
          </a:p>
          <a:p>
            <a:endParaRPr lang="en-US" dirty="0">
              <a:latin typeface="Comic Sans MS"/>
              <a:cs typeface="Comic Sans MS"/>
            </a:endParaRPr>
          </a:p>
        </p:txBody>
      </p:sp>
      <p:sp>
        <p:nvSpPr>
          <p:cNvPr id="8" name="TextBox 7"/>
          <p:cNvSpPr txBox="1"/>
          <p:nvPr/>
        </p:nvSpPr>
        <p:spPr>
          <a:xfrm>
            <a:off x="7132633" y="6019800"/>
            <a:ext cx="2011367" cy="369332"/>
          </a:xfrm>
          <a:prstGeom prst="rect">
            <a:avLst/>
          </a:prstGeom>
          <a:noFill/>
        </p:spPr>
        <p:txBody>
          <a:bodyPr wrap="none" rtlCol="0">
            <a:spAutoFit/>
          </a:bodyPr>
          <a:lstStyle/>
          <a:p>
            <a:r>
              <a:rPr lang="en-US" i="1" dirty="0" err="1" smtClean="0">
                <a:latin typeface="Times New Roman"/>
                <a:cs typeface="Times New Roman"/>
              </a:rPr>
              <a:t>Sizun</a:t>
            </a:r>
            <a:r>
              <a:rPr lang="en-US" i="1" dirty="0" smtClean="0">
                <a:latin typeface="Times New Roman"/>
                <a:cs typeface="Times New Roman"/>
              </a:rPr>
              <a:t> et al., (2006)</a:t>
            </a:r>
            <a:endParaRPr lang="en-US" dirty="0"/>
          </a:p>
        </p:txBody>
      </p:sp>
      <p:cxnSp>
        <p:nvCxnSpPr>
          <p:cNvPr id="16" name="Straight Arrow Connector 15"/>
          <p:cNvCxnSpPr/>
          <p:nvPr/>
        </p:nvCxnSpPr>
        <p:spPr>
          <a:xfrm flipV="1">
            <a:off x="7543800" y="3352800"/>
            <a:ext cx="685800" cy="533400"/>
          </a:xfrm>
          <a:prstGeom prst="straightConnector1">
            <a:avLst/>
          </a:prstGeom>
          <a:ln w="3175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924800" y="2971800"/>
            <a:ext cx="1043876" cy="369332"/>
          </a:xfrm>
          <a:prstGeom prst="rect">
            <a:avLst/>
          </a:prstGeom>
          <a:noFill/>
        </p:spPr>
        <p:txBody>
          <a:bodyPr wrap="none" rtlCol="0">
            <a:spAutoFit/>
          </a:bodyPr>
          <a:lstStyle/>
          <a:p>
            <a:r>
              <a:rPr lang="en-US" b="1" dirty="0" smtClean="0">
                <a:solidFill>
                  <a:srgbClr val="FF0000"/>
                </a:solidFill>
              </a:rPr>
              <a:t>100 </a:t>
            </a:r>
            <a:r>
              <a:rPr lang="en-US" b="1" dirty="0" err="1" smtClean="0">
                <a:solidFill>
                  <a:srgbClr val="FF0000"/>
                </a:solidFill>
              </a:rPr>
              <a:t>MeV</a:t>
            </a:r>
            <a:endParaRPr lang="en-US" b="1" dirty="0">
              <a:solidFill>
                <a:srgbClr val="FF0000"/>
              </a:solidFill>
            </a:endParaRPr>
          </a:p>
        </p:txBody>
      </p:sp>
      <p:sp>
        <p:nvSpPr>
          <p:cNvPr id="19" name="TextBox 18"/>
          <p:cNvSpPr txBox="1"/>
          <p:nvPr/>
        </p:nvSpPr>
        <p:spPr>
          <a:xfrm>
            <a:off x="6705600" y="3886200"/>
            <a:ext cx="813043" cy="369332"/>
          </a:xfrm>
          <a:prstGeom prst="rect">
            <a:avLst/>
          </a:prstGeom>
          <a:noFill/>
        </p:spPr>
        <p:txBody>
          <a:bodyPr wrap="none" rtlCol="0">
            <a:spAutoFit/>
          </a:bodyPr>
          <a:lstStyle/>
          <a:p>
            <a:r>
              <a:rPr lang="en-US" b="1" dirty="0" smtClean="0">
                <a:solidFill>
                  <a:srgbClr val="FF0000"/>
                </a:solidFill>
              </a:rPr>
              <a:t>3 </a:t>
            </a:r>
            <a:r>
              <a:rPr lang="en-US" b="1" dirty="0" err="1" smtClean="0">
                <a:solidFill>
                  <a:srgbClr val="FF0000"/>
                </a:solidFill>
              </a:rPr>
              <a:t>MeV</a:t>
            </a:r>
            <a:endParaRPr lang="en-US" b="1" dirty="0">
              <a:solidFill>
                <a:srgbClr val="FF0000"/>
              </a:solidFill>
            </a:endParaRPr>
          </a:p>
        </p:txBody>
      </p:sp>
      <p:sp>
        <p:nvSpPr>
          <p:cNvPr id="20" name="TextBox 19"/>
          <p:cNvSpPr txBox="1"/>
          <p:nvPr/>
        </p:nvSpPr>
        <p:spPr>
          <a:xfrm>
            <a:off x="4953000" y="914400"/>
            <a:ext cx="3763470" cy="369332"/>
          </a:xfrm>
          <a:prstGeom prst="rect">
            <a:avLst/>
          </a:prstGeom>
          <a:noFill/>
        </p:spPr>
        <p:txBody>
          <a:bodyPr wrap="none" rtlCol="0">
            <a:spAutoFit/>
          </a:bodyPr>
          <a:lstStyle/>
          <a:p>
            <a:r>
              <a:rPr lang="en-US" dirty="0" err="1" smtClean="0"/>
              <a:t>MeV</a:t>
            </a:r>
            <a:r>
              <a:rPr lang="en-US" dirty="0" smtClean="0"/>
              <a:t>  excess from annihilation in flight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52400" y="370344"/>
            <a:ext cx="8915400" cy="2308324"/>
          </a:xfrm>
          <a:prstGeom prst="rect">
            <a:avLst/>
          </a:prstGeom>
          <a:noFill/>
        </p:spPr>
        <p:txBody>
          <a:bodyPr wrap="square" rtlCol="0">
            <a:spAutoFit/>
          </a:bodyPr>
          <a:lstStyle/>
          <a:p>
            <a:pPr marL="457200" indent="-457200"/>
            <a:r>
              <a:rPr lang="en-US" sz="2000" dirty="0" smtClean="0">
                <a:latin typeface="Comic Sans MS"/>
              </a:rPr>
              <a:t>Need a separate component to explain the ‘bulge’ emission which is more concentrated than almost all of the proposed positron sources.</a:t>
            </a:r>
          </a:p>
          <a:p>
            <a:pPr marL="457200" indent="-457200"/>
            <a:endParaRPr lang="en-US" sz="2000" dirty="0" smtClean="0">
              <a:latin typeface="Comic Sans MS"/>
            </a:endParaRPr>
          </a:p>
          <a:p>
            <a:pPr marL="457200" indent="-457200"/>
            <a:r>
              <a:rPr lang="en-US" sz="2000" dirty="0" smtClean="0">
                <a:latin typeface="Comic Sans MS"/>
              </a:rPr>
              <a:t>Transport should only allow the positrons to diffuse away from their origin, and so make the emission more diffuse, so must be very compact. </a:t>
            </a:r>
          </a:p>
          <a:p>
            <a:pPr marL="457200" indent="-457200"/>
            <a:endParaRPr lang="en-US" sz="2400" dirty="0" smtClean="0">
              <a:latin typeface="Comic Sans MS"/>
            </a:endParaRPr>
          </a:p>
          <a:p>
            <a:pPr marL="457200" indent="-457200"/>
            <a:endParaRPr lang="en-US" sz="2400" dirty="0" smtClean="0">
              <a:latin typeface="Comic Sans MS"/>
            </a:endParaRPr>
          </a:p>
        </p:txBody>
      </p:sp>
      <p:grpSp>
        <p:nvGrpSpPr>
          <p:cNvPr id="7" name="Group 6"/>
          <p:cNvGrpSpPr/>
          <p:nvPr/>
        </p:nvGrpSpPr>
        <p:grpSpPr>
          <a:xfrm>
            <a:off x="4114800" y="2133600"/>
            <a:ext cx="4953000" cy="1600200"/>
            <a:chOff x="3048000" y="2667000"/>
            <a:chExt cx="5867400" cy="2159422"/>
          </a:xfrm>
        </p:grpSpPr>
        <p:pic>
          <p:nvPicPr>
            <p:cNvPr id="6" name="Picture 5" descr="diffusive_spread.jpg"/>
            <p:cNvPicPr>
              <a:picLocks noChangeAspect="1"/>
            </p:cNvPicPr>
            <p:nvPr/>
          </p:nvPicPr>
          <p:blipFill>
            <a:blip r:embed="rId2"/>
            <a:srcRect b="41538"/>
            <a:stretch>
              <a:fillRect/>
            </a:stretch>
          </p:blipFill>
          <p:spPr>
            <a:xfrm>
              <a:off x="3048000" y="2667000"/>
              <a:ext cx="5867400" cy="2159422"/>
            </a:xfrm>
            <a:prstGeom prst="rect">
              <a:avLst/>
            </a:prstGeom>
          </p:spPr>
        </p:pic>
        <p:sp>
          <p:nvSpPr>
            <p:cNvPr id="8" name="Freeform 7"/>
            <p:cNvSpPr/>
            <p:nvPr/>
          </p:nvSpPr>
          <p:spPr>
            <a:xfrm>
              <a:off x="6019800" y="3289300"/>
              <a:ext cx="1752600" cy="977900"/>
            </a:xfrm>
            <a:custGeom>
              <a:avLst/>
              <a:gdLst>
                <a:gd name="connsiteX0" fmla="*/ 0 w 1905000"/>
                <a:gd name="connsiteY0" fmla="*/ 0 h 977900"/>
                <a:gd name="connsiteX1" fmla="*/ 622300 w 1905000"/>
                <a:gd name="connsiteY1" fmla="*/ 787400 h 977900"/>
                <a:gd name="connsiteX2" fmla="*/ 1905000 w 1905000"/>
                <a:gd name="connsiteY2" fmla="*/ 977900 h 977900"/>
              </a:gdLst>
              <a:ahLst/>
              <a:cxnLst>
                <a:cxn ang="0">
                  <a:pos x="connsiteX0" y="connsiteY0"/>
                </a:cxn>
                <a:cxn ang="0">
                  <a:pos x="connsiteX1" y="connsiteY1"/>
                </a:cxn>
                <a:cxn ang="0">
                  <a:pos x="connsiteX2" y="connsiteY2"/>
                </a:cxn>
              </a:cxnLst>
              <a:rect l="l" t="t" r="r" b="b"/>
              <a:pathLst>
                <a:path w="1905000" h="977900">
                  <a:moveTo>
                    <a:pt x="0" y="0"/>
                  </a:moveTo>
                  <a:cubicBezTo>
                    <a:pt x="152400" y="312208"/>
                    <a:pt x="304800" y="624417"/>
                    <a:pt x="622300" y="787400"/>
                  </a:cubicBezTo>
                  <a:cubicBezTo>
                    <a:pt x="939800" y="950383"/>
                    <a:pt x="1422400" y="964141"/>
                    <a:pt x="1905000" y="977900"/>
                  </a:cubicBezTo>
                </a:path>
              </a:pathLst>
            </a:custGeom>
            <a:ln>
              <a:solidFill>
                <a:srgbClr val="FF0000"/>
              </a:solidFill>
              <a:prstDash val="dash"/>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9" name="TextBox 8"/>
          <p:cNvSpPr txBox="1"/>
          <p:nvPr/>
        </p:nvSpPr>
        <p:spPr>
          <a:xfrm>
            <a:off x="304800" y="2286000"/>
            <a:ext cx="4267200" cy="2246769"/>
          </a:xfrm>
          <a:prstGeom prst="rect">
            <a:avLst/>
          </a:prstGeom>
          <a:noFill/>
        </p:spPr>
        <p:txBody>
          <a:bodyPr wrap="square" rtlCol="0">
            <a:spAutoFit/>
          </a:bodyPr>
          <a:lstStyle/>
          <a:p>
            <a:pPr marL="457200" indent="-457200"/>
            <a:r>
              <a:rPr lang="en-US" sz="2000" dirty="0" smtClean="0">
                <a:latin typeface="Comic Sans MS"/>
              </a:rPr>
              <a:t>Some possibilities :-</a:t>
            </a:r>
          </a:p>
          <a:p>
            <a:pPr marL="457200" indent="-457200">
              <a:buClr>
                <a:srgbClr val="FF66FF"/>
              </a:buClr>
            </a:pPr>
            <a:endParaRPr lang="en-US" sz="2000" dirty="0" smtClean="0">
              <a:latin typeface="Comic Sans MS"/>
            </a:endParaRPr>
          </a:p>
          <a:p>
            <a:pPr marL="457200" indent="-457200">
              <a:buClr>
                <a:srgbClr val="FF66FF"/>
              </a:buClr>
              <a:buSzPct val="180000"/>
              <a:buFont typeface="Arial"/>
              <a:buChar char="•"/>
            </a:pPr>
            <a:r>
              <a:rPr lang="en-US" sz="2000" dirty="0" smtClean="0">
                <a:latin typeface="Comic Sans MS"/>
              </a:rPr>
              <a:t>Mini-Quasar-like outburst from the GC black hole 10</a:t>
            </a:r>
            <a:r>
              <a:rPr lang="en-US" sz="2000" baseline="30000" dirty="0" smtClean="0">
                <a:latin typeface="Comic Sans MS"/>
              </a:rPr>
              <a:t>5</a:t>
            </a:r>
            <a:r>
              <a:rPr lang="en-US" sz="2000" dirty="0" smtClean="0">
                <a:latin typeface="Comic Sans MS"/>
              </a:rPr>
              <a:t>-10</a:t>
            </a:r>
            <a:r>
              <a:rPr lang="en-US" sz="2000" baseline="30000" dirty="0" smtClean="0">
                <a:latin typeface="Comic Sans MS"/>
              </a:rPr>
              <a:t>6</a:t>
            </a:r>
            <a:r>
              <a:rPr lang="en-US" sz="2000" dirty="0" smtClean="0">
                <a:latin typeface="Comic Sans MS"/>
              </a:rPr>
              <a:t> years ago</a:t>
            </a:r>
          </a:p>
          <a:p>
            <a:pPr marL="457200" indent="-457200">
              <a:buClr>
                <a:srgbClr val="FF66FF"/>
              </a:buClr>
              <a:buSzPct val="180000"/>
              <a:buFont typeface="Arial"/>
              <a:buChar char="•"/>
            </a:pPr>
            <a:endParaRPr lang="en-US" sz="2000" dirty="0" smtClean="0">
              <a:latin typeface="Comic Sans MS"/>
            </a:endParaRPr>
          </a:p>
          <a:p>
            <a:pPr marL="457200" indent="-457200">
              <a:buClr>
                <a:srgbClr val="FF66FF"/>
              </a:buClr>
              <a:buSzPct val="180000"/>
              <a:buFont typeface="Arial"/>
              <a:buChar char="•"/>
            </a:pPr>
            <a:r>
              <a:rPr lang="en-US" sz="2000" dirty="0" smtClean="0">
                <a:latin typeface="Comic Sans MS"/>
              </a:rPr>
              <a:t>Burst of star formation ditto</a:t>
            </a:r>
          </a:p>
        </p:txBody>
      </p:sp>
      <p:sp>
        <p:nvSpPr>
          <p:cNvPr id="10" name="TextBox 9"/>
          <p:cNvSpPr txBox="1"/>
          <p:nvPr/>
        </p:nvSpPr>
        <p:spPr>
          <a:xfrm>
            <a:off x="304800" y="4476452"/>
            <a:ext cx="8458200" cy="2000548"/>
          </a:xfrm>
          <a:prstGeom prst="rect">
            <a:avLst/>
          </a:prstGeom>
          <a:noFill/>
        </p:spPr>
        <p:txBody>
          <a:bodyPr wrap="square" rtlCol="0">
            <a:spAutoFit/>
          </a:bodyPr>
          <a:lstStyle/>
          <a:p>
            <a:pPr marL="457200" indent="-457200"/>
            <a:endParaRPr lang="en-US" sz="2000" dirty="0" smtClean="0">
              <a:latin typeface="Comic Sans MS"/>
            </a:endParaRPr>
          </a:p>
          <a:p>
            <a:pPr marL="457200" indent="-457200">
              <a:buClr>
                <a:srgbClr val="FF66FF"/>
              </a:buClr>
              <a:buSzPct val="180000"/>
              <a:buFont typeface="Arial"/>
              <a:buChar char="•"/>
            </a:pPr>
            <a:r>
              <a:rPr lang="en-US" sz="2000" dirty="0" smtClean="0">
                <a:latin typeface="Comic Sans MS"/>
              </a:rPr>
              <a:t>Dark matter annihilation – arguably must be low mass (~</a:t>
            </a:r>
            <a:r>
              <a:rPr lang="en-US" sz="2000" dirty="0" err="1" smtClean="0">
                <a:latin typeface="Comic Sans MS"/>
              </a:rPr>
              <a:t>MeV</a:t>
            </a:r>
            <a:r>
              <a:rPr lang="en-US" sz="2000" dirty="0" smtClean="0">
                <a:latin typeface="Comic Sans MS"/>
              </a:rPr>
              <a:t>) </a:t>
            </a:r>
          </a:p>
          <a:p>
            <a:pPr marL="457200" indent="-457200">
              <a:buClr>
                <a:srgbClr val="FF66FF"/>
              </a:buClr>
              <a:buSzPct val="180000"/>
              <a:buFont typeface="Arial"/>
              <a:buChar char="•"/>
            </a:pPr>
            <a:endParaRPr lang="en-US" sz="2000" dirty="0" smtClean="0">
              <a:latin typeface="Comic Sans MS"/>
            </a:endParaRPr>
          </a:p>
          <a:p>
            <a:pPr marL="457200" indent="-457200">
              <a:buClr>
                <a:srgbClr val="FF66FF"/>
              </a:buClr>
              <a:buSzPct val="180000"/>
              <a:buFont typeface="Arial"/>
              <a:buChar char="•"/>
            </a:pPr>
            <a:r>
              <a:rPr lang="en-US" sz="2000" dirty="0" smtClean="0">
                <a:latin typeface="Comic Sans MS"/>
              </a:rPr>
              <a:t>Decay of excited dark matter – must be a 2-body (</a:t>
            </a:r>
            <a:r>
              <a:rPr lang="en-US" sz="2000" dirty="0" smtClean="0">
                <a:latin typeface="Symbol" charset="2"/>
                <a:cs typeface="Symbol" charset="2"/>
              </a:rPr>
              <a:t>r</a:t>
            </a:r>
            <a:r>
              <a:rPr lang="en-US" sz="2000" baseline="30000" dirty="0" smtClean="0">
                <a:latin typeface="Comic Sans MS"/>
              </a:rPr>
              <a:t>2</a:t>
            </a:r>
            <a:r>
              <a:rPr lang="en-US" sz="2000" dirty="0" smtClean="0">
                <a:latin typeface="Comic Sans MS"/>
              </a:rPr>
              <a:t>) process   </a:t>
            </a:r>
          </a:p>
          <a:p>
            <a:pPr marL="457200" indent="-457200"/>
            <a:endParaRPr lang="en-US" sz="2000" dirty="0" smtClean="0">
              <a:latin typeface="Comic Sans MS"/>
            </a:endParaRPr>
          </a:p>
          <a:p>
            <a:pPr marL="457200" indent="-457200"/>
            <a:endParaRPr lang="en-US" sz="2400" dirty="0" smtClean="0">
              <a:latin typeface="Comic Sans MS"/>
            </a:endParaRPr>
          </a:p>
          <a:p>
            <a:pPr marL="457200" indent="-457200"/>
            <a:endParaRPr lang="en-US" sz="2400" dirty="0" smtClean="0">
              <a:latin typeface="Comic Sans M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3540815" y="1249185"/>
            <a:ext cx="2514600" cy="1200328"/>
          </a:xfrm>
          <a:prstGeom prst="rect">
            <a:avLst/>
          </a:prstGeom>
          <a:ln>
            <a:solidFill>
              <a:srgbClr val="3366FF"/>
            </a:solidFill>
          </a:ln>
        </p:spPr>
        <p:txBody>
          <a:bodyPr wrap="square">
            <a:spAutoFit/>
          </a:bodyPr>
          <a:lstStyle/>
          <a:p>
            <a:r>
              <a:rPr lang="en-US" sz="2400" baseline="30000" dirty="0" smtClean="0"/>
              <a:t>IC 443  Supernova</a:t>
            </a:r>
            <a:r>
              <a:rPr lang="en-US" sz="2400" dirty="0" smtClean="0"/>
              <a:t> </a:t>
            </a:r>
            <a:r>
              <a:rPr lang="en-US" sz="2400" baseline="30000" dirty="0" smtClean="0"/>
              <a:t>remnant</a:t>
            </a:r>
          </a:p>
          <a:p>
            <a:r>
              <a:rPr lang="en-US" sz="2400" baseline="30000" dirty="0" smtClean="0"/>
              <a:t> </a:t>
            </a:r>
            <a:r>
              <a:rPr lang="en-US" sz="2400" dirty="0" smtClean="0"/>
              <a:t>        </a:t>
            </a:r>
            <a:r>
              <a:rPr lang="en-US" sz="2400" baseline="30000" dirty="0" smtClean="0"/>
              <a:t>Age</a:t>
            </a:r>
            <a:r>
              <a:rPr lang="en-US" sz="2400" dirty="0" smtClean="0"/>
              <a:t> </a:t>
            </a:r>
            <a:r>
              <a:rPr lang="en-US" sz="2400" baseline="30000" dirty="0" smtClean="0"/>
              <a:t>∼ 10, 000 years  </a:t>
            </a:r>
          </a:p>
          <a:p>
            <a:r>
              <a:rPr lang="en-US" sz="2400" baseline="30000" dirty="0" smtClean="0"/>
              <a:t> 	</a:t>
            </a:r>
            <a:r>
              <a:rPr lang="en-US" sz="2400" dirty="0" smtClean="0"/>
              <a:t>  </a:t>
            </a:r>
            <a:r>
              <a:rPr lang="en-US" sz="2400" baseline="30000" dirty="0" smtClean="0"/>
              <a:t>Distance 1.5 </a:t>
            </a:r>
            <a:r>
              <a:rPr lang="en-US" sz="2400" baseline="30000" dirty="0" err="1" smtClean="0"/>
              <a:t>kpc</a:t>
            </a:r>
            <a:r>
              <a:rPr lang="en-US" sz="2400" baseline="30000" dirty="0" smtClean="0"/>
              <a:t> </a:t>
            </a:r>
          </a:p>
        </p:txBody>
      </p:sp>
      <p:pic>
        <p:nvPicPr>
          <p:cNvPr id="6" name="Picture 5" descr="ackermann_2013_pi_zero_protons.pdf"/>
          <p:cNvPicPr>
            <a:picLocks noChangeAspect="1"/>
          </p:cNvPicPr>
          <p:nvPr/>
        </p:nvPicPr>
        <mc:AlternateContent>
          <mc:Choice xmlns:ma="http://schemas.microsoft.com/office/mac/drawingml/2008/main" Requires="ma">
            <p:blipFill>
              <a:blip r:embed="rId2"/>
              <a:srcRect r="4230" b="7714"/>
              <a:stretch>
                <a:fillRect/>
              </a:stretch>
            </p:blipFill>
          </mc:Choice>
          <mc:Fallback>
            <p:blipFill>
              <a:blip r:embed="rId3"/>
              <a:srcRect r="4230" b="7714"/>
              <a:stretch>
                <a:fillRect/>
              </a:stretch>
            </p:blipFill>
          </mc:Fallback>
        </mc:AlternateContent>
        <p:spPr>
          <a:xfrm>
            <a:off x="2667000" y="2743200"/>
            <a:ext cx="6489026" cy="4114800"/>
          </a:xfrm>
          <a:prstGeom prst="rect">
            <a:avLst/>
          </a:prstGeom>
        </p:spPr>
      </p:pic>
      <p:cxnSp>
        <p:nvCxnSpPr>
          <p:cNvPr id="8" name="Straight Connector 7"/>
          <p:cNvCxnSpPr/>
          <p:nvPr/>
        </p:nvCxnSpPr>
        <p:spPr>
          <a:xfrm rot="5400000">
            <a:off x="4191000" y="4343400"/>
            <a:ext cx="609600" cy="1588"/>
          </a:xfrm>
          <a:prstGeom prst="line">
            <a:avLst/>
          </a:prstGeom>
          <a:ln>
            <a:solidFill>
              <a:srgbClr val="3366FF"/>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267200" y="3505200"/>
            <a:ext cx="530915" cy="523220"/>
          </a:xfrm>
          <a:prstGeom prst="rect">
            <a:avLst/>
          </a:prstGeom>
          <a:noFill/>
        </p:spPr>
        <p:txBody>
          <a:bodyPr wrap="none" rtlCol="0">
            <a:spAutoFit/>
          </a:bodyPr>
          <a:lstStyle/>
          <a:p>
            <a:r>
              <a:rPr lang="en-US" sz="1400" dirty="0" smtClean="0">
                <a:solidFill>
                  <a:srgbClr val="3366FF"/>
                </a:solidFill>
              </a:rPr>
              <a:t>67.5 </a:t>
            </a:r>
          </a:p>
          <a:p>
            <a:r>
              <a:rPr lang="en-US" sz="1400" dirty="0" err="1" smtClean="0">
                <a:solidFill>
                  <a:srgbClr val="3366FF"/>
                </a:solidFill>
              </a:rPr>
              <a:t>MeV</a:t>
            </a:r>
            <a:endParaRPr lang="en-US" sz="1400" dirty="0">
              <a:solidFill>
                <a:srgbClr val="3366FF"/>
              </a:solidFill>
            </a:endParaRPr>
          </a:p>
        </p:txBody>
      </p:sp>
      <p:sp>
        <p:nvSpPr>
          <p:cNvPr id="12" name="Rectangle 11"/>
          <p:cNvSpPr/>
          <p:nvPr/>
        </p:nvSpPr>
        <p:spPr>
          <a:xfrm>
            <a:off x="6629400" y="2590800"/>
            <a:ext cx="2571383" cy="369332"/>
          </a:xfrm>
          <a:prstGeom prst="rect">
            <a:avLst/>
          </a:prstGeom>
        </p:spPr>
        <p:txBody>
          <a:bodyPr wrap="none">
            <a:spAutoFit/>
          </a:bodyPr>
          <a:lstStyle/>
          <a:p>
            <a:r>
              <a:rPr lang="en-US" i="1" dirty="0" smtClean="0">
                <a:latin typeface="Times New Roman"/>
                <a:cs typeface="Times New Roman"/>
              </a:rPr>
              <a:t>Ackermann et al., (2013) </a:t>
            </a:r>
            <a:endParaRPr lang="en-US" dirty="0"/>
          </a:p>
        </p:txBody>
      </p:sp>
      <p:sp>
        <p:nvSpPr>
          <p:cNvPr id="9" name="TextBox 8"/>
          <p:cNvSpPr txBox="1"/>
          <p:nvPr/>
        </p:nvSpPr>
        <p:spPr>
          <a:xfrm>
            <a:off x="6400800" y="228600"/>
            <a:ext cx="2286000" cy="830997"/>
          </a:xfrm>
          <a:prstGeom prst="rect">
            <a:avLst/>
          </a:prstGeom>
          <a:noFill/>
          <a:ln w="31750">
            <a:solidFill>
              <a:srgbClr val="FF0000"/>
            </a:solidFill>
          </a:ln>
        </p:spPr>
        <p:txBody>
          <a:bodyPr wrap="square" rtlCol="0">
            <a:spAutoFit/>
          </a:bodyPr>
          <a:lstStyle/>
          <a:p>
            <a:r>
              <a:rPr lang="en-US" sz="2400" dirty="0" smtClean="0">
                <a:latin typeface="Comic Sans MS"/>
                <a:cs typeface="Comic Sans MS"/>
              </a:rPr>
              <a:t>Gamma-rays from </a:t>
            </a:r>
            <a:r>
              <a:rPr lang="en-US" sz="2400" dirty="0" smtClean="0">
                <a:latin typeface="Symbol" charset="2"/>
                <a:cs typeface="Symbol" charset="2"/>
              </a:rPr>
              <a:t>p</a:t>
            </a:r>
            <a:r>
              <a:rPr lang="en-US" sz="2400" baseline="30000" dirty="0" smtClean="0">
                <a:latin typeface="Comic Sans MS"/>
                <a:cs typeface="Comic Sans MS"/>
              </a:rPr>
              <a:t>0</a:t>
            </a:r>
            <a:r>
              <a:rPr lang="en-US" sz="2400" dirty="0" smtClean="0">
                <a:latin typeface="Comic Sans MS"/>
                <a:cs typeface="Comic Sans MS"/>
              </a:rPr>
              <a:t> decay</a:t>
            </a:r>
            <a:endParaRPr lang="en-US" sz="2400" dirty="0">
              <a:latin typeface="Comic Sans MS"/>
              <a:cs typeface="Comic Sans MS"/>
            </a:endParaRPr>
          </a:p>
        </p:txBody>
      </p:sp>
      <p:cxnSp>
        <p:nvCxnSpPr>
          <p:cNvPr id="16" name="Straight Connector 15"/>
          <p:cNvCxnSpPr/>
          <p:nvPr/>
        </p:nvCxnSpPr>
        <p:spPr>
          <a:xfrm rot="5400000" flipH="1" flipV="1">
            <a:off x="6896100" y="-1333500"/>
            <a:ext cx="1752600" cy="7620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52400" y="4953000"/>
            <a:ext cx="2514600" cy="1446550"/>
          </a:xfrm>
          <a:prstGeom prst="rect">
            <a:avLst/>
          </a:prstGeom>
          <a:ln>
            <a:solidFill>
              <a:srgbClr val="3366FF"/>
            </a:solidFill>
          </a:ln>
        </p:spPr>
        <p:txBody>
          <a:bodyPr wrap="square">
            <a:spAutoFit/>
          </a:bodyPr>
          <a:lstStyle/>
          <a:p>
            <a:r>
              <a:rPr lang="en-US" sz="2400" baseline="30000" dirty="0" smtClean="0"/>
              <a:t>Also</a:t>
            </a:r>
          </a:p>
          <a:p>
            <a:r>
              <a:rPr lang="en-US" sz="2400" baseline="30000" dirty="0" smtClean="0"/>
              <a:t>W44  Supernova</a:t>
            </a:r>
            <a:r>
              <a:rPr lang="en-US" sz="2400" dirty="0" smtClean="0"/>
              <a:t> </a:t>
            </a:r>
            <a:r>
              <a:rPr lang="en-US" sz="2400" baseline="30000" dirty="0" smtClean="0"/>
              <a:t>remnant</a:t>
            </a:r>
          </a:p>
          <a:p>
            <a:r>
              <a:rPr lang="en-US" sz="2400" baseline="30000" dirty="0" smtClean="0"/>
              <a:t> </a:t>
            </a:r>
            <a:r>
              <a:rPr lang="en-US" sz="2400" dirty="0" smtClean="0"/>
              <a:t>        </a:t>
            </a:r>
            <a:r>
              <a:rPr lang="en-US" sz="2400" baseline="30000" dirty="0" smtClean="0"/>
              <a:t>Age</a:t>
            </a:r>
            <a:r>
              <a:rPr lang="en-US" sz="2400" dirty="0" smtClean="0"/>
              <a:t> </a:t>
            </a:r>
            <a:r>
              <a:rPr lang="en-US" sz="2400" baseline="30000" dirty="0" smtClean="0"/>
              <a:t>∼ 10, 000 years  </a:t>
            </a:r>
          </a:p>
          <a:p>
            <a:r>
              <a:rPr lang="en-US" sz="2400" baseline="30000" dirty="0" smtClean="0"/>
              <a:t> 	</a:t>
            </a:r>
            <a:r>
              <a:rPr lang="en-US" sz="2400" dirty="0" smtClean="0"/>
              <a:t>  </a:t>
            </a:r>
            <a:r>
              <a:rPr lang="en-US" sz="2400" baseline="30000" dirty="0" smtClean="0"/>
              <a:t>Distance 2.9</a:t>
            </a:r>
            <a:r>
              <a:rPr lang="en-US" sz="2400" dirty="0" smtClean="0"/>
              <a:t> </a:t>
            </a:r>
            <a:r>
              <a:rPr lang="en-US" sz="2400" baseline="30000" dirty="0" err="1" smtClean="0"/>
              <a:t>kpc</a:t>
            </a:r>
            <a:r>
              <a:rPr lang="en-US" sz="2400" baseline="30000" dirty="0" smtClean="0"/>
              <a:t> </a:t>
            </a:r>
          </a:p>
        </p:txBody>
      </p:sp>
      <p:pic>
        <p:nvPicPr>
          <p:cNvPr id="5" name="Picture 4" descr="ackermann_2013_pi_zero_sky.pdf"/>
          <p:cNvPicPr>
            <a:picLocks noChangeAspect="1"/>
          </p:cNvPicPr>
          <p:nvPr/>
        </p:nvPicPr>
        <mc:AlternateContent>
          <mc:Choice xmlns:ma="http://schemas.microsoft.com/office/mac/drawingml/2008/main" Requires="ma">
            <p:blipFill>
              <a:blip r:embed="rId4"/>
              <a:srcRect t="8126" r="49412" b="8126"/>
              <a:stretch>
                <a:fillRect/>
              </a:stretch>
            </p:blipFill>
          </mc:Choice>
          <mc:Fallback>
            <p:blipFill>
              <a:blip r:embed="rId5"/>
              <a:srcRect t="8126" r="49412" b="8126"/>
              <a:stretch>
                <a:fillRect/>
              </a:stretch>
            </p:blipFill>
          </mc:Fallback>
        </mc:AlternateContent>
        <p:spPr>
          <a:xfrm>
            <a:off x="0" y="57140"/>
            <a:ext cx="3276532" cy="2944832"/>
          </a:xfrm>
          <a:prstGeom prst="rect">
            <a:avLst/>
          </a:prstGeom>
        </p:spPr>
      </p:pic>
      <p:cxnSp>
        <p:nvCxnSpPr>
          <p:cNvPr id="14" name="Straight Connector 13"/>
          <p:cNvCxnSpPr>
            <a:stCxn id="4" idx="1"/>
          </p:cNvCxnSpPr>
          <p:nvPr/>
        </p:nvCxnSpPr>
        <p:spPr>
          <a:xfrm rot="10800000">
            <a:off x="2097987" y="1601877"/>
            <a:ext cx="1442829" cy="247472"/>
          </a:xfrm>
          <a:prstGeom prst="line">
            <a:avLst/>
          </a:prstGeom>
          <a:ln>
            <a:solidFill>
              <a:schemeClr val="tx2">
                <a:lumMod val="20000"/>
                <a:lumOff val="8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4525963"/>
          </a:xfrm>
        </p:spPr>
        <p:txBody>
          <a:bodyPr/>
          <a:lstStyle/>
          <a:p>
            <a:r>
              <a:rPr lang="en-US" dirty="0" smtClean="0">
                <a:latin typeface="Comic Sans MS"/>
                <a:cs typeface="Comic Sans MS"/>
              </a:rPr>
              <a:t>More direct evidence – Cosmic Rays measured inside the Solar System</a:t>
            </a:r>
            <a:endParaRPr lang="en-US" dirty="0">
              <a:latin typeface="Comic Sans MS"/>
              <a:cs typeface="Comic Sans MS"/>
            </a:endParaRPr>
          </a:p>
        </p:txBody>
      </p:sp>
      <p:pic>
        <p:nvPicPr>
          <p:cNvPr id="4" name="Picture 3" descr="Mayorov_2013_fig3.pdf"/>
          <p:cNvPicPr>
            <a:picLocks noChangeAspect="1"/>
          </p:cNvPicPr>
          <p:nvPr/>
        </p:nvPicPr>
        <mc:AlternateContent>
          <mc:Choice xmlns:ma="http://schemas.microsoft.com/office/mac/drawingml/2008/main" Requires="ma">
            <p:blipFill>
              <a:blip r:embed="rId2"/>
              <a:srcRect l="12537" r="10746" b="8300"/>
              <a:stretch>
                <a:fillRect/>
              </a:stretch>
            </p:blipFill>
          </mc:Choice>
          <mc:Fallback>
            <p:blipFill>
              <a:blip r:embed="rId3"/>
              <a:srcRect l="12537" r="10746" b="8300"/>
              <a:stretch>
                <a:fillRect/>
              </a:stretch>
            </p:blipFill>
          </mc:Fallback>
        </mc:AlternateContent>
        <p:spPr>
          <a:xfrm>
            <a:off x="533400" y="2133600"/>
            <a:ext cx="8123548" cy="4191000"/>
          </a:xfrm>
          <a:prstGeom prst="rect">
            <a:avLst/>
          </a:prstGeom>
        </p:spPr>
      </p:pic>
      <p:sp>
        <p:nvSpPr>
          <p:cNvPr id="5" name="TextBox 4"/>
          <p:cNvSpPr txBox="1"/>
          <p:nvPr/>
        </p:nvSpPr>
        <p:spPr>
          <a:xfrm>
            <a:off x="4953000" y="4495800"/>
            <a:ext cx="3124200" cy="923330"/>
          </a:xfrm>
          <a:prstGeom prst="rect">
            <a:avLst/>
          </a:prstGeom>
          <a:noFill/>
        </p:spPr>
        <p:txBody>
          <a:bodyPr wrap="square" rtlCol="0">
            <a:spAutoFit/>
          </a:bodyPr>
          <a:lstStyle/>
          <a:p>
            <a:r>
              <a:rPr lang="en-US" dirty="0" smtClean="0">
                <a:latin typeface="Comic Sans MS"/>
                <a:ea typeface="+mj-ea"/>
                <a:cs typeface="Comic Sans MS"/>
              </a:rPr>
              <a:t>Model and low energy observations (</a:t>
            </a:r>
            <a:r>
              <a:rPr lang="en-US" dirty="0" err="1" smtClean="0">
                <a:latin typeface="Comic Sans MS"/>
                <a:ea typeface="+mj-ea"/>
                <a:cs typeface="Comic Sans MS"/>
              </a:rPr>
              <a:t>Mosalenko</a:t>
            </a:r>
            <a:r>
              <a:rPr lang="en-US" dirty="0" smtClean="0">
                <a:latin typeface="Comic Sans MS"/>
                <a:ea typeface="+mj-ea"/>
                <a:cs typeface="Comic Sans MS"/>
              </a:rPr>
              <a:t> et al (2002)</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golden_etal_1996_fig3.pdf"/>
          <p:cNvPicPr>
            <a:picLocks noChangeAspect="1"/>
          </p:cNvPicPr>
          <p:nvPr/>
        </p:nvPicPr>
        <mc:AlternateContent>
          <mc:Choice xmlns:ma="http://schemas.microsoft.com/office/mac/drawingml/2008/main" Requires="ma">
            <p:blipFill>
              <a:blip r:embed="rId2"/>
              <a:srcRect l="7317" r="5854" b="11175"/>
              <a:stretch>
                <a:fillRect/>
              </a:stretch>
            </p:blipFill>
          </mc:Choice>
          <mc:Fallback>
            <p:blipFill>
              <a:blip r:embed="rId3"/>
              <a:srcRect l="7317" r="5854" b="11175"/>
              <a:stretch>
                <a:fillRect/>
              </a:stretch>
            </p:blipFill>
          </mc:Fallback>
        </mc:AlternateContent>
        <p:spPr>
          <a:xfrm>
            <a:off x="4441061" y="2209800"/>
            <a:ext cx="4550539" cy="4267200"/>
          </a:xfrm>
          <a:prstGeom prst="rect">
            <a:avLst/>
          </a:prstGeom>
        </p:spPr>
      </p:pic>
      <p:sp>
        <p:nvSpPr>
          <p:cNvPr id="5" name="Rectangle 4"/>
          <p:cNvSpPr/>
          <p:nvPr/>
        </p:nvSpPr>
        <p:spPr>
          <a:xfrm>
            <a:off x="6763926" y="6400800"/>
            <a:ext cx="2075274" cy="369332"/>
          </a:xfrm>
          <a:prstGeom prst="rect">
            <a:avLst/>
          </a:prstGeom>
        </p:spPr>
        <p:txBody>
          <a:bodyPr wrap="none">
            <a:spAutoFit/>
          </a:bodyPr>
          <a:lstStyle/>
          <a:p>
            <a:r>
              <a:rPr lang="en-US" i="1" dirty="0" smtClean="0">
                <a:latin typeface="Times New Roman"/>
                <a:cs typeface="Times New Roman"/>
              </a:rPr>
              <a:t>Golden et al  (1996)</a:t>
            </a:r>
            <a:endParaRPr lang="en-US" dirty="0"/>
          </a:p>
        </p:txBody>
      </p:sp>
      <p:sp>
        <p:nvSpPr>
          <p:cNvPr id="6" name="TextBox 5"/>
          <p:cNvSpPr txBox="1"/>
          <p:nvPr/>
        </p:nvSpPr>
        <p:spPr>
          <a:xfrm>
            <a:off x="3352800" y="118408"/>
            <a:ext cx="5410200" cy="1938992"/>
          </a:xfrm>
          <a:prstGeom prst="rect">
            <a:avLst/>
          </a:prstGeom>
          <a:noFill/>
        </p:spPr>
        <p:txBody>
          <a:bodyPr wrap="square" rtlCol="0">
            <a:spAutoFit/>
          </a:bodyPr>
          <a:lstStyle/>
          <a:p>
            <a:r>
              <a:rPr lang="en-US" sz="2000" dirty="0" smtClean="0">
                <a:latin typeface="Comic Sans MS"/>
                <a:cs typeface="Comic Sans MS"/>
              </a:rPr>
              <a:t>Anti-protons and positrons are seen in Cosmic Rays</a:t>
            </a:r>
          </a:p>
          <a:p>
            <a:endParaRPr lang="en-US" sz="2000" dirty="0" smtClean="0">
              <a:latin typeface="Comic Sans MS"/>
              <a:cs typeface="Comic Sans MS"/>
            </a:endParaRPr>
          </a:p>
          <a:p>
            <a:r>
              <a:rPr lang="en-US" sz="2000" dirty="0" smtClean="0">
                <a:latin typeface="Comic Sans MS"/>
                <a:cs typeface="Comic Sans MS"/>
              </a:rPr>
              <a:t>Early balloon measurements of positron fraction hinted at an unexpected excess at high energies</a:t>
            </a:r>
            <a:endParaRPr lang="en-US" sz="2000" dirty="0">
              <a:latin typeface="Comic Sans MS"/>
              <a:cs typeface="Comic Sans MS"/>
            </a:endParaRPr>
          </a:p>
        </p:txBody>
      </p:sp>
      <p:pic>
        <p:nvPicPr>
          <p:cNvPr id="7" name="Picture 6"/>
          <p:cNvPicPr>
            <a:picLocks noChangeAspect="1"/>
          </p:cNvPicPr>
          <p:nvPr/>
        </p:nvPicPr>
        <p:blipFill>
          <a:blip r:embed="rId4"/>
          <a:stretch>
            <a:fillRect/>
          </a:stretch>
        </p:blipFill>
        <p:spPr>
          <a:xfrm>
            <a:off x="136947" y="76200"/>
            <a:ext cx="2758653" cy="3920192"/>
          </a:xfrm>
          <a:prstGeom prst="rect">
            <a:avLst/>
          </a:prstGeom>
        </p:spPr>
      </p:pic>
      <p:pic>
        <p:nvPicPr>
          <p:cNvPr id="8" name="Picture 7"/>
          <p:cNvPicPr>
            <a:picLocks noChangeAspect="1"/>
          </p:cNvPicPr>
          <p:nvPr/>
        </p:nvPicPr>
        <p:blipFill>
          <a:blip r:embed="rId5"/>
          <a:stretch>
            <a:fillRect/>
          </a:stretch>
        </p:blipFill>
        <p:spPr>
          <a:xfrm>
            <a:off x="76200" y="4114800"/>
            <a:ext cx="3663462" cy="2667000"/>
          </a:xfrm>
          <a:prstGeom prst="rect">
            <a:avLst/>
          </a:prstGeom>
        </p:spPr>
      </p:pic>
      <p:sp useBgFill="1">
        <p:nvSpPr>
          <p:cNvPr id="9" name="TextBox 8"/>
          <p:cNvSpPr txBox="1"/>
          <p:nvPr/>
        </p:nvSpPr>
        <p:spPr>
          <a:xfrm rot="16200000">
            <a:off x="3423122" y="4253969"/>
            <a:ext cx="2202446" cy="400110"/>
          </a:xfrm>
          <a:prstGeom prst="rect">
            <a:avLst/>
          </a:prstGeom>
        </p:spPr>
        <p:txBody>
          <a:bodyPr wrap="none" rtlCol="0">
            <a:spAutoFit/>
          </a:bodyPr>
          <a:lstStyle/>
          <a:p>
            <a:r>
              <a:rPr lang="en-US" sz="2000" dirty="0" smtClean="0">
                <a:solidFill>
                  <a:srgbClr val="FF0000"/>
                </a:solidFill>
              </a:rPr>
              <a:t>Positron fraction →</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609600" y="914400"/>
            <a:ext cx="8229600" cy="3539431"/>
          </a:xfrm>
          <a:prstGeom prst="rect">
            <a:avLst/>
          </a:prstGeom>
          <a:noFill/>
        </p:spPr>
        <p:txBody>
          <a:bodyPr wrap="square" rtlCol="0">
            <a:spAutoFit/>
          </a:bodyPr>
          <a:lstStyle/>
          <a:p>
            <a:r>
              <a:rPr lang="en-US" sz="2800" dirty="0" smtClean="0">
                <a:latin typeface="Comic Sans MS"/>
                <a:cs typeface="Comic Sans MS"/>
              </a:rPr>
              <a:t>There is direct evidence for</a:t>
            </a:r>
          </a:p>
          <a:p>
            <a:r>
              <a:rPr lang="en-US" sz="2800" dirty="0" smtClean="0">
                <a:latin typeface="Comic Sans MS"/>
                <a:cs typeface="Comic Sans MS"/>
              </a:rPr>
              <a:t> </a:t>
            </a:r>
          </a:p>
          <a:p>
            <a:r>
              <a:rPr lang="en-US" sz="2800" dirty="0" smtClean="0">
                <a:latin typeface="Comic Sans MS"/>
                <a:cs typeface="Comic Sans MS"/>
              </a:rPr>
              <a:t>1) Anti-protons and positrons ~0.1-100 </a:t>
            </a:r>
            <a:r>
              <a:rPr lang="en-US" sz="2800" dirty="0" err="1" smtClean="0">
                <a:latin typeface="Comic Sans MS"/>
                <a:cs typeface="Comic Sans MS"/>
              </a:rPr>
              <a:t>GeV</a:t>
            </a:r>
            <a:r>
              <a:rPr lang="en-US" sz="2800" dirty="0" smtClean="0">
                <a:latin typeface="Comic Sans MS"/>
                <a:cs typeface="Comic Sans MS"/>
              </a:rPr>
              <a:t> in Cosmic Rays       </a:t>
            </a:r>
          </a:p>
          <a:p>
            <a:endParaRPr lang="en-US" sz="2800" dirty="0" smtClean="0">
              <a:latin typeface="Comic Sans MS"/>
              <a:cs typeface="Comic Sans MS"/>
            </a:endParaRPr>
          </a:p>
          <a:p>
            <a:r>
              <a:rPr lang="en-US" sz="2800" dirty="0" smtClean="0">
                <a:latin typeface="Comic Sans MS"/>
                <a:cs typeface="Comic Sans MS"/>
              </a:rPr>
              <a:t>2) The annihilation of 10</a:t>
            </a:r>
            <a:r>
              <a:rPr lang="en-US" sz="2800" baseline="30000" dirty="0" smtClean="0">
                <a:latin typeface="Comic Sans MS"/>
                <a:cs typeface="Comic Sans MS"/>
              </a:rPr>
              <a:t>43</a:t>
            </a:r>
            <a:r>
              <a:rPr lang="en-US" sz="2800" dirty="0" smtClean="0">
                <a:latin typeface="Comic Sans MS"/>
                <a:cs typeface="Comic Sans MS"/>
              </a:rPr>
              <a:t> low energy (&lt;~ </a:t>
            </a:r>
            <a:r>
              <a:rPr lang="en-US" sz="2800" dirty="0" err="1" smtClean="0">
                <a:latin typeface="Comic Sans MS"/>
                <a:cs typeface="Comic Sans MS"/>
              </a:rPr>
              <a:t>keV</a:t>
            </a:r>
            <a:r>
              <a:rPr lang="en-US" sz="2800" dirty="0" smtClean="0">
                <a:latin typeface="Comic Sans MS"/>
                <a:cs typeface="Comic Sans MS"/>
              </a:rPr>
              <a:t>) positrons per second in the Inter-Stellar Medium</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picozza_fig2.pdf"/>
          <p:cNvPicPr>
            <a:picLocks noChangeAspect="1"/>
          </p:cNvPicPr>
          <p:nvPr/>
        </p:nvPicPr>
        <mc:AlternateContent>
          <mc:Choice xmlns:ma="http://schemas.microsoft.com/office/mac/drawingml/2008/main" Requires="ma">
            <p:blipFill>
              <a:blip r:embed="rId2"/>
              <a:srcRect r="10060" b="30981"/>
              <a:stretch>
                <a:fillRect/>
              </a:stretch>
            </p:blipFill>
          </mc:Choice>
          <mc:Fallback>
            <p:blipFill>
              <a:blip r:embed="rId3"/>
              <a:srcRect r="10060" b="30981"/>
              <a:stretch>
                <a:fillRect/>
              </a:stretch>
            </p:blipFill>
          </mc:Fallback>
        </mc:AlternateContent>
        <p:spPr>
          <a:xfrm>
            <a:off x="4475974" y="2771621"/>
            <a:ext cx="4591826" cy="4086379"/>
          </a:xfrm>
          <a:prstGeom prst="rect">
            <a:avLst/>
          </a:prstGeom>
        </p:spPr>
      </p:pic>
      <p:pic>
        <p:nvPicPr>
          <p:cNvPr id="3" name="Picture 2" descr="picozza_fig4b.pdf"/>
          <p:cNvPicPr>
            <a:picLocks noChangeAspect="1"/>
          </p:cNvPicPr>
          <p:nvPr/>
        </p:nvPicPr>
        <mc:AlternateContent>
          <mc:Choice xmlns:ma="http://schemas.microsoft.com/office/mac/drawingml/2008/main" Requires="ma">
            <p:blipFill>
              <a:blip r:embed="rId4"/>
              <a:srcRect l="10435" r="8944" b="16520"/>
              <a:stretch>
                <a:fillRect/>
              </a:stretch>
            </p:blipFill>
          </mc:Choice>
          <mc:Fallback>
            <p:blipFill>
              <a:blip r:embed="rId5"/>
              <a:srcRect l="10435" r="8944" b="16520"/>
              <a:stretch>
                <a:fillRect/>
              </a:stretch>
            </p:blipFill>
          </mc:Fallback>
        </mc:AlternateContent>
        <p:spPr>
          <a:xfrm>
            <a:off x="-76200" y="76200"/>
            <a:ext cx="3210224" cy="3599349"/>
          </a:xfrm>
          <a:prstGeom prst="rect">
            <a:avLst/>
          </a:prstGeom>
        </p:spPr>
      </p:pic>
      <p:sp>
        <p:nvSpPr>
          <p:cNvPr id="4" name="Rectangle 3"/>
          <p:cNvSpPr/>
          <p:nvPr/>
        </p:nvSpPr>
        <p:spPr>
          <a:xfrm>
            <a:off x="457200" y="4419600"/>
            <a:ext cx="4724400" cy="2246769"/>
          </a:xfrm>
          <a:prstGeom prst="rect">
            <a:avLst/>
          </a:prstGeom>
        </p:spPr>
        <p:txBody>
          <a:bodyPr wrap="square">
            <a:spAutoFit/>
          </a:bodyPr>
          <a:lstStyle/>
          <a:p>
            <a:r>
              <a:rPr lang="en-US" baseline="30000" dirty="0" smtClean="0"/>
              <a:t> </a:t>
            </a:r>
            <a:r>
              <a:rPr lang="en-US" sz="2000" dirty="0" smtClean="0">
                <a:solidFill>
                  <a:srgbClr val="3366FF"/>
                </a:solidFill>
                <a:latin typeface="Comic Sans MS"/>
                <a:cs typeface="Comic Sans MS"/>
              </a:rPr>
              <a:t>PAMELA</a:t>
            </a:r>
          </a:p>
          <a:p>
            <a:r>
              <a:rPr lang="en-US" sz="2000" dirty="0" smtClean="0">
                <a:latin typeface="Comic Sans MS"/>
                <a:cs typeface="Comic Sans MS"/>
              </a:rPr>
              <a:t> </a:t>
            </a:r>
          </a:p>
          <a:p>
            <a:r>
              <a:rPr lang="en-US" sz="2000" dirty="0" smtClean="0">
                <a:solidFill>
                  <a:srgbClr val="3366FF"/>
                </a:solidFill>
                <a:latin typeface="Comic Sans MS"/>
                <a:cs typeface="Comic Sans MS"/>
              </a:rPr>
              <a:t>P</a:t>
            </a:r>
            <a:r>
              <a:rPr lang="en-US" sz="2000" dirty="0" smtClean="0">
                <a:latin typeface="Comic Sans MS"/>
                <a:cs typeface="Comic Sans MS"/>
              </a:rPr>
              <a:t>ayload </a:t>
            </a:r>
            <a:r>
              <a:rPr lang="en-US" sz="2000" dirty="0">
                <a:latin typeface="Comic Sans MS"/>
                <a:cs typeface="Comic Sans MS"/>
              </a:rPr>
              <a:t>for </a:t>
            </a:r>
            <a:r>
              <a:rPr lang="en-US" sz="2000" dirty="0">
                <a:solidFill>
                  <a:srgbClr val="3366FF"/>
                </a:solidFill>
                <a:latin typeface="Comic Sans MS"/>
                <a:cs typeface="Comic Sans MS"/>
              </a:rPr>
              <a:t>A</a:t>
            </a:r>
            <a:r>
              <a:rPr lang="en-US" sz="2000" dirty="0">
                <a:latin typeface="Comic Sans MS"/>
                <a:cs typeface="Comic Sans MS"/>
              </a:rPr>
              <a:t>ntimatter </a:t>
            </a:r>
            <a:r>
              <a:rPr lang="en-US" sz="2000" dirty="0">
                <a:solidFill>
                  <a:srgbClr val="3366FF"/>
                </a:solidFill>
                <a:latin typeface="Comic Sans MS"/>
                <a:cs typeface="Comic Sans MS"/>
              </a:rPr>
              <a:t>M</a:t>
            </a:r>
            <a:r>
              <a:rPr lang="en-US" sz="2000" dirty="0">
                <a:latin typeface="Comic Sans MS"/>
                <a:cs typeface="Comic Sans MS"/>
              </a:rPr>
              <a:t>atter </a:t>
            </a:r>
            <a:r>
              <a:rPr lang="en-US" sz="2000" dirty="0">
                <a:solidFill>
                  <a:srgbClr val="3366FF"/>
                </a:solidFill>
                <a:latin typeface="Comic Sans MS"/>
                <a:cs typeface="Comic Sans MS"/>
              </a:rPr>
              <a:t>E</a:t>
            </a:r>
            <a:r>
              <a:rPr lang="en-US" sz="2000" dirty="0">
                <a:latin typeface="Comic Sans MS"/>
                <a:cs typeface="Comic Sans MS"/>
              </a:rPr>
              <a:t>xploration and </a:t>
            </a:r>
            <a:r>
              <a:rPr lang="en-US" sz="2000" dirty="0">
                <a:solidFill>
                  <a:srgbClr val="3366FF"/>
                </a:solidFill>
                <a:latin typeface="Comic Sans MS"/>
                <a:cs typeface="Comic Sans MS"/>
              </a:rPr>
              <a:t>L</a:t>
            </a:r>
            <a:r>
              <a:rPr lang="en-US" sz="2000" dirty="0">
                <a:latin typeface="Comic Sans MS"/>
                <a:cs typeface="Comic Sans MS"/>
              </a:rPr>
              <a:t>ight-</a:t>
            </a:r>
            <a:r>
              <a:rPr lang="en-US" sz="2000" dirty="0" smtClean="0">
                <a:latin typeface="Comic Sans MS"/>
                <a:cs typeface="Comic Sans MS"/>
              </a:rPr>
              <a:t>nuclei </a:t>
            </a:r>
            <a:r>
              <a:rPr lang="en-US" sz="2000" dirty="0" smtClean="0">
                <a:solidFill>
                  <a:srgbClr val="3366FF"/>
                </a:solidFill>
                <a:latin typeface="Comic Sans MS"/>
                <a:cs typeface="Comic Sans MS"/>
              </a:rPr>
              <a:t>A</a:t>
            </a:r>
            <a:r>
              <a:rPr lang="en-US" sz="2000" dirty="0" smtClean="0">
                <a:latin typeface="Comic Sans MS"/>
                <a:cs typeface="Comic Sans MS"/>
              </a:rPr>
              <a:t>strophysics</a:t>
            </a:r>
          </a:p>
          <a:p>
            <a:r>
              <a:rPr lang="en-US" sz="2000" dirty="0" smtClean="0">
                <a:latin typeface="Comic Sans MS"/>
                <a:cs typeface="Comic Sans MS"/>
              </a:rPr>
              <a:t> </a:t>
            </a:r>
          </a:p>
          <a:p>
            <a:r>
              <a:rPr lang="en-US" sz="2000" dirty="0">
                <a:latin typeface="Comic Sans MS"/>
                <a:cs typeface="Comic Sans MS"/>
              </a:rPr>
              <a:t>L</a:t>
            </a:r>
            <a:r>
              <a:rPr lang="en-US" sz="2000" dirty="0" smtClean="0">
                <a:latin typeface="Comic Sans MS"/>
                <a:cs typeface="Comic Sans MS"/>
              </a:rPr>
              <a:t>aunched June 2006</a:t>
            </a:r>
            <a:endParaRPr lang="en-US" sz="2000" dirty="0">
              <a:latin typeface="Comic Sans MS"/>
              <a:cs typeface="Comic Sans MS"/>
            </a:endParaRPr>
          </a:p>
        </p:txBody>
      </p:sp>
      <p:pic>
        <p:nvPicPr>
          <p:cNvPr id="2" name="Picture 1" descr="dk1.tiff"/>
          <p:cNvPicPr>
            <a:picLocks noChangeAspect="1"/>
          </p:cNvPicPr>
          <p:nvPr/>
        </p:nvPicPr>
        <p:blipFill>
          <a:blip r:embed="rId6"/>
          <a:stretch>
            <a:fillRect/>
          </a:stretch>
        </p:blipFill>
        <p:spPr>
          <a:xfrm>
            <a:off x="2819400" y="76200"/>
            <a:ext cx="3962400" cy="2697139"/>
          </a:xfrm>
          <a:prstGeom prst="rect">
            <a:avLst/>
          </a:prstGeom>
        </p:spPr>
      </p:pic>
      <p:sp>
        <p:nvSpPr>
          <p:cNvPr id="6" name="TextBox 5"/>
          <p:cNvSpPr txBox="1"/>
          <p:nvPr/>
        </p:nvSpPr>
        <p:spPr>
          <a:xfrm>
            <a:off x="5562600" y="2514600"/>
            <a:ext cx="3251085" cy="369332"/>
          </a:xfrm>
          <a:prstGeom prst="rect">
            <a:avLst/>
          </a:prstGeom>
          <a:noFill/>
        </p:spPr>
        <p:txBody>
          <a:bodyPr wrap="none" rtlCol="0">
            <a:spAutoFit/>
          </a:bodyPr>
          <a:lstStyle/>
          <a:p>
            <a:r>
              <a:rPr lang="en-US" dirty="0" smtClean="0">
                <a:solidFill>
                  <a:srgbClr val="FF0000"/>
                </a:solidFill>
              </a:rPr>
              <a:t>PAMELA –  pre-launch prediction</a:t>
            </a:r>
            <a:endParaRPr lang="en-US" dirty="0">
              <a:solidFill>
                <a:srgbClr val="FF0000"/>
              </a:solidFill>
            </a:endParaRPr>
          </a:p>
        </p:txBody>
      </p:sp>
      <p:sp>
        <p:nvSpPr>
          <p:cNvPr id="7" name="TextBox 6"/>
          <p:cNvSpPr txBox="1"/>
          <p:nvPr/>
        </p:nvSpPr>
        <p:spPr>
          <a:xfrm rot="16200000">
            <a:off x="4058484" y="4508176"/>
            <a:ext cx="2005965" cy="369332"/>
          </a:xfrm>
          <a:prstGeom prst="rect">
            <a:avLst/>
          </a:prstGeom>
          <a:solidFill>
            <a:schemeClr val="bg1"/>
          </a:solidFill>
        </p:spPr>
        <p:txBody>
          <a:bodyPr wrap="none" rtlCol="0">
            <a:spAutoFit/>
          </a:bodyPr>
          <a:lstStyle/>
          <a:p>
            <a:r>
              <a:rPr lang="en-US" dirty="0" smtClean="0">
                <a:solidFill>
                  <a:srgbClr val="FF0000"/>
                </a:solidFill>
              </a:rPr>
              <a:t>Positron fraction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286000" y="3198168"/>
            <a:ext cx="4572000" cy="276999"/>
          </a:xfrm>
          <a:prstGeom prst="rect">
            <a:avLst/>
          </a:prstGeom>
        </p:spPr>
        <p:txBody>
          <a:bodyPr>
            <a:spAutoFit/>
          </a:bodyPr>
          <a:lstStyle/>
          <a:p>
            <a:r>
              <a:rPr lang="en-US" baseline="30000" dirty="0" smtClean="0"/>
              <a:t>)</a:t>
            </a:r>
            <a:endParaRPr lang="en-US" dirty="0"/>
          </a:p>
        </p:txBody>
      </p:sp>
      <p:pic>
        <p:nvPicPr>
          <p:cNvPr id="7" name="Picture 6"/>
          <p:cNvPicPr>
            <a:picLocks noChangeAspect="1"/>
          </p:cNvPicPr>
          <p:nvPr/>
        </p:nvPicPr>
        <p:blipFill>
          <a:blip r:embed="rId2"/>
          <a:stretch>
            <a:fillRect/>
          </a:stretch>
        </p:blipFill>
        <p:spPr>
          <a:xfrm>
            <a:off x="381000" y="533400"/>
            <a:ext cx="6096000" cy="5770880"/>
          </a:xfrm>
          <a:prstGeom prst="rect">
            <a:avLst/>
          </a:prstGeom>
        </p:spPr>
      </p:pic>
      <p:sp>
        <p:nvSpPr>
          <p:cNvPr id="4" name="Rectangle 3"/>
          <p:cNvSpPr/>
          <p:nvPr/>
        </p:nvSpPr>
        <p:spPr>
          <a:xfrm>
            <a:off x="6654968" y="6031468"/>
            <a:ext cx="2108032" cy="369332"/>
          </a:xfrm>
          <a:prstGeom prst="rect">
            <a:avLst/>
          </a:prstGeom>
        </p:spPr>
        <p:txBody>
          <a:bodyPr wrap="none">
            <a:spAutoFit/>
          </a:bodyPr>
          <a:lstStyle/>
          <a:p>
            <a:r>
              <a:rPr lang="en-US" i="1" dirty="0" err="1" smtClean="0">
                <a:latin typeface="Times New Roman"/>
                <a:cs typeface="Times New Roman"/>
              </a:rPr>
              <a:t>Adriani</a:t>
            </a:r>
            <a:r>
              <a:rPr lang="en-US" i="1" dirty="0" smtClean="0">
                <a:latin typeface="Times New Roman"/>
                <a:cs typeface="Times New Roman"/>
              </a:rPr>
              <a:t> et al  (2009)</a:t>
            </a:r>
            <a:endParaRPr lang="en-US" dirty="0"/>
          </a:p>
        </p:txBody>
      </p:sp>
      <p:sp>
        <p:nvSpPr>
          <p:cNvPr id="8" name="TextBox 7"/>
          <p:cNvSpPr txBox="1"/>
          <p:nvPr/>
        </p:nvSpPr>
        <p:spPr>
          <a:xfrm>
            <a:off x="6858000" y="411540"/>
            <a:ext cx="2133600" cy="1200328"/>
          </a:xfrm>
          <a:prstGeom prst="rect">
            <a:avLst/>
          </a:prstGeom>
          <a:noFill/>
        </p:spPr>
        <p:txBody>
          <a:bodyPr wrap="square" rtlCol="0">
            <a:spAutoFit/>
          </a:bodyPr>
          <a:lstStyle/>
          <a:p>
            <a:r>
              <a:rPr lang="en-US" sz="2400" dirty="0" smtClean="0">
                <a:latin typeface="Comic Sans MS"/>
                <a:cs typeface="Comic Sans MS"/>
              </a:rPr>
              <a:t>Positron excess seen with PAMELA</a:t>
            </a:r>
            <a:endParaRPr lang="en-US" sz="2400" dirty="0">
              <a:latin typeface="Comic Sans MS"/>
              <a:cs typeface="Comic Sans MS"/>
            </a:endParaRPr>
          </a:p>
        </p:txBody>
      </p:sp>
      <p:sp>
        <p:nvSpPr>
          <p:cNvPr id="9" name="TextBox 8"/>
          <p:cNvSpPr txBox="1"/>
          <p:nvPr/>
        </p:nvSpPr>
        <p:spPr>
          <a:xfrm rot="16200000">
            <a:off x="-730449" y="2189917"/>
            <a:ext cx="2005965" cy="369332"/>
          </a:xfrm>
          <a:prstGeom prst="rect">
            <a:avLst/>
          </a:prstGeom>
          <a:solidFill>
            <a:schemeClr val="bg1"/>
          </a:solidFill>
        </p:spPr>
        <p:txBody>
          <a:bodyPr wrap="none" rtlCol="0">
            <a:spAutoFit/>
          </a:bodyPr>
          <a:lstStyle/>
          <a:p>
            <a:r>
              <a:rPr lang="en-US" dirty="0" smtClean="0">
                <a:solidFill>
                  <a:srgbClr val="FF0000"/>
                </a:solidFill>
              </a:rPr>
              <a:t>Positron fraction ➞</a:t>
            </a:r>
            <a:endParaRPr lang="en-US" dirty="0">
              <a:solidFill>
                <a:srgbClr val="FF0000"/>
              </a:solidFill>
            </a:endParaRPr>
          </a:p>
        </p:txBody>
      </p:sp>
      <p:sp>
        <p:nvSpPr>
          <p:cNvPr id="10" name="TextBox 9"/>
          <p:cNvSpPr txBox="1"/>
          <p:nvPr/>
        </p:nvSpPr>
        <p:spPr>
          <a:xfrm rot="16200000">
            <a:off x="-146567" y="3892035"/>
            <a:ext cx="1447801" cy="369332"/>
          </a:xfrm>
          <a:prstGeom prst="rect">
            <a:avLst/>
          </a:prstGeom>
          <a:solidFill>
            <a:schemeClr val="bg1"/>
          </a:solidFill>
        </p:spPr>
        <p:txBody>
          <a:bodyPr wrap="square" rtlCol="0">
            <a:spAutoFit/>
          </a:bodyPr>
          <a:lstStyle/>
          <a:p>
            <a:r>
              <a:rPr lang="en-US" dirty="0" smtClean="0">
                <a:solidFill>
                  <a:srgbClr val="FF0000"/>
                </a:solidFill>
              </a:rPr>
              <a:t>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ckerman_2012_fig1.pdf"/>
          <p:cNvPicPr>
            <a:picLocks noChangeAspect="1"/>
          </p:cNvPicPr>
          <p:nvPr/>
        </p:nvPicPr>
        <mc:AlternateContent>
          <mc:Choice xmlns:ma="http://schemas.microsoft.com/office/mac/drawingml/2008/main" Requires="ma">
            <p:blipFill>
              <a:blip r:embed="rId2"/>
              <a:srcRect l="35633" t="14545" b="31515"/>
              <a:stretch>
                <a:fillRect/>
              </a:stretch>
            </p:blipFill>
          </mc:Choice>
          <mc:Fallback>
            <p:blipFill>
              <a:blip r:embed="rId3"/>
              <a:srcRect l="35633" t="14545" b="31515"/>
              <a:stretch>
                <a:fillRect/>
              </a:stretch>
            </p:blipFill>
          </mc:Fallback>
        </mc:AlternateContent>
        <p:spPr>
          <a:xfrm>
            <a:off x="433977" y="4191001"/>
            <a:ext cx="3680823" cy="2667000"/>
          </a:xfrm>
          <a:prstGeom prst="rect">
            <a:avLst/>
          </a:prstGeom>
        </p:spPr>
      </p:pic>
      <p:grpSp>
        <p:nvGrpSpPr>
          <p:cNvPr id="3" name="Group 5"/>
          <p:cNvGrpSpPr/>
          <p:nvPr/>
        </p:nvGrpSpPr>
        <p:grpSpPr>
          <a:xfrm>
            <a:off x="3352800" y="32773"/>
            <a:ext cx="5920249" cy="3701027"/>
            <a:chOff x="1828800" y="1028506"/>
            <a:chExt cx="5386849" cy="3263579"/>
          </a:xfrm>
        </p:grpSpPr>
        <p:pic>
          <p:nvPicPr>
            <p:cNvPr id="4" name="Picture 3" descr="ackerman_2012_fig4.pdf"/>
            <p:cNvPicPr>
              <a:picLocks noChangeAspect="1"/>
            </p:cNvPicPr>
            <p:nvPr/>
          </p:nvPicPr>
          <mc:AlternateContent>
            <mc:Choice xmlns:ma="http://schemas.microsoft.com/office/mac/drawingml/2008/main" Requires="ma">
              <p:blipFill>
                <a:blip r:embed="rId4"/>
                <a:srcRect b="28387"/>
                <a:stretch>
                  <a:fillRect/>
                </a:stretch>
              </p:blipFill>
            </mc:Choice>
            <mc:Fallback>
              <p:blipFill>
                <a:blip r:embed="rId5"/>
                <a:srcRect b="28387"/>
                <a:stretch>
                  <a:fillRect/>
                </a:stretch>
              </p:blipFill>
            </mc:Fallback>
          </mc:AlternateContent>
          <p:spPr>
            <a:xfrm>
              <a:off x="1828800" y="1028506"/>
              <a:ext cx="5386849" cy="3061997"/>
            </a:xfrm>
            <a:prstGeom prst="rect">
              <a:avLst/>
            </a:prstGeom>
          </p:spPr>
        </p:pic>
        <p:pic>
          <p:nvPicPr>
            <p:cNvPr id="5" name="Picture 4" descr="ackerman_2012_fig4.pdf"/>
            <p:cNvPicPr>
              <a:picLocks noChangeAspect="1"/>
            </p:cNvPicPr>
            <p:nvPr/>
          </p:nvPicPr>
          <mc:AlternateContent>
            <mc:Choice xmlns:ma="http://schemas.microsoft.com/office/mac/drawingml/2008/main" Requires="ma">
              <p:blipFill>
                <a:blip r:embed="rId4"/>
                <a:srcRect t="85161"/>
                <a:stretch>
                  <a:fillRect/>
                </a:stretch>
              </p:blipFill>
            </mc:Choice>
            <mc:Fallback>
              <p:blipFill>
                <a:blip r:embed="rId5"/>
                <a:srcRect t="85161"/>
                <a:stretch>
                  <a:fillRect/>
                </a:stretch>
              </p:blipFill>
            </mc:Fallback>
          </mc:AlternateContent>
          <p:spPr>
            <a:xfrm>
              <a:off x="1828800" y="3657600"/>
              <a:ext cx="5386849" cy="634485"/>
            </a:xfrm>
            <a:prstGeom prst="rect">
              <a:avLst/>
            </a:prstGeom>
          </p:spPr>
        </p:pic>
      </p:grpSp>
      <p:pic>
        <p:nvPicPr>
          <p:cNvPr id="7" name="Picture 6" descr="ackerman_2012_fig5.png"/>
          <p:cNvPicPr>
            <a:picLocks noChangeAspect="1"/>
          </p:cNvPicPr>
          <p:nvPr/>
        </p:nvPicPr>
        <p:blipFill>
          <a:blip r:embed="rId6"/>
          <a:srcRect l="6961" t="1309" r="3978" b="28800"/>
          <a:stretch>
            <a:fillRect/>
          </a:stretch>
        </p:blipFill>
        <p:spPr>
          <a:xfrm>
            <a:off x="3663382" y="3605290"/>
            <a:ext cx="5328218" cy="3176510"/>
          </a:xfrm>
          <a:prstGeom prst="rect">
            <a:avLst/>
          </a:prstGeom>
        </p:spPr>
      </p:pic>
      <p:sp>
        <p:nvSpPr>
          <p:cNvPr id="8" name="Rectangle 7"/>
          <p:cNvSpPr/>
          <p:nvPr/>
        </p:nvSpPr>
        <p:spPr>
          <a:xfrm>
            <a:off x="7162800" y="5602069"/>
            <a:ext cx="1840564" cy="646331"/>
          </a:xfrm>
          <a:prstGeom prst="rect">
            <a:avLst/>
          </a:prstGeom>
        </p:spPr>
        <p:txBody>
          <a:bodyPr wrap="none">
            <a:spAutoFit/>
          </a:bodyPr>
          <a:lstStyle/>
          <a:p>
            <a:r>
              <a:rPr lang="en-US" i="1" dirty="0" smtClean="0">
                <a:latin typeface="Times New Roman"/>
                <a:cs typeface="Times New Roman"/>
              </a:rPr>
              <a:t>Ackermann et al.  </a:t>
            </a:r>
          </a:p>
          <a:p>
            <a:r>
              <a:rPr lang="en-US" i="1" dirty="0" smtClean="0">
                <a:latin typeface="Times New Roman"/>
                <a:cs typeface="Times New Roman"/>
              </a:rPr>
              <a:t>(2012)</a:t>
            </a:r>
            <a:endParaRPr lang="en-US" dirty="0"/>
          </a:p>
        </p:txBody>
      </p:sp>
      <p:pic>
        <p:nvPicPr>
          <p:cNvPr id="10" name="Picture 9" descr="ackerman_2012_fig1.pdf"/>
          <p:cNvPicPr>
            <a:picLocks noChangeAspect="1"/>
          </p:cNvPicPr>
          <p:nvPr/>
        </p:nvPicPr>
        <mc:AlternateContent>
          <mc:Choice xmlns:ma="http://schemas.microsoft.com/office/mac/drawingml/2008/main" Requires="ma">
            <p:blipFill>
              <a:blip r:embed="rId2"/>
              <a:srcRect t="2424" r="62882" b="54545"/>
              <a:stretch>
                <a:fillRect/>
              </a:stretch>
            </p:blipFill>
          </mc:Choice>
          <mc:Fallback>
            <p:blipFill>
              <a:blip r:embed="rId3"/>
              <a:srcRect t="2424" r="62882" b="54545"/>
              <a:stretch>
                <a:fillRect/>
              </a:stretch>
            </p:blipFill>
          </mc:Fallback>
        </mc:AlternateContent>
        <p:spPr>
          <a:xfrm>
            <a:off x="-3464" y="1905000"/>
            <a:ext cx="2432766" cy="2438400"/>
          </a:xfrm>
          <a:prstGeom prst="rect">
            <a:avLst/>
          </a:prstGeom>
        </p:spPr>
      </p:pic>
      <p:sp>
        <p:nvSpPr>
          <p:cNvPr id="9" name="TextBox 8"/>
          <p:cNvSpPr txBox="1"/>
          <p:nvPr/>
        </p:nvSpPr>
        <p:spPr>
          <a:xfrm>
            <a:off x="152400" y="533400"/>
            <a:ext cx="3846368" cy="1200328"/>
          </a:xfrm>
          <a:prstGeom prst="rect">
            <a:avLst/>
          </a:prstGeom>
          <a:noFill/>
        </p:spPr>
        <p:txBody>
          <a:bodyPr wrap="square" rtlCol="0">
            <a:spAutoFit/>
          </a:bodyPr>
          <a:lstStyle/>
          <a:p>
            <a:r>
              <a:rPr lang="en-US" sz="2400" dirty="0" smtClean="0">
                <a:latin typeface="Comic Sans MS"/>
                <a:cs typeface="Comic Sans MS"/>
              </a:rPr>
              <a:t>Further confirmation with Fermi using the Earth’s magnetic field</a:t>
            </a:r>
            <a:endParaRPr lang="en-US" sz="2400" dirty="0">
              <a:latin typeface="Comic Sans MS"/>
              <a:cs typeface="Comic Sans M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11649" y="228600"/>
            <a:ext cx="8779951" cy="3892550"/>
          </a:xfrm>
          <a:prstGeom prst="rect">
            <a:avLst/>
          </a:prstGeom>
        </p:spPr>
      </p:pic>
      <p:sp>
        <p:nvSpPr>
          <p:cNvPr id="6" name="TextBox 5"/>
          <p:cNvSpPr txBox="1"/>
          <p:nvPr/>
        </p:nvSpPr>
        <p:spPr>
          <a:xfrm>
            <a:off x="609601" y="4343400"/>
            <a:ext cx="8229599" cy="2585323"/>
          </a:xfrm>
          <a:prstGeom prst="rect">
            <a:avLst/>
          </a:prstGeom>
          <a:noFill/>
        </p:spPr>
        <p:txBody>
          <a:bodyPr wrap="square" rtlCol="0">
            <a:spAutoFit/>
          </a:bodyPr>
          <a:lstStyle/>
          <a:p>
            <a:r>
              <a:rPr lang="en-US" dirty="0" smtClean="0"/>
              <a:t>AMS-01  	1998  prototype  flown on Shuttle; Data link problems – little data</a:t>
            </a:r>
          </a:p>
          <a:p>
            <a:r>
              <a:rPr lang="en-US" dirty="0" smtClean="0"/>
              <a:t>AMS-02  ~1999  Too much power for a satellite; moved to Space Station</a:t>
            </a:r>
          </a:p>
          <a:p>
            <a:r>
              <a:rPr lang="en-US" dirty="0" smtClean="0"/>
              <a:t>	        	2003 Columbia disaster – no room for launch in revised manifest</a:t>
            </a:r>
          </a:p>
          <a:p>
            <a:r>
              <a:rPr lang="en-US" dirty="0" smtClean="0"/>
              <a:t>		2008 Special bill passed by Congress and Senate and signed by </a:t>
            </a:r>
            <a:r>
              <a:rPr lang="en-US" dirty="0" err="1" smtClean="0"/>
              <a:t>Obama</a:t>
            </a:r>
            <a:r>
              <a:rPr lang="en-US" dirty="0" smtClean="0"/>
              <a:t> to add</a:t>
            </a:r>
          </a:p>
          <a:p>
            <a:r>
              <a:rPr lang="en-US" dirty="0" smtClean="0"/>
              <a:t>			 an extra Shuttle mission to allow AMS-02 to be installed on ISS</a:t>
            </a:r>
          </a:p>
          <a:p>
            <a:r>
              <a:rPr lang="en-US" dirty="0" smtClean="0"/>
              <a:t>		2009 Problems with superconducting magnet </a:t>
            </a:r>
          </a:p>
          <a:p>
            <a:r>
              <a:rPr lang="en-US" dirty="0" smtClean="0"/>
              <a:t>			– replaced with permanent one from AMS-01</a:t>
            </a:r>
          </a:p>
          <a:p>
            <a:r>
              <a:rPr lang="en-US" dirty="0" smtClean="0"/>
              <a:t>		2011 Launch </a:t>
            </a:r>
          </a:p>
          <a:p>
            <a:r>
              <a:rPr lang="en-US" dirty="0" smtClean="0"/>
              <a:t>	        </a:t>
            </a:r>
          </a:p>
          <a:p>
            <a:endParaRPr lang="en-US" dirty="0"/>
          </a:p>
        </p:txBody>
      </p:sp>
      <p:sp>
        <p:nvSpPr>
          <p:cNvPr id="7" name="TextBox 6"/>
          <p:cNvSpPr txBox="1"/>
          <p:nvPr/>
        </p:nvSpPr>
        <p:spPr>
          <a:xfrm>
            <a:off x="2133600" y="152400"/>
            <a:ext cx="5562600" cy="523220"/>
          </a:xfrm>
          <a:prstGeom prst="rect">
            <a:avLst/>
          </a:prstGeom>
          <a:solidFill>
            <a:schemeClr val="bg1"/>
          </a:solidFill>
          <a:effectLst/>
        </p:spPr>
        <p:txBody>
          <a:bodyPr wrap="square" rtlCol="0">
            <a:spAutoFit/>
          </a:bodyPr>
          <a:lstStyle/>
          <a:p>
            <a:pPr algn="ctr"/>
            <a:r>
              <a:rPr lang="en-US" sz="2800" dirty="0" smtClean="0">
                <a:latin typeface="Comic Sans MS"/>
                <a:cs typeface="Comic Sans MS"/>
              </a:rPr>
              <a:t>AMS-02 on Space Station       </a:t>
            </a:r>
            <a:endParaRPr lang="en-US" sz="2800" dirty="0">
              <a:latin typeface="Comic Sans MS"/>
              <a:cs typeface="Comic Sans MS"/>
            </a:endParaRPr>
          </a:p>
        </p:txBody>
      </p:sp>
      <p:sp>
        <p:nvSpPr>
          <p:cNvPr id="8" name="Oval 7"/>
          <p:cNvSpPr/>
          <p:nvPr/>
        </p:nvSpPr>
        <p:spPr>
          <a:xfrm>
            <a:off x="914400" y="228600"/>
            <a:ext cx="1066800" cy="990600"/>
          </a:xfrm>
          <a:prstGeom prst="ellipse">
            <a:avLst/>
          </a:prstGeom>
          <a:noFill/>
          <a:ln w="508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driani_2013_fig3.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03412" y="1066800"/>
            <a:ext cx="6530788" cy="5372100"/>
          </a:xfrm>
          <a:prstGeom prst="rect">
            <a:avLst/>
          </a:prstGeom>
        </p:spPr>
      </p:pic>
      <p:sp>
        <p:nvSpPr>
          <p:cNvPr id="3" name="Rectangle 2"/>
          <p:cNvSpPr/>
          <p:nvPr/>
        </p:nvSpPr>
        <p:spPr>
          <a:xfrm>
            <a:off x="6654968" y="6031468"/>
            <a:ext cx="2108032" cy="369332"/>
          </a:xfrm>
          <a:prstGeom prst="rect">
            <a:avLst/>
          </a:prstGeom>
        </p:spPr>
        <p:txBody>
          <a:bodyPr wrap="none">
            <a:spAutoFit/>
          </a:bodyPr>
          <a:lstStyle/>
          <a:p>
            <a:r>
              <a:rPr lang="en-US" i="1" dirty="0" err="1" smtClean="0">
                <a:latin typeface="Times New Roman"/>
                <a:cs typeface="Times New Roman"/>
              </a:rPr>
              <a:t>Adriani</a:t>
            </a:r>
            <a:r>
              <a:rPr lang="en-US" i="1" dirty="0" smtClean="0">
                <a:latin typeface="Times New Roman"/>
                <a:cs typeface="Times New Roman"/>
              </a:rPr>
              <a:t> et al  (2013)</a:t>
            </a:r>
            <a:endParaRPr lang="en-US" dirty="0"/>
          </a:p>
        </p:txBody>
      </p:sp>
      <p:sp>
        <p:nvSpPr>
          <p:cNvPr id="4" name="TextBox 3"/>
          <p:cNvSpPr txBox="1"/>
          <p:nvPr/>
        </p:nvSpPr>
        <p:spPr>
          <a:xfrm>
            <a:off x="6629400" y="3516868"/>
            <a:ext cx="1526429" cy="400110"/>
          </a:xfrm>
          <a:prstGeom prst="rect">
            <a:avLst/>
          </a:prstGeom>
          <a:noFill/>
        </p:spPr>
        <p:txBody>
          <a:bodyPr wrap="none" rtlCol="0">
            <a:spAutoFit/>
          </a:bodyPr>
          <a:lstStyle/>
          <a:p>
            <a:r>
              <a:rPr lang="en-US" sz="2000" dirty="0" smtClean="0">
                <a:solidFill>
                  <a:srgbClr val="0000FF"/>
                </a:solidFill>
              </a:rPr>
              <a:t>AMS-02 data</a:t>
            </a:r>
            <a:endParaRPr lang="en-US" sz="2000" dirty="0">
              <a:solidFill>
                <a:srgbClr val="0000FF"/>
              </a:solidFill>
            </a:endParaRPr>
          </a:p>
        </p:txBody>
      </p:sp>
      <p:cxnSp>
        <p:nvCxnSpPr>
          <p:cNvPr id="6" name="Straight Connector 5"/>
          <p:cNvCxnSpPr/>
          <p:nvPr/>
        </p:nvCxnSpPr>
        <p:spPr>
          <a:xfrm>
            <a:off x="4724400" y="3048000"/>
            <a:ext cx="1905000" cy="68580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086600" y="3028890"/>
            <a:ext cx="1525553" cy="400110"/>
          </a:xfrm>
          <a:prstGeom prst="rect">
            <a:avLst/>
          </a:prstGeom>
          <a:noFill/>
          <a:ln>
            <a:noFill/>
          </a:ln>
        </p:spPr>
        <p:txBody>
          <a:bodyPr wrap="none" rtlCol="0">
            <a:spAutoFit/>
          </a:bodyPr>
          <a:lstStyle/>
          <a:p>
            <a:r>
              <a:rPr lang="en-US" sz="2000" dirty="0" smtClean="0">
                <a:solidFill>
                  <a:srgbClr val="FF0000"/>
                </a:solidFill>
              </a:rPr>
              <a:t>Pamela data</a:t>
            </a:r>
            <a:endParaRPr lang="en-US" sz="2000" dirty="0">
              <a:solidFill>
                <a:srgbClr val="FF0000"/>
              </a:solidFill>
            </a:endParaRPr>
          </a:p>
        </p:txBody>
      </p:sp>
      <p:cxnSp>
        <p:nvCxnSpPr>
          <p:cNvPr id="8" name="Straight Connector 7"/>
          <p:cNvCxnSpPr/>
          <p:nvPr/>
        </p:nvCxnSpPr>
        <p:spPr>
          <a:xfrm>
            <a:off x="5181600" y="2560022"/>
            <a:ext cx="1905000" cy="6858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629400" y="411540"/>
            <a:ext cx="2362200" cy="1569660"/>
          </a:xfrm>
          <a:prstGeom prst="rect">
            <a:avLst/>
          </a:prstGeom>
          <a:noFill/>
        </p:spPr>
        <p:txBody>
          <a:bodyPr wrap="square" rtlCol="0">
            <a:spAutoFit/>
          </a:bodyPr>
          <a:lstStyle/>
          <a:p>
            <a:r>
              <a:rPr lang="en-US" sz="2400" dirty="0" smtClean="0">
                <a:latin typeface="Comic Sans MS"/>
                <a:cs typeface="Comic Sans MS"/>
              </a:rPr>
              <a:t>Positron excess confirmed with AMS-02</a:t>
            </a:r>
            <a:endParaRPr lang="en-US" sz="2400" dirty="0">
              <a:latin typeface="Comic Sans MS"/>
              <a:cs typeface="Comic Sans M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033137" y="152400"/>
            <a:ext cx="6815463" cy="707886"/>
          </a:xfrm>
          <a:prstGeom prst="rect">
            <a:avLst/>
          </a:prstGeom>
          <a:noFill/>
        </p:spPr>
        <p:txBody>
          <a:bodyPr wrap="none" rtlCol="0">
            <a:spAutoFit/>
          </a:bodyPr>
          <a:lstStyle/>
          <a:p>
            <a:r>
              <a:rPr lang="en-US" sz="2000" dirty="0" smtClean="0">
                <a:latin typeface="Comic Sans MS"/>
                <a:cs typeface="Comic Sans MS"/>
              </a:rPr>
              <a:t>Ground-based experiments cannot distinguish positrons </a:t>
            </a:r>
          </a:p>
          <a:p>
            <a:r>
              <a:rPr lang="en-US" sz="2000" dirty="0" smtClean="0">
                <a:latin typeface="Comic Sans MS"/>
                <a:cs typeface="Comic Sans MS"/>
              </a:rPr>
              <a:t>from electrons but confirm an excess in the total</a:t>
            </a:r>
          </a:p>
          <a:p>
            <a:pPr marL="457200" indent="-457200"/>
            <a:endParaRPr lang="en-US" sz="2000" dirty="0">
              <a:latin typeface="Comic Sans MS"/>
              <a:cs typeface="Comic Sans MS"/>
            </a:endParaRPr>
          </a:p>
        </p:txBody>
      </p:sp>
      <p:grpSp>
        <p:nvGrpSpPr>
          <p:cNvPr id="2" name="Group 12"/>
          <p:cNvGrpSpPr/>
          <p:nvPr/>
        </p:nvGrpSpPr>
        <p:grpSpPr>
          <a:xfrm>
            <a:off x="4295637" y="964422"/>
            <a:ext cx="4772163" cy="4177709"/>
            <a:chOff x="115527" y="1650222"/>
            <a:chExt cx="4772163" cy="4177709"/>
          </a:xfrm>
        </p:grpSpPr>
        <p:pic>
          <p:nvPicPr>
            <p:cNvPr id="6" name="Picture 5" descr="borla_tridon_2011_fig3_1110.4008v1.pdf"/>
            <p:cNvPicPr>
              <a:picLocks noChangeAspect="1"/>
            </p:cNvPicPr>
            <p:nvPr/>
          </p:nvPicPr>
          <mc:AlternateContent>
            <mc:Choice xmlns:ma="http://schemas.microsoft.com/office/mac/drawingml/2008/main" Requires="ma">
              <p:blipFill>
                <a:blip r:embed="rId2"/>
                <a:srcRect l="5255" t="1059" r="2102" b="25412"/>
                <a:stretch>
                  <a:fillRect/>
                </a:stretch>
              </p:blipFill>
            </mc:Choice>
            <mc:Fallback>
              <p:blipFill>
                <a:blip r:embed="rId3"/>
                <a:srcRect l="5255" t="1059" r="2102" b="25412"/>
                <a:stretch>
                  <a:fillRect/>
                </a:stretch>
              </p:blipFill>
            </mc:Fallback>
          </mc:AlternateContent>
          <p:spPr>
            <a:xfrm>
              <a:off x="115527" y="1650222"/>
              <a:ext cx="4772163" cy="3759978"/>
            </a:xfrm>
            <a:prstGeom prst="rect">
              <a:avLst/>
            </a:prstGeom>
          </p:spPr>
        </p:pic>
        <p:sp>
          <p:nvSpPr>
            <p:cNvPr id="7" name="Rectangle 6"/>
            <p:cNvSpPr/>
            <p:nvPr/>
          </p:nvSpPr>
          <p:spPr>
            <a:xfrm>
              <a:off x="529518" y="5181600"/>
              <a:ext cx="1462572" cy="646331"/>
            </a:xfrm>
            <a:prstGeom prst="rect">
              <a:avLst/>
            </a:prstGeom>
          </p:spPr>
          <p:txBody>
            <a:bodyPr wrap="none">
              <a:spAutoFit/>
            </a:bodyPr>
            <a:lstStyle/>
            <a:p>
              <a:r>
                <a:rPr lang="en-US" i="1" dirty="0" err="1" smtClean="0">
                  <a:latin typeface="Times New Roman"/>
                  <a:cs typeface="Times New Roman"/>
                </a:rPr>
                <a:t>Borla</a:t>
              </a:r>
              <a:r>
                <a:rPr lang="en-US" i="1" dirty="0" smtClean="0">
                  <a:latin typeface="Times New Roman"/>
                  <a:cs typeface="Times New Roman"/>
                </a:rPr>
                <a:t> </a:t>
              </a:r>
              <a:r>
                <a:rPr lang="en-US" i="1" dirty="0" err="1" smtClean="0">
                  <a:latin typeface="Times New Roman"/>
                  <a:cs typeface="Times New Roman"/>
                </a:rPr>
                <a:t>Tridon</a:t>
              </a:r>
              <a:r>
                <a:rPr lang="en-US" i="1" dirty="0" smtClean="0">
                  <a:latin typeface="Times New Roman"/>
                  <a:cs typeface="Times New Roman"/>
                </a:rPr>
                <a:t> </a:t>
              </a:r>
            </a:p>
            <a:p>
              <a:r>
                <a:rPr lang="en-US" i="1" dirty="0" smtClean="0">
                  <a:latin typeface="Times New Roman"/>
                  <a:cs typeface="Times New Roman"/>
                </a:rPr>
                <a:t>et al  (2011)</a:t>
              </a:r>
              <a:endParaRPr lang="en-US" dirty="0"/>
            </a:p>
          </p:txBody>
        </p:sp>
        <p:sp>
          <p:nvSpPr>
            <p:cNvPr id="9" name="TextBox 8"/>
            <p:cNvSpPr txBox="1"/>
            <p:nvPr/>
          </p:nvSpPr>
          <p:spPr>
            <a:xfrm>
              <a:off x="3505200" y="1981200"/>
              <a:ext cx="1099204" cy="369332"/>
            </a:xfrm>
            <a:prstGeom prst="rect">
              <a:avLst/>
            </a:prstGeom>
            <a:noFill/>
          </p:spPr>
          <p:txBody>
            <a:bodyPr wrap="none" rtlCol="0">
              <a:spAutoFit/>
            </a:bodyPr>
            <a:lstStyle/>
            <a:p>
              <a:r>
                <a:rPr lang="en-US" b="1" dirty="0" smtClean="0">
                  <a:solidFill>
                    <a:srgbClr val="FF0000"/>
                  </a:solidFill>
                </a:rPr>
                <a:t>M.A.G.I.C</a:t>
              </a:r>
              <a:endParaRPr lang="en-US" b="1" dirty="0">
                <a:solidFill>
                  <a:srgbClr val="FF0000"/>
                </a:solidFill>
              </a:endParaRPr>
            </a:p>
          </p:txBody>
        </p:sp>
      </p:grpSp>
      <p:grpSp>
        <p:nvGrpSpPr>
          <p:cNvPr id="4" name="Group 11"/>
          <p:cNvGrpSpPr/>
          <p:nvPr/>
        </p:nvGrpSpPr>
        <p:grpSpPr>
          <a:xfrm>
            <a:off x="76199" y="914400"/>
            <a:ext cx="4219437" cy="3962400"/>
            <a:chOff x="4887690" y="1447800"/>
            <a:chExt cx="4256310" cy="4261884"/>
          </a:xfrm>
        </p:grpSpPr>
        <p:pic>
          <p:nvPicPr>
            <p:cNvPr id="8" name="Picture 7" descr="Aharonian_2009_fig3.pdf"/>
            <p:cNvPicPr>
              <a:picLocks noChangeAspect="1"/>
            </p:cNvPicPr>
            <p:nvPr/>
          </p:nvPicPr>
          <mc:AlternateContent>
            <mc:Choice xmlns:ma="http://schemas.microsoft.com/office/mac/drawingml/2008/main" Requires="ma">
              <p:blipFill>
                <a:blip r:embed="rId4"/>
                <a:srcRect l="5085" r="6102" b="13487"/>
                <a:stretch>
                  <a:fillRect/>
                </a:stretch>
              </p:blipFill>
            </mc:Choice>
            <mc:Fallback>
              <p:blipFill>
                <a:blip r:embed="rId5"/>
                <a:srcRect l="5085" r="6102" b="13487"/>
                <a:stretch>
                  <a:fillRect/>
                </a:stretch>
              </p:blipFill>
            </mc:Fallback>
          </mc:AlternateContent>
          <p:spPr>
            <a:xfrm>
              <a:off x="4887690" y="1447800"/>
              <a:ext cx="4256310" cy="4064012"/>
            </a:xfrm>
            <a:prstGeom prst="rect">
              <a:avLst/>
            </a:prstGeom>
          </p:spPr>
        </p:pic>
        <p:sp>
          <p:nvSpPr>
            <p:cNvPr id="10" name="TextBox 9"/>
            <p:cNvSpPr txBox="1"/>
            <p:nvPr/>
          </p:nvSpPr>
          <p:spPr>
            <a:xfrm>
              <a:off x="8180358" y="1600200"/>
              <a:ext cx="658842" cy="369332"/>
            </a:xfrm>
            <a:prstGeom prst="rect">
              <a:avLst/>
            </a:prstGeom>
            <a:noFill/>
          </p:spPr>
          <p:txBody>
            <a:bodyPr wrap="none" rtlCol="0">
              <a:spAutoFit/>
            </a:bodyPr>
            <a:lstStyle/>
            <a:p>
              <a:r>
                <a:rPr lang="en-US" b="1" dirty="0" smtClean="0">
                  <a:solidFill>
                    <a:srgbClr val="3366FF"/>
                  </a:solidFill>
                </a:rPr>
                <a:t>HESS</a:t>
              </a:r>
              <a:endParaRPr lang="en-US" b="1" dirty="0">
                <a:solidFill>
                  <a:srgbClr val="3366FF"/>
                </a:solidFill>
              </a:endParaRPr>
            </a:p>
          </p:txBody>
        </p:sp>
        <p:sp>
          <p:nvSpPr>
            <p:cNvPr id="11" name="Rectangle 10"/>
            <p:cNvSpPr/>
            <p:nvPr/>
          </p:nvSpPr>
          <p:spPr>
            <a:xfrm>
              <a:off x="5143069" y="5340352"/>
              <a:ext cx="2439290" cy="369332"/>
            </a:xfrm>
            <a:prstGeom prst="rect">
              <a:avLst/>
            </a:prstGeom>
          </p:spPr>
          <p:txBody>
            <a:bodyPr wrap="none">
              <a:spAutoFit/>
            </a:bodyPr>
            <a:lstStyle/>
            <a:p>
              <a:r>
                <a:rPr lang="en-US" i="1" dirty="0" err="1" smtClean="0">
                  <a:latin typeface="Times New Roman"/>
                  <a:cs typeface="Times New Roman"/>
                </a:rPr>
                <a:t>Aharonian</a:t>
              </a:r>
              <a:r>
                <a:rPr lang="en-US" i="1" dirty="0" smtClean="0">
                  <a:latin typeface="Times New Roman"/>
                  <a:cs typeface="Times New Roman"/>
                </a:rPr>
                <a:t> et al. (2009)</a:t>
              </a:r>
              <a:endParaRPr lang="en-US" dirty="0"/>
            </a:p>
          </p:txBody>
        </p:sp>
      </p:grpSp>
      <p:pic>
        <p:nvPicPr>
          <p:cNvPr id="12" name="Picture 11"/>
          <p:cNvPicPr>
            <a:picLocks noChangeAspect="1"/>
          </p:cNvPicPr>
          <p:nvPr/>
        </p:nvPicPr>
        <p:blipFill>
          <a:blip r:embed="rId6"/>
          <a:stretch>
            <a:fillRect/>
          </a:stretch>
        </p:blipFill>
        <p:spPr>
          <a:xfrm>
            <a:off x="6172200" y="4667250"/>
            <a:ext cx="2819400" cy="2114550"/>
          </a:xfrm>
          <a:prstGeom prst="rect">
            <a:avLst/>
          </a:prstGeom>
        </p:spPr>
      </p:pic>
      <p:pic>
        <p:nvPicPr>
          <p:cNvPr id="13" name="Picture 12"/>
          <p:cNvPicPr>
            <a:picLocks noChangeAspect="1"/>
          </p:cNvPicPr>
          <p:nvPr/>
        </p:nvPicPr>
        <p:blipFill>
          <a:blip r:embed="rId7"/>
          <a:stretch>
            <a:fillRect/>
          </a:stretch>
        </p:blipFill>
        <p:spPr>
          <a:xfrm>
            <a:off x="54206" y="5142131"/>
            <a:ext cx="6041794" cy="1715869"/>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228600" y="304800"/>
            <a:ext cx="7697265" cy="4647426"/>
          </a:xfrm>
          <a:prstGeom prst="rect">
            <a:avLst/>
          </a:prstGeom>
          <a:noFill/>
        </p:spPr>
        <p:txBody>
          <a:bodyPr wrap="none" rtlCol="0">
            <a:spAutoFit/>
          </a:bodyPr>
          <a:lstStyle/>
          <a:p>
            <a:r>
              <a:rPr lang="en-US" sz="2800" dirty="0" smtClean="0">
                <a:latin typeface="Comic Sans MS"/>
                <a:cs typeface="Comic Sans MS"/>
              </a:rPr>
              <a:t>Proposed explanations of the ‘Pamela Excess’</a:t>
            </a:r>
          </a:p>
          <a:p>
            <a:endParaRPr lang="en-US" sz="2800" dirty="0" smtClean="0">
              <a:latin typeface="Comic Sans MS"/>
              <a:cs typeface="Comic Sans MS"/>
            </a:endParaRPr>
          </a:p>
          <a:p>
            <a:pPr marL="457200" indent="-457200">
              <a:buAutoNum type="arabicParenR"/>
            </a:pPr>
            <a:r>
              <a:rPr lang="en-US" sz="2000" dirty="0" smtClean="0">
                <a:latin typeface="Comic Sans MS"/>
                <a:cs typeface="Comic Sans MS"/>
              </a:rPr>
              <a:t>Nearby Pulsars</a:t>
            </a:r>
          </a:p>
          <a:p>
            <a:pPr marL="457200" indent="-457200">
              <a:buAutoNum type="arabicParenR"/>
            </a:pPr>
            <a:endParaRPr lang="en-US" sz="2000" dirty="0" smtClean="0">
              <a:latin typeface="Comic Sans MS"/>
              <a:cs typeface="Comic Sans MS"/>
            </a:endParaRPr>
          </a:p>
          <a:p>
            <a:pPr marL="457200" indent="-457200"/>
            <a:r>
              <a:rPr lang="en-US" sz="2000" dirty="0" smtClean="0"/>
              <a:t>    Rotating </a:t>
            </a:r>
            <a:r>
              <a:rPr lang="en-US" sz="2000" i="1" dirty="0" smtClean="0">
                <a:latin typeface="Symbol" charset="2"/>
                <a:cs typeface="Symbol" charset="2"/>
              </a:rPr>
              <a:t>B</a:t>
            </a:r>
            <a:r>
              <a:rPr lang="en-US" sz="2000" dirty="0" smtClean="0">
                <a:latin typeface="Symbol" charset="2"/>
                <a:cs typeface="Symbol" charset="2"/>
              </a:rPr>
              <a:t> </a:t>
            </a:r>
            <a:r>
              <a:rPr lang="en-US" sz="2000" dirty="0" smtClean="0"/>
              <a:t>field -&gt; ➞ </a:t>
            </a:r>
            <a:r>
              <a:rPr lang="en-US" sz="2000" i="1" dirty="0" smtClean="0">
                <a:latin typeface="Symbol" charset="2"/>
                <a:cs typeface="Symbol" charset="2"/>
              </a:rPr>
              <a:t>E</a:t>
            </a:r>
            <a:r>
              <a:rPr lang="en-US" sz="2000" dirty="0" smtClean="0"/>
              <a:t> field</a:t>
            </a:r>
          </a:p>
          <a:p>
            <a:pPr marL="457200" indent="-457200"/>
            <a:r>
              <a:rPr lang="en-US" sz="2000" dirty="0" smtClean="0"/>
              <a:t>	</a:t>
            </a:r>
            <a:r>
              <a:rPr lang="en-US" sz="2000" i="1" dirty="0" smtClean="0">
                <a:latin typeface="Symbol" charset="2"/>
                <a:cs typeface="Symbol" charset="2"/>
              </a:rPr>
              <a:t>D</a:t>
            </a:r>
            <a:r>
              <a:rPr lang="en-US" sz="2000" dirty="0" smtClean="0"/>
              <a:t>V~ 10</a:t>
            </a:r>
            <a:r>
              <a:rPr lang="en-US" sz="2000" baseline="30000" dirty="0" smtClean="0"/>
              <a:t>16</a:t>
            </a:r>
            <a:r>
              <a:rPr lang="en-US" sz="2000" dirty="0" smtClean="0"/>
              <a:t> V</a:t>
            </a:r>
          </a:p>
          <a:p>
            <a:pPr marL="457200" indent="-457200"/>
            <a:r>
              <a:rPr lang="en-US" sz="2000" dirty="0" smtClean="0"/>
              <a:t>	Curvature </a:t>
            </a:r>
            <a:r>
              <a:rPr lang="en-US" sz="2000" dirty="0" err="1" smtClean="0"/>
              <a:t>Radn</a:t>
            </a:r>
            <a:r>
              <a:rPr lang="en-US" sz="2000" dirty="0" smtClean="0"/>
              <a:t> ➞ </a:t>
            </a:r>
            <a:r>
              <a:rPr lang="en-US" sz="2000" i="1" dirty="0" err="1" smtClean="0">
                <a:latin typeface="Symbol" charset="2"/>
                <a:cs typeface="Symbol" charset="2"/>
              </a:rPr>
              <a:t>g</a:t>
            </a:r>
            <a:endParaRPr lang="en-US" sz="2000" i="1" dirty="0" smtClean="0">
              <a:latin typeface="Symbol" charset="2"/>
              <a:cs typeface="Symbol" charset="2"/>
            </a:endParaRPr>
          </a:p>
          <a:p>
            <a:pPr marL="457200" indent="-457200"/>
            <a:r>
              <a:rPr lang="en-US" sz="2000" i="1" dirty="0" smtClean="0">
                <a:latin typeface="Symbol" charset="2"/>
                <a:cs typeface="Symbol" charset="2"/>
              </a:rPr>
              <a:t>	</a:t>
            </a:r>
            <a:r>
              <a:rPr lang="en-US" sz="2000" dirty="0" smtClean="0"/>
              <a:t> </a:t>
            </a:r>
            <a:r>
              <a:rPr lang="en-US" sz="2000" i="1" dirty="0" err="1" smtClean="0">
                <a:latin typeface="Symbol" charset="2"/>
                <a:cs typeface="Symbol" charset="2"/>
              </a:rPr>
              <a:t>g</a:t>
            </a:r>
            <a:r>
              <a:rPr lang="en-US" sz="2000" i="1" dirty="0" smtClean="0">
                <a:latin typeface="Symbol" charset="2"/>
                <a:cs typeface="Symbol" charset="2"/>
              </a:rPr>
              <a:t> + B </a:t>
            </a:r>
            <a:r>
              <a:rPr lang="en-US" sz="2000" dirty="0" smtClean="0"/>
              <a:t>➞ </a:t>
            </a:r>
            <a:r>
              <a:rPr lang="en-US" sz="2000" dirty="0" err="1" smtClean="0"/>
              <a:t>e</a:t>
            </a:r>
            <a:r>
              <a:rPr lang="en-US" sz="2000" baseline="30000" dirty="0" err="1" smtClean="0"/>
              <a:t>+</a:t>
            </a:r>
            <a:r>
              <a:rPr lang="en-US" sz="2000" dirty="0" err="1" smtClean="0"/>
              <a:t>+e</a:t>
            </a:r>
            <a:r>
              <a:rPr lang="en-US" sz="2000" baseline="30000" dirty="0" smtClean="0"/>
              <a:t>-</a:t>
            </a:r>
          </a:p>
          <a:p>
            <a:pPr marL="457200" indent="-457200"/>
            <a:r>
              <a:rPr lang="en-US" sz="2000" i="1" dirty="0" smtClean="0">
                <a:latin typeface="Symbol" charset="2"/>
                <a:cs typeface="Symbol" charset="2"/>
              </a:rPr>
              <a:t>	</a:t>
            </a:r>
            <a:r>
              <a:rPr lang="en-US" sz="2000" i="1" dirty="0" err="1" smtClean="0">
                <a:latin typeface="Symbol" charset="2"/>
                <a:cs typeface="Symbol" charset="2"/>
              </a:rPr>
              <a:t>g</a:t>
            </a:r>
            <a:r>
              <a:rPr lang="en-US" sz="2000" i="1" dirty="0" smtClean="0">
                <a:latin typeface="Symbol" charset="2"/>
                <a:cs typeface="Symbol" charset="2"/>
              </a:rPr>
              <a:t> + </a:t>
            </a:r>
            <a:r>
              <a:rPr lang="en-US" sz="2000" i="1" dirty="0" err="1" smtClean="0">
                <a:latin typeface="Symbol" charset="2"/>
                <a:cs typeface="Symbol" charset="2"/>
              </a:rPr>
              <a:t>g</a:t>
            </a:r>
            <a:r>
              <a:rPr lang="en-US" sz="2000" i="1" dirty="0" smtClean="0">
                <a:latin typeface="Symbol" charset="2"/>
                <a:cs typeface="Symbol" charset="2"/>
              </a:rPr>
              <a:t>  </a:t>
            </a:r>
            <a:r>
              <a:rPr lang="en-US" sz="2000" dirty="0" smtClean="0"/>
              <a:t>➞ </a:t>
            </a:r>
            <a:r>
              <a:rPr lang="en-US" sz="2000" dirty="0" err="1" smtClean="0"/>
              <a:t>e</a:t>
            </a:r>
            <a:r>
              <a:rPr lang="en-US" sz="2000" baseline="30000" dirty="0" smtClean="0"/>
              <a:t>+</a:t>
            </a:r>
            <a:endParaRPr lang="en-US" sz="2000" dirty="0" smtClean="0">
              <a:latin typeface="Comic Sans MS"/>
              <a:cs typeface="Comic Sans MS"/>
            </a:endParaRPr>
          </a:p>
          <a:p>
            <a:pPr marL="457200" indent="-457200"/>
            <a:endParaRPr lang="en-US" sz="2000" dirty="0" smtClean="0">
              <a:latin typeface="Comic Sans MS"/>
              <a:cs typeface="Comic Sans MS"/>
            </a:endParaRPr>
          </a:p>
          <a:p>
            <a:pPr marL="457200" indent="-457200"/>
            <a:endParaRPr lang="en-US" sz="2000" dirty="0" smtClean="0">
              <a:latin typeface="Comic Sans MS"/>
              <a:cs typeface="Comic Sans MS"/>
            </a:endParaRPr>
          </a:p>
          <a:p>
            <a:pPr marL="457200" indent="-457200"/>
            <a:endParaRPr lang="en-US" sz="2000" dirty="0" smtClean="0">
              <a:latin typeface="Comic Sans MS"/>
              <a:cs typeface="Comic Sans MS"/>
            </a:endParaRPr>
          </a:p>
          <a:p>
            <a:pPr marL="457200" indent="-457200"/>
            <a:r>
              <a:rPr lang="en-US" sz="2000" dirty="0" smtClean="0">
                <a:latin typeface="Comic Sans MS"/>
                <a:cs typeface="Comic Sans MS"/>
              </a:rPr>
              <a:t>2) Dark Matter </a:t>
            </a:r>
          </a:p>
          <a:p>
            <a:pPr marL="457200" indent="-457200"/>
            <a:r>
              <a:rPr lang="en-US" sz="2000" dirty="0" smtClean="0">
                <a:latin typeface="Comic Sans MS"/>
                <a:cs typeface="Comic Sans MS"/>
              </a:rPr>
              <a:t>      annihilation or decay </a:t>
            </a:r>
            <a:endParaRPr lang="en-US" sz="2000" dirty="0">
              <a:latin typeface="Comic Sans MS"/>
              <a:cs typeface="Comic Sans MS"/>
            </a:endParaRPr>
          </a:p>
        </p:txBody>
      </p:sp>
      <p:sp>
        <p:nvSpPr>
          <p:cNvPr id="5" name="TextBox 4"/>
          <p:cNvSpPr txBox="1"/>
          <p:nvPr/>
        </p:nvSpPr>
        <p:spPr>
          <a:xfrm>
            <a:off x="914400" y="5080337"/>
            <a:ext cx="7391400" cy="1015663"/>
          </a:xfrm>
          <a:prstGeom prst="rect">
            <a:avLst/>
          </a:prstGeom>
          <a:noFill/>
        </p:spPr>
        <p:txBody>
          <a:bodyPr wrap="square" rtlCol="0">
            <a:spAutoFit/>
          </a:bodyPr>
          <a:lstStyle/>
          <a:p>
            <a:r>
              <a:rPr lang="en-US" sz="2000" dirty="0" smtClean="0"/>
              <a:t>560 out of  1164   citations of the </a:t>
            </a:r>
            <a:r>
              <a:rPr lang="en-US" sz="2000" i="1" dirty="0" err="1" smtClean="0">
                <a:latin typeface="Times New Roman"/>
                <a:cs typeface="Times New Roman"/>
              </a:rPr>
              <a:t>Adriani</a:t>
            </a:r>
            <a:r>
              <a:rPr lang="en-US" sz="2000" i="1" dirty="0" smtClean="0">
                <a:latin typeface="Times New Roman"/>
                <a:cs typeface="Times New Roman"/>
              </a:rPr>
              <a:t> et al  (2009)</a:t>
            </a:r>
            <a:r>
              <a:rPr lang="en-US" sz="2000" i="1" dirty="0">
                <a:latin typeface="Times New Roman"/>
                <a:cs typeface="Times New Roman"/>
              </a:rPr>
              <a:t> </a:t>
            </a:r>
            <a:r>
              <a:rPr lang="en-US" sz="2000" dirty="0" smtClean="0"/>
              <a:t> Nature paper  on the Pamela excess contain ‘dark’ in the title;  761/1164 mention it in the abstract.</a:t>
            </a:r>
            <a:endParaRPr lang="en-US" sz="2000" dirty="0"/>
          </a:p>
        </p:txBody>
      </p:sp>
      <p:pic>
        <p:nvPicPr>
          <p:cNvPr id="6" name="Picture 5" descr="Malyshev_etal_2009_fig8.pdf"/>
          <p:cNvPicPr>
            <a:picLocks noChangeAspect="1"/>
          </p:cNvPicPr>
          <p:nvPr/>
        </p:nvPicPr>
        <mc:AlternateContent>
          <mc:Choice xmlns:ma="http://schemas.microsoft.com/office/mac/drawingml/2008/main" Requires="ma">
            <p:blipFill>
              <a:blip r:embed="rId3"/>
              <a:srcRect l="7029" t="3064" r="8033" b="9191"/>
              <a:stretch>
                <a:fillRect/>
              </a:stretch>
            </p:blipFill>
          </mc:Choice>
          <mc:Fallback>
            <p:blipFill>
              <a:blip r:embed="rId4"/>
              <a:srcRect l="7029" t="3064" r="8033" b="9191"/>
              <a:stretch>
                <a:fillRect/>
              </a:stretch>
            </p:blipFill>
          </mc:Fallback>
        </mc:AlternateContent>
        <p:spPr>
          <a:xfrm>
            <a:off x="3506388" y="1086095"/>
            <a:ext cx="5485212" cy="3714505"/>
          </a:xfrm>
          <a:prstGeom prst="rect">
            <a:avLst/>
          </a:prstGeom>
        </p:spPr>
      </p:pic>
      <p:sp>
        <p:nvSpPr>
          <p:cNvPr id="7" name="Rectangle 6"/>
          <p:cNvSpPr/>
          <p:nvPr/>
        </p:nvSpPr>
        <p:spPr>
          <a:xfrm>
            <a:off x="6858000" y="1066800"/>
            <a:ext cx="2133600" cy="646331"/>
          </a:xfrm>
          <a:prstGeom prst="rect">
            <a:avLst/>
          </a:prstGeom>
        </p:spPr>
        <p:txBody>
          <a:bodyPr wrap="square">
            <a:spAutoFit/>
          </a:bodyPr>
          <a:lstStyle/>
          <a:p>
            <a:r>
              <a:rPr lang="en-US" i="1" dirty="0" err="1" smtClean="0">
                <a:latin typeface="Times New Roman"/>
                <a:cs typeface="Times New Roman"/>
              </a:rPr>
              <a:t>Malyshev</a:t>
            </a:r>
            <a:r>
              <a:rPr lang="en-US" i="1" dirty="0" smtClean="0">
                <a:latin typeface="Times New Roman"/>
                <a:cs typeface="Times New Roman"/>
              </a:rPr>
              <a:t>,</a:t>
            </a:r>
            <a:r>
              <a:rPr lang="en-GB" i="1" dirty="0" smtClean="0">
                <a:latin typeface="Times New Roman"/>
                <a:cs typeface="Times New Roman"/>
              </a:rPr>
              <a:t> </a:t>
            </a:r>
            <a:r>
              <a:rPr lang="en-US" i="1" dirty="0" err="1" smtClean="0">
                <a:latin typeface="Times New Roman"/>
                <a:cs typeface="Times New Roman"/>
              </a:rPr>
              <a:t>Cholis</a:t>
            </a:r>
            <a:r>
              <a:rPr lang="en-GB" i="1" dirty="0">
                <a:latin typeface="Times New Roman"/>
                <a:cs typeface="Times New Roman"/>
              </a:rPr>
              <a:t> </a:t>
            </a:r>
            <a:r>
              <a:rPr lang="en-GB" i="1" dirty="0" smtClean="0">
                <a:latin typeface="Times New Roman"/>
                <a:cs typeface="Times New Roman"/>
              </a:rPr>
              <a:t>&amp;</a:t>
            </a:r>
            <a:r>
              <a:rPr lang="en-US" i="1" dirty="0" smtClean="0">
                <a:latin typeface="Times New Roman"/>
                <a:cs typeface="Times New Roman"/>
              </a:rPr>
              <a:t>  </a:t>
            </a:r>
            <a:r>
              <a:rPr lang="en-US" i="1" dirty="0" err="1" smtClean="0">
                <a:latin typeface="Times New Roman"/>
                <a:cs typeface="Times New Roman"/>
              </a:rPr>
              <a:t>Gelfand</a:t>
            </a:r>
            <a:r>
              <a:rPr lang="en-GB" i="1" dirty="0">
                <a:latin typeface="Times New Roman"/>
                <a:cs typeface="Times New Roman"/>
              </a:rPr>
              <a:t> </a:t>
            </a:r>
            <a:r>
              <a:rPr lang="en-US" i="1" dirty="0">
                <a:latin typeface="Times New Roman"/>
                <a:cs typeface="Times New Roman"/>
              </a:rPr>
              <a:t>(2009)</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457200" y="533400"/>
            <a:ext cx="8229600" cy="884238"/>
          </a:xfrm>
          <a:prstGeom prst="rect">
            <a:avLst/>
          </a:prstGeom>
        </p:spPr>
        <p:txBody>
          <a:bodyPr vert="horz" lIns="91440" tIns="45720" rIns="91440" bIns="45720" rtlCol="0" anchor="ctr">
            <a:normAutofit fontScale="67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400" dirty="0" smtClean="0">
                <a:latin typeface="Comic Sans MS"/>
                <a:ea typeface="+mj-ea"/>
                <a:cs typeface="Comic Sans MS"/>
              </a:rPr>
              <a:t>Anti Stars; Anti Galaxies; Anti Clusters ?</a:t>
            </a:r>
            <a:r>
              <a:rPr kumimoji="0" lang="en-US" sz="4400" b="0" i="0" u="none" strike="noStrike" kern="1200" cap="none" spc="0" normalizeH="0" baseline="0" noProof="0" dirty="0" smtClean="0">
                <a:ln>
                  <a:noFill/>
                </a:ln>
                <a:solidFill>
                  <a:schemeClr val="tx1"/>
                </a:solidFill>
                <a:effectLst/>
                <a:uLnTx/>
                <a:uFillTx/>
                <a:latin typeface="Comic Sans MS"/>
                <a:ea typeface="+mj-ea"/>
                <a:cs typeface="Comic Sans MS"/>
              </a:rPr>
              <a:t> </a:t>
            </a:r>
            <a:br>
              <a:rPr kumimoji="0" lang="en-US" sz="4400" b="0" i="0" u="none" strike="noStrike" kern="1200" cap="none" spc="0" normalizeH="0" baseline="0" noProof="0" dirty="0" smtClean="0">
                <a:ln>
                  <a:noFill/>
                </a:ln>
                <a:solidFill>
                  <a:schemeClr val="tx1"/>
                </a:solidFill>
                <a:effectLst/>
                <a:uLnTx/>
                <a:uFillTx/>
                <a:latin typeface="Comic Sans MS"/>
                <a:ea typeface="+mj-ea"/>
                <a:cs typeface="Comic Sans MS"/>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Rectangle 7"/>
          <p:cNvSpPr/>
          <p:nvPr/>
        </p:nvSpPr>
        <p:spPr>
          <a:xfrm>
            <a:off x="457200" y="1720841"/>
            <a:ext cx="8382000" cy="3826687"/>
          </a:xfrm>
          <a:prstGeom prst="rect">
            <a:avLst/>
          </a:prstGeom>
        </p:spPr>
        <p:txBody>
          <a:bodyPr wrap="square">
            <a:spAutoFit/>
          </a:bodyPr>
          <a:lstStyle/>
          <a:p>
            <a:r>
              <a:rPr lang="en-US" sz="2800" baseline="30000" dirty="0" smtClean="0"/>
              <a:t>Dirac in his 1933 Nobel Lecture :</a:t>
            </a:r>
          </a:p>
          <a:p>
            <a:endParaRPr lang="en-US" sz="2800" baseline="30000" dirty="0" smtClean="0"/>
          </a:p>
          <a:p>
            <a:r>
              <a:rPr lang="en-US" sz="2800" i="1" baseline="30000" dirty="0" smtClean="0">
                <a:latin typeface="Times New Roman"/>
                <a:cs typeface="Times New Roman"/>
              </a:rPr>
              <a:t>“….One might perhaps think that the same theory could be applied to protons. This would require the possibility of existence of negatively charged protons forming a mirror image of the usual positively charged ones. . </a:t>
            </a:r>
          </a:p>
          <a:p>
            <a:endParaRPr lang="en-US" sz="2800" i="1" baseline="30000" dirty="0" smtClean="0">
              <a:latin typeface="Times New Roman"/>
              <a:cs typeface="Times New Roman"/>
            </a:endParaRPr>
          </a:p>
          <a:p>
            <a:r>
              <a:rPr lang="en-US" sz="2800" i="1" baseline="30000" dirty="0" smtClean="0">
                <a:latin typeface="Times New Roman"/>
                <a:cs typeface="Times New Roman"/>
              </a:rPr>
              <a:t>… we must regard it rather as an accident that the Earth (and presumably the whole solar system), contains a preponderance of negative electrons and positive protons. </a:t>
            </a:r>
          </a:p>
          <a:p>
            <a:endParaRPr lang="en-US" sz="2800" i="1" baseline="30000" dirty="0" smtClean="0">
              <a:latin typeface="Times New Roman"/>
              <a:cs typeface="Times New Roman"/>
            </a:endParaRPr>
          </a:p>
          <a:p>
            <a:r>
              <a:rPr lang="en-US" sz="2800" i="1" baseline="30000" dirty="0" smtClean="0">
                <a:latin typeface="Times New Roman"/>
                <a:cs typeface="Times New Roman"/>
              </a:rPr>
              <a:t>It is quite possible that for some of the stars it is the other way about, these stars being built up mainly of positrons and negative protons. In fact, there may be half the stars of each kind. The two kinds of stars would both show exactly the same spectra, and there would be no way of distinguishing them by present astronomical methods”.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alcaraz_etal_1999_Fig8.pdf"/>
          <p:cNvPicPr>
            <a:picLocks noChangeAspect="1"/>
          </p:cNvPicPr>
          <p:nvPr/>
        </p:nvPicPr>
        <mc:AlternateContent>
          <mc:Choice xmlns:ma="http://schemas.microsoft.com/office/mac/drawingml/2008/main" Requires="ma">
            <p:blipFill>
              <a:blip r:embed="rId2"/>
              <a:srcRect r="5574"/>
              <a:stretch>
                <a:fillRect/>
              </a:stretch>
            </p:blipFill>
          </mc:Choice>
          <mc:Fallback>
            <p:blipFill>
              <a:blip r:embed="rId3"/>
              <a:srcRect r="5574"/>
              <a:stretch>
                <a:fillRect/>
              </a:stretch>
            </p:blipFill>
          </mc:Fallback>
        </mc:AlternateContent>
        <p:spPr>
          <a:xfrm>
            <a:off x="4572000" y="2480108"/>
            <a:ext cx="4571590" cy="4073092"/>
          </a:xfrm>
          <a:prstGeom prst="rect">
            <a:avLst/>
          </a:prstGeom>
          <a:ln>
            <a:solidFill>
              <a:srgbClr val="3366FF"/>
            </a:solidFill>
          </a:ln>
        </p:spPr>
      </p:pic>
      <p:sp>
        <p:nvSpPr>
          <p:cNvPr id="6" name="TextBox 5"/>
          <p:cNvSpPr txBox="1"/>
          <p:nvPr/>
        </p:nvSpPr>
        <p:spPr>
          <a:xfrm>
            <a:off x="304800" y="533400"/>
            <a:ext cx="5105400" cy="3693319"/>
          </a:xfrm>
          <a:prstGeom prst="rect">
            <a:avLst/>
          </a:prstGeom>
          <a:noFill/>
        </p:spPr>
        <p:txBody>
          <a:bodyPr wrap="square" rtlCol="0">
            <a:spAutoFit/>
          </a:bodyPr>
          <a:lstStyle/>
          <a:p>
            <a:r>
              <a:rPr lang="en-US" b="1" dirty="0" smtClean="0">
                <a:solidFill>
                  <a:srgbClr val="FF0000"/>
                </a:solidFill>
                <a:latin typeface="Comic Sans MS"/>
                <a:ea typeface="+mj-ea"/>
                <a:cs typeface="Comic Sans MS"/>
              </a:rPr>
              <a:t>Anti-deuterons </a:t>
            </a:r>
            <a:r>
              <a:rPr lang="en-US" dirty="0" smtClean="0">
                <a:latin typeface="Comic Sans MS"/>
                <a:ea typeface="+mj-ea"/>
                <a:cs typeface="Comic Sans MS"/>
              </a:rPr>
              <a:t>– a very small population of </a:t>
            </a:r>
            <a:r>
              <a:rPr lang="en-US" dirty="0" err="1" smtClean="0">
                <a:latin typeface="Comic Sans MS"/>
                <a:ea typeface="+mj-ea"/>
                <a:cs typeface="Comic Sans MS"/>
              </a:rPr>
              <a:t>secondaries</a:t>
            </a:r>
            <a:r>
              <a:rPr lang="en-US" dirty="0" smtClean="0">
                <a:latin typeface="Comic Sans MS"/>
                <a:ea typeface="+mj-ea"/>
                <a:cs typeface="Comic Sans MS"/>
              </a:rPr>
              <a:t> is expected from CR interactions</a:t>
            </a:r>
          </a:p>
          <a:p>
            <a:endParaRPr lang="en-US" dirty="0" smtClean="0">
              <a:latin typeface="Comic Sans MS"/>
              <a:ea typeface="+mj-ea"/>
              <a:cs typeface="Comic Sans MS"/>
            </a:endParaRPr>
          </a:p>
          <a:p>
            <a:r>
              <a:rPr lang="en-US" dirty="0" smtClean="0">
                <a:latin typeface="Comic Sans MS"/>
                <a:ea typeface="+mj-ea"/>
                <a:cs typeface="Comic Sans MS"/>
              </a:rPr>
              <a:t>Consistent with upper limits</a:t>
            </a:r>
          </a:p>
          <a:p>
            <a:endParaRPr lang="en-US" dirty="0" smtClean="0">
              <a:latin typeface="Comic Sans MS"/>
              <a:ea typeface="+mj-ea"/>
              <a:cs typeface="Comic Sans MS"/>
            </a:endParaRPr>
          </a:p>
          <a:p>
            <a:r>
              <a:rPr lang="en-US" dirty="0" smtClean="0">
                <a:latin typeface="Comic Sans MS"/>
                <a:ea typeface="+mj-ea"/>
                <a:cs typeface="Comic Sans MS"/>
              </a:rPr>
              <a:t>A certain detection of even one </a:t>
            </a:r>
            <a:r>
              <a:rPr lang="en-US" b="1" dirty="0" smtClean="0">
                <a:solidFill>
                  <a:srgbClr val="FF0000"/>
                </a:solidFill>
                <a:latin typeface="Comic Sans MS"/>
                <a:ea typeface="+mj-ea"/>
                <a:cs typeface="Comic Sans MS"/>
              </a:rPr>
              <a:t>anti-Helium </a:t>
            </a:r>
            <a:r>
              <a:rPr lang="en-US" dirty="0" smtClean="0">
                <a:latin typeface="Comic Sans MS"/>
                <a:ea typeface="+mj-ea"/>
                <a:cs typeface="Comic Sans MS"/>
              </a:rPr>
              <a:t>nucleus in CR would be decisive.</a:t>
            </a:r>
          </a:p>
          <a:p>
            <a:endParaRPr lang="en-US" dirty="0" smtClean="0">
              <a:latin typeface="Comic Sans MS"/>
              <a:ea typeface="+mj-ea"/>
              <a:cs typeface="Comic Sans MS"/>
            </a:endParaRPr>
          </a:p>
          <a:p>
            <a:r>
              <a:rPr lang="en-US" dirty="0" smtClean="0">
                <a:latin typeface="Comic Sans MS"/>
                <a:ea typeface="+mj-ea"/>
                <a:cs typeface="Comic Sans MS"/>
              </a:rPr>
              <a:t>AMS-01 set tight limits </a:t>
            </a:r>
            <a:r>
              <a:rPr lang="en-US" dirty="0" err="1" smtClean="0">
                <a:latin typeface="Comic Sans MS"/>
                <a:ea typeface="+mj-ea"/>
                <a:cs typeface="Comic Sans MS"/>
              </a:rPr>
              <a:t>N</a:t>
            </a:r>
            <a:r>
              <a:rPr lang="en-US" baseline="-25000" dirty="0" err="1" smtClean="0">
                <a:latin typeface="Comic Sans MS"/>
                <a:ea typeface="+mj-ea"/>
                <a:cs typeface="Comic Sans MS"/>
              </a:rPr>
              <a:t>He</a:t>
            </a:r>
            <a:r>
              <a:rPr lang="en-US" dirty="0" err="1" smtClean="0">
                <a:latin typeface="Comic Sans MS"/>
                <a:ea typeface="+mj-ea"/>
                <a:cs typeface="Comic Sans MS"/>
              </a:rPr>
              <a:t>/N</a:t>
            </a:r>
            <a:r>
              <a:rPr lang="en-US" baseline="-25000" dirty="0" err="1" smtClean="0">
                <a:latin typeface="Comic Sans MS"/>
                <a:ea typeface="+mj-ea"/>
                <a:cs typeface="Comic Sans MS"/>
              </a:rPr>
              <a:t>he</a:t>
            </a:r>
            <a:r>
              <a:rPr lang="en-US" dirty="0" smtClean="0">
                <a:latin typeface="Comic Sans MS"/>
                <a:ea typeface="+mj-ea"/>
                <a:cs typeface="Comic Sans MS"/>
              </a:rPr>
              <a:t> &lt; 10</a:t>
            </a:r>
            <a:r>
              <a:rPr lang="en-US" baseline="30000" dirty="0" smtClean="0">
                <a:latin typeface="Comic Sans MS"/>
                <a:ea typeface="+mj-ea"/>
                <a:cs typeface="Comic Sans MS"/>
              </a:rPr>
              <a:t>-6</a:t>
            </a:r>
          </a:p>
          <a:p>
            <a:endParaRPr lang="en-US" dirty="0" smtClean="0">
              <a:latin typeface="Comic Sans MS"/>
              <a:ea typeface="+mj-ea"/>
              <a:cs typeface="Comic Sans MS"/>
            </a:endParaRPr>
          </a:p>
          <a:p>
            <a:endParaRPr lang="en-US" dirty="0" smtClean="0">
              <a:latin typeface="Comic Sans MS"/>
              <a:ea typeface="+mj-ea"/>
              <a:cs typeface="Comic Sans MS"/>
            </a:endParaRPr>
          </a:p>
          <a:p>
            <a:r>
              <a:rPr lang="en-US" dirty="0" smtClean="0">
                <a:latin typeface="Comic Sans MS"/>
                <a:ea typeface="+mj-ea"/>
                <a:cs typeface="Comic Sans MS"/>
              </a:rPr>
              <a:t>AMS-02 results that are awaited </a:t>
            </a:r>
          </a:p>
          <a:p>
            <a:r>
              <a:rPr lang="en-US" dirty="0" smtClean="0">
                <a:latin typeface="Comic Sans MS"/>
                <a:ea typeface="+mj-ea"/>
                <a:cs typeface="Comic Sans MS"/>
              </a:rPr>
              <a:t>They should be 1000x more sensitive. </a:t>
            </a:r>
          </a:p>
          <a:p>
            <a:endParaRPr lang="en-US" dirty="0" smtClean="0">
              <a:latin typeface="Comic Sans MS"/>
              <a:ea typeface="+mj-ea"/>
              <a:cs typeface="Comic Sans MS"/>
            </a:endParaRPr>
          </a:p>
        </p:txBody>
      </p:sp>
      <p:cxnSp>
        <p:nvCxnSpPr>
          <p:cNvPr id="9" name="Straight Connector 8"/>
          <p:cNvCxnSpPr/>
          <p:nvPr/>
        </p:nvCxnSpPr>
        <p:spPr>
          <a:xfrm>
            <a:off x="3200400" y="1524000"/>
            <a:ext cx="1524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76200" y="304800"/>
            <a:ext cx="5410200" cy="5663089"/>
          </a:xfrm>
          <a:prstGeom prst="rect">
            <a:avLst/>
          </a:prstGeom>
        </p:spPr>
        <p:txBody>
          <a:bodyPr wrap="square">
            <a:spAutoFit/>
          </a:bodyPr>
          <a:lstStyle/>
          <a:p>
            <a:pPr lvl="0">
              <a:spcBef>
                <a:spcPct val="0"/>
              </a:spcBef>
              <a:defRPr/>
            </a:pPr>
            <a:r>
              <a:rPr lang="en-US" sz="2400" dirty="0" smtClean="0">
                <a:latin typeface="Comic Sans MS"/>
                <a:cs typeface="Comic Sans MS"/>
              </a:rPr>
              <a:t>Anti Stars ?</a:t>
            </a:r>
          </a:p>
          <a:p>
            <a:pPr marL="548640" lvl="0">
              <a:spcBef>
                <a:spcPct val="0"/>
              </a:spcBef>
              <a:defRPr/>
            </a:pPr>
            <a:r>
              <a:rPr lang="en-US" dirty="0" smtClean="0">
                <a:latin typeface="Comic Sans MS"/>
                <a:cs typeface="Comic Sans MS"/>
              </a:rPr>
              <a:t>No – at least not in equal numbers</a:t>
            </a:r>
          </a:p>
          <a:p>
            <a:pPr marL="548640" lvl="0">
              <a:spcBef>
                <a:spcPct val="0"/>
              </a:spcBef>
              <a:defRPr/>
            </a:pPr>
            <a:r>
              <a:rPr lang="en-US" dirty="0" smtClean="0">
                <a:latin typeface="Comic Sans MS"/>
                <a:cs typeface="Comic Sans MS"/>
              </a:rPr>
              <a:t>Winds from stars</a:t>
            </a:r>
          </a:p>
          <a:p>
            <a:pPr marL="548640" lvl="0">
              <a:spcBef>
                <a:spcPct val="0"/>
              </a:spcBef>
              <a:defRPr/>
            </a:pPr>
            <a:r>
              <a:rPr lang="en-US" dirty="0" err="1" smtClean="0">
                <a:latin typeface="Comic Sans MS"/>
                <a:cs typeface="Comic Sans MS"/>
              </a:rPr>
              <a:t>SuperNova</a:t>
            </a:r>
            <a:r>
              <a:rPr lang="en-US" dirty="0" smtClean="0">
                <a:latin typeface="Comic Sans MS"/>
                <a:cs typeface="Comic Sans MS"/>
              </a:rPr>
              <a:t> explosions return (</a:t>
            </a:r>
            <a:r>
              <a:rPr lang="en-US" dirty="0" err="1" smtClean="0">
                <a:latin typeface="Comic Sans MS"/>
                <a:cs typeface="Comic Sans MS"/>
              </a:rPr>
              <a:t>anti)matter</a:t>
            </a:r>
            <a:r>
              <a:rPr lang="en-US" dirty="0" smtClean="0">
                <a:latin typeface="Comic Sans MS"/>
                <a:cs typeface="Comic Sans MS"/>
              </a:rPr>
              <a:t> to the </a:t>
            </a:r>
            <a:r>
              <a:rPr lang="en-US" dirty="0" err="1" smtClean="0">
                <a:latin typeface="Comic Sans MS"/>
                <a:cs typeface="Comic Sans MS"/>
              </a:rPr>
              <a:t>InterStellar</a:t>
            </a:r>
            <a:r>
              <a:rPr lang="en-US" dirty="0" smtClean="0">
                <a:latin typeface="Comic Sans MS"/>
                <a:cs typeface="Comic Sans MS"/>
              </a:rPr>
              <a:t> Medium</a:t>
            </a:r>
          </a:p>
          <a:p>
            <a:pPr marL="548640" lvl="0">
              <a:spcBef>
                <a:spcPct val="0"/>
              </a:spcBef>
              <a:defRPr/>
            </a:pPr>
            <a:r>
              <a:rPr lang="en-US" dirty="0" smtClean="0">
                <a:latin typeface="Comic Sans MS"/>
                <a:cs typeface="Comic Sans MS"/>
              </a:rPr>
              <a:t>Limits &lt; 1 in 104</a:t>
            </a:r>
          </a:p>
          <a:p>
            <a:pPr marL="548640" lvl="0">
              <a:spcBef>
                <a:spcPct val="0"/>
              </a:spcBef>
              <a:defRPr/>
            </a:pPr>
            <a:r>
              <a:rPr lang="en-US" dirty="0" smtClean="0">
                <a:latin typeface="Comic Sans MS"/>
                <a:cs typeface="Comic Sans MS"/>
              </a:rPr>
              <a:t> </a:t>
            </a:r>
          </a:p>
          <a:p>
            <a:pPr lvl="0">
              <a:spcBef>
                <a:spcPct val="0"/>
              </a:spcBef>
              <a:defRPr/>
            </a:pPr>
            <a:r>
              <a:rPr lang="en-US" sz="2400" dirty="0" smtClean="0">
                <a:latin typeface="Comic Sans MS"/>
                <a:cs typeface="Comic Sans MS"/>
              </a:rPr>
              <a:t>Anti Galaxies ?</a:t>
            </a:r>
            <a:endParaRPr lang="en-US" dirty="0" smtClean="0">
              <a:latin typeface="Comic Sans MS"/>
              <a:cs typeface="Comic Sans MS"/>
            </a:endParaRPr>
          </a:p>
          <a:p>
            <a:pPr marL="548640">
              <a:spcBef>
                <a:spcPct val="0"/>
              </a:spcBef>
              <a:defRPr/>
            </a:pPr>
            <a:r>
              <a:rPr lang="en-US" dirty="0" smtClean="0">
                <a:latin typeface="Comic Sans MS"/>
                <a:cs typeface="Comic Sans MS"/>
              </a:rPr>
              <a:t>No – at least not in equal numbers</a:t>
            </a:r>
          </a:p>
          <a:p>
            <a:pPr marL="548640">
              <a:spcBef>
                <a:spcPct val="0"/>
              </a:spcBef>
              <a:defRPr/>
            </a:pPr>
            <a:r>
              <a:rPr lang="en-US" dirty="0" smtClean="0">
                <a:latin typeface="Comic Sans MS"/>
                <a:cs typeface="Comic Sans MS"/>
              </a:rPr>
              <a:t>X-ray observations show that there is an </a:t>
            </a:r>
            <a:r>
              <a:rPr lang="en-US" dirty="0" err="1" smtClean="0">
                <a:latin typeface="Comic Sans MS"/>
                <a:cs typeface="Comic Sans MS"/>
              </a:rPr>
              <a:t>InterGalactic</a:t>
            </a:r>
            <a:r>
              <a:rPr lang="en-US" dirty="0" smtClean="0">
                <a:latin typeface="Comic Sans MS"/>
                <a:cs typeface="Comic Sans MS"/>
              </a:rPr>
              <a:t> medium in clusters that has been processed through stars </a:t>
            </a:r>
          </a:p>
          <a:p>
            <a:pPr marL="548640">
              <a:spcBef>
                <a:spcPct val="0"/>
              </a:spcBef>
              <a:defRPr/>
            </a:pPr>
            <a:r>
              <a:rPr lang="en-US" dirty="0" smtClean="0">
                <a:latin typeface="Comic Sans MS"/>
                <a:cs typeface="Comic Sans MS"/>
              </a:rPr>
              <a:t>No gamma-rays seen  </a:t>
            </a:r>
          </a:p>
          <a:p>
            <a:pPr lvl="0">
              <a:spcBef>
                <a:spcPct val="0"/>
              </a:spcBef>
              <a:defRPr/>
            </a:pPr>
            <a:r>
              <a:rPr lang="en-US" sz="2000" dirty="0" smtClean="0">
                <a:latin typeface="Comic Sans MS"/>
                <a:cs typeface="Comic Sans MS"/>
              </a:rPr>
              <a:t>			</a:t>
            </a:r>
          </a:p>
          <a:p>
            <a:pPr lvl="0">
              <a:spcBef>
                <a:spcPct val="0"/>
              </a:spcBef>
              <a:defRPr/>
            </a:pPr>
            <a:r>
              <a:rPr lang="en-US" sz="2400" dirty="0" smtClean="0">
                <a:latin typeface="Comic Sans MS"/>
                <a:cs typeface="Comic Sans MS"/>
              </a:rPr>
              <a:t>Anti Clusters ?</a:t>
            </a:r>
          </a:p>
          <a:p>
            <a:pPr marL="548640">
              <a:spcBef>
                <a:spcPct val="0"/>
              </a:spcBef>
              <a:defRPr/>
            </a:pPr>
            <a:r>
              <a:rPr lang="en-US" dirty="0" smtClean="0">
                <a:latin typeface="Comic Sans MS"/>
                <a:cs typeface="Comic Sans MS"/>
              </a:rPr>
              <a:t>Difficult to exclude</a:t>
            </a:r>
          </a:p>
          <a:p>
            <a:pPr marL="548640">
              <a:spcBef>
                <a:spcPct val="0"/>
              </a:spcBef>
              <a:defRPr/>
            </a:pPr>
            <a:r>
              <a:rPr lang="en-US" dirty="0" smtClean="0">
                <a:latin typeface="Comic Sans MS"/>
                <a:cs typeface="Comic Sans MS"/>
              </a:rPr>
              <a:t>In one case two colliding clusters</a:t>
            </a:r>
          </a:p>
          <a:p>
            <a:pPr marL="548640">
              <a:spcBef>
                <a:spcPct val="0"/>
              </a:spcBef>
              <a:defRPr/>
            </a:pPr>
            <a:r>
              <a:rPr lang="en-US" dirty="0" smtClean="0">
                <a:latin typeface="Comic Sans MS"/>
                <a:cs typeface="Comic Sans MS"/>
              </a:rPr>
              <a:t>cannot have been  one matter,</a:t>
            </a:r>
          </a:p>
          <a:p>
            <a:pPr marL="548640">
              <a:spcBef>
                <a:spcPct val="0"/>
              </a:spcBef>
              <a:defRPr/>
            </a:pPr>
            <a:r>
              <a:rPr lang="en-US" dirty="0" smtClean="0">
                <a:latin typeface="Comic Sans MS"/>
                <a:cs typeface="Comic Sans MS"/>
              </a:rPr>
              <a:t>one antimatter</a:t>
            </a:r>
            <a:endParaRPr lang="en-US" dirty="0"/>
          </a:p>
        </p:txBody>
      </p:sp>
      <p:pic>
        <p:nvPicPr>
          <p:cNvPr id="5" name="Picture 4"/>
          <p:cNvPicPr>
            <a:picLocks noChangeAspect="1"/>
          </p:cNvPicPr>
          <p:nvPr/>
        </p:nvPicPr>
        <p:blipFill>
          <a:blip r:embed="rId2"/>
          <a:stretch>
            <a:fillRect/>
          </a:stretch>
        </p:blipFill>
        <p:spPr>
          <a:xfrm>
            <a:off x="4419600" y="3577165"/>
            <a:ext cx="4648200" cy="3357033"/>
          </a:xfrm>
          <a:prstGeom prst="rect">
            <a:avLst/>
          </a:prstGeom>
        </p:spPr>
      </p:pic>
      <p:pic>
        <p:nvPicPr>
          <p:cNvPr id="6" name="Picture 5" descr="a1689.jpg"/>
          <p:cNvPicPr>
            <a:picLocks noChangeAspect="1"/>
          </p:cNvPicPr>
          <p:nvPr/>
        </p:nvPicPr>
        <p:blipFill>
          <a:blip r:embed="rId3"/>
          <a:stretch>
            <a:fillRect/>
          </a:stretch>
        </p:blipFill>
        <p:spPr>
          <a:xfrm>
            <a:off x="5753737" y="228600"/>
            <a:ext cx="3009263" cy="3124200"/>
          </a:xfrm>
          <a:prstGeom prst="rect">
            <a:avLst/>
          </a:prstGeom>
        </p:spPr>
      </p:pic>
      <p:cxnSp>
        <p:nvCxnSpPr>
          <p:cNvPr id="9" name="Straight Connector 8"/>
          <p:cNvCxnSpPr/>
          <p:nvPr/>
        </p:nvCxnSpPr>
        <p:spPr>
          <a:xfrm flipV="1">
            <a:off x="5181600" y="1981200"/>
            <a:ext cx="1447800" cy="1066800"/>
          </a:xfrm>
          <a:prstGeom prst="line">
            <a:avLst/>
          </a:prstGeom>
          <a:ln>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514600" y="5791200"/>
            <a:ext cx="1676400" cy="1588"/>
          </a:xfrm>
          <a:prstGeom prst="line">
            <a:avLst/>
          </a:prstGeom>
          <a:ln>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Text Box 2"/>
          <p:cNvSpPr txBox="1">
            <a:spLocks noChangeArrowheads="1"/>
          </p:cNvSpPr>
          <p:nvPr/>
        </p:nvSpPr>
        <p:spPr bwMode="auto">
          <a:xfrm>
            <a:off x="2286000" y="149225"/>
            <a:ext cx="4597400" cy="457200"/>
          </a:xfrm>
          <a:prstGeom prst="rect">
            <a:avLst/>
          </a:prstGeom>
          <a:noFill/>
          <a:ln w="9525">
            <a:noFill/>
            <a:miter lim="800000"/>
            <a:headEnd/>
            <a:tailEnd/>
          </a:ln>
          <a:effectLst/>
        </p:spPr>
        <p:txBody>
          <a:bodyPr wrap="none">
            <a:prstTxWarp prst="textNoShape">
              <a:avLst/>
            </a:prstTxWarp>
            <a:spAutoFit/>
          </a:bodyPr>
          <a:lstStyle/>
          <a:p>
            <a:r>
              <a:rPr lang="fr-FR" sz="2400" b="1">
                <a:latin typeface="Arial Rounded MT Bold" pitchFamily="-83" charset="0"/>
              </a:rPr>
              <a:t>Electron Positron Annihilation</a:t>
            </a:r>
            <a:endParaRPr lang="fr-FR" sz="2400" b="1">
              <a:latin typeface="Arial Rounded MT Bold" pitchFamily="-83" charset="0"/>
              <a:ea typeface="Arial" pitchFamily="-83" charset="0"/>
              <a:cs typeface="Arial" pitchFamily="-83" charset="0"/>
            </a:endParaRPr>
          </a:p>
        </p:txBody>
      </p:sp>
      <p:sp>
        <p:nvSpPr>
          <p:cNvPr id="212995" name="Oval 3"/>
          <p:cNvSpPr>
            <a:spLocks noChangeAspect="1" noChangeArrowheads="1"/>
          </p:cNvSpPr>
          <p:nvPr/>
        </p:nvSpPr>
        <p:spPr bwMode="auto">
          <a:xfrm flipV="1">
            <a:off x="4243388" y="765175"/>
            <a:ext cx="149225" cy="169863"/>
          </a:xfrm>
          <a:prstGeom prst="ellipse">
            <a:avLst/>
          </a:prstGeom>
          <a:solidFill>
            <a:srgbClr val="3366FF"/>
          </a:solidFill>
          <a:ln w="9525">
            <a:solidFill>
              <a:schemeClr val="accent2"/>
            </a:solidFill>
            <a:round/>
            <a:headEnd/>
            <a:tailEnd/>
          </a:ln>
          <a:effectLst/>
        </p:spPr>
        <p:txBody>
          <a:bodyPr wrap="none" anchor="ctr">
            <a:prstTxWarp prst="textNoShape">
              <a:avLst/>
            </a:prstTxWarp>
          </a:bodyPr>
          <a:lstStyle/>
          <a:p>
            <a:endParaRPr lang="en-US"/>
          </a:p>
        </p:txBody>
      </p:sp>
      <p:sp>
        <p:nvSpPr>
          <p:cNvPr id="212996" name="Oval 4"/>
          <p:cNvSpPr>
            <a:spLocks noChangeAspect="1" noChangeArrowheads="1"/>
          </p:cNvSpPr>
          <p:nvPr/>
        </p:nvSpPr>
        <p:spPr bwMode="auto">
          <a:xfrm>
            <a:off x="4859338" y="1557338"/>
            <a:ext cx="107950" cy="122237"/>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grpSp>
        <p:nvGrpSpPr>
          <p:cNvPr id="2" name="Group 5"/>
          <p:cNvGrpSpPr>
            <a:grpSpLocks/>
          </p:cNvGrpSpPr>
          <p:nvPr/>
        </p:nvGrpSpPr>
        <p:grpSpPr bwMode="auto">
          <a:xfrm>
            <a:off x="3419475" y="620713"/>
            <a:ext cx="2408238" cy="1306512"/>
            <a:chOff x="2160" y="480"/>
            <a:chExt cx="1517" cy="823"/>
          </a:xfrm>
        </p:grpSpPr>
        <p:sp>
          <p:nvSpPr>
            <p:cNvPr id="212998" name="Line 6"/>
            <p:cNvSpPr>
              <a:spLocks noChangeAspect="1" noChangeShapeType="1"/>
            </p:cNvSpPr>
            <p:nvPr/>
          </p:nvSpPr>
          <p:spPr bwMode="auto">
            <a:xfrm>
              <a:off x="2730" y="653"/>
              <a:ext cx="181" cy="218"/>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212999" name="Line 7"/>
            <p:cNvSpPr>
              <a:spLocks noChangeAspect="1" noChangeShapeType="1"/>
            </p:cNvSpPr>
            <p:nvPr/>
          </p:nvSpPr>
          <p:spPr bwMode="auto">
            <a:xfrm rot="-10800000">
              <a:off x="2911" y="871"/>
              <a:ext cx="182" cy="217"/>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grpSp>
          <p:nvGrpSpPr>
            <p:cNvPr id="3" name="Group 8"/>
            <p:cNvGrpSpPr>
              <a:grpSpLocks noChangeAspect="1"/>
            </p:cNvGrpSpPr>
            <p:nvPr/>
          </p:nvGrpSpPr>
          <p:grpSpPr bwMode="auto">
            <a:xfrm>
              <a:off x="2355" y="691"/>
              <a:ext cx="1124" cy="359"/>
              <a:chOff x="480" y="1262"/>
              <a:chExt cx="4752" cy="1344"/>
            </a:xfrm>
          </p:grpSpPr>
          <p:sp>
            <p:nvSpPr>
              <p:cNvPr id="213001" name="Freeform 9"/>
              <p:cNvSpPr>
                <a:spLocks noChangeAspect="1"/>
              </p:cNvSpPr>
              <p:nvPr/>
            </p:nvSpPr>
            <p:spPr bwMode="auto">
              <a:xfrm rot="-825275">
                <a:off x="2798" y="1538"/>
                <a:ext cx="2192"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02" name="Freeform 10"/>
              <p:cNvSpPr>
                <a:spLocks noChangeAspect="1"/>
              </p:cNvSpPr>
              <p:nvPr/>
            </p:nvSpPr>
            <p:spPr bwMode="auto">
              <a:xfrm rot="9947998">
                <a:off x="688" y="2106"/>
                <a:ext cx="2144"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03" name="Line 11"/>
              <p:cNvSpPr>
                <a:spLocks noChangeAspect="1" noChangeShapeType="1"/>
              </p:cNvSpPr>
              <p:nvPr/>
            </p:nvSpPr>
            <p:spPr bwMode="auto">
              <a:xfrm flipH="1">
                <a:off x="480" y="2510"/>
                <a:ext cx="240"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sp>
            <p:nvSpPr>
              <p:cNvPr id="213004" name="Line 12"/>
              <p:cNvSpPr>
                <a:spLocks noChangeAspect="1" noChangeShapeType="1"/>
              </p:cNvSpPr>
              <p:nvPr/>
            </p:nvSpPr>
            <p:spPr bwMode="auto">
              <a:xfrm flipV="1">
                <a:off x="4944" y="1262"/>
                <a:ext cx="288"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grpSp>
        <p:sp>
          <p:nvSpPr>
            <p:cNvPr id="213005" name="Text Box 13"/>
            <p:cNvSpPr txBox="1">
              <a:spLocks noChangeAspect="1" noChangeArrowheads="1"/>
            </p:cNvSpPr>
            <p:nvPr/>
          </p:nvSpPr>
          <p:spPr bwMode="auto">
            <a:xfrm>
              <a:off x="3173" y="976"/>
              <a:ext cx="302" cy="327"/>
            </a:xfrm>
            <a:prstGeom prst="rect">
              <a:avLst/>
            </a:prstGeom>
            <a:noFill/>
            <a:ln w="9525">
              <a:noFill/>
              <a:miter lim="800000"/>
              <a:headEnd/>
              <a:tailEnd/>
            </a:ln>
            <a:effectLst/>
          </p:spPr>
          <p:txBody>
            <a:bodyPr wrap="none">
              <a:prstTxWarp prst="textNoShape">
                <a:avLst/>
              </a:prstTxWarp>
              <a:spAutoFit/>
            </a:bodyPr>
            <a:lstStyle/>
            <a:p>
              <a:pPr algn="l"/>
              <a:r>
                <a:rPr lang="en-US" sz="2800">
                  <a:latin typeface="Comic Sans MS" pitchFamily="-83" charset="0"/>
                </a:rPr>
                <a:t>e</a:t>
              </a:r>
              <a:r>
                <a:rPr lang="en-US" sz="2800" baseline="30000">
                  <a:latin typeface="Comic Sans MS" pitchFamily="-83" charset="0"/>
                </a:rPr>
                <a:t>-</a:t>
              </a:r>
              <a:endParaRPr lang="en-US" sz="2400">
                <a:latin typeface="Comic Sans MS" pitchFamily="-83" charset="0"/>
              </a:endParaRPr>
            </a:p>
          </p:txBody>
        </p:sp>
        <p:sp>
          <p:nvSpPr>
            <p:cNvPr id="213006" name="Text Box 14"/>
            <p:cNvSpPr txBox="1">
              <a:spLocks noChangeAspect="1" noChangeArrowheads="1"/>
            </p:cNvSpPr>
            <p:nvPr/>
          </p:nvSpPr>
          <p:spPr bwMode="auto">
            <a:xfrm>
              <a:off x="3456" y="480"/>
              <a:ext cx="221" cy="365"/>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sp>
          <p:nvSpPr>
            <p:cNvPr id="213007" name="Text Box 15"/>
            <p:cNvSpPr txBox="1">
              <a:spLocks noChangeAspect="1" noChangeArrowheads="1"/>
            </p:cNvSpPr>
            <p:nvPr/>
          </p:nvSpPr>
          <p:spPr bwMode="auto">
            <a:xfrm>
              <a:off x="2160" y="900"/>
              <a:ext cx="221" cy="365"/>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sp>
          <p:nvSpPr>
            <p:cNvPr id="213008" name="Text Box 16"/>
            <p:cNvSpPr txBox="1">
              <a:spLocks noChangeAspect="1" noChangeArrowheads="1"/>
            </p:cNvSpPr>
            <p:nvPr/>
          </p:nvSpPr>
          <p:spPr bwMode="auto">
            <a:xfrm>
              <a:off x="2394" y="480"/>
              <a:ext cx="312" cy="327"/>
            </a:xfrm>
            <a:prstGeom prst="rect">
              <a:avLst/>
            </a:prstGeom>
            <a:noFill/>
            <a:ln w="9525">
              <a:noFill/>
              <a:miter lim="800000"/>
              <a:headEnd/>
              <a:tailEnd/>
            </a:ln>
            <a:effectLst/>
          </p:spPr>
          <p:txBody>
            <a:bodyPr wrap="none">
              <a:prstTxWarp prst="textNoShape">
                <a:avLst/>
              </a:prstTxWarp>
              <a:spAutoFit/>
            </a:bodyPr>
            <a:lstStyle/>
            <a:p>
              <a:pPr algn="l"/>
              <a:r>
                <a:rPr lang="en-US" sz="2800">
                  <a:latin typeface="Comic Sans MS" pitchFamily="-83" charset="0"/>
                </a:rPr>
                <a:t>e</a:t>
              </a:r>
              <a:r>
                <a:rPr lang="en-US" sz="2800" baseline="30000">
                  <a:latin typeface="Comic Sans MS" pitchFamily="-83" charset="0"/>
                </a:rPr>
                <a:t>+</a:t>
              </a:r>
              <a:endParaRPr lang="en-US" sz="2400">
                <a:latin typeface="Comic Sans MS" pitchFamily="-83" charset="0"/>
              </a:endParaRPr>
            </a:p>
          </p:txBody>
        </p:sp>
      </p:grpSp>
      <p:grpSp>
        <p:nvGrpSpPr>
          <p:cNvPr id="4" name="Group 17"/>
          <p:cNvGrpSpPr>
            <a:grpSpLocks/>
          </p:cNvGrpSpPr>
          <p:nvPr/>
        </p:nvGrpSpPr>
        <p:grpSpPr bwMode="auto">
          <a:xfrm>
            <a:off x="1763713" y="4437064"/>
            <a:ext cx="1655763" cy="1679575"/>
            <a:chOff x="816" y="1752"/>
            <a:chExt cx="1043" cy="1058"/>
          </a:xfrm>
        </p:grpSpPr>
        <p:sp>
          <p:nvSpPr>
            <p:cNvPr id="213010" name="Text Box 18"/>
            <p:cNvSpPr txBox="1">
              <a:spLocks noChangeArrowheads="1"/>
            </p:cNvSpPr>
            <p:nvPr/>
          </p:nvSpPr>
          <p:spPr bwMode="auto">
            <a:xfrm>
              <a:off x="1456" y="2480"/>
              <a:ext cx="403" cy="330"/>
            </a:xfrm>
            <a:prstGeom prst="rect">
              <a:avLst/>
            </a:prstGeom>
            <a:noFill/>
            <a:ln w="9525">
              <a:noFill/>
              <a:miter lim="800000"/>
              <a:headEnd/>
              <a:tailEnd/>
            </a:ln>
            <a:effectLst/>
          </p:spPr>
          <p:txBody>
            <a:bodyPr wrap="square">
              <a:prstTxWarp prst="textNoShape">
                <a:avLst/>
              </a:prstTxWarp>
              <a:spAutoFit/>
            </a:bodyPr>
            <a:lstStyle/>
            <a:p>
              <a:pPr algn="l"/>
              <a:r>
                <a:rPr lang="en-US" sz="2800" dirty="0" err="1" smtClean="0">
                  <a:latin typeface="Comic Sans MS" pitchFamily="-83" charset="0"/>
                </a:rPr>
                <a:t>e</a:t>
              </a:r>
              <a:r>
                <a:rPr lang="en-US" sz="2800" baseline="30000" dirty="0" smtClean="0">
                  <a:latin typeface="Comic Sans MS" pitchFamily="-83" charset="0"/>
                </a:rPr>
                <a:t>+</a:t>
              </a:r>
              <a:endParaRPr lang="en-US" sz="2400" dirty="0">
                <a:latin typeface="Comic Sans MS" pitchFamily="-83" charset="0"/>
              </a:endParaRPr>
            </a:p>
          </p:txBody>
        </p:sp>
        <p:sp>
          <p:nvSpPr>
            <p:cNvPr id="213011" name="Text Box 19"/>
            <p:cNvSpPr txBox="1">
              <a:spLocks noChangeArrowheads="1"/>
            </p:cNvSpPr>
            <p:nvPr/>
          </p:nvSpPr>
          <p:spPr bwMode="auto">
            <a:xfrm>
              <a:off x="816" y="1752"/>
              <a:ext cx="303" cy="330"/>
            </a:xfrm>
            <a:prstGeom prst="rect">
              <a:avLst/>
            </a:prstGeom>
            <a:noFill/>
            <a:ln w="9525">
              <a:noFill/>
              <a:miter lim="800000"/>
              <a:headEnd/>
              <a:tailEnd/>
            </a:ln>
            <a:effectLst/>
          </p:spPr>
          <p:txBody>
            <a:bodyPr wrap="none">
              <a:prstTxWarp prst="textNoShape">
                <a:avLst/>
              </a:prstTxWarp>
              <a:spAutoFit/>
            </a:bodyPr>
            <a:lstStyle/>
            <a:p>
              <a:pPr algn="l"/>
              <a:r>
                <a:rPr lang="en-US" sz="2800" dirty="0" err="1" smtClean="0">
                  <a:latin typeface="Comic Sans MS" pitchFamily="-83" charset="0"/>
                </a:rPr>
                <a:t>e</a:t>
              </a:r>
              <a:r>
                <a:rPr lang="en-US" sz="2800" baseline="30000" dirty="0" smtClean="0">
                  <a:latin typeface="Comic Sans MS" pitchFamily="-83" charset="0"/>
                </a:rPr>
                <a:t>-</a:t>
              </a:r>
              <a:endParaRPr lang="en-US" sz="2400" dirty="0">
                <a:latin typeface="Comic Sans MS" pitchFamily="-83" charset="0"/>
              </a:endParaRPr>
            </a:p>
          </p:txBody>
        </p:sp>
        <p:grpSp>
          <p:nvGrpSpPr>
            <p:cNvPr id="5" name="Group 20"/>
            <p:cNvGrpSpPr>
              <a:grpSpLocks/>
            </p:cNvGrpSpPr>
            <p:nvPr/>
          </p:nvGrpSpPr>
          <p:grpSpPr bwMode="auto">
            <a:xfrm>
              <a:off x="816" y="1920"/>
              <a:ext cx="944" cy="672"/>
              <a:chOff x="480" y="624"/>
              <a:chExt cx="1392" cy="1248"/>
            </a:xfrm>
          </p:grpSpPr>
          <p:sp>
            <p:nvSpPr>
              <p:cNvPr id="213013" name="Line 21"/>
              <p:cNvSpPr>
                <a:spLocks noChangeShapeType="1"/>
              </p:cNvSpPr>
              <p:nvPr/>
            </p:nvSpPr>
            <p:spPr bwMode="auto">
              <a:xfrm flipV="1">
                <a:off x="1344" y="1344"/>
                <a:ext cx="0" cy="528"/>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213014" name="Line 22"/>
              <p:cNvSpPr>
                <a:spLocks noChangeShapeType="1"/>
              </p:cNvSpPr>
              <p:nvPr/>
            </p:nvSpPr>
            <p:spPr bwMode="auto">
              <a:xfrm flipV="1">
                <a:off x="1008" y="624"/>
                <a:ext cx="0" cy="528"/>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grpSp>
            <p:nvGrpSpPr>
              <p:cNvPr id="6" name="Group 23"/>
              <p:cNvGrpSpPr>
                <a:grpSpLocks/>
              </p:cNvGrpSpPr>
              <p:nvPr/>
            </p:nvGrpSpPr>
            <p:grpSpPr bwMode="auto">
              <a:xfrm>
                <a:off x="480" y="768"/>
                <a:ext cx="1392" cy="1008"/>
                <a:chOff x="48" y="432"/>
                <a:chExt cx="1488" cy="960"/>
              </a:xfrm>
            </p:grpSpPr>
            <p:sp>
              <p:nvSpPr>
                <p:cNvPr id="213016" name="Oval 24"/>
                <p:cNvSpPr>
                  <a:spLocks noChangeArrowheads="1"/>
                </p:cNvSpPr>
                <p:nvPr/>
              </p:nvSpPr>
              <p:spPr bwMode="auto">
                <a:xfrm>
                  <a:off x="480" y="432"/>
                  <a:ext cx="288" cy="288"/>
                </a:xfrm>
                <a:prstGeom prst="ellipse">
                  <a:avLst/>
                </a:prstGeom>
                <a:solidFill>
                  <a:srgbClr val="3366FF"/>
                </a:solidFill>
                <a:ln w="9525">
                  <a:solidFill>
                    <a:srgbClr val="0000FF"/>
                  </a:solidFill>
                  <a:round/>
                  <a:headEnd/>
                  <a:tailEnd/>
                </a:ln>
                <a:effectLst/>
              </p:spPr>
              <p:txBody>
                <a:bodyPr wrap="none" anchor="ctr">
                  <a:prstTxWarp prst="textNoShape">
                    <a:avLst/>
                  </a:prstTxWarp>
                </a:bodyPr>
                <a:lstStyle/>
                <a:p>
                  <a:endParaRPr lang="en-US"/>
                </a:p>
              </p:txBody>
            </p:sp>
            <p:sp>
              <p:nvSpPr>
                <p:cNvPr id="213017" name="Oval 25"/>
                <p:cNvSpPr>
                  <a:spLocks noChangeArrowheads="1"/>
                </p:cNvSpPr>
                <p:nvPr/>
              </p:nvSpPr>
              <p:spPr bwMode="auto">
                <a:xfrm>
                  <a:off x="816" y="1104"/>
                  <a:ext cx="288" cy="28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213018" name="AutoShape 26"/>
                <p:cNvSpPr>
                  <a:spLocks noChangeArrowheads="1"/>
                </p:cNvSpPr>
                <p:nvPr/>
              </p:nvSpPr>
              <p:spPr bwMode="auto">
                <a:xfrm flipV="1">
                  <a:off x="1104" y="432"/>
                  <a:ext cx="432" cy="864"/>
                </a:xfrm>
                <a:prstGeom prst="curvedLeftArrow">
                  <a:avLst>
                    <a:gd name="adj1" fmla="val 15667"/>
                    <a:gd name="adj2" fmla="val 59333"/>
                    <a:gd name="adj3" fmla="val 36801"/>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213019" name="AutoShape 27"/>
                <p:cNvSpPr>
                  <a:spLocks noChangeArrowheads="1"/>
                </p:cNvSpPr>
                <p:nvPr/>
              </p:nvSpPr>
              <p:spPr bwMode="auto">
                <a:xfrm flipH="1">
                  <a:off x="48" y="528"/>
                  <a:ext cx="432" cy="768"/>
                </a:xfrm>
                <a:prstGeom prst="curvedLeftArrow">
                  <a:avLst>
                    <a:gd name="adj1" fmla="val 13926"/>
                    <a:gd name="adj2" fmla="val 52741"/>
                    <a:gd name="adj3" fmla="val 36801"/>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grpSp>
        </p:grpSp>
      </p:grpSp>
      <p:sp>
        <p:nvSpPr>
          <p:cNvPr id="213020" name="Text Box 28"/>
          <p:cNvSpPr txBox="1">
            <a:spLocks noChangeArrowheads="1"/>
          </p:cNvSpPr>
          <p:nvPr/>
        </p:nvSpPr>
        <p:spPr bwMode="auto">
          <a:xfrm>
            <a:off x="250825" y="4941888"/>
            <a:ext cx="1508125" cy="457200"/>
          </a:xfrm>
          <a:prstGeom prst="rect">
            <a:avLst/>
          </a:prstGeom>
          <a:noFill/>
          <a:ln w="9525">
            <a:noFill/>
            <a:miter lim="800000"/>
            <a:headEnd/>
            <a:tailEnd/>
          </a:ln>
          <a:effectLst/>
        </p:spPr>
        <p:txBody>
          <a:bodyPr wrap="none">
            <a:prstTxWarp prst="textNoShape">
              <a:avLst/>
            </a:prstTxWarp>
            <a:spAutoFit/>
          </a:bodyPr>
          <a:lstStyle/>
          <a:p>
            <a:r>
              <a:rPr lang="en-US" sz="1200" b="1">
                <a:latin typeface="Arial" pitchFamily="-83" charset="0"/>
              </a:rPr>
              <a:t>ortho-positronium</a:t>
            </a:r>
          </a:p>
          <a:p>
            <a:r>
              <a:rPr lang="fr-FR" sz="1200" b="1">
                <a:latin typeface="Arial" pitchFamily="-83" charset="0"/>
              </a:rPr>
              <a:t>3/4</a:t>
            </a:r>
          </a:p>
        </p:txBody>
      </p:sp>
      <p:sp>
        <p:nvSpPr>
          <p:cNvPr id="213021" name="Text Box 29"/>
          <p:cNvSpPr txBox="1">
            <a:spLocks noChangeArrowheads="1"/>
          </p:cNvSpPr>
          <p:nvPr/>
        </p:nvSpPr>
        <p:spPr bwMode="auto">
          <a:xfrm>
            <a:off x="250825" y="3068638"/>
            <a:ext cx="1438275" cy="457200"/>
          </a:xfrm>
          <a:prstGeom prst="rect">
            <a:avLst/>
          </a:prstGeom>
          <a:noFill/>
          <a:ln w="9525">
            <a:noFill/>
            <a:miter lim="800000"/>
            <a:headEnd/>
            <a:tailEnd/>
          </a:ln>
          <a:effectLst/>
        </p:spPr>
        <p:txBody>
          <a:bodyPr wrap="none">
            <a:prstTxWarp prst="textNoShape">
              <a:avLst/>
            </a:prstTxWarp>
            <a:spAutoFit/>
          </a:bodyPr>
          <a:lstStyle/>
          <a:p>
            <a:r>
              <a:rPr lang="en-US" sz="1200" b="1">
                <a:latin typeface="Arial" pitchFamily="-83" charset="0"/>
              </a:rPr>
              <a:t>para-positronium</a:t>
            </a:r>
            <a:endParaRPr lang="fr-FR" sz="1200" b="1">
              <a:latin typeface="Arial" pitchFamily="-83" charset="0"/>
            </a:endParaRPr>
          </a:p>
          <a:p>
            <a:r>
              <a:rPr lang="fr-FR" sz="1200" b="1">
                <a:latin typeface="Arial" pitchFamily="-83" charset="0"/>
              </a:rPr>
              <a:t>1/4</a:t>
            </a:r>
          </a:p>
        </p:txBody>
      </p:sp>
      <p:grpSp>
        <p:nvGrpSpPr>
          <p:cNvPr id="7" name="Group 30"/>
          <p:cNvGrpSpPr>
            <a:grpSpLocks/>
          </p:cNvGrpSpPr>
          <p:nvPr/>
        </p:nvGrpSpPr>
        <p:grpSpPr bwMode="auto">
          <a:xfrm>
            <a:off x="1763713" y="2565399"/>
            <a:ext cx="1655763" cy="1743075"/>
            <a:chOff x="840" y="3120"/>
            <a:chExt cx="1043" cy="1098"/>
          </a:xfrm>
        </p:grpSpPr>
        <p:sp>
          <p:nvSpPr>
            <p:cNvPr id="213023" name="Line 31"/>
            <p:cNvSpPr>
              <a:spLocks noChangeShapeType="1"/>
            </p:cNvSpPr>
            <p:nvPr/>
          </p:nvSpPr>
          <p:spPr bwMode="auto">
            <a:xfrm flipV="1">
              <a:off x="1440" y="3696"/>
              <a:ext cx="0" cy="42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213024" name="Line 32"/>
            <p:cNvSpPr>
              <a:spLocks noChangeShapeType="1"/>
            </p:cNvSpPr>
            <p:nvPr/>
          </p:nvSpPr>
          <p:spPr bwMode="auto">
            <a:xfrm>
              <a:off x="1200" y="3360"/>
              <a:ext cx="0" cy="356"/>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grpSp>
          <p:nvGrpSpPr>
            <p:cNvPr id="8" name="Group 33"/>
            <p:cNvGrpSpPr>
              <a:grpSpLocks/>
            </p:cNvGrpSpPr>
            <p:nvPr/>
          </p:nvGrpSpPr>
          <p:grpSpPr bwMode="auto">
            <a:xfrm>
              <a:off x="840" y="3441"/>
              <a:ext cx="944" cy="542"/>
              <a:chOff x="48" y="432"/>
              <a:chExt cx="1488" cy="960"/>
            </a:xfrm>
          </p:grpSpPr>
          <p:sp>
            <p:nvSpPr>
              <p:cNvPr id="213026" name="Oval 34"/>
              <p:cNvSpPr>
                <a:spLocks noChangeArrowheads="1"/>
              </p:cNvSpPr>
              <p:nvPr/>
            </p:nvSpPr>
            <p:spPr bwMode="auto">
              <a:xfrm>
                <a:off x="480" y="432"/>
                <a:ext cx="288" cy="288"/>
              </a:xfrm>
              <a:prstGeom prst="ellipse">
                <a:avLst/>
              </a:prstGeom>
              <a:solidFill>
                <a:srgbClr val="3366FF"/>
              </a:solidFill>
              <a:ln w="9525">
                <a:solidFill>
                  <a:srgbClr val="3366FF"/>
                </a:solidFill>
                <a:round/>
                <a:headEnd/>
                <a:tailEnd/>
              </a:ln>
              <a:effectLst/>
            </p:spPr>
            <p:txBody>
              <a:bodyPr wrap="none" anchor="ctr">
                <a:prstTxWarp prst="textNoShape">
                  <a:avLst/>
                </a:prstTxWarp>
              </a:bodyPr>
              <a:lstStyle/>
              <a:p>
                <a:endParaRPr lang="en-US"/>
              </a:p>
            </p:txBody>
          </p:sp>
          <p:sp>
            <p:nvSpPr>
              <p:cNvPr id="213027" name="Oval 35"/>
              <p:cNvSpPr>
                <a:spLocks noChangeArrowheads="1"/>
              </p:cNvSpPr>
              <p:nvPr/>
            </p:nvSpPr>
            <p:spPr bwMode="auto">
              <a:xfrm>
                <a:off x="816" y="1104"/>
                <a:ext cx="288" cy="28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213028" name="AutoShape 36"/>
              <p:cNvSpPr>
                <a:spLocks noChangeArrowheads="1"/>
              </p:cNvSpPr>
              <p:nvPr/>
            </p:nvSpPr>
            <p:spPr bwMode="auto">
              <a:xfrm flipV="1">
                <a:off x="1104" y="432"/>
                <a:ext cx="432" cy="864"/>
              </a:xfrm>
              <a:prstGeom prst="curvedLeftArrow">
                <a:avLst>
                  <a:gd name="adj1" fmla="val 15667"/>
                  <a:gd name="adj2" fmla="val 59333"/>
                  <a:gd name="adj3" fmla="val 36801"/>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sp>
            <p:nvSpPr>
              <p:cNvPr id="213029" name="AutoShape 37"/>
              <p:cNvSpPr>
                <a:spLocks noChangeArrowheads="1"/>
              </p:cNvSpPr>
              <p:nvPr/>
            </p:nvSpPr>
            <p:spPr bwMode="auto">
              <a:xfrm flipH="1">
                <a:off x="48" y="528"/>
                <a:ext cx="432" cy="768"/>
              </a:xfrm>
              <a:prstGeom prst="curvedLeftArrow">
                <a:avLst>
                  <a:gd name="adj1" fmla="val 13926"/>
                  <a:gd name="adj2" fmla="val 52741"/>
                  <a:gd name="adj3" fmla="val 36801"/>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en-US"/>
              </a:p>
            </p:txBody>
          </p:sp>
        </p:grpSp>
        <p:sp>
          <p:nvSpPr>
            <p:cNvPr id="213030" name="Text Box 38"/>
            <p:cNvSpPr txBox="1">
              <a:spLocks noChangeArrowheads="1"/>
            </p:cNvSpPr>
            <p:nvPr/>
          </p:nvSpPr>
          <p:spPr bwMode="auto">
            <a:xfrm>
              <a:off x="1488" y="3888"/>
              <a:ext cx="395" cy="330"/>
            </a:xfrm>
            <a:prstGeom prst="rect">
              <a:avLst/>
            </a:prstGeom>
            <a:noFill/>
            <a:ln w="9525">
              <a:noFill/>
              <a:miter lim="800000"/>
              <a:headEnd/>
              <a:tailEnd/>
            </a:ln>
            <a:effectLst/>
          </p:spPr>
          <p:txBody>
            <a:bodyPr wrap="square">
              <a:prstTxWarp prst="textNoShape">
                <a:avLst/>
              </a:prstTxWarp>
              <a:spAutoFit/>
            </a:bodyPr>
            <a:lstStyle/>
            <a:p>
              <a:pPr algn="l"/>
              <a:r>
                <a:rPr lang="en-US" sz="2800" dirty="0" err="1" smtClean="0">
                  <a:latin typeface="Comic Sans MS" pitchFamily="-83" charset="0"/>
                </a:rPr>
                <a:t>e</a:t>
              </a:r>
              <a:r>
                <a:rPr lang="en-US" sz="2800" baseline="30000" dirty="0" smtClean="0">
                  <a:latin typeface="Comic Sans MS" pitchFamily="-83" charset="0"/>
                </a:rPr>
                <a:t>+</a:t>
              </a:r>
              <a:endParaRPr lang="en-US" sz="2400" dirty="0">
                <a:latin typeface="Comic Sans MS" pitchFamily="-83" charset="0"/>
              </a:endParaRPr>
            </a:p>
          </p:txBody>
        </p:sp>
        <p:sp>
          <p:nvSpPr>
            <p:cNvPr id="213031" name="Text Box 39"/>
            <p:cNvSpPr txBox="1">
              <a:spLocks noChangeArrowheads="1"/>
            </p:cNvSpPr>
            <p:nvPr/>
          </p:nvSpPr>
          <p:spPr bwMode="auto">
            <a:xfrm>
              <a:off x="912" y="3120"/>
              <a:ext cx="303" cy="330"/>
            </a:xfrm>
            <a:prstGeom prst="rect">
              <a:avLst/>
            </a:prstGeom>
            <a:noFill/>
            <a:ln w="9525">
              <a:noFill/>
              <a:miter lim="800000"/>
              <a:headEnd/>
              <a:tailEnd/>
            </a:ln>
            <a:effectLst/>
          </p:spPr>
          <p:txBody>
            <a:bodyPr wrap="none">
              <a:prstTxWarp prst="textNoShape">
                <a:avLst/>
              </a:prstTxWarp>
              <a:spAutoFit/>
            </a:bodyPr>
            <a:lstStyle/>
            <a:p>
              <a:pPr algn="l"/>
              <a:r>
                <a:rPr lang="en-US" sz="2800" dirty="0" err="1" smtClean="0">
                  <a:latin typeface="Comic Sans MS" pitchFamily="-83" charset="0"/>
                </a:rPr>
                <a:t>e</a:t>
              </a:r>
              <a:r>
                <a:rPr lang="en-US" sz="2800" baseline="30000" dirty="0" smtClean="0">
                  <a:latin typeface="Comic Sans MS" pitchFamily="-83" charset="0"/>
                </a:rPr>
                <a:t>-</a:t>
              </a:r>
              <a:endParaRPr lang="en-US" sz="2400" dirty="0">
                <a:latin typeface="Comic Sans MS" pitchFamily="-83" charset="0"/>
              </a:endParaRPr>
            </a:p>
          </p:txBody>
        </p:sp>
      </p:grpSp>
      <p:sp>
        <p:nvSpPr>
          <p:cNvPr id="213032" name="Text Box 40"/>
          <p:cNvSpPr txBox="1">
            <a:spLocks noChangeAspect="1" noChangeArrowheads="1"/>
          </p:cNvSpPr>
          <p:nvPr/>
        </p:nvSpPr>
        <p:spPr bwMode="auto">
          <a:xfrm>
            <a:off x="4572000" y="4005263"/>
            <a:ext cx="350838" cy="579437"/>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grpSp>
        <p:nvGrpSpPr>
          <p:cNvPr id="9" name="Group 41"/>
          <p:cNvGrpSpPr>
            <a:grpSpLocks noChangeAspect="1"/>
          </p:cNvGrpSpPr>
          <p:nvPr/>
        </p:nvGrpSpPr>
        <p:grpSpPr bwMode="auto">
          <a:xfrm>
            <a:off x="3995738" y="4508500"/>
            <a:ext cx="1322387" cy="1257300"/>
            <a:chOff x="2976" y="288"/>
            <a:chExt cx="2352" cy="1971"/>
          </a:xfrm>
        </p:grpSpPr>
        <p:grpSp>
          <p:nvGrpSpPr>
            <p:cNvPr id="10" name="Group 42"/>
            <p:cNvGrpSpPr>
              <a:grpSpLocks noChangeAspect="1"/>
            </p:cNvGrpSpPr>
            <p:nvPr/>
          </p:nvGrpSpPr>
          <p:grpSpPr bwMode="auto">
            <a:xfrm rot="-22035626">
              <a:off x="2976" y="1817"/>
              <a:ext cx="1281" cy="291"/>
              <a:chOff x="480" y="2106"/>
              <a:chExt cx="2352" cy="500"/>
            </a:xfrm>
          </p:grpSpPr>
          <p:sp>
            <p:nvSpPr>
              <p:cNvPr id="213035" name="Freeform 43"/>
              <p:cNvSpPr>
                <a:spLocks noChangeAspect="1"/>
              </p:cNvSpPr>
              <p:nvPr/>
            </p:nvSpPr>
            <p:spPr bwMode="auto">
              <a:xfrm rot="9947998">
                <a:off x="688" y="2106"/>
                <a:ext cx="2144"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36" name="Line 44"/>
              <p:cNvSpPr>
                <a:spLocks noChangeAspect="1" noChangeShapeType="1"/>
              </p:cNvSpPr>
              <p:nvPr/>
            </p:nvSpPr>
            <p:spPr bwMode="auto">
              <a:xfrm flipH="1">
                <a:off x="480" y="2510"/>
                <a:ext cx="240"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grpSp>
        <p:grpSp>
          <p:nvGrpSpPr>
            <p:cNvPr id="11" name="Group 45"/>
            <p:cNvGrpSpPr>
              <a:grpSpLocks noChangeAspect="1"/>
            </p:cNvGrpSpPr>
            <p:nvPr/>
          </p:nvGrpSpPr>
          <p:grpSpPr bwMode="auto">
            <a:xfrm rot="-4228788">
              <a:off x="3553" y="863"/>
              <a:ext cx="1417" cy="268"/>
              <a:chOff x="2798" y="1262"/>
              <a:chExt cx="2434" cy="493"/>
            </a:xfrm>
          </p:grpSpPr>
          <p:sp>
            <p:nvSpPr>
              <p:cNvPr id="213038" name="Freeform 46"/>
              <p:cNvSpPr>
                <a:spLocks noChangeAspect="1"/>
              </p:cNvSpPr>
              <p:nvPr/>
            </p:nvSpPr>
            <p:spPr bwMode="auto">
              <a:xfrm rot="-825275">
                <a:off x="2798" y="1538"/>
                <a:ext cx="2192"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39" name="Line 47"/>
              <p:cNvSpPr>
                <a:spLocks noChangeAspect="1" noChangeShapeType="1"/>
              </p:cNvSpPr>
              <p:nvPr/>
            </p:nvSpPr>
            <p:spPr bwMode="auto">
              <a:xfrm flipV="1">
                <a:off x="4944" y="1262"/>
                <a:ext cx="288"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grpSp>
        <p:grpSp>
          <p:nvGrpSpPr>
            <p:cNvPr id="12" name="Group 48"/>
            <p:cNvGrpSpPr>
              <a:grpSpLocks noChangeAspect="1"/>
            </p:cNvGrpSpPr>
            <p:nvPr/>
          </p:nvGrpSpPr>
          <p:grpSpPr bwMode="auto">
            <a:xfrm rot="1411502" flipH="1">
              <a:off x="4047" y="1968"/>
              <a:ext cx="1281" cy="291"/>
              <a:chOff x="480" y="2106"/>
              <a:chExt cx="2352" cy="500"/>
            </a:xfrm>
          </p:grpSpPr>
          <p:sp>
            <p:nvSpPr>
              <p:cNvPr id="213041" name="Freeform 49"/>
              <p:cNvSpPr>
                <a:spLocks noChangeAspect="1"/>
              </p:cNvSpPr>
              <p:nvPr/>
            </p:nvSpPr>
            <p:spPr bwMode="auto">
              <a:xfrm rot="9947998">
                <a:off x="688" y="2106"/>
                <a:ext cx="2144"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42" name="Line 50"/>
              <p:cNvSpPr>
                <a:spLocks noChangeAspect="1" noChangeShapeType="1"/>
              </p:cNvSpPr>
              <p:nvPr/>
            </p:nvSpPr>
            <p:spPr bwMode="auto">
              <a:xfrm flipH="1">
                <a:off x="480" y="2510"/>
                <a:ext cx="240"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grpSp>
      </p:grpSp>
      <p:sp>
        <p:nvSpPr>
          <p:cNvPr id="213043" name="Text Box 51"/>
          <p:cNvSpPr txBox="1">
            <a:spLocks noChangeAspect="1" noChangeArrowheads="1"/>
          </p:cNvSpPr>
          <p:nvPr/>
        </p:nvSpPr>
        <p:spPr bwMode="auto">
          <a:xfrm>
            <a:off x="3708400" y="5445125"/>
            <a:ext cx="350838" cy="579438"/>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sp>
        <p:nvSpPr>
          <p:cNvPr id="213044" name="Text Box 52"/>
          <p:cNvSpPr txBox="1">
            <a:spLocks noChangeAspect="1" noChangeArrowheads="1"/>
          </p:cNvSpPr>
          <p:nvPr/>
        </p:nvSpPr>
        <p:spPr bwMode="auto">
          <a:xfrm>
            <a:off x="5219700" y="5516563"/>
            <a:ext cx="350838" cy="579437"/>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sp>
        <p:nvSpPr>
          <p:cNvPr id="213045" name="Oval 53"/>
          <p:cNvSpPr>
            <a:spLocks noChangeAspect="1" noChangeArrowheads="1"/>
          </p:cNvSpPr>
          <p:nvPr/>
        </p:nvSpPr>
        <p:spPr bwMode="auto">
          <a:xfrm>
            <a:off x="4643438" y="5373688"/>
            <a:ext cx="76200" cy="76200"/>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nvGrpSpPr>
          <p:cNvPr id="13" name="Group 54"/>
          <p:cNvGrpSpPr>
            <a:grpSpLocks/>
          </p:cNvGrpSpPr>
          <p:nvPr/>
        </p:nvGrpSpPr>
        <p:grpSpPr bwMode="auto">
          <a:xfrm>
            <a:off x="3492500" y="2781300"/>
            <a:ext cx="2332038" cy="1189038"/>
            <a:chOff x="2352" y="3072"/>
            <a:chExt cx="1469" cy="749"/>
          </a:xfrm>
        </p:grpSpPr>
        <p:grpSp>
          <p:nvGrpSpPr>
            <p:cNvPr id="14" name="Group 55"/>
            <p:cNvGrpSpPr>
              <a:grpSpLocks noChangeAspect="1"/>
            </p:cNvGrpSpPr>
            <p:nvPr/>
          </p:nvGrpSpPr>
          <p:grpSpPr bwMode="auto">
            <a:xfrm flipV="1">
              <a:off x="2581" y="3305"/>
              <a:ext cx="1017" cy="297"/>
              <a:chOff x="480" y="1262"/>
              <a:chExt cx="4752" cy="1344"/>
            </a:xfrm>
          </p:grpSpPr>
          <p:sp>
            <p:nvSpPr>
              <p:cNvPr id="213048" name="Freeform 56"/>
              <p:cNvSpPr>
                <a:spLocks noChangeAspect="1"/>
              </p:cNvSpPr>
              <p:nvPr/>
            </p:nvSpPr>
            <p:spPr bwMode="auto">
              <a:xfrm rot="-825275">
                <a:off x="2798" y="1538"/>
                <a:ext cx="2192"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49" name="Freeform 57"/>
              <p:cNvSpPr>
                <a:spLocks noChangeAspect="1"/>
              </p:cNvSpPr>
              <p:nvPr/>
            </p:nvSpPr>
            <p:spPr bwMode="auto">
              <a:xfrm rot="9947998">
                <a:off x="688" y="2106"/>
                <a:ext cx="2144" cy="217"/>
              </a:xfrm>
              <a:custGeom>
                <a:avLst/>
                <a:gdLst/>
                <a:ahLst/>
                <a:cxnLst>
                  <a:cxn ang="0">
                    <a:pos x="64" y="176"/>
                  </a:cxn>
                  <a:cxn ang="0">
                    <a:pos x="144" y="0"/>
                  </a:cxn>
                  <a:cxn ang="0">
                    <a:pos x="232" y="104"/>
                  </a:cxn>
                  <a:cxn ang="0">
                    <a:pos x="312" y="424"/>
                  </a:cxn>
                  <a:cxn ang="0">
                    <a:pos x="392" y="744"/>
                  </a:cxn>
                  <a:cxn ang="0">
                    <a:pos x="472" y="848"/>
                  </a:cxn>
                  <a:cxn ang="0">
                    <a:pos x="560" y="680"/>
                  </a:cxn>
                  <a:cxn ang="0">
                    <a:pos x="640" y="336"/>
                  </a:cxn>
                  <a:cxn ang="0">
                    <a:pos x="720" y="56"/>
                  </a:cxn>
                  <a:cxn ang="0">
                    <a:pos x="800" y="16"/>
                  </a:cxn>
                  <a:cxn ang="0">
                    <a:pos x="888" y="248"/>
                  </a:cxn>
                  <a:cxn ang="0">
                    <a:pos x="968" y="600"/>
                  </a:cxn>
                  <a:cxn ang="0">
                    <a:pos x="1048" y="832"/>
                  </a:cxn>
                  <a:cxn ang="0">
                    <a:pos x="1136" y="792"/>
                  </a:cxn>
                  <a:cxn ang="0">
                    <a:pos x="1216" y="512"/>
                  </a:cxn>
                  <a:cxn ang="0">
                    <a:pos x="1296" y="176"/>
                  </a:cxn>
                  <a:cxn ang="0">
                    <a:pos x="1376" y="0"/>
                  </a:cxn>
                  <a:cxn ang="0">
                    <a:pos x="1464" y="104"/>
                  </a:cxn>
                  <a:cxn ang="0">
                    <a:pos x="1544" y="424"/>
                  </a:cxn>
                  <a:cxn ang="0">
                    <a:pos x="1624" y="744"/>
                  </a:cxn>
                  <a:cxn ang="0">
                    <a:pos x="1704" y="848"/>
                  </a:cxn>
                  <a:cxn ang="0">
                    <a:pos x="1792" y="680"/>
                  </a:cxn>
                  <a:cxn ang="0">
                    <a:pos x="1872" y="336"/>
                  </a:cxn>
                  <a:cxn ang="0">
                    <a:pos x="1952" y="56"/>
                  </a:cxn>
                  <a:cxn ang="0">
                    <a:pos x="2040" y="16"/>
                  </a:cxn>
                  <a:cxn ang="0">
                    <a:pos x="2120" y="248"/>
                  </a:cxn>
                  <a:cxn ang="0">
                    <a:pos x="2200" y="600"/>
                  </a:cxn>
                  <a:cxn ang="0">
                    <a:pos x="2280" y="832"/>
                  </a:cxn>
                  <a:cxn ang="0">
                    <a:pos x="2368" y="792"/>
                  </a:cxn>
                  <a:cxn ang="0">
                    <a:pos x="2448" y="512"/>
                  </a:cxn>
                  <a:cxn ang="0">
                    <a:pos x="2528" y="176"/>
                  </a:cxn>
                  <a:cxn ang="0">
                    <a:pos x="2608" y="0"/>
                  </a:cxn>
                  <a:cxn ang="0">
                    <a:pos x="2696" y="104"/>
                  </a:cxn>
                  <a:cxn ang="0">
                    <a:pos x="2776" y="424"/>
                  </a:cxn>
                  <a:cxn ang="0">
                    <a:pos x="2856" y="744"/>
                  </a:cxn>
                  <a:cxn ang="0">
                    <a:pos x="2944" y="848"/>
                  </a:cxn>
                  <a:cxn ang="0">
                    <a:pos x="3024" y="680"/>
                  </a:cxn>
                  <a:cxn ang="0">
                    <a:pos x="3104" y="336"/>
                  </a:cxn>
                  <a:cxn ang="0">
                    <a:pos x="3184" y="56"/>
                  </a:cxn>
                  <a:cxn ang="0">
                    <a:pos x="3272" y="16"/>
                  </a:cxn>
                  <a:cxn ang="0">
                    <a:pos x="3352" y="248"/>
                  </a:cxn>
                  <a:cxn ang="0">
                    <a:pos x="3432" y="600"/>
                  </a:cxn>
                  <a:cxn ang="0">
                    <a:pos x="3512" y="832"/>
                  </a:cxn>
                  <a:cxn ang="0">
                    <a:pos x="3600" y="792"/>
                  </a:cxn>
                  <a:cxn ang="0">
                    <a:pos x="3680" y="512"/>
                  </a:cxn>
                  <a:cxn ang="0">
                    <a:pos x="3760" y="176"/>
                  </a:cxn>
                  <a:cxn ang="0">
                    <a:pos x="3848" y="0"/>
                  </a:cxn>
                  <a:cxn ang="0">
                    <a:pos x="3928" y="104"/>
                  </a:cxn>
                </a:cxnLst>
                <a:rect l="0" t="0" r="r" b="b"/>
                <a:pathLst>
                  <a:path w="3992" h="848">
                    <a:moveTo>
                      <a:pt x="0" y="424"/>
                    </a:moveTo>
                    <a:lnTo>
                      <a:pt x="24" y="336"/>
                    </a:lnTo>
                    <a:lnTo>
                      <a:pt x="40" y="248"/>
                    </a:lnTo>
                    <a:lnTo>
                      <a:pt x="64" y="176"/>
                    </a:lnTo>
                    <a:lnTo>
                      <a:pt x="88" y="104"/>
                    </a:lnTo>
                    <a:lnTo>
                      <a:pt x="104" y="56"/>
                    </a:lnTo>
                    <a:lnTo>
                      <a:pt x="128" y="16"/>
                    </a:lnTo>
                    <a:lnTo>
                      <a:pt x="144" y="0"/>
                    </a:lnTo>
                    <a:lnTo>
                      <a:pt x="168" y="0"/>
                    </a:lnTo>
                    <a:lnTo>
                      <a:pt x="184" y="16"/>
                    </a:lnTo>
                    <a:lnTo>
                      <a:pt x="208" y="56"/>
                    </a:lnTo>
                    <a:lnTo>
                      <a:pt x="232" y="104"/>
                    </a:lnTo>
                    <a:lnTo>
                      <a:pt x="248" y="176"/>
                    </a:lnTo>
                    <a:lnTo>
                      <a:pt x="272" y="248"/>
                    </a:lnTo>
                    <a:lnTo>
                      <a:pt x="288" y="336"/>
                    </a:lnTo>
                    <a:lnTo>
                      <a:pt x="312" y="424"/>
                    </a:lnTo>
                    <a:lnTo>
                      <a:pt x="328" y="512"/>
                    </a:lnTo>
                    <a:lnTo>
                      <a:pt x="352" y="600"/>
                    </a:lnTo>
                    <a:lnTo>
                      <a:pt x="376" y="680"/>
                    </a:lnTo>
                    <a:lnTo>
                      <a:pt x="392" y="744"/>
                    </a:lnTo>
                    <a:lnTo>
                      <a:pt x="416" y="792"/>
                    </a:lnTo>
                    <a:lnTo>
                      <a:pt x="432" y="832"/>
                    </a:lnTo>
                    <a:lnTo>
                      <a:pt x="456" y="848"/>
                    </a:lnTo>
                    <a:lnTo>
                      <a:pt x="472" y="848"/>
                    </a:lnTo>
                    <a:lnTo>
                      <a:pt x="496" y="832"/>
                    </a:lnTo>
                    <a:lnTo>
                      <a:pt x="520" y="792"/>
                    </a:lnTo>
                    <a:lnTo>
                      <a:pt x="536" y="744"/>
                    </a:lnTo>
                    <a:lnTo>
                      <a:pt x="560" y="680"/>
                    </a:lnTo>
                    <a:lnTo>
                      <a:pt x="576" y="600"/>
                    </a:lnTo>
                    <a:lnTo>
                      <a:pt x="600" y="512"/>
                    </a:lnTo>
                    <a:lnTo>
                      <a:pt x="616" y="424"/>
                    </a:lnTo>
                    <a:lnTo>
                      <a:pt x="640" y="336"/>
                    </a:lnTo>
                    <a:lnTo>
                      <a:pt x="664" y="248"/>
                    </a:lnTo>
                    <a:lnTo>
                      <a:pt x="680" y="176"/>
                    </a:lnTo>
                    <a:lnTo>
                      <a:pt x="704" y="104"/>
                    </a:lnTo>
                    <a:lnTo>
                      <a:pt x="720" y="56"/>
                    </a:lnTo>
                    <a:lnTo>
                      <a:pt x="744" y="16"/>
                    </a:lnTo>
                    <a:lnTo>
                      <a:pt x="760" y="0"/>
                    </a:lnTo>
                    <a:lnTo>
                      <a:pt x="784" y="0"/>
                    </a:lnTo>
                    <a:lnTo>
                      <a:pt x="800" y="16"/>
                    </a:lnTo>
                    <a:lnTo>
                      <a:pt x="824" y="56"/>
                    </a:lnTo>
                    <a:lnTo>
                      <a:pt x="848" y="104"/>
                    </a:lnTo>
                    <a:lnTo>
                      <a:pt x="864" y="176"/>
                    </a:lnTo>
                    <a:lnTo>
                      <a:pt x="888" y="248"/>
                    </a:lnTo>
                    <a:lnTo>
                      <a:pt x="904" y="336"/>
                    </a:lnTo>
                    <a:lnTo>
                      <a:pt x="928" y="424"/>
                    </a:lnTo>
                    <a:lnTo>
                      <a:pt x="944" y="512"/>
                    </a:lnTo>
                    <a:lnTo>
                      <a:pt x="968" y="600"/>
                    </a:lnTo>
                    <a:lnTo>
                      <a:pt x="992" y="680"/>
                    </a:lnTo>
                    <a:lnTo>
                      <a:pt x="1008" y="744"/>
                    </a:lnTo>
                    <a:lnTo>
                      <a:pt x="1032" y="792"/>
                    </a:lnTo>
                    <a:lnTo>
                      <a:pt x="1048" y="832"/>
                    </a:lnTo>
                    <a:lnTo>
                      <a:pt x="1072" y="848"/>
                    </a:lnTo>
                    <a:lnTo>
                      <a:pt x="1088" y="848"/>
                    </a:lnTo>
                    <a:lnTo>
                      <a:pt x="1112" y="832"/>
                    </a:lnTo>
                    <a:lnTo>
                      <a:pt x="1136" y="792"/>
                    </a:lnTo>
                    <a:lnTo>
                      <a:pt x="1152" y="744"/>
                    </a:lnTo>
                    <a:lnTo>
                      <a:pt x="1176" y="680"/>
                    </a:lnTo>
                    <a:lnTo>
                      <a:pt x="1192" y="600"/>
                    </a:lnTo>
                    <a:lnTo>
                      <a:pt x="1216" y="512"/>
                    </a:lnTo>
                    <a:lnTo>
                      <a:pt x="1232" y="424"/>
                    </a:lnTo>
                    <a:lnTo>
                      <a:pt x="1256" y="336"/>
                    </a:lnTo>
                    <a:lnTo>
                      <a:pt x="1280" y="248"/>
                    </a:lnTo>
                    <a:lnTo>
                      <a:pt x="1296" y="176"/>
                    </a:lnTo>
                    <a:lnTo>
                      <a:pt x="1320" y="104"/>
                    </a:lnTo>
                    <a:lnTo>
                      <a:pt x="1336" y="56"/>
                    </a:lnTo>
                    <a:lnTo>
                      <a:pt x="1360" y="16"/>
                    </a:lnTo>
                    <a:lnTo>
                      <a:pt x="1376" y="0"/>
                    </a:lnTo>
                    <a:lnTo>
                      <a:pt x="1400" y="0"/>
                    </a:lnTo>
                    <a:lnTo>
                      <a:pt x="1424" y="16"/>
                    </a:lnTo>
                    <a:lnTo>
                      <a:pt x="1440" y="56"/>
                    </a:lnTo>
                    <a:lnTo>
                      <a:pt x="1464" y="104"/>
                    </a:lnTo>
                    <a:lnTo>
                      <a:pt x="1480" y="176"/>
                    </a:lnTo>
                    <a:lnTo>
                      <a:pt x="1504" y="248"/>
                    </a:lnTo>
                    <a:lnTo>
                      <a:pt x="1520" y="336"/>
                    </a:lnTo>
                    <a:lnTo>
                      <a:pt x="1544" y="424"/>
                    </a:lnTo>
                    <a:lnTo>
                      <a:pt x="1560" y="512"/>
                    </a:lnTo>
                    <a:lnTo>
                      <a:pt x="1584" y="600"/>
                    </a:lnTo>
                    <a:lnTo>
                      <a:pt x="1608" y="680"/>
                    </a:lnTo>
                    <a:lnTo>
                      <a:pt x="1624" y="744"/>
                    </a:lnTo>
                    <a:lnTo>
                      <a:pt x="1648" y="792"/>
                    </a:lnTo>
                    <a:lnTo>
                      <a:pt x="1664" y="832"/>
                    </a:lnTo>
                    <a:lnTo>
                      <a:pt x="1688" y="848"/>
                    </a:lnTo>
                    <a:lnTo>
                      <a:pt x="1704" y="848"/>
                    </a:lnTo>
                    <a:lnTo>
                      <a:pt x="1728" y="832"/>
                    </a:lnTo>
                    <a:lnTo>
                      <a:pt x="1752" y="792"/>
                    </a:lnTo>
                    <a:lnTo>
                      <a:pt x="1768" y="744"/>
                    </a:lnTo>
                    <a:lnTo>
                      <a:pt x="1792" y="680"/>
                    </a:lnTo>
                    <a:lnTo>
                      <a:pt x="1808" y="600"/>
                    </a:lnTo>
                    <a:lnTo>
                      <a:pt x="1832" y="512"/>
                    </a:lnTo>
                    <a:lnTo>
                      <a:pt x="1848" y="424"/>
                    </a:lnTo>
                    <a:lnTo>
                      <a:pt x="1872" y="336"/>
                    </a:lnTo>
                    <a:lnTo>
                      <a:pt x="1896" y="248"/>
                    </a:lnTo>
                    <a:lnTo>
                      <a:pt x="1912" y="176"/>
                    </a:lnTo>
                    <a:lnTo>
                      <a:pt x="1936" y="104"/>
                    </a:lnTo>
                    <a:lnTo>
                      <a:pt x="1952" y="56"/>
                    </a:lnTo>
                    <a:lnTo>
                      <a:pt x="1976" y="16"/>
                    </a:lnTo>
                    <a:lnTo>
                      <a:pt x="1992" y="0"/>
                    </a:lnTo>
                    <a:lnTo>
                      <a:pt x="2016" y="0"/>
                    </a:lnTo>
                    <a:lnTo>
                      <a:pt x="2040" y="16"/>
                    </a:lnTo>
                    <a:lnTo>
                      <a:pt x="2056" y="56"/>
                    </a:lnTo>
                    <a:lnTo>
                      <a:pt x="2080" y="104"/>
                    </a:lnTo>
                    <a:lnTo>
                      <a:pt x="2096" y="176"/>
                    </a:lnTo>
                    <a:lnTo>
                      <a:pt x="2120" y="248"/>
                    </a:lnTo>
                    <a:lnTo>
                      <a:pt x="2136" y="336"/>
                    </a:lnTo>
                    <a:lnTo>
                      <a:pt x="2160" y="424"/>
                    </a:lnTo>
                    <a:lnTo>
                      <a:pt x="2184" y="512"/>
                    </a:lnTo>
                    <a:lnTo>
                      <a:pt x="2200" y="600"/>
                    </a:lnTo>
                    <a:lnTo>
                      <a:pt x="2224" y="680"/>
                    </a:lnTo>
                    <a:lnTo>
                      <a:pt x="2240" y="744"/>
                    </a:lnTo>
                    <a:lnTo>
                      <a:pt x="2264" y="792"/>
                    </a:lnTo>
                    <a:lnTo>
                      <a:pt x="2280" y="832"/>
                    </a:lnTo>
                    <a:lnTo>
                      <a:pt x="2304" y="848"/>
                    </a:lnTo>
                    <a:lnTo>
                      <a:pt x="2328" y="848"/>
                    </a:lnTo>
                    <a:lnTo>
                      <a:pt x="2344" y="832"/>
                    </a:lnTo>
                    <a:lnTo>
                      <a:pt x="2368" y="792"/>
                    </a:lnTo>
                    <a:lnTo>
                      <a:pt x="2384" y="744"/>
                    </a:lnTo>
                    <a:lnTo>
                      <a:pt x="2408" y="680"/>
                    </a:lnTo>
                    <a:lnTo>
                      <a:pt x="2424" y="600"/>
                    </a:lnTo>
                    <a:lnTo>
                      <a:pt x="2448" y="512"/>
                    </a:lnTo>
                    <a:lnTo>
                      <a:pt x="2464" y="424"/>
                    </a:lnTo>
                    <a:lnTo>
                      <a:pt x="2488" y="336"/>
                    </a:lnTo>
                    <a:lnTo>
                      <a:pt x="2512" y="248"/>
                    </a:lnTo>
                    <a:lnTo>
                      <a:pt x="2528" y="176"/>
                    </a:lnTo>
                    <a:lnTo>
                      <a:pt x="2552" y="104"/>
                    </a:lnTo>
                    <a:lnTo>
                      <a:pt x="2568" y="56"/>
                    </a:lnTo>
                    <a:lnTo>
                      <a:pt x="2592" y="16"/>
                    </a:lnTo>
                    <a:lnTo>
                      <a:pt x="2608" y="0"/>
                    </a:lnTo>
                    <a:lnTo>
                      <a:pt x="2632" y="0"/>
                    </a:lnTo>
                    <a:lnTo>
                      <a:pt x="2656" y="16"/>
                    </a:lnTo>
                    <a:lnTo>
                      <a:pt x="2672" y="56"/>
                    </a:lnTo>
                    <a:lnTo>
                      <a:pt x="2696" y="104"/>
                    </a:lnTo>
                    <a:lnTo>
                      <a:pt x="2712" y="176"/>
                    </a:lnTo>
                    <a:lnTo>
                      <a:pt x="2736" y="248"/>
                    </a:lnTo>
                    <a:lnTo>
                      <a:pt x="2752" y="336"/>
                    </a:lnTo>
                    <a:lnTo>
                      <a:pt x="2776" y="424"/>
                    </a:lnTo>
                    <a:lnTo>
                      <a:pt x="2800" y="512"/>
                    </a:lnTo>
                    <a:lnTo>
                      <a:pt x="2816" y="600"/>
                    </a:lnTo>
                    <a:lnTo>
                      <a:pt x="2840" y="680"/>
                    </a:lnTo>
                    <a:lnTo>
                      <a:pt x="2856" y="744"/>
                    </a:lnTo>
                    <a:lnTo>
                      <a:pt x="2880" y="792"/>
                    </a:lnTo>
                    <a:lnTo>
                      <a:pt x="2896" y="832"/>
                    </a:lnTo>
                    <a:lnTo>
                      <a:pt x="2920" y="848"/>
                    </a:lnTo>
                    <a:lnTo>
                      <a:pt x="2944" y="848"/>
                    </a:lnTo>
                    <a:lnTo>
                      <a:pt x="2960" y="832"/>
                    </a:lnTo>
                    <a:lnTo>
                      <a:pt x="2984" y="792"/>
                    </a:lnTo>
                    <a:lnTo>
                      <a:pt x="3000" y="744"/>
                    </a:lnTo>
                    <a:lnTo>
                      <a:pt x="3024" y="680"/>
                    </a:lnTo>
                    <a:lnTo>
                      <a:pt x="3040" y="600"/>
                    </a:lnTo>
                    <a:lnTo>
                      <a:pt x="3064" y="512"/>
                    </a:lnTo>
                    <a:lnTo>
                      <a:pt x="3088" y="424"/>
                    </a:lnTo>
                    <a:lnTo>
                      <a:pt x="3104" y="336"/>
                    </a:lnTo>
                    <a:lnTo>
                      <a:pt x="3128" y="248"/>
                    </a:lnTo>
                    <a:lnTo>
                      <a:pt x="3144" y="176"/>
                    </a:lnTo>
                    <a:lnTo>
                      <a:pt x="3168" y="104"/>
                    </a:lnTo>
                    <a:lnTo>
                      <a:pt x="3184" y="56"/>
                    </a:lnTo>
                    <a:lnTo>
                      <a:pt x="3208" y="16"/>
                    </a:lnTo>
                    <a:lnTo>
                      <a:pt x="3232" y="0"/>
                    </a:lnTo>
                    <a:lnTo>
                      <a:pt x="3248" y="0"/>
                    </a:lnTo>
                    <a:lnTo>
                      <a:pt x="3272" y="16"/>
                    </a:lnTo>
                    <a:lnTo>
                      <a:pt x="3288" y="56"/>
                    </a:lnTo>
                    <a:lnTo>
                      <a:pt x="3312" y="104"/>
                    </a:lnTo>
                    <a:lnTo>
                      <a:pt x="3328" y="176"/>
                    </a:lnTo>
                    <a:lnTo>
                      <a:pt x="3352" y="248"/>
                    </a:lnTo>
                    <a:lnTo>
                      <a:pt x="3368" y="336"/>
                    </a:lnTo>
                    <a:lnTo>
                      <a:pt x="3392" y="424"/>
                    </a:lnTo>
                    <a:lnTo>
                      <a:pt x="3416" y="512"/>
                    </a:lnTo>
                    <a:lnTo>
                      <a:pt x="3432" y="600"/>
                    </a:lnTo>
                    <a:lnTo>
                      <a:pt x="3456" y="680"/>
                    </a:lnTo>
                    <a:lnTo>
                      <a:pt x="3472" y="744"/>
                    </a:lnTo>
                    <a:lnTo>
                      <a:pt x="3496" y="792"/>
                    </a:lnTo>
                    <a:lnTo>
                      <a:pt x="3512" y="832"/>
                    </a:lnTo>
                    <a:lnTo>
                      <a:pt x="3536" y="848"/>
                    </a:lnTo>
                    <a:lnTo>
                      <a:pt x="3560" y="848"/>
                    </a:lnTo>
                    <a:lnTo>
                      <a:pt x="3576" y="832"/>
                    </a:lnTo>
                    <a:lnTo>
                      <a:pt x="3600" y="792"/>
                    </a:lnTo>
                    <a:lnTo>
                      <a:pt x="3616" y="744"/>
                    </a:lnTo>
                    <a:lnTo>
                      <a:pt x="3640" y="680"/>
                    </a:lnTo>
                    <a:lnTo>
                      <a:pt x="3656" y="600"/>
                    </a:lnTo>
                    <a:lnTo>
                      <a:pt x="3680" y="512"/>
                    </a:lnTo>
                    <a:lnTo>
                      <a:pt x="3704" y="424"/>
                    </a:lnTo>
                    <a:lnTo>
                      <a:pt x="3720" y="336"/>
                    </a:lnTo>
                    <a:lnTo>
                      <a:pt x="3744" y="248"/>
                    </a:lnTo>
                    <a:lnTo>
                      <a:pt x="3760" y="176"/>
                    </a:lnTo>
                    <a:lnTo>
                      <a:pt x="3784" y="104"/>
                    </a:lnTo>
                    <a:lnTo>
                      <a:pt x="3800" y="56"/>
                    </a:lnTo>
                    <a:lnTo>
                      <a:pt x="3824" y="16"/>
                    </a:lnTo>
                    <a:lnTo>
                      <a:pt x="3848" y="0"/>
                    </a:lnTo>
                    <a:lnTo>
                      <a:pt x="3864" y="0"/>
                    </a:lnTo>
                    <a:lnTo>
                      <a:pt x="3888" y="16"/>
                    </a:lnTo>
                    <a:lnTo>
                      <a:pt x="3904" y="56"/>
                    </a:lnTo>
                    <a:lnTo>
                      <a:pt x="3928" y="104"/>
                    </a:lnTo>
                    <a:lnTo>
                      <a:pt x="3944" y="176"/>
                    </a:lnTo>
                    <a:lnTo>
                      <a:pt x="3968" y="248"/>
                    </a:lnTo>
                    <a:lnTo>
                      <a:pt x="3992" y="336"/>
                    </a:lnTo>
                  </a:path>
                </a:pathLst>
              </a:custGeom>
              <a:noFill/>
              <a:ln w="44450">
                <a:solidFill>
                  <a:srgbClr val="FFFF00"/>
                </a:solidFill>
                <a:prstDash val="solid"/>
                <a:round/>
                <a:headEnd/>
                <a:tailEnd/>
              </a:ln>
            </p:spPr>
            <p:txBody>
              <a:bodyPr>
                <a:prstTxWarp prst="textNoShape">
                  <a:avLst/>
                </a:prstTxWarp>
              </a:bodyPr>
              <a:lstStyle/>
              <a:p>
                <a:endParaRPr lang="en-US"/>
              </a:p>
            </p:txBody>
          </p:sp>
          <p:sp>
            <p:nvSpPr>
              <p:cNvPr id="213050" name="Line 58"/>
              <p:cNvSpPr>
                <a:spLocks noChangeAspect="1" noChangeShapeType="1"/>
              </p:cNvSpPr>
              <p:nvPr/>
            </p:nvSpPr>
            <p:spPr bwMode="auto">
              <a:xfrm flipH="1">
                <a:off x="480" y="2510"/>
                <a:ext cx="240"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sp>
            <p:nvSpPr>
              <p:cNvPr id="213051" name="Line 59"/>
              <p:cNvSpPr>
                <a:spLocks noChangeAspect="1" noChangeShapeType="1"/>
              </p:cNvSpPr>
              <p:nvPr/>
            </p:nvSpPr>
            <p:spPr bwMode="auto">
              <a:xfrm flipV="1">
                <a:off x="4944" y="1262"/>
                <a:ext cx="288" cy="96"/>
              </a:xfrm>
              <a:prstGeom prst="line">
                <a:avLst/>
              </a:prstGeom>
              <a:noFill/>
              <a:ln w="38100">
                <a:solidFill>
                  <a:srgbClr val="FFFF00"/>
                </a:solidFill>
                <a:round/>
                <a:headEnd/>
                <a:tailEnd type="triangle" w="med" len="med"/>
              </a:ln>
              <a:effectLst/>
            </p:spPr>
            <p:txBody>
              <a:bodyPr wrap="none" anchor="ctr">
                <a:prstTxWarp prst="textNoShape">
                  <a:avLst/>
                </a:prstTxWarp>
              </a:bodyPr>
              <a:lstStyle/>
              <a:p>
                <a:endParaRPr lang="en-US"/>
              </a:p>
            </p:txBody>
          </p:sp>
        </p:grpSp>
        <p:sp>
          <p:nvSpPr>
            <p:cNvPr id="213052" name="Oval 60"/>
            <p:cNvSpPr>
              <a:spLocks noChangeAspect="1" noChangeArrowheads="1"/>
            </p:cNvSpPr>
            <p:nvPr/>
          </p:nvSpPr>
          <p:spPr bwMode="auto">
            <a:xfrm>
              <a:off x="3074" y="3443"/>
              <a:ext cx="39" cy="39"/>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13053" name="Text Box 61"/>
            <p:cNvSpPr txBox="1">
              <a:spLocks noChangeAspect="1" noChangeArrowheads="1"/>
            </p:cNvSpPr>
            <p:nvPr/>
          </p:nvSpPr>
          <p:spPr bwMode="auto">
            <a:xfrm>
              <a:off x="3600" y="3456"/>
              <a:ext cx="221" cy="365"/>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sp>
          <p:nvSpPr>
            <p:cNvPr id="213054" name="Text Box 62"/>
            <p:cNvSpPr txBox="1">
              <a:spLocks noChangeAspect="1" noChangeArrowheads="1"/>
            </p:cNvSpPr>
            <p:nvPr/>
          </p:nvSpPr>
          <p:spPr bwMode="auto">
            <a:xfrm>
              <a:off x="2352" y="3072"/>
              <a:ext cx="221" cy="365"/>
            </a:xfrm>
            <a:prstGeom prst="rect">
              <a:avLst/>
            </a:prstGeom>
            <a:noFill/>
            <a:ln w="9525">
              <a:noFill/>
              <a:miter lim="800000"/>
              <a:headEnd/>
              <a:tailEnd/>
            </a:ln>
            <a:effectLst/>
          </p:spPr>
          <p:txBody>
            <a:bodyPr wrap="none">
              <a:prstTxWarp prst="textNoShape">
                <a:avLst/>
              </a:prstTxWarp>
              <a:spAutoFit/>
            </a:bodyPr>
            <a:lstStyle/>
            <a:p>
              <a:pPr algn="l"/>
              <a:r>
                <a:rPr lang="en-US" sz="3200" b="1">
                  <a:latin typeface="Symbol" pitchFamily="-83" charset="2"/>
                </a:rPr>
                <a:t>g</a:t>
              </a:r>
              <a:endParaRPr lang="en-US" sz="2400">
                <a:latin typeface="Comic Sans MS" pitchFamily="-83" charset="0"/>
              </a:endParaRPr>
            </a:p>
          </p:txBody>
        </p:sp>
      </p:grpSp>
      <p:sp>
        <p:nvSpPr>
          <p:cNvPr id="213055" name="Text Box 63"/>
          <p:cNvSpPr txBox="1">
            <a:spLocks noChangeArrowheads="1"/>
          </p:cNvSpPr>
          <p:nvPr/>
        </p:nvSpPr>
        <p:spPr bwMode="auto">
          <a:xfrm>
            <a:off x="250825" y="979488"/>
            <a:ext cx="2362200" cy="366712"/>
          </a:xfrm>
          <a:prstGeom prst="rect">
            <a:avLst/>
          </a:prstGeom>
          <a:noFill/>
          <a:ln w="9525">
            <a:noFill/>
            <a:miter lim="800000"/>
            <a:headEnd/>
            <a:tailEnd/>
          </a:ln>
          <a:effectLst/>
        </p:spPr>
        <p:txBody>
          <a:bodyPr wrap="none">
            <a:prstTxWarp prst="textNoShape">
              <a:avLst/>
            </a:prstTxWarp>
            <a:spAutoFit/>
          </a:bodyPr>
          <a:lstStyle/>
          <a:p>
            <a:pPr algn="l" eaLnBrk="1" hangingPunct="1">
              <a:buFontTx/>
              <a:buChar char="•"/>
            </a:pPr>
            <a:r>
              <a:rPr lang="fr-FR" sz="1800">
                <a:latin typeface="Arial" pitchFamily="-83" charset="0"/>
              </a:rPr>
              <a:t> </a:t>
            </a:r>
            <a:r>
              <a:rPr lang="fr-FR" sz="1800">
                <a:latin typeface="Arial Rounded MT Bold" pitchFamily="-83" charset="0"/>
              </a:rPr>
              <a:t>Direct annihilation</a:t>
            </a:r>
          </a:p>
        </p:txBody>
      </p:sp>
      <p:sp>
        <p:nvSpPr>
          <p:cNvPr id="213056" name="Text Box 64"/>
          <p:cNvSpPr txBox="1">
            <a:spLocks noChangeArrowheads="1"/>
          </p:cNvSpPr>
          <p:nvPr/>
        </p:nvSpPr>
        <p:spPr bwMode="auto">
          <a:xfrm>
            <a:off x="250825" y="2203450"/>
            <a:ext cx="5033963" cy="366713"/>
          </a:xfrm>
          <a:prstGeom prst="rect">
            <a:avLst/>
          </a:prstGeom>
          <a:noFill/>
          <a:ln w="9525">
            <a:noFill/>
            <a:miter lim="800000"/>
            <a:headEnd/>
            <a:tailEnd/>
          </a:ln>
          <a:effectLst/>
        </p:spPr>
        <p:txBody>
          <a:bodyPr wrap="none">
            <a:prstTxWarp prst="textNoShape">
              <a:avLst/>
            </a:prstTxWarp>
            <a:spAutoFit/>
          </a:bodyPr>
          <a:lstStyle/>
          <a:p>
            <a:pPr algn="l" eaLnBrk="1" hangingPunct="1">
              <a:buFontTx/>
              <a:buChar char="•"/>
            </a:pPr>
            <a:r>
              <a:rPr lang="en-US" sz="1800">
                <a:latin typeface="Arial" pitchFamily="-83" charset="0"/>
              </a:rPr>
              <a:t> </a:t>
            </a:r>
            <a:r>
              <a:rPr lang="en-US" sz="1800">
                <a:latin typeface="Arial Rounded MT Bold" pitchFamily="-83" charset="0"/>
              </a:rPr>
              <a:t>Annihilation via positronium (Ps) formation</a:t>
            </a:r>
            <a:endParaRPr lang="fr-FR" sz="1800">
              <a:latin typeface="Arial Rounded MT Bold" pitchFamily="-83" charset="0"/>
            </a:endParaRPr>
          </a:p>
        </p:txBody>
      </p:sp>
      <p:sp>
        <p:nvSpPr>
          <p:cNvPr id="213057" name="Oval 65"/>
          <p:cNvSpPr>
            <a:spLocks noChangeAspect="1" noChangeArrowheads="1"/>
          </p:cNvSpPr>
          <p:nvPr/>
        </p:nvSpPr>
        <p:spPr bwMode="auto">
          <a:xfrm flipV="1">
            <a:off x="4572000" y="1196975"/>
            <a:ext cx="76200" cy="76200"/>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sp>
        <p:nvSpPr>
          <p:cNvPr id="213058" name="Text Box 66"/>
          <p:cNvSpPr txBox="1">
            <a:spLocks noChangeArrowheads="1"/>
          </p:cNvSpPr>
          <p:nvPr/>
        </p:nvSpPr>
        <p:spPr bwMode="auto">
          <a:xfrm>
            <a:off x="6948488" y="3789363"/>
            <a:ext cx="1987550" cy="517525"/>
          </a:xfrm>
          <a:prstGeom prst="rect">
            <a:avLst/>
          </a:prstGeom>
          <a:noFill/>
          <a:ln w="9525">
            <a:noFill/>
            <a:miter lim="800000"/>
            <a:headEnd/>
            <a:tailEnd/>
          </a:ln>
          <a:effectLst/>
        </p:spPr>
        <p:txBody>
          <a:bodyPr wrap="none">
            <a:prstTxWarp prst="textNoShape">
              <a:avLst/>
            </a:prstTxWarp>
            <a:spAutoFit/>
          </a:bodyPr>
          <a:lstStyle/>
          <a:p>
            <a:pPr eaLnBrk="1" hangingPunct="1"/>
            <a:r>
              <a:rPr lang="fr-FR" sz="1400">
                <a:latin typeface="Arial" pitchFamily="-83" charset="0"/>
              </a:rPr>
              <a:t>Positronium continuum</a:t>
            </a:r>
          </a:p>
          <a:p>
            <a:pPr eaLnBrk="1" hangingPunct="1"/>
            <a:r>
              <a:rPr lang="fr-FR" sz="1400">
                <a:latin typeface="Arial" pitchFamily="-83" charset="0"/>
              </a:rPr>
              <a:t>E </a:t>
            </a:r>
            <a:r>
              <a:rPr lang="en-US" sz="1400">
                <a:latin typeface="Arial" pitchFamily="-83" charset="0"/>
                <a:ea typeface="Arial" pitchFamily="-83" charset="0"/>
                <a:cs typeface="Arial" pitchFamily="-83" charset="0"/>
              </a:rPr>
              <a:t>&lt; 511 keV</a:t>
            </a:r>
          </a:p>
        </p:txBody>
      </p:sp>
      <p:sp>
        <p:nvSpPr>
          <p:cNvPr id="213059" name="Text Box 67"/>
          <p:cNvSpPr txBox="1">
            <a:spLocks noChangeArrowheads="1"/>
          </p:cNvSpPr>
          <p:nvPr/>
        </p:nvSpPr>
        <p:spPr bwMode="auto">
          <a:xfrm>
            <a:off x="7164388" y="1052513"/>
            <a:ext cx="1427162" cy="517525"/>
          </a:xfrm>
          <a:prstGeom prst="rect">
            <a:avLst/>
          </a:prstGeom>
          <a:noFill/>
          <a:ln w="9525">
            <a:noFill/>
            <a:miter lim="800000"/>
            <a:headEnd/>
            <a:tailEnd/>
          </a:ln>
          <a:effectLst/>
        </p:spPr>
        <p:txBody>
          <a:bodyPr wrap="none">
            <a:prstTxWarp prst="textNoShape">
              <a:avLst/>
            </a:prstTxWarp>
            <a:spAutoFit/>
          </a:bodyPr>
          <a:lstStyle/>
          <a:p>
            <a:pPr eaLnBrk="1" hangingPunct="1"/>
            <a:r>
              <a:rPr lang="fr-FR" sz="1400">
                <a:latin typeface="Arial" pitchFamily="-83" charset="0"/>
              </a:rPr>
              <a:t>Annihilation line</a:t>
            </a:r>
          </a:p>
          <a:p>
            <a:pPr eaLnBrk="1" hangingPunct="1"/>
            <a:r>
              <a:rPr lang="fr-FR" sz="1400">
                <a:latin typeface="Arial" pitchFamily="-83" charset="0"/>
              </a:rPr>
              <a:t>E </a:t>
            </a:r>
            <a:r>
              <a:rPr lang="en-US" sz="1400">
                <a:latin typeface="Arial" pitchFamily="-83" charset="0"/>
                <a:ea typeface="Arial" pitchFamily="-83" charset="0"/>
                <a:cs typeface="Arial" pitchFamily="-83" charset="0"/>
              </a:rPr>
              <a:t>= 511 keV</a:t>
            </a:r>
          </a:p>
        </p:txBody>
      </p:sp>
      <p:sp>
        <p:nvSpPr>
          <p:cNvPr id="213061" name="AutoShape 69"/>
          <p:cNvSpPr>
            <a:spLocks noChangeArrowheads="1"/>
          </p:cNvSpPr>
          <p:nvPr/>
        </p:nvSpPr>
        <p:spPr bwMode="auto">
          <a:xfrm rot="-1784693">
            <a:off x="5508625" y="2781300"/>
            <a:ext cx="990600" cy="228600"/>
          </a:xfrm>
          <a:prstGeom prst="rightArrow">
            <a:avLst>
              <a:gd name="adj1" fmla="val 50000"/>
              <a:gd name="adj2" fmla="val 108333"/>
            </a:avLst>
          </a:prstGeom>
          <a:solidFill>
            <a:srgbClr val="C0C0C0"/>
          </a:solidFill>
          <a:ln w="9525">
            <a:solidFill>
              <a:schemeClr val="bg1"/>
            </a:solidFill>
            <a:miter lim="800000"/>
            <a:headEnd/>
            <a:tailEnd/>
          </a:ln>
          <a:effectLst/>
        </p:spPr>
        <p:txBody>
          <a:bodyPr wrap="none" anchor="ctr">
            <a:prstTxWarp prst="textNoShape">
              <a:avLst/>
            </a:prstTxWarp>
          </a:bodyPr>
          <a:lstStyle/>
          <a:p>
            <a:endParaRPr lang="en-US"/>
          </a:p>
        </p:txBody>
      </p:sp>
      <p:sp>
        <p:nvSpPr>
          <p:cNvPr id="213062" name="AutoShape 70"/>
          <p:cNvSpPr>
            <a:spLocks noChangeArrowheads="1"/>
          </p:cNvSpPr>
          <p:nvPr/>
        </p:nvSpPr>
        <p:spPr bwMode="auto">
          <a:xfrm>
            <a:off x="5508625" y="5157788"/>
            <a:ext cx="990600" cy="228600"/>
          </a:xfrm>
          <a:prstGeom prst="rightArrow">
            <a:avLst>
              <a:gd name="adj1" fmla="val 50000"/>
              <a:gd name="adj2" fmla="val 108333"/>
            </a:avLst>
          </a:prstGeom>
          <a:solidFill>
            <a:srgbClr val="C0C0C0"/>
          </a:solidFill>
          <a:ln w="9525">
            <a:solidFill>
              <a:schemeClr val="bg1"/>
            </a:solidFill>
            <a:miter lim="800000"/>
            <a:headEnd/>
            <a:tailEnd/>
          </a:ln>
          <a:effectLst/>
        </p:spPr>
        <p:txBody>
          <a:bodyPr wrap="none" anchor="ctr">
            <a:prstTxWarp prst="textNoShape">
              <a:avLst/>
            </a:prstTxWarp>
          </a:bodyPr>
          <a:lstStyle/>
          <a:p>
            <a:endParaRPr lang="en-US"/>
          </a:p>
        </p:txBody>
      </p:sp>
      <p:sp>
        <p:nvSpPr>
          <p:cNvPr id="213063" name="AutoShape 71"/>
          <p:cNvSpPr>
            <a:spLocks noChangeArrowheads="1"/>
          </p:cNvSpPr>
          <p:nvPr/>
        </p:nvSpPr>
        <p:spPr bwMode="auto">
          <a:xfrm rot="2085453">
            <a:off x="5508625" y="1628775"/>
            <a:ext cx="990600" cy="228600"/>
          </a:xfrm>
          <a:prstGeom prst="rightArrow">
            <a:avLst>
              <a:gd name="adj1" fmla="val 50000"/>
              <a:gd name="adj2" fmla="val 108333"/>
            </a:avLst>
          </a:prstGeom>
          <a:solidFill>
            <a:srgbClr val="C0C0C0"/>
          </a:solidFill>
          <a:ln w="9525">
            <a:solidFill>
              <a:schemeClr val="bg1"/>
            </a:solidFill>
            <a:miter lim="800000"/>
            <a:headEnd/>
            <a:tailEnd/>
          </a:ln>
          <a:effectLst/>
        </p:spPr>
        <p:txBody>
          <a:bodyPr wrap="none" anchor="ctr">
            <a:prstTxWarp prst="textNoShape">
              <a:avLst/>
            </a:prstTxWarp>
          </a:bodyPr>
          <a:lstStyle/>
          <a:p>
            <a:endParaRPr lang="en-US"/>
          </a:p>
        </p:txBody>
      </p:sp>
      <p:pic>
        <p:nvPicPr>
          <p:cNvPr id="213064" name="Picture 72" descr="line511keV_2"/>
          <p:cNvPicPr>
            <a:picLocks noChangeAspect="1" noChangeArrowheads="1"/>
          </p:cNvPicPr>
          <p:nvPr/>
        </p:nvPicPr>
        <p:blipFill>
          <a:blip r:embed="rId3"/>
          <a:srcRect/>
          <a:stretch>
            <a:fillRect/>
          </a:stretch>
        </p:blipFill>
        <p:spPr bwMode="auto">
          <a:xfrm>
            <a:off x="6810375" y="1557338"/>
            <a:ext cx="2333625" cy="1943100"/>
          </a:xfrm>
          <a:prstGeom prst="rect">
            <a:avLst/>
          </a:prstGeom>
          <a:noFill/>
        </p:spPr>
      </p:pic>
      <p:pic>
        <p:nvPicPr>
          <p:cNvPr id="213065" name="Picture 73" descr="Positronium_Continuum_2"/>
          <p:cNvPicPr>
            <a:picLocks noChangeAspect="1" noChangeArrowheads="1"/>
          </p:cNvPicPr>
          <p:nvPr/>
        </p:nvPicPr>
        <p:blipFill>
          <a:blip r:embed="rId4"/>
          <a:srcRect/>
          <a:stretch>
            <a:fillRect/>
          </a:stretch>
        </p:blipFill>
        <p:spPr bwMode="auto">
          <a:xfrm>
            <a:off x="6629400" y="4292600"/>
            <a:ext cx="2514600" cy="2014538"/>
          </a:xfrm>
          <a:prstGeom prst="rect">
            <a:avLst/>
          </a:prstGeom>
          <a:noFill/>
        </p:spPr>
      </p:pic>
      <p:sp>
        <p:nvSpPr>
          <p:cNvPr id="74" name="TextBox 73"/>
          <p:cNvSpPr txBox="1"/>
          <p:nvPr/>
        </p:nvSpPr>
        <p:spPr>
          <a:xfrm>
            <a:off x="381000" y="3657600"/>
            <a:ext cx="1480243" cy="369332"/>
          </a:xfrm>
          <a:prstGeom prst="rect">
            <a:avLst/>
          </a:prstGeom>
          <a:noFill/>
        </p:spPr>
        <p:txBody>
          <a:bodyPr wrap="none" rtlCol="0">
            <a:spAutoFit/>
          </a:bodyPr>
          <a:lstStyle/>
          <a:p>
            <a:r>
              <a:rPr lang="en-US" dirty="0" err="1" smtClean="0">
                <a:latin typeface="Symbol"/>
              </a:rPr>
              <a:t>t</a:t>
            </a:r>
            <a:r>
              <a:rPr lang="en-US" dirty="0" smtClean="0">
                <a:latin typeface="Symbol"/>
              </a:rPr>
              <a:t> </a:t>
            </a:r>
            <a:r>
              <a:rPr lang="en-US" dirty="0" smtClean="0"/>
              <a:t>= 1.2×10</a:t>
            </a:r>
            <a:r>
              <a:rPr lang="en-US" baseline="30000" dirty="0" smtClean="0"/>
              <a:t>-10 </a:t>
            </a:r>
            <a:r>
              <a:rPr lang="en-US" dirty="0" err="1" smtClean="0"/>
              <a:t>s</a:t>
            </a:r>
            <a:endParaRPr lang="en-US" dirty="0"/>
          </a:p>
        </p:txBody>
      </p:sp>
      <p:sp>
        <p:nvSpPr>
          <p:cNvPr id="75" name="TextBox 74"/>
          <p:cNvSpPr txBox="1"/>
          <p:nvPr/>
        </p:nvSpPr>
        <p:spPr>
          <a:xfrm>
            <a:off x="381000" y="5498068"/>
            <a:ext cx="1419642" cy="369332"/>
          </a:xfrm>
          <a:prstGeom prst="rect">
            <a:avLst/>
          </a:prstGeom>
          <a:noFill/>
        </p:spPr>
        <p:txBody>
          <a:bodyPr wrap="none" rtlCol="0">
            <a:spAutoFit/>
          </a:bodyPr>
          <a:lstStyle/>
          <a:p>
            <a:r>
              <a:rPr lang="en-US" dirty="0" err="1" smtClean="0">
                <a:latin typeface="Symbol"/>
              </a:rPr>
              <a:t>t</a:t>
            </a:r>
            <a:r>
              <a:rPr lang="en-US" dirty="0" smtClean="0">
                <a:latin typeface="Symbol"/>
              </a:rPr>
              <a:t> </a:t>
            </a:r>
            <a:r>
              <a:rPr lang="en-US" dirty="0" smtClean="0"/>
              <a:t>= 1.4×10</a:t>
            </a:r>
            <a:r>
              <a:rPr lang="en-US" baseline="30000" dirty="0" smtClean="0"/>
              <a:t>-7</a:t>
            </a:r>
            <a:r>
              <a:rPr lang="en-US" dirty="0" smtClean="0"/>
              <a:t> </a:t>
            </a:r>
            <a:r>
              <a:rPr lang="en-US" dirty="0" err="1" smtClean="0"/>
              <a:t>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12003"/>
            <a:ext cx="8882360" cy="830997"/>
          </a:xfrm>
          <a:prstGeom prst="rect">
            <a:avLst/>
          </a:prstGeom>
          <a:noFill/>
        </p:spPr>
        <p:txBody>
          <a:bodyPr wrap="none" rtlCol="0">
            <a:spAutoFit/>
          </a:bodyPr>
          <a:lstStyle/>
          <a:p>
            <a:r>
              <a:rPr lang="en-US" sz="2400" dirty="0" smtClean="0">
                <a:latin typeface="Comic Sans MS"/>
                <a:cs typeface="Comic Sans MS"/>
              </a:rPr>
              <a:t>In principle, one CAN detect  matter / anti-matter mixtures</a:t>
            </a:r>
          </a:p>
          <a:p>
            <a:r>
              <a:rPr lang="en-US" sz="2400" dirty="0" smtClean="0">
                <a:latin typeface="Comic Sans MS"/>
                <a:cs typeface="Comic Sans MS"/>
              </a:rPr>
              <a:t>with electromagnetic radiation</a:t>
            </a:r>
            <a:endParaRPr lang="en-US" sz="2400" dirty="0">
              <a:latin typeface="Comic Sans MS"/>
              <a:cs typeface="Comic Sans MS"/>
            </a:endParaRPr>
          </a:p>
        </p:txBody>
      </p:sp>
      <p:sp>
        <p:nvSpPr>
          <p:cNvPr id="8" name="Cloud 7"/>
          <p:cNvSpPr/>
          <p:nvPr/>
        </p:nvSpPr>
        <p:spPr>
          <a:xfrm>
            <a:off x="3657600" y="2286000"/>
            <a:ext cx="1828800" cy="1295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flipH="1">
            <a:off x="3733800" y="3962400"/>
            <a:ext cx="1828800" cy="1295400"/>
          </a:xfrm>
          <a:prstGeom prst="cloud">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rot="5400000">
            <a:off x="2673381" y="3728466"/>
            <a:ext cx="4293838" cy="38894"/>
          </a:xfrm>
          <a:prstGeom prst="line">
            <a:avLst/>
          </a:prstGeom>
          <a:ln>
            <a:solidFill>
              <a:srgbClr val="33CC33"/>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158778" y="3747516"/>
            <a:ext cx="4294632" cy="1588"/>
          </a:xfrm>
          <a:prstGeom prst="line">
            <a:avLst/>
          </a:prstGeom>
          <a:ln>
            <a:solidFill>
              <a:srgbClr val="33CC33"/>
            </a:solidFill>
          </a:ln>
        </p:spPr>
        <p:style>
          <a:lnRef idx="2">
            <a:schemeClr val="accent1"/>
          </a:lnRef>
          <a:fillRef idx="0">
            <a:schemeClr val="accent1"/>
          </a:fillRef>
          <a:effectRef idx="1">
            <a:schemeClr val="accent1"/>
          </a:effectRef>
          <a:fontRef idx="minor">
            <a:schemeClr val="tx1"/>
          </a:fontRef>
        </p:style>
      </p:cxnSp>
      <p:sp>
        <p:nvSpPr>
          <p:cNvPr id="10" name="Oval 9"/>
          <p:cNvSpPr/>
          <p:nvPr/>
        </p:nvSpPr>
        <p:spPr>
          <a:xfrm>
            <a:off x="4724653" y="1639669"/>
            <a:ext cx="228600" cy="2286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191000" y="1639669"/>
            <a:ext cx="228600" cy="2286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105653" y="1487269"/>
            <a:ext cx="761747" cy="369332"/>
          </a:xfrm>
          <a:prstGeom prst="rect">
            <a:avLst/>
          </a:prstGeom>
          <a:noFill/>
        </p:spPr>
        <p:txBody>
          <a:bodyPr wrap="none" rtlCol="0">
            <a:spAutoFit/>
          </a:bodyPr>
          <a:lstStyle/>
          <a:p>
            <a:r>
              <a:rPr lang="en-US" dirty="0" smtClean="0"/>
              <a:t>Pulsar</a:t>
            </a:r>
            <a:endParaRPr lang="en-US" dirty="0"/>
          </a:p>
        </p:txBody>
      </p:sp>
      <p:sp>
        <p:nvSpPr>
          <p:cNvPr id="13" name="TextBox 12"/>
          <p:cNvSpPr txBox="1"/>
          <p:nvPr/>
        </p:nvSpPr>
        <p:spPr>
          <a:xfrm>
            <a:off x="3074656" y="1487269"/>
            <a:ext cx="1040144" cy="646331"/>
          </a:xfrm>
          <a:prstGeom prst="rect">
            <a:avLst/>
          </a:prstGeom>
          <a:noFill/>
        </p:spPr>
        <p:txBody>
          <a:bodyPr wrap="none" rtlCol="0">
            <a:spAutoFit/>
          </a:bodyPr>
          <a:lstStyle/>
          <a:p>
            <a:r>
              <a:rPr lang="en-US" dirty="0" smtClean="0"/>
              <a:t>Polarized</a:t>
            </a:r>
          </a:p>
          <a:p>
            <a:r>
              <a:rPr lang="en-US" dirty="0" smtClean="0"/>
              <a:t>source</a:t>
            </a:r>
            <a:endParaRPr lang="en-US" dirty="0"/>
          </a:p>
        </p:txBody>
      </p:sp>
      <p:sp>
        <p:nvSpPr>
          <p:cNvPr id="15" name="Rectangle 14"/>
          <p:cNvSpPr/>
          <p:nvPr/>
        </p:nvSpPr>
        <p:spPr>
          <a:xfrm>
            <a:off x="152400" y="5410200"/>
            <a:ext cx="3886200" cy="1115568"/>
          </a:xfrm>
          <a:prstGeom prst="rect">
            <a:avLst/>
          </a:prstGeom>
          <a:noFill/>
          <a:ln>
            <a:solidFill>
              <a:srgbClr val="33CC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6" name="Picture 15" descr="coppi_slac_L017_RM.pdf"/>
          <p:cNvPicPr>
            <a:picLocks noChangeAspect="1"/>
          </p:cNvPicPr>
          <p:nvPr/>
        </p:nvPicPr>
        <mc:AlternateContent>
          <mc:Choice xmlns:ma="http://schemas.microsoft.com/office/mac/drawingml/2008/main" Requires="ma">
            <p:blipFill>
              <a:blip r:embed="rId2"/>
              <a:srcRect b="10909"/>
              <a:stretch>
                <a:fillRect/>
              </a:stretch>
            </p:blipFill>
          </mc:Choice>
          <mc:Fallback>
            <p:blipFill>
              <a:blip r:embed="rId3"/>
              <a:srcRect b="10909"/>
              <a:stretch>
                <a:fillRect/>
              </a:stretch>
            </p:blipFill>
          </mc:Fallback>
        </mc:AlternateContent>
        <p:spPr>
          <a:xfrm>
            <a:off x="533400" y="5945276"/>
            <a:ext cx="3083306" cy="455524"/>
          </a:xfrm>
          <a:prstGeom prst="rect">
            <a:avLst/>
          </a:prstGeom>
        </p:spPr>
      </p:pic>
      <p:sp>
        <p:nvSpPr>
          <p:cNvPr id="18" name="TextBox 17"/>
          <p:cNvSpPr txBox="1"/>
          <p:nvPr/>
        </p:nvSpPr>
        <p:spPr>
          <a:xfrm>
            <a:off x="609600" y="5486400"/>
            <a:ext cx="2404474" cy="461665"/>
          </a:xfrm>
          <a:prstGeom prst="rect">
            <a:avLst/>
          </a:prstGeom>
          <a:noFill/>
        </p:spPr>
        <p:txBody>
          <a:bodyPr wrap="none" rtlCol="0">
            <a:spAutoFit/>
          </a:bodyPr>
          <a:lstStyle/>
          <a:p>
            <a:r>
              <a:rPr lang="en-US" sz="2400" dirty="0" smtClean="0"/>
              <a:t>Rotation measure</a:t>
            </a:r>
            <a:endParaRPr lang="en-US" sz="2400" dirty="0"/>
          </a:p>
        </p:txBody>
      </p:sp>
      <p:sp>
        <p:nvSpPr>
          <p:cNvPr id="14" name="Rectangle 13"/>
          <p:cNvSpPr/>
          <p:nvPr/>
        </p:nvSpPr>
        <p:spPr>
          <a:xfrm>
            <a:off x="5257800" y="5437632"/>
            <a:ext cx="3733800" cy="1115568"/>
          </a:xfrm>
          <a:prstGeom prst="rect">
            <a:avLst/>
          </a:prstGeom>
          <a:noFill/>
          <a:ln>
            <a:solidFill>
              <a:srgbClr val="33CC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coppi_slac_L017_DM.pdf"/>
          <p:cNvPicPr>
            <a:picLocks noChangeAspect="1"/>
          </p:cNvPicPr>
          <p:nvPr/>
        </p:nvPicPr>
        <mc:AlternateContent>
          <mc:Choice xmlns:ma="http://schemas.microsoft.com/office/mac/drawingml/2008/main" Requires="ma">
            <p:blipFill>
              <a:blip r:embed="rId4"/>
              <a:srcRect t="12000" b="12000"/>
              <a:stretch>
                <a:fillRect/>
              </a:stretch>
            </p:blipFill>
          </mc:Choice>
          <mc:Fallback>
            <p:blipFill>
              <a:blip r:embed="rId5"/>
              <a:srcRect t="12000" b="12000"/>
              <a:stretch>
                <a:fillRect/>
              </a:stretch>
            </p:blipFill>
          </mc:Fallback>
        </mc:AlternateContent>
        <p:spPr>
          <a:xfrm>
            <a:off x="5867400" y="5996407"/>
            <a:ext cx="2602992" cy="353263"/>
          </a:xfrm>
          <a:prstGeom prst="rect">
            <a:avLst/>
          </a:prstGeom>
        </p:spPr>
      </p:pic>
      <p:sp>
        <p:nvSpPr>
          <p:cNvPr id="19" name="TextBox 18"/>
          <p:cNvSpPr txBox="1"/>
          <p:nvPr/>
        </p:nvSpPr>
        <p:spPr>
          <a:xfrm>
            <a:off x="5733079" y="5525500"/>
            <a:ext cx="2651387" cy="461665"/>
          </a:xfrm>
          <a:prstGeom prst="rect">
            <a:avLst/>
          </a:prstGeom>
          <a:noFill/>
        </p:spPr>
        <p:txBody>
          <a:bodyPr wrap="none" rtlCol="0">
            <a:spAutoFit/>
          </a:bodyPr>
          <a:lstStyle/>
          <a:p>
            <a:r>
              <a:rPr lang="en-US" sz="2400" dirty="0" smtClean="0"/>
              <a:t>Dispersion measure</a:t>
            </a:r>
            <a:endParaRPr lang="en-US" sz="2400" dirty="0"/>
          </a:p>
        </p:txBody>
      </p:sp>
      <p:cxnSp>
        <p:nvCxnSpPr>
          <p:cNvPr id="24" name="Straight Connector 23"/>
          <p:cNvCxnSpPr/>
          <p:nvPr/>
        </p:nvCxnSpPr>
        <p:spPr>
          <a:xfrm>
            <a:off x="4038600" y="5877580"/>
            <a:ext cx="304800" cy="18840"/>
          </a:xfrm>
          <a:prstGeom prst="line">
            <a:avLst/>
          </a:prstGeom>
          <a:ln>
            <a:solidFill>
              <a:srgbClr val="33CC33"/>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800600" y="5867400"/>
            <a:ext cx="457200" cy="1588"/>
          </a:xfrm>
          <a:prstGeom prst="line">
            <a:avLst/>
          </a:prstGeom>
          <a:ln>
            <a:solidFill>
              <a:srgbClr val="33CC33"/>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534807" y="5903418"/>
            <a:ext cx="332593" cy="461665"/>
          </a:xfrm>
          <a:prstGeom prst="rect">
            <a:avLst/>
          </a:prstGeom>
          <a:noFill/>
        </p:spPr>
        <p:txBody>
          <a:bodyPr wrap="none" rtlCol="0">
            <a:spAutoFit/>
          </a:bodyPr>
          <a:lstStyle/>
          <a:p>
            <a:r>
              <a:rPr lang="en-US" sz="2400" dirty="0" err="1" smtClean="0">
                <a:latin typeface="Symbol" charset="2"/>
                <a:cs typeface="Symbol" charset="2"/>
              </a:rPr>
              <a:t>t</a:t>
            </a:r>
            <a:endParaRPr lang="en-US" sz="2400" dirty="0">
              <a:latin typeface="Symbol" charset="2"/>
              <a:cs typeface="Symbol" charset="2"/>
            </a:endParaRPr>
          </a:p>
        </p:txBody>
      </p:sp>
      <p:sp>
        <p:nvSpPr>
          <p:cNvPr id="28" name="TextBox 27"/>
          <p:cNvSpPr txBox="1"/>
          <p:nvPr/>
        </p:nvSpPr>
        <p:spPr>
          <a:xfrm>
            <a:off x="8459225" y="5903418"/>
            <a:ext cx="456175" cy="461665"/>
          </a:xfrm>
          <a:prstGeom prst="rect">
            <a:avLst/>
          </a:prstGeom>
          <a:noFill/>
        </p:spPr>
        <p:txBody>
          <a:bodyPr wrap="none" rtlCol="0">
            <a:spAutoFit/>
          </a:bodyPr>
          <a:lstStyle/>
          <a:p>
            <a:r>
              <a:rPr lang="en-US" sz="2400" dirty="0" smtClean="0">
                <a:latin typeface="Symbol" charset="2"/>
                <a:cs typeface="Symbol" charset="2"/>
              </a:rPr>
              <a:t>l</a:t>
            </a:r>
            <a:r>
              <a:rPr lang="en-US" sz="2400" baseline="30000" dirty="0" smtClean="0">
                <a:latin typeface="Symbol" charset="2"/>
                <a:cs typeface="Symbol" charset="2"/>
              </a:rPr>
              <a:t>3</a:t>
            </a:r>
            <a:endParaRPr lang="en-US" sz="2400" baseline="30000" dirty="0">
              <a:latin typeface="Symbol" charset="2"/>
              <a:cs typeface="Symbol" charset="2"/>
            </a:endParaRPr>
          </a:p>
        </p:txBody>
      </p:sp>
      <p:sp>
        <p:nvSpPr>
          <p:cNvPr id="29" name="TextBox 28"/>
          <p:cNvSpPr txBox="1"/>
          <p:nvPr/>
        </p:nvSpPr>
        <p:spPr>
          <a:xfrm>
            <a:off x="3582425" y="5903418"/>
            <a:ext cx="456175" cy="461665"/>
          </a:xfrm>
          <a:prstGeom prst="rect">
            <a:avLst/>
          </a:prstGeom>
          <a:noFill/>
        </p:spPr>
        <p:txBody>
          <a:bodyPr wrap="none" rtlCol="0">
            <a:spAutoFit/>
          </a:bodyPr>
          <a:lstStyle/>
          <a:p>
            <a:r>
              <a:rPr lang="en-US" sz="2400" dirty="0" smtClean="0">
                <a:latin typeface="Symbol" charset="2"/>
                <a:cs typeface="Symbol" charset="2"/>
              </a:rPr>
              <a:t>l</a:t>
            </a:r>
            <a:r>
              <a:rPr lang="en-US" sz="2400" baseline="30000" dirty="0" smtClean="0">
                <a:latin typeface="Symbol" charset="2"/>
                <a:cs typeface="Symbol" charset="2"/>
              </a:rPr>
              <a:t>2</a:t>
            </a:r>
            <a:endParaRPr lang="en-US" sz="2400" baseline="30000" dirty="0">
              <a:latin typeface="Symbol" charset="2"/>
              <a:cs typeface="Symbol" charset="2"/>
            </a:endParaRPr>
          </a:p>
        </p:txBody>
      </p:sp>
      <p:sp>
        <p:nvSpPr>
          <p:cNvPr id="31" name="TextBox 30"/>
          <p:cNvSpPr txBox="1"/>
          <p:nvPr/>
        </p:nvSpPr>
        <p:spPr>
          <a:xfrm>
            <a:off x="264584" y="5903418"/>
            <a:ext cx="345016" cy="461665"/>
          </a:xfrm>
          <a:prstGeom prst="rect">
            <a:avLst/>
          </a:prstGeom>
          <a:noFill/>
        </p:spPr>
        <p:txBody>
          <a:bodyPr wrap="none" rtlCol="0">
            <a:spAutoFit/>
          </a:bodyPr>
          <a:lstStyle/>
          <a:p>
            <a:r>
              <a:rPr lang="en-US" sz="2400" dirty="0" err="1" smtClean="0">
                <a:latin typeface="Symbol" charset="2"/>
                <a:cs typeface="Symbol" charset="2"/>
              </a:rPr>
              <a:t>q</a:t>
            </a:r>
            <a:endParaRPr lang="en-US" sz="2400" baseline="30000" dirty="0">
              <a:latin typeface="Symbol" charset="2"/>
              <a:cs typeface="Symbol" charset="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33400" y="304800"/>
            <a:ext cx="8077200" cy="6370974"/>
          </a:xfrm>
          <a:prstGeom prst="rect">
            <a:avLst/>
          </a:prstGeom>
          <a:noFill/>
        </p:spPr>
        <p:txBody>
          <a:bodyPr wrap="square" rtlCol="0">
            <a:spAutoFit/>
          </a:bodyPr>
          <a:lstStyle/>
          <a:p>
            <a:r>
              <a:rPr lang="en-US" sz="2400" dirty="0" smtClean="0">
                <a:latin typeface="Comic Sans MS"/>
                <a:cs typeface="Comic Sans MS"/>
              </a:rPr>
              <a:t>Gravitational </a:t>
            </a:r>
            <a:r>
              <a:rPr lang="en-US" sz="2400" dirty="0" err="1" smtClean="0">
                <a:latin typeface="Comic Sans MS"/>
                <a:cs typeface="Comic Sans MS"/>
              </a:rPr>
              <a:t>redshift</a:t>
            </a:r>
            <a:endParaRPr lang="en-US" sz="2400" dirty="0" smtClean="0">
              <a:latin typeface="Comic Sans MS"/>
              <a:cs typeface="Comic Sans MS"/>
            </a:endParaRPr>
          </a:p>
          <a:p>
            <a:endParaRPr lang="en-US" sz="2400" dirty="0" smtClean="0">
              <a:latin typeface="Comic Sans MS"/>
              <a:cs typeface="Comic Sans MS"/>
            </a:endParaRPr>
          </a:p>
          <a:p>
            <a:r>
              <a:rPr lang="en-US" sz="2400" dirty="0" smtClean="0">
                <a:latin typeface="Comic Sans MS"/>
                <a:cs typeface="Comic Sans MS"/>
              </a:rPr>
              <a:t>The gravitational potential of the galaxy is well established from the velocity profile (which shows it to be dominated by dark matter)</a:t>
            </a:r>
          </a:p>
          <a:p>
            <a:endParaRPr lang="en-US" sz="2400" dirty="0" smtClean="0">
              <a:latin typeface="Comic Sans MS"/>
              <a:cs typeface="Comic Sans MS"/>
            </a:endParaRPr>
          </a:p>
          <a:p>
            <a:r>
              <a:rPr lang="en-US" sz="2400" dirty="0" smtClean="0">
                <a:latin typeface="Comic Sans MS"/>
                <a:cs typeface="Comic Sans MS"/>
              </a:rPr>
              <a:t>For radiation coming from 1 </a:t>
            </a:r>
            <a:r>
              <a:rPr lang="en-US" sz="2400" dirty="0" err="1" smtClean="0">
                <a:latin typeface="Comic Sans MS"/>
                <a:cs typeface="Comic Sans MS"/>
              </a:rPr>
              <a:t>kpc</a:t>
            </a:r>
            <a:r>
              <a:rPr lang="en-US" sz="2400" dirty="0" smtClean="0">
                <a:latin typeface="Comic Sans MS"/>
                <a:cs typeface="Comic Sans MS"/>
              </a:rPr>
              <a:t> from the centre (an angular offset of 7</a:t>
            </a:r>
            <a:r>
              <a:rPr lang="en-US" sz="2400" dirty="0" smtClean="0">
                <a:latin typeface="Times New Roman"/>
                <a:cs typeface="Times New Roman"/>
              </a:rPr>
              <a:t>°)</a:t>
            </a:r>
            <a:r>
              <a:rPr lang="en-US" sz="2400" dirty="0" smtClean="0">
                <a:latin typeface="Comic Sans MS"/>
                <a:cs typeface="Comic Sans MS"/>
              </a:rPr>
              <a:t>, there will be a </a:t>
            </a:r>
            <a:r>
              <a:rPr lang="en-US" sz="2400" dirty="0" err="1" smtClean="0">
                <a:latin typeface="Comic Sans MS"/>
                <a:cs typeface="Comic Sans MS"/>
              </a:rPr>
              <a:t>redshift</a:t>
            </a:r>
            <a:r>
              <a:rPr lang="en-US" sz="2400" dirty="0" smtClean="0">
                <a:latin typeface="Comic Sans MS"/>
                <a:cs typeface="Comic Sans MS"/>
              </a:rPr>
              <a:t> of 1 part in 10</a:t>
            </a:r>
            <a:r>
              <a:rPr lang="en-US" sz="2400" baseline="30000" dirty="0" smtClean="0">
                <a:latin typeface="Comic Sans MS"/>
                <a:cs typeface="Comic Sans MS"/>
              </a:rPr>
              <a:t>6</a:t>
            </a:r>
            <a:r>
              <a:rPr lang="en-US" sz="2400" dirty="0" smtClean="0">
                <a:latin typeface="Comic Sans MS"/>
                <a:cs typeface="Comic Sans MS"/>
              </a:rPr>
              <a:t>. </a:t>
            </a:r>
          </a:p>
          <a:p>
            <a:endParaRPr lang="en-US" sz="2400" dirty="0" smtClean="0">
              <a:latin typeface="Comic Sans MS"/>
              <a:cs typeface="Comic Sans MS"/>
            </a:endParaRPr>
          </a:p>
          <a:p>
            <a:r>
              <a:rPr lang="en-US" sz="2400" dirty="0" smtClean="0">
                <a:latin typeface="Comic Sans MS"/>
                <a:cs typeface="Comic Sans MS"/>
              </a:rPr>
              <a:t>Would negative gravitation mass for positrons mean that 511 </a:t>
            </a:r>
            <a:r>
              <a:rPr lang="en-US" sz="2400" dirty="0" err="1" smtClean="0">
                <a:latin typeface="Comic Sans MS"/>
                <a:cs typeface="Comic Sans MS"/>
              </a:rPr>
              <a:t>keV</a:t>
            </a:r>
            <a:r>
              <a:rPr lang="en-US" sz="2400" dirty="0" smtClean="0">
                <a:latin typeface="Comic Sans MS"/>
                <a:cs typeface="Comic Sans MS"/>
              </a:rPr>
              <a:t> </a:t>
            </a:r>
            <a:r>
              <a:rPr lang="en-US" sz="2400" dirty="0" err="1" smtClean="0">
                <a:latin typeface="Comic Sans MS"/>
                <a:cs typeface="Comic Sans MS"/>
              </a:rPr>
              <a:t>positronium</a:t>
            </a:r>
            <a:r>
              <a:rPr lang="en-US" sz="2400" dirty="0" smtClean="0">
                <a:latin typeface="Comic Sans MS"/>
                <a:cs typeface="Comic Sans MS"/>
              </a:rPr>
              <a:t> annihilation radiation would show no such </a:t>
            </a:r>
            <a:r>
              <a:rPr lang="en-US" sz="2400" dirty="0" err="1" smtClean="0">
                <a:latin typeface="Comic Sans MS"/>
                <a:cs typeface="Comic Sans MS"/>
              </a:rPr>
              <a:t>redshift</a:t>
            </a:r>
            <a:r>
              <a:rPr lang="en-US" sz="2400" dirty="0" smtClean="0">
                <a:latin typeface="Comic Sans MS"/>
                <a:cs typeface="Comic Sans MS"/>
              </a:rPr>
              <a:t> ?</a:t>
            </a:r>
          </a:p>
          <a:p>
            <a:endParaRPr lang="en-US" sz="2400" dirty="0" smtClean="0">
              <a:latin typeface="Comic Sans MS"/>
              <a:cs typeface="Comic Sans MS"/>
            </a:endParaRPr>
          </a:p>
          <a:p>
            <a:r>
              <a:rPr lang="en-US" sz="2400" dirty="0" smtClean="0">
                <a:latin typeface="Comic Sans MS"/>
                <a:cs typeface="Comic Sans MS"/>
              </a:rPr>
              <a:t>But</a:t>
            </a:r>
          </a:p>
          <a:p>
            <a:r>
              <a:rPr lang="en-US" sz="2400" dirty="0" smtClean="0">
                <a:latin typeface="Comic Sans MS"/>
                <a:cs typeface="Comic Sans MS"/>
              </a:rPr>
              <a:t>	1) The effect is small to measure at present</a:t>
            </a:r>
          </a:p>
          <a:p>
            <a:r>
              <a:rPr lang="en-US" sz="2400" dirty="0" smtClean="0">
                <a:latin typeface="Comic Sans MS"/>
                <a:cs typeface="Comic Sans MS"/>
              </a:rPr>
              <a:t>	2) The </a:t>
            </a:r>
            <a:r>
              <a:rPr lang="en-US" sz="2400" dirty="0" err="1" smtClean="0">
                <a:latin typeface="Comic Sans MS"/>
                <a:cs typeface="Comic Sans MS"/>
              </a:rPr>
              <a:t>redshift</a:t>
            </a:r>
            <a:r>
              <a:rPr lang="en-US" sz="2400" dirty="0" smtClean="0">
                <a:latin typeface="Comic Sans MS"/>
                <a:cs typeface="Comic Sans MS"/>
              </a:rPr>
              <a:t> is a GR effect, but GR cannot hold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438400" y="2685871"/>
            <a:ext cx="4106112" cy="1200329"/>
          </a:xfrm>
          <a:prstGeom prst="rect">
            <a:avLst/>
          </a:prstGeom>
          <a:noFill/>
        </p:spPr>
        <p:txBody>
          <a:bodyPr wrap="none" rtlCol="0">
            <a:spAutoFit/>
          </a:bodyPr>
          <a:lstStyle/>
          <a:p>
            <a:r>
              <a:rPr lang="en-US" sz="7200" dirty="0" smtClean="0">
                <a:latin typeface="Comic Sans MS"/>
                <a:cs typeface="Comic Sans MS"/>
              </a:rPr>
              <a:t>The END</a:t>
            </a:r>
            <a:endParaRPr lang="en-US" sz="7200" dirty="0">
              <a:latin typeface="Comic Sans MS"/>
              <a:cs typeface="Comic Sans M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Malyshev_etal_2009_fig1.pdf"/>
          <p:cNvPicPr>
            <a:picLocks noChangeAspect="1"/>
          </p:cNvPicPr>
          <p:nvPr/>
        </p:nvPicPr>
        <mc:AlternateContent>
          <mc:Choice xmlns:ma="http://schemas.microsoft.com/office/mac/drawingml/2008/main" Requires="ma">
            <p:blipFill>
              <a:blip r:embed="rId2"/>
              <a:srcRect l="10054" r="6187" b="27314"/>
              <a:stretch>
                <a:fillRect/>
              </a:stretch>
            </p:blipFill>
          </mc:Choice>
          <mc:Fallback>
            <p:blipFill>
              <a:blip r:embed="rId3"/>
              <a:srcRect l="10054" r="6187" b="27314"/>
              <a:stretch>
                <a:fillRect/>
              </a:stretch>
            </p:blipFill>
          </mc:Fallback>
        </mc:AlternateContent>
        <p:spPr>
          <a:xfrm>
            <a:off x="1376523" y="1752600"/>
            <a:ext cx="6548277" cy="4022421"/>
          </a:xfrm>
          <a:prstGeom prst="rect">
            <a:avLst/>
          </a:prstGeom>
        </p:spPr>
      </p:pic>
      <p:sp>
        <p:nvSpPr>
          <p:cNvPr id="3" name="TextBox 2"/>
          <p:cNvSpPr txBox="1"/>
          <p:nvPr/>
        </p:nvSpPr>
        <p:spPr>
          <a:xfrm>
            <a:off x="1371601" y="247472"/>
            <a:ext cx="7238999" cy="1200328"/>
          </a:xfrm>
          <a:prstGeom prst="rect">
            <a:avLst/>
          </a:prstGeom>
          <a:noFill/>
        </p:spPr>
        <p:txBody>
          <a:bodyPr wrap="square" rtlCol="0">
            <a:spAutoFit/>
          </a:bodyPr>
          <a:lstStyle/>
          <a:p>
            <a:r>
              <a:rPr lang="en-US" sz="2400" dirty="0" smtClean="0">
                <a:latin typeface="Comic Sans MS"/>
                <a:cs typeface="Comic Sans MS"/>
              </a:rPr>
              <a:t>Predicted </a:t>
            </a:r>
            <a:r>
              <a:rPr lang="en-US" sz="2400" dirty="0" err="1" smtClean="0">
                <a:latin typeface="Comic Sans MS"/>
                <a:cs typeface="Comic Sans MS"/>
              </a:rPr>
              <a:t>e</a:t>
            </a:r>
            <a:r>
              <a:rPr lang="en-US" sz="2400" baseline="30000" dirty="0" smtClean="0">
                <a:latin typeface="Comic Sans MS"/>
                <a:cs typeface="Comic Sans MS"/>
              </a:rPr>
              <a:t>+ </a:t>
            </a:r>
            <a:r>
              <a:rPr lang="en-US" sz="2400" dirty="0" smtClean="0">
                <a:latin typeface="Comic Sans MS"/>
                <a:cs typeface="Comic Sans MS"/>
              </a:rPr>
              <a:t>+ </a:t>
            </a:r>
            <a:r>
              <a:rPr lang="en-US" sz="2400" dirty="0" err="1" smtClean="0">
                <a:latin typeface="Comic Sans MS"/>
                <a:cs typeface="Comic Sans MS"/>
              </a:rPr>
              <a:t>e</a:t>
            </a:r>
            <a:r>
              <a:rPr lang="en-US" sz="2400" baseline="30000" dirty="0" smtClean="0">
                <a:latin typeface="Comic Sans MS"/>
                <a:cs typeface="Comic Sans MS"/>
              </a:rPr>
              <a:t>-</a:t>
            </a:r>
            <a:r>
              <a:rPr lang="en-US" sz="2400" dirty="0" smtClean="0">
                <a:latin typeface="Comic Sans MS"/>
                <a:cs typeface="Comic Sans MS"/>
              </a:rPr>
              <a:t> flux from a pulsar at a distance of 1 </a:t>
            </a:r>
            <a:r>
              <a:rPr lang="en-US" sz="2400" dirty="0" err="1" smtClean="0">
                <a:latin typeface="Comic Sans MS"/>
                <a:cs typeface="Comic Sans MS"/>
              </a:rPr>
              <a:t>kpc</a:t>
            </a:r>
            <a:r>
              <a:rPr lang="en-US" sz="2400" dirty="0" smtClean="0">
                <a:latin typeface="Comic Sans MS"/>
                <a:cs typeface="Comic Sans MS"/>
              </a:rPr>
              <a:t> with </a:t>
            </a:r>
            <a:r>
              <a:rPr lang="en-US" sz="2400" dirty="0" smtClean="0">
                <a:latin typeface="Symbol" charset="2"/>
                <a:cs typeface="Symbol" charset="2"/>
              </a:rPr>
              <a:t>h</a:t>
            </a:r>
            <a:r>
              <a:rPr lang="en-US" sz="2400" dirty="0" smtClean="0">
                <a:latin typeface="Comic Sans MS"/>
                <a:cs typeface="Comic Sans MS"/>
              </a:rPr>
              <a:t>W</a:t>
            </a:r>
            <a:r>
              <a:rPr lang="en-US" sz="2400" baseline="-25000" dirty="0" smtClean="0">
                <a:latin typeface="Comic Sans MS"/>
                <a:cs typeface="Comic Sans MS"/>
              </a:rPr>
              <a:t>0</a:t>
            </a:r>
            <a:r>
              <a:rPr lang="en-US" sz="2400" dirty="0" smtClean="0">
                <a:latin typeface="Comic Sans MS"/>
                <a:cs typeface="Comic Sans MS"/>
              </a:rPr>
              <a:t>=10</a:t>
            </a:r>
            <a:r>
              <a:rPr lang="en-US" sz="2400" baseline="30000" dirty="0" smtClean="0">
                <a:latin typeface="Comic Sans MS"/>
                <a:cs typeface="Comic Sans MS"/>
              </a:rPr>
              <a:t>49</a:t>
            </a:r>
            <a:r>
              <a:rPr lang="en-US" sz="2400" dirty="0" smtClean="0">
                <a:latin typeface="Comic Sans MS"/>
                <a:cs typeface="Comic Sans MS"/>
              </a:rPr>
              <a:t> erg, an injection index </a:t>
            </a:r>
            <a:r>
              <a:rPr lang="en-US" sz="2400" dirty="0" err="1" smtClean="0">
                <a:latin typeface="Comic Sans MS"/>
                <a:cs typeface="Comic Sans MS"/>
              </a:rPr>
              <a:t>n</a:t>
            </a:r>
            <a:r>
              <a:rPr lang="en-US" sz="2400" dirty="0" smtClean="0">
                <a:latin typeface="Comic Sans MS"/>
                <a:cs typeface="Comic Sans MS"/>
              </a:rPr>
              <a:t>=1.6, and an injection cutoff 10 </a:t>
            </a:r>
            <a:r>
              <a:rPr lang="en-US" sz="2400" dirty="0" err="1" smtClean="0">
                <a:latin typeface="Comic Sans MS"/>
                <a:cs typeface="Comic Sans MS"/>
              </a:rPr>
              <a:t>TeV</a:t>
            </a:r>
            <a:r>
              <a:rPr lang="en-US" sz="2400" dirty="0" smtClean="0">
                <a:latin typeface="Comic Sans MS"/>
                <a:cs typeface="Comic Sans MS"/>
              </a:rPr>
              <a:t> </a:t>
            </a:r>
            <a:endParaRPr lang="en-US" sz="2400" dirty="0">
              <a:latin typeface="Comic Sans MS"/>
              <a:cs typeface="Comic Sans MS"/>
            </a:endParaRPr>
          </a:p>
        </p:txBody>
      </p:sp>
      <p:sp>
        <p:nvSpPr>
          <p:cNvPr id="4" name="Rectangle 3"/>
          <p:cNvSpPr/>
          <p:nvPr/>
        </p:nvSpPr>
        <p:spPr>
          <a:xfrm>
            <a:off x="5486400" y="6412468"/>
            <a:ext cx="3505200" cy="369332"/>
          </a:xfrm>
          <a:prstGeom prst="rect">
            <a:avLst/>
          </a:prstGeom>
        </p:spPr>
        <p:txBody>
          <a:bodyPr wrap="square">
            <a:spAutoFit/>
          </a:bodyPr>
          <a:lstStyle/>
          <a:p>
            <a:r>
              <a:rPr lang="en-US" i="1" dirty="0" err="1" smtClean="0">
                <a:latin typeface="Times New Roman"/>
                <a:cs typeface="Times New Roman"/>
              </a:rPr>
              <a:t>Malyshev</a:t>
            </a:r>
            <a:r>
              <a:rPr lang="en-US" i="1" dirty="0" smtClean="0">
                <a:latin typeface="Times New Roman"/>
                <a:cs typeface="Times New Roman"/>
              </a:rPr>
              <a:t>,</a:t>
            </a:r>
            <a:r>
              <a:rPr lang="en-GB" i="1" dirty="0" smtClean="0">
                <a:latin typeface="Times New Roman"/>
                <a:cs typeface="Times New Roman"/>
              </a:rPr>
              <a:t> </a:t>
            </a:r>
            <a:r>
              <a:rPr lang="en-US" i="1" dirty="0" err="1" smtClean="0">
                <a:latin typeface="Times New Roman"/>
                <a:cs typeface="Times New Roman"/>
              </a:rPr>
              <a:t>Cholis</a:t>
            </a:r>
            <a:r>
              <a:rPr lang="en-GB" i="1" dirty="0">
                <a:latin typeface="Times New Roman"/>
                <a:cs typeface="Times New Roman"/>
              </a:rPr>
              <a:t> </a:t>
            </a:r>
            <a:r>
              <a:rPr lang="en-GB" i="1" dirty="0" smtClean="0">
                <a:latin typeface="Times New Roman"/>
                <a:cs typeface="Times New Roman"/>
              </a:rPr>
              <a:t>&amp;</a:t>
            </a:r>
            <a:r>
              <a:rPr lang="en-US" i="1" dirty="0" smtClean="0">
                <a:latin typeface="Times New Roman"/>
                <a:cs typeface="Times New Roman"/>
              </a:rPr>
              <a:t>  </a:t>
            </a:r>
            <a:r>
              <a:rPr lang="en-US" i="1" dirty="0" err="1" smtClean="0">
                <a:latin typeface="Times New Roman"/>
                <a:cs typeface="Times New Roman"/>
              </a:rPr>
              <a:t>Gelfand</a:t>
            </a:r>
            <a:r>
              <a:rPr lang="en-GB" i="1" dirty="0">
                <a:latin typeface="Times New Roman"/>
                <a:cs typeface="Times New Roman"/>
              </a:rPr>
              <a:t> </a:t>
            </a:r>
            <a:r>
              <a:rPr lang="en-US" i="1" dirty="0">
                <a:latin typeface="Times New Roman"/>
                <a:cs typeface="Times New Roman"/>
              </a:rPr>
              <a:t>(2009)</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Malyshev_etal_2009_fig8.pdf"/>
          <p:cNvPicPr>
            <a:picLocks noChangeAspect="1"/>
          </p:cNvPicPr>
          <p:nvPr/>
        </p:nvPicPr>
        <mc:AlternateContent>
          <mc:Choice xmlns:ma="http://schemas.microsoft.com/office/mac/drawingml/2008/main" Requires="ma">
            <p:blipFill>
              <a:blip r:embed="rId2"/>
              <a:srcRect l="7029" t="3064" r="8033" b="9191"/>
              <a:stretch>
                <a:fillRect/>
              </a:stretch>
            </p:blipFill>
          </mc:Choice>
          <mc:Fallback>
            <p:blipFill>
              <a:blip r:embed="rId3"/>
              <a:srcRect l="7029" t="3064" r="8033" b="9191"/>
              <a:stretch>
                <a:fillRect/>
              </a:stretch>
            </p:blipFill>
          </mc:Fallback>
        </mc:AlternateContent>
        <p:spPr>
          <a:xfrm>
            <a:off x="1368335" y="620851"/>
            <a:ext cx="5485212" cy="3714505"/>
          </a:xfrm>
          <a:prstGeom prst="rect">
            <a:avLst/>
          </a:prstGeom>
        </p:spPr>
      </p:pic>
      <p:sp>
        <p:nvSpPr>
          <p:cNvPr id="3" name="Rectangle 2"/>
          <p:cNvSpPr/>
          <p:nvPr/>
        </p:nvSpPr>
        <p:spPr>
          <a:xfrm>
            <a:off x="3276600" y="228600"/>
            <a:ext cx="3505200" cy="369332"/>
          </a:xfrm>
          <a:prstGeom prst="rect">
            <a:avLst/>
          </a:prstGeom>
        </p:spPr>
        <p:txBody>
          <a:bodyPr wrap="square">
            <a:spAutoFit/>
          </a:bodyPr>
          <a:lstStyle/>
          <a:p>
            <a:r>
              <a:rPr lang="en-US" i="1" dirty="0" err="1" smtClean="0">
                <a:latin typeface="Times New Roman"/>
                <a:cs typeface="Times New Roman"/>
              </a:rPr>
              <a:t>Malyshev</a:t>
            </a:r>
            <a:r>
              <a:rPr lang="en-US" i="1" dirty="0" smtClean="0">
                <a:latin typeface="Times New Roman"/>
                <a:cs typeface="Times New Roman"/>
              </a:rPr>
              <a:t>,</a:t>
            </a:r>
            <a:r>
              <a:rPr lang="en-GB" i="1" dirty="0" smtClean="0">
                <a:latin typeface="Times New Roman"/>
                <a:cs typeface="Times New Roman"/>
              </a:rPr>
              <a:t> </a:t>
            </a:r>
            <a:r>
              <a:rPr lang="en-US" i="1" dirty="0" err="1" smtClean="0">
                <a:latin typeface="Times New Roman"/>
                <a:cs typeface="Times New Roman"/>
              </a:rPr>
              <a:t>Cholis</a:t>
            </a:r>
            <a:r>
              <a:rPr lang="en-GB" i="1" dirty="0">
                <a:latin typeface="Times New Roman"/>
                <a:cs typeface="Times New Roman"/>
              </a:rPr>
              <a:t> </a:t>
            </a:r>
            <a:r>
              <a:rPr lang="en-GB" i="1" dirty="0" smtClean="0">
                <a:latin typeface="Times New Roman"/>
                <a:cs typeface="Times New Roman"/>
              </a:rPr>
              <a:t>&amp;</a:t>
            </a:r>
            <a:r>
              <a:rPr lang="en-US" i="1" dirty="0" smtClean="0">
                <a:latin typeface="Times New Roman"/>
                <a:cs typeface="Times New Roman"/>
              </a:rPr>
              <a:t>  </a:t>
            </a:r>
            <a:r>
              <a:rPr lang="en-US" i="1" dirty="0" err="1" smtClean="0">
                <a:latin typeface="Times New Roman"/>
                <a:cs typeface="Times New Roman"/>
              </a:rPr>
              <a:t>Gelfand</a:t>
            </a:r>
            <a:r>
              <a:rPr lang="en-GB" i="1" dirty="0">
                <a:latin typeface="Times New Roman"/>
                <a:cs typeface="Times New Roman"/>
              </a:rPr>
              <a:t> </a:t>
            </a:r>
            <a:r>
              <a:rPr lang="en-US" i="1" dirty="0">
                <a:latin typeface="Times New Roman"/>
                <a:cs typeface="Times New Roman"/>
              </a:rPr>
              <a:t>(2009)</a:t>
            </a:r>
          </a:p>
        </p:txBody>
      </p:sp>
      <p:graphicFrame>
        <p:nvGraphicFramePr>
          <p:cNvPr id="4" name="Table 3"/>
          <p:cNvGraphicFramePr>
            <a:graphicFrameLocks noGrp="1"/>
          </p:cNvGraphicFramePr>
          <p:nvPr/>
        </p:nvGraphicFramePr>
        <p:xfrm>
          <a:off x="1828800" y="5021580"/>
          <a:ext cx="6096000" cy="11506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US" dirty="0">
                        <a:solidFill>
                          <a:schemeClr val="tx1"/>
                        </a:solidFill>
                      </a:endParaRP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noFill/>
                  </a:tcPr>
                </a:tc>
                <a:tc>
                  <a:txBody>
                    <a:bodyPr/>
                    <a:lstStyle/>
                    <a:p>
                      <a:r>
                        <a:rPr lang="en-US" dirty="0" smtClean="0">
                          <a:solidFill>
                            <a:schemeClr val="tx1"/>
                          </a:solidFill>
                        </a:rPr>
                        <a:t>Pulsar</a:t>
                      </a:r>
                      <a:endParaRPr lang="en-US" dirty="0">
                        <a:solidFill>
                          <a:schemeClr val="tx1"/>
                        </a:solidFill>
                      </a:endParaRPr>
                    </a:p>
                  </a:txBody>
                  <a:tcPr>
                    <a:lnT w="12700" cap="flat" cmpd="sng" algn="ctr">
                      <a:solidFill>
                        <a:scrgbClr r="0" g="0" b="0"/>
                      </a:solidFill>
                      <a:prstDash val="solid"/>
                      <a:round/>
                      <a:headEnd type="none" w="med" len="med"/>
                      <a:tailEnd type="none" w="med" len="med"/>
                    </a:lnT>
                    <a:noFill/>
                  </a:tcPr>
                </a:tc>
                <a:tc>
                  <a:txBody>
                    <a:bodyPr/>
                    <a:lstStyle/>
                    <a:p>
                      <a:r>
                        <a:rPr lang="en-US" dirty="0" smtClean="0">
                          <a:solidFill>
                            <a:schemeClr val="tx1"/>
                          </a:solidFill>
                        </a:rPr>
                        <a:t>Age (</a:t>
                      </a:r>
                      <a:r>
                        <a:rPr lang="en-US" dirty="0" err="1" smtClean="0">
                          <a:solidFill>
                            <a:schemeClr val="tx1"/>
                          </a:solidFill>
                        </a:rPr>
                        <a:t>y</a:t>
                      </a:r>
                      <a:r>
                        <a:rPr lang="en-US" dirty="0" smtClean="0">
                          <a:solidFill>
                            <a:schemeClr val="tx1"/>
                          </a:solidFill>
                        </a:rPr>
                        <a:t>)</a:t>
                      </a:r>
                      <a:endParaRPr lang="en-US" dirty="0">
                        <a:solidFill>
                          <a:schemeClr val="tx1"/>
                        </a:solidFill>
                      </a:endParaRPr>
                    </a:p>
                  </a:txBody>
                  <a:tcPr>
                    <a:lnT w="12700" cap="flat" cmpd="sng" algn="ctr">
                      <a:solidFill>
                        <a:scrgbClr r="0" g="0" b="0"/>
                      </a:solidFill>
                      <a:prstDash val="solid"/>
                      <a:round/>
                      <a:headEnd type="none" w="med" len="med"/>
                      <a:tailEnd type="none" w="med" len="med"/>
                    </a:lnT>
                    <a:noFill/>
                  </a:tcPr>
                </a:tc>
                <a:tc>
                  <a:txBody>
                    <a:bodyPr/>
                    <a:lstStyle/>
                    <a:p>
                      <a:r>
                        <a:rPr lang="en-US" dirty="0" smtClean="0">
                          <a:solidFill>
                            <a:schemeClr val="tx1"/>
                          </a:solidFill>
                        </a:rPr>
                        <a:t>Distance (</a:t>
                      </a:r>
                      <a:r>
                        <a:rPr lang="en-US" dirty="0" err="1" smtClean="0">
                          <a:solidFill>
                            <a:schemeClr val="tx1"/>
                          </a:solidFill>
                        </a:rPr>
                        <a:t>kpc</a:t>
                      </a:r>
                      <a:r>
                        <a:rPr lang="en-US" dirty="0" smtClean="0">
                          <a:solidFill>
                            <a:schemeClr val="tx1"/>
                          </a:solidFill>
                        </a:rPr>
                        <a:t>)</a:t>
                      </a:r>
                      <a:endParaRPr lang="en-US" dirty="0">
                        <a:solidFill>
                          <a:schemeClr val="tx1"/>
                        </a:solidFill>
                      </a:endParaRP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noFill/>
                  </a:tcPr>
                </a:tc>
              </a:tr>
              <a:tr h="370840">
                <a:tc>
                  <a:txBody>
                    <a:bodyPr/>
                    <a:lstStyle/>
                    <a:p>
                      <a:r>
                        <a:rPr lang="en-US" dirty="0" err="1" smtClean="0"/>
                        <a:t>Geminga</a:t>
                      </a:r>
                      <a:endParaRPr lang="en-US" dirty="0" smtClean="0"/>
                    </a:p>
                  </a:txBody>
                  <a:tcPr>
                    <a:lnL w="12700" cap="flat" cmpd="sng" algn="ctr">
                      <a:solidFill>
                        <a:scrgbClr r="0" g="0" b="0"/>
                      </a:solidFill>
                      <a:prstDash val="solid"/>
                      <a:round/>
                      <a:headEnd type="none" w="med" len="med"/>
                      <a:tailEnd type="none" w="med" len="med"/>
                    </a:lnL>
                    <a:noFill/>
                  </a:tcPr>
                </a:tc>
                <a:tc>
                  <a:txBody>
                    <a:bodyPr/>
                    <a:lstStyle/>
                    <a:p>
                      <a:r>
                        <a:rPr sz="1800" dirty="0" smtClean="0"/>
                        <a:t>J0633</a:t>
                      </a:r>
                      <a:r>
                        <a:rPr lang="en-GB" sz="1800" dirty="0" smtClean="0"/>
                        <a:t>+</a:t>
                      </a:r>
                      <a:r>
                        <a:rPr sz="1800" dirty="0" smtClean="0"/>
                        <a:t>1746</a:t>
                      </a:r>
                      <a:endParaRPr lang="en-US" dirty="0"/>
                    </a:p>
                  </a:txBody>
                  <a:tcPr>
                    <a:noFill/>
                  </a:tcPr>
                </a:tc>
                <a:tc>
                  <a:txBody>
                    <a:bodyPr/>
                    <a:lstStyle/>
                    <a:p>
                      <a:r>
                        <a:rPr sz="1800" dirty="0" smtClean="0"/>
                        <a:t>3</a:t>
                      </a:r>
                      <a:r>
                        <a:rPr lang="en-GB" sz="1800" dirty="0" smtClean="0"/>
                        <a:t>.</a:t>
                      </a:r>
                      <a:r>
                        <a:rPr sz="1800" dirty="0" smtClean="0"/>
                        <a:t>7</a:t>
                      </a:r>
                      <a:r>
                        <a:rPr lang="en-GB" sz="1800" dirty="0" smtClean="0"/>
                        <a:t>×</a:t>
                      </a:r>
                      <a:r>
                        <a:rPr sz="1800" dirty="0" smtClean="0"/>
                        <a:t>10</a:t>
                      </a:r>
                      <a:r>
                        <a:rPr sz="1800" baseline="30000" dirty="0" smtClean="0"/>
                        <a:t>5</a:t>
                      </a:r>
                      <a:r>
                        <a:rPr sz="1800" dirty="0" smtClean="0"/>
                        <a:t> </a:t>
                      </a:r>
                      <a:r>
                        <a:rPr lang="en-GB" sz="1800" dirty="0" smtClean="0"/>
                        <a:t> </a:t>
                      </a:r>
                      <a:endParaRPr lang="en-US" dirty="0"/>
                    </a:p>
                  </a:txBody>
                  <a:tcPr>
                    <a:noFill/>
                  </a:tcPr>
                </a:tc>
                <a:tc>
                  <a:txBody>
                    <a:bodyPr/>
                    <a:lstStyle/>
                    <a:p>
                      <a:r>
                        <a:rPr lang="en-US" dirty="0" smtClean="0"/>
                        <a:t>0.25</a:t>
                      </a:r>
                      <a:endParaRPr lang="en-US" dirty="0"/>
                    </a:p>
                  </a:txBody>
                  <a:tcPr>
                    <a:lnR w="12700" cap="flat" cmpd="sng" algn="ctr">
                      <a:solidFill>
                        <a:scrgbClr r="0" g="0" b="0"/>
                      </a:solidFill>
                      <a:prstDash val="solid"/>
                      <a:round/>
                      <a:headEnd type="none" w="med" len="med"/>
                      <a:tailEnd type="none" w="med" len="med"/>
                    </a:lnR>
                    <a:noFill/>
                  </a:tcPr>
                </a:tc>
              </a:tr>
              <a:tr h="370840">
                <a:tc>
                  <a:txBody>
                    <a:bodyPr/>
                    <a:lstStyle/>
                    <a:p>
                      <a:r>
                        <a:rPr lang="en-US" dirty="0" err="1" smtClean="0"/>
                        <a:t>Monogem</a:t>
                      </a:r>
                      <a:endParaRPr lang="en-US" dirty="0"/>
                    </a:p>
                  </a:txBody>
                  <a:tcP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noFill/>
                  </a:tcPr>
                </a:tc>
                <a:tc>
                  <a:txBody>
                    <a:bodyPr/>
                    <a:lstStyle/>
                    <a:p>
                      <a:r>
                        <a:rPr lang="en-GB" sz="1800" dirty="0" smtClean="0"/>
                        <a:t>B</a:t>
                      </a:r>
                      <a:r>
                        <a:rPr sz="1800" dirty="0" smtClean="0"/>
                        <a:t>0656 </a:t>
                      </a:r>
                      <a:r>
                        <a:rPr lang="en-GB" sz="1800" dirty="0" smtClean="0"/>
                        <a:t>+</a:t>
                      </a:r>
                      <a:r>
                        <a:rPr sz="1800" dirty="0" smtClean="0"/>
                        <a:t>14</a:t>
                      </a:r>
                      <a:endParaRPr lang="en-US" dirty="0"/>
                    </a:p>
                  </a:txBody>
                  <a:tcPr>
                    <a:lnB w="12700" cap="flat" cmpd="sng" algn="ctr">
                      <a:solidFill>
                        <a:scrgbClr r="0" g="0" b="0"/>
                      </a:solidFill>
                      <a:prstDash val="solid"/>
                      <a:round/>
                      <a:headEnd type="none" w="med" len="med"/>
                      <a:tailEnd type="none" w="med" len="med"/>
                    </a:lnB>
                    <a:noFill/>
                  </a:tcPr>
                </a:tc>
                <a:tc>
                  <a:txBody>
                    <a:bodyPr/>
                    <a:lstStyle/>
                    <a:p>
                      <a:r>
                        <a:rPr sz="1800" dirty="0" smtClean="0"/>
                        <a:t>1</a:t>
                      </a:r>
                      <a:r>
                        <a:rPr lang="en-GB" sz="1800" dirty="0" smtClean="0"/>
                        <a:t>.</a:t>
                      </a:r>
                      <a:r>
                        <a:rPr sz="1800" dirty="0" smtClean="0"/>
                        <a:t>1</a:t>
                      </a:r>
                      <a:r>
                        <a:rPr lang="en-GB" sz="1800" dirty="0" smtClean="0"/>
                        <a:t>×</a:t>
                      </a:r>
                      <a:r>
                        <a:rPr sz="1800" dirty="0" smtClean="0"/>
                        <a:t>10</a:t>
                      </a:r>
                      <a:r>
                        <a:rPr sz="1800" baseline="30000" dirty="0" smtClean="0"/>
                        <a:t>5</a:t>
                      </a:r>
                      <a:r>
                        <a:rPr sz="1800" dirty="0" smtClean="0"/>
                        <a:t> </a:t>
                      </a:r>
                      <a:endParaRPr lang="en-US" dirty="0"/>
                    </a:p>
                  </a:txBody>
                  <a:tcPr>
                    <a:lnB w="12700" cap="flat" cmpd="sng" algn="ctr">
                      <a:solidFill>
                        <a:scrgbClr r="0" g="0" b="0"/>
                      </a:solidFill>
                      <a:prstDash val="solid"/>
                      <a:round/>
                      <a:headEnd type="none" w="med" len="med"/>
                      <a:tailEnd type="none" w="med" len="med"/>
                    </a:lnB>
                    <a:noFill/>
                  </a:tcPr>
                </a:tc>
                <a:tc>
                  <a:txBody>
                    <a:bodyPr/>
                    <a:lstStyle/>
                    <a:p>
                      <a:r>
                        <a:rPr lang="en-US" dirty="0" smtClean="0"/>
                        <a:t>0.28</a:t>
                      </a:r>
                      <a:endParaRPr lang="en-US" dirty="0"/>
                    </a:p>
                  </a:txBody>
                  <a:tcP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noFill/>
                  </a:tcPr>
                </a:tc>
              </a:tr>
            </a:tbl>
          </a:graphicData>
        </a:graphic>
      </p:graphicFrame>
      <p:sp>
        <p:nvSpPr>
          <p:cNvPr id="5" name="Rectangle 4"/>
          <p:cNvSpPr/>
          <p:nvPr/>
        </p:nvSpPr>
        <p:spPr>
          <a:xfrm>
            <a:off x="5867400" y="4648200"/>
            <a:ext cx="2135237" cy="369332"/>
          </a:xfrm>
          <a:prstGeom prst="rect">
            <a:avLst/>
          </a:prstGeom>
        </p:spPr>
        <p:txBody>
          <a:bodyPr wrap="none">
            <a:spAutoFit/>
          </a:bodyPr>
          <a:lstStyle/>
          <a:p>
            <a:r>
              <a:rPr lang="en-US" i="1" dirty="0" smtClean="0">
                <a:latin typeface="Times New Roman"/>
                <a:cs typeface="Times New Roman"/>
              </a:rPr>
              <a:t>e.g. Yin et al.  (2013)</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ahu_slide.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0" y="231463"/>
            <a:ext cx="9144000" cy="6395073"/>
          </a:xfrm>
          <a:prstGeom prst="rect">
            <a:avLst/>
          </a:prstGeom>
        </p:spPr>
      </p:pic>
      <p:sp>
        <p:nvSpPr>
          <p:cNvPr id="3" name="Rectangle 2"/>
          <p:cNvSpPr/>
          <p:nvPr/>
        </p:nvSpPr>
        <p:spPr>
          <a:xfrm>
            <a:off x="6654968" y="6031468"/>
            <a:ext cx="1900843" cy="369332"/>
          </a:xfrm>
          <a:prstGeom prst="rect">
            <a:avLst/>
          </a:prstGeom>
        </p:spPr>
        <p:txBody>
          <a:bodyPr wrap="none">
            <a:spAutoFit/>
          </a:bodyPr>
          <a:lstStyle/>
          <a:p>
            <a:r>
              <a:rPr lang="en-US" i="1" dirty="0" smtClean="0">
                <a:latin typeface="Times New Roman"/>
                <a:cs typeface="Times New Roman"/>
              </a:rPr>
              <a:t>from </a:t>
            </a:r>
            <a:r>
              <a:rPr lang="en-US" i="1" dirty="0" err="1" smtClean="0">
                <a:latin typeface="Times New Roman"/>
                <a:cs typeface="Times New Roman"/>
              </a:rPr>
              <a:t>Sahu</a:t>
            </a:r>
            <a:r>
              <a:rPr lang="en-US" i="1" dirty="0" smtClean="0">
                <a:latin typeface="Times New Roman"/>
                <a:cs typeface="Times New Roman"/>
              </a:rPr>
              <a:t>  (2012)</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Malyshev_etal_2009_fig8.pdf"/>
          <p:cNvPicPr>
            <a:picLocks noChangeAspect="1"/>
          </p:cNvPicPr>
          <p:nvPr/>
        </p:nvPicPr>
        <mc:AlternateContent>
          <mc:Choice xmlns:ma="http://schemas.microsoft.com/office/mac/drawingml/2008/main" Requires="ma">
            <p:blipFill>
              <a:blip r:embed="rId2"/>
              <a:srcRect l="7029" t="3064" r="8033" b="9191"/>
              <a:stretch>
                <a:fillRect/>
              </a:stretch>
            </p:blipFill>
          </mc:Choice>
          <mc:Fallback>
            <p:blipFill>
              <a:blip r:embed="rId3"/>
              <a:srcRect l="7029" t="3064" r="8033" b="9191"/>
              <a:stretch>
                <a:fillRect/>
              </a:stretch>
            </p:blipFill>
          </mc:Fallback>
        </mc:AlternateContent>
        <p:spPr>
          <a:xfrm>
            <a:off x="152401" y="1234440"/>
            <a:ext cx="4591003" cy="3108960"/>
          </a:xfrm>
          <a:prstGeom prst="rect">
            <a:avLst/>
          </a:prstGeom>
        </p:spPr>
      </p:pic>
      <p:sp>
        <p:nvSpPr>
          <p:cNvPr id="3" name="Rectangle 2"/>
          <p:cNvSpPr/>
          <p:nvPr/>
        </p:nvSpPr>
        <p:spPr>
          <a:xfrm>
            <a:off x="1219200" y="4202668"/>
            <a:ext cx="3505200" cy="369332"/>
          </a:xfrm>
          <a:prstGeom prst="rect">
            <a:avLst/>
          </a:prstGeom>
        </p:spPr>
        <p:txBody>
          <a:bodyPr wrap="square">
            <a:spAutoFit/>
          </a:bodyPr>
          <a:lstStyle/>
          <a:p>
            <a:r>
              <a:rPr lang="en-US" i="1" dirty="0" err="1" smtClean="0">
                <a:latin typeface="Times New Roman"/>
                <a:cs typeface="Times New Roman"/>
              </a:rPr>
              <a:t>Malyshev</a:t>
            </a:r>
            <a:r>
              <a:rPr lang="en-US" i="1" dirty="0" smtClean="0">
                <a:latin typeface="Times New Roman"/>
                <a:cs typeface="Times New Roman"/>
              </a:rPr>
              <a:t>,</a:t>
            </a:r>
            <a:r>
              <a:rPr lang="en-GB" i="1" dirty="0" smtClean="0">
                <a:latin typeface="Times New Roman"/>
                <a:cs typeface="Times New Roman"/>
              </a:rPr>
              <a:t> </a:t>
            </a:r>
            <a:r>
              <a:rPr lang="en-US" i="1" dirty="0" err="1" smtClean="0">
                <a:latin typeface="Times New Roman"/>
                <a:cs typeface="Times New Roman"/>
              </a:rPr>
              <a:t>Cholis</a:t>
            </a:r>
            <a:r>
              <a:rPr lang="en-GB" i="1" dirty="0">
                <a:latin typeface="Times New Roman"/>
                <a:cs typeface="Times New Roman"/>
              </a:rPr>
              <a:t> </a:t>
            </a:r>
            <a:r>
              <a:rPr lang="en-GB" i="1" dirty="0" smtClean="0">
                <a:latin typeface="Times New Roman"/>
                <a:cs typeface="Times New Roman"/>
              </a:rPr>
              <a:t>&amp;</a:t>
            </a:r>
            <a:r>
              <a:rPr lang="en-US" i="1" dirty="0" smtClean="0">
                <a:latin typeface="Times New Roman"/>
                <a:cs typeface="Times New Roman"/>
              </a:rPr>
              <a:t>  </a:t>
            </a:r>
            <a:r>
              <a:rPr lang="en-US" i="1" dirty="0" err="1" smtClean="0">
                <a:latin typeface="Times New Roman"/>
                <a:cs typeface="Times New Roman"/>
              </a:rPr>
              <a:t>Gelfand</a:t>
            </a:r>
            <a:r>
              <a:rPr lang="en-GB" i="1" dirty="0">
                <a:latin typeface="Times New Roman"/>
                <a:cs typeface="Times New Roman"/>
              </a:rPr>
              <a:t> </a:t>
            </a:r>
            <a:r>
              <a:rPr lang="en-US" i="1" dirty="0">
                <a:latin typeface="Times New Roman"/>
                <a:cs typeface="Times New Roman"/>
              </a:rPr>
              <a:t>(2009)</a:t>
            </a:r>
          </a:p>
        </p:txBody>
      </p:sp>
      <p:sp>
        <p:nvSpPr>
          <p:cNvPr id="6" name="TextBox 5"/>
          <p:cNvSpPr txBox="1"/>
          <p:nvPr/>
        </p:nvSpPr>
        <p:spPr>
          <a:xfrm>
            <a:off x="1368335" y="5029200"/>
            <a:ext cx="6404065" cy="1200329"/>
          </a:xfrm>
          <a:prstGeom prst="rect">
            <a:avLst/>
          </a:prstGeom>
          <a:noFill/>
        </p:spPr>
        <p:txBody>
          <a:bodyPr wrap="square" rtlCol="0">
            <a:spAutoFit/>
          </a:bodyPr>
          <a:lstStyle/>
          <a:p>
            <a:r>
              <a:rPr lang="en-US" dirty="0" smtClean="0"/>
              <a:t>By assuming a distribution of pulsars, or equally by considering dark matter with clumps (`sub-halos’) at different distances, one can even explain the features in the total lepton spectrum that may (or may not) have been seen with the ATIC balloon payloads.</a:t>
            </a:r>
            <a:endParaRPr lang="en-US" dirty="0"/>
          </a:p>
        </p:txBody>
      </p:sp>
      <p:pic>
        <p:nvPicPr>
          <p:cNvPr id="7" name="Picture 6" descr="panov_2013_fig4.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572001" y="914400"/>
            <a:ext cx="4586373" cy="3346607"/>
          </a:xfrm>
          <a:prstGeom prst="rect">
            <a:avLst/>
          </a:prstGeom>
        </p:spPr>
      </p:pic>
      <p:sp>
        <p:nvSpPr>
          <p:cNvPr id="8" name="Rectangle 7"/>
          <p:cNvSpPr/>
          <p:nvPr/>
        </p:nvSpPr>
        <p:spPr>
          <a:xfrm>
            <a:off x="7239000" y="4191000"/>
            <a:ext cx="1447800" cy="369332"/>
          </a:xfrm>
          <a:prstGeom prst="rect">
            <a:avLst/>
          </a:prstGeom>
        </p:spPr>
        <p:txBody>
          <a:bodyPr wrap="square">
            <a:spAutoFit/>
          </a:bodyPr>
          <a:lstStyle/>
          <a:p>
            <a:r>
              <a:rPr lang="en-US" i="1" dirty="0" err="1" smtClean="0">
                <a:latin typeface="Times New Roman"/>
                <a:cs typeface="Times New Roman"/>
              </a:rPr>
              <a:t>Panov</a:t>
            </a:r>
            <a:r>
              <a:rPr lang="en-GB" i="1" dirty="0" smtClean="0">
                <a:latin typeface="Times New Roman"/>
                <a:cs typeface="Times New Roman"/>
              </a:rPr>
              <a:t> </a:t>
            </a:r>
            <a:r>
              <a:rPr lang="en-US" i="1" dirty="0">
                <a:latin typeface="Times New Roman"/>
                <a:cs typeface="Times New Roman"/>
              </a:rPr>
              <a:t>(</a:t>
            </a:r>
            <a:r>
              <a:rPr lang="en-US" i="1" dirty="0" smtClean="0">
                <a:latin typeface="Times New Roman"/>
                <a:cs typeface="Times New Roman"/>
              </a:rPr>
              <a:t>2013)</a:t>
            </a:r>
            <a:endParaRPr lang="en-US" i="1" dirty="0">
              <a:latin typeface="Times New Roman"/>
              <a:cs typeface="Times New Roman"/>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guessoum_jean_gillard_fig1a.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152400" y="0"/>
            <a:ext cx="6051648" cy="4038600"/>
          </a:xfrm>
          <a:prstGeom prst="rect">
            <a:avLst/>
          </a:prstGeom>
        </p:spPr>
      </p:pic>
      <p:pic>
        <p:nvPicPr>
          <p:cNvPr id="4" name="Picture 3" descr="guessoum_jean_gillard_fig1c.pdf"/>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3389263" y="2895601"/>
            <a:ext cx="5907137" cy="3962400"/>
          </a:xfrm>
          <a:prstGeom prst="rect">
            <a:avLst/>
          </a:prstGeom>
        </p:spPr>
      </p:pic>
      <p:sp>
        <p:nvSpPr>
          <p:cNvPr id="5" name="Rectangle 4"/>
          <p:cNvSpPr/>
          <p:nvPr/>
        </p:nvSpPr>
        <p:spPr>
          <a:xfrm>
            <a:off x="5513963" y="228600"/>
            <a:ext cx="1832277" cy="646331"/>
          </a:xfrm>
          <a:prstGeom prst="rect">
            <a:avLst/>
          </a:prstGeom>
        </p:spPr>
        <p:txBody>
          <a:bodyPr wrap="none">
            <a:spAutoFit/>
          </a:bodyPr>
          <a:lstStyle/>
          <a:p>
            <a:r>
              <a:rPr lang="en-US" dirty="0" err="1" smtClean="0">
                <a:solidFill>
                  <a:srgbClr val="0000FF"/>
                </a:solidFill>
                <a:latin typeface="Times New Roman"/>
                <a:cs typeface="Times New Roman"/>
              </a:rPr>
              <a:t>e</a:t>
            </a:r>
            <a:r>
              <a:rPr lang="en-US" baseline="30000" dirty="0" smtClean="0">
                <a:solidFill>
                  <a:srgbClr val="0000FF"/>
                </a:solidFill>
                <a:latin typeface="Times New Roman"/>
                <a:cs typeface="Times New Roman"/>
              </a:rPr>
              <a:t>+</a:t>
            </a:r>
            <a:r>
              <a:rPr lang="en-US" dirty="0" smtClean="0">
                <a:solidFill>
                  <a:srgbClr val="0000FF"/>
                </a:solidFill>
                <a:latin typeface="Times New Roman"/>
                <a:cs typeface="Times New Roman"/>
              </a:rPr>
              <a:t> + H → Ps  + </a:t>
            </a:r>
            <a:r>
              <a:rPr lang="en-US" dirty="0" err="1" smtClean="0">
                <a:solidFill>
                  <a:srgbClr val="0000FF"/>
                </a:solidFill>
                <a:latin typeface="Times New Roman"/>
                <a:cs typeface="Times New Roman"/>
              </a:rPr>
              <a:t>p</a:t>
            </a:r>
            <a:endParaRPr lang="en-US" dirty="0" smtClean="0">
              <a:solidFill>
                <a:srgbClr val="0000FF"/>
              </a:solidFill>
              <a:latin typeface="Times New Roman"/>
              <a:cs typeface="Times New Roman"/>
            </a:endParaRPr>
          </a:p>
          <a:p>
            <a:r>
              <a:rPr lang="en-US" dirty="0" smtClean="0">
                <a:solidFill>
                  <a:srgbClr val="0000FF"/>
                </a:solidFill>
                <a:latin typeface="Times New Roman"/>
                <a:cs typeface="Times New Roman"/>
              </a:rPr>
              <a:t>threshold 6.8 </a:t>
            </a:r>
            <a:r>
              <a:rPr lang="en-US" dirty="0" err="1" smtClean="0">
                <a:solidFill>
                  <a:srgbClr val="0000FF"/>
                </a:solidFill>
                <a:latin typeface="Times New Roman"/>
                <a:cs typeface="Times New Roman"/>
              </a:rPr>
              <a:t>eV</a:t>
            </a:r>
            <a:endParaRPr lang="en-US" dirty="0"/>
          </a:p>
        </p:txBody>
      </p:sp>
      <p:sp>
        <p:nvSpPr>
          <p:cNvPr id="6" name="Rectangle 5"/>
          <p:cNvSpPr/>
          <p:nvPr/>
        </p:nvSpPr>
        <p:spPr>
          <a:xfrm>
            <a:off x="1905000" y="6059269"/>
            <a:ext cx="2155758" cy="646331"/>
          </a:xfrm>
          <a:prstGeom prst="rect">
            <a:avLst/>
          </a:prstGeom>
        </p:spPr>
        <p:txBody>
          <a:bodyPr wrap="none">
            <a:spAutoFit/>
          </a:bodyPr>
          <a:lstStyle/>
          <a:p>
            <a:r>
              <a:rPr lang="en-US" dirty="0" err="1" smtClean="0">
                <a:solidFill>
                  <a:srgbClr val="0000FF"/>
                </a:solidFill>
                <a:latin typeface="Times New Roman"/>
                <a:cs typeface="Times New Roman"/>
              </a:rPr>
              <a:t>e</a:t>
            </a:r>
            <a:r>
              <a:rPr lang="en-US" baseline="30000" dirty="0" smtClean="0">
                <a:solidFill>
                  <a:srgbClr val="0000FF"/>
                </a:solidFill>
                <a:latin typeface="Times New Roman"/>
                <a:cs typeface="Times New Roman"/>
              </a:rPr>
              <a:t>+</a:t>
            </a:r>
            <a:r>
              <a:rPr lang="en-US" dirty="0" smtClean="0">
                <a:solidFill>
                  <a:srgbClr val="0000FF"/>
                </a:solidFill>
                <a:latin typeface="Times New Roman"/>
                <a:cs typeface="Times New Roman"/>
              </a:rPr>
              <a:t> + He → Ps  + He</a:t>
            </a:r>
            <a:r>
              <a:rPr lang="en-US" baseline="30000" dirty="0" smtClean="0">
                <a:solidFill>
                  <a:srgbClr val="0000FF"/>
                </a:solidFill>
                <a:latin typeface="Times New Roman"/>
                <a:cs typeface="Times New Roman"/>
              </a:rPr>
              <a:t>+</a:t>
            </a:r>
          </a:p>
          <a:p>
            <a:r>
              <a:rPr lang="en-US" dirty="0" smtClean="0">
                <a:solidFill>
                  <a:srgbClr val="0000FF"/>
                </a:solidFill>
                <a:latin typeface="Times New Roman"/>
                <a:cs typeface="Times New Roman"/>
              </a:rPr>
              <a:t>threshold 17.8 </a:t>
            </a:r>
            <a:r>
              <a:rPr lang="en-US" dirty="0" err="1" smtClean="0">
                <a:solidFill>
                  <a:srgbClr val="0000FF"/>
                </a:solidFill>
                <a:latin typeface="Times New Roman"/>
                <a:cs typeface="Times New Roman"/>
              </a:rPr>
              <a:t>eV</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val 3"/>
          <p:cNvSpPr>
            <a:spLocks noChangeAspect="1"/>
          </p:cNvSpPr>
          <p:nvPr/>
        </p:nvSpPr>
        <p:spPr>
          <a:xfrm>
            <a:off x="4114800" y="153988"/>
            <a:ext cx="1024128" cy="102412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chemeClr val="tx1"/>
                </a:solidFill>
              </a:rPr>
              <a:t>MeV</a:t>
            </a:r>
            <a:r>
              <a:rPr lang="en-US" dirty="0" smtClean="0">
                <a:solidFill>
                  <a:schemeClr val="tx1"/>
                </a:solidFill>
              </a:rPr>
              <a:t> (plus)</a:t>
            </a:r>
          </a:p>
          <a:p>
            <a:pPr algn="ctr"/>
            <a:r>
              <a:rPr lang="en-US" dirty="0" smtClean="0">
                <a:solidFill>
                  <a:schemeClr val="tx1"/>
                </a:solidFill>
              </a:rPr>
              <a:t> </a:t>
            </a:r>
            <a:r>
              <a:rPr lang="en-US" sz="2400" i="1" dirty="0" err="1" smtClean="0">
                <a:solidFill>
                  <a:schemeClr val="tx1"/>
                </a:solidFill>
                <a:latin typeface="Times New Roman"/>
                <a:cs typeface="Times New Roman"/>
              </a:rPr>
              <a:t>e</a:t>
            </a:r>
            <a:r>
              <a:rPr lang="en-US" sz="2400" i="1" baseline="30000" dirty="0" smtClean="0">
                <a:solidFill>
                  <a:schemeClr val="tx1"/>
                </a:solidFill>
                <a:latin typeface="Times New Roman"/>
                <a:cs typeface="Times New Roman"/>
              </a:rPr>
              <a:t>+</a:t>
            </a:r>
            <a:endParaRPr lang="en-US" sz="2400" i="1" baseline="30000" dirty="0">
              <a:solidFill>
                <a:schemeClr val="tx1"/>
              </a:solidFill>
              <a:latin typeface="Times New Roman"/>
              <a:cs typeface="Times New Roman"/>
            </a:endParaRPr>
          </a:p>
        </p:txBody>
      </p:sp>
      <p:sp>
        <p:nvSpPr>
          <p:cNvPr id="5" name="Rectangle 4"/>
          <p:cNvSpPr/>
          <p:nvPr/>
        </p:nvSpPr>
        <p:spPr>
          <a:xfrm>
            <a:off x="304799" y="3319272"/>
            <a:ext cx="1371600" cy="1033272"/>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Charge </a:t>
            </a:r>
          </a:p>
          <a:p>
            <a:pPr algn="ctr"/>
            <a:r>
              <a:rPr lang="en-US" dirty="0" smtClean="0">
                <a:solidFill>
                  <a:schemeClr val="tx1"/>
                </a:solidFill>
              </a:rPr>
              <a:t>exchange</a:t>
            </a:r>
          </a:p>
        </p:txBody>
      </p:sp>
      <p:sp>
        <p:nvSpPr>
          <p:cNvPr id="7" name="Rectangle 6"/>
          <p:cNvSpPr/>
          <p:nvPr/>
        </p:nvSpPr>
        <p:spPr>
          <a:xfrm>
            <a:off x="5791200" y="3319272"/>
            <a:ext cx="1371600" cy="1033272"/>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chemeClr val="tx1"/>
                </a:solidFill>
              </a:rPr>
              <a:t>Annihilationwith</a:t>
            </a:r>
            <a:r>
              <a:rPr lang="en-US" dirty="0" smtClean="0">
                <a:solidFill>
                  <a:schemeClr val="tx1"/>
                </a:solidFill>
              </a:rPr>
              <a:t> bound </a:t>
            </a:r>
            <a:r>
              <a:rPr lang="en-US" sz="2400" i="1" dirty="0" err="1" smtClean="0">
                <a:solidFill>
                  <a:schemeClr val="tx1"/>
                </a:solidFill>
                <a:latin typeface="Times New Roman"/>
                <a:cs typeface="Times New Roman"/>
              </a:rPr>
              <a:t>e</a:t>
            </a:r>
            <a:r>
              <a:rPr lang="en-US" sz="2400" i="1" baseline="30000" dirty="0" smtClean="0">
                <a:solidFill>
                  <a:schemeClr val="tx1"/>
                </a:solidFill>
                <a:latin typeface="Times New Roman"/>
                <a:cs typeface="Times New Roman"/>
              </a:rPr>
              <a:t>- </a:t>
            </a:r>
            <a:r>
              <a:rPr lang="en-US" dirty="0" smtClean="0">
                <a:solidFill>
                  <a:schemeClr val="tx1"/>
                </a:solidFill>
              </a:rPr>
              <a:t>in H, He..  </a:t>
            </a:r>
          </a:p>
        </p:txBody>
      </p:sp>
      <p:sp>
        <p:nvSpPr>
          <p:cNvPr id="8" name="Rectangle 7"/>
          <p:cNvSpPr/>
          <p:nvPr/>
        </p:nvSpPr>
        <p:spPr>
          <a:xfrm>
            <a:off x="7543800" y="3319272"/>
            <a:ext cx="1371600" cy="1033272"/>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Annihilation with free </a:t>
            </a:r>
            <a:r>
              <a:rPr lang="en-US" sz="2400" i="1" dirty="0" err="1" smtClean="0">
                <a:solidFill>
                  <a:schemeClr val="tx1"/>
                </a:solidFill>
                <a:latin typeface="Times New Roman"/>
                <a:cs typeface="Times New Roman"/>
              </a:rPr>
              <a:t>e</a:t>
            </a:r>
            <a:r>
              <a:rPr lang="en-US" sz="2400" i="1" baseline="30000" dirty="0" smtClean="0">
                <a:solidFill>
                  <a:schemeClr val="tx1"/>
                </a:solidFill>
                <a:latin typeface="Times New Roman"/>
                <a:cs typeface="Times New Roman"/>
              </a:rPr>
              <a:t>-</a:t>
            </a:r>
            <a:r>
              <a:rPr lang="en-US" dirty="0" smtClean="0">
                <a:solidFill>
                  <a:schemeClr val="tx1"/>
                </a:solidFill>
              </a:rPr>
              <a:t> </a:t>
            </a:r>
          </a:p>
        </p:txBody>
      </p:sp>
      <p:sp>
        <p:nvSpPr>
          <p:cNvPr id="9" name="Rectangle 8"/>
          <p:cNvSpPr/>
          <p:nvPr/>
        </p:nvSpPr>
        <p:spPr>
          <a:xfrm>
            <a:off x="2133599" y="3319272"/>
            <a:ext cx="1371600" cy="1033272"/>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chemeClr val="tx1"/>
                </a:solidFill>
              </a:rPr>
              <a:t>Radiative</a:t>
            </a:r>
            <a:endParaRPr lang="en-US" dirty="0" smtClean="0">
              <a:solidFill>
                <a:schemeClr val="tx1"/>
              </a:solidFill>
            </a:endParaRPr>
          </a:p>
          <a:p>
            <a:pPr algn="ctr"/>
            <a:r>
              <a:rPr lang="en-US" dirty="0" smtClean="0">
                <a:solidFill>
                  <a:schemeClr val="tx1"/>
                </a:solidFill>
              </a:rPr>
              <a:t>re-combination</a:t>
            </a:r>
          </a:p>
        </p:txBody>
      </p:sp>
      <p:sp>
        <p:nvSpPr>
          <p:cNvPr id="10" name="Rectangle 9"/>
          <p:cNvSpPr/>
          <p:nvPr/>
        </p:nvSpPr>
        <p:spPr>
          <a:xfrm>
            <a:off x="3962399" y="3319272"/>
            <a:ext cx="1371600" cy="1033272"/>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Collision with grains</a:t>
            </a:r>
          </a:p>
        </p:txBody>
      </p:sp>
      <p:cxnSp>
        <p:nvCxnSpPr>
          <p:cNvPr id="12" name="Elbow Connector 11"/>
          <p:cNvCxnSpPr>
            <a:endCxn id="9" idx="0"/>
          </p:cNvCxnSpPr>
          <p:nvPr/>
        </p:nvCxnSpPr>
        <p:spPr>
          <a:xfrm rot="5400000">
            <a:off x="2493263" y="2993136"/>
            <a:ext cx="652272" cy="1588"/>
          </a:xfrm>
          <a:prstGeom prst="bentConnector3">
            <a:avLst>
              <a:gd name="adj1"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p:cNvCxnSpPr>
            <a:endCxn id="10" idx="0"/>
          </p:cNvCxnSpPr>
          <p:nvPr/>
        </p:nvCxnSpPr>
        <p:spPr>
          <a:xfrm rot="5400000">
            <a:off x="4322460" y="2993533"/>
            <a:ext cx="651478" cy="1588"/>
          </a:xfrm>
          <a:prstGeom prst="bentConnector3">
            <a:avLst>
              <a:gd name="adj1"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Elbow Connector 15"/>
          <p:cNvCxnSpPr>
            <a:endCxn id="8" idx="0"/>
          </p:cNvCxnSpPr>
          <p:nvPr/>
        </p:nvCxnSpPr>
        <p:spPr>
          <a:xfrm>
            <a:off x="4931664" y="2667794"/>
            <a:ext cx="3297936" cy="651478"/>
          </a:xfrm>
          <a:prstGeom prst="bentConnector2">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Elbow Connector 17"/>
          <p:cNvCxnSpPr>
            <a:endCxn id="7" idx="0"/>
          </p:cNvCxnSpPr>
          <p:nvPr/>
        </p:nvCxnSpPr>
        <p:spPr>
          <a:xfrm>
            <a:off x="3179063" y="2667000"/>
            <a:ext cx="3297937" cy="652272"/>
          </a:xfrm>
          <a:prstGeom prst="bentConnector2">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Elbow Connector 19"/>
          <p:cNvCxnSpPr/>
          <p:nvPr/>
        </p:nvCxnSpPr>
        <p:spPr>
          <a:xfrm rot="10800000" flipV="1">
            <a:off x="990599" y="2667000"/>
            <a:ext cx="2188464" cy="652272"/>
          </a:xfrm>
          <a:prstGeom prst="bentConnector2">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Elbow Connector 42"/>
          <p:cNvCxnSpPr/>
          <p:nvPr/>
        </p:nvCxnSpPr>
        <p:spPr>
          <a:xfrm rot="10800000" flipV="1">
            <a:off x="457201" y="1828800"/>
            <a:ext cx="4191793" cy="1490472"/>
          </a:xfrm>
          <a:prstGeom prst="bentConnector3">
            <a:avLst>
              <a:gd name="adj1" fmla="val 100294"/>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0" name="Oval 59"/>
          <p:cNvSpPr>
            <a:spLocks noChangeAspect="1"/>
          </p:cNvSpPr>
          <p:nvPr/>
        </p:nvSpPr>
        <p:spPr>
          <a:xfrm>
            <a:off x="762000" y="5148072"/>
            <a:ext cx="1024128" cy="102412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aseline="30000" dirty="0" smtClean="0">
                <a:solidFill>
                  <a:schemeClr val="tx1"/>
                </a:solidFill>
                <a:cs typeface="Times New Roman"/>
              </a:rPr>
              <a:t>3</a:t>
            </a:r>
            <a:r>
              <a:rPr lang="en-US" sz="2800" dirty="0" smtClean="0">
                <a:solidFill>
                  <a:schemeClr val="tx1"/>
                </a:solidFill>
                <a:cs typeface="Times New Roman"/>
              </a:rPr>
              <a:t>Ps</a:t>
            </a:r>
            <a:endParaRPr lang="en-US" sz="2800" dirty="0">
              <a:solidFill>
                <a:schemeClr val="tx1"/>
              </a:solidFill>
              <a:cs typeface="Times New Roman"/>
            </a:endParaRPr>
          </a:p>
        </p:txBody>
      </p:sp>
      <p:sp>
        <p:nvSpPr>
          <p:cNvPr id="61" name="Oval 60"/>
          <p:cNvSpPr>
            <a:spLocks noChangeAspect="1"/>
          </p:cNvSpPr>
          <p:nvPr/>
        </p:nvSpPr>
        <p:spPr>
          <a:xfrm>
            <a:off x="2819400" y="5148072"/>
            <a:ext cx="1024128" cy="1024128"/>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aseline="30000" dirty="0" smtClean="0">
                <a:solidFill>
                  <a:schemeClr val="tx1"/>
                </a:solidFill>
                <a:cs typeface="Times New Roman"/>
              </a:rPr>
              <a:t>1</a:t>
            </a:r>
            <a:r>
              <a:rPr lang="en-US" sz="2800" dirty="0" smtClean="0">
                <a:solidFill>
                  <a:schemeClr val="tx1"/>
                </a:solidFill>
                <a:cs typeface="Times New Roman"/>
              </a:rPr>
              <a:t>Ps</a:t>
            </a:r>
            <a:endParaRPr lang="en-US" sz="2800" dirty="0">
              <a:solidFill>
                <a:schemeClr val="tx1"/>
              </a:solidFill>
              <a:cs typeface="Times New Roman"/>
            </a:endParaRPr>
          </a:p>
        </p:txBody>
      </p:sp>
      <p:cxnSp>
        <p:nvCxnSpPr>
          <p:cNvPr id="66" name="Straight Arrow Connector 65"/>
          <p:cNvCxnSpPr>
            <a:stCxn id="5" idx="2"/>
            <a:endCxn id="61" idx="1"/>
          </p:cNvCxnSpPr>
          <p:nvPr/>
        </p:nvCxnSpPr>
        <p:spPr>
          <a:xfrm rot="16200000" flipH="1">
            <a:off x="1507235" y="3835907"/>
            <a:ext cx="945508" cy="197878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a:stCxn id="5" idx="2"/>
            <a:endCxn id="60" idx="1"/>
          </p:cNvCxnSpPr>
          <p:nvPr/>
        </p:nvCxnSpPr>
        <p:spPr>
          <a:xfrm rot="5400000">
            <a:off x="478536" y="4785989"/>
            <a:ext cx="945508" cy="7861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9" idx="2"/>
            <a:endCxn id="60" idx="0"/>
          </p:cNvCxnSpPr>
          <p:nvPr/>
        </p:nvCxnSpPr>
        <p:spPr>
          <a:xfrm rot="5400000">
            <a:off x="1648968" y="3977641"/>
            <a:ext cx="795528" cy="154533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a:stCxn id="9" idx="2"/>
            <a:endCxn id="61" idx="0"/>
          </p:cNvCxnSpPr>
          <p:nvPr/>
        </p:nvCxnSpPr>
        <p:spPr>
          <a:xfrm rot="16200000" flipH="1">
            <a:off x="2677667" y="4494275"/>
            <a:ext cx="795528" cy="51206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3209556" y="1367135"/>
            <a:ext cx="1133844" cy="461665"/>
          </a:xfrm>
          <a:prstGeom prst="rect">
            <a:avLst/>
          </a:prstGeom>
          <a:noFill/>
        </p:spPr>
        <p:txBody>
          <a:bodyPr wrap="none" rtlCol="0">
            <a:spAutoFit/>
          </a:bodyPr>
          <a:lstStyle/>
          <a:p>
            <a:r>
              <a:rPr lang="en-US" sz="2400" dirty="0" smtClean="0">
                <a:solidFill>
                  <a:srgbClr val="0000FF"/>
                </a:solidFill>
              </a:rPr>
              <a:t>In flight</a:t>
            </a:r>
            <a:endParaRPr lang="en-US" sz="2400" dirty="0">
              <a:solidFill>
                <a:srgbClr val="0000FF"/>
              </a:solidFill>
            </a:endParaRPr>
          </a:p>
        </p:txBody>
      </p:sp>
      <p:cxnSp>
        <p:nvCxnSpPr>
          <p:cNvPr id="78" name="Straight Arrow Connector 77"/>
          <p:cNvCxnSpPr>
            <a:stCxn id="4" idx="4"/>
          </p:cNvCxnSpPr>
          <p:nvPr/>
        </p:nvCxnSpPr>
        <p:spPr>
          <a:xfrm rot="5400000">
            <a:off x="3880834" y="1923352"/>
            <a:ext cx="1491266" cy="79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a:stCxn id="8" idx="2"/>
          </p:cNvCxnSpPr>
          <p:nvPr/>
        </p:nvCxnSpPr>
        <p:spPr>
          <a:xfrm rot="16200000" flipH="1">
            <a:off x="7320169" y="5261975"/>
            <a:ext cx="1819656" cy="79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a:stCxn id="7" idx="2"/>
          </p:cNvCxnSpPr>
          <p:nvPr/>
        </p:nvCxnSpPr>
        <p:spPr>
          <a:xfrm rot="5400000">
            <a:off x="5566775" y="5261975"/>
            <a:ext cx="1819656" cy="79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a:stCxn id="10" idx="2"/>
          </p:cNvCxnSpPr>
          <p:nvPr/>
        </p:nvCxnSpPr>
        <p:spPr>
          <a:xfrm rot="5400000">
            <a:off x="3727306" y="5251309"/>
            <a:ext cx="1819658" cy="2212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a:stCxn id="10" idx="2"/>
            <a:endCxn id="60" idx="7"/>
          </p:cNvCxnSpPr>
          <p:nvPr/>
        </p:nvCxnSpPr>
        <p:spPr>
          <a:xfrm rot="5400000">
            <a:off x="2669420" y="3319273"/>
            <a:ext cx="945508" cy="301205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stCxn id="10" idx="2"/>
            <a:endCxn id="61" idx="7"/>
          </p:cNvCxnSpPr>
          <p:nvPr/>
        </p:nvCxnSpPr>
        <p:spPr>
          <a:xfrm rot="5400000">
            <a:off x="3698120" y="4347973"/>
            <a:ext cx="945508" cy="95465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9" name="Straight Arrow Connector 98"/>
          <p:cNvCxnSpPr/>
          <p:nvPr/>
        </p:nvCxnSpPr>
        <p:spPr>
          <a:xfrm rot="5400000">
            <a:off x="1083563" y="6362702"/>
            <a:ext cx="381004"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5" name="Straight Arrow Connector 104"/>
          <p:cNvCxnSpPr/>
          <p:nvPr/>
        </p:nvCxnSpPr>
        <p:spPr>
          <a:xfrm rot="5400000">
            <a:off x="3237704" y="6361908"/>
            <a:ext cx="381004"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60" idx="6"/>
            <a:endCxn id="61" idx="2"/>
          </p:cNvCxnSpPr>
          <p:nvPr/>
        </p:nvCxnSpPr>
        <p:spPr>
          <a:xfrm>
            <a:off x="1786128" y="5660136"/>
            <a:ext cx="1033272"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1905000" y="5265003"/>
            <a:ext cx="684803" cy="830997"/>
          </a:xfrm>
          <a:prstGeom prst="rect">
            <a:avLst/>
          </a:prstGeom>
          <a:noFill/>
        </p:spPr>
        <p:txBody>
          <a:bodyPr wrap="none" rtlCol="0">
            <a:spAutoFit/>
          </a:bodyPr>
          <a:lstStyle/>
          <a:p>
            <a:r>
              <a:rPr lang="en-US" sz="2400" dirty="0" smtClean="0">
                <a:solidFill>
                  <a:srgbClr val="0000FF"/>
                </a:solidFill>
              </a:rPr>
              <a:t>Pick </a:t>
            </a:r>
          </a:p>
          <a:p>
            <a:r>
              <a:rPr lang="en-US" sz="2400" dirty="0" smtClean="0">
                <a:solidFill>
                  <a:srgbClr val="0000FF"/>
                </a:solidFill>
              </a:rPr>
              <a:t>-off</a:t>
            </a:r>
            <a:endParaRPr lang="en-US" sz="2400" dirty="0">
              <a:solidFill>
                <a:srgbClr val="0000FF"/>
              </a:solidFill>
            </a:endParaRPr>
          </a:p>
        </p:txBody>
      </p:sp>
      <p:sp>
        <p:nvSpPr>
          <p:cNvPr id="109" name="TextBox 108"/>
          <p:cNvSpPr txBox="1"/>
          <p:nvPr/>
        </p:nvSpPr>
        <p:spPr>
          <a:xfrm>
            <a:off x="5978700" y="76200"/>
            <a:ext cx="3165300" cy="923330"/>
          </a:xfrm>
          <a:prstGeom prst="rect">
            <a:avLst/>
          </a:prstGeom>
          <a:noFill/>
        </p:spPr>
        <p:txBody>
          <a:bodyPr wrap="none" rtlCol="0">
            <a:spAutoFit/>
          </a:bodyPr>
          <a:lstStyle/>
          <a:p>
            <a:r>
              <a:rPr lang="en-US" i="1" dirty="0" smtClean="0">
                <a:latin typeface="Times New Roman"/>
                <a:cs typeface="Times New Roman"/>
              </a:rPr>
              <a:t>Based on</a:t>
            </a:r>
          </a:p>
          <a:p>
            <a:r>
              <a:rPr lang="en-US" i="1" dirty="0" err="1" smtClean="0">
                <a:latin typeface="Times New Roman"/>
                <a:cs typeface="Times New Roman"/>
              </a:rPr>
              <a:t>Guessoum</a:t>
            </a:r>
            <a:r>
              <a:rPr lang="en-US" i="1" dirty="0" smtClean="0">
                <a:latin typeface="Times New Roman"/>
                <a:cs typeface="Times New Roman"/>
              </a:rPr>
              <a:t>, et al.,  (1991)</a:t>
            </a:r>
          </a:p>
          <a:p>
            <a:r>
              <a:rPr lang="en-US" i="1" dirty="0" smtClean="0">
                <a:latin typeface="Times New Roman"/>
                <a:cs typeface="Times New Roman"/>
              </a:rPr>
              <a:t>Murphy, Share &amp; </a:t>
            </a:r>
            <a:r>
              <a:rPr lang="en-US" i="1" dirty="0" err="1" smtClean="0">
                <a:latin typeface="Times New Roman"/>
                <a:cs typeface="Times New Roman"/>
              </a:rPr>
              <a:t>Skibo</a:t>
            </a:r>
            <a:r>
              <a:rPr lang="en-US" i="1" dirty="0" smtClean="0">
                <a:latin typeface="Times New Roman"/>
                <a:cs typeface="Times New Roman"/>
              </a:rPr>
              <a:t>, (2005)</a:t>
            </a:r>
            <a:endParaRPr lang="en-US" i="1" dirty="0">
              <a:latin typeface="Times New Roman"/>
              <a:cs typeface="Times New Roman"/>
            </a:endParaRPr>
          </a:p>
        </p:txBody>
      </p:sp>
      <p:sp>
        <p:nvSpPr>
          <p:cNvPr id="111" name="TextBox 110"/>
          <p:cNvSpPr txBox="1"/>
          <p:nvPr/>
        </p:nvSpPr>
        <p:spPr>
          <a:xfrm>
            <a:off x="1447800" y="6248400"/>
            <a:ext cx="514283" cy="523220"/>
          </a:xfrm>
          <a:prstGeom prst="rect">
            <a:avLst/>
          </a:prstGeom>
          <a:noFill/>
        </p:spPr>
        <p:txBody>
          <a:bodyPr wrap="none" rtlCol="0">
            <a:spAutoFit/>
          </a:bodyPr>
          <a:lstStyle/>
          <a:p>
            <a:r>
              <a:rPr lang="en-US" sz="2800" dirty="0" smtClean="0"/>
              <a:t>3</a:t>
            </a:r>
            <a:r>
              <a:rPr lang="en-US" sz="2800" dirty="0" smtClean="0">
                <a:latin typeface="Symbol" charset="2"/>
                <a:cs typeface="Symbol" charset="2"/>
              </a:rPr>
              <a:t>g</a:t>
            </a:r>
            <a:endParaRPr lang="en-US" sz="2800" dirty="0">
              <a:latin typeface="Symbol" charset="2"/>
              <a:cs typeface="Symbol" charset="2"/>
            </a:endParaRPr>
          </a:p>
        </p:txBody>
      </p:sp>
      <p:sp>
        <p:nvSpPr>
          <p:cNvPr id="112" name="TextBox 111"/>
          <p:cNvSpPr txBox="1"/>
          <p:nvPr/>
        </p:nvSpPr>
        <p:spPr>
          <a:xfrm>
            <a:off x="3524317" y="6248400"/>
            <a:ext cx="514283" cy="523220"/>
          </a:xfrm>
          <a:prstGeom prst="rect">
            <a:avLst/>
          </a:prstGeom>
          <a:noFill/>
        </p:spPr>
        <p:txBody>
          <a:bodyPr wrap="none" rtlCol="0">
            <a:spAutoFit/>
          </a:bodyPr>
          <a:lstStyle/>
          <a:p>
            <a:r>
              <a:rPr lang="en-US" sz="2800" dirty="0" smtClean="0"/>
              <a:t>2</a:t>
            </a:r>
            <a:r>
              <a:rPr lang="en-US" sz="2800" dirty="0" smtClean="0">
                <a:latin typeface="Symbol" charset="2"/>
                <a:cs typeface="Symbol" charset="2"/>
              </a:rPr>
              <a:t>g</a:t>
            </a:r>
            <a:endParaRPr lang="en-US" sz="2800" dirty="0">
              <a:latin typeface="Symbol" charset="2"/>
              <a:cs typeface="Symbol" charset="2"/>
            </a:endParaRPr>
          </a:p>
        </p:txBody>
      </p:sp>
      <p:sp>
        <p:nvSpPr>
          <p:cNvPr id="113" name="TextBox 112"/>
          <p:cNvSpPr txBox="1"/>
          <p:nvPr/>
        </p:nvSpPr>
        <p:spPr>
          <a:xfrm>
            <a:off x="6572317" y="6248400"/>
            <a:ext cx="514283" cy="523220"/>
          </a:xfrm>
          <a:prstGeom prst="rect">
            <a:avLst/>
          </a:prstGeom>
          <a:noFill/>
        </p:spPr>
        <p:txBody>
          <a:bodyPr wrap="none" rtlCol="0">
            <a:spAutoFit/>
          </a:bodyPr>
          <a:lstStyle/>
          <a:p>
            <a:r>
              <a:rPr lang="en-US" sz="2800" dirty="0" smtClean="0"/>
              <a:t>2</a:t>
            </a:r>
            <a:r>
              <a:rPr lang="en-US" sz="2800" dirty="0" smtClean="0">
                <a:latin typeface="Symbol" charset="2"/>
                <a:cs typeface="Symbol" charset="2"/>
              </a:rPr>
              <a:t>g</a:t>
            </a:r>
            <a:endParaRPr lang="en-US" sz="2800" dirty="0">
              <a:latin typeface="Symbol" charset="2"/>
              <a:cs typeface="Symbol" charset="2"/>
            </a:endParaRPr>
          </a:p>
        </p:txBody>
      </p:sp>
      <p:sp>
        <p:nvSpPr>
          <p:cNvPr id="114" name="TextBox 113"/>
          <p:cNvSpPr txBox="1"/>
          <p:nvPr/>
        </p:nvSpPr>
        <p:spPr>
          <a:xfrm>
            <a:off x="4819717" y="6248400"/>
            <a:ext cx="514283" cy="523220"/>
          </a:xfrm>
          <a:prstGeom prst="rect">
            <a:avLst/>
          </a:prstGeom>
          <a:noFill/>
        </p:spPr>
        <p:txBody>
          <a:bodyPr wrap="none" rtlCol="0">
            <a:spAutoFit/>
          </a:bodyPr>
          <a:lstStyle/>
          <a:p>
            <a:r>
              <a:rPr lang="en-US" sz="2800" dirty="0" smtClean="0"/>
              <a:t>2</a:t>
            </a:r>
            <a:r>
              <a:rPr lang="en-US" sz="2800" dirty="0" smtClean="0">
                <a:latin typeface="Symbol" charset="2"/>
                <a:cs typeface="Symbol" charset="2"/>
              </a:rPr>
              <a:t>g</a:t>
            </a:r>
            <a:endParaRPr lang="en-US" sz="2800" dirty="0">
              <a:latin typeface="Symbol" charset="2"/>
              <a:cs typeface="Symbol" charset="2"/>
            </a:endParaRPr>
          </a:p>
        </p:txBody>
      </p:sp>
      <p:sp>
        <p:nvSpPr>
          <p:cNvPr id="115" name="TextBox 114"/>
          <p:cNvSpPr txBox="1"/>
          <p:nvPr/>
        </p:nvSpPr>
        <p:spPr>
          <a:xfrm>
            <a:off x="8324917" y="6248400"/>
            <a:ext cx="514283" cy="523220"/>
          </a:xfrm>
          <a:prstGeom prst="rect">
            <a:avLst/>
          </a:prstGeom>
          <a:noFill/>
        </p:spPr>
        <p:txBody>
          <a:bodyPr wrap="none" rtlCol="0">
            <a:spAutoFit/>
          </a:bodyPr>
          <a:lstStyle/>
          <a:p>
            <a:r>
              <a:rPr lang="en-US" sz="2800" dirty="0" smtClean="0"/>
              <a:t>2</a:t>
            </a:r>
            <a:r>
              <a:rPr lang="en-US" sz="2800" dirty="0" smtClean="0">
                <a:latin typeface="Symbol" charset="2"/>
                <a:cs typeface="Symbol" charset="2"/>
              </a:rPr>
              <a:t>g</a:t>
            </a:r>
            <a:endParaRPr lang="en-US" sz="2800" dirty="0">
              <a:latin typeface="Symbol" charset="2"/>
              <a:cs typeface="Symbol" charset="2"/>
            </a:endParaRPr>
          </a:p>
        </p:txBody>
      </p:sp>
      <p:cxnSp>
        <p:nvCxnSpPr>
          <p:cNvPr id="117" name="Straight Arrow Connector 116"/>
          <p:cNvCxnSpPr/>
          <p:nvPr/>
        </p:nvCxnSpPr>
        <p:spPr>
          <a:xfrm rot="5400000" flipH="1" flipV="1">
            <a:off x="447326" y="4277868"/>
            <a:ext cx="2764536" cy="1588"/>
          </a:xfrm>
          <a:prstGeom prst="straightConnector1">
            <a:avLst/>
          </a:prstGeom>
          <a:ln w="25400" cap="flat" cmpd="sng" algn="ctr">
            <a:solidFill>
              <a:srgbClr val="008000"/>
            </a:solidFill>
            <a:prstDash val="dot"/>
            <a:round/>
            <a:headEnd type="none" w="med" len="med"/>
            <a:tailEnd type="triangle" w="med" len="lg"/>
          </a:ln>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a:off x="990600" y="2738735"/>
            <a:ext cx="1371600" cy="461665"/>
          </a:xfrm>
          <a:prstGeom prst="rect">
            <a:avLst/>
          </a:prstGeom>
          <a:noFill/>
          <a:ln>
            <a:noFill/>
          </a:ln>
        </p:spPr>
        <p:txBody>
          <a:bodyPr wrap="square" rtlCol="0">
            <a:spAutoFit/>
          </a:bodyPr>
          <a:lstStyle/>
          <a:p>
            <a:r>
              <a:rPr lang="en-US" sz="2400" dirty="0" smtClean="0">
                <a:solidFill>
                  <a:srgbClr val="008000"/>
                </a:solidFill>
              </a:rPr>
              <a:t>Break -up</a:t>
            </a:r>
            <a:endParaRPr lang="en-US" sz="2400" dirty="0">
              <a:solidFill>
                <a:srgbClr val="008000"/>
              </a:solidFill>
            </a:endParaRPr>
          </a:p>
        </p:txBody>
      </p:sp>
      <p:sp>
        <p:nvSpPr>
          <p:cNvPr id="121" name="TextBox 120"/>
          <p:cNvSpPr txBox="1"/>
          <p:nvPr/>
        </p:nvSpPr>
        <p:spPr>
          <a:xfrm>
            <a:off x="304799" y="5117068"/>
            <a:ext cx="507809" cy="369332"/>
          </a:xfrm>
          <a:prstGeom prst="rect">
            <a:avLst/>
          </a:prstGeom>
          <a:noFill/>
        </p:spPr>
        <p:txBody>
          <a:bodyPr wrap="none" rtlCol="0">
            <a:spAutoFit/>
          </a:bodyPr>
          <a:lstStyle/>
          <a:p>
            <a:r>
              <a:rPr lang="en-US" dirty="0" smtClean="0"/>
              <a:t>3/4</a:t>
            </a:r>
            <a:endParaRPr lang="en-US" dirty="0"/>
          </a:p>
        </p:txBody>
      </p:sp>
      <p:sp>
        <p:nvSpPr>
          <p:cNvPr id="122" name="TextBox 121"/>
          <p:cNvSpPr txBox="1"/>
          <p:nvPr/>
        </p:nvSpPr>
        <p:spPr>
          <a:xfrm>
            <a:off x="3810000" y="5117068"/>
            <a:ext cx="507809" cy="369332"/>
          </a:xfrm>
          <a:prstGeom prst="rect">
            <a:avLst/>
          </a:prstGeom>
          <a:noFill/>
        </p:spPr>
        <p:txBody>
          <a:bodyPr wrap="none" rtlCol="0">
            <a:spAutoFit/>
          </a:bodyPr>
          <a:lstStyle/>
          <a:p>
            <a:r>
              <a:rPr lang="en-US" dirty="0" smtClean="0"/>
              <a:t>1/4</a:t>
            </a:r>
            <a:endParaRPr lang="en-US" dirty="0"/>
          </a:p>
        </p:txBody>
      </p:sp>
      <p:cxnSp>
        <p:nvCxnSpPr>
          <p:cNvPr id="51" name="Elbow Connector 50"/>
          <p:cNvCxnSpPr/>
          <p:nvPr/>
        </p:nvCxnSpPr>
        <p:spPr>
          <a:xfrm>
            <a:off x="4648994" y="1828800"/>
            <a:ext cx="4037806" cy="1491266"/>
          </a:xfrm>
          <a:prstGeom prst="bentConnector3">
            <a:avLst>
              <a:gd name="adj1" fmla="val 99066"/>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rot="5400000">
            <a:off x="6188170" y="2574036"/>
            <a:ext cx="1490472"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3584181" y="1981200"/>
            <a:ext cx="2054619" cy="461665"/>
          </a:xfrm>
          <a:prstGeom prst="rect">
            <a:avLst/>
          </a:prstGeom>
          <a:solidFill>
            <a:schemeClr val="bg1"/>
          </a:solidFill>
          <a:ln>
            <a:solidFill>
              <a:srgbClr val="FF0000"/>
            </a:solidFill>
          </a:ln>
        </p:spPr>
        <p:txBody>
          <a:bodyPr wrap="none" rtlCol="0">
            <a:spAutoFit/>
          </a:bodyPr>
          <a:lstStyle/>
          <a:p>
            <a:r>
              <a:rPr lang="en-US" sz="2400" dirty="0" err="1" smtClean="0">
                <a:solidFill>
                  <a:srgbClr val="0000FF"/>
                </a:solidFill>
              </a:rPr>
              <a:t>Thermalisation</a:t>
            </a:r>
            <a:endParaRPr lang="en-US" sz="2400" dirty="0">
              <a:solidFill>
                <a:srgbClr val="0000FF"/>
              </a:solidFill>
            </a:endParaRPr>
          </a:p>
        </p:txBody>
      </p:sp>
      <p:sp>
        <p:nvSpPr>
          <p:cNvPr id="44" name="TextBox 43"/>
          <p:cNvSpPr txBox="1"/>
          <p:nvPr/>
        </p:nvSpPr>
        <p:spPr>
          <a:xfrm>
            <a:off x="304800" y="381000"/>
            <a:ext cx="3657600" cy="707886"/>
          </a:xfrm>
          <a:prstGeom prst="rect">
            <a:avLst/>
          </a:prstGeom>
          <a:noFill/>
          <a:ln w="66675">
            <a:solidFill>
              <a:srgbClr val="FF00FF"/>
            </a:solidFill>
          </a:ln>
        </p:spPr>
        <p:txBody>
          <a:bodyPr wrap="square" rtlCol="0">
            <a:spAutoFit/>
          </a:bodyPr>
          <a:lstStyle/>
          <a:p>
            <a:r>
              <a:rPr lang="en-US" sz="2000" dirty="0" smtClean="0"/>
              <a:t>High </a:t>
            </a:r>
            <a:r>
              <a:rPr lang="en-US" sz="2000" i="1" dirty="0" err="1" smtClean="0">
                <a:latin typeface="Times New Roman"/>
                <a:cs typeface="Times New Roman"/>
              </a:rPr>
              <a:t>f</a:t>
            </a:r>
            <a:r>
              <a:rPr lang="en-US" sz="2000" i="1" baseline="-25000" dirty="0" err="1" smtClean="0">
                <a:latin typeface="Times New Roman"/>
                <a:cs typeface="Times New Roman"/>
              </a:rPr>
              <a:t>p</a:t>
            </a:r>
            <a:r>
              <a:rPr lang="en-US" sz="2000" dirty="0" smtClean="0"/>
              <a:t> excludes many processes from being the dominant one</a:t>
            </a:r>
            <a:endParaRPr lang="en-US" sz="2000" dirty="0"/>
          </a:p>
        </p:txBody>
      </p:sp>
      <p:sp>
        <p:nvSpPr>
          <p:cNvPr id="45" name="TextBox 44"/>
          <p:cNvSpPr txBox="1"/>
          <p:nvPr/>
        </p:nvSpPr>
        <p:spPr>
          <a:xfrm>
            <a:off x="6705600" y="5486400"/>
            <a:ext cx="567884" cy="1015663"/>
          </a:xfrm>
          <a:prstGeom prst="rect">
            <a:avLst/>
          </a:prstGeom>
          <a:noFill/>
        </p:spPr>
        <p:txBody>
          <a:bodyPr wrap="none" rtlCol="0">
            <a:spAutoFit/>
          </a:bodyPr>
          <a:lstStyle/>
          <a:p>
            <a:r>
              <a:rPr lang="en-US" sz="6000" b="1" dirty="0" smtClean="0">
                <a:solidFill>
                  <a:srgbClr val="FF00FF"/>
                </a:solidFill>
              </a:rPr>
              <a:t>×</a:t>
            </a:r>
            <a:endParaRPr lang="en-US" sz="6000" b="1" dirty="0">
              <a:solidFill>
                <a:srgbClr val="FF00FF"/>
              </a:solidFill>
            </a:endParaRPr>
          </a:p>
        </p:txBody>
      </p:sp>
      <p:sp>
        <p:nvSpPr>
          <p:cNvPr id="46" name="TextBox 45"/>
          <p:cNvSpPr txBox="1"/>
          <p:nvPr/>
        </p:nvSpPr>
        <p:spPr>
          <a:xfrm>
            <a:off x="8499916" y="5486400"/>
            <a:ext cx="567884" cy="1015663"/>
          </a:xfrm>
          <a:prstGeom prst="rect">
            <a:avLst/>
          </a:prstGeom>
          <a:noFill/>
        </p:spPr>
        <p:txBody>
          <a:bodyPr wrap="none" rtlCol="0">
            <a:spAutoFit/>
          </a:bodyPr>
          <a:lstStyle/>
          <a:p>
            <a:r>
              <a:rPr lang="en-US" sz="6000" b="1" dirty="0" smtClean="0">
                <a:solidFill>
                  <a:srgbClr val="FF00FF"/>
                </a:solidFill>
              </a:rPr>
              <a:t>×</a:t>
            </a:r>
            <a:endParaRPr lang="en-US" sz="6000" b="1" dirty="0">
              <a:solidFill>
                <a:srgbClr val="FF00FF"/>
              </a:solidFill>
            </a:endParaRPr>
          </a:p>
        </p:txBody>
      </p:sp>
      <p:sp>
        <p:nvSpPr>
          <p:cNvPr id="47" name="TextBox 46"/>
          <p:cNvSpPr txBox="1"/>
          <p:nvPr/>
        </p:nvSpPr>
        <p:spPr>
          <a:xfrm>
            <a:off x="4876800" y="5461337"/>
            <a:ext cx="567884" cy="1015663"/>
          </a:xfrm>
          <a:prstGeom prst="rect">
            <a:avLst/>
          </a:prstGeom>
          <a:noFill/>
        </p:spPr>
        <p:txBody>
          <a:bodyPr wrap="none" rtlCol="0">
            <a:spAutoFit/>
          </a:bodyPr>
          <a:lstStyle/>
          <a:p>
            <a:r>
              <a:rPr lang="en-US" sz="6000" b="1" dirty="0" smtClean="0">
                <a:solidFill>
                  <a:srgbClr val="FF00FF"/>
                </a:solidFill>
              </a:rPr>
              <a:t>×</a:t>
            </a:r>
            <a:endParaRPr lang="en-US" sz="6000" b="1" dirty="0">
              <a:solidFill>
                <a:srgbClr val="FF00FF"/>
              </a:solidFill>
            </a:endParaRPr>
          </a:p>
        </p:txBody>
      </p:sp>
      <p:sp>
        <p:nvSpPr>
          <p:cNvPr id="48" name="TextBox 47"/>
          <p:cNvSpPr txBox="1"/>
          <p:nvPr/>
        </p:nvSpPr>
        <p:spPr>
          <a:xfrm>
            <a:off x="1981200" y="5613737"/>
            <a:ext cx="567884" cy="1015663"/>
          </a:xfrm>
          <a:prstGeom prst="rect">
            <a:avLst/>
          </a:prstGeom>
          <a:noFill/>
        </p:spPr>
        <p:txBody>
          <a:bodyPr wrap="none" rtlCol="0">
            <a:spAutoFit/>
          </a:bodyPr>
          <a:lstStyle/>
          <a:p>
            <a:r>
              <a:rPr lang="en-US" sz="6000" b="1" dirty="0" smtClean="0">
                <a:solidFill>
                  <a:srgbClr val="FF00FF"/>
                </a:solidFill>
              </a:rPr>
              <a:t>×</a:t>
            </a:r>
            <a:endParaRPr lang="en-US" sz="6000" b="1" dirty="0">
              <a:solidFill>
                <a:srgbClr val="FF00FF"/>
              </a:solidFill>
            </a:endParaRPr>
          </a:p>
        </p:txBody>
      </p:sp>
      <p:sp>
        <p:nvSpPr>
          <p:cNvPr id="49" name="TextBox 48"/>
          <p:cNvSpPr txBox="1"/>
          <p:nvPr/>
        </p:nvSpPr>
        <p:spPr>
          <a:xfrm>
            <a:off x="2133600" y="2438400"/>
            <a:ext cx="567884" cy="1015663"/>
          </a:xfrm>
          <a:prstGeom prst="rect">
            <a:avLst/>
          </a:prstGeom>
          <a:noFill/>
        </p:spPr>
        <p:txBody>
          <a:bodyPr wrap="none" rtlCol="0">
            <a:spAutoFit/>
          </a:bodyPr>
          <a:lstStyle/>
          <a:p>
            <a:r>
              <a:rPr lang="en-US" sz="6000" b="1" dirty="0" smtClean="0">
                <a:solidFill>
                  <a:srgbClr val="FF00FF"/>
                </a:solidFill>
              </a:rPr>
              <a:t>×</a:t>
            </a:r>
            <a:endParaRPr lang="en-US" sz="6000" b="1" dirty="0">
              <a:solidFill>
                <a:srgbClr val="FF00FF"/>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 name="TextBox 70"/>
          <p:cNvSpPr txBox="1"/>
          <p:nvPr/>
        </p:nvSpPr>
        <p:spPr>
          <a:xfrm>
            <a:off x="1130566" y="228600"/>
            <a:ext cx="6413234" cy="461665"/>
          </a:xfrm>
          <a:prstGeom prst="rect">
            <a:avLst/>
          </a:prstGeom>
          <a:noFill/>
        </p:spPr>
        <p:txBody>
          <a:bodyPr wrap="none" rtlCol="0">
            <a:spAutoFit/>
          </a:bodyPr>
          <a:lstStyle/>
          <a:p>
            <a:r>
              <a:rPr lang="en-US" sz="2400" dirty="0" smtClean="0">
                <a:latin typeface="Comic Sans MS"/>
              </a:rPr>
              <a:t>Positron Emission Tomography   (‘PET scan’)</a:t>
            </a:r>
            <a:endParaRPr lang="en-US" sz="2400" dirty="0">
              <a:latin typeface="Comic Sans MS"/>
            </a:endParaRPr>
          </a:p>
        </p:txBody>
      </p:sp>
      <p:grpSp>
        <p:nvGrpSpPr>
          <p:cNvPr id="2" name="Group 28"/>
          <p:cNvGrpSpPr/>
          <p:nvPr/>
        </p:nvGrpSpPr>
        <p:grpSpPr>
          <a:xfrm>
            <a:off x="886634" y="1295400"/>
            <a:ext cx="8028766" cy="4792056"/>
            <a:chOff x="886634" y="1295400"/>
            <a:chExt cx="8028766" cy="4792056"/>
          </a:xfrm>
        </p:grpSpPr>
        <p:grpSp>
          <p:nvGrpSpPr>
            <p:cNvPr id="3" name="Group 24"/>
            <p:cNvGrpSpPr/>
            <p:nvPr/>
          </p:nvGrpSpPr>
          <p:grpSpPr>
            <a:xfrm>
              <a:off x="886634" y="1295400"/>
              <a:ext cx="8028766" cy="4639656"/>
              <a:chOff x="886634" y="1295400"/>
              <a:chExt cx="8028766" cy="4639656"/>
            </a:xfrm>
          </p:grpSpPr>
          <p:grpSp>
            <p:nvGrpSpPr>
              <p:cNvPr id="4" name="Group 71"/>
              <p:cNvGrpSpPr/>
              <p:nvPr/>
            </p:nvGrpSpPr>
            <p:grpSpPr>
              <a:xfrm>
                <a:off x="886634" y="1295400"/>
                <a:ext cx="8028766" cy="4639656"/>
                <a:chOff x="381000" y="1447800"/>
                <a:chExt cx="8028766" cy="4639656"/>
              </a:xfrm>
            </p:grpSpPr>
            <p:pic>
              <p:nvPicPr>
                <p:cNvPr id="44" name="Picture 43" descr="PET.tiff"/>
                <p:cNvPicPr>
                  <a:picLocks noChangeAspect="1"/>
                </p:cNvPicPr>
                <p:nvPr/>
              </p:nvPicPr>
              <p:blipFill>
                <a:blip r:embed="rId2"/>
                <a:stretch>
                  <a:fillRect/>
                </a:stretch>
              </p:blipFill>
              <p:spPr>
                <a:xfrm>
                  <a:off x="381000" y="2057400"/>
                  <a:ext cx="7636533" cy="4030056"/>
                </a:xfrm>
                <a:prstGeom prst="rect">
                  <a:avLst/>
                </a:prstGeom>
              </p:spPr>
            </p:pic>
            <p:sp>
              <p:nvSpPr>
                <p:cNvPr id="46" name="Rectangle 45"/>
                <p:cNvSpPr/>
                <p:nvPr/>
              </p:nvSpPr>
              <p:spPr>
                <a:xfrm rot="1980000">
                  <a:off x="7723966" y="4796976"/>
                  <a:ext cx="68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rot="1980000">
                  <a:off x="3075766" y="1756224"/>
                  <a:ext cx="68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6826956" y="5173056"/>
                  <a:ext cx="1174044" cy="369332"/>
                </a:xfrm>
                <a:prstGeom prst="rect">
                  <a:avLst/>
                </a:prstGeom>
                <a:noFill/>
              </p:spPr>
              <p:txBody>
                <a:bodyPr wrap="none" rtlCol="0">
                  <a:spAutoFit/>
                </a:bodyPr>
                <a:lstStyle/>
                <a:p>
                  <a:r>
                    <a:rPr lang="en-US" dirty="0" smtClean="0"/>
                    <a:t>Detector 2</a:t>
                  </a:r>
                  <a:endParaRPr lang="en-US" dirty="0"/>
                </a:p>
              </p:txBody>
            </p:sp>
            <p:sp>
              <p:nvSpPr>
                <p:cNvPr id="49" name="TextBox 48"/>
                <p:cNvSpPr txBox="1"/>
                <p:nvPr/>
              </p:nvSpPr>
              <p:spPr>
                <a:xfrm>
                  <a:off x="3550356" y="1447800"/>
                  <a:ext cx="1174044" cy="369332"/>
                </a:xfrm>
                <a:prstGeom prst="rect">
                  <a:avLst/>
                </a:prstGeom>
                <a:noFill/>
              </p:spPr>
              <p:txBody>
                <a:bodyPr wrap="none" rtlCol="0">
                  <a:spAutoFit/>
                </a:bodyPr>
                <a:lstStyle/>
                <a:p>
                  <a:r>
                    <a:rPr lang="en-US" dirty="0" smtClean="0"/>
                    <a:t>Detector 1</a:t>
                  </a:r>
                  <a:endParaRPr lang="en-US" dirty="0"/>
                </a:p>
              </p:txBody>
            </p:sp>
            <p:sp>
              <p:nvSpPr>
                <p:cNvPr id="50" name="TextBox 49"/>
                <p:cNvSpPr txBox="1"/>
                <p:nvPr/>
              </p:nvSpPr>
              <p:spPr>
                <a:xfrm>
                  <a:off x="4634709" y="5325456"/>
                  <a:ext cx="318291" cy="400110"/>
                </a:xfrm>
                <a:prstGeom prst="rect">
                  <a:avLst/>
                </a:prstGeom>
                <a:noFill/>
              </p:spPr>
              <p:txBody>
                <a:bodyPr wrap="none" rtlCol="0">
                  <a:spAutoFit/>
                </a:bodyPr>
                <a:lstStyle/>
                <a:p>
                  <a:r>
                    <a:rPr lang="en-US" sz="2000" dirty="0" err="1" smtClean="0">
                      <a:latin typeface="Symbol"/>
                    </a:rPr>
                    <a:t>n</a:t>
                  </a:r>
                  <a:endParaRPr lang="en-US" sz="2000" dirty="0">
                    <a:latin typeface="Symbol"/>
                  </a:endParaRPr>
                </a:p>
              </p:txBody>
            </p:sp>
            <p:sp>
              <p:nvSpPr>
                <p:cNvPr id="51" name="Oval 3"/>
                <p:cNvSpPr>
                  <a:spLocks noChangeAspect="1" noChangeArrowheads="1"/>
                </p:cNvSpPr>
                <p:nvPr/>
              </p:nvSpPr>
              <p:spPr bwMode="auto">
                <a:xfrm flipV="1">
                  <a:off x="5870512" y="3383880"/>
                  <a:ext cx="149225" cy="169863"/>
                </a:xfrm>
                <a:prstGeom prst="ellipse">
                  <a:avLst/>
                </a:prstGeom>
                <a:solidFill>
                  <a:srgbClr val="3366FF"/>
                </a:solidFill>
                <a:ln w="9525">
                  <a:solidFill>
                    <a:schemeClr val="accent2"/>
                  </a:solidFill>
                  <a:round/>
                  <a:headEnd/>
                  <a:tailEnd/>
                </a:ln>
                <a:effectLst/>
              </p:spPr>
              <p:txBody>
                <a:bodyPr wrap="none" anchor="ctr">
                  <a:prstTxWarp prst="textNoShape">
                    <a:avLst/>
                  </a:prstTxWarp>
                </a:bodyPr>
                <a:lstStyle/>
                <a:p>
                  <a:endParaRPr lang="en-US"/>
                </a:p>
              </p:txBody>
            </p:sp>
            <p:sp>
              <p:nvSpPr>
                <p:cNvPr id="66" name="Oval 4"/>
                <p:cNvSpPr>
                  <a:spLocks noChangeAspect="1" noChangeArrowheads="1"/>
                </p:cNvSpPr>
                <p:nvPr/>
              </p:nvSpPr>
              <p:spPr bwMode="auto">
                <a:xfrm flipH="1" flipV="1">
                  <a:off x="5754624" y="3307680"/>
                  <a:ext cx="292608" cy="292608"/>
                </a:xfrm>
                <a:prstGeom prst="ellipse">
                  <a:avLst/>
                </a:prstGeom>
                <a:solidFill>
                  <a:srgbClr val="3366FF"/>
                </a:solidFill>
                <a:ln w="9525">
                  <a:solidFill>
                    <a:srgbClr val="3366FF"/>
                  </a:solidFill>
                  <a:round/>
                  <a:headEnd/>
                  <a:tailEnd/>
                </a:ln>
                <a:effectLst/>
              </p:spPr>
              <p:txBody>
                <a:bodyPr wrap="none" anchor="ctr">
                  <a:prstTxWarp prst="textNoShape">
                    <a:avLst/>
                  </a:prstTxWarp>
                </a:bodyPr>
                <a:lstStyle/>
                <a:p>
                  <a:endParaRPr lang="en-US"/>
                </a:p>
              </p:txBody>
            </p:sp>
            <p:sp>
              <p:nvSpPr>
                <p:cNvPr id="45" name="Rectangle 44"/>
                <p:cNvSpPr/>
                <p:nvPr/>
              </p:nvSpPr>
              <p:spPr>
                <a:xfrm>
                  <a:off x="5638800" y="3191856"/>
                  <a:ext cx="533400" cy="457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nvGrpSpPr>
                <p:cNvPr id="5" name="Group 67"/>
                <p:cNvGrpSpPr/>
                <p:nvPr/>
              </p:nvGrpSpPr>
              <p:grpSpPr>
                <a:xfrm>
                  <a:off x="5410200" y="3344256"/>
                  <a:ext cx="533400" cy="515112"/>
                  <a:chOff x="5657088" y="2724912"/>
                  <a:chExt cx="533400" cy="515112"/>
                </a:xfrm>
              </p:grpSpPr>
              <p:sp>
                <p:nvSpPr>
                  <p:cNvPr id="52" name="Oval 4"/>
                  <p:cNvSpPr>
                    <a:spLocks noChangeAspect="1" noChangeArrowheads="1"/>
                  </p:cNvSpPr>
                  <p:nvPr/>
                </p:nvSpPr>
                <p:spPr bwMode="auto">
                  <a:xfrm flipH="1" flipV="1">
                    <a:off x="5772912" y="2877312"/>
                    <a:ext cx="292608" cy="29260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67" name="Rectangle 66"/>
                  <p:cNvSpPr/>
                  <p:nvPr/>
                </p:nvSpPr>
                <p:spPr>
                  <a:xfrm>
                    <a:off x="5657088" y="2724912"/>
                    <a:ext cx="533400" cy="51511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sp>
              <p:nvSpPr>
                <p:cNvPr id="70" name="Rectangle 69"/>
                <p:cNvSpPr/>
                <p:nvPr/>
              </p:nvSpPr>
              <p:spPr>
                <a:xfrm>
                  <a:off x="685800" y="2658456"/>
                  <a:ext cx="2209800" cy="1752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74" name="Straight Arrow Connector 73"/>
              <p:cNvCxnSpPr/>
              <p:nvPr/>
            </p:nvCxnSpPr>
            <p:spPr>
              <a:xfrm>
                <a:off x="4620434" y="1752600"/>
                <a:ext cx="1828800" cy="1219200"/>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5306234" y="1905000"/>
                <a:ext cx="705391" cy="369332"/>
              </a:xfrm>
              <a:prstGeom prst="rect">
                <a:avLst/>
              </a:prstGeom>
              <a:noFill/>
            </p:spPr>
            <p:txBody>
              <a:bodyPr wrap="none" rtlCol="0">
                <a:spAutoFit/>
              </a:bodyPr>
              <a:lstStyle/>
              <a:p>
                <a:r>
                  <a:rPr lang="en-US" dirty="0" smtClean="0">
                    <a:solidFill>
                      <a:srgbClr val="FF00FF"/>
                    </a:solidFill>
                  </a:rPr>
                  <a:t>~ 1 </a:t>
                </a:r>
                <a:r>
                  <a:rPr lang="en-US" dirty="0" err="1" smtClean="0">
                    <a:solidFill>
                      <a:srgbClr val="FF00FF"/>
                    </a:solidFill>
                  </a:rPr>
                  <a:t>m</a:t>
                </a:r>
                <a:endParaRPr lang="en-US" dirty="0">
                  <a:solidFill>
                    <a:srgbClr val="FF00FF"/>
                  </a:solidFill>
                </a:endParaRPr>
              </a:p>
            </p:txBody>
          </p:sp>
          <p:cxnSp>
            <p:nvCxnSpPr>
              <p:cNvPr id="90" name="Straight Arrow Connector 89"/>
              <p:cNvCxnSpPr/>
              <p:nvPr/>
            </p:nvCxnSpPr>
            <p:spPr>
              <a:xfrm>
                <a:off x="6677834" y="3124200"/>
                <a:ext cx="1828800" cy="1219200"/>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91" name="TextBox 90"/>
              <p:cNvSpPr txBox="1"/>
              <p:nvPr/>
            </p:nvSpPr>
            <p:spPr>
              <a:xfrm>
                <a:off x="7592234" y="3486087"/>
                <a:ext cx="705391" cy="369332"/>
              </a:xfrm>
              <a:prstGeom prst="rect">
                <a:avLst/>
              </a:prstGeom>
              <a:noFill/>
            </p:spPr>
            <p:txBody>
              <a:bodyPr wrap="none" rtlCol="0">
                <a:spAutoFit/>
              </a:bodyPr>
              <a:lstStyle/>
              <a:p>
                <a:r>
                  <a:rPr lang="en-US" dirty="0" smtClean="0">
                    <a:solidFill>
                      <a:srgbClr val="FF00FF"/>
                    </a:solidFill>
                  </a:rPr>
                  <a:t>~ 1 </a:t>
                </a:r>
                <a:r>
                  <a:rPr lang="en-US" dirty="0" err="1" smtClean="0">
                    <a:solidFill>
                      <a:srgbClr val="FF00FF"/>
                    </a:solidFill>
                  </a:rPr>
                  <a:t>m</a:t>
                </a:r>
                <a:endParaRPr lang="en-US" dirty="0">
                  <a:solidFill>
                    <a:srgbClr val="FF00FF"/>
                  </a:solidFill>
                </a:endParaRPr>
              </a:p>
            </p:txBody>
          </p:sp>
          <p:cxnSp>
            <p:nvCxnSpPr>
              <p:cNvPr id="108" name="Straight Arrow Connector 107"/>
              <p:cNvCxnSpPr/>
              <p:nvPr/>
            </p:nvCxnSpPr>
            <p:spPr>
              <a:xfrm flipV="1">
                <a:off x="3782234" y="3352800"/>
                <a:ext cx="2133600" cy="292608"/>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4391834" y="3048000"/>
                <a:ext cx="914400" cy="369332"/>
              </a:xfrm>
              <a:prstGeom prst="rect">
                <a:avLst/>
              </a:prstGeom>
              <a:noFill/>
            </p:spPr>
            <p:txBody>
              <a:bodyPr wrap="square" rtlCol="0">
                <a:spAutoFit/>
              </a:bodyPr>
              <a:lstStyle/>
              <a:p>
                <a:r>
                  <a:rPr lang="en-US" dirty="0" smtClean="0">
                    <a:solidFill>
                      <a:srgbClr val="FF00FF"/>
                    </a:solidFill>
                  </a:rPr>
                  <a:t>~ 1 mm</a:t>
                </a:r>
                <a:endParaRPr lang="en-US" dirty="0">
                  <a:solidFill>
                    <a:srgbClr val="FF00FF"/>
                  </a:solidFill>
                </a:endParaRPr>
              </a:p>
            </p:txBody>
          </p:sp>
        </p:grpSp>
        <p:sp>
          <p:nvSpPr>
            <p:cNvPr id="27" name="Rectangle 26"/>
            <p:cNvSpPr/>
            <p:nvPr/>
          </p:nvSpPr>
          <p:spPr>
            <a:xfrm>
              <a:off x="1828800" y="4876800"/>
              <a:ext cx="1704166" cy="1058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2486834" y="5029200"/>
              <a:ext cx="1704166" cy="1058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3" name="Picture 112"/>
          <p:cNvPicPr>
            <a:picLocks noChangeAspect="1"/>
          </p:cNvPicPr>
          <p:nvPr/>
        </p:nvPicPr>
        <p:blipFill>
          <a:blip r:embed="rId3"/>
          <a:stretch>
            <a:fillRect/>
          </a:stretch>
        </p:blipFill>
        <p:spPr>
          <a:xfrm>
            <a:off x="76200" y="1371600"/>
            <a:ext cx="3306358" cy="2173224"/>
          </a:xfrm>
          <a:prstGeom prst="rect">
            <a:avLst/>
          </a:prstGeom>
        </p:spPr>
      </p:pic>
      <p:sp>
        <p:nvSpPr>
          <p:cNvPr id="30" name="Footer Placeholder 11"/>
          <p:cNvSpPr>
            <a:spLocks noGrp="1"/>
          </p:cNvSpPr>
          <p:nvPr>
            <p:ph type="ftr" sz="quarter" idx="11"/>
          </p:nvPr>
        </p:nvSpPr>
        <p:spPr>
          <a:xfrm>
            <a:off x="2285999" y="6356350"/>
            <a:ext cx="4778539" cy="365125"/>
          </a:xfrm>
        </p:spPr>
        <p:txBody>
          <a:bodyPr/>
          <a:lstStyle/>
          <a:p>
            <a:r>
              <a:rPr lang="en-US" dirty="0" smtClean="0">
                <a:solidFill>
                  <a:srgbClr val="3366FF"/>
                </a:solidFill>
              </a:rPr>
              <a:t>"</a:t>
            </a:r>
            <a:r>
              <a:rPr lang="en-US" dirty="0" err="1" smtClean="0">
                <a:solidFill>
                  <a:srgbClr val="3366FF"/>
                </a:solidFill>
              </a:rPr>
              <a:t>INTEGRAL's</a:t>
            </a:r>
            <a:r>
              <a:rPr lang="en-US" dirty="0" smtClean="0">
                <a:solidFill>
                  <a:srgbClr val="3366FF"/>
                </a:solidFill>
              </a:rPr>
              <a:t> journey through the high energy sky”  Rome, Oct 15-18 2013</a:t>
            </a:r>
            <a:endParaRPr lang="en-US" dirty="0">
              <a:solidFill>
                <a:srgbClr val="3366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Leventhal_78_Fig2a.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04800" y="0"/>
            <a:ext cx="4490357" cy="6858000"/>
          </a:xfrm>
          <a:prstGeom prst="rect">
            <a:avLst/>
          </a:prstGeom>
        </p:spPr>
      </p:pic>
      <p:pic>
        <p:nvPicPr>
          <p:cNvPr id="5" name="Picture 4" descr="Leventhal_78_Fig2b.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470400" y="781170"/>
            <a:ext cx="4673600" cy="3714630"/>
          </a:xfrm>
          <a:prstGeom prst="rect">
            <a:avLst/>
          </a:prstGeom>
        </p:spPr>
      </p:pic>
      <p:sp>
        <p:nvSpPr>
          <p:cNvPr id="7" name="Left Brace 6"/>
          <p:cNvSpPr/>
          <p:nvPr/>
        </p:nvSpPr>
        <p:spPr>
          <a:xfrm rot="5400000">
            <a:off x="6715185" y="-1152345"/>
            <a:ext cx="381000" cy="3562230"/>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Left Brace 7"/>
          <p:cNvSpPr/>
          <p:nvPr/>
        </p:nvSpPr>
        <p:spPr>
          <a:xfrm rot="5400000">
            <a:off x="3643343" y="547658"/>
            <a:ext cx="342900" cy="161985"/>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a:off x="3809738" y="14671"/>
            <a:ext cx="3105628" cy="438023"/>
          </a:xfrm>
          <a:custGeom>
            <a:avLst/>
            <a:gdLst>
              <a:gd name="connsiteX0" fmla="*/ 0 w 3105628"/>
              <a:gd name="connsiteY0" fmla="*/ 438023 h 438023"/>
              <a:gd name="connsiteX1" fmla="*/ 867564 w 3105628"/>
              <a:gd name="connsiteY1" fmla="*/ 60778 h 438023"/>
              <a:gd name="connsiteX2" fmla="*/ 2351225 w 3105628"/>
              <a:gd name="connsiteY2" fmla="*/ 73353 h 438023"/>
              <a:gd name="connsiteX3" fmla="*/ 3105628 w 3105628"/>
              <a:gd name="connsiteY3" fmla="*/ 412873 h 438023"/>
            </a:gdLst>
            <a:ahLst/>
            <a:cxnLst>
              <a:cxn ang="0">
                <a:pos x="connsiteX0" y="connsiteY0"/>
              </a:cxn>
              <a:cxn ang="0">
                <a:pos x="connsiteX1" y="connsiteY1"/>
              </a:cxn>
              <a:cxn ang="0">
                <a:pos x="connsiteX2" y="connsiteY2"/>
              </a:cxn>
              <a:cxn ang="0">
                <a:pos x="connsiteX3" y="connsiteY3"/>
              </a:cxn>
            </a:cxnLst>
            <a:rect l="l" t="t" r="r" b="b"/>
            <a:pathLst>
              <a:path w="3105628" h="438023">
                <a:moveTo>
                  <a:pt x="0" y="438023"/>
                </a:moveTo>
                <a:cubicBezTo>
                  <a:pt x="237846" y="279789"/>
                  <a:pt x="475693" y="121556"/>
                  <a:pt x="867564" y="60778"/>
                </a:cubicBezTo>
                <a:cubicBezTo>
                  <a:pt x="1259435" y="0"/>
                  <a:pt x="1978214" y="14671"/>
                  <a:pt x="2351225" y="73353"/>
                </a:cubicBezTo>
                <a:cubicBezTo>
                  <a:pt x="2724236" y="132035"/>
                  <a:pt x="2979894" y="360478"/>
                  <a:pt x="3105628" y="41287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6013690" y="6096000"/>
            <a:ext cx="3206510" cy="646331"/>
          </a:xfrm>
          <a:prstGeom prst="rect">
            <a:avLst/>
          </a:prstGeom>
          <a:noFill/>
        </p:spPr>
        <p:txBody>
          <a:bodyPr wrap="none" rtlCol="0">
            <a:spAutoFit/>
          </a:bodyPr>
          <a:lstStyle/>
          <a:p>
            <a:r>
              <a:rPr lang="en-US" i="1" dirty="0" err="1" smtClean="0">
                <a:latin typeface="Times New Roman" pitchFamily="-107" charset="0"/>
              </a:rPr>
              <a:t>Leventhal</a:t>
            </a:r>
            <a:r>
              <a:rPr lang="en-US" i="1" dirty="0" smtClean="0">
                <a:latin typeface="Times New Roman" pitchFamily="-107" charset="0"/>
              </a:rPr>
              <a:t>, </a:t>
            </a:r>
            <a:r>
              <a:rPr lang="en-US" i="1" dirty="0" err="1" smtClean="0">
                <a:latin typeface="Times New Roman" pitchFamily="-107" charset="0"/>
              </a:rPr>
              <a:t>MacCallum</a:t>
            </a:r>
            <a:r>
              <a:rPr lang="en-US" i="1" dirty="0" smtClean="0">
                <a:latin typeface="Times New Roman" pitchFamily="-107" charset="0"/>
              </a:rPr>
              <a:t> &amp; </a:t>
            </a:r>
            <a:r>
              <a:rPr lang="en-US" i="1" dirty="0" err="1" smtClean="0">
                <a:latin typeface="Times New Roman" pitchFamily="-107" charset="0"/>
              </a:rPr>
              <a:t>Stang</a:t>
            </a:r>
            <a:r>
              <a:rPr lang="en-US" i="1" dirty="0" smtClean="0">
                <a:latin typeface="Times New Roman" pitchFamily="-107" charset="0"/>
              </a:rPr>
              <a:t> </a:t>
            </a:r>
          </a:p>
          <a:p>
            <a:r>
              <a:rPr lang="en-US" i="1" dirty="0" err="1" smtClean="0">
                <a:latin typeface="Times New Roman" pitchFamily="-107" charset="0"/>
              </a:rPr>
              <a:t>Ap</a:t>
            </a:r>
            <a:r>
              <a:rPr lang="en-US" i="1" dirty="0" smtClean="0">
                <a:latin typeface="Times New Roman" pitchFamily="-107" charset="0"/>
              </a:rPr>
              <a:t> J  225 L11 (1978)  </a:t>
            </a:r>
            <a:endParaRPr lang="en-US" i="1" dirty="0">
              <a:latin typeface="Times New Roman" pitchFamily="-107" charset="0"/>
            </a:endParaRPr>
          </a:p>
        </p:txBody>
      </p:sp>
      <p:sp>
        <p:nvSpPr>
          <p:cNvPr id="13" name="TextBox 12"/>
          <p:cNvSpPr txBox="1"/>
          <p:nvPr/>
        </p:nvSpPr>
        <p:spPr>
          <a:xfrm>
            <a:off x="5124570" y="4724400"/>
            <a:ext cx="3471736" cy="923330"/>
          </a:xfrm>
          <a:prstGeom prst="rect">
            <a:avLst/>
          </a:prstGeom>
          <a:noFill/>
          <a:ln>
            <a:solidFill>
              <a:srgbClr val="FF0000"/>
            </a:solidFill>
          </a:ln>
        </p:spPr>
        <p:txBody>
          <a:bodyPr wrap="none" rtlCol="0">
            <a:spAutoFit/>
          </a:bodyPr>
          <a:lstStyle/>
          <a:p>
            <a:r>
              <a:rPr lang="en-US" dirty="0" smtClean="0"/>
              <a:t>Line flux   (12.2 ± 2.2) × 10</a:t>
            </a:r>
            <a:r>
              <a:rPr lang="en-US" baseline="30000" dirty="0" smtClean="0"/>
              <a:t>-4</a:t>
            </a:r>
            <a:r>
              <a:rPr lang="en-US" dirty="0" smtClean="0"/>
              <a:t> cm</a:t>
            </a:r>
            <a:r>
              <a:rPr lang="en-US" baseline="30000" dirty="0" smtClean="0"/>
              <a:t>-2 </a:t>
            </a:r>
            <a:r>
              <a:rPr lang="en-US" dirty="0" smtClean="0"/>
              <a:t>s</a:t>
            </a:r>
            <a:r>
              <a:rPr lang="en-US" baseline="30000" dirty="0" smtClean="0"/>
              <a:t>-1</a:t>
            </a:r>
          </a:p>
          <a:p>
            <a:r>
              <a:rPr lang="en-US" baseline="30000" dirty="0" smtClean="0"/>
              <a:t>                       </a:t>
            </a:r>
            <a:r>
              <a:rPr lang="en-US" dirty="0" smtClean="0"/>
              <a:t>in 15° FWHM field of view</a:t>
            </a:r>
          </a:p>
          <a:p>
            <a:r>
              <a:rPr lang="en-US" dirty="0" err="1" smtClean="0"/>
              <a:t>Centroid</a:t>
            </a:r>
            <a:r>
              <a:rPr lang="en-US" dirty="0" smtClean="0"/>
              <a:t>   (510.7 ± 0.5) </a:t>
            </a:r>
            <a:r>
              <a:rPr lang="en-US" dirty="0" err="1" smtClean="0"/>
              <a:t>keV</a:t>
            </a:r>
            <a:r>
              <a:rPr lang="en-US" dirty="0" smtClean="0"/>
              <a:t> </a:t>
            </a:r>
            <a:endParaRPr lang="en-US" baseline="30000" dirty="0" smtClean="0"/>
          </a:p>
          <a:p>
            <a:endParaRPr lang="en-US" baseline="300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Rectangle 23"/>
          <p:cNvSpPr/>
          <p:nvPr/>
        </p:nvSpPr>
        <p:spPr>
          <a:xfrm>
            <a:off x="838200" y="4800600"/>
            <a:ext cx="5334000" cy="1752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extBox 24"/>
          <p:cNvSpPr txBox="1"/>
          <p:nvPr/>
        </p:nvSpPr>
        <p:spPr>
          <a:xfrm>
            <a:off x="814445" y="5486400"/>
            <a:ext cx="8058616" cy="1092607"/>
          </a:xfrm>
          <a:prstGeom prst="rect">
            <a:avLst/>
          </a:prstGeom>
          <a:noFill/>
          <a:ln>
            <a:solidFill>
              <a:srgbClr val="3366FF"/>
            </a:solidFill>
          </a:ln>
        </p:spPr>
        <p:txBody>
          <a:bodyPr wrap="none" rtlCol="0">
            <a:spAutoFit/>
          </a:bodyPr>
          <a:lstStyle/>
          <a:p>
            <a:pPr>
              <a:buClr>
                <a:srgbClr val="FF00FF"/>
              </a:buClr>
              <a:buSzPct val="180000"/>
              <a:buFont typeface="Arial"/>
              <a:buChar char="•"/>
            </a:pPr>
            <a:r>
              <a:rPr lang="en-US" dirty="0" smtClean="0"/>
              <a:t>  One knows, with limited precision, on what line the annihilation took place, </a:t>
            </a:r>
          </a:p>
          <a:p>
            <a:pPr>
              <a:buClr>
                <a:srgbClr val="FF00FF"/>
              </a:buClr>
              <a:buSzPct val="180000"/>
            </a:pPr>
            <a:r>
              <a:rPr lang="en-US" dirty="0" smtClean="0"/>
              <a:t>       but not where along it.</a:t>
            </a:r>
            <a:endParaRPr lang="en-US" sz="900" dirty="0" smtClean="0"/>
          </a:p>
          <a:p>
            <a:pPr>
              <a:buClr>
                <a:srgbClr val="FF00FF"/>
              </a:buClr>
              <a:buSzPct val="180000"/>
            </a:pPr>
            <a:r>
              <a:rPr lang="en-US" sz="900" dirty="0" smtClean="0"/>
              <a:t> </a:t>
            </a:r>
            <a:endParaRPr lang="en-US" sz="1100" dirty="0" smtClean="0"/>
          </a:p>
          <a:p>
            <a:pPr>
              <a:buClr>
                <a:srgbClr val="FF00FF"/>
              </a:buClr>
              <a:buSzPct val="180000"/>
              <a:buFont typeface="Arial"/>
              <a:buChar char="•"/>
            </a:pPr>
            <a:r>
              <a:rPr lang="en-US" dirty="0" smtClean="0"/>
              <a:t>  Knowledge of where the positron was produced is limited by its stopping distance </a:t>
            </a:r>
            <a:endParaRPr lang="en-US" dirty="0"/>
          </a:p>
        </p:txBody>
      </p:sp>
      <p:grpSp>
        <p:nvGrpSpPr>
          <p:cNvPr id="2" name="Group 56"/>
          <p:cNvGrpSpPr/>
          <p:nvPr/>
        </p:nvGrpSpPr>
        <p:grpSpPr>
          <a:xfrm>
            <a:off x="2971800" y="685800"/>
            <a:ext cx="6166348" cy="4683095"/>
            <a:chOff x="2872456" y="690265"/>
            <a:chExt cx="6166348" cy="4683095"/>
          </a:xfrm>
        </p:grpSpPr>
        <p:sp>
          <p:nvSpPr>
            <p:cNvPr id="71" name="TextBox 70"/>
            <p:cNvSpPr txBox="1"/>
            <p:nvPr/>
          </p:nvSpPr>
          <p:spPr>
            <a:xfrm>
              <a:off x="5055177" y="742890"/>
              <a:ext cx="3631623" cy="400110"/>
            </a:xfrm>
            <a:prstGeom prst="rect">
              <a:avLst/>
            </a:prstGeom>
            <a:noFill/>
          </p:spPr>
          <p:txBody>
            <a:bodyPr wrap="none" rtlCol="0">
              <a:spAutoFit/>
            </a:bodyPr>
            <a:lstStyle/>
            <a:p>
              <a:r>
                <a:rPr lang="en-US" sz="2000" dirty="0" smtClean="0">
                  <a:latin typeface="Comic Sans MS"/>
                </a:rPr>
                <a:t>Positron Emission Astronomy</a:t>
              </a:r>
              <a:endParaRPr lang="en-US" sz="2000" dirty="0">
                <a:latin typeface="Comic Sans MS"/>
              </a:endParaRPr>
            </a:p>
          </p:txBody>
        </p:sp>
        <p:grpSp>
          <p:nvGrpSpPr>
            <p:cNvPr id="3" name="Group 54"/>
            <p:cNvGrpSpPr/>
            <p:nvPr/>
          </p:nvGrpSpPr>
          <p:grpSpPr>
            <a:xfrm>
              <a:off x="2872456" y="1456344"/>
              <a:ext cx="6166348" cy="3917016"/>
              <a:chOff x="2872456" y="1456344"/>
              <a:chExt cx="6166348" cy="3917016"/>
            </a:xfrm>
          </p:grpSpPr>
          <p:grpSp>
            <p:nvGrpSpPr>
              <p:cNvPr id="4" name="Group 20"/>
              <p:cNvGrpSpPr/>
              <p:nvPr/>
            </p:nvGrpSpPr>
            <p:grpSpPr>
              <a:xfrm>
                <a:off x="2872456" y="1456344"/>
                <a:ext cx="6166348" cy="3785971"/>
                <a:chOff x="1143000" y="1456344"/>
                <a:chExt cx="7636533" cy="4639656"/>
              </a:xfrm>
            </p:grpSpPr>
            <p:pic>
              <p:nvPicPr>
                <p:cNvPr id="44" name="Picture 43" descr="PET.tiff"/>
                <p:cNvPicPr>
                  <a:picLocks noChangeAspect="1"/>
                </p:cNvPicPr>
                <p:nvPr/>
              </p:nvPicPr>
              <p:blipFill>
                <a:blip r:embed="rId2"/>
                <a:stretch>
                  <a:fillRect/>
                </a:stretch>
              </p:blipFill>
              <p:spPr>
                <a:xfrm>
                  <a:off x="1143000" y="2065944"/>
                  <a:ext cx="7636533" cy="4030056"/>
                </a:xfrm>
                <a:prstGeom prst="rect">
                  <a:avLst/>
                </a:prstGeom>
              </p:spPr>
            </p:pic>
            <p:sp>
              <p:nvSpPr>
                <p:cNvPr id="47" name="Rectangle 46"/>
                <p:cNvSpPr/>
                <p:nvPr/>
              </p:nvSpPr>
              <p:spPr>
                <a:xfrm rot="1980000">
                  <a:off x="3837766" y="1764768"/>
                  <a:ext cx="68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4312356" y="1456344"/>
                  <a:ext cx="2248069" cy="369332"/>
                </a:xfrm>
                <a:prstGeom prst="rect">
                  <a:avLst/>
                </a:prstGeom>
                <a:noFill/>
              </p:spPr>
              <p:txBody>
                <a:bodyPr wrap="none" rtlCol="0">
                  <a:spAutoFit/>
                </a:bodyPr>
                <a:lstStyle/>
                <a:p>
                  <a:r>
                    <a:rPr lang="en-US" dirty="0" smtClean="0"/>
                    <a:t>Gamma-ray Telescope</a:t>
                  </a:r>
                  <a:endParaRPr lang="en-US" dirty="0"/>
                </a:p>
              </p:txBody>
            </p:sp>
            <p:sp>
              <p:nvSpPr>
                <p:cNvPr id="50" name="TextBox 49"/>
                <p:cNvSpPr txBox="1"/>
                <p:nvPr/>
              </p:nvSpPr>
              <p:spPr>
                <a:xfrm>
                  <a:off x="5396709" y="5334000"/>
                  <a:ext cx="318291" cy="400110"/>
                </a:xfrm>
                <a:prstGeom prst="rect">
                  <a:avLst/>
                </a:prstGeom>
                <a:noFill/>
              </p:spPr>
              <p:txBody>
                <a:bodyPr wrap="none" rtlCol="0">
                  <a:spAutoFit/>
                </a:bodyPr>
                <a:lstStyle/>
                <a:p>
                  <a:r>
                    <a:rPr lang="en-US" sz="2000" dirty="0" err="1" smtClean="0">
                      <a:latin typeface="Symbol"/>
                    </a:rPr>
                    <a:t>n</a:t>
                  </a:r>
                  <a:endParaRPr lang="en-US" sz="2000" dirty="0">
                    <a:latin typeface="Symbol"/>
                  </a:endParaRPr>
                </a:p>
              </p:txBody>
            </p:sp>
            <p:sp>
              <p:nvSpPr>
                <p:cNvPr id="51" name="Oval 3"/>
                <p:cNvSpPr>
                  <a:spLocks noChangeAspect="1" noChangeArrowheads="1"/>
                </p:cNvSpPr>
                <p:nvPr/>
              </p:nvSpPr>
              <p:spPr bwMode="auto">
                <a:xfrm flipV="1">
                  <a:off x="6632512" y="3392424"/>
                  <a:ext cx="149225" cy="169863"/>
                </a:xfrm>
                <a:prstGeom prst="ellipse">
                  <a:avLst/>
                </a:prstGeom>
                <a:solidFill>
                  <a:srgbClr val="3366FF"/>
                </a:solidFill>
                <a:ln w="9525">
                  <a:solidFill>
                    <a:schemeClr val="accent2"/>
                  </a:solidFill>
                  <a:round/>
                  <a:headEnd/>
                  <a:tailEnd/>
                </a:ln>
                <a:effectLst/>
              </p:spPr>
              <p:txBody>
                <a:bodyPr wrap="none" anchor="ctr">
                  <a:prstTxWarp prst="textNoShape">
                    <a:avLst/>
                  </a:prstTxWarp>
                </a:bodyPr>
                <a:lstStyle/>
                <a:p>
                  <a:endParaRPr lang="en-US"/>
                </a:p>
              </p:txBody>
            </p:sp>
            <p:sp>
              <p:nvSpPr>
                <p:cNvPr id="66" name="Oval 4"/>
                <p:cNvSpPr>
                  <a:spLocks noChangeAspect="1" noChangeArrowheads="1"/>
                </p:cNvSpPr>
                <p:nvPr/>
              </p:nvSpPr>
              <p:spPr bwMode="auto">
                <a:xfrm flipH="1" flipV="1">
                  <a:off x="6516624" y="3316224"/>
                  <a:ext cx="292608" cy="292608"/>
                </a:xfrm>
                <a:prstGeom prst="ellipse">
                  <a:avLst/>
                </a:prstGeom>
                <a:solidFill>
                  <a:srgbClr val="3366FF"/>
                </a:solidFill>
                <a:ln w="9525">
                  <a:solidFill>
                    <a:srgbClr val="3366FF"/>
                  </a:solidFill>
                  <a:round/>
                  <a:headEnd/>
                  <a:tailEnd/>
                </a:ln>
                <a:effectLst/>
              </p:spPr>
              <p:txBody>
                <a:bodyPr wrap="none" anchor="ctr">
                  <a:prstTxWarp prst="textNoShape">
                    <a:avLst/>
                  </a:prstTxWarp>
                </a:bodyPr>
                <a:lstStyle/>
                <a:p>
                  <a:endParaRPr lang="en-US"/>
                </a:p>
              </p:txBody>
            </p:sp>
            <p:sp>
              <p:nvSpPr>
                <p:cNvPr id="45" name="Rectangle 44"/>
                <p:cNvSpPr/>
                <p:nvPr/>
              </p:nvSpPr>
              <p:spPr>
                <a:xfrm>
                  <a:off x="6400800" y="3200400"/>
                  <a:ext cx="533400" cy="457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nvGrpSpPr>
                <p:cNvPr id="5" name="Group 67"/>
                <p:cNvGrpSpPr/>
                <p:nvPr/>
              </p:nvGrpSpPr>
              <p:grpSpPr>
                <a:xfrm>
                  <a:off x="6172200" y="3352800"/>
                  <a:ext cx="533400" cy="515112"/>
                  <a:chOff x="5657088" y="2724912"/>
                  <a:chExt cx="533400" cy="515112"/>
                </a:xfrm>
              </p:grpSpPr>
              <p:sp>
                <p:nvSpPr>
                  <p:cNvPr id="52" name="Oval 4"/>
                  <p:cNvSpPr>
                    <a:spLocks noChangeAspect="1" noChangeArrowheads="1"/>
                  </p:cNvSpPr>
                  <p:nvPr/>
                </p:nvSpPr>
                <p:spPr bwMode="auto">
                  <a:xfrm flipH="1" flipV="1">
                    <a:off x="5772912" y="2877312"/>
                    <a:ext cx="292608" cy="29260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67" name="Rectangle 66"/>
                  <p:cNvSpPr/>
                  <p:nvPr/>
                </p:nvSpPr>
                <p:spPr>
                  <a:xfrm>
                    <a:off x="5657088" y="2724912"/>
                    <a:ext cx="533400" cy="51511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sp>
              <p:nvSpPr>
                <p:cNvPr id="70" name="Rectangle 69"/>
                <p:cNvSpPr/>
                <p:nvPr/>
              </p:nvSpPr>
              <p:spPr>
                <a:xfrm>
                  <a:off x="1447800" y="2667000"/>
                  <a:ext cx="2209800" cy="1752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4" name="Straight Arrow Connector 73"/>
                <p:cNvCxnSpPr/>
                <p:nvPr/>
              </p:nvCxnSpPr>
              <p:spPr>
                <a:xfrm>
                  <a:off x="4876800" y="1913544"/>
                  <a:ext cx="1828800" cy="1219200"/>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5562600" y="2065944"/>
                  <a:ext cx="844815" cy="369332"/>
                </a:xfrm>
                <a:prstGeom prst="rect">
                  <a:avLst/>
                </a:prstGeom>
                <a:noFill/>
              </p:spPr>
              <p:txBody>
                <a:bodyPr wrap="none" rtlCol="0">
                  <a:spAutoFit/>
                </a:bodyPr>
                <a:lstStyle/>
                <a:p>
                  <a:r>
                    <a:rPr lang="en-US" dirty="0" smtClean="0">
                      <a:solidFill>
                        <a:srgbClr val="FF00FF"/>
                      </a:solidFill>
                    </a:rPr>
                    <a:t>~ 8 </a:t>
                  </a:r>
                  <a:r>
                    <a:rPr lang="en-US" dirty="0" err="1" smtClean="0">
                      <a:solidFill>
                        <a:srgbClr val="FF00FF"/>
                      </a:solidFill>
                    </a:rPr>
                    <a:t>kpc</a:t>
                  </a:r>
                  <a:r>
                    <a:rPr lang="en-US" dirty="0" smtClean="0">
                      <a:solidFill>
                        <a:srgbClr val="FF00FF"/>
                      </a:solidFill>
                    </a:rPr>
                    <a:t> </a:t>
                  </a:r>
                  <a:endParaRPr lang="en-US" dirty="0">
                    <a:solidFill>
                      <a:srgbClr val="FF00FF"/>
                    </a:solidFill>
                  </a:endParaRPr>
                </a:p>
              </p:txBody>
            </p:sp>
            <p:cxnSp>
              <p:nvCxnSpPr>
                <p:cNvPr id="108" name="Straight Arrow Connector 107"/>
                <p:cNvCxnSpPr/>
                <p:nvPr/>
              </p:nvCxnSpPr>
              <p:spPr>
                <a:xfrm flipV="1">
                  <a:off x="4038600" y="3513744"/>
                  <a:ext cx="2133600" cy="292608"/>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4648199" y="3208944"/>
                  <a:ext cx="1241845" cy="452611"/>
                </a:xfrm>
                <a:prstGeom prst="rect">
                  <a:avLst/>
                </a:prstGeom>
                <a:noFill/>
              </p:spPr>
              <p:txBody>
                <a:bodyPr wrap="square" rtlCol="0">
                  <a:spAutoFit/>
                </a:bodyPr>
                <a:lstStyle/>
                <a:p>
                  <a:r>
                    <a:rPr lang="en-US" dirty="0" smtClean="0">
                      <a:solidFill>
                        <a:srgbClr val="FF00FF"/>
                      </a:solidFill>
                    </a:rPr>
                    <a:t>~ 100pc </a:t>
                  </a:r>
                  <a:endParaRPr lang="en-US" dirty="0">
                    <a:solidFill>
                      <a:srgbClr val="FF00FF"/>
                    </a:solidFill>
                  </a:endParaRPr>
                </a:p>
              </p:txBody>
            </p:sp>
            <p:sp>
              <p:nvSpPr>
                <p:cNvPr id="23" name="Oval 22"/>
                <p:cNvSpPr/>
                <p:nvPr/>
              </p:nvSpPr>
              <p:spPr>
                <a:xfrm>
                  <a:off x="3636932" y="3867912"/>
                  <a:ext cx="1239868" cy="12460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400" dirty="0" smtClean="0">
                      <a:solidFill>
                        <a:srgbClr val="FFFF00"/>
                      </a:solidFill>
                    </a:rPr>
                    <a:t>?</a:t>
                  </a:r>
                  <a:endParaRPr lang="en-US" sz="4400" dirty="0">
                    <a:solidFill>
                      <a:srgbClr val="FFFF00"/>
                    </a:solidFill>
                  </a:endParaRPr>
                </a:p>
              </p:txBody>
            </p:sp>
          </p:grpSp>
          <p:sp>
            <p:nvSpPr>
              <p:cNvPr id="53" name="Rectangle 52"/>
              <p:cNvSpPr/>
              <p:nvPr/>
            </p:nvSpPr>
            <p:spPr>
              <a:xfrm>
                <a:off x="3171405" y="4219841"/>
                <a:ext cx="1705395" cy="8013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4009605" y="4572000"/>
                <a:ext cx="1705395" cy="8013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6" name="Rectangle 55"/>
            <p:cNvSpPr/>
            <p:nvPr/>
          </p:nvSpPr>
          <p:spPr>
            <a:xfrm>
              <a:off x="4648200" y="690265"/>
              <a:ext cx="4224861" cy="4683095"/>
            </a:xfrm>
            <a:prstGeom prst="rect">
              <a:avLst/>
            </a:prstGeom>
            <a:no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88"/>
          <p:cNvGrpSpPr/>
          <p:nvPr/>
        </p:nvGrpSpPr>
        <p:grpSpPr>
          <a:xfrm>
            <a:off x="-1545775" y="816114"/>
            <a:ext cx="5910172" cy="4420742"/>
            <a:chOff x="-1545775" y="816114"/>
            <a:chExt cx="5910172" cy="4420742"/>
          </a:xfrm>
        </p:grpSpPr>
        <p:grpSp>
          <p:nvGrpSpPr>
            <p:cNvPr id="7" name="Group 57"/>
            <p:cNvGrpSpPr/>
            <p:nvPr/>
          </p:nvGrpSpPr>
          <p:grpSpPr>
            <a:xfrm>
              <a:off x="-1545775" y="1368593"/>
              <a:ext cx="5818901" cy="3868263"/>
              <a:chOff x="886634" y="1295400"/>
              <a:chExt cx="8028766" cy="4792056"/>
            </a:xfrm>
          </p:grpSpPr>
          <p:grpSp>
            <p:nvGrpSpPr>
              <p:cNvPr id="8" name="Group 24"/>
              <p:cNvGrpSpPr/>
              <p:nvPr/>
            </p:nvGrpSpPr>
            <p:grpSpPr>
              <a:xfrm>
                <a:off x="886634" y="1295400"/>
                <a:ext cx="8028766" cy="4639656"/>
                <a:chOff x="886634" y="1295400"/>
                <a:chExt cx="8028766" cy="4639656"/>
              </a:xfrm>
            </p:grpSpPr>
            <p:grpSp>
              <p:nvGrpSpPr>
                <p:cNvPr id="9" name="Group 71"/>
                <p:cNvGrpSpPr/>
                <p:nvPr/>
              </p:nvGrpSpPr>
              <p:grpSpPr>
                <a:xfrm>
                  <a:off x="886634" y="1295400"/>
                  <a:ext cx="8028766" cy="4639656"/>
                  <a:chOff x="381000" y="1447800"/>
                  <a:chExt cx="8028766" cy="4639656"/>
                </a:xfrm>
              </p:grpSpPr>
              <p:pic>
                <p:nvPicPr>
                  <p:cNvPr id="73" name="Picture 72" descr="PET.tiff"/>
                  <p:cNvPicPr>
                    <a:picLocks noChangeAspect="1"/>
                  </p:cNvPicPr>
                  <p:nvPr/>
                </p:nvPicPr>
                <p:blipFill>
                  <a:blip r:embed="rId2"/>
                  <a:stretch>
                    <a:fillRect/>
                  </a:stretch>
                </p:blipFill>
                <p:spPr>
                  <a:xfrm>
                    <a:off x="381000" y="2057400"/>
                    <a:ext cx="7636533" cy="4030056"/>
                  </a:xfrm>
                  <a:prstGeom prst="rect">
                    <a:avLst/>
                  </a:prstGeom>
                </p:spPr>
              </p:pic>
              <p:sp>
                <p:nvSpPr>
                  <p:cNvPr id="76" name="Rectangle 75"/>
                  <p:cNvSpPr/>
                  <p:nvPr/>
                </p:nvSpPr>
                <p:spPr>
                  <a:xfrm rot="1980000">
                    <a:off x="7723966" y="4796976"/>
                    <a:ext cx="68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76"/>
                  <p:cNvSpPr/>
                  <p:nvPr/>
                </p:nvSpPr>
                <p:spPr>
                  <a:xfrm rot="1980000">
                    <a:off x="3075766" y="1756224"/>
                    <a:ext cx="68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TextBox 77"/>
                  <p:cNvSpPr txBox="1"/>
                  <p:nvPr/>
                </p:nvSpPr>
                <p:spPr>
                  <a:xfrm>
                    <a:off x="6826956" y="5173056"/>
                    <a:ext cx="1174044" cy="369332"/>
                  </a:xfrm>
                  <a:prstGeom prst="rect">
                    <a:avLst/>
                  </a:prstGeom>
                  <a:noFill/>
                </p:spPr>
                <p:txBody>
                  <a:bodyPr wrap="none" rtlCol="0">
                    <a:spAutoFit/>
                  </a:bodyPr>
                  <a:lstStyle/>
                  <a:p>
                    <a:r>
                      <a:rPr lang="en-US" dirty="0" smtClean="0"/>
                      <a:t>Detector 2</a:t>
                    </a:r>
                    <a:endParaRPr lang="en-US" dirty="0"/>
                  </a:p>
                </p:txBody>
              </p:sp>
              <p:sp>
                <p:nvSpPr>
                  <p:cNvPr id="79" name="TextBox 78"/>
                  <p:cNvSpPr txBox="1"/>
                  <p:nvPr/>
                </p:nvSpPr>
                <p:spPr>
                  <a:xfrm>
                    <a:off x="3550356" y="1447800"/>
                    <a:ext cx="1174044" cy="369332"/>
                  </a:xfrm>
                  <a:prstGeom prst="rect">
                    <a:avLst/>
                  </a:prstGeom>
                  <a:noFill/>
                </p:spPr>
                <p:txBody>
                  <a:bodyPr wrap="none" rtlCol="0">
                    <a:spAutoFit/>
                  </a:bodyPr>
                  <a:lstStyle/>
                  <a:p>
                    <a:r>
                      <a:rPr lang="en-US" dirty="0" smtClean="0"/>
                      <a:t>Detector 1</a:t>
                    </a:r>
                    <a:endParaRPr lang="en-US" dirty="0"/>
                  </a:p>
                </p:txBody>
              </p:sp>
              <p:sp>
                <p:nvSpPr>
                  <p:cNvPr id="80" name="TextBox 79"/>
                  <p:cNvSpPr txBox="1"/>
                  <p:nvPr/>
                </p:nvSpPr>
                <p:spPr>
                  <a:xfrm>
                    <a:off x="4634709" y="5325456"/>
                    <a:ext cx="318291" cy="400110"/>
                  </a:xfrm>
                  <a:prstGeom prst="rect">
                    <a:avLst/>
                  </a:prstGeom>
                  <a:noFill/>
                </p:spPr>
                <p:txBody>
                  <a:bodyPr wrap="none" rtlCol="0">
                    <a:spAutoFit/>
                  </a:bodyPr>
                  <a:lstStyle/>
                  <a:p>
                    <a:r>
                      <a:rPr lang="en-US" sz="2000" dirty="0" err="1" smtClean="0">
                        <a:latin typeface="Symbol"/>
                      </a:rPr>
                      <a:t>n</a:t>
                    </a:r>
                    <a:endParaRPr lang="en-US" sz="2000" dirty="0">
                      <a:latin typeface="Symbol"/>
                    </a:endParaRPr>
                  </a:p>
                </p:txBody>
              </p:sp>
              <p:sp>
                <p:nvSpPr>
                  <p:cNvPr id="81" name="Oval 3"/>
                  <p:cNvSpPr>
                    <a:spLocks noChangeAspect="1" noChangeArrowheads="1"/>
                  </p:cNvSpPr>
                  <p:nvPr/>
                </p:nvSpPr>
                <p:spPr bwMode="auto">
                  <a:xfrm flipV="1">
                    <a:off x="5870512" y="3383880"/>
                    <a:ext cx="149225" cy="169863"/>
                  </a:xfrm>
                  <a:prstGeom prst="ellipse">
                    <a:avLst/>
                  </a:prstGeom>
                  <a:solidFill>
                    <a:srgbClr val="3366FF"/>
                  </a:solidFill>
                  <a:ln w="9525">
                    <a:solidFill>
                      <a:schemeClr val="accent2"/>
                    </a:solidFill>
                    <a:round/>
                    <a:headEnd/>
                    <a:tailEnd/>
                  </a:ln>
                  <a:effectLst/>
                </p:spPr>
                <p:txBody>
                  <a:bodyPr wrap="none" anchor="ctr">
                    <a:prstTxWarp prst="textNoShape">
                      <a:avLst/>
                    </a:prstTxWarp>
                  </a:bodyPr>
                  <a:lstStyle/>
                  <a:p>
                    <a:endParaRPr lang="en-US"/>
                  </a:p>
                </p:txBody>
              </p:sp>
              <p:sp>
                <p:nvSpPr>
                  <p:cNvPr id="82" name="Oval 4"/>
                  <p:cNvSpPr>
                    <a:spLocks noChangeAspect="1" noChangeArrowheads="1"/>
                  </p:cNvSpPr>
                  <p:nvPr/>
                </p:nvSpPr>
                <p:spPr bwMode="auto">
                  <a:xfrm flipH="1" flipV="1">
                    <a:off x="5754624" y="3307680"/>
                    <a:ext cx="292608" cy="292608"/>
                  </a:xfrm>
                  <a:prstGeom prst="ellipse">
                    <a:avLst/>
                  </a:prstGeom>
                  <a:solidFill>
                    <a:srgbClr val="3366FF"/>
                  </a:solidFill>
                  <a:ln w="9525">
                    <a:solidFill>
                      <a:srgbClr val="3366FF"/>
                    </a:solidFill>
                    <a:round/>
                    <a:headEnd/>
                    <a:tailEnd/>
                  </a:ln>
                  <a:effectLst/>
                </p:spPr>
                <p:txBody>
                  <a:bodyPr wrap="none" anchor="ctr">
                    <a:prstTxWarp prst="textNoShape">
                      <a:avLst/>
                    </a:prstTxWarp>
                  </a:bodyPr>
                  <a:lstStyle/>
                  <a:p>
                    <a:endParaRPr lang="en-US"/>
                  </a:p>
                </p:txBody>
              </p:sp>
              <p:sp>
                <p:nvSpPr>
                  <p:cNvPr id="83" name="Rectangle 82"/>
                  <p:cNvSpPr/>
                  <p:nvPr/>
                </p:nvSpPr>
                <p:spPr>
                  <a:xfrm>
                    <a:off x="5638800" y="3191856"/>
                    <a:ext cx="533400" cy="4572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nvGrpSpPr>
                  <p:cNvPr id="10" name="Group 67"/>
                  <p:cNvGrpSpPr/>
                  <p:nvPr/>
                </p:nvGrpSpPr>
                <p:grpSpPr>
                  <a:xfrm>
                    <a:off x="5410200" y="3344256"/>
                    <a:ext cx="533400" cy="515112"/>
                    <a:chOff x="5657088" y="2724912"/>
                    <a:chExt cx="533400" cy="515112"/>
                  </a:xfrm>
                </p:grpSpPr>
                <p:sp>
                  <p:nvSpPr>
                    <p:cNvPr id="86" name="Oval 4"/>
                    <p:cNvSpPr>
                      <a:spLocks noChangeAspect="1" noChangeArrowheads="1"/>
                    </p:cNvSpPr>
                    <p:nvPr/>
                  </p:nvSpPr>
                  <p:spPr bwMode="auto">
                    <a:xfrm flipH="1" flipV="1">
                      <a:off x="5772912" y="2877312"/>
                      <a:ext cx="292608" cy="292608"/>
                    </a:xfrm>
                    <a:prstGeom prst="ellipse">
                      <a:avLst/>
                    </a:prstGeom>
                    <a:solidFill>
                      <a:srgbClr val="FF0000"/>
                    </a:solidFill>
                    <a:ln w="9525">
                      <a:solidFill>
                        <a:srgbClr val="FF0000"/>
                      </a:solidFill>
                      <a:round/>
                      <a:headEnd/>
                      <a:tailEnd/>
                    </a:ln>
                    <a:effectLst/>
                  </p:spPr>
                  <p:txBody>
                    <a:bodyPr wrap="none" anchor="ctr">
                      <a:prstTxWarp prst="textNoShape">
                        <a:avLst/>
                      </a:prstTxWarp>
                    </a:bodyPr>
                    <a:lstStyle/>
                    <a:p>
                      <a:endParaRPr lang="en-US"/>
                    </a:p>
                  </p:txBody>
                </p:sp>
                <p:sp>
                  <p:nvSpPr>
                    <p:cNvPr id="87" name="Rectangle 86"/>
                    <p:cNvSpPr/>
                    <p:nvPr/>
                  </p:nvSpPr>
                  <p:spPr>
                    <a:xfrm>
                      <a:off x="5657088" y="2724912"/>
                      <a:ext cx="533400" cy="51511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a:t>
                      </a:r>
                      <a:endParaRPr lang="en-US" dirty="0"/>
                    </a:p>
                  </p:txBody>
                </p:sp>
              </p:grpSp>
              <p:sp>
                <p:nvSpPr>
                  <p:cNvPr id="85" name="Rectangle 84"/>
                  <p:cNvSpPr/>
                  <p:nvPr/>
                </p:nvSpPr>
                <p:spPr>
                  <a:xfrm>
                    <a:off x="685800" y="2658456"/>
                    <a:ext cx="2209800" cy="1752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63" name="Straight Arrow Connector 62"/>
                <p:cNvCxnSpPr/>
                <p:nvPr/>
              </p:nvCxnSpPr>
              <p:spPr>
                <a:xfrm>
                  <a:off x="4620434" y="1752600"/>
                  <a:ext cx="1828800" cy="1219200"/>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5306234" y="1905000"/>
                  <a:ext cx="705391" cy="369332"/>
                </a:xfrm>
                <a:prstGeom prst="rect">
                  <a:avLst/>
                </a:prstGeom>
                <a:noFill/>
              </p:spPr>
              <p:txBody>
                <a:bodyPr wrap="none" rtlCol="0">
                  <a:spAutoFit/>
                </a:bodyPr>
                <a:lstStyle/>
                <a:p>
                  <a:r>
                    <a:rPr lang="en-US" dirty="0" smtClean="0">
                      <a:solidFill>
                        <a:srgbClr val="FF00FF"/>
                      </a:solidFill>
                    </a:rPr>
                    <a:t>~ 1 </a:t>
                  </a:r>
                  <a:r>
                    <a:rPr lang="en-US" dirty="0" err="1" smtClean="0">
                      <a:solidFill>
                        <a:srgbClr val="FF00FF"/>
                      </a:solidFill>
                    </a:rPr>
                    <a:t>m</a:t>
                  </a:r>
                  <a:endParaRPr lang="en-US" dirty="0">
                    <a:solidFill>
                      <a:srgbClr val="FF00FF"/>
                    </a:solidFill>
                  </a:endParaRPr>
                </a:p>
              </p:txBody>
            </p:sp>
            <p:cxnSp>
              <p:nvCxnSpPr>
                <p:cNvPr id="65" name="Straight Arrow Connector 64"/>
                <p:cNvCxnSpPr/>
                <p:nvPr/>
              </p:nvCxnSpPr>
              <p:spPr>
                <a:xfrm>
                  <a:off x="6677834" y="3124200"/>
                  <a:ext cx="1828800" cy="1219200"/>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7592234" y="3486087"/>
                  <a:ext cx="705391" cy="369332"/>
                </a:xfrm>
                <a:prstGeom prst="rect">
                  <a:avLst/>
                </a:prstGeom>
                <a:noFill/>
              </p:spPr>
              <p:txBody>
                <a:bodyPr wrap="none" rtlCol="0">
                  <a:spAutoFit/>
                </a:bodyPr>
                <a:lstStyle/>
                <a:p>
                  <a:r>
                    <a:rPr lang="en-US" dirty="0" smtClean="0">
                      <a:solidFill>
                        <a:srgbClr val="FF00FF"/>
                      </a:solidFill>
                    </a:rPr>
                    <a:t>~ 1 </a:t>
                  </a:r>
                  <a:r>
                    <a:rPr lang="en-US" dirty="0" err="1" smtClean="0">
                      <a:solidFill>
                        <a:srgbClr val="FF00FF"/>
                      </a:solidFill>
                    </a:rPr>
                    <a:t>m</a:t>
                  </a:r>
                  <a:endParaRPr lang="en-US" dirty="0">
                    <a:solidFill>
                      <a:srgbClr val="FF00FF"/>
                    </a:solidFill>
                  </a:endParaRPr>
                </a:p>
              </p:txBody>
            </p:sp>
            <p:cxnSp>
              <p:nvCxnSpPr>
                <p:cNvPr id="69" name="Straight Arrow Connector 68"/>
                <p:cNvCxnSpPr/>
                <p:nvPr/>
              </p:nvCxnSpPr>
              <p:spPr>
                <a:xfrm flipV="1">
                  <a:off x="3782234" y="3352800"/>
                  <a:ext cx="2133600" cy="292608"/>
                </a:xfrm>
                <a:prstGeom prst="straightConnector1">
                  <a:avLst/>
                </a:prstGeom>
                <a:ln>
                  <a:solidFill>
                    <a:srgbClr val="FF00FF"/>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4391834" y="3048001"/>
                  <a:ext cx="1524000" cy="440567"/>
                </a:xfrm>
                <a:prstGeom prst="rect">
                  <a:avLst/>
                </a:prstGeom>
                <a:noFill/>
              </p:spPr>
              <p:txBody>
                <a:bodyPr wrap="square" rtlCol="0">
                  <a:spAutoFit/>
                </a:bodyPr>
                <a:lstStyle/>
                <a:p>
                  <a:r>
                    <a:rPr lang="en-US" dirty="0" smtClean="0">
                      <a:solidFill>
                        <a:srgbClr val="FF00FF"/>
                      </a:solidFill>
                    </a:rPr>
                    <a:t>~ 1 mm</a:t>
                  </a:r>
                  <a:endParaRPr lang="en-US" dirty="0">
                    <a:solidFill>
                      <a:srgbClr val="FF00FF"/>
                    </a:solidFill>
                  </a:endParaRPr>
                </a:p>
              </p:txBody>
            </p:sp>
          </p:grpSp>
          <p:sp>
            <p:nvSpPr>
              <p:cNvPr id="60" name="Rectangle 59"/>
              <p:cNvSpPr/>
              <p:nvPr/>
            </p:nvSpPr>
            <p:spPr>
              <a:xfrm>
                <a:off x="1828800" y="4876800"/>
                <a:ext cx="1704166" cy="1058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ctangle 60"/>
              <p:cNvSpPr/>
              <p:nvPr/>
            </p:nvSpPr>
            <p:spPr>
              <a:xfrm>
                <a:off x="2486834" y="5029200"/>
                <a:ext cx="1704166" cy="10582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8" name="TextBox 87"/>
            <p:cNvSpPr txBox="1"/>
            <p:nvPr/>
          </p:nvSpPr>
          <p:spPr>
            <a:xfrm>
              <a:off x="533400" y="816114"/>
              <a:ext cx="3830997" cy="707886"/>
            </a:xfrm>
            <a:prstGeom prst="rect">
              <a:avLst/>
            </a:prstGeom>
            <a:noFill/>
          </p:spPr>
          <p:txBody>
            <a:bodyPr wrap="none" rtlCol="0">
              <a:spAutoFit/>
            </a:bodyPr>
            <a:lstStyle/>
            <a:p>
              <a:r>
                <a:rPr lang="en-US" sz="2000" dirty="0" smtClean="0">
                  <a:latin typeface="Comic Sans MS"/>
                </a:rPr>
                <a:t>Positron Emission Tomography   </a:t>
              </a:r>
            </a:p>
            <a:p>
              <a:r>
                <a:rPr lang="en-US" sz="2000" dirty="0" smtClean="0">
                  <a:latin typeface="Comic Sans MS"/>
                </a:rPr>
                <a:t>                              (‘PET scan’)</a:t>
              </a:r>
              <a:endParaRPr lang="en-US" sz="2000" dirty="0">
                <a:latin typeface="Comic Sans MS"/>
              </a:endParaRPr>
            </a:p>
          </p:txBody>
        </p:sp>
      </p:grpSp>
      <p:sp>
        <p:nvSpPr>
          <p:cNvPr id="90" name="Rectangle 89"/>
          <p:cNvSpPr/>
          <p:nvPr/>
        </p:nvSpPr>
        <p:spPr>
          <a:xfrm>
            <a:off x="228600" y="690265"/>
            <a:ext cx="4371502" cy="4683095"/>
          </a:xfrm>
          <a:prstGeom prst="rect">
            <a:avLst/>
          </a:prstGeom>
          <a:no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rantzos_fig23_e_loss_rate.pdf"/>
          <p:cNvPicPr>
            <a:picLocks noChangeAspect="1"/>
          </p:cNvPicPr>
          <p:nvPr/>
        </p:nvPicPr>
        <mc:AlternateContent>
          <mc:Choice xmlns:ma="http://schemas.microsoft.com/office/mac/drawingml/2008/main" Requires="ma">
            <p:blipFill>
              <a:blip r:embed="rId2"/>
              <a:srcRect b="16294"/>
              <a:stretch>
                <a:fillRect/>
              </a:stretch>
            </p:blipFill>
          </mc:Choice>
          <mc:Fallback>
            <p:blipFill>
              <a:blip r:embed="rId3"/>
              <a:srcRect b="16294"/>
              <a:stretch>
                <a:fillRect/>
              </a:stretch>
            </p:blipFill>
          </mc:Fallback>
        </mc:AlternateContent>
        <p:spPr>
          <a:xfrm>
            <a:off x="245737" y="892360"/>
            <a:ext cx="7526663" cy="4993566"/>
          </a:xfrm>
          <a:prstGeom prst="rect">
            <a:avLst/>
          </a:prstGeom>
        </p:spPr>
      </p:pic>
      <p:sp>
        <p:nvSpPr>
          <p:cNvPr id="5" name="TextBox 4"/>
          <p:cNvSpPr txBox="1"/>
          <p:nvPr/>
        </p:nvSpPr>
        <p:spPr>
          <a:xfrm>
            <a:off x="6324600" y="6096000"/>
            <a:ext cx="2317035" cy="646331"/>
          </a:xfrm>
          <a:prstGeom prst="rect">
            <a:avLst/>
          </a:prstGeom>
          <a:noFill/>
        </p:spPr>
        <p:txBody>
          <a:bodyPr wrap="none" rtlCol="0">
            <a:spAutoFit/>
          </a:bodyPr>
          <a:lstStyle/>
          <a:p>
            <a:r>
              <a:rPr lang="en-US" i="1" dirty="0" err="1" smtClean="0">
                <a:latin typeface="Times New Roman"/>
                <a:cs typeface="Times New Roman"/>
              </a:rPr>
              <a:t>Prantzos</a:t>
            </a:r>
            <a:r>
              <a:rPr lang="en-US" i="1" dirty="0" smtClean="0">
                <a:latin typeface="Times New Roman"/>
                <a:cs typeface="Times New Roman"/>
              </a:rPr>
              <a:t>, et al. (2011)</a:t>
            </a:r>
          </a:p>
          <a:p>
            <a:endParaRPr lang="en-US" dirty="0" smtClean="0"/>
          </a:p>
          <a:p>
            <a:endParaRPr lang="en-US" dirty="0"/>
          </a:p>
        </p:txBody>
      </p:sp>
      <p:cxnSp>
        <p:nvCxnSpPr>
          <p:cNvPr id="18" name="Straight Connector 17"/>
          <p:cNvCxnSpPr/>
          <p:nvPr/>
        </p:nvCxnSpPr>
        <p:spPr>
          <a:xfrm rot="5400000">
            <a:off x="3798980" y="1611220"/>
            <a:ext cx="3908240" cy="3276600"/>
          </a:xfrm>
          <a:prstGeom prst="line">
            <a:avLst/>
          </a:prstGeom>
          <a:ln>
            <a:solidFill>
              <a:srgbClr val="FF00FF"/>
            </a:solidFill>
            <a:prstDash val="sysDot"/>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2351180" y="1611220"/>
            <a:ext cx="3908240" cy="3276600"/>
          </a:xfrm>
          <a:prstGeom prst="line">
            <a:avLst/>
          </a:prstGeom>
          <a:ln>
            <a:solidFill>
              <a:srgbClr val="FF00FF"/>
            </a:solidFill>
            <a:prstDash val="sysDot"/>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903380" y="1611220"/>
            <a:ext cx="3908240" cy="3276600"/>
          </a:xfrm>
          <a:prstGeom prst="line">
            <a:avLst/>
          </a:prstGeom>
          <a:ln>
            <a:solidFill>
              <a:srgbClr val="FF00FF"/>
            </a:solidFill>
            <a:prstDash val="sysDot"/>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rot="18615209">
            <a:off x="4784194" y="3384948"/>
            <a:ext cx="916838" cy="461665"/>
          </a:xfrm>
          <a:prstGeom prst="rect">
            <a:avLst/>
          </a:prstGeom>
          <a:noFill/>
        </p:spPr>
        <p:txBody>
          <a:bodyPr wrap="none" rtlCol="0">
            <a:spAutoFit/>
          </a:bodyPr>
          <a:lstStyle/>
          <a:p>
            <a:r>
              <a:rPr lang="en-US" sz="2400" dirty="0" smtClean="0">
                <a:solidFill>
                  <a:srgbClr val="FF00FF"/>
                </a:solidFill>
              </a:rPr>
              <a:t>10</a:t>
            </a:r>
            <a:r>
              <a:rPr lang="en-US" sz="2400" baseline="30000" dirty="0" smtClean="0">
                <a:solidFill>
                  <a:srgbClr val="FF00FF"/>
                </a:solidFill>
              </a:rPr>
              <a:t>6</a:t>
            </a:r>
            <a:r>
              <a:rPr lang="en-US" sz="2400" dirty="0" smtClean="0">
                <a:solidFill>
                  <a:srgbClr val="FF00FF"/>
                </a:solidFill>
              </a:rPr>
              <a:t> yr</a:t>
            </a:r>
            <a:endParaRPr lang="en-US" sz="2400" dirty="0">
              <a:solidFill>
                <a:srgbClr val="FF00FF"/>
              </a:solidFill>
            </a:endParaRPr>
          </a:p>
        </p:txBody>
      </p:sp>
      <p:sp>
        <p:nvSpPr>
          <p:cNvPr id="27" name="TextBox 26"/>
          <p:cNvSpPr txBox="1"/>
          <p:nvPr/>
        </p:nvSpPr>
        <p:spPr>
          <a:xfrm rot="18615209">
            <a:off x="3442968" y="3163787"/>
            <a:ext cx="916838" cy="461665"/>
          </a:xfrm>
          <a:prstGeom prst="rect">
            <a:avLst/>
          </a:prstGeom>
          <a:noFill/>
        </p:spPr>
        <p:txBody>
          <a:bodyPr wrap="none" rtlCol="0">
            <a:spAutoFit/>
          </a:bodyPr>
          <a:lstStyle/>
          <a:p>
            <a:r>
              <a:rPr lang="en-US" sz="2400" dirty="0" smtClean="0">
                <a:solidFill>
                  <a:srgbClr val="FF00FF"/>
                </a:solidFill>
              </a:rPr>
              <a:t>10</a:t>
            </a:r>
            <a:r>
              <a:rPr lang="en-US" sz="2400" baseline="30000" dirty="0" smtClean="0">
                <a:solidFill>
                  <a:srgbClr val="FF00FF"/>
                </a:solidFill>
              </a:rPr>
              <a:t>3</a:t>
            </a:r>
            <a:r>
              <a:rPr lang="en-US" sz="2400" dirty="0" smtClean="0">
                <a:solidFill>
                  <a:srgbClr val="FF00FF"/>
                </a:solidFill>
              </a:rPr>
              <a:t> yr</a:t>
            </a:r>
            <a:endParaRPr lang="en-US" sz="2400" dirty="0">
              <a:solidFill>
                <a:srgbClr val="FF00FF"/>
              </a:solidFill>
            </a:endParaRPr>
          </a:p>
        </p:txBody>
      </p:sp>
      <p:sp>
        <p:nvSpPr>
          <p:cNvPr id="28" name="TextBox 27"/>
          <p:cNvSpPr txBox="1"/>
          <p:nvPr/>
        </p:nvSpPr>
        <p:spPr>
          <a:xfrm rot="18615209">
            <a:off x="1408987" y="3994548"/>
            <a:ext cx="656850" cy="461665"/>
          </a:xfrm>
          <a:prstGeom prst="rect">
            <a:avLst/>
          </a:prstGeom>
          <a:noFill/>
        </p:spPr>
        <p:txBody>
          <a:bodyPr wrap="none" rtlCol="0">
            <a:spAutoFit/>
          </a:bodyPr>
          <a:lstStyle/>
          <a:p>
            <a:r>
              <a:rPr lang="en-US" sz="2400" dirty="0" smtClean="0">
                <a:solidFill>
                  <a:srgbClr val="FF00FF"/>
                </a:solidFill>
              </a:rPr>
              <a:t>1 yr</a:t>
            </a:r>
            <a:endParaRPr lang="en-US" sz="2400" dirty="0">
              <a:solidFill>
                <a:srgbClr val="FF00FF"/>
              </a:solidFill>
            </a:endParaRPr>
          </a:p>
        </p:txBody>
      </p:sp>
      <p:sp>
        <p:nvSpPr>
          <p:cNvPr id="29" name="TextBox 28"/>
          <p:cNvSpPr txBox="1"/>
          <p:nvPr/>
        </p:nvSpPr>
        <p:spPr>
          <a:xfrm>
            <a:off x="2299968" y="5983187"/>
            <a:ext cx="1938318" cy="461665"/>
          </a:xfrm>
          <a:prstGeom prst="rect">
            <a:avLst/>
          </a:prstGeom>
          <a:noFill/>
        </p:spPr>
        <p:txBody>
          <a:bodyPr wrap="none" rtlCol="0">
            <a:spAutoFit/>
          </a:bodyPr>
          <a:lstStyle/>
          <a:p>
            <a:r>
              <a:rPr lang="en-US" sz="2400" i="1" dirty="0" err="1" smtClean="0">
                <a:solidFill>
                  <a:srgbClr val="FF00FF"/>
                </a:solidFill>
                <a:latin typeface="Symbol" charset="2"/>
                <a:cs typeface="Symbol" charset="2"/>
              </a:rPr>
              <a:t>t</a:t>
            </a:r>
            <a:r>
              <a:rPr lang="en-US" sz="2400" i="1" dirty="0" smtClean="0">
                <a:solidFill>
                  <a:srgbClr val="FF00FF"/>
                </a:solidFill>
                <a:latin typeface="Symbol" charset="2"/>
                <a:cs typeface="Symbol" charset="2"/>
              </a:rPr>
              <a:t> </a:t>
            </a:r>
            <a:r>
              <a:rPr lang="en-US" sz="2400" i="1" dirty="0" smtClean="0">
                <a:solidFill>
                  <a:srgbClr val="FF00FF"/>
                </a:solidFill>
                <a:latin typeface="Times New Roman"/>
                <a:cs typeface="Times New Roman"/>
              </a:rPr>
              <a:t>= E/(</a:t>
            </a:r>
            <a:r>
              <a:rPr lang="en-US" sz="2400" i="1" dirty="0" err="1" smtClean="0">
                <a:solidFill>
                  <a:srgbClr val="FF00FF"/>
                </a:solidFill>
                <a:latin typeface="Times New Roman"/>
                <a:cs typeface="Times New Roman"/>
              </a:rPr>
              <a:t>dE/dt</a:t>
            </a:r>
            <a:r>
              <a:rPr lang="en-US" sz="2400" i="1" dirty="0" smtClean="0">
                <a:solidFill>
                  <a:srgbClr val="FF00FF"/>
                </a:solidFill>
                <a:latin typeface="Times New Roman"/>
                <a:cs typeface="Times New Roman"/>
              </a:rPr>
              <a:t>)</a:t>
            </a:r>
            <a:endParaRPr lang="en-US" sz="2400" i="1" dirty="0">
              <a:solidFill>
                <a:srgbClr val="FF00FF"/>
              </a:solidFill>
              <a:latin typeface="Times New Roman"/>
              <a:cs typeface="Times New Roman"/>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33400" y="613966"/>
            <a:ext cx="8077200" cy="6186310"/>
          </a:xfrm>
          <a:prstGeom prst="rect">
            <a:avLst/>
          </a:prstGeom>
          <a:noFill/>
        </p:spPr>
        <p:txBody>
          <a:bodyPr wrap="square" rtlCol="0">
            <a:spAutoFit/>
          </a:bodyPr>
          <a:lstStyle/>
          <a:p>
            <a:r>
              <a:rPr lang="en-US" dirty="0" smtClean="0"/>
              <a:t>But these are distances along the path</a:t>
            </a:r>
          </a:p>
          <a:p>
            <a:endParaRPr lang="en-US" dirty="0" smtClean="0"/>
          </a:p>
          <a:p>
            <a:r>
              <a:rPr lang="en-US" dirty="0" smtClean="0"/>
              <a:t>Gyro radius is small</a:t>
            </a:r>
          </a:p>
          <a:p>
            <a:endParaRPr lang="en-US" dirty="0" smtClean="0"/>
          </a:p>
          <a:p>
            <a:endParaRPr lang="en-US" dirty="0" smtClean="0"/>
          </a:p>
          <a:p>
            <a:endParaRPr lang="en-US" dirty="0" smtClean="0"/>
          </a:p>
          <a:p>
            <a:r>
              <a:rPr lang="en-US" dirty="0" smtClean="0"/>
              <a:t>Pitch angle scattering</a:t>
            </a:r>
          </a:p>
          <a:p>
            <a:endParaRPr lang="en-US" dirty="0" smtClean="0"/>
          </a:p>
          <a:p>
            <a:r>
              <a:rPr lang="en-US" dirty="0" smtClean="0"/>
              <a:t>.     .     .     .     .     .     .   </a:t>
            </a:r>
          </a:p>
          <a:p>
            <a:r>
              <a:rPr lang="en-US" dirty="0" smtClean="0"/>
              <a:t>.     .     .     .     .     .     .   </a:t>
            </a:r>
          </a:p>
          <a:p>
            <a:r>
              <a:rPr lang="en-US" dirty="0" smtClean="0"/>
              <a:t>.     .     .     .     .     .     .   </a:t>
            </a:r>
          </a:p>
          <a:p>
            <a:r>
              <a:rPr lang="en-US" dirty="0" smtClean="0"/>
              <a:t>.     .     .     .     .     .     .   </a:t>
            </a:r>
          </a:p>
          <a:p>
            <a:r>
              <a:rPr lang="en-US" dirty="0" smtClean="0"/>
              <a:t>.     .     .     .     .     .     .   </a:t>
            </a:r>
          </a:p>
          <a:p>
            <a:endParaRPr lang="en-US" dirty="0" smtClean="0"/>
          </a:p>
          <a:p>
            <a:endParaRPr lang="en-US" dirty="0" smtClean="0"/>
          </a:p>
          <a:p>
            <a:r>
              <a:rPr lang="en-US" dirty="0" smtClean="0"/>
              <a:t>After scattering, particle spirals around a different, but nearby and nearly parallel, field line. But the pitch of the spiral, and hence speed along the line, may be different – even reversed  </a:t>
            </a:r>
          </a:p>
          <a:p>
            <a:endParaRPr lang="en-US" dirty="0" smtClean="0"/>
          </a:p>
          <a:p>
            <a:r>
              <a:rPr lang="en-US" dirty="0" smtClean="0"/>
              <a:t>Diffusion-like process with a random walk along (in tight spiral around) field lines</a:t>
            </a:r>
          </a:p>
          <a:p>
            <a:endParaRPr lang="en-US" dirty="0" smtClean="0"/>
          </a:p>
          <a:p>
            <a:endParaRPr lang="en-US" dirty="0" smtClean="0"/>
          </a:p>
          <a:p>
            <a:endParaRPr lang="en-US" dirty="0"/>
          </a:p>
        </p:txBody>
      </p:sp>
      <p:graphicFrame>
        <p:nvGraphicFramePr>
          <p:cNvPr id="3" name="Object 2"/>
          <p:cNvGraphicFramePr>
            <a:graphicFrameLocks noChangeAspect="1"/>
          </p:cNvGraphicFramePr>
          <p:nvPr/>
        </p:nvGraphicFramePr>
        <p:xfrm>
          <a:off x="2895599" y="1458516"/>
          <a:ext cx="2947126" cy="831850"/>
        </p:xfrm>
        <a:graphic>
          <a:graphicData uri="http://schemas.openxmlformats.org/presentationml/2006/ole">
            <p:oleObj spid="_x0000_s78850" name="Equation" r:id="rId3" imgW="1574800" imgH="444500" progId="Equation.3">
              <p:embed/>
            </p:oleObj>
          </a:graphicData>
        </a:graphic>
      </p:graphicFrame>
      <p:sp>
        <p:nvSpPr>
          <p:cNvPr id="4" name="Oval 3"/>
          <p:cNvSpPr/>
          <p:nvPr/>
        </p:nvSpPr>
        <p:spPr>
          <a:xfrm>
            <a:off x="990599" y="3204766"/>
            <a:ext cx="914400" cy="8382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a:spLocks noChangeAspect="1"/>
          </p:cNvSpPr>
          <p:nvPr/>
        </p:nvSpPr>
        <p:spPr>
          <a:xfrm>
            <a:off x="1676399" y="3204766"/>
            <a:ext cx="688848" cy="68884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a:cxnSpLocks noChangeAspect="1"/>
          </p:cNvCxnSpPr>
          <p:nvPr/>
        </p:nvCxnSpPr>
        <p:spPr>
          <a:xfrm rot="1320000">
            <a:off x="1447654" y="3238294"/>
            <a:ext cx="292437" cy="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cxnSpLocks noChangeAspect="1"/>
          </p:cNvCxnSpPr>
          <p:nvPr/>
        </p:nvCxnSpPr>
        <p:spPr>
          <a:xfrm rot="19680000">
            <a:off x="1775228" y="3210862"/>
            <a:ext cx="292437" cy="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descr="helix_scatter.tiff"/>
          <p:cNvPicPr>
            <a:picLocks noChangeAspect="1"/>
          </p:cNvPicPr>
          <p:nvPr/>
        </p:nvPicPr>
        <p:blipFill>
          <a:blip r:embed="rId4"/>
          <a:stretch>
            <a:fillRect/>
          </a:stretch>
        </p:blipFill>
        <p:spPr>
          <a:xfrm>
            <a:off x="3879849" y="2290366"/>
            <a:ext cx="2673350" cy="2339953"/>
          </a:xfrm>
          <a:prstGeom prst="rect">
            <a:avLst/>
          </a:prstGeom>
        </p:spPr>
      </p:pic>
      <p:pic>
        <p:nvPicPr>
          <p:cNvPr id="12" name="Picture 11" descr="helix.tiff"/>
          <p:cNvPicPr>
            <a:picLocks noChangeAspect="1"/>
          </p:cNvPicPr>
          <p:nvPr/>
        </p:nvPicPr>
        <p:blipFill>
          <a:blip r:embed="rId5"/>
          <a:stretch>
            <a:fillRect/>
          </a:stretch>
        </p:blipFill>
        <p:spPr>
          <a:xfrm>
            <a:off x="6172200" y="380999"/>
            <a:ext cx="2743199" cy="2128837"/>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fig.pdf"/>
          <p:cNvPicPr>
            <a:picLocks noChangeAspect="1"/>
          </p:cNvPicPr>
          <p:nvPr/>
        </p:nvPicPr>
        <mc:AlternateContent>
          <mc:Choice xmlns:ma="http://schemas.microsoft.com/office/mac/drawingml/2008/main" Requires="ma">
            <p:blipFill>
              <a:blip r:embed="rId3"/>
              <a:srcRect t="9091"/>
              <a:stretch>
                <a:fillRect/>
              </a:stretch>
            </p:blipFill>
          </mc:Choice>
          <mc:Fallback>
            <p:blipFill>
              <a:blip r:embed="rId4"/>
              <a:srcRect t="9091"/>
              <a:stretch>
                <a:fillRect/>
              </a:stretch>
            </p:blipFill>
          </mc:Fallback>
        </mc:AlternateContent>
        <p:spPr>
          <a:xfrm rot="5400000">
            <a:off x="1610591" y="311727"/>
            <a:ext cx="5299364" cy="6234546"/>
          </a:xfrm>
          <a:prstGeom prst="rect">
            <a:avLst/>
          </a:prstGeom>
        </p:spPr>
      </p:pic>
      <p:graphicFrame>
        <p:nvGraphicFramePr>
          <p:cNvPr id="86018" name="Object 2"/>
          <p:cNvGraphicFramePr>
            <a:graphicFrameLocks noChangeAspect="1"/>
          </p:cNvGraphicFramePr>
          <p:nvPr/>
        </p:nvGraphicFramePr>
        <p:xfrm>
          <a:off x="1143000" y="502287"/>
          <a:ext cx="1607433" cy="443226"/>
        </p:xfrm>
        <a:graphic>
          <a:graphicData uri="http://schemas.openxmlformats.org/presentationml/2006/ole">
            <p:oleObj spid="_x0000_s79874" name="Equation" r:id="rId5" imgW="736600" imgH="203200" progId="Equation.3">
              <p:embed/>
            </p:oleObj>
          </a:graphicData>
        </a:graphic>
      </p:graphicFrame>
      <p:sp>
        <p:nvSpPr>
          <p:cNvPr id="5" name="TextBox 4"/>
          <p:cNvSpPr txBox="1"/>
          <p:nvPr/>
        </p:nvSpPr>
        <p:spPr>
          <a:xfrm>
            <a:off x="522309" y="228600"/>
            <a:ext cx="7972004" cy="707886"/>
          </a:xfrm>
          <a:prstGeom prst="rect">
            <a:avLst/>
          </a:prstGeom>
          <a:noFill/>
        </p:spPr>
        <p:txBody>
          <a:bodyPr wrap="none" rtlCol="0">
            <a:spAutoFit/>
          </a:bodyPr>
          <a:lstStyle/>
          <a:p>
            <a:r>
              <a:rPr lang="en-US" sz="2000" dirty="0" smtClean="0"/>
              <a:t>Fitting a model with a disk from radio-active decay plus a bulge component </a:t>
            </a:r>
          </a:p>
          <a:p>
            <a:r>
              <a:rPr lang="en-US" sz="2000" dirty="0" smtClean="0"/>
              <a:t>with                                and            based on an NFW dark matter profile    </a:t>
            </a:r>
            <a:endParaRPr lang="en-US" sz="2000" dirty="0"/>
          </a:p>
        </p:txBody>
      </p:sp>
      <p:graphicFrame>
        <p:nvGraphicFramePr>
          <p:cNvPr id="86019" name="Object 3"/>
          <p:cNvGraphicFramePr>
            <a:graphicFrameLocks noChangeAspect="1"/>
          </p:cNvGraphicFramePr>
          <p:nvPr/>
        </p:nvGraphicFramePr>
        <p:xfrm>
          <a:off x="3352800" y="502444"/>
          <a:ext cx="636587" cy="442913"/>
        </p:xfrm>
        <a:graphic>
          <a:graphicData uri="http://schemas.openxmlformats.org/presentationml/2006/ole">
            <p:oleObj spid="_x0000_s79875" name="Equation" r:id="rId6" imgW="292100" imgH="203200" progId="Equation.3">
              <p:embed/>
            </p:oleObj>
          </a:graphicData>
        </a:graphic>
      </p:graphicFrame>
      <p:sp>
        <p:nvSpPr>
          <p:cNvPr id="8" name="TextBox 7"/>
          <p:cNvSpPr txBox="1"/>
          <p:nvPr/>
        </p:nvSpPr>
        <p:spPr>
          <a:xfrm>
            <a:off x="533400" y="5943600"/>
            <a:ext cx="1562635" cy="369332"/>
          </a:xfrm>
          <a:prstGeom prst="rect">
            <a:avLst/>
          </a:prstGeom>
          <a:noFill/>
        </p:spPr>
        <p:txBody>
          <a:bodyPr wrap="none" rtlCol="0">
            <a:spAutoFit/>
          </a:bodyPr>
          <a:lstStyle/>
          <a:p>
            <a:r>
              <a:rPr lang="en-US" dirty="0" smtClean="0"/>
              <a:t>(* 1.2×10</a:t>
            </a:r>
            <a:r>
              <a:rPr lang="en-US" baseline="30000" dirty="0" smtClean="0"/>
              <a:t>6 </a:t>
            </a:r>
            <a:r>
              <a:rPr lang="en-US" dirty="0" err="1" smtClean="0"/>
              <a:t>dof</a:t>
            </a:r>
            <a:r>
              <a:rPr lang="en-US" dirty="0" smtClean="0"/>
              <a:t>)</a:t>
            </a:r>
            <a:endParaRPr lang="en-US" dirty="0"/>
          </a:p>
        </p:txBody>
      </p:sp>
      <p:sp>
        <p:nvSpPr>
          <p:cNvPr id="9" name="TextBox 8"/>
          <p:cNvSpPr txBox="1"/>
          <p:nvPr/>
        </p:nvSpPr>
        <p:spPr>
          <a:xfrm>
            <a:off x="1143000" y="2907268"/>
            <a:ext cx="286857" cy="338554"/>
          </a:xfrm>
          <a:prstGeom prst="rect">
            <a:avLst/>
          </a:prstGeom>
          <a:noFill/>
        </p:spPr>
        <p:txBody>
          <a:bodyPr wrap="none" rtlCol="0">
            <a:spAutoFit/>
          </a:bodyPr>
          <a:lstStyle/>
          <a:p>
            <a:r>
              <a:rPr lang="en-US" sz="1600" dirty="0" smtClean="0"/>
              <a:t>* </a:t>
            </a: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1524000" y="2819400"/>
            <a:ext cx="6324600" cy="954107"/>
          </a:xfrm>
          <a:prstGeom prst="rect">
            <a:avLst/>
          </a:prstGeom>
        </p:spPr>
        <p:txBody>
          <a:bodyPr wrap="square">
            <a:spAutoFit/>
          </a:bodyPr>
          <a:lstStyle/>
          <a:p>
            <a:r>
              <a:rPr lang="en-US" sz="2800" baseline="30000" dirty="0" smtClean="0">
                <a:latin typeface="Times New Roman"/>
              </a:rPr>
              <a:t>“We show that the position of the central dark matter (DM) density peak may be expected to differ from the dynamical center of the Galaxy by several hundred parsecs.” </a:t>
            </a:r>
          </a:p>
          <a:p>
            <a:endParaRPr lang="en-US" dirty="0"/>
          </a:p>
        </p:txBody>
      </p:sp>
      <p:pic>
        <p:nvPicPr>
          <p:cNvPr id="5" name="Picture 4" descr="offset_in_DM_sims.png"/>
          <p:cNvPicPr>
            <a:picLocks noChangeAspect="1"/>
          </p:cNvPicPr>
          <p:nvPr/>
        </p:nvPicPr>
        <p:blipFill>
          <a:blip r:embed="rId2"/>
          <a:srcRect r="10746" b="4832"/>
          <a:stretch>
            <a:fillRect/>
          </a:stretch>
        </p:blipFill>
        <p:spPr>
          <a:xfrm>
            <a:off x="449212" y="979876"/>
            <a:ext cx="8161388" cy="1382324"/>
          </a:xfrm>
          <a:prstGeom prst="rect">
            <a:avLst/>
          </a:prstGeom>
        </p:spPr>
      </p:pic>
      <p:sp>
        <p:nvSpPr>
          <p:cNvPr id="6" name="TextBox 5"/>
          <p:cNvSpPr txBox="1"/>
          <p:nvPr/>
        </p:nvSpPr>
        <p:spPr>
          <a:xfrm>
            <a:off x="1219201" y="4343400"/>
            <a:ext cx="7391400" cy="646331"/>
          </a:xfrm>
          <a:prstGeom prst="rect">
            <a:avLst/>
          </a:prstGeom>
          <a:noFill/>
        </p:spPr>
        <p:txBody>
          <a:bodyPr wrap="square" rtlCol="0">
            <a:spAutoFit/>
          </a:bodyPr>
          <a:lstStyle/>
          <a:p>
            <a:r>
              <a:rPr lang="en-US" dirty="0" smtClean="0"/>
              <a:t>Invoked to explain an offset in  the </a:t>
            </a:r>
            <a:r>
              <a:rPr lang="en-US" dirty="0" err="1" smtClean="0"/>
              <a:t>centroid</a:t>
            </a:r>
            <a:r>
              <a:rPr lang="en-US" dirty="0" smtClean="0"/>
              <a:t> of the possible  Fermi 130 </a:t>
            </a:r>
            <a:r>
              <a:rPr lang="en-US" dirty="0" err="1" smtClean="0"/>
              <a:t>GeV</a:t>
            </a:r>
            <a:r>
              <a:rPr lang="en-US" dirty="0" smtClean="0"/>
              <a:t> line  by  ~1.5° from the Galactic centre  (to negative galactic longitudes). </a:t>
            </a:r>
            <a:endParaRPr lang="en-US" dirty="0"/>
          </a:p>
        </p:txBody>
      </p:sp>
      <p:sp>
        <p:nvSpPr>
          <p:cNvPr id="7" name="Footer Placeholder 6"/>
          <p:cNvSpPr>
            <a:spLocks noGrp="1"/>
          </p:cNvSpPr>
          <p:nvPr>
            <p:ph type="ftr" sz="quarter" idx="11"/>
          </p:nvPr>
        </p:nvSpPr>
        <p:spPr/>
        <p:txBody>
          <a:bodyPr/>
          <a:lstStyle/>
          <a:p>
            <a:r>
              <a:rPr lang="en-US" smtClean="0"/>
              <a:t>"INTEGRAL's journey through the high energy sky”  Rome, Oct 15-18 2013</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 name="Rectangle 76"/>
          <p:cNvSpPr/>
          <p:nvPr/>
        </p:nvSpPr>
        <p:spPr>
          <a:xfrm>
            <a:off x="1219200" y="1567696"/>
            <a:ext cx="6934200" cy="3631763"/>
          </a:xfrm>
          <a:prstGeom prst="rect">
            <a:avLst/>
          </a:prstGeom>
        </p:spPr>
        <p:txBody>
          <a:bodyPr wrap="square">
            <a:spAutoFit/>
          </a:bodyPr>
          <a:lstStyle/>
          <a:p>
            <a:pPr>
              <a:buClr>
                <a:srgbClr val="FF00FF"/>
              </a:buClr>
              <a:buSzPct val="180000"/>
            </a:pPr>
            <a:r>
              <a:rPr lang="en-US" sz="2400" dirty="0" smtClean="0">
                <a:latin typeface="Comic Sans MS"/>
                <a:cs typeface="Comic Sans MS"/>
              </a:rPr>
              <a:t>Integral has confirmed earlier conclusions that the </a:t>
            </a:r>
            <a:r>
              <a:rPr lang="en-US" sz="2400" dirty="0" err="1" smtClean="0">
                <a:latin typeface="Comic Sans MS"/>
                <a:cs typeface="Comic Sans MS"/>
              </a:rPr>
              <a:t>positronium</a:t>
            </a:r>
            <a:r>
              <a:rPr lang="en-US" sz="2400" dirty="0" smtClean="0">
                <a:latin typeface="Comic Sans MS"/>
                <a:cs typeface="Comic Sans MS"/>
              </a:rPr>
              <a:t> fraction is close to unity</a:t>
            </a:r>
            <a:r>
              <a:rPr lang="en-US" sz="2400" dirty="0" smtClean="0"/>
              <a:t>.</a:t>
            </a:r>
          </a:p>
          <a:p>
            <a:pPr lvl="1">
              <a:spcAft>
                <a:spcPts val="1200"/>
              </a:spcAft>
              <a:buClr>
                <a:srgbClr val="FF00FF"/>
              </a:buClr>
              <a:buSzPct val="180000"/>
            </a:pPr>
            <a:r>
              <a:rPr lang="en-US" sz="2400" dirty="0" smtClean="0"/>
              <a:t> </a:t>
            </a:r>
          </a:p>
          <a:p>
            <a:pPr lvl="1">
              <a:spcAft>
                <a:spcPts val="1200"/>
              </a:spcAft>
              <a:buClr>
                <a:srgbClr val="FF00FF"/>
              </a:buClr>
              <a:buSzPct val="180000"/>
            </a:pPr>
            <a:r>
              <a:rPr lang="en-US" sz="2400" i="1" dirty="0" err="1" smtClean="0">
                <a:latin typeface="Times New Roman"/>
                <a:cs typeface="Times New Roman"/>
              </a:rPr>
              <a:t>f</a:t>
            </a:r>
            <a:r>
              <a:rPr lang="en-US" sz="2400" i="1" baseline="-25000" dirty="0" err="1" smtClean="0">
                <a:latin typeface="Times New Roman"/>
                <a:cs typeface="Times New Roman"/>
              </a:rPr>
              <a:t>p</a:t>
            </a:r>
            <a:r>
              <a:rPr lang="en-US" sz="2400" i="1" baseline="-25000" dirty="0" smtClean="0">
                <a:latin typeface="Times New Roman"/>
                <a:cs typeface="Times New Roman"/>
              </a:rPr>
              <a:t>   </a:t>
            </a:r>
            <a:r>
              <a:rPr lang="en-US" sz="2400" i="1" dirty="0" smtClean="0">
                <a:latin typeface="Times New Roman"/>
                <a:cs typeface="Times New Roman"/>
              </a:rPr>
              <a:t>=</a:t>
            </a:r>
            <a:r>
              <a:rPr lang="en-US" sz="2400" i="1" baseline="-25000" dirty="0" smtClean="0">
                <a:latin typeface="Times New Roman"/>
                <a:cs typeface="Times New Roman"/>
              </a:rPr>
              <a:t> </a:t>
            </a:r>
            <a:r>
              <a:rPr lang="en-US" sz="2400" dirty="0" smtClean="0"/>
              <a:t>94 ± 6%  </a:t>
            </a:r>
            <a:r>
              <a:rPr lang="en-US" i="1" dirty="0" err="1" smtClean="0">
                <a:latin typeface="Times New Roman"/>
                <a:cs typeface="Times New Roman"/>
              </a:rPr>
              <a:t> </a:t>
            </a:r>
            <a:r>
              <a:rPr lang="en-US" i="1" dirty="0" smtClean="0">
                <a:latin typeface="Times New Roman"/>
                <a:cs typeface="Times New Roman"/>
              </a:rPr>
              <a:t>(</a:t>
            </a:r>
            <a:r>
              <a:rPr lang="en-US" i="1" dirty="0" err="1" smtClean="0">
                <a:latin typeface="Times New Roman"/>
                <a:cs typeface="Times New Roman"/>
              </a:rPr>
              <a:t>Sazonov </a:t>
            </a:r>
            <a:r>
              <a:rPr lang="en-US" i="1" dirty="0" smtClean="0">
                <a:latin typeface="Times New Roman"/>
                <a:cs typeface="Times New Roman"/>
              </a:rPr>
              <a:t>et al, 2005)  </a:t>
            </a:r>
          </a:p>
          <a:p>
            <a:pPr lvl="1">
              <a:spcAft>
                <a:spcPts val="1200"/>
              </a:spcAft>
              <a:buClr>
                <a:srgbClr val="FF00FF"/>
              </a:buClr>
              <a:buSzPct val="180000"/>
            </a:pPr>
            <a:r>
              <a:rPr lang="en-US" sz="2400" i="1" dirty="0" err="1" smtClean="0">
                <a:latin typeface="Times New Roman"/>
                <a:cs typeface="Times New Roman"/>
              </a:rPr>
              <a:t>f</a:t>
            </a:r>
            <a:r>
              <a:rPr lang="en-US" sz="2400" i="1" baseline="-25000" dirty="0" err="1" smtClean="0">
                <a:latin typeface="Times New Roman"/>
                <a:cs typeface="Times New Roman"/>
              </a:rPr>
              <a:t>p</a:t>
            </a:r>
            <a:r>
              <a:rPr lang="en-US" sz="2400" i="1" baseline="-25000" dirty="0" smtClean="0">
                <a:latin typeface="Times New Roman"/>
                <a:cs typeface="Times New Roman"/>
              </a:rPr>
              <a:t>  </a:t>
            </a:r>
            <a:r>
              <a:rPr lang="en-US" sz="2400" i="1" dirty="0" smtClean="0">
                <a:latin typeface="Times New Roman"/>
                <a:cs typeface="Times New Roman"/>
              </a:rPr>
              <a:t>=</a:t>
            </a:r>
            <a:r>
              <a:rPr lang="en-US" sz="2400" i="1" baseline="-25000" dirty="0" smtClean="0">
                <a:latin typeface="Times New Roman"/>
                <a:cs typeface="Times New Roman"/>
              </a:rPr>
              <a:t> </a:t>
            </a:r>
            <a:r>
              <a:rPr lang="en-US" sz="2400" dirty="0" smtClean="0"/>
              <a:t>97 ± 2%   </a:t>
            </a:r>
            <a:r>
              <a:rPr lang="en-US" i="1" dirty="0" smtClean="0">
                <a:latin typeface="Times New Roman"/>
                <a:cs typeface="Times New Roman"/>
              </a:rPr>
              <a:t>(</a:t>
            </a:r>
            <a:r>
              <a:rPr lang="en-US" i="1" dirty="0" err="1" smtClean="0">
                <a:latin typeface="Times New Roman"/>
                <a:cs typeface="Times New Roman"/>
              </a:rPr>
              <a:t>Jean</a:t>
            </a:r>
            <a:r>
              <a:rPr lang="en-US" i="1" dirty="0" smtClean="0">
                <a:latin typeface="Times New Roman"/>
                <a:cs typeface="Times New Roman"/>
              </a:rPr>
              <a:t> et al., 2006)</a:t>
            </a:r>
          </a:p>
          <a:p>
            <a:pPr lvl="1">
              <a:spcAft>
                <a:spcPts val="1200"/>
              </a:spcAft>
              <a:buClr>
                <a:srgbClr val="FF00FF"/>
              </a:buClr>
              <a:buSzPct val="180000"/>
            </a:pPr>
            <a:r>
              <a:rPr lang="en-US" sz="2400" i="1" dirty="0" err="1" smtClean="0">
                <a:latin typeface="Times New Roman"/>
                <a:cs typeface="Times New Roman"/>
              </a:rPr>
              <a:t>f</a:t>
            </a:r>
            <a:r>
              <a:rPr lang="en-US" sz="2400" i="1" baseline="-25000" dirty="0" err="1" smtClean="0">
                <a:latin typeface="Times New Roman"/>
                <a:cs typeface="Times New Roman"/>
              </a:rPr>
              <a:t>p</a:t>
            </a:r>
            <a:r>
              <a:rPr lang="en-US" sz="2400" i="1" baseline="-25000" dirty="0" smtClean="0">
                <a:latin typeface="Times New Roman"/>
                <a:cs typeface="Times New Roman"/>
              </a:rPr>
              <a:t>  </a:t>
            </a:r>
            <a:r>
              <a:rPr lang="en-US" sz="2400" i="1" dirty="0" smtClean="0">
                <a:latin typeface="Times New Roman"/>
                <a:cs typeface="Times New Roman"/>
              </a:rPr>
              <a:t>=</a:t>
            </a:r>
            <a:r>
              <a:rPr lang="en-US" sz="2400" i="1" baseline="-25000" dirty="0" smtClean="0">
                <a:latin typeface="Times New Roman"/>
                <a:cs typeface="Times New Roman"/>
              </a:rPr>
              <a:t> </a:t>
            </a:r>
            <a:r>
              <a:rPr lang="en-US" sz="2400" dirty="0" smtClean="0"/>
              <a:t>100 ± 2%   </a:t>
            </a:r>
            <a:r>
              <a:rPr lang="en-US" i="1" dirty="0" smtClean="0">
                <a:latin typeface="Times New Roman"/>
                <a:cs typeface="Times New Roman"/>
              </a:rPr>
              <a:t>(</a:t>
            </a:r>
            <a:r>
              <a:rPr lang="en-US" i="1" dirty="0" err="1" smtClean="0">
                <a:latin typeface="Times New Roman"/>
                <a:cs typeface="Times New Roman"/>
              </a:rPr>
              <a:t>Churazov</a:t>
            </a:r>
            <a:r>
              <a:rPr lang="en-US" i="1" dirty="0" smtClean="0">
                <a:latin typeface="Times New Roman"/>
                <a:cs typeface="Times New Roman"/>
              </a:rPr>
              <a:t> et al., 2011)</a:t>
            </a:r>
          </a:p>
          <a:p>
            <a:pPr lvl="1">
              <a:spcAft>
                <a:spcPts val="1200"/>
              </a:spcAft>
              <a:buClr>
                <a:srgbClr val="FF00FF"/>
              </a:buClr>
              <a:buSzPct val="180000"/>
            </a:pPr>
            <a:endParaRPr lang="en-US" dirty="0" smtClean="0"/>
          </a:p>
          <a:p>
            <a:pPr lvl="1">
              <a:spcAft>
                <a:spcPts val="1200"/>
              </a:spcAft>
              <a:buClr>
                <a:srgbClr val="FF00FF"/>
              </a:buClr>
              <a:buSzPct val="180000"/>
            </a:pPr>
            <a:endParaRPr lang="en-US" dirty="0" smtClean="0"/>
          </a:p>
          <a:p>
            <a:pPr lvl="1">
              <a:spcAft>
                <a:spcPts val="1200"/>
              </a:spcAft>
              <a:buClr>
                <a:srgbClr val="FF00FF"/>
              </a:buClr>
              <a:buSzPct val="180000"/>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guessoum_jean_gillard_fig5a.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013460" y="0"/>
            <a:ext cx="3253740" cy="2453640"/>
          </a:xfrm>
          <a:prstGeom prst="rect">
            <a:avLst/>
          </a:prstGeom>
        </p:spPr>
      </p:pic>
      <p:pic>
        <p:nvPicPr>
          <p:cNvPr id="3" name="Picture 2" descr="guessoum_jean_gillard_fig5b.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511040" y="0"/>
            <a:ext cx="3299460" cy="2484120"/>
          </a:xfrm>
          <a:prstGeom prst="rect">
            <a:avLst/>
          </a:prstGeom>
        </p:spPr>
      </p:pic>
      <p:pic>
        <p:nvPicPr>
          <p:cNvPr id="4" name="Picture 3" descr="guessoum_jean_gillard_fig5c.pdf"/>
          <p:cNvPicPr>
            <a:picLocks noChangeAspect="1"/>
          </p:cNvPicPr>
          <p:nvPr/>
        </p:nvPicPr>
        <mc:AlternateContent>
          <mc:Choice xmlns:ma="http://schemas.microsoft.com/office/mac/drawingml/2008/main" Requires="ma">
            <p:blipFill>
              <a:blip r:embed="rId6"/>
              <a:srcRect t="2175"/>
              <a:stretch>
                <a:fillRect/>
              </a:stretch>
            </p:blipFill>
          </mc:Choice>
          <mc:Fallback>
            <p:blipFill>
              <a:blip r:embed="rId7"/>
              <a:srcRect t="2175"/>
              <a:stretch>
                <a:fillRect/>
              </a:stretch>
            </p:blipFill>
          </mc:Fallback>
        </mc:AlternateContent>
        <p:spPr>
          <a:xfrm>
            <a:off x="982980" y="2148840"/>
            <a:ext cx="3429000" cy="2467356"/>
          </a:xfrm>
          <a:prstGeom prst="rect">
            <a:avLst/>
          </a:prstGeom>
        </p:spPr>
      </p:pic>
      <p:pic>
        <p:nvPicPr>
          <p:cNvPr id="5" name="Picture 4" descr="guessoum_jean_gillard_fig5d.pdf"/>
          <p:cNvPicPr>
            <a:picLocks noChangeAspect="1"/>
          </p:cNvPicPr>
          <p:nvPr/>
        </p:nvPicPr>
        <mc:AlternateContent>
          <mc:Choice xmlns:ma="http://schemas.microsoft.com/office/mac/drawingml/2008/main" Requires="ma">
            <p:blipFill>
              <a:blip r:embed="rId8"/>
              <a:srcRect t="3224"/>
              <a:stretch>
                <a:fillRect/>
              </a:stretch>
            </p:blipFill>
          </mc:Choice>
          <mc:Fallback>
            <p:blipFill>
              <a:blip r:embed="rId9"/>
              <a:srcRect t="3224"/>
              <a:stretch>
                <a:fillRect/>
              </a:stretch>
            </p:blipFill>
          </mc:Fallback>
        </mc:AlternateContent>
        <p:spPr>
          <a:xfrm>
            <a:off x="4511040" y="2223516"/>
            <a:ext cx="3489960" cy="2470404"/>
          </a:xfrm>
          <a:prstGeom prst="rect">
            <a:avLst/>
          </a:prstGeom>
        </p:spPr>
      </p:pic>
      <p:pic>
        <p:nvPicPr>
          <p:cNvPr id="6" name="Picture 5" descr="guessoum_jean_gillard_fig5d1.pdf"/>
          <p:cNvPicPr>
            <a:picLocks noChangeAspect="1"/>
          </p:cNvPicPr>
          <p:nvPr/>
        </p:nvPicPr>
        <mc:AlternateContent>
          <mc:Choice xmlns:ma="http://schemas.microsoft.com/office/mac/drawingml/2008/main" Requires="ma">
            <p:blipFill>
              <a:blip r:embed="rId10"/>
              <a:srcRect t="2143"/>
              <a:stretch>
                <a:fillRect/>
              </a:stretch>
            </p:blipFill>
          </mc:Choice>
          <mc:Fallback>
            <p:blipFill>
              <a:blip r:embed="rId11"/>
              <a:srcRect t="2143"/>
              <a:stretch>
                <a:fillRect/>
              </a:stretch>
            </p:blipFill>
          </mc:Fallback>
        </mc:AlternateContent>
        <p:spPr>
          <a:xfrm>
            <a:off x="1066800" y="4325112"/>
            <a:ext cx="3284220" cy="2505456"/>
          </a:xfrm>
          <a:prstGeom prst="rect">
            <a:avLst/>
          </a:prstGeom>
        </p:spPr>
      </p:pic>
      <p:sp>
        <p:nvSpPr>
          <p:cNvPr id="7" name="TextBox 6"/>
          <p:cNvSpPr txBox="1"/>
          <p:nvPr/>
        </p:nvSpPr>
        <p:spPr>
          <a:xfrm>
            <a:off x="3048000" y="381000"/>
            <a:ext cx="877727" cy="369332"/>
          </a:xfrm>
          <a:prstGeom prst="rect">
            <a:avLst/>
          </a:prstGeom>
          <a:noFill/>
        </p:spPr>
        <p:txBody>
          <a:bodyPr wrap="none" rtlCol="0">
            <a:spAutoFit/>
          </a:bodyPr>
          <a:lstStyle/>
          <a:p>
            <a:r>
              <a:rPr lang="en-US" dirty="0" smtClean="0">
                <a:solidFill>
                  <a:srgbClr val="FF0000"/>
                </a:solidFill>
              </a:rPr>
              <a:t>Cold H</a:t>
            </a:r>
            <a:r>
              <a:rPr lang="en-US" baseline="-25000" dirty="0" smtClean="0">
                <a:solidFill>
                  <a:srgbClr val="FF0000"/>
                </a:solidFill>
              </a:rPr>
              <a:t>2</a:t>
            </a:r>
            <a:endParaRPr lang="en-US" baseline="-25000" dirty="0">
              <a:solidFill>
                <a:srgbClr val="FF0000"/>
              </a:solidFill>
            </a:endParaRPr>
          </a:p>
        </p:txBody>
      </p:sp>
      <p:sp>
        <p:nvSpPr>
          <p:cNvPr id="8" name="TextBox 7"/>
          <p:cNvSpPr txBox="1"/>
          <p:nvPr/>
        </p:nvSpPr>
        <p:spPr>
          <a:xfrm>
            <a:off x="3200400" y="4724400"/>
            <a:ext cx="530915" cy="369332"/>
          </a:xfrm>
          <a:prstGeom prst="rect">
            <a:avLst/>
          </a:prstGeom>
          <a:noFill/>
        </p:spPr>
        <p:txBody>
          <a:bodyPr wrap="none" rtlCol="0">
            <a:spAutoFit/>
          </a:bodyPr>
          <a:lstStyle/>
          <a:p>
            <a:r>
              <a:rPr lang="en-US" dirty="0" smtClean="0">
                <a:solidFill>
                  <a:srgbClr val="FF0000"/>
                </a:solidFill>
              </a:rPr>
              <a:t>Hot</a:t>
            </a:r>
            <a:endParaRPr lang="en-US" baseline="-25000" dirty="0">
              <a:solidFill>
                <a:srgbClr val="FF0000"/>
              </a:solidFill>
            </a:endParaRPr>
          </a:p>
        </p:txBody>
      </p:sp>
      <p:sp>
        <p:nvSpPr>
          <p:cNvPr id="9" name="TextBox 8"/>
          <p:cNvSpPr txBox="1"/>
          <p:nvPr/>
        </p:nvSpPr>
        <p:spPr>
          <a:xfrm>
            <a:off x="6629400" y="2453640"/>
            <a:ext cx="860933" cy="646331"/>
          </a:xfrm>
          <a:prstGeom prst="rect">
            <a:avLst/>
          </a:prstGeom>
          <a:noFill/>
        </p:spPr>
        <p:txBody>
          <a:bodyPr wrap="none" rtlCol="0">
            <a:spAutoFit/>
          </a:bodyPr>
          <a:lstStyle/>
          <a:p>
            <a:r>
              <a:rPr lang="en-US" dirty="0" smtClean="0">
                <a:solidFill>
                  <a:srgbClr val="FF0000"/>
                </a:solidFill>
              </a:rPr>
              <a:t>Warm, </a:t>
            </a:r>
          </a:p>
          <a:p>
            <a:r>
              <a:rPr lang="en-US" dirty="0" smtClean="0">
                <a:solidFill>
                  <a:srgbClr val="FF0000"/>
                </a:solidFill>
              </a:rPr>
              <a:t>Ionized </a:t>
            </a:r>
            <a:endParaRPr lang="en-US" baseline="-25000" dirty="0">
              <a:solidFill>
                <a:srgbClr val="FF0000"/>
              </a:solidFill>
            </a:endParaRPr>
          </a:p>
        </p:txBody>
      </p:sp>
      <p:sp>
        <p:nvSpPr>
          <p:cNvPr id="10" name="TextBox 9"/>
          <p:cNvSpPr txBox="1"/>
          <p:nvPr/>
        </p:nvSpPr>
        <p:spPr>
          <a:xfrm>
            <a:off x="3200400" y="2453640"/>
            <a:ext cx="886406" cy="646331"/>
          </a:xfrm>
          <a:prstGeom prst="rect">
            <a:avLst/>
          </a:prstGeom>
          <a:noFill/>
        </p:spPr>
        <p:txBody>
          <a:bodyPr wrap="none" rtlCol="0">
            <a:spAutoFit/>
          </a:bodyPr>
          <a:lstStyle/>
          <a:p>
            <a:r>
              <a:rPr lang="en-US" dirty="0" smtClean="0">
                <a:solidFill>
                  <a:srgbClr val="FF0000"/>
                </a:solidFill>
              </a:rPr>
              <a:t> Warm</a:t>
            </a:r>
          </a:p>
          <a:p>
            <a:r>
              <a:rPr lang="en-US" dirty="0" smtClean="0">
                <a:solidFill>
                  <a:srgbClr val="FF0000"/>
                </a:solidFill>
              </a:rPr>
              <a:t>Neutral</a:t>
            </a:r>
            <a:endParaRPr lang="en-US" baseline="-25000" dirty="0">
              <a:solidFill>
                <a:srgbClr val="FF0000"/>
              </a:solidFill>
            </a:endParaRPr>
          </a:p>
        </p:txBody>
      </p:sp>
      <p:sp>
        <p:nvSpPr>
          <p:cNvPr id="11" name="TextBox 10"/>
          <p:cNvSpPr txBox="1"/>
          <p:nvPr/>
        </p:nvSpPr>
        <p:spPr>
          <a:xfrm>
            <a:off x="6629400" y="348734"/>
            <a:ext cx="799731" cy="369332"/>
          </a:xfrm>
          <a:prstGeom prst="rect">
            <a:avLst/>
          </a:prstGeom>
          <a:noFill/>
        </p:spPr>
        <p:txBody>
          <a:bodyPr wrap="none" rtlCol="0">
            <a:spAutoFit/>
          </a:bodyPr>
          <a:lstStyle/>
          <a:p>
            <a:r>
              <a:rPr lang="en-US" dirty="0" smtClean="0">
                <a:solidFill>
                  <a:srgbClr val="FF0000"/>
                </a:solidFill>
              </a:rPr>
              <a:t>Cold H</a:t>
            </a:r>
            <a:endParaRPr lang="en-US" baseline="-25000" dirty="0">
              <a:solidFill>
                <a:srgbClr val="FF0000"/>
              </a:solidFill>
            </a:endParaRPr>
          </a:p>
        </p:txBody>
      </p:sp>
      <p:sp>
        <p:nvSpPr>
          <p:cNvPr id="12" name="TextBox 11"/>
          <p:cNvSpPr txBox="1"/>
          <p:nvPr/>
        </p:nvSpPr>
        <p:spPr>
          <a:xfrm>
            <a:off x="5257801" y="5093732"/>
            <a:ext cx="3429000" cy="1200329"/>
          </a:xfrm>
          <a:prstGeom prst="rect">
            <a:avLst/>
          </a:prstGeom>
          <a:noFill/>
        </p:spPr>
        <p:txBody>
          <a:bodyPr wrap="square" rtlCol="0">
            <a:spAutoFit/>
          </a:bodyPr>
          <a:lstStyle/>
          <a:p>
            <a:r>
              <a:rPr lang="en-US" dirty="0" smtClean="0"/>
              <a:t>Line shapes expected for annihilation in different media</a:t>
            </a:r>
          </a:p>
          <a:p>
            <a:endParaRPr lang="en-US" dirty="0" smtClean="0"/>
          </a:p>
          <a:p>
            <a:r>
              <a:rPr lang="en-US" i="1" dirty="0" err="1" smtClean="0">
                <a:latin typeface="Times New Roman"/>
                <a:cs typeface="Times New Roman"/>
              </a:rPr>
              <a:t>Gessoum</a:t>
            </a:r>
            <a:r>
              <a:rPr lang="en-US" i="1" dirty="0" smtClean="0">
                <a:latin typeface="Times New Roman"/>
                <a:cs typeface="Times New Roman"/>
              </a:rPr>
              <a:t>, Jean, Gillard (2005)</a:t>
            </a:r>
            <a:endParaRPr lang="en-US" i="1" dirty="0">
              <a:latin typeface="Times New Roman"/>
              <a:cs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jean_2006_spectrum_fig5.pdf"/>
          <p:cNvPicPr>
            <a:picLocks noChangeAspect="1"/>
          </p:cNvPicPr>
          <p:nvPr/>
        </p:nvPicPr>
        <mc:AlternateContent>
          <mc:Choice xmlns:ma="http://schemas.microsoft.com/office/mac/drawingml/2008/main" Requires="ma">
            <p:blipFill>
              <a:blip r:embed="rId2"/>
              <a:srcRect b="22128"/>
              <a:stretch>
                <a:fillRect/>
              </a:stretch>
            </p:blipFill>
          </mc:Choice>
          <mc:Fallback>
            <p:blipFill>
              <a:blip r:embed="rId3"/>
              <a:srcRect b="22128"/>
              <a:stretch>
                <a:fillRect/>
              </a:stretch>
            </p:blipFill>
          </mc:Fallback>
        </mc:AlternateContent>
        <p:spPr>
          <a:xfrm>
            <a:off x="3074788" y="0"/>
            <a:ext cx="5993012" cy="4319696"/>
          </a:xfrm>
          <a:prstGeom prst="rect">
            <a:avLst/>
          </a:prstGeom>
        </p:spPr>
      </p:pic>
      <p:sp>
        <p:nvSpPr>
          <p:cNvPr id="4" name="TextBox 3"/>
          <p:cNvSpPr txBox="1"/>
          <p:nvPr/>
        </p:nvSpPr>
        <p:spPr>
          <a:xfrm>
            <a:off x="152400" y="330875"/>
            <a:ext cx="2895600" cy="1754327"/>
          </a:xfrm>
          <a:prstGeom prst="rect">
            <a:avLst/>
          </a:prstGeom>
          <a:noFill/>
        </p:spPr>
        <p:txBody>
          <a:bodyPr wrap="square" rtlCol="0">
            <a:spAutoFit/>
          </a:bodyPr>
          <a:lstStyle/>
          <a:p>
            <a:r>
              <a:rPr lang="en-US" dirty="0" smtClean="0"/>
              <a:t>The detailed 511 </a:t>
            </a:r>
            <a:r>
              <a:rPr lang="en-US" dirty="0" err="1" smtClean="0"/>
              <a:t>keV</a:t>
            </a:r>
            <a:r>
              <a:rPr lang="en-US" dirty="0" smtClean="0"/>
              <a:t> line shape observed by INTEGRAL-SPI implies annihilation is in a mixture of </a:t>
            </a:r>
            <a:r>
              <a:rPr lang="en-US" dirty="0" smtClean="0">
                <a:solidFill>
                  <a:srgbClr val="FF0000"/>
                </a:solidFill>
              </a:rPr>
              <a:t>warm neutral </a:t>
            </a:r>
            <a:r>
              <a:rPr lang="en-US" dirty="0" smtClean="0"/>
              <a:t>and </a:t>
            </a:r>
            <a:r>
              <a:rPr lang="en-US" dirty="0" smtClean="0">
                <a:solidFill>
                  <a:srgbClr val="FF0000"/>
                </a:solidFill>
              </a:rPr>
              <a:t>warm ionized </a:t>
            </a:r>
            <a:r>
              <a:rPr lang="en-US" dirty="0" smtClean="0"/>
              <a:t>environments</a:t>
            </a:r>
            <a:endParaRPr lang="en-US" dirty="0"/>
          </a:p>
        </p:txBody>
      </p:sp>
      <p:pic>
        <p:nvPicPr>
          <p:cNvPr id="5" name="Picture 4" descr="prantzos_table_IV.pdf"/>
          <p:cNvPicPr>
            <a:picLocks noChangeAspect="1"/>
          </p:cNvPicPr>
          <p:nvPr/>
        </p:nvPicPr>
        <mc:AlternateContent>
          <mc:Choice xmlns:ma="http://schemas.microsoft.com/office/mac/drawingml/2008/main" Requires="ma">
            <p:blipFill>
              <a:blip r:embed="rId4"/>
              <a:srcRect t="26150"/>
              <a:stretch>
                <a:fillRect/>
              </a:stretch>
            </p:blipFill>
          </mc:Choice>
          <mc:Fallback>
            <p:blipFill>
              <a:blip r:embed="rId5"/>
              <a:srcRect t="26150"/>
              <a:stretch>
                <a:fillRect/>
              </a:stretch>
            </p:blipFill>
          </mc:Fallback>
        </mc:AlternateContent>
        <p:spPr>
          <a:xfrm>
            <a:off x="685800" y="4267200"/>
            <a:ext cx="7772400" cy="2529951"/>
          </a:xfrm>
          <a:prstGeom prst="rect">
            <a:avLst/>
          </a:prstGeom>
        </p:spPr>
      </p:pic>
      <p:sp>
        <p:nvSpPr>
          <p:cNvPr id="6" name="Rectangle 5"/>
          <p:cNvSpPr/>
          <p:nvPr/>
        </p:nvSpPr>
        <p:spPr>
          <a:xfrm>
            <a:off x="7086601" y="457200"/>
            <a:ext cx="1752600" cy="338554"/>
          </a:xfrm>
          <a:prstGeom prst="rect">
            <a:avLst/>
          </a:prstGeom>
        </p:spPr>
        <p:txBody>
          <a:bodyPr wrap="square">
            <a:spAutoFit/>
          </a:bodyPr>
          <a:lstStyle/>
          <a:p>
            <a:r>
              <a:rPr lang="en-US" sz="1600" i="1" dirty="0" smtClean="0">
                <a:latin typeface="Times New Roman"/>
                <a:cs typeface="Times New Roman"/>
              </a:rPr>
              <a:t>Jean, et al. (2005)</a:t>
            </a:r>
          </a:p>
        </p:txBody>
      </p:sp>
      <p:cxnSp>
        <p:nvCxnSpPr>
          <p:cNvPr id="7" name="Straight Connector 6"/>
          <p:cNvCxnSpPr/>
          <p:nvPr/>
        </p:nvCxnSpPr>
        <p:spPr>
          <a:xfrm rot="5400000">
            <a:off x="534194" y="5805757"/>
            <a:ext cx="609600" cy="1588"/>
          </a:xfrm>
          <a:prstGeom prst="line">
            <a:avLst/>
          </a:prstGeom>
          <a:ln w="666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7619205" y="5804963"/>
            <a:ext cx="609600" cy="1588"/>
          </a:xfrm>
          <a:prstGeom prst="line">
            <a:avLst/>
          </a:prstGeom>
          <a:ln w="66675">
            <a:solidFill>
              <a:srgbClr val="FF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jean_etal_2009_fig8a.pdf"/>
          <p:cNvPicPr>
            <a:picLocks noChangeAspect="1"/>
          </p:cNvPicPr>
          <p:nvPr/>
        </p:nvPicPr>
        <mc:AlternateContent>
          <mc:Choice xmlns:ma="http://schemas.microsoft.com/office/mac/drawingml/2008/main" Requires="ma">
            <p:blipFill>
              <a:blip r:embed="rId2"/>
              <a:srcRect r="472"/>
              <a:stretch>
                <a:fillRect/>
              </a:stretch>
            </p:blipFill>
          </mc:Choice>
          <mc:Fallback>
            <p:blipFill>
              <a:blip r:embed="rId3"/>
              <a:srcRect r="472"/>
              <a:stretch>
                <a:fillRect/>
              </a:stretch>
            </p:blipFill>
          </mc:Fallback>
        </mc:AlternateContent>
        <p:spPr>
          <a:xfrm>
            <a:off x="152400" y="76200"/>
            <a:ext cx="7460360" cy="5237169"/>
          </a:xfrm>
          <a:prstGeom prst="rect">
            <a:avLst/>
          </a:prstGeom>
        </p:spPr>
      </p:pic>
      <p:sp>
        <p:nvSpPr>
          <p:cNvPr id="4" name="TextBox 3"/>
          <p:cNvSpPr txBox="1"/>
          <p:nvPr/>
        </p:nvSpPr>
        <p:spPr>
          <a:xfrm>
            <a:off x="533400" y="5486400"/>
            <a:ext cx="7952898" cy="1200329"/>
          </a:xfrm>
          <a:prstGeom prst="rect">
            <a:avLst/>
          </a:prstGeom>
          <a:noFill/>
        </p:spPr>
        <p:txBody>
          <a:bodyPr wrap="square" rtlCol="0">
            <a:spAutoFit/>
          </a:bodyPr>
          <a:lstStyle/>
          <a:p>
            <a:r>
              <a:rPr lang="en-US" dirty="0" smtClean="0"/>
              <a:t>Distance traveled  before annihilation as a function of initial positron energy according to the analysis of  </a:t>
            </a:r>
            <a:r>
              <a:rPr lang="en-US" i="1" dirty="0" smtClean="0">
                <a:latin typeface="Times New Roman"/>
                <a:cs typeface="Times New Roman"/>
              </a:rPr>
              <a:t>Jean et al (2009) .</a:t>
            </a:r>
            <a:r>
              <a:rPr lang="en-US" dirty="0" smtClean="0"/>
              <a:t> Upper and lower extents of a band are shown for each medium. Data are for travel along field lines. The corresponding plot for transverse motion is similar with somewhat lower values.</a:t>
            </a:r>
          </a:p>
          <a:p>
            <a:endParaRPr lang="en-US" dirty="0"/>
          </a:p>
        </p:txBody>
      </p:sp>
      <p:sp>
        <p:nvSpPr>
          <p:cNvPr id="9" name="Oval 8"/>
          <p:cNvSpPr>
            <a:spLocks noChangeAspect="1"/>
          </p:cNvSpPr>
          <p:nvPr/>
        </p:nvSpPr>
        <p:spPr>
          <a:xfrm flipH="1">
            <a:off x="5756910" y="1371600"/>
            <a:ext cx="220980" cy="22098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sp>
      <p:sp>
        <p:nvSpPr>
          <p:cNvPr id="12" name="Oval 11"/>
          <p:cNvSpPr>
            <a:spLocks noChangeAspect="1"/>
          </p:cNvSpPr>
          <p:nvPr/>
        </p:nvSpPr>
        <p:spPr>
          <a:xfrm flipH="1">
            <a:off x="5756910" y="1042416"/>
            <a:ext cx="220980" cy="220980"/>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sp>
      <p:sp>
        <p:nvSpPr>
          <p:cNvPr id="13" name="Oval 12"/>
          <p:cNvSpPr>
            <a:spLocks noChangeAspect="1"/>
          </p:cNvSpPr>
          <p:nvPr/>
        </p:nvSpPr>
        <p:spPr>
          <a:xfrm flipH="1">
            <a:off x="5756910" y="2141220"/>
            <a:ext cx="220980" cy="220980"/>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sp>
      <p:sp>
        <p:nvSpPr>
          <p:cNvPr id="14" name="Oval 13"/>
          <p:cNvSpPr>
            <a:spLocks noChangeAspect="1"/>
          </p:cNvSpPr>
          <p:nvPr/>
        </p:nvSpPr>
        <p:spPr>
          <a:xfrm flipH="1">
            <a:off x="5756910" y="1836420"/>
            <a:ext cx="220980" cy="220980"/>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sp>
      <p:sp>
        <p:nvSpPr>
          <p:cNvPr id="15" name="Right Brace 14"/>
          <p:cNvSpPr/>
          <p:nvPr/>
        </p:nvSpPr>
        <p:spPr>
          <a:xfrm>
            <a:off x="6096000" y="1042416"/>
            <a:ext cx="381000" cy="1319784"/>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6400800" y="1676400"/>
            <a:ext cx="852254" cy="646331"/>
          </a:xfrm>
          <a:prstGeom prst="rect">
            <a:avLst/>
          </a:prstGeom>
          <a:noFill/>
        </p:spPr>
        <p:txBody>
          <a:bodyPr wrap="none" rtlCol="0">
            <a:spAutoFit/>
          </a:bodyPr>
          <a:lstStyle/>
          <a:p>
            <a:r>
              <a:rPr lang="en-US" dirty="0" smtClean="0"/>
              <a:t>Higdon</a:t>
            </a:r>
          </a:p>
          <a:p>
            <a:r>
              <a:rPr lang="en-US" dirty="0" smtClean="0"/>
              <a:t> et al.</a:t>
            </a:r>
            <a:endParaRPr lang="en-US" dirty="0"/>
          </a:p>
        </p:txBody>
      </p:sp>
      <p:sp>
        <p:nvSpPr>
          <p:cNvPr id="17" name="Down Arrow 16"/>
          <p:cNvSpPr/>
          <p:nvPr/>
        </p:nvSpPr>
        <p:spPr>
          <a:xfrm>
            <a:off x="5829300" y="2590800"/>
            <a:ext cx="228600" cy="304800"/>
          </a:xfrm>
          <a:prstGeom prst="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95800" y="2514600"/>
            <a:ext cx="1369598" cy="369332"/>
          </a:xfrm>
          <a:prstGeom prst="rect">
            <a:avLst/>
          </a:prstGeom>
          <a:noFill/>
        </p:spPr>
        <p:txBody>
          <a:bodyPr wrap="none" rtlCol="0">
            <a:spAutoFit/>
          </a:bodyPr>
          <a:lstStyle/>
          <a:p>
            <a:r>
              <a:rPr lang="en-US" dirty="0" smtClean="0"/>
              <a:t>Boehm et al.</a:t>
            </a:r>
            <a:endParaRPr lang="en-US" dirty="0"/>
          </a:p>
        </p:txBody>
      </p:sp>
      <p:cxnSp>
        <p:nvCxnSpPr>
          <p:cNvPr id="19" name="Straight Connector 18"/>
          <p:cNvCxnSpPr/>
          <p:nvPr/>
        </p:nvCxnSpPr>
        <p:spPr>
          <a:xfrm>
            <a:off x="5715000" y="2590800"/>
            <a:ext cx="4572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1066800" y="1447800"/>
            <a:ext cx="6886098" cy="158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772400" y="1106269"/>
            <a:ext cx="1172354" cy="646331"/>
          </a:xfrm>
          <a:prstGeom prst="rect">
            <a:avLst/>
          </a:prstGeom>
          <a:noFill/>
        </p:spPr>
        <p:txBody>
          <a:bodyPr wrap="none" rtlCol="0">
            <a:spAutoFit/>
          </a:bodyPr>
          <a:lstStyle/>
          <a:p>
            <a:r>
              <a:rPr lang="en-US" dirty="0" smtClean="0">
                <a:solidFill>
                  <a:schemeClr val="accent6">
                    <a:lumMod val="75000"/>
                  </a:schemeClr>
                </a:solidFill>
              </a:rPr>
              <a:t>Centre of</a:t>
            </a:r>
          </a:p>
          <a:p>
            <a:r>
              <a:rPr lang="en-US" dirty="0" smtClean="0">
                <a:solidFill>
                  <a:schemeClr val="accent6">
                    <a:lumMod val="75000"/>
                  </a:schemeClr>
                </a:solidFill>
              </a:rPr>
              <a:t>the Galaxy</a:t>
            </a:r>
            <a:endParaRPr lang="en-US" dirty="0">
              <a:solidFill>
                <a:schemeClr val="accent6">
                  <a:lumMod val="75000"/>
                </a:schemeClr>
              </a:solidFill>
            </a:endParaRPr>
          </a:p>
        </p:txBody>
      </p:sp>
      <p:cxnSp>
        <p:nvCxnSpPr>
          <p:cNvPr id="26" name="Straight Connector 25"/>
          <p:cNvCxnSpPr/>
          <p:nvPr/>
        </p:nvCxnSpPr>
        <p:spPr>
          <a:xfrm>
            <a:off x="1143000" y="2590800"/>
            <a:ext cx="6886098" cy="158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848600" y="2249269"/>
            <a:ext cx="1343111" cy="923330"/>
          </a:xfrm>
          <a:prstGeom prst="rect">
            <a:avLst/>
          </a:prstGeom>
          <a:noFill/>
        </p:spPr>
        <p:txBody>
          <a:bodyPr wrap="none" rtlCol="0">
            <a:spAutoFit/>
          </a:bodyPr>
          <a:lstStyle/>
          <a:p>
            <a:r>
              <a:rPr lang="en-US" dirty="0" smtClean="0">
                <a:solidFill>
                  <a:schemeClr val="accent6">
                    <a:lumMod val="75000"/>
                  </a:schemeClr>
                </a:solidFill>
              </a:rPr>
              <a:t>Nearest</a:t>
            </a:r>
          </a:p>
          <a:p>
            <a:r>
              <a:rPr lang="en-US" dirty="0" smtClean="0">
                <a:solidFill>
                  <a:schemeClr val="accent6">
                    <a:lumMod val="75000"/>
                  </a:schemeClr>
                </a:solidFill>
              </a:rPr>
              <a:t>Star to</a:t>
            </a:r>
          </a:p>
          <a:p>
            <a:r>
              <a:rPr lang="en-US" dirty="0" smtClean="0">
                <a:solidFill>
                  <a:schemeClr val="accent6">
                    <a:lumMod val="75000"/>
                  </a:schemeClr>
                </a:solidFill>
              </a:rPr>
              <a:t>solar system</a:t>
            </a:r>
            <a:endParaRPr lang="en-US" dirty="0">
              <a:solidFill>
                <a:schemeClr val="accent6">
                  <a:lumMod val="75000"/>
                </a:schemeClr>
              </a:solidFill>
            </a:endParaRPr>
          </a:p>
        </p:txBody>
      </p:sp>
      <p:cxnSp>
        <p:nvCxnSpPr>
          <p:cNvPr id="28" name="Straight Connector 27"/>
          <p:cNvCxnSpPr/>
          <p:nvPr/>
        </p:nvCxnSpPr>
        <p:spPr>
          <a:xfrm>
            <a:off x="1143000" y="4227731"/>
            <a:ext cx="6886098" cy="158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7848600" y="3886200"/>
            <a:ext cx="683187" cy="646331"/>
          </a:xfrm>
          <a:prstGeom prst="rect">
            <a:avLst/>
          </a:prstGeom>
          <a:noFill/>
        </p:spPr>
        <p:txBody>
          <a:bodyPr wrap="none" rtlCol="0">
            <a:spAutoFit/>
          </a:bodyPr>
          <a:lstStyle/>
          <a:p>
            <a:r>
              <a:rPr lang="en-US" dirty="0" smtClean="0">
                <a:solidFill>
                  <a:schemeClr val="accent6">
                    <a:lumMod val="75000"/>
                  </a:schemeClr>
                </a:solidFill>
              </a:rPr>
              <a:t>Earth</a:t>
            </a:r>
          </a:p>
          <a:p>
            <a:r>
              <a:rPr lang="en-US" dirty="0" smtClean="0">
                <a:solidFill>
                  <a:schemeClr val="accent6">
                    <a:lumMod val="75000"/>
                  </a:schemeClr>
                </a:solidFill>
              </a:rPr>
              <a:t>-Sun</a:t>
            </a:r>
            <a:endParaRPr lang="en-U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1" name="Group 15"/>
          <p:cNvGrpSpPr/>
          <p:nvPr/>
        </p:nvGrpSpPr>
        <p:grpSpPr>
          <a:xfrm>
            <a:off x="4422717" y="3276600"/>
            <a:ext cx="4645083" cy="3355777"/>
            <a:chOff x="4422717" y="3276600"/>
            <a:chExt cx="4645083" cy="3355777"/>
          </a:xfrm>
        </p:grpSpPr>
        <p:pic>
          <p:nvPicPr>
            <p:cNvPr id="12" name="Picture 11" descr="fig_3.jpg"/>
            <p:cNvPicPr>
              <a:picLocks noChangeAspect="1"/>
            </p:cNvPicPr>
            <p:nvPr/>
          </p:nvPicPr>
          <p:blipFill>
            <a:blip r:embed="rId2"/>
            <a:stretch>
              <a:fillRect/>
            </a:stretch>
          </p:blipFill>
          <p:spPr>
            <a:xfrm>
              <a:off x="4422717" y="3276600"/>
              <a:ext cx="4645083" cy="3124200"/>
            </a:xfrm>
            <a:prstGeom prst="rect">
              <a:avLst/>
            </a:prstGeom>
          </p:spPr>
        </p:pic>
        <p:sp>
          <p:nvSpPr>
            <p:cNvPr id="13" name="TextBox 12"/>
            <p:cNvSpPr txBox="1"/>
            <p:nvPr/>
          </p:nvSpPr>
          <p:spPr>
            <a:xfrm>
              <a:off x="4648200" y="6324600"/>
              <a:ext cx="428322" cy="307777"/>
            </a:xfrm>
            <a:prstGeom prst="rect">
              <a:avLst/>
            </a:prstGeom>
            <a:noFill/>
          </p:spPr>
          <p:txBody>
            <a:bodyPr wrap="none" rtlCol="0">
              <a:spAutoFit/>
            </a:bodyPr>
            <a:lstStyle/>
            <a:p>
              <a:r>
                <a:rPr lang="en-US" sz="1400" dirty="0" smtClean="0"/>
                <a:t>40°</a:t>
              </a:r>
              <a:endParaRPr lang="en-US" sz="1400" dirty="0"/>
            </a:p>
          </p:txBody>
        </p:sp>
        <p:sp>
          <p:nvSpPr>
            <p:cNvPr id="14" name="TextBox 13"/>
            <p:cNvSpPr txBox="1"/>
            <p:nvPr/>
          </p:nvSpPr>
          <p:spPr>
            <a:xfrm>
              <a:off x="6519446" y="6324600"/>
              <a:ext cx="338554" cy="307777"/>
            </a:xfrm>
            <a:prstGeom prst="rect">
              <a:avLst/>
            </a:prstGeom>
            <a:noFill/>
          </p:spPr>
          <p:txBody>
            <a:bodyPr wrap="none" rtlCol="0">
              <a:spAutoFit/>
            </a:bodyPr>
            <a:lstStyle/>
            <a:p>
              <a:r>
                <a:rPr lang="en-US" sz="1400" dirty="0" smtClean="0"/>
                <a:t>0°</a:t>
              </a:r>
              <a:endParaRPr lang="en-US" sz="1400" dirty="0"/>
            </a:p>
          </p:txBody>
        </p:sp>
        <p:sp>
          <p:nvSpPr>
            <p:cNvPr id="15" name="TextBox 14"/>
            <p:cNvSpPr txBox="1"/>
            <p:nvPr/>
          </p:nvSpPr>
          <p:spPr>
            <a:xfrm>
              <a:off x="8458200" y="6324600"/>
              <a:ext cx="428322" cy="307777"/>
            </a:xfrm>
            <a:prstGeom prst="rect">
              <a:avLst/>
            </a:prstGeom>
            <a:noFill/>
          </p:spPr>
          <p:txBody>
            <a:bodyPr wrap="none" rtlCol="0">
              <a:spAutoFit/>
            </a:bodyPr>
            <a:lstStyle/>
            <a:p>
              <a:r>
                <a:rPr lang="en-US" sz="1400" dirty="0" smtClean="0"/>
                <a:t>40°</a:t>
              </a:r>
              <a:endParaRPr lang="en-US" sz="1400" dirty="0"/>
            </a:p>
          </p:txBody>
        </p:sp>
      </p:grpSp>
      <p:grpSp>
        <p:nvGrpSpPr>
          <p:cNvPr id="18" name="Group 20"/>
          <p:cNvGrpSpPr/>
          <p:nvPr/>
        </p:nvGrpSpPr>
        <p:grpSpPr>
          <a:xfrm>
            <a:off x="194755" y="356616"/>
            <a:ext cx="8873045" cy="6044184"/>
            <a:chOff x="210312" y="356616"/>
            <a:chExt cx="8873045" cy="6044184"/>
          </a:xfrm>
        </p:grpSpPr>
        <p:pic>
          <p:nvPicPr>
            <p:cNvPr id="16" name="Picture 15" descr="eg5.jpg"/>
            <p:cNvPicPr>
              <a:picLocks noChangeAspect="1"/>
            </p:cNvPicPr>
            <p:nvPr/>
          </p:nvPicPr>
          <p:blipFill>
            <a:blip r:embed="rId3"/>
            <a:srcRect l="2828" t="6621" r="2828" b="8276"/>
            <a:stretch>
              <a:fillRect/>
            </a:stretch>
          </p:blipFill>
          <p:spPr>
            <a:xfrm>
              <a:off x="210312" y="356616"/>
              <a:ext cx="8686800" cy="2677639"/>
            </a:xfrm>
            <a:prstGeom prst="rect">
              <a:avLst/>
            </a:prstGeom>
          </p:spPr>
        </p:pic>
        <p:pic>
          <p:nvPicPr>
            <p:cNvPr id="17" name="Picture 16" descr="eg4.jpg"/>
            <p:cNvPicPr>
              <a:picLocks noChangeAspect="1"/>
            </p:cNvPicPr>
            <p:nvPr/>
          </p:nvPicPr>
          <p:blipFill>
            <a:blip r:embed="rId4"/>
            <a:srcRect l="5822" r="4852"/>
            <a:stretch>
              <a:fillRect/>
            </a:stretch>
          </p:blipFill>
          <p:spPr>
            <a:xfrm>
              <a:off x="4419600" y="3276600"/>
              <a:ext cx="4663757" cy="3124200"/>
            </a:xfrm>
            <a:prstGeom prst="rect">
              <a:avLst/>
            </a:prstGeom>
          </p:spPr>
        </p:pic>
      </p:grpSp>
      <p:sp>
        <p:nvSpPr>
          <p:cNvPr id="20" name="Rectangle 19"/>
          <p:cNvSpPr>
            <a:spLocks noChangeAspect="1"/>
          </p:cNvSpPr>
          <p:nvPr/>
        </p:nvSpPr>
        <p:spPr>
          <a:xfrm>
            <a:off x="3465576" y="969264"/>
            <a:ext cx="2144106" cy="1524333"/>
          </a:xfrm>
          <a:prstGeom prst="rect">
            <a:avLst/>
          </a:prstGeom>
          <a:no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Connector 21"/>
          <p:cNvCxnSpPr/>
          <p:nvPr/>
        </p:nvCxnSpPr>
        <p:spPr>
          <a:xfrm rot="16200000" flipH="1">
            <a:off x="1988987" y="3970186"/>
            <a:ext cx="3907203" cy="954024"/>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562600" y="969264"/>
            <a:ext cx="3276840" cy="2307336"/>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106179" y="4450140"/>
            <a:ext cx="3856221" cy="1569660"/>
          </a:xfrm>
          <a:prstGeom prst="rect">
            <a:avLst/>
          </a:prstGeom>
          <a:noFill/>
        </p:spPr>
        <p:txBody>
          <a:bodyPr wrap="square" rtlCol="0">
            <a:spAutoFit/>
          </a:bodyPr>
          <a:lstStyle/>
          <a:p>
            <a:pPr indent="-342900"/>
            <a:r>
              <a:rPr lang="en-US" sz="2400" dirty="0" smtClean="0">
                <a:latin typeface="Comic Sans MS"/>
              </a:rPr>
              <a:t>Example of a model found by simulated annealing that fits the </a:t>
            </a:r>
            <a:r>
              <a:rPr lang="en-US" sz="2400" dirty="0" smtClean="0">
                <a:latin typeface="Comic Sans MS"/>
              </a:rPr>
              <a:t>data</a:t>
            </a:r>
          </a:p>
          <a:p>
            <a:pPr marL="342900" indent="-342900"/>
            <a:endParaRPr lang="en-US" sz="2400" dirty="0" smtClean="0">
              <a:latin typeface="Comic Sans MS"/>
            </a:endParaRPr>
          </a:p>
          <a:p>
            <a:pPr marL="342900" indent="-342900"/>
            <a:endParaRPr lang="en-US" sz="2400" dirty="0" smtClean="0">
              <a:latin typeface="Comic Sans MS"/>
            </a:endParaRPr>
          </a:p>
        </p:txBody>
      </p:sp>
      <p:sp>
        <p:nvSpPr>
          <p:cNvPr id="26" name="TextBox 25"/>
          <p:cNvSpPr txBox="1"/>
          <p:nvPr/>
        </p:nvSpPr>
        <p:spPr>
          <a:xfrm>
            <a:off x="27389" y="2917330"/>
            <a:ext cx="518491" cy="307777"/>
          </a:xfrm>
          <a:prstGeom prst="rect">
            <a:avLst/>
          </a:prstGeom>
          <a:noFill/>
        </p:spPr>
        <p:txBody>
          <a:bodyPr wrap="none" rtlCol="0">
            <a:spAutoFit/>
          </a:bodyPr>
          <a:lstStyle/>
          <a:p>
            <a:r>
              <a:rPr lang="en-US" sz="1400" dirty="0" smtClean="0"/>
              <a:t>180°</a:t>
            </a:r>
            <a:endParaRPr lang="en-US" sz="1400" dirty="0"/>
          </a:p>
        </p:txBody>
      </p:sp>
      <p:sp>
        <p:nvSpPr>
          <p:cNvPr id="27" name="TextBox 26"/>
          <p:cNvSpPr txBox="1"/>
          <p:nvPr/>
        </p:nvSpPr>
        <p:spPr>
          <a:xfrm>
            <a:off x="4419600" y="2917330"/>
            <a:ext cx="338554" cy="307777"/>
          </a:xfrm>
          <a:prstGeom prst="rect">
            <a:avLst/>
          </a:prstGeom>
          <a:noFill/>
        </p:spPr>
        <p:txBody>
          <a:bodyPr wrap="none" rtlCol="0">
            <a:spAutoFit/>
          </a:bodyPr>
          <a:lstStyle/>
          <a:p>
            <a:r>
              <a:rPr lang="en-US" sz="1400" dirty="0" smtClean="0"/>
              <a:t>0°</a:t>
            </a:r>
            <a:endParaRPr lang="en-US" sz="1400" dirty="0"/>
          </a:p>
        </p:txBody>
      </p:sp>
      <p:sp>
        <p:nvSpPr>
          <p:cNvPr id="28" name="TextBox 27"/>
          <p:cNvSpPr txBox="1"/>
          <p:nvPr/>
        </p:nvSpPr>
        <p:spPr>
          <a:xfrm>
            <a:off x="2162478" y="2917330"/>
            <a:ext cx="428322" cy="307777"/>
          </a:xfrm>
          <a:prstGeom prst="rect">
            <a:avLst/>
          </a:prstGeom>
          <a:noFill/>
        </p:spPr>
        <p:txBody>
          <a:bodyPr wrap="none" rtlCol="0">
            <a:spAutoFit/>
          </a:bodyPr>
          <a:lstStyle/>
          <a:p>
            <a:r>
              <a:rPr lang="en-US" sz="1400" dirty="0" smtClean="0"/>
              <a:t>90°</a:t>
            </a:r>
            <a:endParaRPr lang="en-US" sz="1400" dirty="0"/>
          </a:p>
        </p:txBody>
      </p:sp>
      <p:sp>
        <p:nvSpPr>
          <p:cNvPr id="29" name="TextBox 28"/>
          <p:cNvSpPr txBox="1"/>
          <p:nvPr/>
        </p:nvSpPr>
        <p:spPr>
          <a:xfrm>
            <a:off x="6582078" y="2917330"/>
            <a:ext cx="482461" cy="307777"/>
          </a:xfrm>
          <a:prstGeom prst="rect">
            <a:avLst/>
          </a:prstGeom>
          <a:noFill/>
        </p:spPr>
        <p:txBody>
          <a:bodyPr wrap="none" rtlCol="0">
            <a:spAutoFit/>
          </a:bodyPr>
          <a:lstStyle/>
          <a:p>
            <a:r>
              <a:rPr lang="en-US" sz="1400" dirty="0" smtClean="0"/>
              <a:t>-90°</a:t>
            </a:r>
            <a:endParaRPr lang="en-US" sz="1400" dirty="0"/>
          </a:p>
        </p:txBody>
      </p:sp>
      <p:sp>
        <p:nvSpPr>
          <p:cNvPr id="30" name="TextBox 29"/>
          <p:cNvSpPr txBox="1"/>
          <p:nvPr/>
        </p:nvSpPr>
        <p:spPr>
          <a:xfrm>
            <a:off x="8585339" y="2917330"/>
            <a:ext cx="582211" cy="307777"/>
          </a:xfrm>
          <a:prstGeom prst="rect">
            <a:avLst/>
          </a:prstGeom>
          <a:noFill/>
        </p:spPr>
        <p:txBody>
          <a:bodyPr wrap="none" rtlCol="0">
            <a:spAutoFit/>
          </a:bodyPr>
          <a:lstStyle/>
          <a:p>
            <a:r>
              <a:rPr lang="en-US" sz="1400" dirty="0" smtClean="0"/>
              <a:t>-180°</a:t>
            </a:r>
            <a:endParaRPr lang="en-US" sz="1400" dirty="0"/>
          </a:p>
        </p:txBody>
      </p:sp>
      <p:sp>
        <p:nvSpPr>
          <p:cNvPr id="31" name="TextBox 30"/>
          <p:cNvSpPr txBox="1"/>
          <p:nvPr/>
        </p:nvSpPr>
        <p:spPr>
          <a:xfrm>
            <a:off x="2769587" y="2917330"/>
            <a:ext cx="1497613" cy="307777"/>
          </a:xfrm>
          <a:prstGeom prst="rect">
            <a:avLst/>
          </a:prstGeom>
          <a:noFill/>
        </p:spPr>
        <p:txBody>
          <a:bodyPr wrap="none" rtlCol="0">
            <a:spAutoFit/>
          </a:bodyPr>
          <a:lstStyle/>
          <a:p>
            <a:r>
              <a:rPr lang="en-US" sz="1400" dirty="0" smtClean="0"/>
              <a:t>Galactic longitude</a:t>
            </a:r>
            <a:endParaRPr lang="en-U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10304</TotalTime>
  <Words>2675</Words>
  <Application>Microsoft Macintosh PowerPoint</Application>
  <PresentationFormat>On-screen Show (4:3)</PresentationFormat>
  <Paragraphs>462</Paragraphs>
  <Slides>44</Slides>
  <Notes>5</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44</vt:i4>
      </vt:variant>
    </vt:vector>
  </HeadingPairs>
  <TitlesOfParts>
    <vt:vector size="47" baseType="lpstr">
      <vt:lpstr>Office Theme</vt:lpstr>
      <vt:lpstr>Equation</vt:lpstr>
      <vt:lpstr>Microsoft Equation</vt:lpstr>
      <vt:lpstr>Antimatter in the Universe  and the PAMELA/FERMI/AMS… anomaly</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Company>UMD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Gerald SKINNER</dc:creator>
  <cp:lastModifiedBy>Gerald SKINNER</cp:lastModifiedBy>
  <cp:revision>671</cp:revision>
  <dcterms:created xsi:type="dcterms:W3CDTF">2013-11-11T09:03:49Z</dcterms:created>
  <dcterms:modified xsi:type="dcterms:W3CDTF">2013-11-11T09:38:56Z</dcterms:modified>
</cp:coreProperties>
</file>