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306" r:id="rId3"/>
    <p:sldId id="307" r:id="rId4"/>
    <p:sldId id="309" r:id="rId5"/>
    <p:sldId id="310" r:id="rId6"/>
    <p:sldId id="311" r:id="rId7"/>
    <p:sldId id="312" r:id="rId8"/>
    <p:sldId id="315" r:id="rId9"/>
    <p:sldId id="313" r:id="rId10"/>
    <p:sldId id="316" r:id="rId11"/>
    <p:sldId id="317" r:id="rId1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33FF"/>
    <a:srgbClr val="000099"/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5048" autoAdjust="0"/>
  </p:normalViewPr>
  <p:slideViewPr>
    <p:cSldViewPr>
      <p:cViewPr varScale="1">
        <p:scale>
          <a:sx n="80" d="100"/>
          <a:sy n="80" d="100"/>
        </p:scale>
        <p:origin x="-1291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154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096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12E05-BB37-4F77-86E2-886204394E1C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DB5EF-51DB-4637-AB4C-1364AB81D72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BB0C9-A746-4E6C-97E3-C6FC04F9D9C2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5D9A5-BC11-44CB-B42F-E5AF3A14C8D0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5D9A5-BC11-44CB-B42F-E5AF3A14C8D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-90264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7ED57B1-446A-41D4-B5D5-E0BDD075AD0D}" type="datetimeFigureOut">
              <a:rPr lang="en-GB" smtClean="0"/>
              <a:pPr/>
              <a:t>31/01/2013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C507A34-893C-4AB7-9F56-CBC839FB63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-15300"/>
            <a:ext cx="9906000" cy="932400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+mj-lt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75" y="188182"/>
            <a:ext cx="74898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75" tIns="48388" rIns="96775" bIns="4838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 userDrawn="1"/>
        </p:nvCxnSpPr>
        <p:spPr bwMode="auto">
          <a:xfrm>
            <a:off x="0" y="990600"/>
            <a:ext cx="7239000" cy="228600"/>
          </a:xfrm>
          <a:prstGeom prst="line">
            <a:avLst/>
          </a:prstGeom>
          <a:noFill/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 userDrawn="1"/>
        </p:nvCxnSpPr>
        <p:spPr bwMode="auto">
          <a:xfrm>
            <a:off x="0" y="914400"/>
            <a:ext cx="9906000" cy="158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" name="Picture 17" descr="CLIC-Logo-Color-72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9190366" y="116632"/>
            <a:ext cx="664109" cy="664109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9" name="Rectangle 28"/>
          <p:cNvSpPr/>
          <p:nvPr userDrawn="1"/>
        </p:nvSpPr>
        <p:spPr bwMode="auto">
          <a:xfrm>
            <a:off x="0" y="6546878"/>
            <a:ext cx="9910678" cy="311122"/>
          </a:xfrm>
          <a:prstGeom prst="rect">
            <a:avLst/>
          </a:prstGeom>
          <a:gradFill flip="none" rotWithShape="1">
            <a:gsLst>
              <a:gs pos="0">
                <a:srgbClr val="FF6600">
                  <a:alpha val="27000"/>
                </a:srgbClr>
              </a:gs>
              <a:gs pos="100000">
                <a:srgbClr val="FFFFFF">
                  <a:alpha val="27000"/>
                </a:srgbClr>
              </a:gs>
            </a:gsLst>
            <a:lin ang="0" scaled="1"/>
            <a:tileRect/>
          </a:gradFill>
          <a:ln w="222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3" name="Line 10"/>
          <p:cNvSpPr>
            <a:spLocks noChangeShapeType="1"/>
          </p:cNvSpPr>
          <p:nvPr userDrawn="1"/>
        </p:nvSpPr>
        <p:spPr bwMode="auto">
          <a:xfrm>
            <a:off x="0" y="6545686"/>
            <a:ext cx="9906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 userDrawn="1"/>
        </p:nvSpPr>
        <p:spPr>
          <a:xfrm>
            <a:off x="-1555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J. S.</a:t>
            </a:r>
            <a:r>
              <a:rPr lang="en-GB" sz="1600" baseline="0" dirty="0" smtClean="0"/>
              <a:t> Marshall</a:t>
            </a:r>
            <a:endParaRPr lang="en-GB" sz="1600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3800872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Pandora SDK</a:t>
            </a:r>
            <a:endParaRPr lang="en-GB" sz="1600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7617296" y="652534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DEA66196-95B4-41ED-AAF8-FB507B2365B7}" type="slidenum">
              <a:rPr lang="en-GB" sz="1600" smtClean="0"/>
              <a:pPr algn="r"/>
              <a:t>‹#›</a:t>
            </a:fld>
            <a:endParaRPr lang="en-GB" sz="1600" dirty="0"/>
          </a:p>
        </p:txBody>
      </p:sp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/>
          </a:blip>
          <a:srcRect/>
          <a:stretch>
            <a:fillRect/>
          </a:stretch>
        </p:blipFill>
        <p:spPr bwMode="auto">
          <a:xfrm>
            <a:off x="200472" y="242586"/>
            <a:ext cx="360040" cy="4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>
        <a:defRPr sz="4400">
          <a:latin typeface="+mj-lt"/>
        </a:defRPr>
      </a:lvl1pPr>
    </p:titleStyle>
    <p:bodyStyle>
      <a:lvl5pPr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8472" y="2037335"/>
            <a:ext cx="5529064" cy="1967729"/>
          </a:xfrm>
        </p:spPr>
        <p:txBody>
          <a:bodyPr>
            <a:noAutofit/>
          </a:bodyPr>
          <a:lstStyle/>
          <a:p>
            <a:pPr algn="l"/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Pandora SDK for </a:t>
            </a:r>
            <a:br>
              <a:rPr lang="en-GB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GB" sz="40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Particle Flow Calorimetry</a:t>
            </a:r>
            <a:endParaRPr lang="en-GB" sz="40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6616" y="4869160"/>
            <a:ext cx="6934200" cy="1320552"/>
          </a:xfrm>
        </p:spPr>
        <p:txBody>
          <a:bodyPr>
            <a:normAutofit fontScale="92500" lnSpcReduction="20000"/>
          </a:bodyPr>
          <a:lstStyle/>
          <a:p>
            <a:r>
              <a:rPr lang="en-GB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Friday 1</a:t>
            </a:r>
            <a:r>
              <a:rPr lang="en-GB" sz="26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</a:t>
            </a:r>
            <a:r>
              <a:rPr lang="en-GB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February 2013</a:t>
            </a:r>
          </a:p>
          <a:p>
            <a:endParaRPr lang="en-GB" sz="2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en-GB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J. S. Marshall</a:t>
            </a:r>
          </a:p>
          <a:p>
            <a:r>
              <a:rPr lang="en-GB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University of Cambridge</a:t>
            </a:r>
            <a:endParaRPr lang="en-GB" sz="2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936" y="1700808"/>
            <a:ext cx="41689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Callout 3 7"/>
          <p:cNvSpPr/>
          <p:nvPr/>
        </p:nvSpPr>
        <p:spPr>
          <a:xfrm>
            <a:off x="4160912" y="1556792"/>
            <a:ext cx="5544616" cy="1656184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100000"/>
              <a:gd name="adj6" fmla="val -16667"/>
              <a:gd name="adj7" fmla="val 116184"/>
              <a:gd name="adj8" fmla="val -4027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PandoraAnalysis </a:t>
            </a:r>
            <a:r>
              <a:rPr lang="en-GB" dirty="0" smtClean="0"/>
              <a:t>contains Marlin </a:t>
            </a:r>
            <a:r>
              <a:rPr lang="en-GB" smtClean="0"/>
              <a:t>processors </a:t>
            </a:r>
            <a:r>
              <a:rPr lang="en-GB" smtClean="0"/>
              <a:t>developed </a:t>
            </a:r>
            <a:r>
              <a:rPr lang="en-GB" dirty="0" smtClean="0"/>
              <a:t>for examining PFA Z’ output in LCIO format. </a:t>
            </a:r>
          </a:p>
          <a:p>
            <a:pPr algn="ctr"/>
            <a:r>
              <a:rPr lang="en-GB" sz="1050" dirty="0" smtClean="0"/>
              <a:t/>
            </a:r>
            <a:br>
              <a:rPr lang="en-GB" sz="1050" dirty="0" smtClean="0"/>
            </a:br>
            <a:r>
              <a:rPr lang="en-GB" dirty="0" smtClean="0"/>
              <a:t>PfoAnalysis processor writes out a ROOT TTree that can be queried using the simple executables in the PandoraAnalysis/test/ directory. </a:t>
            </a:r>
            <a:endParaRPr lang="en-GB" dirty="0"/>
          </a:p>
        </p:txBody>
      </p:sp>
      <p:sp>
        <p:nvSpPr>
          <p:cNvPr id="4" name="Line Callout 3 3"/>
          <p:cNvSpPr/>
          <p:nvPr/>
        </p:nvSpPr>
        <p:spPr>
          <a:xfrm>
            <a:off x="4160912" y="4293096"/>
            <a:ext cx="5544616" cy="1872208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14631"/>
              <a:gd name="adj6" fmla="val -16668"/>
              <a:gd name="adj7" fmla="val 9075"/>
              <a:gd name="adj8" fmla="val -4028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PandoraSettings</a:t>
            </a:r>
            <a:r>
              <a:rPr lang="en-GB" dirty="0" smtClean="0"/>
              <a:t> repository contains Pandora configuration for fine granularity content algorithms.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Allows reproduction of optimal Pandora jet energy reconstruction. There are a few variant files, described in PandoraSettings_README.txt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Remaining Repositories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6536" y="2132856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Pandora code is in </a:t>
            </a:r>
            <a:r>
              <a:rPr lang="en-GB" sz="2400" b="1" dirty="0" smtClean="0">
                <a:solidFill>
                  <a:srgbClr val="002060"/>
                </a:solidFill>
              </a:rPr>
              <a:t>good shape </a:t>
            </a:r>
            <a:r>
              <a:rPr lang="en-GB" sz="2400" b="1" dirty="0" smtClean="0">
                <a:solidFill>
                  <a:srgbClr val="002060"/>
                </a:solidFill>
              </a:rPr>
              <a:t>and is cleanly divided into libraries for easy assembly and re-use.</a:t>
            </a:r>
          </a:p>
          <a:p>
            <a:pPr marL="361950" indent="-361950">
              <a:buClr>
                <a:srgbClr val="FF0000"/>
              </a:buClr>
              <a:buFont typeface="Arial" pitchFamily="34" charset="0"/>
              <a:buChar char="•"/>
            </a:pPr>
            <a:endParaRPr lang="en-GB" sz="2400" b="1" dirty="0" smtClean="0">
              <a:solidFill>
                <a:srgbClr val="002060"/>
              </a:solidFill>
            </a:endParaRPr>
          </a:p>
          <a:p>
            <a:pPr marL="361950" indent="-361950">
              <a:buClr>
                <a:srgbClr val="FF0000"/>
              </a:buClr>
              <a:buFont typeface="Arial" pitchFamily="34" charset="0"/>
              <a:buChar char="•"/>
            </a:pPr>
            <a:r>
              <a:rPr lang="en-GB" sz="2400" b="1" dirty="0" smtClean="0">
                <a:solidFill>
                  <a:srgbClr val="002060"/>
                </a:solidFill>
              </a:rPr>
              <a:t>Finish with a question for discussion: What are the priorities for future Pandora development?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Pandora Client App</a:t>
            </a:r>
            <a:endParaRPr lang="en-GB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5327744" y="1187928"/>
            <a:ext cx="0" cy="5148000"/>
          </a:xfrm>
          <a:prstGeom prst="line">
            <a:avLst/>
          </a:prstGeom>
          <a:ln w="38100">
            <a:solidFill>
              <a:schemeClr val="dk1">
                <a:shade val="95000"/>
                <a:satMod val="105000"/>
                <a:alpha val="50000"/>
              </a:schemeClr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2022917" y="1107471"/>
            <a:ext cx="2333059" cy="61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Custom Content Libraries</a:t>
            </a:r>
            <a:endParaRPr lang="en-GB" dirty="0">
              <a:latin typeface="+mj-lt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979712" y="4987079"/>
            <a:ext cx="2333059" cy="61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Pandora Content Libraries</a:t>
            </a:r>
            <a:endParaRPr lang="en-GB" dirty="0">
              <a:latin typeface="+mj-lt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022917" y="2401329"/>
            <a:ext cx="2333059" cy="6120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Pandora Client App</a:t>
            </a:r>
            <a:endParaRPr lang="en-GB" dirty="0">
              <a:latin typeface="+mj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6372200" y="2204864"/>
            <a:ext cx="2232000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Pandora</a:t>
            </a:r>
            <a:r>
              <a:rPr lang="en-GB" smtClean="0">
                <a:latin typeface="+mj-lt"/>
              </a:rPr>
              <a:t/>
            </a:r>
            <a:br>
              <a:rPr lang="en-GB" smtClean="0">
                <a:latin typeface="+mj-lt"/>
              </a:rPr>
            </a:br>
            <a:r>
              <a:rPr lang="en-GB" smtClean="0">
                <a:latin typeface="+mj-lt"/>
              </a:rPr>
              <a:t>SDK</a:t>
            </a:r>
            <a:endParaRPr lang="en-GB" dirty="0">
              <a:latin typeface="+mj-lt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4716016" y="2132856"/>
            <a:ext cx="1440160" cy="115212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Register, via APIs</a:t>
            </a:r>
            <a:endParaRPr lang="en-GB" dirty="0">
              <a:latin typeface="+mj-lt"/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2808000" y="1836056"/>
            <a:ext cx="648072" cy="504000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38" name="Down Arrow 37"/>
          <p:cNvSpPr/>
          <p:nvPr/>
        </p:nvSpPr>
        <p:spPr>
          <a:xfrm rot="10800000">
            <a:off x="2771801" y="4411015"/>
            <a:ext cx="648072" cy="504056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3368" y="3077355"/>
            <a:ext cx="1252356" cy="10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89639" y="3068960"/>
            <a:ext cx="1221501" cy="1085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TextBox 40"/>
          <p:cNvSpPr txBox="1"/>
          <p:nvPr/>
        </p:nvSpPr>
        <p:spPr>
          <a:xfrm>
            <a:off x="2051720" y="4068248"/>
            <a:ext cx="1071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+mj-lt"/>
              </a:rPr>
              <a:t>ILD/Marlin</a:t>
            </a:r>
            <a:endParaRPr lang="en-GB" sz="12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09948" y="4072743"/>
            <a:ext cx="1118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latin typeface="+mj-lt"/>
              </a:rPr>
              <a:t>SiD/org.lcsim</a:t>
            </a:r>
            <a:endParaRPr lang="en-GB" sz="1200" dirty="0">
              <a:latin typeface="+mj-lt"/>
            </a:endParaRPr>
          </a:p>
        </p:txBody>
      </p:sp>
      <p:sp>
        <p:nvSpPr>
          <p:cNvPr id="43" name="Rounded Rectangle 4"/>
          <p:cNvSpPr/>
          <p:nvPr/>
        </p:nvSpPr>
        <p:spPr>
          <a:xfrm>
            <a:off x="6177136" y="1263306"/>
            <a:ext cx="2592288" cy="72553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Runs registered content and performs book-keeping</a:t>
            </a:r>
            <a:endParaRPr lang="en-GB" sz="16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44" name="Group 46"/>
          <p:cNvGrpSpPr/>
          <p:nvPr/>
        </p:nvGrpSpPr>
        <p:grpSpPr>
          <a:xfrm>
            <a:off x="6372000" y="3301813"/>
            <a:ext cx="2232000" cy="1372151"/>
            <a:chOff x="7359596" y="2112028"/>
            <a:chExt cx="1661077" cy="137215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5" name="Rounded Rectangle 4"/>
            <p:cNvSpPr/>
            <p:nvPr/>
          </p:nvSpPr>
          <p:spPr>
            <a:xfrm>
              <a:off x="7359597" y="211202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Algorithm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6" name="Rounded Rectangle 4"/>
            <p:cNvSpPr/>
            <p:nvPr/>
          </p:nvSpPr>
          <p:spPr>
            <a:xfrm>
              <a:off x="7359596" y="2466292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CaloHit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7" name="Rounded Rectangle 4"/>
            <p:cNvSpPr/>
            <p:nvPr/>
          </p:nvSpPr>
          <p:spPr>
            <a:xfrm>
              <a:off x="7359598" y="317309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Plugin Manager, etc.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48" name="Rounded Rectangle 4"/>
            <p:cNvSpPr/>
            <p:nvPr/>
          </p:nvSpPr>
          <p:spPr>
            <a:xfrm>
              <a:off x="7359598" y="281305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Cluster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49" name="Rounded Rectangle 4"/>
          <p:cNvSpPr/>
          <p:nvPr/>
        </p:nvSpPr>
        <p:spPr>
          <a:xfrm>
            <a:off x="1998000" y="5707159"/>
            <a:ext cx="2268000" cy="30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4790" tIns="112395" rIns="224790" bIns="112395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 smtClean="0">
                <a:solidFill>
                  <a:schemeClr val="tx1"/>
                </a:solidFill>
                <a:latin typeface="+mj-lt"/>
              </a:rPr>
              <a:t>FineGranularity Content</a:t>
            </a:r>
            <a:endParaRPr lang="en-GB" sz="1400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Rounded Rectangle 4"/>
          <p:cNvSpPr/>
          <p:nvPr/>
        </p:nvSpPr>
        <p:spPr>
          <a:xfrm>
            <a:off x="1998000" y="6061423"/>
            <a:ext cx="2268000" cy="30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24790" tIns="112395" rIns="224790" bIns="112395" numCol="1" spcCol="1270" anchor="ctr" anchorCtr="0">
            <a:noAutofit/>
          </a:bodyPr>
          <a:lstStyle/>
          <a:p>
            <a:pPr lvl="0" algn="ctr" defTabSz="2622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 smtClean="0">
                <a:solidFill>
                  <a:schemeClr val="tx1"/>
                </a:solidFill>
                <a:latin typeface="+mj-lt"/>
              </a:rPr>
              <a:t>LAr Content, etc.</a:t>
            </a:r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Rounded Rectangle 4"/>
          <p:cNvSpPr/>
          <p:nvPr/>
        </p:nvSpPr>
        <p:spPr>
          <a:xfrm>
            <a:off x="200472" y="908720"/>
            <a:ext cx="1512168" cy="10801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kern="1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Can be detector or software specific </a:t>
            </a:r>
            <a:endParaRPr lang="en-GB" sz="16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Rounded Rectangle 4"/>
          <p:cNvSpPr/>
          <p:nvPr/>
        </p:nvSpPr>
        <p:spPr>
          <a:xfrm>
            <a:off x="128464" y="5013176"/>
            <a:ext cx="1656184" cy="63109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kern="1200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Often re-usable, applicable to multiple detectors</a:t>
            </a:r>
            <a:endParaRPr lang="en-GB" sz="16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3" name="Rounded Rectangle 4"/>
          <p:cNvSpPr/>
          <p:nvPr/>
        </p:nvSpPr>
        <p:spPr>
          <a:xfrm>
            <a:off x="56456" y="2924944"/>
            <a:ext cx="1800200" cy="9361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8100" tIns="38100" rIns="38100" bIns="38100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Isolates specific detector and software details, creating self-describing hits, tracks, etc.</a:t>
            </a:r>
            <a:endParaRPr lang="en-GB" sz="1600" b="1" kern="1200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889104" y="5085184"/>
            <a:ext cx="3096344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+mj-lt"/>
              </a:rPr>
              <a:t>Pandora content: </a:t>
            </a:r>
            <a:r>
              <a:rPr lang="en-GB" sz="2400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GB" sz="2400" dirty="0" smtClean="0">
                <a:solidFill>
                  <a:srgbClr val="002060"/>
                </a:solidFill>
                <a:latin typeface="+mj-lt"/>
              </a:rPr>
            </a:b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algorithms, particle id functions, energy correction functions, shower profile calculators, etc...</a:t>
            </a:r>
            <a:endParaRPr lang="en-GB" sz="16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Pandora Algorithms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920553" y="1177398"/>
            <a:ext cx="2520000" cy="10800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Pandora</a:t>
            </a:r>
            <a:br>
              <a:rPr lang="en-GB" dirty="0"/>
            </a:br>
            <a:r>
              <a:rPr lang="en-GB" dirty="0" smtClean="0"/>
              <a:t>SDK</a:t>
            </a:r>
            <a:endParaRPr lang="en-GB" dirty="0"/>
          </a:p>
        </p:txBody>
      </p:sp>
      <p:grpSp>
        <p:nvGrpSpPr>
          <p:cNvPr id="3" name="Group 46"/>
          <p:cNvGrpSpPr/>
          <p:nvPr/>
        </p:nvGrpSpPr>
        <p:grpSpPr>
          <a:xfrm>
            <a:off x="921592" y="2356661"/>
            <a:ext cx="2520000" cy="1520539"/>
            <a:chOff x="7359596" y="2112028"/>
            <a:chExt cx="1661077" cy="1372151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7" name="Rounded Rectangle 4"/>
            <p:cNvSpPr/>
            <p:nvPr/>
          </p:nvSpPr>
          <p:spPr>
            <a:xfrm>
              <a:off x="7359597" y="211202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Algorithm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" name="Rounded Rectangle 4"/>
            <p:cNvSpPr/>
            <p:nvPr/>
          </p:nvSpPr>
          <p:spPr>
            <a:xfrm>
              <a:off x="7359596" y="2466292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CaloHit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7359598" y="317309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Plugin Manager, etc.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0" name="Rounded Rectangle 4"/>
            <p:cNvSpPr/>
            <p:nvPr/>
          </p:nvSpPr>
          <p:spPr>
            <a:xfrm>
              <a:off x="7359598" y="2813058"/>
              <a:ext cx="1661075" cy="31108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Cluster Manager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4816813" y="1167117"/>
            <a:ext cx="0" cy="4176000"/>
          </a:xfrm>
          <a:prstGeom prst="line">
            <a:avLst/>
          </a:prstGeom>
          <a:ln w="38100">
            <a:solidFill>
              <a:schemeClr val="dk1">
                <a:shade val="95000"/>
                <a:satMod val="105000"/>
                <a:alpha val="50000"/>
              </a:schemeClr>
            </a:solidFill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4319992" y="1460596"/>
            <a:ext cx="1008112" cy="72008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APIs</a:t>
            </a:r>
            <a:endParaRPr lang="en-GB" dirty="0"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4319992" y="4272205"/>
            <a:ext cx="1008112" cy="72008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347035" y="1175861"/>
            <a:ext cx="2520000" cy="1080000"/>
          </a:xfrm>
          <a:prstGeom prst="round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+mj-lt"/>
              </a:rPr>
              <a:t>Pandora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Algorithms</a:t>
            </a:r>
            <a:endParaRPr lang="en-GB" dirty="0">
              <a:latin typeface="+mj-lt"/>
            </a:endParaRPr>
          </a:p>
        </p:txBody>
      </p:sp>
      <p:grpSp>
        <p:nvGrpSpPr>
          <p:cNvPr id="4" name="Group 46"/>
          <p:cNvGrpSpPr/>
          <p:nvPr/>
        </p:nvGrpSpPr>
        <p:grpSpPr>
          <a:xfrm>
            <a:off x="6346792" y="2356661"/>
            <a:ext cx="2520000" cy="1516652"/>
            <a:chOff x="7359596" y="2112028"/>
            <a:chExt cx="1661077" cy="1372151"/>
          </a:xfrm>
          <a:solidFill>
            <a:schemeClr val="accent1">
              <a:lumMod val="40000"/>
              <a:lumOff val="60000"/>
              <a:alpha val="80000"/>
            </a:schemeClr>
          </a:solidFill>
        </p:grpSpPr>
        <p:sp>
          <p:nvSpPr>
            <p:cNvPr id="17" name="Rounded Rectangle 4"/>
            <p:cNvSpPr/>
            <p:nvPr/>
          </p:nvSpPr>
          <p:spPr>
            <a:xfrm>
              <a:off x="7359597" y="2112028"/>
              <a:ext cx="1661075" cy="311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/>
              <a:r>
                <a:rPr lang="en-GB" sz="1400" dirty="0">
                  <a:solidFill>
                    <a:schemeClr val="tx1"/>
                  </a:solidFill>
                </a:rPr>
                <a:t>Clustering </a:t>
              </a:r>
              <a:r>
                <a:rPr lang="en-GB" sz="1400" dirty="0" smtClean="0">
                  <a:solidFill>
                    <a:schemeClr val="tx1"/>
                  </a:solidFill>
                </a:rPr>
                <a:t>Algs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4"/>
            <p:cNvSpPr/>
            <p:nvPr/>
          </p:nvSpPr>
          <p:spPr>
            <a:xfrm>
              <a:off x="7359596" y="2466292"/>
              <a:ext cx="1661075" cy="311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/>
              <a:r>
                <a:rPr lang="en-GB" sz="1400" dirty="0">
                  <a:solidFill>
                    <a:schemeClr val="tx1"/>
                  </a:solidFill>
                </a:rPr>
                <a:t>Cluster Merging </a:t>
              </a:r>
              <a:r>
                <a:rPr lang="en-GB" sz="1400" dirty="0" smtClean="0">
                  <a:solidFill>
                    <a:schemeClr val="tx1"/>
                  </a:solidFill>
                </a:rPr>
                <a:t>Algs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4"/>
            <p:cNvSpPr/>
            <p:nvPr/>
          </p:nvSpPr>
          <p:spPr>
            <a:xfrm>
              <a:off x="7359598" y="3173098"/>
              <a:ext cx="1661075" cy="311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chemeClr val="tx1"/>
                  </a:solidFill>
                  <a:latin typeface="+mj-lt"/>
                </a:rPr>
                <a:t>Fragment Removal Algs, etc.</a:t>
              </a:r>
              <a:endParaRPr lang="en-GB" sz="1400" kern="12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0" name="Rounded Rectangle 4"/>
            <p:cNvSpPr/>
            <p:nvPr/>
          </p:nvSpPr>
          <p:spPr>
            <a:xfrm>
              <a:off x="7359598" y="2813058"/>
              <a:ext cx="1661075" cy="3110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/>
              <a:r>
                <a:rPr lang="en-GB" sz="1400" dirty="0">
                  <a:solidFill>
                    <a:schemeClr val="tx1"/>
                  </a:solidFill>
                </a:rPr>
                <a:t>Track-Cluster </a:t>
              </a:r>
              <a:r>
                <a:rPr lang="en-GB" sz="1400" dirty="0" smtClean="0">
                  <a:solidFill>
                    <a:schemeClr val="tx1"/>
                  </a:solidFill>
                </a:rPr>
                <a:t>Assoc. Algs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601072" y="3990530"/>
            <a:ext cx="3960440" cy="1382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Use APIs to access Pandora objects and carry out particle flow </a:t>
            </a: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reconstruction.</a:t>
            </a:r>
            <a:endParaRPr lang="en-GB" sz="16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Physics-driven code, with nested structure promoting re-use of code to perform specific tasks.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8504" y="3990530"/>
            <a:ext cx="3600400" cy="1382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Owns named collections of Pandora objects: calo hits, tracks, </a:t>
            </a: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clusters, PFOs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.</a:t>
            </a:r>
          </a:p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400" b="1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  <a:p>
            <a:pPr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Able to perform </a:t>
            </a:r>
            <a:r>
              <a:rPr lang="en-GB" sz="16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memory management, as content can only be provided or accessed via APIs.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20952" y="446246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APIs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1400" y="5628640"/>
            <a:ext cx="8976096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tabLst>
                <a:tab pos="1798638" algn="l"/>
              </a:tabLst>
            </a:pPr>
            <a:r>
              <a:rPr lang="en-GB" sz="1600" b="1" dirty="0" smtClean="0">
                <a:solidFill>
                  <a:srgbClr val="002060"/>
                </a:solidFill>
                <a:latin typeface="+mj-lt"/>
              </a:rPr>
              <a:t>Currently available: 	56</a:t>
            </a: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 algorithms for fine-granularity detectors, including clustering, visualization, etc.</a:t>
            </a:r>
            <a:br>
              <a:rPr lang="en-GB" sz="1600" dirty="0" smtClean="0">
                <a:solidFill>
                  <a:srgbClr val="002060"/>
                </a:solidFill>
                <a:latin typeface="+mj-lt"/>
              </a:rPr>
            </a:b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	</a:t>
            </a:r>
            <a:r>
              <a:rPr lang="en-GB" sz="1600" b="1" dirty="0" smtClean="0">
                <a:solidFill>
                  <a:srgbClr val="002060"/>
                </a:solidFill>
              </a:rPr>
              <a:t>24</a:t>
            </a:r>
            <a:r>
              <a:rPr lang="en-GB" sz="1600" dirty="0" smtClean="0">
                <a:solidFill>
                  <a:srgbClr val="002060"/>
                </a:solidFill>
              </a:rPr>
              <a:t> algorithms for reconstruction of neutrino-induced events in LAr TPCs.</a:t>
            </a:r>
          </a:p>
          <a:p>
            <a:pPr>
              <a:tabLst>
                <a:tab pos="1798638" algn="l"/>
              </a:tabLst>
            </a:pPr>
            <a:r>
              <a:rPr lang="en-GB" sz="1600" dirty="0" smtClean="0">
                <a:solidFill>
                  <a:srgbClr val="002060"/>
                </a:solidFill>
                <a:latin typeface="+mj-lt"/>
              </a:rPr>
              <a:t>	</a:t>
            </a:r>
            <a:r>
              <a:rPr lang="en-GB" sz="1600" b="1" dirty="0" smtClean="0">
                <a:solidFill>
                  <a:srgbClr val="002060"/>
                </a:solidFill>
              </a:rPr>
              <a:t>6</a:t>
            </a:r>
            <a:r>
              <a:rPr lang="en-GB" sz="1600" dirty="0" smtClean="0">
                <a:solidFill>
                  <a:srgbClr val="002060"/>
                </a:solidFill>
              </a:rPr>
              <a:t> algorithms for reconstruction in coarse granularity detectors.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8704" y="5589240"/>
            <a:ext cx="5383397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000" b="1" dirty="0" smtClean="0"/>
              <a:t>https://svnsrv.desy.de/viewvc/PandoraPFANew/</a:t>
            </a:r>
            <a:endParaRPr lang="en-GB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88" y="2348880"/>
            <a:ext cx="91344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Pandora SVN Repository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00472" y="1188000"/>
            <a:ext cx="9289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en-GB" dirty="0" smtClean="0"/>
              <a:t>Take this opportunity to discuss Pandora library structure, and the different SVN repositories in the main PandoraPFANew repository at DESY. Snapshot as of Tuesday 29</a:t>
            </a:r>
            <a:r>
              <a:rPr lang="en-GB" baseline="30000" dirty="0" smtClean="0"/>
              <a:t>th</a:t>
            </a:r>
            <a:r>
              <a:rPr lang="en-GB" dirty="0" smtClean="0"/>
              <a:t> January: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4704" y="6042774"/>
            <a:ext cx="2596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 use websvn if you prefer!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8933" y="4797152"/>
            <a:ext cx="380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Note: All libraries now contain change logs</a:t>
            </a:r>
            <a:endParaRPr lang="en-GB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Callout 3 7"/>
          <p:cNvSpPr/>
          <p:nvPr/>
        </p:nvSpPr>
        <p:spPr>
          <a:xfrm>
            <a:off x="4232920" y="2060848"/>
            <a:ext cx="5472608" cy="2232248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88479"/>
              <a:gd name="adj6" fmla="val -16667"/>
              <a:gd name="adj7" fmla="val 96535"/>
              <a:gd name="adj8" fmla="val -442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Pandora SDK</a:t>
            </a:r>
            <a:r>
              <a:rPr lang="en-GB" dirty="0" smtClean="0"/>
              <a:t> contains source and include files for libPandoraSDK. No dependencies (except libstdc++, etc).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Contains Pandora object definitions, object and algorithm managers, APIs and some helper functions.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Dependency for Pandora client apps and algorithms.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Pandora SDK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Callout 3 7"/>
          <p:cNvSpPr/>
          <p:nvPr/>
        </p:nvSpPr>
        <p:spPr>
          <a:xfrm>
            <a:off x="4114800" y="2276872"/>
            <a:ext cx="5590728" cy="1440160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76852"/>
              <a:gd name="adj6" fmla="val -16667"/>
              <a:gd name="adj7" fmla="val 100507"/>
              <a:gd name="adj8" fmla="val -3757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Pandora Monitoring</a:t>
            </a:r>
            <a:r>
              <a:rPr lang="en-GB" dirty="0" smtClean="0"/>
              <a:t> library offers ROOT TEve-based event display, plus tree- and histogram-writing functionality.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Optional, depends upon ROOT and </a:t>
            </a:r>
            <a:r>
              <a:rPr lang="en-GB" dirty="0" err="1" smtClean="0"/>
              <a:t>PandoraSDK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Pandora Monitoring</a:t>
            </a:r>
            <a:endParaRPr lang="en-GB" dirty="0"/>
          </a:p>
        </p:txBody>
      </p:sp>
      <p:pic>
        <p:nvPicPr>
          <p:cNvPr id="5" name="Picture 4" descr="HH2tight.gi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566" b="4266"/>
          <a:stretch/>
        </p:blipFill>
        <p:spPr>
          <a:xfrm>
            <a:off x="6969224" y="4293097"/>
            <a:ext cx="2662991" cy="178597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68824" y="4149080"/>
            <a:ext cx="3456384" cy="202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Callout 3 7"/>
          <p:cNvSpPr/>
          <p:nvPr/>
        </p:nvSpPr>
        <p:spPr>
          <a:xfrm>
            <a:off x="4242646" y="1791866"/>
            <a:ext cx="5462881" cy="2376264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41577"/>
              <a:gd name="adj6" fmla="val -16668"/>
              <a:gd name="adj7" fmla="val 41514"/>
              <a:gd name="adj8" fmla="val -3649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Pandora algorithms are registered by the client app </a:t>
            </a:r>
            <a:r>
              <a:rPr lang="en-GB" dirty="0" smtClean="0"/>
              <a:t>and can exist in any external library.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Some algorithms are sufficiently generic that they can be re-used by multiple client apps. </a:t>
            </a:r>
            <a:r>
              <a:rPr lang="en-GB" dirty="0" err="1" smtClean="0"/>
              <a:t>Algs</a:t>
            </a:r>
            <a:r>
              <a:rPr lang="en-GB" dirty="0" smtClean="0"/>
              <a:t> for ILC/CLIC bundled together into </a:t>
            </a:r>
            <a:r>
              <a:rPr lang="en-GB" dirty="0" err="1" smtClean="0"/>
              <a:t>FineGranularityContent</a:t>
            </a:r>
            <a:r>
              <a:rPr lang="en-GB" dirty="0" smtClean="0"/>
              <a:t> library.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To use </a:t>
            </a:r>
            <a:r>
              <a:rPr lang="en-GB" dirty="0" err="1" smtClean="0"/>
              <a:t>algs</a:t>
            </a:r>
            <a:r>
              <a:rPr lang="en-GB" dirty="0" smtClean="0"/>
              <a:t>, client app must depend upon library.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Pandora Content Libraries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40832" y="5013176"/>
            <a:ext cx="62646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GB" dirty="0" smtClean="0"/>
              <a:t>Content library also contains particle id helper functions, shower-profile calculators, </a:t>
            </a:r>
            <a:r>
              <a:rPr lang="en-GB" dirty="0" err="1" smtClean="0"/>
              <a:t>pseudolayer</a:t>
            </a:r>
            <a:r>
              <a:rPr lang="en-GB" dirty="0" smtClean="0"/>
              <a:t> calculators, etc.</a:t>
            </a:r>
          </a:p>
          <a:p>
            <a:pPr marL="174625" indent="-174625">
              <a:buFont typeface="Arial" pitchFamily="34" charset="0"/>
              <a:buChar char="•"/>
            </a:pPr>
            <a:endParaRPr lang="en-GB" sz="8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GB" dirty="0" smtClean="0"/>
              <a:t>Content library depends upon </a:t>
            </a:r>
            <a:r>
              <a:rPr lang="en-GB" dirty="0" err="1" smtClean="0"/>
              <a:t>PandoraSDK</a:t>
            </a:r>
            <a:r>
              <a:rPr lang="en-GB" dirty="0" smtClean="0"/>
              <a:t> and, if monitoring functionality desired, can depend upon </a:t>
            </a:r>
            <a:r>
              <a:rPr lang="en-GB" dirty="0" err="1" smtClean="0"/>
              <a:t>PandoraMonitoring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Line Callout 3 3"/>
          <p:cNvSpPr/>
          <p:nvPr/>
        </p:nvSpPr>
        <p:spPr>
          <a:xfrm>
            <a:off x="4124325" y="1484784"/>
            <a:ext cx="5581203" cy="3672408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60292"/>
              <a:gd name="adj6" fmla="val -16668"/>
              <a:gd name="adj7" fmla="val 67183"/>
              <a:gd name="adj8" fmla="val -39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PandoraPFANew</a:t>
            </a:r>
            <a:r>
              <a:rPr lang="en-GB" dirty="0" smtClean="0"/>
              <a:t> is now just a metadata package, containing build material.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For users of </a:t>
            </a:r>
            <a:r>
              <a:rPr lang="en-GB" dirty="0" err="1" smtClean="0"/>
              <a:t>iLCsoft</a:t>
            </a:r>
            <a:r>
              <a:rPr lang="en-GB" dirty="0" smtClean="0"/>
              <a:t>, </a:t>
            </a:r>
            <a:r>
              <a:rPr lang="en-GB" dirty="0" err="1" smtClean="0"/>
              <a:t>CMakeLists</a:t>
            </a:r>
            <a:r>
              <a:rPr lang="en-GB" dirty="0" smtClean="0"/>
              <a:t> file uses the </a:t>
            </a:r>
            <a:r>
              <a:rPr lang="en-GB" dirty="0" err="1" smtClean="0"/>
              <a:t>ExternalProject_Add</a:t>
            </a:r>
            <a:r>
              <a:rPr lang="en-GB" dirty="0" smtClean="0"/>
              <a:t> macro to check out and build:</a:t>
            </a:r>
          </a:p>
          <a:p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 err="1" smtClean="0"/>
              <a:t>PandoraSDK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GB" dirty="0" err="1" smtClean="0"/>
              <a:t>PandoraMonitoring</a:t>
            </a:r>
            <a:r>
              <a:rPr lang="en-GB" dirty="0" smtClean="0"/>
              <a:t>, if –DPANDORA_MONITORING=1</a:t>
            </a:r>
          </a:p>
          <a:p>
            <a:pPr marL="342900" indent="-342900">
              <a:buAutoNum type="arabicPeriod"/>
            </a:pPr>
            <a:r>
              <a:rPr lang="en-GB" dirty="0" err="1" smtClean="0"/>
              <a:t>FineGranularityContent</a:t>
            </a:r>
            <a:endParaRPr lang="en-GB" dirty="0" smtClean="0"/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 algn="ctr"/>
            <a:r>
              <a:rPr lang="en-GB" dirty="0" smtClean="0"/>
              <a:t>Each library also contains a simple </a:t>
            </a:r>
            <a:r>
              <a:rPr lang="en-GB" dirty="0" err="1" smtClean="0"/>
              <a:t>Makefile</a:t>
            </a:r>
            <a:r>
              <a:rPr lang="en-GB" dirty="0" smtClean="0"/>
              <a:t>, so you can perform this process manually, too, if required.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Metadata Package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600" y="2350800"/>
            <a:ext cx="20478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Callout 3 7"/>
          <p:cNvSpPr/>
          <p:nvPr/>
        </p:nvSpPr>
        <p:spPr>
          <a:xfrm>
            <a:off x="4105275" y="1988840"/>
            <a:ext cx="5600253" cy="2304256"/>
          </a:xfrm>
          <a:prstGeom prst="borderCallout3">
            <a:avLst>
              <a:gd name="adj1" fmla="val 50166"/>
              <a:gd name="adj2" fmla="val -4183"/>
              <a:gd name="adj3" fmla="val 50166"/>
              <a:gd name="adj4" fmla="val -16667"/>
              <a:gd name="adj5" fmla="val 64175"/>
              <a:gd name="adj6" fmla="val -16668"/>
              <a:gd name="adj7" fmla="val 54402"/>
              <a:gd name="adj8" fmla="val -4253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Client app</a:t>
            </a:r>
            <a:r>
              <a:rPr lang="en-GB" dirty="0" smtClean="0"/>
              <a:t> registers all Pandora content with </a:t>
            </a:r>
            <a:r>
              <a:rPr lang="en-GB" dirty="0" err="1" smtClean="0"/>
              <a:t>PandoraSDK</a:t>
            </a:r>
            <a:r>
              <a:rPr lang="en-GB" dirty="0" smtClean="0"/>
              <a:t>, plus provides “building blocks” and the </a:t>
            </a:r>
            <a:r>
              <a:rPr lang="en-GB" dirty="0" err="1" smtClean="0"/>
              <a:t>PandoraSettings</a:t>
            </a:r>
            <a:r>
              <a:rPr lang="en-GB" dirty="0" smtClean="0"/>
              <a:t>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Registering content (</a:t>
            </a:r>
            <a:r>
              <a:rPr lang="en-GB" dirty="0" err="1" smtClean="0"/>
              <a:t>algs</a:t>
            </a:r>
            <a:r>
              <a:rPr lang="en-GB" dirty="0" smtClean="0"/>
              <a:t>, etc.) with </a:t>
            </a:r>
            <a:r>
              <a:rPr lang="en-GB" dirty="0" err="1" smtClean="0"/>
              <a:t>PandoraSDK</a:t>
            </a:r>
            <a:r>
              <a:rPr lang="en-GB" dirty="0" smtClean="0"/>
              <a:t> gives framework ability to instantiate and run content.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The content that is actually instantiated and run is then that referenced in </a:t>
            </a:r>
            <a:r>
              <a:rPr lang="en-GB" dirty="0" err="1" smtClean="0"/>
              <a:t>PandoraSettings</a:t>
            </a:r>
            <a:r>
              <a:rPr lang="en-GB" dirty="0" smtClean="0"/>
              <a:t> xml file.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300" y="-99392"/>
            <a:ext cx="8915400" cy="1143000"/>
          </a:xfrm>
        </p:spPr>
        <p:txBody>
          <a:bodyPr/>
          <a:lstStyle/>
          <a:p>
            <a:r>
              <a:rPr lang="en-GB" dirty="0" smtClean="0"/>
              <a:t>Client Apps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714500" y="3467100"/>
            <a:ext cx="1466850" cy="1200150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40832" y="5013176"/>
            <a:ext cx="63367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GB" dirty="0" smtClean="0"/>
              <a:t>MarlinPandora is the interface package for ILD-like detectors, described by GEAR, with input objects in </a:t>
            </a:r>
            <a:r>
              <a:rPr lang="en-GB" dirty="0" err="1" smtClean="0"/>
              <a:t>lcio</a:t>
            </a:r>
            <a:r>
              <a:rPr lang="en-GB" dirty="0" smtClean="0"/>
              <a:t> format.</a:t>
            </a:r>
          </a:p>
          <a:p>
            <a:pPr marL="174625" indent="-174625">
              <a:buFont typeface="Arial" pitchFamily="34" charset="0"/>
              <a:buChar char="•"/>
            </a:pPr>
            <a:endParaRPr lang="en-GB" sz="8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GB" dirty="0" err="1" smtClean="0"/>
              <a:t>TestPandora</a:t>
            </a:r>
            <a:r>
              <a:rPr lang="en-GB" dirty="0" smtClean="0"/>
              <a:t> is the simplest possible client app. It is a command-line app that runs off Pandora .</a:t>
            </a:r>
            <a:r>
              <a:rPr lang="en-GB" dirty="0" err="1" smtClean="0"/>
              <a:t>pndr</a:t>
            </a:r>
            <a:r>
              <a:rPr lang="en-GB" dirty="0" smtClean="0"/>
              <a:t> binary files.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10069</TotalTime>
  <Words>633</Words>
  <Application>Microsoft Office PowerPoint</Application>
  <PresentationFormat>A4 Paper (210x297 mm)</PresentationFormat>
  <Paragraphs>99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Pandora SDK for  Particle Flow Calorimetry</vt:lpstr>
      <vt:lpstr>Pandora Client App</vt:lpstr>
      <vt:lpstr>Pandora Algorithms</vt:lpstr>
      <vt:lpstr>Pandora SVN Repository</vt:lpstr>
      <vt:lpstr>Pandora SDK</vt:lpstr>
      <vt:lpstr>Pandora Monitoring</vt:lpstr>
      <vt:lpstr>Pandora Content Libraries</vt:lpstr>
      <vt:lpstr>Metadata Package</vt:lpstr>
      <vt:lpstr>Client Apps</vt:lpstr>
      <vt:lpstr>Remaining Repositories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2524</cp:revision>
  <dcterms:created xsi:type="dcterms:W3CDTF">2011-11-06T00:55:19Z</dcterms:created>
  <dcterms:modified xsi:type="dcterms:W3CDTF">2013-01-31T22:18:23Z</dcterms:modified>
</cp:coreProperties>
</file>