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509" r:id="rId2"/>
    <p:sldId id="533" r:id="rId3"/>
    <p:sldId id="534" r:id="rId4"/>
    <p:sldId id="535" r:id="rId5"/>
    <p:sldId id="540" r:id="rId6"/>
    <p:sldId id="538" r:id="rId7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346C"/>
    <a:srgbClr val="C9DA2B"/>
    <a:srgbClr val="8094D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45" autoAdjust="0"/>
    <p:restoredTop sz="92329" autoAdjust="0"/>
  </p:normalViewPr>
  <p:slideViewPr>
    <p:cSldViewPr>
      <p:cViewPr varScale="1">
        <p:scale>
          <a:sx n="70" d="100"/>
          <a:sy n="70" d="100"/>
        </p:scale>
        <p:origin x="-8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2013/2/1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DEA5D-CF83-4A34-B285-6F8EEA98513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304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smtClean="0"/>
              <a:t>LC generator tools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LC generator tools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dirty="0" smtClean="0"/>
              <a:t>LC generator tools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>
          <a:xfrm>
            <a:off x="609600" y="620688"/>
            <a:ext cx="7772400" cy="1008112"/>
          </a:xfrm>
        </p:spPr>
        <p:txBody>
          <a:bodyPr/>
          <a:lstStyle/>
          <a:p>
            <a:r>
              <a:rPr lang="en-US" altLang="ja-JP" sz="3600" dirty="0" smtClean="0"/>
              <a:t>Common Generator Tools for LC</a:t>
            </a:r>
            <a:endParaRPr kumimoji="1" lang="ja-JP" altLang="en-US" sz="3600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2160240"/>
          </a:xfrm>
        </p:spPr>
        <p:txBody>
          <a:bodyPr/>
          <a:lstStyle/>
          <a:p>
            <a:r>
              <a:rPr kumimoji="1" lang="en-US" altLang="ja-JP" dirty="0" err="1" smtClean="0"/>
              <a:t>Akiya</a:t>
            </a:r>
            <a:r>
              <a:rPr kumimoji="1" lang="en-US" altLang="ja-JP" dirty="0" smtClean="0"/>
              <a:t> Miyamoto</a:t>
            </a:r>
          </a:p>
          <a:p>
            <a:r>
              <a:rPr lang="en-US" altLang="ja-JP" dirty="0" smtClean="0"/>
              <a:t>KEK</a:t>
            </a:r>
          </a:p>
          <a:p>
            <a:endParaRPr kumimoji="1" lang="en-US" altLang="ja-JP" dirty="0"/>
          </a:p>
          <a:p>
            <a:r>
              <a:rPr kumimoji="1" lang="en-US" altLang="ja-JP" sz="1800" dirty="0" smtClean="0"/>
              <a:t>LC Software </a:t>
            </a:r>
            <a:r>
              <a:rPr kumimoji="1" lang="en-US" altLang="ja-JP" sz="1800" dirty="0" smtClean="0"/>
              <a:t>meeting</a:t>
            </a:r>
          </a:p>
          <a:p>
            <a:r>
              <a:rPr lang="en-US" altLang="ja-JP" sz="1800" dirty="0" smtClean="0"/>
              <a:t>1 February 2013</a:t>
            </a:r>
          </a:p>
          <a:p>
            <a:r>
              <a:rPr lang="en-US" altLang="ja-JP" sz="1800" dirty="0" smtClean="0"/>
              <a:t>@ CERN</a:t>
            </a:r>
          </a:p>
          <a:p>
            <a:endParaRPr kumimoji="1" lang="en-US" altLang="ja-JP" sz="1800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16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Common generator samples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395536" y="1124744"/>
            <a:ext cx="8482013" cy="5257800"/>
          </a:xfrm>
        </p:spPr>
        <p:txBody>
          <a:bodyPr/>
          <a:lstStyle/>
          <a:p>
            <a:r>
              <a:rPr lang="en-US" altLang="ja-JP" dirty="0" smtClean="0"/>
              <a:t>DBD improvements w.r.t LOI</a:t>
            </a:r>
            <a:endParaRPr lang="en-US" altLang="ja-JP" dirty="0" smtClean="0"/>
          </a:p>
          <a:p>
            <a:pPr lvl="1"/>
            <a:r>
              <a:rPr kumimoji="1" lang="en-US" altLang="ja-JP" dirty="0" err="1" smtClean="0"/>
              <a:t>Whizard</a:t>
            </a:r>
            <a:r>
              <a:rPr kumimoji="1" lang="en-US" altLang="ja-JP" dirty="0" smtClean="0"/>
              <a:t> 1.95 with new features such as </a:t>
            </a:r>
          </a:p>
          <a:p>
            <a:pPr lvl="2"/>
            <a:r>
              <a:rPr lang="en-US" altLang="ja-JP" dirty="0" smtClean="0"/>
              <a:t>full CKM matrix, complete </a:t>
            </a:r>
            <a:r>
              <a:rPr lang="en-US" altLang="ja-JP" dirty="0" smtClean="0">
                <a:latin typeface="Symbol" pitchFamily="18" charset="2"/>
              </a:rPr>
              <a:t>t</a:t>
            </a:r>
            <a:r>
              <a:rPr lang="en-US" altLang="ja-JP" dirty="0" smtClean="0"/>
              <a:t> polarization treatment, </a:t>
            </a:r>
            <a:br>
              <a:rPr lang="en-US" altLang="ja-JP" dirty="0" smtClean="0"/>
            </a:br>
            <a:r>
              <a:rPr lang="en-US" altLang="ja-JP" dirty="0" smtClean="0"/>
              <a:t>stores more information in generated files.</a:t>
            </a:r>
          </a:p>
          <a:p>
            <a:pPr lvl="1"/>
            <a:r>
              <a:rPr lang="en-US" altLang="ja-JP" dirty="0" err="1" smtClean="0"/>
              <a:t>Physsim</a:t>
            </a:r>
            <a:r>
              <a:rPr lang="en-US" altLang="ja-JP" dirty="0" smtClean="0"/>
              <a:t> for </a:t>
            </a:r>
            <a:r>
              <a:rPr lang="en-US" altLang="ja-JP" dirty="0" err="1" smtClean="0"/>
              <a:t>tth</a:t>
            </a:r>
            <a:r>
              <a:rPr lang="en-US" altLang="ja-JP" dirty="0" smtClean="0"/>
              <a:t> &amp; 8 f background processes</a:t>
            </a:r>
          </a:p>
          <a:p>
            <a:r>
              <a:rPr lang="en-US" altLang="ja-JP" dirty="0" smtClean="0"/>
              <a:t>As a common tools</a:t>
            </a:r>
          </a:p>
          <a:p>
            <a:pPr lvl="1"/>
            <a:r>
              <a:rPr lang="en-US" altLang="ja-JP" dirty="0" smtClean="0"/>
              <a:t>SVN repository for </a:t>
            </a:r>
            <a:r>
              <a:rPr lang="en-US" altLang="ja-JP" dirty="0" err="1" smtClean="0"/>
              <a:t>Whizard</a:t>
            </a:r>
            <a:r>
              <a:rPr lang="en-US" altLang="ja-JP" dirty="0" smtClean="0"/>
              <a:t> tool. Source, </a:t>
            </a:r>
            <a:r>
              <a:rPr lang="en-US" altLang="ja-JP" dirty="0" err="1" smtClean="0"/>
              <a:t>Lumi</a:t>
            </a:r>
            <a:r>
              <a:rPr lang="en-US" altLang="ja-JP" dirty="0" smtClean="0"/>
              <a:t> files, …</a:t>
            </a:r>
          </a:p>
          <a:p>
            <a:pPr lvl="1"/>
            <a:r>
              <a:rPr lang="en-US" altLang="ja-JP" dirty="0" smtClean="0"/>
              <a:t>Sample generations at SLAC, DESY, KEK and common files are placed on ILC VO GRID. </a:t>
            </a:r>
          </a:p>
          <a:p>
            <a:pPr lvl="1"/>
            <a:r>
              <a:rPr lang="en-US" altLang="ja-JP" dirty="0" smtClean="0"/>
              <a:t>Common format  for generator meta info. ( process ID, names, cross sections, file names, …) and kept on webs. </a:t>
            </a:r>
            <a:endParaRPr lang="en-US" altLang="ja-JP" dirty="0"/>
          </a:p>
          <a:p>
            <a:pPr lvl="2"/>
            <a:r>
              <a:rPr lang="en-US" altLang="ja-JP" dirty="0" err="1" smtClean="0"/>
              <a:t>Uniq</a:t>
            </a:r>
            <a:r>
              <a:rPr lang="en-US" altLang="ja-JP" dirty="0" smtClean="0"/>
              <a:t> process ID, common filename convention, common metadata format. Maintained by Tim, Mikael, Stephan, </a:t>
            </a:r>
            <a:r>
              <a:rPr lang="en-US" altLang="ja-JP" dirty="0" err="1" smtClean="0"/>
              <a:t>Akiya</a:t>
            </a:r>
            <a:r>
              <a:rPr lang="en-US" altLang="ja-JP" dirty="0" smtClean="0"/>
              <a:t> 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LC generator tools</a:t>
            </a:r>
            <a:endParaRPr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0613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Whizard</a:t>
            </a:r>
            <a:r>
              <a:rPr kumimoji="1" lang="en-US" altLang="ja-JP" dirty="0" smtClean="0"/>
              <a:t> 1.95 generator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ja-JP" dirty="0" smtClean="0"/>
                  <a:t>Tree calculation of 2</a:t>
                </a:r>
                <a:r>
                  <a:rPr lang="en-US" altLang="ja-JP" dirty="0">
                    <a:sym typeface="Wingdings" pitchFamily="2" charset="2"/>
                  </a:rPr>
                  <a:t></a:t>
                </a:r>
                <a:r>
                  <a:rPr lang="en-US" altLang="ja-JP" i="1" dirty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n</a:t>
                </a:r>
                <a:r>
                  <a:rPr lang="en-US" altLang="ja-JP" dirty="0">
                    <a:sym typeface="Wingdings" pitchFamily="2" charset="2"/>
                  </a:rPr>
                  <a:t> processes with multiple ISR </a:t>
                </a:r>
                <a:r>
                  <a:rPr lang="en-US" altLang="ja-JP" dirty="0" smtClean="0">
                    <a:latin typeface="Symbol" pitchFamily="18" charset="2"/>
                    <a:sym typeface="Wingdings" pitchFamily="2" charset="2"/>
                  </a:rPr>
                  <a:t>g</a:t>
                </a:r>
                <a:r>
                  <a:rPr lang="en-US" altLang="ja-JP" dirty="0" smtClean="0">
                    <a:sym typeface="Wingdings" pitchFamily="2" charset="2"/>
                  </a:rPr>
                  <a:t>’s. </a:t>
                </a:r>
                <a:r>
                  <a:rPr lang="en-US" altLang="ja-JP" dirty="0">
                    <a:sym typeface="Wingdings" pitchFamily="2" charset="2"/>
                  </a:rPr>
                  <a:t/>
                </a:r>
                <a:br>
                  <a:rPr lang="en-US" altLang="ja-JP" dirty="0">
                    <a:sym typeface="Wingdings" pitchFamily="2" charset="2"/>
                  </a:rPr>
                </a:br>
                <a:r>
                  <a:rPr lang="en-US" altLang="ja-JP" dirty="0" err="1">
                    <a:sym typeface="Wingdings" pitchFamily="2" charset="2"/>
                  </a:rPr>
                  <a:t>Hadronization</a:t>
                </a:r>
                <a:r>
                  <a:rPr lang="en-US" altLang="ja-JP" dirty="0">
                    <a:sym typeface="Wingdings" pitchFamily="2" charset="2"/>
                  </a:rPr>
                  <a:t> and decay of final </a:t>
                </a:r>
                <a:r>
                  <a:rPr lang="en-US" altLang="ja-JP" i="1" dirty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n</a:t>
                </a:r>
                <a:r>
                  <a:rPr lang="en-US" altLang="ja-JP" dirty="0">
                    <a:sym typeface="Wingdings" pitchFamily="2" charset="2"/>
                  </a:rPr>
                  <a:t> particles by </a:t>
                </a:r>
                <a:r>
                  <a:rPr lang="en-US" altLang="ja-JP" dirty="0" err="1">
                    <a:sym typeface="Wingdings" pitchFamily="2" charset="2"/>
                  </a:rPr>
                  <a:t>Pythia</a:t>
                </a:r>
                <a:r>
                  <a:rPr lang="en-US" altLang="ja-JP" dirty="0">
                    <a:sym typeface="Wingdings" pitchFamily="2" charset="2"/>
                  </a:rPr>
                  <a:t>. </a:t>
                </a:r>
                <a:r>
                  <a:rPr lang="en-US" altLang="ja-JP" dirty="0" err="1">
                    <a:sym typeface="Wingdings" pitchFamily="2" charset="2"/>
                  </a:rPr>
                  <a:t>Tauola</a:t>
                </a:r>
                <a:r>
                  <a:rPr lang="en-US" altLang="ja-JP" dirty="0">
                    <a:sym typeface="Wingdings" pitchFamily="2" charset="2"/>
                  </a:rPr>
                  <a:t> for </a:t>
                </a:r>
                <a:r>
                  <a:rPr lang="en-US" altLang="ja-JP" dirty="0" smtClean="0">
                    <a:latin typeface="Symbol" pitchFamily="18" charset="2"/>
                    <a:sym typeface="Wingdings" pitchFamily="2" charset="2"/>
                  </a:rPr>
                  <a:t>t.</a:t>
                </a:r>
                <a:endParaRPr lang="en-US" altLang="ja-JP" dirty="0">
                  <a:sym typeface="Wingdings" pitchFamily="2" charset="2"/>
                </a:endParaRPr>
              </a:p>
              <a:p>
                <a:r>
                  <a:rPr lang="en-US" altLang="ja-JP" dirty="0" smtClean="0"/>
                  <a:t>All (</a:t>
                </a:r>
                <a:r>
                  <a:rPr lang="en-US" altLang="ja-JP" i="1" dirty="0" err="1" smtClean="0">
                    <a:latin typeface="Cambria" pitchFamily="18" charset="0"/>
                    <a:cs typeface="Times New Roman" pitchFamily="18" charset="0"/>
                  </a:rPr>
                  <a:t>e</a:t>
                </a:r>
                <a:r>
                  <a:rPr lang="en-US" altLang="ja-JP" i="1" baseline="30000" dirty="0" err="1" smtClean="0">
                    <a:latin typeface="Cambria" pitchFamily="18" charset="0"/>
                    <a:cs typeface="Times New Roman" pitchFamily="18" charset="0"/>
                  </a:rPr>
                  <a:t>+</a:t>
                </a:r>
                <a:r>
                  <a:rPr lang="en-US" altLang="ja-JP" i="1" dirty="0" err="1" smtClean="0">
                    <a:latin typeface="Cambria" pitchFamily="18" charset="0"/>
                    <a:cs typeface="Times New Roman" pitchFamily="18" charset="0"/>
                  </a:rPr>
                  <a:t>e</a:t>
                </a:r>
                <a:r>
                  <a:rPr lang="en-US" altLang="ja-JP" i="1" baseline="30000" dirty="0" smtClean="0">
                    <a:latin typeface="Cambria" pitchFamily="18" charset="0"/>
                    <a:cs typeface="Times New Roman" pitchFamily="18" charset="0"/>
                  </a:rPr>
                  <a:t>-</a:t>
                </a:r>
                <a:r>
                  <a:rPr lang="en-US" altLang="ja-JP" i="1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altLang="ja-JP" i="1" dirty="0" err="1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US" altLang="ja-JP" i="1" baseline="30000" dirty="0" err="1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en-US" altLang="ja-JP" dirty="0" err="1" smtClean="0">
                    <a:latin typeface="Symbol" pitchFamily="18" charset="2"/>
                  </a:rPr>
                  <a:t>g</a:t>
                </a:r>
                <a:r>
                  <a:rPr lang="en-US" altLang="ja-JP" dirty="0" smtClean="0"/>
                  <a:t>, </a:t>
                </a:r>
                <a:r>
                  <a:rPr lang="en-US" altLang="ja-JP" dirty="0" err="1" smtClean="0">
                    <a:latin typeface="Symbol" pitchFamily="18" charset="2"/>
                  </a:rPr>
                  <a:t>g</a:t>
                </a:r>
                <a:r>
                  <a:rPr lang="en-US" altLang="ja-JP" i="1" dirty="0" err="1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US" altLang="ja-JP" i="1" baseline="30000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altLang="ja-JP" i="1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r>
                  <a:rPr lang="en-US" altLang="ja-JP" dirty="0" smtClean="0"/>
                  <a:t> </a:t>
                </a:r>
                <a:r>
                  <a:rPr lang="en-US" altLang="ja-JP" dirty="0" err="1" smtClean="0">
                    <a:latin typeface="Symbol" pitchFamily="18" charset="2"/>
                  </a:rPr>
                  <a:t>gg</a:t>
                </a:r>
                <a:r>
                  <a:rPr lang="en-US" altLang="ja-JP" dirty="0" smtClean="0"/>
                  <a:t>) </a:t>
                </a:r>
                <a:r>
                  <a:rPr lang="en-US" altLang="ja-JP" dirty="0" smtClean="0">
                    <a:sym typeface="Wingdings" pitchFamily="2" charset="2"/>
                  </a:rPr>
                  <a:t> </a:t>
                </a:r>
                <a:r>
                  <a:rPr lang="en-US" altLang="ja-JP" i="1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n</a:t>
                </a:r>
                <a:r>
                  <a:rPr lang="en-US" altLang="ja-JP" dirty="0" smtClean="0">
                    <a:sym typeface="Wingdings" pitchFamily="2" charset="2"/>
                  </a:rPr>
                  <a:t> processes ( </a:t>
                </a:r>
                <a:r>
                  <a:rPr lang="en-US" altLang="ja-JP" i="1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n</a:t>
                </a:r>
                <a:r>
                  <a:rPr lang="en-US" altLang="ja-JP" dirty="0" smtClean="0">
                    <a:sym typeface="Wingdings" pitchFamily="2" charset="2"/>
                  </a:rPr>
                  <a:t>=2~6 particles ) and </a:t>
                </a:r>
                <a:r>
                  <a:rPr lang="en-US" altLang="ja-JP" i="1" dirty="0" err="1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US" altLang="ja-JP" i="1" baseline="30000" dirty="0" err="1" smtClean="0"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en-US" altLang="ja-JP" i="1" dirty="0" err="1" smtClean="0"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US" altLang="ja-JP" i="1" baseline="30000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altLang="ja-JP" dirty="0" smtClean="0">
                    <a:sym typeface="Wingdings" pitchFamily="2" charset="2"/>
                  </a:rPr>
                  <a:t>  </a:t>
                </a:r>
                <a14:m>
                  <m:oMath xmlns:m="http://schemas.openxmlformats.org/officeDocument/2006/math">
                    <m:r>
                      <a:rPr lang="en-US" altLang="ja-JP" b="0" i="1" smtClean="0">
                        <a:latin typeface="Cambria Math"/>
                        <a:sym typeface="Wingdings" pitchFamily="2" charset="2"/>
                      </a:rPr>
                      <m:t>𝑓</m:t>
                    </m:r>
                    <m:acc>
                      <m:accPr>
                        <m:chr m:val="̅"/>
                        <m:ctrlPr>
                          <a:rPr lang="en-US" altLang="ja-JP" i="1" smtClean="0">
                            <a:latin typeface="Cambria Math"/>
                            <a:sym typeface="Wingdings" pitchFamily="2" charset="2"/>
                          </a:rPr>
                        </m:ctrlPr>
                      </m:accPr>
                      <m:e>
                        <m:r>
                          <a:rPr lang="en-US" altLang="ja-JP" b="0" i="1" smtClean="0">
                            <a:latin typeface="Cambria Math"/>
                            <a:sym typeface="Wingdings" pitchFamily="2" charset="2"/>
                          </a:rPr>
                          <m:t>𝑓</m:t>
                        </m:r>
                      </m:e>
                    </m:acc>
                  </m:oMath>
                </a14:m>
                <a:r>
                  <a:rPr lang="en-US" altLang="ja-JP" i="1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h</a:t>
                </a:r>
                <a:br>
                  <a:rPr lang="en-US" altLang="ja-JP" i="1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b="0" i="1" smtClean="0">
                            <a:latin typeface="Cambria Math"/>
                            <a:cs typeface="Times New Roman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altLang="ja-JP" b="0" i="1" smtClean="0">
                            <a:latin typeface="Cambria Math"/>
                            <a:cs typeface="Times New Roman" pitchFamily="18" charset="0"/>
                            <a:sym typeface="Wingdings" pitchFamily="2" charset="2"/>
                          </a:rPr>
                          <m:t>𝑒</m:t>
                        </m:r>
                      </m:e>
                      <m:sup>
                        <m:r>
                          <a:rPr lang="en-US" altLang="ja-JP" b="0" i="1" smtClean="0">
                            <a:latin typeface="Cambria Math"/>
                            <a:ea typeface="Cambria Math"/>
                            <a:cs typeface="Times New Roman" pitchFamily="18" charset="0"/>
                            <a:sym typeface="Wingdings" pitchFamily="2" charset="2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altLang="ja-JP" i="1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 </a:t>
                </a:r>
                <a:r>
                  <a:rPr lang="en-US" altLang="ja-JP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:</a:t>
                </a:r>
                <a:r>
                  <a:rPr lang="en-US" altLang="ja-JP" i="1" dirty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 </a:t>
                </a:r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Luminosity spectrum by </a:t>
                </a:r>
                <a:r>
                  <a:rPr lang="en-US" altLang="ja-JP" dirty="0" err="1" smtClean="0">
                    <a:latin typeface="+mn-lt"/>
                    <a:cs typeface="Times New Roman" pitchFamily="18" charset="0"/>
                    <a:sym typeface="Wingdings" pitchFamily="2" charset="2"/>
                  </a:rPr>
                  <a:t>GuineaPig</a:t>
                </a:r>
                <a:r>
                  <a:rPr lang="en-US" altLang="ja-JP" i="1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/>
                </a:r>
                <a:br>
                  <a:rPr lang="en-US" altLang="ja-JP" i="1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</a:br>
                <a:r>
                  <a:rPr lang="en-US" altLang="ja-JP" dirty="0" smtClean="0">
                    <a:latin typeface="Symbol" pitchFamily="18" charset="2"/>
                  </a:rPr>
                  <a:t>g : </a:t>
                </a:r>
                <a:r>
                  <a:rPr lang="en-US" altLang="ja-JP" dirty="0" smtClean="0">
                    <a:latin typeface="+mn-lt"/>
                  </a:rPr>
                  <a:t>nearly real </a:t>
                </a:r>
                <a:r>
                  <a:rPr lang="en-US" altLang="ja-JP" dirty="0" err="1" smtClean="0">
                    <a:latin typeface="+mn-lt"/>
                  </a:rPr>
                  <a:t>Weizsacker</a:t>
                </a:r>
                <a:r>
                  <a:rPr lang="en-US" altLang="ja-JP" dirty="0" smtClean="0">
                    <a:latin typeface="+mn-lt"/>
                  </a:rPr>
                  <a:t>-Williams photons (</a:t>
                </a:r>
                <a:r>
                  <a:rPr lang="en-US" altLang="ja-JP" dirty="0" err="1" smtClean="0">
                    <a:latin typeface="+mn-lt"/>
                  </a:rPr>
                  <a:t>Whizard</a:t>
                </a:r>
                <a:r>
                  <a:rPr lang="en-US" altLang="ja-JP" dirty="0" smtClean="0">
                    <a:latin typeface="+mn-lt"/>
                  </a:rPr>
                  <a:t>) or</a:t>
                </a:r>
                <a:br>
                  <a:rPr lang="en-US" altLang="ja-JP" dirty="0" smtClean="0">
                    <a:latin typeface="+mn-lt"/>
                  </a:rPr>
                </a:br>
                <a:r>
                  <a:rPr lang="en-US" altLang="ja-JP" dirty="0" smtClean="0">
                    <a:latin typeface="+mn-lt"/>
                  </a:rPr>
                  <a:t>    </a:t>
                </a:r>
                <a:r>
                  <a:rPr lang="en-US" altLang="ja-JP" dirty="0" err="1" smtClean="0">
                    <a:latin typeface="+mn-lt"/>
                  </a:rPr>
                  <a:t>beamstrahlung</a:t>
                </a:r>
                <a:r>
                  <a:rPr lang="en-US" altLang="ja-JP" dirty="0" smtClean="0">
                    <a:latin typeface="+mn-lt"/>
                  </a:rPr>
                  <a:t> photons(</a:t>
                </a:r>
                <a:r>
                  <a:rPr lang="en-US" altLang="ja-JP" dirty="0" err="1" smtClean="0">
                    <a:latin typeface="+mn-lt"/>
                  </a:rPr>
                  <a:t>GuineaPig</a:t>
                </a:r>
                <a:r>
                  <a:rPr lang="en-US" altLang="ja-JP" dirty="0" smtClean="0">
                    <a:latin typeface="+mn-lt"/>
                  </a:rPr>
                  <a:t>).</a:t>
                </a:r>
              </a:p>
              <a:p>
                <a:r>
                  <a:rPr lang="en-US" altLang="ja-JP" dirty="0" smtClean="0">
                    <a:solidFill>
                      <a:srgbClr val="00B050"/>
                    </a:solidFill>
                    <a:latin typeface="+mn-lt"/>
                  </a:rPr>
                  <a:t>ISR</a:t>
                </a:r>
                <a:r>
                  <a:rPr lang="en-US" altLang="ja-JP" dirty="0" smtClean="0">
                    <a:latin typeface="+mn-lt"/>
                  </a:rPr>
                  <a:t>: </a:t>
                </a:r>
                <a:r>
                  <a:rPr lang="en-US" altLang="ja-JP" dirty="0" err="1" smtClean="0">
                    <a:latin typeface="+mn-lt"/>
                  </a:rPr>
                  <a:t>Whizard</a:t>
                </a:r>
                <a:r>
                  <a:rPr lang="en-US" altLang="ja-JP" dirty="0" smtClean="0">
                    <a:latin typeface="+mn-lt"/>
                  </a:rPr>
                  <a:t> default ( order 3 LLA., include </a:t>
                </a:r>
                <a:r>
                  <a:rPr lang="en-US" altLang="ja-JP" dirty="0" err="1" smtClean="0">
                    <a:latin typeface="+mn-lt"/>
                  </a:rPr>
                  <a:t>Pt</a:t>
                </a:r>
                <a:r>
                  <a:rPr lang="en-US" altLang="ja-JP" dirty="0" smtClean="0">
                    <a:latin typeface="+mn-lt"/>
                  </a:rPr>
                  <a:t> of remnants)</a:t>
                </a:r>
              </a:p>
              <a:p>
                <a:r>
                  <a:rPr lang="en-US" altLang="ja-JP" dirty="0" smtClean="0">
                    <a:solidFill>
                      <a:srgbClr val="00B050"/>
                    </a:solidFill>
                    <a:latin typeface="+mn-lt"/>
                    <a:sym typeface="Wingdings" pitchFamily="2" charset="2"/>
                  </a:rPr>
                  <a:t>FSR</a:t>
                </a:r>
                <a:r>
                  <a:rPr lang="en-US" altLang="ja-JP" dirty="0" smtClean="0">
                    <a:latin typeface="+mn-lt"/>
                    <a:sym typeface="Wingdings" pitchFamily="2" charset="2"/>
                  </a:rPr>
                  <a:t> by </a:t>
                </a:r>
                <a:r>
                  <a:rPr lang="en-US" altLang="ja-JP" dirty="0" err="1" smtClean="0">
                    <a:latin typeface="+mn-lt"/>
                    <a:sym typeface="Wingdings" pitchFamily="2" charset="2"/>
                  </a:rPr>
                  <a:t>Pythia</a:t>
                </a:r>
                <a:r>
                  <a:rPr lang="en-US" altLang="ja-JP" dirty="0" smtClean="0">
                    <a:latin typeface="+mn-lt"/>
                    <a:sym typeface="Wingdings" pitchFamily="2" charset="2"/>
                  </a:rPr>
                  <a:t> : QED for </a:t>
                </a:r>
                <a:r>
                  <a:rPr lang="en-US" altLang="ja-JP" i="1" dirty="0" smtClean="0">
                    <a:latin typeface="Symbol" pitchFamily="18" charset="2"/>
                    <a:sym typeface="Wingdings" pitchFamily="2" charset="2"/>
                  </a:rPr>
                  <a:t>m</a:t>
                </a:r>
                <a:r>
                  <a:rPr lang="en-US" altLang="ja-JP" dirty="0" smtClean="0">
                    <a:latin typeface="+mn-lt"/>
                    <a:sym typeface="Wingdings" pitchFamily="2" charset="2"/>
                  </a:rPr>
                  <a:t> and </a:t>
                </a:r>
                <a:r>
                  <a:rPr lang="en-US" altLang="ja-JP" i="1" dirty="0" smtClean="0">
                    <a:latin typeface="Symbol" pitchFamily="18" charset="2"/>
                    <a:sym typeface="Wingdings" pitchFamily="2" charset="2"/>
                  </a:rPr>
                  <a:t>t</a:t>
                </a:r>
                <a:r>
                  <a:rPr lang="en-US" altLang="ja-JP" dirty="0" smtClean="0">
                    <a:latin typeface="+mn-lt"/>
                    <a:sym typeface="Wingdings" pitchFamily="2" charset="2"/>
                  </a:rPr>
                  <a:t>, QCD&amp;QED for quarks. </a:t>
                </a:r>
                <a:br>
                  <a:rPr lang="en-US" altLang="ja-JP" dirty="0" smtClean="0">
                    <a:latin typeface="+mn-lt"/>
                    <a:sym typeface="Wingdings" pitchFamily="2" charset="2"/>
                  </a:rPr>
                </a:br>
                <a:r>
                  <a:rPr lang="en-US" altLang="ja-JP" dirty="0" smtClean="0">
                    <a:solidFill>
                      <a:srgbClr val="C00000"/>
                    </a:solidFill>
                    <a:latin typeface="+mn-lt"/>
                    <a:sym typeface="Wingdings" pitchFamily="2" charset="2"/>
                  </a:rPr>
                  <a:t>No QED FSR of </a:t>
                </a:r>
                <a:r>
                  <a:rPr lang="en-US" altLang="ja-JP" i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e </a:t>
                </a:r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( </a:t>
                </a:r>
                <a14:m>
                  <m:oMath xmlns:m="http://schemas.openxmlformats.org/officeDocument/2006/math">
                    <m:r>
                      <a:rPr lang="en-US" altLang="ja-JP" i="1" smtClean="0">
                        <a:latin typeface="Cambria Math"/>
                        <a:ea typeface="Cambria Math"/>
                        <a:cs typeface="Times New Roman" pitchFamily="18" charset="0"/>
                        <a:sym typeface="Wingdings" pitchFamily="2" charset="2"/>
                      </a:rPr>
                      <m:t>∵</m:t>
                    </m:r>
                  </m:oMath>
                </a14:m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 Can not give correct </a:t>
                </a:r>
                <a:r>
                  <a:rPr lang="en-US" altLang="ja-JP" i="1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q</a:t>
                </a:r>
                <a:r>
                  <a:rPr lang="en-US" altLang="ja-JP" baseline="30000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2</a:t>
                </a:r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 to </a:t>
                </a:r>
                <a:r>
                  <a:rPr lang="en-US" altLang="ja-JP" dirty="0" err="1" smtClean="0">
                    <a:latin typeface="+mn-lt"/>
                    <a:cs typeface="Times New Roman" pitchFamily="18" charset="0"/>
                    <a:sym typeface="Wingdings" pitchFamily="2" charset="2"/>
                  </a:rPr>
                  <a:t>Pythia</a:t>
                </a:r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.)</a:t>
                </a:r>
              </a:p>
              <a:p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Higgs :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  <a:sym typeface="Wingdings" pitchFamily="2" charset="2"/>
                      </a:rPr>
                      <m:t>𝑓</m:t>
                    </m:r>
                    <m:acc>
                      <m:accPr>
                        <m:chr m:val="̅"/>
                        <m:ctrlPr>
                          <a:rPr lang="en-US" altLang="ja-JP" i="1">
                            <a:latin typeface="Cambria Math"/>
                            <a:sym typeface="Wingdings" pitchFamily="2" charset="2"/>
                          </a:rPr>
                        </m:ctrlPr>
                      </m:accPr>
                      <m:e>
                        <m:r>
                          <a:rPr lang="en-US" altLang="ja-JP" i="1">
                            <a:latin typeface="Cambria Math"/>
                            <a:sym typeface="Wingdings" pitchFamily="2" charset="2"/>
                          </a:rPr>
                          <m:t>𝑓</m:t>
                        </m:r>
                      </m:e>
                    </m:acc>
                  </m:oMath>
                </a14:m>
                <a:r>
                  <a:rPr lang="en-US" altLang="ja-JP" i="1" dirty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h </a:t>
                </a:r>
                <a:r>
                  <a:rPr lang="en-US" altLang="ja-JP" i="1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 </a:t>
                </a:r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process</a:t>
                </a:r>
                <a:r>
                  <a:rPr lang="en-US" altLang="ja-JP" i="1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 </a:t>
                </a:r>
                <a:r>
                  <a:rPr lang="en-US" altLang="ja-JP" dirty="0" err="1" smtClean="0">
                    <a:latin typeface="+mn-lt"/>
                    <a:cs typeface="Times New Roman" pitchFamily="18" charset="0"/>
                    <a:sym typeface="Wingdings" pitchFamily="2" charset="2"/>
                  </a:rPr>
                  <a:t>m</a:t>
                </a:r>
                <a:r>
                  <a:rPr lang="en-US" altLang="ja-JP" baseline="-25000" dirty="0" err="1" smtClean="0">
                    <a:latin typeface="+mn-lt"/>
                    <a:cs typeface="Times New Roman" pitchFamily="18" charset="0"/>
                    <a:sym typeface="Wingdings" pitchFamily="2" charset="2"/>
                  </a:rPr>
                  <a:t>H</a:t>
                </a:r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=125GeV. </a:t>
                </a:r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 ( </a:t>
                </a:r>
                <a:r>
                  <a:rPr lang="en-US" altLang="ja-JP" dirty="0" smtClean="0">
                    <a:solidFill>
                      <a:srgbClr val="C00000"/>
                    </a:solidFill>
                    <a:latin typeface="+mn-lt"/>
                    <a:cs typeface="Times New Roman" pitchFamily="18" charset="0"/>
                    <a:sym typeface="Wingdings" pitchFamily="2" charset="2"/>
                  </a:rPr>
                  <a:t>neglect </a:t>
                </a:r>
                <a14:m>
                  <m:oMath xmlns:m="http://schemas.openxmlformats.org/officeDocument/2006/math">
                    <m:r>
                      <a:rPr lang="en-US" altLang="ja-JP" i="1">
                        <a:solidFill>
                          <a:srgbClr val="C00000"/>
                        </a:solidFill>
                        <a:latin typeface="Cambria Math"/>
                        <a:sym typeface="Wingdings" pitchFamily="2" charset="2"/>
                      </a:rPr>
                      <m:t>𝑓</m:t>
                    </m:r>
                    <m:acc>
                      <m:accPr>
                        <m:chr m:val="̅"/>
                        <m:ctrlPr>
                          <a:rPr lang="en-US" altLang="ja-JP" i="1">
                            <a:solidFill>
                              <a:srgbClr val="C00000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accPr>
                      <m:e>
                        <m:r>
                          <a:rPr lang="en-US" altLang="ja-JP" i="1">
                            <a:solidFill>
                              <a:srgbClr val="C00000"/>
                            </a:solidFill>
                            <a:latin typeface="Cambria Math"/>
                            <a:sym typeface="Wingdings" pitchFamily="2" charset="2"/>
                          </a:rPr>
                          <m:t>𝑓</m:t>
                        </m:r>
                      </m:e>
                    </m:acc>
                    <m:r>
                      <a:rPr lang="en-US" altLang="ja-JP" i="1">
                        <a:solidFill>
                          <a:srgbClr val="C00000"/>
                        </a:solidFill>
                        <a:latin typeface="Cambria Math"/>
                        <a:sym typeface="Wingdings" pitchFamily="2" charset="2"/>
                      </a:rPr>
                      <m:t>𝑓</m:t>
                    </m:r>
                    <m:acc>
                      <m:accPr>
                        <m:chr m:val="̅"/>
                        <m:ctrlPr>
                          <a:rPr lang="en-US" altLang="ja-JP" i="1">
                            <a:solidFill>
                              <a:srgbClr val="C00000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accPr>
                      <m:e>
                        <m:r>
                          <a:rPr lang="en-US" altLang="ja-JP" i="1">
                            <a:solidFill>
                              <a:srgbClr val="C00000"/>
                            </a:solidFill>
                            <a:latin typeface="Cambria Math"/>
                            <a:sym typeface="Wingdings" pitchFamily="2" charset="2"/>
                          </a:rPr>
                          <m:t>𝑓</m:t>
                        </m:r>
                      </m:e>
                    </m:acc>
                  </m:oMath>
                </a14:m>
                <a:r>
                  <a:rPr lang="en-US" altLang="ja-JP" i="1" dirty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 h </a:t>
                </a:r>
                <a:r>
                  <a:rPr lang="en-US" altLang="ja-JP" i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 </a:t>
                </a:r>
                <a:r>
                  <a:rPr lang="en-US" altLang="ja-JP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)</a:t>
                </a:r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/>
                </a:r>
                <a:b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</a:br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            </a:t>
                </a:r>
                <a:r>
                  <a:rPr lang="en-US" altLang="ja-JP" i="1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h </a:t>
                </a:r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decays by </a:t>
                </a:r>
                <a:r>
                  <a:rPr lang="en-US" altLang="ja-JP" dirty="0" err="1" smtClean="0">
                    <a:latin typeface="+mn-lt"/>
                    <a:cs typeface="Times New Roman" pitchFamily="18" charset="0"/>
                    <a:sym typeface="Wingdings" pitchFamily="2" charset="2"/>
                  </a:rPr>
                  <a:t>Pythia</a:t>
                </a:r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 with BRs given by a LHC WG</a:t>
                </a:r>
                <a:r>
                  <a:rPr lang="en-US" altLang="ja-JP" i="1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. </a:t>
                </a:r>
                <a:br>
                  <a:rPr lang="en-US" altLang="ja-JP" i="1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</a:br>
                <a:r>
                  <a:rPr lang="en-US" altLang="ja-JP" i="1" dirty="0" smtClean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             </a:t>
                </a:r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Other processes  </a:t>
                </a:r>
                <a:r>
                  <a:rPr lang="en-US" altLang="ja-JP" dirty="0" err="1">
                    <a:cs typeface="Times New Roman" pitchFamily="18" charset="0"/>
                    <a:sym typeface="Wingdings" pitchFamily="2" charset="2"/>
                  </a:rPr>
                  <a:t>m</a:t>
                </a:r>
                <a:r>
                  <a:rPr lang="en-US" altLang="ja-JP" baseline="-25000" dirty="0" err="1">
                    <a:cs typeface="Times New Roman" pitchFamily="18" charset="0"/>
                    <a:sym typeface="Wingdings" pitchFamily="2" charset="2"/>
                  </a:rPr>
                  <a:t>H</a:t>
                </a:r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=2TeV</a:t>
                </a:r>
              </a:p>
              <a:p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Amplitude with </a:t>
                </a:r>
                <a:r>
                  <a:rPr lang="en-US" altLang="ja-JP" dirty="0" smtClean="0">
                    <a:solidFill>
                      <a:srgbClr val="C00000"/>
                    </a:solidFill>
                    <a:latin typeface="+mn-lt"/>
                    <a:cs typeface="Times New Roman" pitchFamily="18" charset="0"/>
                    <a:sym typeface="Wingdings" pitchFamily="2" charset="2"/>
                  </a:rPr>
                  <a:t>a gluon propagator in </a:t>
                </a:r>
                <a:r>
                  <a:rPr lang="en-US" altLang="ja-JP" dirty="0" err="1" smtClean="0">
                    <a:solidFill>
                      <a:srgbClr val="C00000"/>
                    </a:solidFill>
                    <a:latin typeface="+mn-lt"/>
                    <a:cs typeface="Times New Roman" pitchFamily="18" charset="0"/>
                    <a:sym typeface="Wingdings" pitchFamily="2" charset="2"/>
                  </a:rPr>
                  <a:t>Whizard</a:t>
                </a:r>
                <a:r>
                  <a:rPr lang="en-US" altLang="ja-JP" dirty="0" smtClean="0">
                    <a:solidFill>
                      <a:srgbClr val="C00000"/>
                    </a:solidFill>
                    <a:latin typeface="+mn-lt"/>
                    <a:cs typeface="Times New Roman" pitchFamily="18" charset="0"/>
                    <a:sym typeface="Wingdings" pitchFamily="2" charset="2"/>
                  </a:rPr>
                  <a:t> : OFF</a:t>
                </a:r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. </a:t>
                </a:r>
                <a:b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</a:br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 </a:t>
                </a:r>
                <a:r>
                  <a:rPr lang="en-US" altLang="ja-JP" dirty="0" err="1" smtClean="0">
                    <a:latin typeface="+mn-lt"/>
                    <a:cs typeface="Times New Roman" pitchFamily="18" charset="0"/>
                    <a:sym typeface="Wingdings" pitchFamily="2" charset="2"/>
                  </a:rPr>
                  <a:t>Pythia</a:t>
                </a:r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 simulate gluon splitting.  </a:t>
                </a:r>
                <a:b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</a:br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 No interferences between QCD and EW amplitude. </a:t>
                </a:r>
                <a14:m>
                  <m:oMath xmlns:m="http://schemas.openxmlformats.org/officeDocument/2006/math">
                    <m:r>
                      <a:rPr lang="en-US" altLang="ja-JP" i="1" dirty="0" smtClean="0">
                        <a:latin typeface="Cambria Math"/>
                        <a:ea typeface="Cambria Math"/>
                        <a:cs typeface="Times New Roman" pitchFamily="18" charset="0"/>
                        <a:sym typeface="Wingdings" pitchFamily="2" charset="2"/>
                      </a:rPr>
                      <m:t>≤</m:t>
                    </m:r>
                  </m:oMath>
                </a14:m>
                <a:r>
                  <a:rPr lang="en-US" altLang="ja-JP" dirty="0" smtClean="0">
                    <a:latin typeface="+mn-lt"/>
                    <a:cs typeface="Times New Roman" pitchFamily="18" charset="0"/>
                    <a:sym typeface="Wingdings" pitchFamily="2" charset="2"/>
                  </a:rPr>
                  <a:t> 10% effect</a:t>
                </a:r>
                <a:r>
                  <a:rPr lang="en-US" altLang="ja-JP" i="1" dirty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/>
                </a:r>
                <a:br>
                  <a:rPr lang="en-US" altLang="ja-JP" i="1" dirty="0"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</a:br>
                <a:endParaRPr lang="en-US" altLang="ja-JP" dirty="0" smtClean="0">
                  <a:latin typeface="+mn-lt"/>
                  <a:cs typeface="Times New Roman" pitchFamily="18" charset="0"/>
                  <a:sym typeface="Wingdings" pitchFamily="2" charset="2"/>
                </a:endParaRPr>
              </a:p>
              <a:p>
                <a:pPr lvl="1"/>
                <a:endParaRPr lang="en-US" altLang="ja-JP" dirty="0" smtClean="0">
                  <a:latin typeface="+mn-lt"/>
                  <a:cs typeface="Times New Roman" pitchFamily="18" charset="0"/>
                  <a:sym typeface="Wingdings" pitchFamily="2" charset="2"/>
                </a:endParaRPr>
              </a:p>
              <a:p>
                <a:pPr marL="457200" lvl="1" indent="0">
                  <a:buNone/>
                </a:pPr>
                <a:endParaRPr lang="en-US" altLang="ja-JP" dirty="0">
                  <a:latin typeface="+mn-lt"/>
                </a:endParaRP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75" t="-6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日付プレースホルダー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LC generator tools</a:t>
            </a:r>
            <a:endParaRPr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1517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kumimoji="1" lang="en-US" altLang="ja-JP" dirty="0" smtClean="0"/>
                  <a:t>Physsim generator for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/>
                      </a:rPr>
                      <m:t>𝑡</m:t>
                    </m:r>
                    <m:bar>
                      <m:barPr>
                        <m:pos m:val="top"/>
                        <m:ctrlPr>
                          <a:rPr kumimoji="1" lang="en-US" altLang="ja-JP" b="0" i="1" smtClean="0">
                            <a:latin typeface="Cambria Math"/>
                          </a:rPr>
                        </m:ctrlPr>
                      </m:barPr>
                      <m:e>
                        <m:r>
                          <a:rPr kumimoji="1" lang="en-US" altLang="ja-JP" b="0" i="1" smtClean="0">
                            <a:latin typeface="Cambria Math"/>
                          </a:rPr>
                          <m:t>𝑡</m:t>
                        </m:r>
                      </m:e>
                    </m:bar>
                    <m:r>
                      <a:rPr kumimoji="1" lang="en-US" altLang="ja-JP" b="0" i="1" smtClean="0">
                        <a:latin typeface="Cambria Math"/>
                      </a:rPr>
                      <m:t>h</m:t>
                    </m:r>
                  </m:oMath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" name="タイトル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t="-16000" b="-42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052736"/>
                <a:ext cx="8587680" cy="5400600"/>
              </a:xfrm>
            </p:spPr>
            <p:txBody>
              <a:bodyPr/>
              <a:lstStyle/>
              <a:p>
                <a:r>
                  <a:rPr lang="en-US" altLang="ja-JP" dirty="0" smtClean="0"/>
                  <a:t>It was hard to generate processes with 8 fermions or more by </a:t>
                </a:r>
                <a:r>
                  <a:rPr lang="en-US" altLang="ja-JP" dirty="0" err="1" smtClean="0"/>
                  <a:t>Whizard</a:t>
                </a:r>
                <a:r>
                  <a:rPr lang="en-US" altLang="ja-JP" dirty="0" smtClean="0"/>
                  <a:t>, </a:t>
                </a:r>
                <a:br>
                  <a:rPr lang="en-US" altLang="ja-JP" dirty="0" smtClean="0"/>
                </a:br>
                <a:r>
                  <a:rPr lang="en-US" altLang="ja-JP" dirty="0" smtClean="0"/>
                  <a:t>because too many CPU time and memory requirements due to many channels involved. </a:t>
                </a:r>
              </a:p>
              <a:p>
                <a:r>
                  <a:rPr lang="en-US" altLang="ja-JP" dirty="0" err="1" smtClean="0"/>
                  <a:t>Physsim</a:t>
                </a:r>
                <a:r>
                  <a:rPr lang="en-US" altLang="ja-JP" dirty="0" smtClean="0"/>
                  <a:t> calculates only </a:t>
                </a:r>
                <a:r>
                  <a:rPr lang="en-US" altLang="ja-JP" dirty="0" smtClean="0">
                    <a:solidFill>
                      <a:srgbClr val="C00000"/>
                    </a:solidFill>
                  </a:rPr>
                  <a:t>a limited number of diagrams</a:t>
                </a:r>
                <a:r>
                  <a:rPr lang="en-US" altLang="ja-JP" dirty="0" smtClean="0"/>
                  <a:t>. Saves CPU time.</a:t>
                </a:r>
              </a:p>
              <a:p>
                <a:endParaRPr lang="en-US" altLang="ja-JP" dirty="0"/>
              </a:p>
              <a:p>
                <a:endParaRPr lang="en-US" altLang="ja-JP" dirty="0" smtClean="0"/>
              </a:p>
              <a:p>
                <a:endParaRPr lang="en-US" altLang="ja-JP" dirty="0"/>
              </a:p>
              <a:p>
                <a:endParaRPr lang="en-US" altLang="ja-JP" dirty="0" smtClean="0"/>
              </a:p>
              <a:p>
                <a:endParaRPr lang="en-US" altLang="ja-JP" dirty="0"/>
              </a:p>
              <a:p>
                <a:pPr marL="0" indent="0">
                  <a:buNone/>
                </a:pPr>
                <a:endParaRPr lang="en-US" altLang="ja-JP" dirty="0"/>
              </a:p>
              <a:p>
                <a:r>
                  <a:rPr lang="en-US" altLang="ja-JP" dirty="0" smtClean="0"/>
                  <a:t>Used for generating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b="0" i="1" dirty="0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altLang="ja-JP" b="0" i="1" dirty="0" smtClean="0">
                            <a:latin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ja-JP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i="1" dirty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altLang="ja-JP" b="0" i="1" dirty="0" smtClean="0">
                            <a:latin typeface="Cambria Math"/>
                          </a:rPr>
                          <m:t>−</m:t>
                        </m:r>
                      </m:sup>
                    </m:sSup>
                    <m:r>
                      <a:rPr lang="en-US" altLang="ja-JP" b="0" i="1" dirty="0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US" altLang="ja-JP" dirty="0" smtClean="0">
                    <a:sym typeface="Wingdings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𝑡</m:t>
                    </m:r>
                    <m:bar>
                      <m:barPr>
                        <m:pos m:val="top"/>
                        <m:ctrlPr>
                          <a:rPr lang="en-US" altLang="ja-JP" i="1">
                            <a:latin typeface="Cambria Math"/>
                          </a:rPr>
                        </m:ctrlPr>
                      </m:bar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bar>
                    <m:r>
                      <a:rPr lang="en-US" altLang="ja-JP" i="1">
                        <a:latin typeface="Cambria Math"/>
                      </a:rPr>
                      <m:t>h</m:t>
                    </m:r>
                  </m:oMath>
                </a14:m>
                <a:r>
                  <a:rPr lang="en-US" altLang="ja-JP" dirty="0" smtClean="0"/>
                  <a:t>,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𝑡</m:t>
                    </m:r>
                    <m:bar>
                      <m:barPr>
                        <m:pos m:val="top"/>
                        <m:ctrlPr>
                          <a:rPr lang="en-US" altLang="ja-JP" i="1">
                            <a:latin typeface="Cambria Math"/>
                          </a:rPr>
                        </m:ctrlPr>
                      </m:bar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bar>
                    <m:r>
                      <a:rPr lang="en-US" altLang="ja-JP" b="0" i="1" smtClean="0">
                        <a:latin typeface="Cambria Math"/>
                      </a:rPr>
                      <m:t>𝑍</m:t>
                    </m:r>
                    <m:d>
                      <m:dPr>
                        <m:ctrlPr>
                          <a:rPr lang="en-US" altLang="ja-JP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ja-JP" b="0" i="1" smtClean="0">
                            <a:latin typeface="Cambria Math"/>
                          </a:rPr>
                          <m:t>𝑍</m:t>
                        </m:r>
                        <m:r>
                          <a:rPr lang="en-US" altLang="ja-JP" b="0" i="1" smtClean="0">
                            <a:latin typeface="Cambria Math"/>
                          </a:rPr>
                          <m:t>→</m:t>
                        </m:r>
                        <m:r>
                          <a:rPr lang="en-US" altLang="ja-JP" b="0" i="1" smtClean="0">
                            <a:latin typeface="Cambria Math"/>
                          </a:rPr>
                          <m:t>𝑓</m:t>
                        </m:r>
                        <m:bar>
                          <m:barPr>
                            <m:pos m:val="top"/>
                            <m:ctrlPr>
                              <a:rPr lang="en-US" altLang="ja-JP" i="1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en-US" altLang="ja-JP" b="0" i="1" smtClean="0">
                                <a:latin typeface="Cambria Math"/>
                              </a:rPr>
                              <m:t>𝑓</m:t>
                            </m:r>
                          </m:e>
                        </m:bar>
                      </m:e>
                    </m:d>
                    <m:r>
                      <a:rPr lang="en-US" altLang="ja-JP" b="0" i="1" smtClean="0">
                        <a:latin typeface="Cambria Math"/>
                      </a:rPr>
                      <m:t>,</m:t>
                    </m:r>
                    <m:r>
                      <a:rPr lang="en-US" altLang="ja-JP" i="1">
                        <a:latin typeface="Cambria Math"/>
                      </a:rPr>
                      <m:t>𝑡</m:t>
                    </m:r>
                    <m:bar>
                      <m:barPr>
                        <m:pos m:val="top"/>
                        <m:ctrlPr>
                          <a:rPr lang="en-US" altLang="ja-JP" i="1">
                            <a:latin typeface="Cambria Math"/>
                          </a:rPr>
                        </m:ctrlPr>
                      </m:bar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bar>
                    <m:sSup>
                      <m:sSupPr>
                        <m:ctrlPr>
                          <a:rPr lang="en-US" altLang="ja-JP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b="0" i="1" smtClean="0"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en-US" altLang="ja-JP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altLang="ja-JP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ja-JP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ja-JP" i="1">
                                <a:latin typeface="Cambria Math"/>
                              </a:rPr>
                              <m:t>𝑔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  <m:r>
                          <a:rPr lang="en-US" altLang="ja-JP" dirty="0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en-US" altLang="ja-JP" b="0" i="1" smtClean="0">
                            <a:latin typeface="Cambria Math"/>
                          </a:rPr>
                          <m:t>𝑏</m:t>
                        </m:r>
                        <m:bar>
                          <m:barPr>
                            <m:pos m:val="top"/>
                            <m:ctrlPr>
                              <a:rPr lang="en-US" altLang="ja-JP" i="1">
                                <a:latin typeface="Cambria Math"/>
                              </a:rPr>
                            </m:ctrlPr>
                          </m:barPr>
                          <m:e>
                            <m:r>
                              <a:rPr lang="en-US" altLang="ja-JP" b="0" i="1" smtClean="0">
                                <a:latin typeface="Cambria Math"/>
                              </a:rPr>
                              <m:t>𝑏</m:t>
                            </m:r>
                          </m:e>
                        </m:bar>
                      </m:e>
                    </m:d>
                  </m:oMath>
                </a14:m>
                <a:endParaRPr lang="en-US" altLang="ja-JP" b="0" dirty="0" smtClean="0"/>
              </a:p>
              <a:p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𝑍</m:t>
                    </m:r>
                    <m:r>
                      <a:rPr lang="en-US" altLang="ja-JP" i="1">
                        <a:latin typeface="Cambria Math"/>
                      </a:rPr>
                      <m:t>→</m:t>
                    </m:r>
                    <m:r>
                      <a:rPr lang="en-US" altLang="ja-JP" b="0" i="1" smtClean="0">
                        <a:latin typeface="Cambria Math"/>
                      </a:rPr>
                      <m:t>𝑞</m:t>
                    </m:r>
                    <m:bar>
                      <m:barPr>
                        <m:pos m:val="top"/>
                        <m:ctrlPr>
                          <a:rPr lang="en-US" altLang="ja-JP" i="1">
                            <a:latin typeface="Cambria Math"/>
                          </a:rPr>
                        </m:ctrlPr>
                      </m:barPr>
                      <m:e>
                        <m:r>
                          <a:rPr lang="en-US" altLang="ja-JP" b="0" i="1" smtClean="0">
                            <a:latin typeface="Cambria Math"/>
                          </a:rPr>
                          <m:t>𝑞</m:t>
                        </m:r>
                      </m:e>
                    </m:bar>
                  </m:oMath>
                </a14:m>
                <a:r>
                  <a:rPr lang="en-US" altLang="ja-JP" dirty="0" smtClean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en-US" altLang="ja-JP" i="1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altLang="ja-JP" dirty="0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altLang="ja-JP" i="1">
                        <a:latin typeface="Cambria Math"/>
                      </a:rPr>
                      <m:t>𝑏</m:t>
                    </m:r>
                    <m:bar>
                      <m:barPr>
                        <m:pos m:val="top"/>
                        <m:ctrlPr>
                          <a:rPr lang="en-US" altLang="ja-JP" i="1">
                            <a:latin typeface="Cambria Math"/>
                          </a:rPr>
                        </m:ctrlPr>
                      </m:barPr>
                      <m:e>
                        <m:r>
                          <a:rPr lang="en-US" altLang="ja-JP" i="1">
                            <a:latin typeface="Cambria Math"/>
                          </a:rPr>
                          <m:t>𝑏</m:t>
                        </m:r>
                      </m:e>
                    </m:bar>
                  </m:oMath>
                </a14:m>
                <a:r>
                  <a:rPr lang="en-US" altLang="ja-JP" dirty="0" smtClean="0"/>
                  <a:t> in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𝑡</m:t>
                    </m:r>
                    <m:bar>
                      <m:barPr>
                        <m:pos m:val="top"/>
                        <m:ctrlPr>
                          <a:rPr lang="en-US" altLang="ja-JP" i="1">
                            <a:latin typeface="Cambria Math"/>
                          </a:rPr>
                        </m:ctrlPr>
                      </m:bar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bar>
                    <m:r>
                      <a:rPr lang="en-US" altLang="ja-JP" i="1">
                        <a:latin typeface="Cambria Math"/>
                      </a:rPr>
                      <m:t>𝑍</m:t>
                    </m:r>
                  </m:oMath>
                </a14:m>
                <a:r>
                  <a:rPr lang="en-US" altLang="ja-JP" dirty="0" smtClean="0"/>
                  <a:t> and </a:t>
                </a:r>
                <a14:m>
                  <m:oMath xmlns:m="http://schemas.openxmlformats.org/officeDocument/2006/math">
                    <m:r>
                      <a:rPr lang="en-US" altLang="ja-JP" i="1">
                        <a:latin typeface="Cambria Math"/>
                      </a:rPr>
                      <m:t>𝑡</m:t>
                    </m:r>
                    <m:bar>
                      <m:barPr>
                        <m:pos m:val="top"/>
                        <m:ctrlPr>
                          <a:rPr lang="en-US" altLang="ja-JP" i="1">
                            <a:latin typeface="Cambria Math"/>
                          </a:rPr>
                        </m:ctrlPr>
                      </m:barPr>
                      <m:e>
                        <m:r>
                          <a:rPr lang="en-US" altLang="ja-JP" i="1">
                            <a:latin typeface="Cambria Math"/>
                          </a:rPr>
                          <m:t>𝑡</m:t>
                        </m:r>
                      </m:e>
                    </m:bar>
                    <m:sSup>
                      <m:sSupPr>
                        <m:ctrlPr>
                          <a:rPr lang="en-US" altLang="ja-JP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ja-JP" i="1"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en-US" altLang="ja-JP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ja-JP" dirty="0" smtClean="0"/>
                  <a:t> </a:t>
                </a:r>
                <a:r>
                  <a:rPr lang="en-US" altLang="ja-JP" dirty="0" err="1" smtClean="0"/>
                  <a:t>hadronize</a:t>
                </a:r>
                <a:r>
                  <a:rPr lang="en-US" altLang="ja-JP" dirty="0" smtClean="0"/>
                  <a:t> </a:t>
                </a:r>
                <a:r>
                  <a:rPr lang="en-US" altLang="ja-JP" dirty="0" smtClean="0">
                    <a:solidFill>
                      <a:srgbClr val="C00000"/>
                    </a:solidFill>
                  </a:rPr>
                  <a:t>independently</a:t>
                </a:r>
                <a:r>
                  <a:rPr lang="en-US" altLang="ja-JP" dirty="0" smtClean="0"/>
                  <a:t> w.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i="0">
                        <a:latin typeface="Cambria Math"/>
                      </a:rPr>
                      <m:t>t</m:t>
                    </m:r>
                    <m:bar>
                      <m:barPr>
                        <m:pos m:val="top"/>
                        <m:ctrlPr>
                          <a:rPr lang="en-US" altLang="ja-JP" i="1">
                            <a:latin typeface="Cambria Math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en-US" altLang="ja-JP" i="0">
                            <a:latin typeface="Cambria Math"/>
                          </a:rPr>
                          <m:t>t</m:t>
                        </m:r>
                      </m:e>
                    </m:bar>
                  </m:oMath>
                </a14:m>
                <a:endParaRPr lang="en-US" altLang="ja-JP" dirty="0" smtClean="0"/>
              </a:p>
              <a:p>
                <a:r>
                  <a:rPr lang="en-US" altLang="ja-JP" i="1" dirty="0"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US" altLang="ja-JP" i="1" baseline="30000" dirty="0">
                    <a:latin typeface="Times New Roman" pitchFamily="18" charset="0"/>
                    <a:cs typeface="Times New Roman" pitchFamily="18" charset="0"/>
                  </a:rPr>
                  <a:t>+</a:t>
                </a:r>
                <a:r>
                  <a:rPr lang="en-US" altLang="ja-JP" dirty="0"/>
                  <a:t>(</a:t>
                </a:r>
                <a:r>
                  <a:rPr lang="en-US" altLang="ja-JP" i="1" dirty="0">
                    <a:latin typeface="Times New Roman" pitchFamily="18" charset="0"/>
                    <a:cs typeface="Times New Roman" pitchFamily="18" charset="0"/>
                  </a:rPr>
                  <a:t>e</a:t>
                </a:r>
                <a:r>
                  <a:rPr lang="en-US" altLang="ja-JP" i="1" baseline="30000" dirty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altLang="ja-JP" dirty="0"/>
                  <a:t>) luminosity spectrum, ISR, </a:t>
                </a:r>
                <a:r>
                  <a:rPr lang="en-US" altLang="ja-JP" dirty="0" err="1"/>
                  <a:t>hadronization</a:t>
                </a:r>
                <a:r>
                  <a:rPr lang="en-US" altLang="ja-JP" dirty="0"/>
                  <a:t>/decay : same as </a:t>
                </a:r>
                <a:r>
                  <a:rPr lang="en-US" altLang="ja-JP" dirty="0" err="1"/>
                  <a:t>Whizard</a:t>
                </a:r>
                <a:r>
                  <a:rPr lang="en-US" altLang="ja-JP" dirty="0"/>
                  <a:t> samples. </a:t>
                </a:r>
              </a:p>
              <a:p>
                <a:r>
                  <a:rPr lang="en-US" altLang="ja-JP" dirty="0" smtClean="0"/>
                  <a:t>Full 8-fermion generator is desirable.</a:t>
                </a:r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052736"/>
                <a:ext cx="8587680" cy="5400600"/>
              </a:xfrm>
              <a:blipFill rotWithShape="1">
                <a:blip r:embed="rId3"/>
                <a:stretch>
                  <a:fillRect l="-568" t="-564" r="-1348" b="-316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36912"/>
            <a:ext cx="6067822" cy="196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日付プレースホルダー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LC generator tools</a:t>
            </a:r>
            <a:endParaRPr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750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Other generators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コンテンツ プレースホルダー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kumimoji="1" lang="ja-JP" altLang="en-US" i="1" smtClean="0">
                        <a:latin typeface="Cambria Math"/>
                      </a:rPr>
                      <m:t>𝛾𝛾</m:t>
                    </m:r>
                    <m:r>
                      <a:rPr kumimoji="1" lang="ja-JP" altLang="en-US" i="1" smtClean="0">
                        <a:latin typeface="Cambria Math"/>
                      </a:rPr>
                      <m:t>→</m:t>
                    </m:r>
                  </m:oMath>
                </a14:m>
                <a:r>
                  <a:rPr kumimoji="1" lang="ja-JP" altLang="en-US" dirty="0" smtClean="0"/>
                  <a:t> </a:t>
                </a:r>
                <a:r>
                  <a:rPr kumimoji="1" lang="en-US" altLang="ja-JP" dirty="0" smtClean="0"/>
                  <a:t>mini-jet : by </a:t>
                </a:r>
                <a:r>
                  <a:rPr kumimoji="1" lang="en-US" altLang="ja-JP" dirty="0" err="1" smtClean="0"/>
                  <a:t>Pythia</a:t>
                </a:r>
                <a:r>
                  <a:rPr kumimoji="1" lang="en-US" altLang="ja-JP" dirty="0" smtClean="0"/>
                  <a:t>. Collisions of </a:t>
                </a:r>
                <a:r>
                  <a:rPr lang="en-US" altLang="ja-JP" dirty="0" smtClean="0">
                    <a:latin typeface="Symbol" pitchFamily="18" charset="2"/>
                  </a:rPr>
                  <a:t>g </a:t>
                </a:r>
                <a:r>
                  <a:rPr lang="en-US" altLang="ja-JP" baseline="-25000" dirty="0" smtClean="0">
                    <a:latin typeface="+mn-lt"/>
                  </a:rPr>
                  <a:t>point like</a:t>
                </a:r>
              </a:p>
              <a:p>
                <a14:m>
                  <m:oMath xmlns:m="http://schemas.openxmlformats.org/officeDocument/2006/math">
                    <m:r>
                      <a:rPr lang="ja-JP" altLang="en-US" i="1">
                        <a:latin typeface="Cambria Math"/>
                      </a:rPr>
                      <m:t>𝛾𝛾</m:t>
                    </m:r>
                    <m:r>
                      <a:rPr lang="ja-JP" altLang="en-US" i="1">
                        <a:latin typeface="Cambria Math"/>
                      </a:rPr>
                      <m:t>→</m:t>
                    </m:r>
                  </m:oMath>
                </a14:m>
                <a:r>
                  <a:rPr kumimoji="1" lang="ja-JP" altLang="en-US" dirty="0" smtClean="0"/>
                  <a:t> </a:t>
                </a:r>
                <a:r>
                  <a:rPr kumimoji="1" lang="en-US" altLang="ja-JP" dirty="0" err="1" smtClean="0"/>
                  <a:t>low_pt</a:t>
                </a:r>
                <a:r>
                  <a:rPr kumimoji="1" lang="en-US" altLang="ja-JP" dirty="0" smtClean="0"/>
                  <a:t> hadrons : with X-section formula by </a:t>
                </a:r>
                <a:r>
                  <a:rPr kumimoji="1" lang="en-US" altLang="ja-JP" dirty="0" err="1" smtClean="0"/>
                  <a:t>Peskin</a:t>
                </a:r>
                <a:r>
                  <a:rPr kumimoji="1" lang="en-US" altLang="ja-JP" dirty="0" smtClean="0"/>
                  <a:t>. Using </a:t>
                </a:r>
                <a:r>
                  <a:rPr kumimoji="1" lang="en-US" altLang="ja-JP" dirty="0" err="1" smtClean="0"/>
                  <a:t>Pythia</a:t>
                </a:r>
                <a:r>
                  <a:rPr kumimoji="1" lang="en-US" altLang="ja-JP" dirty="0" smtClean="0"/>
                  <a:t> for q/g collisions.</a:t>
                </a:r>
              </a:p>
              <a:p>
                <a:pPr>
                  <a:buFont typeface="Wingdings"/>
                  <a:buChar char="è"/>
                </a:pPr>
                <a:r>
                  <a:rPr lang="en-US" altLang="ja-JP" dirty="0" smtClean="0">
                    <a:sym typeface="Wingdings" pitchFamily="2" charset="2"/>
                  </a:rPr>
                  <a:t>Not in SVN repository yet.</a:t>
                </a:r>
              </a:p>
              <a:p>
                <a:pPr>
                  <a:buFont typeface="Wingdings"/>
                  <a:buChar char="è"/>
                </a:pPr>
                <a:endParaRPr kumimoji="1" lang="en-US" altLang="ja-JP" dirty="0">
                  <a:sym typeface="Wingdings" pitchFamily="2" charset="2"/>
                </a:endParaRPr>
              </a:p>
              <a:p>
                <a:r>
                  <a:rPr lang="en-US" altLang="ja-JP" dirty="0" err="1" smtClean="0">
                    <a:sym typeface="Wingdings" pitchFamily="2" charset="2"/>
                  </a:rPr>
                  <a:t>GunieaPig</a:t>
                </a:r>
                <a:r>
                  <a:rPr kumimoji="1" lang="en-US" altLang="ja-JP" dirty="0" smtClean="0"/>
                  <a:t> </a:t>
                </a:r>
              </a:p>
              <a:p>
                <a:endParaRPr lang="en-US" altLang="ja-JP" dirty="0"/>
              </a:p>
              <a:p>
                <a:r>
                  <a:rPr lang="en-US" altLang="ja-JP" dirty="0" smtClean="0"/>
                  <a:t>Generators for beam induced backgrounds (Not used for DBD)</a:t>
                </a:r>
              </a:p>
              <a:p>
                <a:pPr lvl="1"/>
                <a:r>
                  <a:rPr kumimoji="1" lang="en-US" altLang="ja-JP" dirty="0" err="1" smtClean="0"/>
                  <a:t>Muon</a:t>
                </a:r>
                <a:r>
                  <a:rPr kumimoji="1" lang="en-US" altLang="ja-JP" dirty="0" smtClean="0"/>
                  <a:t> backgrounds</a:t>
                </a:r>
              </a:p>
              <a:p>
                <a:pPr lvl="1"/>
                <a:r>
                  <a:rPr lang="en-US" altLang="ja-JP" dirty="0" smtClean="0"/>
                  <a:t>Synchrotron radiations</a:t>
                </a:r>
              </a:p>
              <a:p>
                <a:pPr lvl="1"/>
                <a:r>
                  <a:rPr kumimoji="1" lang="en-US" altLang="ja-JP" dirty="0" smtClean="0"/>
                  <a:t>Neutrons from dump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6" name="コンテンツ プレースホルダー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575" t="-69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日付プレースホルダー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LC generator tools</a:t>
            </a:r>
            <a:endParaRPr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0008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Issues after DBD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New</a:t>
            </a:r>
            <a:r>
              <a:rPr lang="en-US" altLang="ja-JP" dirty="0" smtClean="0"/>
              <a:t> </a:t>
            </a:r>
            <a:r>
              <a:rPr lang="en-US" altLang="ja-JP" dirty="0" smtClean="0"/>
              <a:t>common </a:t>
            </a:r>
            <a:r>
              <a:rPr lang="en-US" altLang="ja-JP" dirty="0" smtClean="0"/>
              <a:t>samples</a:t>
            </a:r>
            <a:endParaRPr lang="en-US" altLang="ja-JP" dirty="0" smtClean="0"/>
          </a:p>
          <a:p>
            <a:r>
              <a:rPr lang="en-US" altLang="ja-JP" dirty="0" smtClean="0"/>
              <a:t>Generator updates</a:t>
            </a:r>
          </a:p>
          <a:p>
            <a:pPr lvl="1"/>
            <a:r>
              <a:rPr lang="en-US" altLang="ja-JP" dirty="0" smtClean="0"/>
              <a:t>Physics improvements : Detector benchmarking </a:t>
            </a:r>
            <a:r>
              <a:rPr lang="en-US" altLang="ja-JP" dirty="0" smtClean="0">
                <a:sym typeface="Wingdings" pitchFamily="2" charset="2"/>
              </a:rPr>
              <a:t> For physics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Matching of QCD radiation in ME and </a:t>
            </a:r>
            <a:r>
              <a:rPr lang="en-US" altLang="ja-JP" dirty="0" err="1" smtClean="0"/>
              <a:t>parton</a:t>
            </a:r>
            <a:r>
              <a:rPr lang="en-US" altLang="ja-JP" dirty="0" smtClean="0"/>
              <a:t> shower</a:t>
            </a:r>
          </a:p>
          <a:p>
            <a:pPr lvl="2"/>
            <a:r>
              <a:rPr lang="en-US" altLang="ja-JP" dirty="0" err="1" smtClean="0"/>
              <a:t>Bhabha</a:t>
            </a:r>
            <a:r>
              <a:rPr lang="en-US" altLang="ja-JP" dirty="0" smtClean="0"/>
              <a:t>/QED generators : There was a plan, but …</a:t>
            </a:r>
          </a:p>
          <a:p>
            <a:pPr lvl="1"/>
            <a:r>
              <a:rPr lang="en-US" altLang="ja-JP" dirty="0" err="1" smtClean="0"/>
              <a:t>Whizard</a:t>
            </a:r>
            <a:r>
              <a:rPr lang="en-US" altLang="ja-JP" dirty="0" smtClean="0"/>
              <a:t> </a:t>
            </a:r>
            <a:r>
              <a:rPr lang="en-US" altLang="ja-JP" dirty="0"/>
              <a:t>1.95 to </a:t>
            </a:r>
            <a:r>
              <a:rPr lang="en-US" altLang="ja-JP" dirty="0" smtClean="0"/>
              <a:t>Whizard2.x </a:t>
            </a:r>
          </a:p>
          <a:p>
            <a:pPr lvl="1"/>
            <a:r>
              <a:rPr lang="en-US" altLang="ja-JP" dirty="0"/>
              <a:t>Repository for </a:t>
            </a:r>
            <a:r>
              <a:rPr lang="en-US" altLang="ja-JP" dirty="0" err="1" smtClean="0"/>
              <a:t>Physsim</a:t>
            </a:r>
            <a:endParaRPr lang="en-US" altLang="ja-JP" dirty="0" smtClean="0"/>
          </a:p>
          <a:p>
            <a:pPr marL="914400" lvl="2" indent="0">
              <a:buNone/>
            </a:pPr>
            <a:endParaRPr lang="en-US" altLang="ja-JP" dirty="0" smtClean="0"/>
          </a:p>
          <a:p>
            <a:pPr lvl="1"/>
            <a:r>
              <a:rPr lang="en-US" altLang="ja-JP" dirty="0" smtClean="0"/>
              <a:t>IO: </a:t>
            </a:r>
            <a:r>
              <a:rPr lang="en-US" altLang="ja-JP" dirty="0" smtClean="0"/>
              <a:t>STDHEP </a:t>
            </a:r>
            <a:r>
              <a:rPr lang="en-US" altLang="ja-JP" dirty="0" smtClean="0">
                <a:sym typeface="Wingdings" pitchFamily="2" charset="2"/>
              </a:rPr>
              <a:t></a:t>
            </a:r>
            <a:r>
              <a:rPr lang="en-US" altLang="ja-JP" dirty="0" smtClean="0"/>
              <a:t> ?</a:t>
            </a:r>
            <a:endParaRPr lang="en-US" altLang="ja-JP" dirty="0" smtClean="0"/>
          </a:p>
          <a:p>
            <a:pPr lvl="2"/>
            <a:r>
              <a:rPr lang="en-US" altLang="ja-JP" dirty="0" err="1" smtClean="0"/>
              <a:t>Whizard</a:t>
            </a:r>
            <a:r>
              <a:rPr lang="en-US" altLang="ja-JP" dirty="0" smtClean="0"/>
              <a:t>: Fortran 95. Is Fortran interface in LCIO useful ?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2013/2/1</a:t>
            </a:r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LC generator tools</a:t>
            </a:r>
            <a:endParaRPr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6809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白紙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4254</TotalTime>
  <Words>217</Words>
  <Application>Microsoft Office PowerPoint</Application>
  <PresentationFormat>画面に合わせる (4:3)</PresentationFormat>
  <Paragraphs>75</Paragraphs>
  <Slides>6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白紙2</vt:lpstr>
      <vt:lpstr>Common Generator Tools for LC</vt:lpstr>
      <vt:lpstr>Common generator samples</vt:lpstr>
      <vt:lpstr>Whizard 1.95 generator</vt:lpstr>
      <vt:lpstr>Physsim generator for t¯t h</vt:lpstr>
      <vt:lpstr>Other generators</vt:lpstr>
      <vt:lpstr>Issues after DBD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LCWorkshop Report</dc:title>
  <dc:creator>miyamoto</dc:creator>
  <cp:lastModifiedBy>miyamoto</cp:lastModifiedBy>
  <cp:revision>322</cp:revision>
  <dcterms:created xsi:type="dcterms:W3CDTF">2009-06-04T06:26:41Z</dcterms:created>
  <dcterms:modified xsi:type="dcterms:W3CDTF">2013-02-01T05:56:26Z</dcterms:modified>
</cp:coreProperties>
</file>