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97" r:id="rId3"/>
    <p:sldId id="295" r:id="rId4"/>
    <p:sldId id="300" r:id="rId5"/>
    <p:sldId id="296" r:id="rId6"/>
    <p:sldId id="270" r:id="rId7"/>
    <p:sldId id="259" r:id="rId8"/>
    <p:sldId id="294" r:id="rId9"/>
    <p:sldId id="283" r:id="rId10"/>
    <p:sldId id="298" r:id="rId11"/>
    <p:sldId id="284" r:id="rId12"/>
    <p:sldId id="286" r:id="rId13"/>
    <p:sldId id="291" r:id="rId14"/>
    <p:sldId id="299" r:id="rId15"/>
    <p:sldId id="268" r:id="rId16"/>
    <p:sldId id="278" r:id="rId17"/>
    <p:sldId id="289" r:id="rId18"/>
    <p:sldId id="274" r:id="rId19"/>
    <p:sldId id="288" r:id="rId20"/>
    <p:sldId id="275" r:id="rId21"/>
    <p:sldId id="279" r:id="rId22"/>
    <p:sldId id="260" r:id="rId23"/>
    <p:sldId id="281" r:id="rId24"/>
    <p:sldId id="266" r:id="rId25"/>
    <p:sldId id="287" r:id="rId2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7" y="-28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SVD_BELLEII\120629_origami\120629_leak_bi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ko-KR" sz="1600" dirty="0"/>
              <a:t>Leak Current - Bias Voltage</a:t>
            </a:r>
            <a:endParaRPr lang="ko-KR" altLang="en-US" sz="1600" dirty="0"/>
          </a:p>
        </c:rich>
      </c:tx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154 Hamamatsu</c:v>
          </c:tx>
          <c:xVal>
            <c:numRef>
              <c:f>Sheet1!$B$3:$B$12</c:f>
              <c:numCache>
                <c:formatCode>General</c:formatCode>
                <c:ptCount val="1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</c:numCache>
            </c:numRef>
          </c:xVal>
          <c:yVal>
            <c:numRef>
              <c:f>Sheet1!$C$3:$C$12</c:f>
              <c:numCache>
                <c:formatCode>0.00_ </c:formatCode>
                <c:ptCount val="10"/>
                <c:pt idx="0">
                  <c:v>2.379</c:v>
                </c:pt>
                <c:pt idx="1">
                  <c:v>3.3130000000000002</c:v>
                </c:pt>
                <c:pt idx="2">
                  <c:v>3.8959999999999999</c:v>
                </c:pt>
                <c:pt idx="3">
                  <c:v>3.956</c:v>
                </c:pt>
                <c:pt idx="4">
                  <c:v>3.99</c:v>
                </c:pt>
                <c:pt idx="5">
                  <c:v>4.0170000000000003</c:v>
                </c:pt>
                <c:pt idx="6">
                  <c:v>4.04</c:v>
                </c:pt>
                <c:pt idx="7">
                  <c:v>4.0629999999999997</c:v>
                </c:pt>
                <c:pt idx="8">
                  <c:v>4.085</c:v>
                </c:pt>
                <c:pt idx="9">
                  <c:v>4.1079999999999997</c:v>
                </c:pt>
              </c:numCache>
            </c:numRef>
          </c:yVal>
          <c:smooth val="1"/>
        </c:ser>
        <c:ser>
          <c:idx val="1"/>
          <c:order val="1"/>
          <c:tx>
            <c:v>156 Hamamatsu</c:v>
          </c:tx>
          <c:xVal>
            <c:numRef>
              <c:f>Sheet1!$B$3:$B$12</c:f>
              <c:numCache>
                <c:formatCode>General</c:formatCode>
                <c:ptCount val="10"/>
                <c:pt idx="0">
                  <c:v>20</c:v>
                </c:pt>
                <c:pt idx="1">
                  <c:v>40</c:v>
                </c:pt>
                <c:pt idx="2">
                  <c:v>60</c:v>
                </c:pt>
                <c:pt idx="3">
                  <c:v>80</c:v>
                </c:pt>
                <c:pt idx="4">
                  <c:v>100</c:v>
                </c:pt>
                <c:pt idx="5">
                  <c:v>120</c:v>
                </c:pt>
                <c:pt idx="6">
                  <c:v>140</c:v>
                </c:pt>
                <c:pt idx="7">
                  <c:v>160</c:v>
                </c:pt>
                <c:pt idx="8">
                  <c:v>180</c:v>
                </c:pt>
                <c:pt idx="9">
                  <c:v>200</c:v>
                </c:pt>
              </c:numCache>
            </c:numRef>
          </c:xVal>
          <c:yVal>
            <c:numRef>
              <c:f>Sheet1!$D$3:$D$12</c:f>
              <c:numCache>
                <c:formatCode>0.00_ </c:formatCode>
                <c:ptCount val="10"/>
                <c:pt idx="0">
                  <c:v>2.3180000000000001</c:v>
                </c:pt>
                <c:pt idx="1">
                  <c:v>3.27</c:v>
                </c:pt>
                <c:pt idx="2">
                  <c:v>3.9649999999999999</c:v>
                </c:pt>
                <c:pt idx="3">
                  <c:v>4.0330000000000004</c:v>
                </c:pt>
                <c:pt idx="4">
                  <c:v>4.0659999999999998</c:v>
                </c:pt>
                <c:pt idx="5">
                  <c:v>4.0940000000000003</c:v>
                </c:pt>
                <c:pt idx="6">
                  <c:v>4.1180000000000003</c:v>
                </c:pt>
                <c:pt idx="7">
                  <c:v>4.1459999999999999</c:v>
                </c:pt>
                <c:pt idx="8">
                  <c:v>4.2039999999999997</c:v>
                </c:pt>
                <c:pt idx="9">
                  <c:v>4.33</c:v>
                </c:pt>
              </c:numCache>
            </c:numRef>
          </c:yVal>
          <c:smooth val="1"/>
        </c:ser>
        <c:ser>
          <c:idx val="2"/>
          <c:order val="2"/>
          <c:tx>
            <c:v>154 bias only</c:v>
          </c:tx>
          <c:xVal>
            <c:numRef>
              <c:f>Sheet1!$D$17:$D$26</c:f>
              <c:numCache>
                <c:formatCode>General</c:formatCode>
                <c:ptCount val="10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60</c:v>
                </c:pt>
                <c:pt idx="8">
                  <c:v>80</c:v>
                </c:pt>
                <c:pt idx="9">
                  <c:v>100</c:v>
                </c:pt>
              </c:numCache>
            </c:numRef>
          </c:xVal>
          <c:yVal>
            <c:numRef>
              <c:f>Sheet1!$E$17:$E$26</c:f>
              <c:numCache>
                <c:formatCode>General</c:formatCode>
                <c:ptCount val="10"/>
                <c:pt idx="0">
                  <c:v>1.58</c:v>
                </c:pt>
                <c:pt idx="1">
                  <c:v>1.92</c:v>
                </c:pt>
                <c:pt idx="2">
                  <c:v>2.2200000000000002</c:v>
                </c:pt>
                <c:pt idx="3">
                  <c:v>2.4900000000000002</c:v>
                </c:pt>
                <c:pt idx="4">
                  <c:v>2.73</c:v>
                </c:pt>
                <c:pt idx="5">
                  <c:v>2.94</c:v>
                </c:pt>
                <c:pt idx="6">
                  <c:v>3.15</c:v>
                </c:pt>
                <c:pt idx="7">
                  <c:v>3.79</c:v>
                </c:pt>
                <c:pt idx="8">
                  <c:v>3.94</c:v>
                </c:pt>
                <c:pt idx="9">
                  <c:v>4.01</c:v>
                </c:pt>
              </c:numCache>
            </c:numRef>
          </c:yVal>
          <c:smooth val="1"/>
        </c:ser>
        <c:ser>
          <c:idx val="3"/>
          <c:order val="3"/>
          <c:tx>
            <c:v>156 bias only</c:v>
          </c:tx>
          <c:xVal>
            <c:numRef>
              <c:f>Sheet1!$D$17:$D$26</c:f>
              <c:numCache>
                <c:formatCode>General</c:formatCode>
                <c:ptCount val="10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60</c:v>
                </c:pt>
                <c:pt idx="8">
                  <c:v>80</c:v>
                </c:pt>
                <c:pt idx="9">
                  <c:v>100</c:v>
                </c:pt>
              </c:numCache>
            </c:numRef>
          </c:xVal>
          <c:yVal>
            <c:numRef>
              <c:f>Sheet1!$F$17:$F$26</c:f>
              <c:numCache>
                <c:formatCode>General</c:formatCode>
                <c:ptCount val="10"/>
                <c:pt idx="0">
                  <c:v>1.62</c:v>
                </c:pt>
                <c:pt idx="1">
                  <c:v>2.0099999999999998</c:v>
                </c:pt>
                <c:pt idx="2">
                  <c:v>2.31</c:v>
                </c:pt>
                <c:pt idx="3">
                  <c:v>2.61</c:v>
                </c:pt>
                <c:pt idx="4">
                  <c:v>2.84</c:v>
                </c:pt>
                <c:pt idx="5">
                  <c:v>3.08</c:v>
                </c:pt>
                <c:pt idx="6">
                  <c:v>3.27</c:v>
                </c:pt>
                <c:pt idx="7">
                  <c:v>3.84</c:v>
                </c:pt>
                <c:pt idx="8">
                  <c:v>4.2</c:v>
                </c:pt>
                <c:pt idx="9">
                  <c:v>4.7300000000000004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2897664"/>
        <c:axId val="182908032"/>
      </c:scatterChart>
      <c:valAx>
        <c:axId val="182897664"/>
        <c:scaling>
          <c:orientation val="minMax"/>
          <c:max val="100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 sz="1400" dirty="0"/>
                  <a:t>Bias</a:t>
                </a:r>
                <a:r>
                  <a:rPr lang="en-US" altLang="ko-KR" sz="1400" baseline="0" dirty="0"/>
                  <a:t> Voltage [V]</a:t>
                </a:r>
                <a:endParaRPr lang="ko-KR" altLang="en-US" sz="1400" dirty="0"/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82908032"/>
        <c:crosses val="autoZero"/>
        <c:crossBetween val="midCat"/>
      </c:valAx>
      <c:valAx>
        <c:axId val="182908032"/>
        <c:scaling>
          <c:orientation val="minMax"/>
          <c:max val="5"/>
          <c:min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ko-KR" sz="1200" dirty="0"/>
                  <a:t>Leak Current [</a:t>
                </a:r>
                <a:r>
                  <a:rPr lang="en-US" altLang="ko-KR" sz="1200" dirty="0" err="1"/>
                  <a:t>uA</a:t>
                </a:r>
                <a:r>
                  <a:rPr lang="en-US" altLang="ko-KR" sz="1200" dirty="0"/>
                  <a:t>]</a:t>
                </a:r>
              </a:p>
              <a:p>
                <a:pPr>
                  <a:defRPr/>
                </a:pPr>
                <a:endParaRPr lang="ko-KR" altLang="en-US" dirty="0"/>
              </a:p>
            </c:rich>
          </c:tx>
          <c:overlay val="0"/>
        </c:title>
        <c:numFmt formatCode="0_ " sourceLinked="0"/>
        <c:majorTickMark val="none"/>
        <c:minorTickMark val="none"/>
        <c:tickLblPos val="nextTo"/>
        <c:crossAx val="182897664"/>
        <c:crosses val="autoZero"/>
        <c:crossBetween val="midCat"/>
      </c:valAx>
    </c:plotArea>
    <c:legend>
      <c:legendPos val="t"/>
      <c:overlay val="0"/>
      <c:txPr>
        <a:bodyPr/>
        <a:lstStyle/>
        <a:p>
          <a:pPr>
            <a:defRPr sz="700"/>
          </a:pPr>
          <a:endParaRPr lang="ja-JP"/>
        </a:p>
      </c:txPr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0544BF-8B90-42C9-BDE4-081B00DE0A32}" type="datetimeFigureOut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9875AD-0ECC-4F65-ACA3-75330FE5921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8881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7D9F3-46B2-4175-9D0A-E60C906A90D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7D9F3-46B2-4175-9D0A-E60C906A90DC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A7CE1-362F-41A2-AD72-848CE4508E27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2432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8013-F57A-4CDE-9843-BE04BDADB980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905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93B87-2A33-4859-8FE4-16D4A8D2DB5F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061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95822-1BA7-4B55-B6D4-CED3AE972B18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435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E1C43-A355-4CA9-B861-E47A0791E7F0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2026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B78BE-F4F8-449A-853F-87CE98BD0C43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791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B7068-478B-42BC-A2DD-D08DE34047C2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43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10C4-4790-4CC3-9B66-D858451843E7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1961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3DAC4-126D-41F3-91F3-AD426EBF7B21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1839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A50AD-66E6-457F-8DC6-F3CB38A24D7A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7357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E8124-3A75-42BC-B523-A7DA42525BA2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7139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2FED7-C3D3-42EB-9AE4-BDA70A703E2B}" type="datetime1">
              <a:rPr kumimoji="1" lang="ja-JP" altLang="en-US" smtClean="0"/>
              <a:t>2013/9/3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9th International "Hiroshima" Symposium on the Development and Application of Semiconductor Tracking Detectors, Hiroshima,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173B4-296A-48BB-B281-E0C0F2BD76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136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gif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wmf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w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/>
              <a:t>The silicon strip vertex detector of the Belle II experiment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Yoshiyuki </a:t>
            </a:r>
            <a:r>
              <a:rPr kumimoji="1" lang="en-US" altLang="ja-JP" dirty="0" err="1" smtClean="0">
                <a:solidFill>
                  <a:schemeClr val="tx1"/>
                </a:solidFill>
              </a:rPr>
              <a:t>Onuki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On behalf of </a:t>
            </a:r>
            <a:r>
              <a:rPr lang="en-US" altLang="ja-JP" dirty="0" err="1" smtClean="0">
                <a:solidFill>
                  <a:schemeClr val="tx1"/>
                </a:solidFill>
              </a:rPr>
              <a:t>BelleII</a:t>
            </a:r>
            <a:r>
              <a:rPr lang="en-US" altLang="ja-JP" dirty="0" smtClean="0">
                <a:solidFill>
                  <a:schemeClr val="tx1"/>
                </a:solidFill>
              </a:rPr>
              <a:t>/SVD collaboration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University of Tokyo/</a:t>
            </a:r>
            <a:r>
              <a:rPr lang="en-US" altLang="ja-JP" dirty="0" err="1" smtClean="0">
                <a:solidFill>
                  <a:schemeClr val="tx1"/>
                </a:solidFill>
              </a:rPr>
              <a:t>Kavli</a:t>
            </a:r>
            <a:r>
              <a:rPr lang="en-US" altLang="ja-JP" dirty="0" smtClean="0">
                <a:solidFill>
                  <a:schemeClr val="tx1"/>
                </a:solidFill>
              </a:rPr>
              <a:t> IPMU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1EF24-9574-44AB-B883-5D44A32F1180}" type="datetime1">
              <a:rPr kumimoji="1" lang="ja-JP" altLang="en-US" smtClean="0">
                <a:solidFill>
                  <a:schemeClr val="tx1"/>
                </a:solidFill>
              </a:rPr>
              <a:t>2013/9/3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124200" y="6237312"/>
            <a:ext cx="2895600" cy="365125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9th International "Hiroshima" Symposium on the Development and Application of Semiconductor Tracking Detectors, Hiroshima, Japan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://ryukyu.astr.tohoku.ac.jp/pukiwiki/index.php?plugin=ref&amp;page=Members%2Fchinone%2FDiary%2F2012%2F02&amp;src=IPMU-logo-posi_smal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336" b="27514"/>
          <a:stretch/>
        </p:blipFill>
        <p:spPr bwMode="auto">
          <a:xfrm>
            <a:off x="4716016" y="1646"/>
            <a:ext cx="4389120" cy="69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http://belle2.kek.jp/images/belle2-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8868"/>
            <a:ext cx="1121664" cy="911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-3012"/>
            <a:ext cx="12192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193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936104"/>
          </a:xfrm>
        </p:spPr>
        <p:txBody>
          <a:bodyPr/>
          <a:lstStyle/>
          <a:p>
            <a:r>
              <a:rPr kumimoji="1" lang="en-US" altLang="ja-JP" dirty="0" smtClean="0"/>
              <a:t>Breakdown of material budget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10</a:t>
            </a:fld>
            <a:endParaRPr kumimoji="1" lang="ja-JP" altLang="en-US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701409"/>
              </p:ext>
            </p:extLst>
          </p:nvPr>
        </p:nvGraphicFramePr>
        <p:xfrm>
          <a:off x="1187624" y="4650829"/>
          <a:ext cx="5832648" cy="2133972"/>
        </p:xfrm>
        <a:graphic>
          <a:graphicData uri="http://schemas.openxmlformats.org/drawingml/2006/table">
            <a:tbl>
              <a:tblPr/>
              <a:tblGrid>
                <a:gridCol w="1368152"/>
                <a:gridCol w="576064"/>
                <a:gridCol w="576064"/>
                <a:gridCol w="576064"/>
                <a:gridCol w="720080"/>
                <a:gridCol w="792088"/>
                <a:gridCol w="648072"/>
                <a:gridCol w="576064"/>
              </a:tblGrid>
              <a:tr h="648072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DSSD+ Origami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Rib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Airex</a:t>
                      </a: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 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Origami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CO2 Cooling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100</a:t>
                      </a: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m</a:t>
                      </a: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Glue</a:t>
                      </a:r>
                      <a:endParaRPr kumimoji="1" lang="ja-JP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Total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% X</a:t>
                      </a:r>
                      <a:r>
                        <a:rPr kumimoji="1" lang="en-US" altLang="ja-JP" sz="12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2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HPK+1Origami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0.593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HPK+2Origami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0.266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</a:t>
                      </a:r>
                      <a:endParaRPr kumimoji="1" lang="ja-JP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0.011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0.421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Micron+Origami</a:t>
                      </a:r>
                      <a:endParaRPr kumimoji="1" lang="ja-JP" alt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9" name="コンテンツ プレースホルダー 8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5" r="22093"/>
          <a:stretch/>
        </p:blipFill>
        <p:spPr>
          <a:xfrm>
            <a:off x="-50677" y="559221"/>
            <a:ext cx="4838701" cy="4525963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4701421" y="908720"/>
            <a:ext cx="142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+Z flex</a:t>
            </a:r>
            <a:endParaRPr kumimoji="1" lang="ja-JP" altLang="en-US" sz="16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701421" y="1281068"/>
            <a:ext cx="2776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CE flex(length 450mm)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01421" y="1660158"/>
            <a:ext cx="1428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Origami </a:t>
            </a:r>
            <a:r>
              <a:rPr kumimoji="1" lang="en-US" altLang="ja-JP" sz="1600" dirty="0" smtClean="0">
                <a:latin typeface="Calibri"/>
              </a:rPr>
              <a:t>−</a:t>
            </a:r>
            <a:r>
              <a:rPr kumimoji="1" lang="en-US" altLang="ja-JP" sz="1600" dirty="0" smtClean="0"/>
              <a:t>Z flex</a:t>
            </a:r>
            <a:endParaRPr kumimoji="1" lang="ja-JP" altLang="en-US" sz="16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788024" y="2097109"/>
            <a:ext cx="2824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…</a:t>
            </a:r>
            <a:r>
              <a:rPr lang="en-US" altLang="ja-JP" sz="1600" dirty="0" smtClean="0"/>
              <a:t>Three</a:t>
            </a:r>
            <a:r>
              <a:rPr kumimoji="1" lang="en-US" altLang="ja-JP" sz="1600" dirty="0" smtClean="0"/>
              <a:t> Cu layer FLEX(Taiyo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Co.</a:t>
            </a:r>
            <a:r>
              <a:rPr kumimoji="1" lang="en-US" altLang="ja-JP" sz="1600" dirty="0" smtClean="0"/>
              <a:t>)</a:t>
            </a:r>
            <a:endParaRPr kumimoji="1" lang="ja-JP" altLang="en-US" sz="16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13851" y="3203684"/>
            <a:ext cx="6709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Ribs…</a:t>
            </a:r>
            <a:endParaRPr kumimoji="1" lang="ja-JP" altLang="en-US" sz="1600" dirty="0"/>
          </a:p>
        </p:txBody>
      </p:sp>
      <p:cxnSp>
        <p:nvCxnSpPr>
          <p:cNvPr id="18" name="直線矢印コネクタ 17"/>
          <p:cNvCxnSpPr>
            <a:stCxn id="10" idx="1"/>
          </p:cNvCxnSpPr>
          <p:nvPr/>
        </p:nvCxnSpPr>
        <p:spPr>
          <a:xfrm flipH="1" flipV="1">
            <a:off x="1835697" y="908720"/>
            <a:ext cx="2865724" cy="1692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1"/>
          </p:cNvCxnSpPr>
          <p:nvPr/>
        </p:nvCxnSpPr>
        <p:spPr>
          <a:xfrm flipH="1">
            <a:off x="4211961" y="1829435"/>
            <a:ext cx="489460" cy="2000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H="1">
            <a:off x="3275856" y="1493868"/>
            <a:ext cx="1569581" cy="6389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5115468" y="3186375"/>
            <a:ext cx="2411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Airex</a:t>
            </a:r>
            <a:r>
              <a:rPr lang="en-US" altLang="ja-JP" sz="1600" dirty="0" smtClean="0"/>
              <a:t> foam sandwiched by </a:t>
            </a:r>
          </a:p>
          <a:p>
            <a:r>
              <a:rPr lang="en-US" altLang="ja-JP" sz="1600" dirty="0" smtClean="0"/>
              <a:t>Carbon </a:t>
            </a:r>
            <a:r>
              <a:rPr lang="en-US" altLang="ja-JP" sz="1600" dirty="0"/>
              <a:t>fiber </a:t>
            </a:r>
            <a:r>
              <a:rPr lang="en-US" altLang="ja-JP" sz="1600" dirty="0" smtClean="0"/>
              <a:t>ribs </a:t>
            </a:r>
            <a:endParaRPr kumimoji="1" lang="ja-JP" altLang="en-US" sz="16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99992" y="4139788"/>
            <a:ext cx="18293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Glue…Araldite 2011</a:t>
            </a:r>
            <a:endParaRPr kumimoji="1" lang="ja-JP" altLang="en-US" sz="1600" dirty="0"/>
          </a:p>
        </p:txBody>
      </p:sp>
      <p:sp>
        <p:nvSpPr>
          <p:cNvPr id="25" name="AutoShape 2" descr="http://belle.kek.jp/group/svd/ORIGAMI/6CE/20100322/origami-layer.png"/>
          <p:cNvSpPr>
            <a:spLocks noChangeAspect="1" noChangeArrowheads="1"/>
          </p:cNvSpPr>
          <p:nvPr/>
        </p:nvSpPr>
        <p:spPr bwMode="auto">
          <a:xfrm>
            <a:off x="155575" y="-2079625"/>
            <a:ext cx="302895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09" t="8472" r="2734"/>
          <a:stretch/>
        </p:blipFill>
        <p:spPr>
          <a:xfrm>
            <a:off x="7634863" y="1014918"/>
            <a:ext cx="1509137" cy="501399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0560" y="1247274"/>
            <a:ext cx="570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Glue</a:t>
            </a:r>
            <a:endParaRPr kumimoji="1" lang="ja-JP" altLang="en-US" sz="1600" dirty="0"/>
          </a:p>
        </p:txBody>
      </p:sp>
      <p:cxnSp>
        <p:nvCxnSpPr>
          <p:cNvPr id="6" name="直線矢印コネクタ 5"/>
          <p:cNvCxnSpPr>
            <a:stCxn id="3" idx="3"/>
          </p:cNvCxnSpPr>
          <p:nvPr/>
        </p:nvCxnSpPr>
        <p:spPr>
          <a:xfrm flipV="1">
            <a:off x="681550" y="1077998"/>
            <a:ext cx="290050" cy="3385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-36512" y="1700808"/>
            <a:ext cx="6068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err="1" smtClean="0"/>
              <a:t>Airex</a:t>
            </a:r>
            <a:endParaRPr kumimoji="1" lang="ja-JP" altLang="en-US" sz="16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-58562" y="2267580"/>
            <a:ext cx="4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PF2</a:t>
            </a:r>
            <a:endParaRPr kumimoji="1" lang="ja-JP" altLang="en-US" sz="16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-77612" y="3069193"/>
            <a:ext cx="4892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PF1</a:t>
            </a:r>
            <a:endParaRPr kumimoji="1" lang="ja-JP" altLang="en-US" sz="16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840994" y="3234462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PB2</a:t>
            </a:r>
            <a:endParaRPr kumimoji="1" lang="ja-JP" altLang="en-US" sz="16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460491" y="4286007"/>
            <a:ext cx="5068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PB1</a:t>
            </a:r>
            <a:endParaRPr kumimoji="1" lang="ja-JP" altLang="en-US" sz="16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7025" y="3205887"/>
            <a:ext cx="498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PA1</a:t>
            </a:r>
            <a:endParaRPr kumimoji="1" lang="ja-JP" altLang="en-US" sz="16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93530" y="3356992"/>
            <a:ext cx="4981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PA2</a:t>
            </a:r>
            <a:endParaRPr kumimoji="1" lang="ja-JP" altLang="en-US" sz="16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222430" y="2913633"/>
            <a:ext cx="627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DSSD</a:t>
            </a:r>
            <a:endParaRPr kumimoji="1" lang="ja-JP" altLang="en-US" sz="16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41075" y="3695546"/>
            <a:ext cx="52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Ribs</a:t>
            </a:r>
            <a:endParaRPr kumimoji="1" lang="ja-JP" altLang="en-US" sz="16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4237771"/>
            <a:ext cx="2491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L6 ladder explosion view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12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29814"/>
          </a:xfrm>
        </p:spPr>
        <p:txBody>
          <a:bodyPr/>
          <a:lstStyle/>
          <a:p>
            <a:r>
              <a:rPr kumimoji="1" lang="en-US" altLang="ja-JP" dirty="0" smtClean="0"/>
              <a:t>SVD Ladders</a:t>
            </a:r>
            <a:r>
              <a:rPr lang="ja-JP" altLang="en-US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7" r="5870"/>
          <a:stretch/>
        </p:blipFill>
        <p:spPr>
          <a:xfrm>
            <a:off x="2555776" y="3807581"/>
            <a:ext cx="3888802" cy="228571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1" r="4740"/>
          <a:stretch/>
        </p:blipFill>
        <p:spPr>
          <a:xfrm>
            <a:off x="2339752" y="3055533"/>
            <a:ext cx="4918422" cy="2605715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3" r="8522"/>
          <a:stretch/>
        </p:blipFill>
        <p:spPr>
          <a:xfrm>
            <a:off x="2052549" y="1700808"/>
            <a:ext cx="6110793" cy="338285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4" r="3739"/>
          <a:stretch/>
        </p:blipFill>
        <p:spPr>
          <a:xfrm>
            <a:off x="1620553" y="692696"/>
            <a:ext cx="7487951" cy="379428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07504" y="4221088"/>
            <a:ext cx="291926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Ladder production cites:</a:t>
            </a:r>
          </a:p>
          <a:p>
            <a:r>
              <a:rPr lang="ja-JP" altLang="en-US" sz="2000" dirty="0"/>
              <a:t>　</a:t>
            </a:r>
            <a:r>
              <a:rPr kumimoji="1" lang="en-US" altLang="ja-JP" sz="2000" dirty="0" smtClean="0"/>
              <a:t>L3 Melbourne(Australia)</a:t>
            </a:r>
          </a:p>
          <a:p>
            <a:r>
              <a:rPr lang="ja-JP" altLang="en-US" sz="2000" dirty="0" smtClean="0"/>
              <a:t>　</a:t>
            </a:r>
            <a:r>
              <a:rPr lang="en-US" altLang="ja-JP" sz="2000" dirty="0" smtClean="0"/>
              <a:t>L4 TIFR(@</a:t>
            </a:r>
            <a:r>
              <a:rPr lang="en-US" altLang="ja-JP" sz="2000" dirty="0" err="1" smtClean="0"/>
              <a:t>Kavli</a:t>
            </a:r>
            <a:r>
              <a:rPr lang="en-US" altLang="ja-JP" sz="2000" dirty="0" smtClean="0"/>
              <a:t> IPMU)</a:t>
            </a:r>
          </a:p>
          <a:p>
            <a:r>
              <a:rPr kumimoji="1" lang="ja-JP" altLang="en-US" sz="2000" dirty="0" smtClean="0"/>
              <a:t>　</a:t>
            </a:r>
            <a:r>
              <a:rPr kumimoji="1" lang="en-US" altLang="ja-JP" sz="2000" dirty="0" smtClean="0"/>
              <a:t>L5 HEPHY(Vienna)</a:t>
            </a:r>
          </a:p>
          <a:p>
            <a:r>
              <a:rPr lang="ja-JP" altLang="en-US" sz="2000" dirty="0" smtClean="0"/>
              <a:t>　</a:t>
            </a:r>
            <a:r>
              <a:rPr lang="en-US" altLang="ja-JP" sz="2000" dirty="0" smtClean="0"/>
              <a:t>L6 </a:t>
            </a:r>
            <a:r>
              <a:rPr lang="en-US" altLang="ja-JP" sz="2000" dirty="0" err="1" smtClean="0"/>
              <a:t>Kavli</a:t>
            </a:r>
            <a:r>
              <a:rPr lang="en-US" altLang="ja-JP" sz="2000" dirty="0" smtClean="0"/>
              <a:t> IPMU(Japan)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32378" y="5909210"/>
            <a:ext cx="61398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/>
              <a:t>Possible contribution for FW&amp;BW module by INFN(Italia) </a:t>
            </a:r>
            <a:endParaRPr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485791" y="6279703"/>
            <a:ext cx="6224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/>
              <a:t>World wide collaborated ladder production</a:t>
            </a:r>
            <a:endParaRPr kumimoji="1" lang="ja-JP" altLang="en-US" sz="2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2723" y="689772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L6 Ladder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35800" y="1772816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L5 Ladder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239771" y="2870867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L4 Ladder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456844" y="3851756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L3 Ladder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789969" y="784671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FW module</a:t>
            </a:r>
            <a:endParaRPr kumimoji="1" lang="ja-JP" altLang="en-US" sz="14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524328" y="3049215"/>
            <a:ext cx="10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/>
              <a:t>B</a:t>
            </a:r>
            <a:r>
              <a:rPr kumimoji="1" lang="en-US" altLang="ja-JP" sz="1400" dirty="0" smtClean="0"/>
              <a:t>W module</a:t>
            </a:r>
            <a:endParaRPr kumimoji="1" lang="ja-JP" altLang="en-US" sz="14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067944" y="1249015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171285" y="1732908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228184" y="2401143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Origami module</a:t>
            </a:r>
            <a:endParaRPr kumimoji="1" lang="ja-JP" altLang="en-US" sz="1400" dirty="0"/>
          </a:p>
        </p:txBody>
      </p:sp>
      <p:cxnSp>
        <p:nvCxnSpPr>
          <p:cNvPr id="24" name="直線コネクタ 23"/>
          <p:cNvCxnSpPr>
            <a:cxnSpLocks noChangeAspect="1"/>
          </p:cNvCxnSpPr>
          <p:nvPr/>
        </p:nvCxnSpPr>
        <p:spPr>
          <a:xfrm flipH="1">
            <a:off x="4788024" y="2688757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>
            <a:cxnSpLocks noChangeAspect="1"/>
          </p:cNvCxnSpPr>
          <p:nvPr/>
        </p:nvCxnSpPr>
        <p:spPr>
          <a:xfrm flipH="1">
            <a:off x="3678333" y="2040685"/>
            <a:ext cx="2837883" cy="21083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>
            <a:cxnSpLocks noChangeAspect="1"/>
          </p:cNvCxnSpPr>
          <p:nvPr/>
        </p:nvCxnSpPr>
        <p:spPr>
          <a:xfrm flipH="1">
            <a:off x="3797919" y="1412776"/>
            <a:ext cx="1560836" cy="115961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右矢印 29"/>
          <p:cNvSpPr/>
          <p:nvPr/>
        </p:nvSpPr>
        <p:spPr>
          <a:xfrm rot="2056289">
            <a:off x="5423533" y="1402645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右矢印 31"/>
          <p:cNvSpPr/>
          <p:nvPr/>
        </p:nvSpPr>
        <p:spPr>
          <a:xfrm rot="2056289" flipH="1" flipV="1">
            <a:off x="4961269" y="1092642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5850253" y="1199426"/>
            <a:ext cx="85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75841" y="836712"/>
            <a:ext cx="836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5" name="右矢印 34"/>
          <p:cNvSpPr/>
          <p:nvPr/>
        </p:nvSpPr>
        <p:spPr>
          <a:xfrm rot="2056289">
            <a:off x="4444546" y="3562885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右矢印 35"/>
          <p:cNvSpPr/>
          <p:nvPr/>
        </p:nvSpPr>
        <p:spPr>
          <a:xfrm rot="2056289" flipH="1" flipV="1">
            <a:off x="3982282" y="3252882"/>
            <a:ext cx="520189" cy="2037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860032" y="3717032"/>
            <a:ext cx="852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B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260173" y="2939441"/>
            <a:ext cx="836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kumimoji="1" lang="en-US" altLang="ja-JP" dirty="0" smtClean="0"/>
              <a:t>W r/o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8" t="24876" r="19116" b="22711"/>
          <a:stretch/>
        </p:blipFill>
        <p:spPr>
          <a:xfrm>
            <a:off x="7442298" y="5374871"/>
            <a:ext cx="1701702" cy="93444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8" t="27516" r="19278" b="26857"/>
          <a:stretch/>
        </p:blipFill>
        <p:spPr>
          <a:xfrm>
            <a:off x="6828001" y="5512971"/>
            <a:ext cx="1516237" cy="813464"/>
          </a:xfrm>
          <a:prstGeom prst="rect">
            <a:avLst/>
          </a:prstGeom>
        </p:spPr>
      </p:pic>
      <p:sp>
        <p:nvSpPr>
          <p:cNvPr id="39" name="テキスト ボックス 38"/>
          <p:cNvSpPr txBox="1"/>
          <p:nvPr/>
        </p:nvSpPr>
        <p:spPr>
          <a:xfrm>
            <a:off x="7147761" y="6145559"/>
            <a:ext cx="10246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FW module</a:t>
            </a:r>
            <a:endParaRPr kumimoji="1" lang="ja-JP" altLang="en-US" sz="14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189781" y="6145559"/>
            <a:ext cx="10385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BW module</a:t>
            </a:r>
            <a:endParaRPr kumimoji="1" lang="ja-JP" altLang="en-US" sz="1400" dirty="0"/>
          </a:p>
        </p:txBody>
      </p:sp>
      <p:cxnSp>
        <p:nvCxnSpPr>
          <p:cNvPr id="7" name="直線コネクタ 6"/>
          <p:cNvCxnSpPr>
            <a:cxnSpLocks noChangeAspect="1"/>
          </p:cNvCxnSpPr>
          <p:nvPr/>
        </p:nvCxnSpPr>
        <p:spPr>
          <a:xfrm>
            <a:off x="2540309" y="776877"/>
            <a:ext cx="6246062" cy="3676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>
            <a:cxnSpLocks noChangeAspect="1"/>
          </p:cNvCxnSpPr>
          <p:nvPr/>
        </p:nvCxnSpPr>
        <p:spPr>
          <a:xfrm>
            <a:off x="2493293" y="1791866"/>
            <a:ext cx="5437416" cy="320030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>
            <a:cxnSpLocks noChangeAspect="1"/>
          </p:cNvCxnSpPr>
          <p:nvPr/>
        </p:nvCxnSpPr>
        <p:spPr>
          <a:xfrm>
            <a:off x="2531035" y="2987422"/>
            <a:ext cx="4428865" cy="260670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8244408" y="4453130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7668344" y="4993431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2110279" y="2708920"/>
            <a:ext cx="109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Cooling pipe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687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kumimoji="1" lang="en-US" altLang="ja-JP" dirty="0" smtClean="0"/>
              <a:t>Ladder assembly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36004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sz="2800" dirty="0" smtClean="0"/>
              <a:t>Strategy</a:t>
            </a:r>
          </a:p>
          <a:p>
            <a:pPr lvl="1"/>
            <a:r>
              <a:rPr lang="en-US" altLang="ja-JP" sz="2000" dirty="0"/>
              <a:t>Active alignment of DSSDs at &lt; O(10</a:t>
            </a:r>
            <a:r>
              <a:rPr lang="en-US" altLang="ja-JP" sz="2000" dirty="0">
                <a:latin typeface="Symbol" pitchFamily="18" charset="2"/>
              </a:rPr>
              <a:t>m</a:t>
            </a:r>
            <a:r>
              <a:rPr lang="en-US" altLang="ja-JP" sz="2000" dirty="0"/>
              <a:t>m) </a:t>
            </a:r>
            <a:r>
              <a:rPr lang="en-US" altLang="ja-JP" sz="2000" dirty="0" smtClean="0"/>
              <a:t>with DSSD moving stage.</a:t>
            </a:r>
          </a:p>
          <a:p>
            <a:pPr lvl="1"/>
            <a:r>
              <a:rPr lang="en-US" altLang="ja-JP" sz="2000" dirty="0"/>
              <a:t>Measurement of </a:t>
            </a:r>
            <a:r>
              <a:rPr lang="en-US" altLang="ja-JP" sz="2000" dirty="0" smtClean="0"/>
              <a:t>whole </a:t>
            </a:r>
            <a:r>
              <a:rPr lang="en-US" altLang="ja-JP" sz="2000" dirty="0" err="1" smtClean="0"/>
              <a:t>fiducial</a:t>
            </a:r>
            <a:r>
              <a:rPr lang="en-US" altLang="ja-JP" sz="2000" dirty="0" smtClean="0"/>
              <a:t> </a:t>
            </a:r>
            <a:r>
              <a:rPr lang="en-US" altLang="ja-JP" sz="2000" dirty="0"/>
              <a:t>marks on DSSD by CMM after </a:t>
            </a:r>
            <a:r>
              <a:rPr lang="en-US" altLang="ja-JP" sz="2000" dirty="0" smtClean="0"/>
              <a:t>the assembly.</a:t>
            </a:r>
          </a:p>
          <a:p>
            <a:pPr lvl="1"/>
            <a:r>
              <a:rPr lang="en-US" altLang="ja-JP" sz="2000" dirty="0" smtClean="0"/>
              <a:t>Porting L6 production jigs to the other layer  </a:t>
            </a:r>
            <a:endParaRPr lang="en-US" altLang="ja-JP" sz="2400" dirty="0" smtClean="0"/>
          </a:p>
          <a:p>
            <a:r>
              <a:rPr lang="en-US" altLang="ja-JP" sz="2800" dirty="0" smtClean="0"/>
              <a:t>Status</a:t>
            </a:r>
          </a:p>
          <a:p>
            <a:pPr lvl="1"/>
            <a:r>
              <a:rPr lang="en-US" altLang="ja-JP" sz="2000" dirty="0" smtClean="0"/>
              <a:t>A </a:t>
            </a:r>
            <a:r>
              <a:rPr lang="en-US" altLang="ja-JP" sz="2000" dirty="0"/>
              <a:t>full set of L6 ladder production jigs in </a:t>
            </a:r>
            <a:r>
              <a:rPr lang="en-US" altLang="ja-JP" sz="2000" dirty="0" err="1"/>
              <a:t>Kavli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IPMU</a:t>
            </a:r>
          </a:p>
          <a:p>
            <a:pPr lvl="1"/>
            <a:r>
              <a:rPr lang="en-US" altLang="ja-JP" sz="2000" dirty="0" smtClean="0"/>
              <a:t>Working single and double Origami modules are produced so far.   </a:t>
            </a:r>
          </a:p>
          <a:p>
            <a:pPr lvl="1"/>
            <a:r>
              <a:rPr lang="en-US" altLang="ja-JP" sz="2000" dirty="0" smtClean="0"/>
              <a:t>Verification of technical milestone w/ assembly of mockup ladder is in progress</a:t>
            </a:r>
          </a:p>
          <a:p>
            <a:pPr lvl="1"/>
            <a:r>
              <a:rPr lang="en-US" altLang="ja-JP" sz="2000" dirty="0" smtClean="0"/>
              <a:t>Collaborative research agreement was concluded btw TIFR and </a:t>
            </a:r>
            <a:r>
              <a:rPr lang="en-US" altLang="ja-JP" sz="2000" dirty="0" err="1" smtClean="0"/>
              <a:t>Kavli</a:t>
            </a:r>
            <a:r>
              <a:rPr lang="en-US" altLang="ja-JP" sz="2000" dirty="0" smtClean="0"/>
              <a:t> IPMU.</a:t>
            </a:r>
          </a:p>
          <a:p>
            <a:pPr lvl="1"/>
            <a:r>
              <a:rPr lang="en-US" altLang="ja-JP" sz="2000" dirty="0" smtClean="0"/>
              <a:t>Commissioning of wire-bonders in each institute is done. Training for production. </a:t>
            </a:r>
            <a:endParaRPr lang="en-US" altLang="ja-JP" sz="2000" dirty="0"/>
          </a:p>
        </p:txBody>
      </p:sp>
      <p:pic>
        <p:nvPicPr>
          <p:cNvPr id="5" name="コンテンツ プレースホルダー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6" r="24331"/>
          <a:stretch/>
        </p:blipFill>
        <p:spPr>
          <a:xfrm>
            <a:off x="22841" y="4365104"/>
            <a:ext cx="1817624" cy="228498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82699" y="4752167"/>
            <a:ext cx="2340864" cy="156133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681474" y="6036612"/>
            <a:ext cx="2109104" cy="738664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/>
              <a:t>Automatic wire bonder</a:t>
            </a:r>
            <a:endParaRPr kumimoji="1" lang="en-US" altLang="ja-JP" sz="1400" dirty="0" smtClean="0"/>
          </a:p>
          <a:p>
            <a:pPr algn="ctr"/>
            <a:r>
              <a:rPr kumimoji="1" lang="en-US" altLang="ja-JP" sz="1400" dirty="0" err="1" smtClean="0"/>
              <a:t>Delvotec</a:t>
            </a:r>
            <a:r>
              <a:rPr kumimoji="1" lang="en-US" altLang="ja-JP" sz="1400" dirty="0" smtClean="0"/>
              <a:t> 6400</a:t>
            </a:r>
          </a:p>
          <a:p>
            <a:pPr algn="ctr"/>
            <a:r>
              <a:rPr lang="en-US" altLang="ja-JP" sz="1400" dirty="0" smtClean="0"/>
              <a:t>HEPHY, TIFR(@</a:t>
            </a:r>
            <a:r>
              <a:rPr lang="en-US" altLang="ja-JP" sz="1400" dirty="0" err="1" smtClean="0"/>
              <a:t>Kavli</a:t>
            </a:r>
            <a:r>
              <a:rPr lang="en-US" altLang="ja-JP" sz="1400" dirty="0" smtClean="0"/>
              <a:t> IPMU)</a:t>
            </a:r>
            <a:endParaRPr lang="en-US" altLang="ja-JP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1779" y="5949280"/>
            <a:ext cx="1873270" cy="738664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/>
              <a:t>Automatic wire bonder</a:t>
            </a:r>
            <a:endParaRPr kumimoji="1" lang="en-US" altLang="ja-JP" sz="1400" dirty="0" smtClean="0"/>
          </a:p>
          <a:p>
            <a:pPr algn="ctr"/>
            <a:r>
              <a:rPr lang="en-US" altLang="ja-JP" sz="1400" dirty="0" err="1" smtClean="0"/>
              <a:t>Choonpa</a:t>
            </a:r>
            <a:r>
              <a:rPr lang="en-US" altLang="ja-JP" sz="1400" dirty="0" smtClean="0"/>
              <a:t> Co.</a:t>
            </a:r>
            <a:r>
              <a:rPr kumimoji="1" lang="en-US" altLang="ja-JP" sz="1400" dirty="0" smtClean="0"/>
              <a:t> REBO-7W</a:t>
            </a:r>
          </a:p>
          <a:p>
            <a:pPr algn="ctr"/>
            <a:r>
              <a:rPr lang="en-US" altLang="ja-JP" sz="1400" dirty="0" smtClean="0"/>
              <a:t>IPMU(borrowed KEK)</a:t>
            </a:r>
            <a:endParaRPr lang="en-US" altLang="ja-JP" sz="1400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87" t="21109" r="19989" b="1141"/>
          <a:stretch/>
        </p:blipFill>
        <p:spPr>
          <a:xfrm>
            <a:off x="3472830" y="4384873"/>
            <a:ext cx="2000251" cy="1895848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3814975" y="5542057"/>
            <a:ext cx="1468094" cy="738664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/>
              <a:t>CMM</a:t>
            </a:r>
          </a:p>
          <a:p>
            <a:pPr algn="ctr"/>
            <a:r>
              <a:rPr lang="en-US" altLang="ja-JP" sz="1400" dirty="0" err="1" smtClean="0"/>
              <a:t>Mitsutoyo</a:t>
            </a:r>
            <a:r>
              <a:rPr lang="en-US" altLang="ja-JP" sz="1400" dirty="0" smtClean="0"/>
              <a:t> QV606</a:t>
            </a:r>
          </a:p>
          <a:p>
            <a:pPr algn="ctr"/>
            <a:r>
              <a:rPr lang="en-US" altLang="ja-JP" sz="1400" dirty="0" err="1" smtClean="0"/>
              <a:t>Kavli</a:t>
            </a:r>
            <a:r>
              <a:rPr lang="en-US" altLang="ja-JP" sz="1400" dirty="0" smtClean="0"/>
              <a:t> IPMU</a:t>
            </a:r>
            <a:endParaRPr kumimoji="1" lang="ja-JP" altLang="en-US" sz="14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80" t="26000" r="26875" b="14889"/>
          <a:stretch/>
        </p:blipFill>
        <p:spPr>
          <a:xfrm>
            <a:off x="6660236" y="1615084"/>
            <a:ext cx="2401968" cy="1594308"/>
          </a:xfrm>
          <a:prstGeom prst="rect">
            <a:avLst/>
          </a:prstGeom>
        </p:spPr>
      </p:pic>
      <p:sp>
        <p:nvSpPr>
          <p:cNvPr id="17" name="正方形/長方形 16"/>
          <p:cNvSpPr/>
          <p:nvPr/>
        </p:nvSpPr>
        <p:spPr>
          <a:xfrm>
            <a:off x="7932258" y="1844824"/>
            <a:ext cx="1211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/>
              <a:t>XYZθ</a:t>
            </a:r>
            <a:r>
              <a:rPr lang="en-US" altLang="ja-JP" dirty="0"/>
              <a:t>-stage</a:t>
            </a:r>
            <a:endParaRPr lang="ja-JP" altLang="en-US" dirty="0"/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1" b="44923"/>
          <a:stretch/>
        </p:blipFill>
        <p:spPr>
          <a:xfrm>
            <a:off x="5568762" y="4384872"/>
            <a:ext cx="3512820" cy="93401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0" t="34954" r="4069" b="29472"/>
          <a:stretch/>
        </p:blipFill>
        <p:spPr>
          <a:xfrm rot="10800000">
            <a:off x="5556720" y="5618691"/>
            <a:ext cx="3479776" cy="906652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372200" y="5300555"/>
            <a:ext cx="2062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Single Origami module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300192" y="6480811"/>
            <a:ext cx="21686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/>
              <a:t>Double</a:t>
            </a:r>
            <a:r>
              <a:rPr kumimoji="1" lang="en-US" altLang="ja-JP" sz="1600" dirty="0" smtClean="0"/>
              <a:t> Origami module</a:t>
            </a:r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065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85" b="6592"/>
          <a:stretch/>
        </p:blipFill>
        <p:spPr>
          <a:xfrm>
            <a:off x="379541" y="4747928"/>
            <a:ext cx="2524298" cy="2065448"/>
          </a:xfrm>
          <a:prstGeom prst="rect">
            <a:avLst/>
          </a:prstGeom>
          <a:ln>
            <a:noFill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Ladder assembly procedure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6" name="Picture 2" descr="C:\Users\NOBU\Desktop\picture1\2012_12_18\IMG_2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186" y="980728"/>
            <a:ext cx="3579222" cy="2387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86" y="764704"/>
            <a:ext cx="2744048" cy="193747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495310"/>
            <a:ext cx="2828789" cy="2517866"/>
          </a:xfrm>
          <a:prstGeom prst="rect">
            <a:avLst/>
          </a:prstGeom>
        </p:spPr>
      </p:pic>
      <p:sp>
        <p:nvSpPr>
          <p:cNvPr id="12" name="下矢印 11"/>
          <p:cNvSpPr/>
          <p:nvPr/>
        </p:nvSpPr>
        <p:spPr>
          <a:xfrm>
            <a:off x="1378390" y="2204864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下矢印 12"/>
          <p:cNvSpPr/>
          <p:nvPr/>
        </p:nvSpPr>
        <p:spPr>
          <a:xfrm>
            <a:off x="1350770" y="4764518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876632" y="908720"/>
            <a:ext cx="17592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Active alignment</a:t>
            </a:r>
          </a:p>
          <a:p>
            <a:r>
              <a:rPr lang="en-US" altLang="ja-JP" dirty="0" smtClean="0"/>
              <a:t>w/ </a:t>
            </a:r>
            <a:r>
              <a:rPr lang="en-US" altLang="ja-JP" dirty="0" err="1" smtClean="0"/>
              <a:t>XYZθ</a:t>
            </a:r>
            <a:r>
              <a:rPr lang="en-US" altLang="ja-JP" dirty="0" smtClean="0"/>
              <a:t>-stage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704312" y="2702181"/>
            <a:ext cx="2350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Gluing Origami module</a:t>
            </a:r>
          </a:p>
          <a:p>
            <a:r>
              <a:rPr lang="en-US" altLang="ja-JP" dirty="0" smtClean="0"/>
              <a:t>and </a:t>
            </a:r>
            <a:r>
              <a:rPr kumimoji="1" lang="en-US" altLang="ja-JP" dirty="0" smtClean="0"/>
              <a:t>FW&amp;BW module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08069" y="5003884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Finish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4427984" y="3356992"/>
            <a:ext cx="4752528" cy="2353056"/>
            <a:chOff x="4268759" y="3531343"/>
            <a:chExt cx="4752528" cy="2353056"/>
          </a:xfrm>
        </p:grpSpPr>
        <p:pic>
          <p:nvPicPr>
            <p:cNvPr id="14" name="Picture 3" descr="C:\Users\NOBUHIRO\Desktop\programs\2013_0107_shimizu\result\2013_0107_shimizu_1x.gif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8759" y="3531343"/>
              <a:ext cx="3645408" cy="2353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7658819" y="3630037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+10</a:t>
              </a:r>
              <a:r>
                <a:rPr kumimoji="1" lang="en-US" altLang="ja-JP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kumimoji="1" lang="en-US" altLang="ja-JP" dirty="0" smtClean="0">
                  <a:solidFill>
                    <a:srgbClr val="FF0000"/>
                  </a:solidFill>
                </a:rPr>
                <a:t>m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7668344" y="4221088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Calibri"/>
                </a:rPr>
                <a:t>−</a:t>
              </a:r>
              <a:r>
                <a:rPr kumimoji="1" lang="en-US" altLang="ja-JP" dirty="0" smtClean="0">
                  <a:solidFill>
                    <a:srgbClr val="FF0000"/>
                  </a:solidFill>
                </a:rPr>
                <a:t>10</a:t>
              </a:r>
              <a:r>
                <a:rPr kumimoji="1" lang="en-US" altLang="ja-JP" dirty="0" smtClean="0">
                  <a:solidFill>
                    <a:srgbClr val="FF0000"/>
                  </a:solidFill>
                  <a:latin typeface="Symbol" pitchFamily="18" charset="2"/>
                </a:rPr>
                <a:t>m</a:t>
              </a:r>
              <a:r>
                <a:rPr kumimoji="1" lang="en-US" altLang="ja-JP" dirty="0" smtClean="0">
                  <a:solidFill>
                    <a:srgbClr val="FF0000"/>
                  </a:solidFill>
                </a:rPr>
                <a:t>m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7650591" y="3933056"/>
              <a:ext cx="13706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Design value</a:t>
              </a:r>
              <a:endParaRPr kumimoji="1" lang="ja-JP" altLang="en-US" dirty="0"/>
            </a:p>
          </p:txBody>
        </p:sp>
      </p:grpSp>
      <p:sp>
        <p:nvSpPr>
          <p:cNvPr id="21" name="テキスト ボックス 20"/>
          <p:cNvSpPr txBox="1"/>
          <p:nvPr/>
        </p:nvSpPr>
        <p:spPr>
          <a:xfrm>
            <a:off x="3851920" y="3284984"/>
            <a:ext cx="389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Demonstration of alignment w/ 4DSSDs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168929" y="5373216"/>
            <a:ext cx="61209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+mj-lt"/>
              </a:rPr>
              <a:t>DSSDs are aligned and fixed at initial assembly procedure.</a:t>
            </a:r>
          </a:p>
          <a:p>
            <a:r>
              <a:rPr lang="en-US" altLang="ja-JP" dirty="0" smtClean="0">
                <a:latin typeface="+mj-lt"/>
              </a:rPr>
              <a:t>The alignment are kept till the end of the procedure.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Symbol" pitchFamily="18" charset="2"/>
              </a:rPr>
              <a:t>c</a:t>
            </a:r>
            <a:r>
              <a:rPr lang="en-US" altLang="ja-JP" dirty="0" smtClean="0"/>
              <a:t>2 fit will be performed for the data after the assembly.</a:t>
            </a:r>
          </a:p>
          <a:p>
            <a:r>
              <a:rPr lang="en-US" altLang="ja-JP" dirty="0" smtClean="0"/>
              <a:t>The alignment correction parameters can be extracted at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</a:t>
            </a:r>
          </a:p>
          <a:p>
            <a:r>
              <a:rPr lang="en-US" altLang="ja-JP" dirty="0" smtClean="0"/>
              <a:t>precision.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will be used for initial alignment constant.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934254" y="1820088"/>
            <a:ext cx="14196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Assembly-jig</a:t>
            </a:r>
            <a:endParaRPr kumimoji="1" lang="ja-JP" altLang="en-US" dirty="0"/>
          </a:p>
        </p:txBody>
      </p:sp>
      <p:cxnSp>
        <p:nvCxnSpPr>
          <p:cNvPr id="7" name="直線矢印コネクタ 6"/>
          <p:cNvCxnSpPr/>
          <p:nvPr/>
        </p:nvCxnSpPr>
        <p:spPr>
          <a:xfrm flipH="1">
            <a:off x="1979712" y="1465855"/>
            <a:ext cx="550506" cy="16294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408593" y="2045516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DSSD</a:t>
            </a:r>
            <a:endParaRPr kumimoji="1" lang="ja-JP" altLang="en-US" dirty="0"/>
          </a:p>
        </p:txBody>
      </p:sp>
      <p:cxnSp>
        <p:nvCxnSpPr>
          <p:cNvPr id="27" name="直線矢印コネクタ 26"/>
          <p:cNvCxnSpPr>
            <a:stCxn id="25" idx="0"/>
          </p:cNvCxnSpPr>
          <p:nvPr/>
        </p:nvCxnSpPr>
        <p:spPr>
          <a:xfrm flipV="1">
            <a:off x="749392" y="1465856"/>
            <a:ext cx="222207" cy="5796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5" idx="0"/>
          </p:cNvCxnSpPr>
          <p:nvPr/>
        </p:nvCxnSpPr>
        <p:spPr>
          <a:xfrm flipV="1">
            <a:off x="749392" y="1628800"/>
            <a:ext cx="596815" cy="416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5" idx="0"/>
          </p:cNvCxnSpPr>
          <p:nvPr/>
        </p:nvCxnSpPr>
        <p:spPr>
          <a:xfrm flipV="1">
            <a:off x="749392" y="1916832"/>
            <a:ext cx="1127240" cy="12868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>
            <a:stCxn id="25" idx="0"/>
          </p:cNvCxnSpPr>
          <p:nvPr/>
        </p:nvCxnSpPr>
        <p:spPr>
          <a:xfrm>
            <a:off x="749392" y="2045516"/>
            <a:ext cx="1446344" cy="23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下矢印 38"/>
          <p:cNvSpPr/>
          <p:nvPr/>
        </p:nvSpPr>
        <p:spPr>
          <a:xfrm>
            <a:off x="1394123" y="2676286"/>
            <a:ext cx="360040" cy="2486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テキスト ボックス 39"/>
          <p:cNvSpPr txBox="1"/>
          <p:nvPr/>
        </p:nvSpPr>
        <p:spPr>
          <a:xfrm rot="5400000">
            <a:off x="1451273" y="2379329"/>
            <a:ext cx="343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…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774700" y="3986014"/>
            <a:ext cx="1218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1</a:t>
            </a:r>
            <a:r>
              <a:rPr kumimoji="1" lang="en-US" altLang="ja-JP" sz="1600" baseline="30000" dirty="0" smtClean="0"/>
              <a:t>st </a:t>
            </a:r>
            <a:r>
              <a:rPr kumimoji="1" lang="en-US" altLang="ja-JP" sz="1600" dirty="0" smtClean="0"/>
              <a:t>2</a:t>
            </a:r>
            <a:r>
              <a:rPr kumimoji="1" lang="en-US" altLang="ja-JP" sz="1600" baseline="30000" dirty="0" smtClean="0"/>
              <a:t>nd </a:t>
            </a:r>
            <a:r>
              <a:rPr kumimoji="1" lang="en-US" altLang="ja-JP" sz="1600" dirty="0" smtClean="0"/>
              <a:t>3</a:t>
            </a:r>
            <a:r>
              <a:rPr kumimoji="1" lang="en-US" altLang="ja-JP" sz="1600" baseline="30000" dirty="0" smtClean="0"/>
              <a:t>rd </a:t>
            </a:r>
            <a:r>
              <a:rPr kumimoji="1" lang="en-US" altLang="ja-JP" sz="1600" dirty="0" smtClean="0"/>
              <a:t>4</a:t>
            </a:r>
            <a:r>
              <a:rPr kumimoji="1" lang="en-US" altLang="ja-JP" sz="1600" baseline="30000" dirty="0" smtClean="0"/>
              <a:t>th</a:t>
            </a:r>
            <a:r>
              <a:rPr kumimoji="1" lang="en-US" altLang="ja-JP" sz="1600" dirty="0" smtClean="0"/>
              <a:t> </a:t>
            </a:r>
          </a:p>
          <a:p>
            <a:pPr algn="ctr"/>
            <a:r>
              <a:rPr lang="en-US" altLang="ja-JP" sz="1600" dirty="0" smtClean="0"/>
              <a:t>DSSD</a:t>
            </a:r>
            <a:endParaRPr kumimoji="1" lang="ja-JP" altLang="en-US" sz="16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427984" y="3582541"/>
            <a:ext cx="17877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Left Top </a:t>
            </a:r>
            <a:r>
              <a:rPr kumimoji="1" lang="en-US" altLang="ja-JP" sz="1400" dirty="0" err="1" smtClean="0"/>
              <a:t>Fiducial</a:t>
            </a:r>
            <a:r>
              <a:rPr kumimoji="1" lang="en-US" altLang="ja-JP" sz="1400" dirty="0" smtClean="0"/>
              <a:t> Mark</a:t>
            </a:r>
            <a:endParaRPr kumimoji="1" lang="ja-JP" alt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776757" y="4767882"/>
            <a:ext cx="11633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Left Down FD</a:t>
            </a:r>
            <a:endParaRPr kumimoji="1" lang="ja-JP" altLang="en-US" sz="14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571569" y="3596704"/>
            <a:ext cx="10967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Right</a:t>
            </a:r>
            <a:r>
              <a:rPr kumimoji="1" lang="en-US" altLang="ja-JP" sz="1400" dirty="0" smtClean="0"/>
              <a:t> Top </a:t>
            </a:r>
            <a:r>
              <a:rPr lang="en-US" altLang="ja-JP" sz="1400" dirty="0" smtClean="0"/>
              <a:t>FD</a:t>
            </a:r>
            <a:endParaRPr kumimoji="1" lang="ja-JP" altLang="en-US" sz="14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549642" y="4777407"/>
            <a:ext cx="1262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Right</a:t>
            </a:r>
            <a:r>
              <a:rPr kumimoji="1" lang="en-US" altLang="ja-JP" sz="1400" dirty="0" smtClean="0"/>
              <a:t> Down FD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56275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Mockup </a:t>
            </a:r>
            <a:r>
              <a:rPr lang="en-US" altLang="ja-JP" dirty="0" smtClean="0"/>
              <a:t>IR-PXD-SVD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362CB6-6E7F-4665-9B82-A6E082593479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88" y="851570"/>
            <a:ext cx="4551680" cy="341376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37"/>
          <a:stretch/>
        </p:blipFill>
        <p:spPr>
          <a:xfrm>
            <a:off x="16446" y="4307960"/>
            <a:ext cx="2889885" cy="1996455"/>
          </a:xfrm>
          <a:prstGeom prst="rect">
            <a:avLst/>
          </a:prstGeom>
        </p:spPr>
      </p:pic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65" y="4307954"/>
            <a:ext cx="3006506" cy="2002743"/>
          </a:xfrm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8"/>
          <a:stretch/>
        </p:blipFill>
        <p:spPr>
          <a:xfrm>
            <a:off x="5999644" y="744070"/>
            <a:ext cx="2244764" cy="353124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403" y="4317595"/>
            <a:ext cx="2985100" cy="1986118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1835696" y="6237312"/>
            <a:ext cx="54060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IR+PXD+SVD precise mockup study @ KEK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36072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880178"/>
          </a:xfrm>
        </p:spPr>
        <p:txBody>
          <a:bodyPr/>
          <a:lstStyle/>
          <a:p>
            <a:r>
              <a:rPr lang="en-US" dirty="0" smtClean="0"/>
              <a:t>SVD DAQ system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15</a:t>
            </a:fld>
            <a:endParaRPr lang="en-US" noProof="0"/>
          </a:p>
        </p:txBody>
      </p:sp>
      <p:grpSp>
        <p:nvGrpSpPr>
          <p:cNvPr id="20" name="図形グループ 146"/>
          <p:cNvGrpSpPr/>
          <p:nvPr/>
        </p:nvGrpSpPr>
        <p:grpSpPr>
          <a:xfrm>
            <a:off x="1631214" y="2496257"/>
            <a:ext cx="943607" cy="362925"/>
            <a:chOff x="1828800" y="4648717"/>
            <a:chExt cx="990601" cy="304283"/>
          </a:xfrm>
        </p:grpSpPr>
        <p:sp>
          <p:nvSpPr>
            <p:cNvPr id="8" name="フリーフォーム 137"/>
            <p:cNvSpPr/>
            <p:nvPr/>
          </p:nvSpPr>
          <p:spPr>
            <a:xfrm>
              <a:off x="1828801" y="46487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 140"/>
            <p:cNvSpPr/>
            <p:nvPr/>
          </p:nvSpPr>
          <p:spPr>
            <a:xfrm>
              <a:off x="1828800" y="46741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 141"/>
            <p:cNvSpPr/>
            <p:nvPr/>
          </p:nvSpPr>
          <p:spPr>
            <a:xfrm>
              <a:off x="1828800" y="46995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 142"/>
            <p:cNvSpPr/>
            <p:nvPr/>
          </p:nvSpPr>
          <p:spPr>
            <a:xfrm>
              <a:off x="1828800" y="47249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 143"/>
            <p:cNvSpPr/>
            <p:nvPr/>
          </p:nvSpPr>
          <p:spPr>
            <a:xfrm>
              <a:off x="1828800" y="47503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 144"/>
            <p:cNvSpPr/>
            <p:nvPr/>
          </p:nvSpPr>
          <p:spPr>
            <a:xfrm>
              <a:off x="1828800" y="47757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 145"/>
            <p:cNvSpPr/>
            <p:nvPr/>
          </p:nvSpPr>
          <p:spPr>
            <a:xfrm>
              <a:off x="1828800" y="4801117"/>
              <a:ext cx="990600" cy="151883"/>
            </a:xfrm>
            <a:custGeom>
              <a:avLst/>
              <a:gdLst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427145 h 427145"/>
                <a:gd name="connsiteX1" fmla="*/ 356086 w 1341259"/>
                <a:gd name="connsiteY1" fmla="*/ 82910 h 427145"/>
                <a:gd name="connsiteX2" fmla="*/ 712173 w 1341259"/>
                <a:gd name="connsiteY2" fmla="*/ 355924 h 427145"/>
                <a:gd name="connsiteX3" fmla="*/ 985172 w 1341259"/>
                <a:gd name="connsiteY3" fmla="*/ 71040 h 427145"/>
                <a:gd name="connsiteX4" fmla="*/ 1341259 w 1341259"/>
                <a:gd name="connsiteY4" fmla="*/ 142261 h 42714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56105 h 356105"/>
                <a:gd name="connsiteX1" fmla="*/ 356086 w 1341259"/>
                <a:gd name="connsiteY1" fmla="*/ 11870 h 356105"/>
                <a:gd name="connsiteX2" fmla="*/ 712173 w 1341259"/>
                <a:gd name="connsiteY2" fmla="*/ 284884 h 356105"/>
                <a:gd name="connsiteX3" fmla="*/ 985172 w 1341259"/>
                <a:gd name="connsiteY3" fmla="*/ 0 h 356105"/>
                <a:gd name="connsiteX4" fmla="*/ 1341259 w 1341259"/>
                <a:gd name="connsiteY4" fmla="*/ 71221 h 35610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341259"/>
                <a:gd name="connsiteY0" fmla="*/ 391715 h 391715"/>
                <a:gd name="connsiteX1" fmla="*/ 356086 w 1341259"/>
                <a:gd name="connsiteY1" fmla="*/ 47480 h 391715"/>
                <a:gd name="connsiteX2" fmla="*/ 712173 w 1341259"/>
                <a:gd name="connsiteY2" fmla="*/ 320494 h 391715"/>
                <a:gd name="connsiteX3" fmla="*/ 985172 w 1341259"/>
                <a:gd name="connsiteY3" fmla="*/ 35610 h 391715"/>
                <a:gd name="connsiteX4" fmla="*/ 1341259 w 1341259"/>
                <a:gd name="connsiteY4" fmla="*/ 106831 h 391715"/>
                <a:gd name="connsiteX0" fmla="*/ 0 w 1722259"/>
                <a:gd name="connsiteY0" fmla="*/ 396695 h 569011"/>
                <a:gd name="connsiteX1" fmla="*/ 356086 w 1722259"/>
                <a:gd name="connsiteY1" fmla="*/ 52460 h 569011"/>
                <a:gd name="connsiteX2" fmla="*/ 712173 w 1722259"/>
                <a:gd name="connsiteY2" fmla="*/ 325474 h 569011"/>
                <a:gd name="connsiteX3" fmla="*/ 985172 w 1722259"/>
                <a:gd name="connsiteY3" fmla="*/ 40590 h 569011"/>
                <a:gd name="connsiteX4" fmla="*/ 1722259 w 1722259"/>
                <a:gd name="connsiteY4" fmla="*/ 569011 h 569011"/>
                <a:gd name="connsiteX0" fmla="*/ 0 w 1722259"/>
                <a:gd name="connsiteY0" fmla="*/ 344235 h 516551"/>
                <a:gd name="connsiteX1" fmla="*/ 356086 w 1722259"/>
                <a:gd name="connsiteY1" fmla="*/ 0 h 516551"/>
                <a:gd name="connsiteX2" fmla="*/ 712173 w 1722259"/>
                <a:gd name="connsiteY2" fmla="*/ 273014 h 516551"/>
                <a:gd name="connsiteX3" fmla="*/ 1213772 w 1722259"/>
                <a:gd name="connsiteY3" fmla="*/ 140530 h 516551"/>
                <a:gd name="connsiteX4" fmla="*/ 1722259 w 1722259"/>
                <a:gd name="connsiteY4" fmla="*/ 516551 h 516551"/>
                <a:gd name="connsiteX0" fmla="*/ 0 w 1722259"/>
                <a:gd name="connsiteY0" fmla="*/ 344235 h 525036"/>
                <a:gd name="connsiteX1" fmla="*/ 356086 w 1722259"/>
                <a:gd name="connsiteY1" fmla="*/ 0 h 525036"/>
                <a:gd name="connsiteX2" fmla="*/ 788373 w 1722259"/>
                <a:gd name="connsiteY2" fmla="*/ 501614 h 525036"/>
                <a:gd name="connsiteX3" fmla="*/ 1213772 w 1722259"/>
                <a:gd name="connsiteY3" fmla="*/ 140530 h 525036"/>
                <a:gd name="connsiteX4" fmla="*/ 1722259 w 1722259"/>
                <a:gd name="connsiteY4" fmla="*/ 516551 h 525036"/>
                <a:gd name="connsiteX0" fmla="*/ 0 w 1722259"/>
                <a:gd name="connsiteY0" fmla="*/ 206194 h 378510"/>
                <a:gd name="connsiteX1" fmla="*/ 432286 w 1722259"/>
                <a:gd name="connsiteY1" fmla="*/ 14359 h 378510"/>
                <a:gd name="connsiteX2" fmla="*/ 788373 w 1722259"/>
                <a:gd name="connsiteY2" fmla="*/ 363573 h 378510"/>
                <a:gd name="connsiteX3" fmla="*/ 1213772 w 1722259"/>
                <a:gd name="connsiteY3" fmla="*/ 2489 h 378510"/>
                <a:gd name="connsiteX4" fmla="*/ 1722259 w 1722259"/>
                <a:gd name="connsiteY4" fmla="*/ 378510 h 378510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131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16875 h 384976"/>
                <a:gd name="connsiteX1" fmla="*/ 432286 w 1722259"/>
                <a:gd name="connsiteY1" fmla="*/ 25040 h 384976"/>
                <a:gd name="connsiteX2" fmla="*/ 788373 w 1722259"/>
                <a:gd name="connsiteY2" fmla="*/ 374254 h 384976"/>
                <a:gd name="connsiteX3" fmla="*/ 1213772 w 1722259"/>
                <a:gd name="connsiteY3" fmla="*/ 89370 h 384976"/>
                <a:gd name="connsiteX4" fmla="*/ 1722259 w 1722259"/>
                <a:gd name="connsiteY4" fmla="*/ 84391 h 384976"/>
                <a:gd name="connsiteX0" fmla="*/ 0 w 1722259"/>
                <a:gd name="connsiteY0" fmla="*/ 216875 h 389191"/>
                <a:gd name="connsiteX1" fmla="*/ 432286 w 1722259"/>
                <a:gd name="connsiteY1" fmla="*/ 25040 h 389191"/>
                <a:gd name="connsiteX2" fmla="*/ 788373 w 1722259"/>
                <a:gd name="connsiteY2" fmla="*/ 374254 h 389191"/>
                <a:gd name="connsiteX3" fmla="*/ 1213772 w 1722259"/>
                <a:gd name="connsiteY3" fmla="*/ 89370 h 389191"/>
                <a:gd name="connsiteX4" fmla="*/ 1722259 w 1722259"/>
                <a:gd name="connsiteY4" fmla="*/ 389191 h 389191"/>
                <a:gd name="connsiteX0" fmla="*/ 0 w 1722259"/>
                <a:gd name="connsiteY0" fmla="*/ 281565 h 830666"/>
                <a:gd name="connsiteX1" fmla="*/ 432286 w 1722259"/>
                <a:gd name="connsiteY1" fmla="*/ 89730 h 830666"/>
                <a:gd name="connsiteX2" fmla="*/ 788373 w 1722259"/>
                <a:gd name="connsiteY2" fmla="*/ 819944 h 830666"/>
                <a:gd name="connsiteX3" fmla="*/ 1213772 w 1722259"/>
                <a:gd name="connsiteY3" fmla="*/ 154060 h 830666"/>
                <a:gd name="connsiteX4" fmla="*/ 1722259 w 1722259"/>
                <a:gd name="connsiteY4" fmla="*/ 453881 h 830666"/>
                <a:gd name="connsiteX0" fmla="*/ 0 w 1417459"/>
                <a:gd name="connsiteY0" fmla="*/ 281565 h 830666"/>
                <a:gd name="connsiteX1" fmla="*/ 432286 w 1417459"/>
                <a:gd name="connsiteY1" fmla="*/ 89730 h 830666"/>
                <a:gd name="connsiteX2" fmla="*/ 788373 w 1417459"/>
                <a:gd name="connsiteY2" fmla="*/ 819944 h 830666"/>
                <a:gd name="connsiteX3" fmla="*/ 1213772 w 1417459"/>
                <a:gd name="connsiteY3" fmla="*/ 154060 h 830666"/>
                <a:gd name="connsiteX4" fmla="*/ 1417459 w 1417459"/>
                <a:gd name="connsiteY4" fmla="*/ 758681 h 830666"/>
                <a:gd name="connsiteX0" fmla="*/ 0 w 1715909"/>
                <a:gd name="connsiteY0" fmla="*/ 281565 h 830666"/>
                <a:gd name="connsiteX1" fmla="*/ 432286 w 1715909"/>
                <a:gd name="connsiteY1" fmla="*/ 89730 h 830666"/>
                <a:gd name="connsiteX2" fmla="*/ 788373 w 1715909"/>
                <a:gd name="connsiteY2" fmla="*/ 819944 h 830666"/>
                <a:gd name="connsiteX3" fmla="*/ 1213772 w 1715909"/>
                <a:gd name="connsiteY3" fmla="*/ 154060 h 830666"/>
                <a:gd name="connsiteX4" fmla="*/ 1715909 w 1715909"/>
                <a:gd name="connsiteY4" fmla="*/ 460231 h 830666"/>
                <a:gd name="connsiteX0" fmla="*/ 0 w 1715909"/>
                <a:gd name="connsiteY0" fmla="*/ 230765 h 475066"/>
                <a:gd name="connsiteX1" fmla="*/ 432286 w 1715909"/>
                <a:gd name="connsiteY1" fmla="*/ 38930 h 475066"/>
                <a:gd name="connsiteX2" fmla="*/ 788373 w 1715909"/>
                <a:gd name="connsiteY2" fmla="*/ 464344 h 475066"/>
                <a:gd name="connsiteX3" fmla="*/ 1213772 w 1715909"/>
                <a:gd name="connsiteY3" fmla="*/ 103260 h 475066"/>
                <a:gd name="connsiteX4" fmla="*/ 1715909 w 1715909"/>
                <a:gd name="connsiteY4" fmla="*/ 409431 h 475066"/>
                <a:gd name="connsiteX0" fmla="*/ 0 w 1715909"/>
                <a:gd name="connsiteY0" fmla="*/ 230765 h 487766"/>
                <a:gd name="connsiteX1" fmla="*/ 432286 w 1715909"/>
                <a:gd name="connsiteY1" fmla="*/ 38930 h 487766"/>
                <a:gd name="connsiteX2" fmla="*/ 788373 w 1715909"/>
                <a:gd name="connsiteY2" fmla="*/ 464344 h 487766"/>
                <a:gd name="connsiteX3" fmla="*/ 1213772 w 1715909"/>
                <a:gd name="connsiteY3" fmla="*/ 179460 h 487766"/>
                <a:gd name="connsiteX4" fmla="*/ 1715909 w 1715909"/>
                <a:gd name="connsiteY4" fmla="*/ 409431 h 487766"/>
                <a:gd name="connsiteX0" fmla="*/ 0 w 1715909"/>
                <a:gd name="connsiteY0" fmla="*/ 78365 h 313922"/>
                <a:gd name="connsiteX1" fmla="*/ 432286 w 1715909"/>
                <a:gd name="connsiteY1" fmla="*/ 38930 h 313922"/>
                <a:gd name="connsiteX2" fmla="*/ 788373 w 1715909"/>
                <a:gd name="connsiteY2" fmla="*/ 311944 h 313922"/>
                <a:gd name="connsiteX3" fmla="*/ 1213772 w 1715909"/>
                <a:gd name="connsiteY3" fmla="*/ 27060 h 313922"/>
                <a:gd name="connsiteX4" fmla="*/ 1715909 w 1715909"/>
                <a:gd name="connsiteY4" fmla="*/ 257031 h 313922"/>
                <a:gd name="connsiteX0" fmla="*/ 0 w 1715909"/>
                <a:gd name="connsiteY0" fmla="*/ 60457 h 302587"/>
                <a:gd name="connsiteX1" fmla="*/ 788373 w 1715909"/>
                <a:gd name="connsiteY1" fmla="*/ 294036 h 302587"/>
                <a:gd name="connsiteX2" fmla="*/ 1213772 w 1715909"/>
                <a:gd name="connsiteY2" fmla="*/ 9152 h 302587"/>
                <a:gd name="connsiteX3" fmla="*/ 1715909 w 1715909"/>
                <a:gd name="connsiteY3" fmla="*/ 239123 h 302587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1213772 w 1715909"/>
                <a:gd name="connsiteY2" fmla="*/ 16248 h 246219"/>
                <a:gd name="connsiteX3" fmla="*/ 1715909 w 1715909"/>
                <a:gd name="connsiteY3" fmla="*/ 246219 h 246219"/>
                <a:gd name="connsiteX0" fmla="*/ 0 w 1715909"/>
                <a:gd name="connsiteY0" fmla="*/ 67553 h 246219"/>
                <a:gd name="connsiteX1" fmla="*/ 427130 w 1715909"/>
                <a:gd name="connsiteY1" fmla="*/ 148732 h 246219"/>
                <a:gd name="connsiteX2" fmla="*/ 852529 w 1715909"/>
                <a:gd name="connsiteY2" fmla="*/ 16248 h 246219"/>
                <a:gd name="connsiteX3" fmla="*/ 1715909 w 1715909"/>
                <a:gd name="connsiteY3" fmla="*/ 246219 h 246219"/>
                <a:gd name="connsiteX0" fmla="*/ 0 w 1174043"/>
                <a:gd name="connsiteY0" fmla="*/ 60457 h 150187"/>
                <a:gd name="connsiteX1" fmla="*/ 427130 w 1174043"/>
                <a:gd name="connsiteY1" fmla="*/ 141636 h 150187"/>
                <a:gd name="connsiteX2" fmla="*/ 852529 w 1174043"/>
                <a:gd name="connsiteY2" fmla="*/ 9152 h 150187"/>
                <a:gd name="connsiteX3" fmla="*/ 1174043 w 1174043"/>
                <a:gd name="connsiteY3" fmla="*/ 86723 h 150187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852529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0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  <a:gd name="connsiteX0" fmla="*/ 0 w 1174043"/>
                <a:gd name="connsiteY0" fmla="*/ 60457 h 151883"/>
                <a:gd name="connsiteX1" fmla="*/ 427131 w 1174043"/>
                <a:gd name="connsiteY1" fmla="*/ 141636 h 151883"/>
                <a:gd name="connsiteX2" fmla="*/ 762218 w 1174043"/>
                <a:gd name="connsiteY2" fmla="*/ 9152 h 151883"/>
                <a:gd name="connsiteX3" fmla="*/ 1174043 w 1174043"/>
                <a:gd name="connsiteY3" fmla="*/ 86723 h 1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4043" h="151883">
                  <a:moveTo>
                    <a:pt x="0" y="60457"/>
                  </a:moveTo>
                  <a:cubicBezTo>
                    <a:pt x="209399" y="39269"/>
                    <a:pt x="300095" y="150187"/>
                    <a:pt x="427131" y="141636"/>
                  </a:cubicBezTo>
                  <a:cubicBezTo>
                    <a:pt x="554167" y="133085"/>
                    <a:pt x="637733" y="18304"/>
                    <a:pt x="762218" y="9152"/>
                  </a:cubicBezTo>
                  <a:cubicBezTo>
                    <a:pt x="886703" y="0"/>
                    <a:pt x="946692" y="151883"/>
                    <a:pt x="1174043" y="86723"/>
                  </a:cubicBezTo>
                </a:path>
              </a:pathLst>
            </a:custGeom>
            <a:ln w="12700" cap="flat" cmpd="sng" algn="ctr">
              <a:solidFill>
                <a:srgbClr val="FF66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6" name="AutoShape 3"/>
          <p:cNvSpPr>
            <a:spLocks noChangeAspect="1" noChangeArrowheads="1" noTextEdit="1"/>
          </p:cNvSpPr>
          <p:nvPr/>
        </p:nvSpPr>
        <p:spPr bwMode="auto">
          <a:xfrm>
            <a:off x="335268" y="701289"/>
            <a:ext cx="7887580" cy="3447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8"/>
          <p:cNvSpPr>
            <a:spLocks/>
          </p:cNvSpPr>
          <p:nvPr/>
        </p:nvSpPr>
        <p:spPr bwMode="auto">
          <a:xfrm>
            <a:off x="179512" y="2617232"/>
            <a:ext cx="775753" cy="272194"/>
          </a:xfrm>
          <a:custGeom>
            <a:avLst/>
            <a:gdLst/>
            <a:ahLst/>
            <a:cxnLst>
              <a:cxn ang="0">
                <a:pos x="44" y="0"/>
              </a:cxn>
              <a:cxn ang="0">
                <a:pos x="0" y="180"/>
              </a:cxn>
              <a:cxn ang="0">
                <a:pos x="467" y="180"/>
              </a:cxn>
              <a:cxn ang="0">
                <a:pos x="513" y="0"/>
              </a:cxn>
              <a:cxn ang="0">
                <a:pos x="44" y="0"/>
              </a:cxn>
            </a:cxnLst>
            <a:rect l="0" t="0" r="r" b="b"/>
            <a:pathLst>
              <a:path w="513" h="180">
                <a:moveTo>
                  <a:pt x="44" y="0"/>
                </a:moveTo>
                <a:lnTo>
                  <a:pt x="0" y="180"/>
                </a:lnTo>
                <a:lnTo>
                  <a:pt x="467" y="180"/>
                </a:lnTo>
                <a:lnTo>
                  <a:pt x="513" y="0"/>
                </a:lnTo>
                <a:lnTo>
                  <a:pt x="4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20"/>
          <p:cNvSpPr>
            <a:spLocks/>
          </p:cNvSpPr>
          <p:nvPr/>
        </p:nvSpPr>
        <p:spPr bwMode="auto">
          <a:xfrm>
            <a:off x="179513" y="2524989"/>
            <a:ext cx="1528823" cy="246486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0" y="163"/>
              </a:cxn>
              <a:cxn ang="0">
                <a:pos x="808" y="163"/>
              </a:cxn>
              <a:cxn ang="0">
                <a:pos x="849" y="0"/>
              </a:cxn>
              <a:cxn ang="0">
                <a:pos x="42" y="0"/>
              </a:cxn>
            </a:cxnLst>
            <a:rect l="0" t="0" r="r" b="b"/>
            <a:pathLst>
              <a:path w="849" h="163">
                <a:moveTo>
                  <a:pt x="42" y="0"/>
                </a:moveTo>
                <a:lnTo>
                  <a:pt x="0" y="163"/>
                </a:lnTo>
                <a:lnTo>
                  <a:pt x="808" y="163"/>
                </a:lnTo>
                <a:lnTo>
                  <a:pt x="849" y="0"/>
                </a:lnTo>
                <a:lnTo>
                  <a:pt x="42" y="0"/>
                </a:lnTo>
                <a:close/>
              </a:path>
            </a:pathLst>
          </a:custGeom>
          <a:solidFill>
            <a:srgbClr val="CCFFC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1"/>
          <p:cNvSpPr>
            <a:spLocks/>
          </p:cNvSpPr>
          <p:nvPr/>
        </p:nvSpPr>
        <p:spPr bwMode="auto">
          <a:xfrm>
            <a:off x="179513" y="2524989"/>
            <a:ext cx="1528823" cy="246486"/>
          </a:xfrm>
          <a:custGeom>
            <a:avLst/>
            <a:gdLst/>
            <a:ahLst/>
            <a:cxnLst>
              <a:cxn ang="0">
                <a:pos x="42" y="0"/>
              </a:cxn>
              <a:cxn ang="0">
                <a:pos x="0" y="163"/>
              </a:cxn>
              <a:cxn ang="0">
                <a:pos x="808" y="163"/>
              </a:cxn>
              <a:cxn ang="0">
                <a:pos x="849" y="0"/>
              </a:cxn>
              <a:cxn ang="0">
                <a:pos x="42" y="0"/>
              </a:cxn>
            </a:cxnLst>
            <a:rect l="0" t="0" r="r" b="b"/>
            <a:pathLst>
              <a:path w="849" h="163">
                <a:moveTo>
                  <a:pt x="42" y="0"/>
                </a:moveTo>
                <a:lnTo>
                  <a:pt x="0" y="163"/>
                </a:lnTo>
                <a:lnTo>
                  <a:pt x="808" y="163"/>
                </a:lnTo>
                <a:lnTo>
                  <a:pt x="849" y="0"/>
                </a:lnTo>
                <a:lnTo>
                  <a:pt x="42" y="0"/>
                </a:lnTo>
                <a:close/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02" name="図形グループ 148"/>
          <p:cNvGrpSpPr/>
          <p:nvPr/>
        </p:nvGrpSpPr>
        <p:grpSpPr>
          <a:xfrm>
            <a:off x="252097" y="2689817"/>
            <a:ext cx="508096" cy="60488"/>
            <a:chOff x="381000" y="4584700"/>
            <a:chExt cx="660399" cy="139700"/>
          </a:xfrm>
        </p:grpSpPr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381000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381000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547687" y="4584700"/>
              <a:ext cx="153987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7" y="0"/>
                </a:cxn>
                <a:cxn ang="0">
                  <a:pos x="22" y="0"/>
                </a:cxn>
              </a:cxnLst>
              <a:rect l="0" t="0" r="r" b="b"/>
              <a:pathLst>
                <a:path w="97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547687" y="4584700"/>
              <a:ext cx="153987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7" y="0"/>
                </a:cxn>
                <a:cxn ang="0">
                  <a:pos x="22" y="0"/>
                </a:cxn>
              </a:cxnLst>
              <a:rect l="0" t="0" r="r" b="b"/>
              <a:pathLst>
                <a:path w="97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7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719137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719137" y="4584700"/>
              <a:ext cx="153987" cy="139700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0" y="88"/>
                </a:cxn>
                <a:cxn ang="0">
                  <a:pos x="75" y="88"/>
                </a:cxn>
                <a:cxn ang="0">
                  <a:pos x="97" y="0"/>
                </a:cxn>
                <a:cxn ang="0">
                  <a:pos x="20" y="0"/>
                </a:cxn>
              </a:cxnLst>
              <a:rect l="0" t="0" r="r" b="b"/>
              <a:pathLst>
                <a:path w="97" h="88">
                  <a:moveTo>
                    <a:pt x="20" y="0"/>
                  </a:moveTo>
                  <a:lnTo>
                    <a:pt x="0" y="88"/>
                  </a:lnTo>
                  <a:lnTo>
                    <a:pt x="75" y="88"/>
                  </a:lnTo>
                  <a:lnTo>
                    <a:pt x="97" y="0"/>
                  </a:lnTo>
                  <a:lnTo>
                    <a:pt x="20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884237" y="4584700"/>
              <a:ext cx="157162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9" y="0"/>
                </a:cxn>
                <a:cxn ang="0">
                  <a:pos x="22" y="0"/>
                </a:cxn>
              </a:cxnLst>
              <a:rect l="0" t="0" r="r" b="b"/>
              <a:pathLst>
                <a:path w="99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884237" y="4584700"/>
              <a:ext cx="157162" cy="139700"/>
            </a:xfrm>
            <a:custGeom>
              <a:avLst/>
              <a:gdLst/>
              <a:ahLst/>
              <a:cxnLst>
                <a:cxn ang="0">
                  <a:pos x="22" y="0"/>
                </a:cxn>
                <a:cxn ang="0">
                  <a:pos x="0" y="88"/>
                </a:cxn>
                <a:cxn ang="0">
                  <a:pos x="77" y="88"/>
                </a:cxn>
                <a:cxn ang="0">
                  <a:pos x="99" y="0"/>
                </a:cxn>
                <a:cxn ang="0">
                  <a:pos x="22" y="0"/>
                </a:cxn>
              </a:cxnLst>
              <a:rect l="0" t="0" r="r" b="b"/>
              <a:pathLst>
                <a:path w="99" h="88">
                  <a:moveTo>
                    <a:pt x="22" y="0"/>
                  </a:moveTo>
                  <a:lnTo>
                    <a:pt x="0" y="88"/>
                  </a:lnTo>
                  <a:lnTo>
                    <a:pt x="77" y="88"/>
                  </a:lnTo>
                  <a:lnTo>
                    <a:pt x="99" y="0"/>
                  </a:lnTo>
                  <a:lnTo>
                    <a:pt x="22" y="0"/>
                  </a:lnTo>
                  <a:close/>
                </a:path>
              </a:pathLst>
            </a:custGeom>
            <a:noFill/>
            <a:ln w="6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29" name="Freeform 30"/>
          <p:cNvSpPr>
            <a:spLocks/>
          </p:cNvSpPr>
          <p:nvPr/>
        </p:nvSpPr>
        <p:spPr bwMode="auto">
          <a:xfrm>
            <a:off x="2540040" y="2446355"/>
            <a:ext cx="538339" cy="47331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77"/>
              </a:cxn>
              <a:cxn ang="0">
                <a:pos x="0" y="313"/>
              </a:cxn>
              <a:cxn ang="0">
                <a:pos x="277" y="313"/>
              </a:cxn>
              <a:cxn ang="0">
                <a:pos x="356" y="235"/>
              </a:cxn>
              <a:cxn ang="0">
                <a:pos x="356" y="0"/>
              </a:cxn>
              <a:cxn ang="0">
                <a:pos x="79" y="0"/>
              </a:cxn>
            </a:cxnLst>
            <a:rect l="0" t="0" r="r" b="b"/>
            <a:pathLst>
              <a:path w="356" h="313">
                <a:moveTo>
                  <a:pt x="79" y="0"/>
                </a:moveTo>
                <a:lnTo>
                  <a:pt x="0" y="77"/>
                </a:lnTo>
                <a:lnTo>
                  <a:pt x="0" y="313"/>
                </a:lnTo>
                <a:lnTo>
                  <a:pt x="277" y="313"/>
                </a:lnTo>
                <a:lnTo>
                  <a:pt x="356" y="235"/>
                </a:lnTo>
                <a:lnTo>
                  <a:pt x="356" y="0"/>
                </a:lnTo>
                <a:lnTo>
                  <a:pt x="79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31"/>
          <p:cNvSpPr>
            <a:spLocks/>
          </p:cNvSpPr>
          <p:nvPr/>
        </p:nvSpPr>
        <p:spPr bwMode="auto">
          <a:xfrm>
            <a:off x="2540040" y="2446355"/>
            <a:ext cx="538339" cy="116438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277" y="77"/>
              </a:cxn>
              <a:cxn ang="0">
                <a:pos x="356" y="0"/>
              </a:cxn>
              <a:cxn ang="0">
                <a:pos x="79" y="0"/>
              </a:cxn>
              <a:cxn ang="0">
                <a:pos x="0" y="77"/>
              </a:cxn>
            </a:cxnLst>
            <a:rect l="0" t="0" r="r" b="b"/>
            <a:pathLst>
              <a:path w="356" h="77">
                <a:moveTo>
                  <a:pt x="0" y="77"/>
                </a:moveTo>
                <a:lnTo>
                  <a:pt x="277" y="77"/>
                </a:lnTo>
                <a:lnTo>
                  <a:pt x="356" y="0"/>
                </a:lnTo>
                <a:lnTo>
                  <a:pt x="79" y="0"/>
                </a:lnTo>
                <a:lnTo>
                  <a:pt x="0" y="77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1" name="Freeform 32"/>
          <p:cNvSpPr>
            <a:spLocks/>
          </p:cNvSpPr>
          <p:nvPr/>
        </p:nvSpPr>
        <p:spPr bwMode="auto">
          <a:xfrm>
            <a:off x="2958916" y="2446355"/>
            <a:ext cx="119462" cy="473315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79" y="0"/>
              </a:cxn>
              <a:cxn ang="0">
                <a:pos x="79" y="235"/>
              </a:cxn>
              <a:cxn ang="0">
                <a:pos x="0" y="313"/>
              </a:cxn>
              <a:cxn ang="0">
                <a:pos x="0" y="77"/>
              </a:cxn>
            </a:cxnLst>
            <a:rect l="0" t="0" r="r" b="b"/>
            <a:pathLst>
              <a:path w="79" h="313">
                <a:moveTo>
                  <a:pt x="0" y="77"/>
                </a:moveTo>
                <a:lnTo>
                  <a:pt x="79" y="0"/>
                </a:lnTo>
                <a:lnTo>
                  <a:pt x="79" y="235"/>
                </a:lnTo>
                <a:lnTo>
                  <a:pt x="0" y="313"/>
                </a:lnTo>
                <a:lnTo>
                  <a:pt x="0" y="77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2" name="Freeform 33"/>
          <p:cNvSpPr>
            <a:spLocks/>
          </p:cNvSpPr>
          <p:nvPr/>
        </p:nvSpPr>
        <p:spPr bwMode="auto">
          <a:xfrm>
            <a:off x="2540040" y="2446355"/>
            <a:ext cx="538339" cy="473315"/>
          </a:xfrm>
          <a:custGeom>
            <a:avLst/>
            <a:gdLst/>
            <a:ahLst/>
            <a:cxnLst>
              <a:cxn ang="0">
                <a:pos x="79" y="0"/>
              </a:cxn>
              <a:cxn ang="0">
                <a:pos x="0" y="77"/>
              </a:cxn>
              <a:cxn ang="0">
                <a:pos x="0" y="313"/>
              </a:cxn>
              <a:cxn ang="0">
                <a:pos x="277" y="313"/>
              </a:cxn>
              <a:cxn ang="0">
                <a:pos x="356" y="235"/>
              </a:cxn>
              <a:cxn ang="0">
                <a:pos x="356" y="0"/>
              </a:cxn>
              <a:cxn ang="0">
                <a:pos x="79" y="0"/>
              </a:cxn>
            </a:cxnLst>
            <a:rect l="0" t="0" r="r" b="b"/>
            <a:pathLst>
              <a:path w="356" h="313">
                <a:moveTo>
                  <a:pt x="79" y="0"/>
                </a:moveTo>
                <a:lnTo>
                  <a:pt x="0" y="77"/>
                </a:lnTo>
                <a:lnTo>
                  <a:pt x="0" y="313"/>
                </a:lnTo>
                <a:lnTo>
                  <a:pt x="277" y="313"/>
                </a:lnTo>
                <a:lnTo>
                  <a:pt x="356" y="235"/>
                </a:lnTo>
                <a:lnTo>
                  <a:pt x="356" y="0"/>
                </a:lnTo>
                <a:lnTo>
                  <a:pt x="79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3" name="Freeform 34"/>
          <p:cNvSpPr>
            <a:spLocks/>
          </p:cNvSpPr>
          <p:nvPr/>
        </p:nvSpPr>
        <p:spPr bwMode="auto">
          <a:xfrm>
            <a:off x="2540040" y="2446355"/>
            <a:ext cx="538339" cy="116438"/>
          </a:xfrm>
          <a:custGeom>
            <a:avLst/>
            <a:gdLst/>
            <a:ahLst/>
            <a:cxnLst>
              <a:cxn ang="0">
                <a:pos x="0" y="77"/>
              </a:cxn>
              <a:cxn ang="0">
                <a:pos x="277" y="77"/>
              </a:cxn>
              <a:cxn ang="0">
                <a:pos x="356" y="0"/>
              </a:cxn>
            </a:cxnLst>
            <a:rect l="0" t="0" r="r" b="b"/>
            <a:pathLst>
              <a:path w="356" h="77">
                <a:moveTo>
                  <a:pt x="0" y="77"/>
                </a:moveTo>
                <a:lnTo>
                  <a:pt x="277" y="77"/>
                </a:lnTo>
                <a:lnTo>
                  <a:pt x="356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Line 35"/>
          <p:cNvSpPr>
            <a:spLocks noChangeShapeType="1"/>
          </p:cNvSpPr>
          <p:nvPr/>
        </p:nvSpPr>
        <p:spPr bwMode="auto">
          <a:xfrm>
            <a:off x="2958916" y="2562793"/>
            <a:ext cx="1512" cy="35687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5" name="Freeform 36"/>
          <p:cNvSpPr>
            <a:spLocks/>
          </p:cNvSpPr>
          <p:nvPr/>
        </p:nvSpPr>
        <p:spPr bwMode="auto">
          <a:xfrm>
            <a:off x="4605691" y="1230555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37"/>
          <p:cNvSpPr>
            <a:spLocks/>
          </p:cNvSpPr>
          <p:nvPr/>
        </p:nvSpPr>
        <p:spPr bwMode="auto">
          <a:xfrm>
            <a:off x="4605691" y="1230555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  <a:cxn ang="0">
                <a:pos x="215" y="0"/>
              </a:cxn>
              <a:cxn ang="0">
                <a:pos x="0" y="215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  <a:lnTo>
                  <a:pt x="215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37" name="Freeform 38"/>
          <p:cNvSpPr>
            <a:spLocks/>
          </p:cNvSpPr>
          <p:nvPr/>
        </p:nvSpPr>
        <p:spPr bwMode="auto">
          <a:xfrm>
            <a:off x="4770519" y="1230555"/>
            <a:ext cx="323609" cy="2023309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214" y="0"/>
              </a:cxn>
              <a:cxn ang="0">
                <a:pos x="214" y="1123"/>
              </a:cxn>
              <a:cxn ang="0">
                <a:pos x="0" y="1338"/>
              </a:cxn>
              <a:cxn ang="0">
                <a:pos x="0" y="215"/>
              </a:cxn>
            </a:cxnLst>
            <a:rect l="0" t="0" r="r" b="b"/>
            <a:pathLst>
              <a:path w="214" h="1338">
                <a:moveTo>
                  <a:pt x="0" y="215"/>
                </a:moveTo>
                <a:lnTo>
                  <a:pt x="214" y="0"/>
                </a:lnTo>
                <a:lnTo>
                  <a:pt x="214" y="1123"/>
                </a:lnTo>
                <a:lnTo>
                  <a:pt x="0" y="1338"/>
                </a:lnTo>
                <a:lnTo>
                  <a:pt x="0" y="215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8" name="Freeform 39"/>
          <p:cNvSpPr>
            <a:spLocks/>
          </p:cNvSpPr>
          <p:nvPr/>
        </p:nvSpPr>
        <p:spPr bwMode="auto">
          <a:xfrm>
            <a:off x="4605691" y="1230555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9" name="Freeform 40"/>
          <p:cNvSpPr>
            <a:spLocks/>
          </p:cNvSpPr>
          <p:nvPr/>
        </p:nvSpPr>
        <p:spPr bwMode="auto">
          <a:xfrm>
            <a:off x="4605691" y="1230555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40" name="Line 41"/>
          <p:cNvSpPr>
            <a:spLocks noChangeShapeType="1"/>
          </p:cNvSpPr>
          <p:nvPr/>
        </p:nvSpPr>
        <p:spPr bwMode="auto">
          <a:xfrm>
            <a:off x="4770519" y="1555675"/>
            <a:ext cx="1512" cy="1698188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" name="Freeform 42"/>
          <p:cNvSpPr>
            <a:spLocks/>
          </p:cNvSpPr>
          <p:nvPr/>
        </p:nvSpPr>
        <p:spPr bwMode="auto">
          <a:xfrm>
            <a:off x="5115298" y="2024454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5115298" y="2024454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  <a:cxn ang="0">
                <a:pos x="140" y="0"/>
              </a:cxn>
              <a:cxn ang="0">
                <a:pos x="0" y="14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  <a:lnTo>
                  <a:pt x="140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F84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43" name="Freeform 44"/>
          <p:cNvSpPr>
            <a:spLocks/>
          </p:cNvSpPr>
          <p:nvPr/>
        </p:nvSpPr>
        <p:spPr bwMode="auto">
          <a:xfrm>
            <a:off x="5221151" y="2024454"/>
            <a:ext cx="207169" cy="810533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137" y="0"/>
              </a:cxn>
              <a:cxn ang="0">
                <a:pos x="137" y="398"/>
              </a:cxn>
              <a:cxn ang="0">
                <a:pos x="0" y="536"/>
              </a:cxn>
              <a:cxn ang="0">
                <a:pos x="0" y="140"/>
              </a:cxn>
            </a:cxnLst>
            <a:rect l="0" t="0" r="r" b="b"/>
            <a:pathLst>
              <a:path w="137" h="536">
                <a:moveTo>
                  <a:pt x="0" y="140"/>
                </a:moveTo>
                <a:lnTo>
                  <a:pt x="137" y="0"/>
                </a:lnTo>
                <a:lnTo>
                  <a:pt x="137" y="398"/>
                </a:lnTo>
                <a:lnTo>
                  <a:pt x="0" y="536"/>
                </a:lnTo>
                <a:lnTo>
                  <a:pt x="0" y="140"/>
                </a:lnTo>
                <a:close/>
              </a:path>
            </a:pathLst>
          </a:custGeom>
          <a:solidFill>
            <a:srgbClr val="CD52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4" name="Freeform 45"/>
          <p:cNvSpPr>
            <a:spLocks/>
          </p:cNvSpPr>
          <p:nvPr/>
        </p:nvSpPr>
        <p:spPr bwMode="auto">
          <a:xfrm>
            <a:off x="5115298" y="2024454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" name="Freeform 46"/>
          <p:cNvSpPr>
            <a:spLocks/>
          </p:cNvSpPr>
          <p:nvPr/>
        </p:nvSpPr>
        <p:spPr bwMode="auto">
          <a:xfrm>
            <a:off x="5115298" y="2024454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46" name="Line 47"/>
          <p:cNvSpPr>
            <a:spLocks noChangeShapeType="1"/>
          </p:cNvSpPr>
          <p:nvPr/>
        </p:nvSpPr>
        <p:spPr bwMode="auto">
          <a:xfrm>
            <a:off x="5221151" y="2236160"/>
            <a:ext cx="1512" cy="59882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7" name="Freeform 48"/>
          <p:cNvSpPr>
            <a:spLocks/>
          </p:cNvSpPr>
          <p:nvPr/>
        </p:nvSpPr>
        <p:spPr bwMode="auto">
          <a:xfrm>
            <a:off x="4605691" y="1230555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solidFill>
            <a:srgbClr val="B3A2C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8" name="Freeform 49"/>
          <p:cNvSpPr>
            <a:spLocks/>
          </p:cNvSpPr>
          <p:nvPr/>
        </p:nvSpPr>
        <p:spPr bwMode="auto">
          <a:xfrm>
            <a:off x="4605691" y="1230555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  <a:cxn ang="0">
                <a:pos x="215" y="0"/>
              </a:cxn>
              <a:cxn ang="0">
                <a:pos x="0" y="215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  <a:lnTo>
                  <a:pt x="215" y="0"/>
                </a:lnTo>
                <a:lnTo>
                  <a:pt x="0" y="215"/>
                </a:lnTo>
                <a:close/>
              </a:path>
            </a:pathLst>
          </a:custGeom>
          <a:solidFill>
            <a:srgbClr val="C2B4D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49" name="Freeform 50"/>
          <p:cNvSpPr>
            <a:spLocks/>
          </p:cNvSpPr>
          <p:nvPr/>
        </p:nvSpPr>
        <p:spPr bwMode="auto">
          <a:xfrm>
            <a:off x="4770519" y="1230555"/>
            <a:ext cx="323609" cy="2023309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214" y="0"/>
              </a:cxn>
              <a:cxn ang="0">
                <a:pos x="214" y="1123"/>
              </a:cxn>
              <a:cxn ang="0">
                <a:pos x="0" y="1338"/>
              </a:cxn>
              <a:cxn ang="0">
                <a:pos x="0" y="215"/>
              </a:cxn>
            </a:cxnLst>
            <a:rect l="0" t="0" r="r" b="b"/>
            <a:pathLst>
              <a:path w="214" h="1338">
                <a:moveTo>
                  <a:pt x="0" y="215"/>
                </a:moveTo>
                <a:lnTo>
                  <a:pt x="214" y="0"/>
                </a:lnTo>
                <a:lnTo>
                  <a:pt x="214" y="1123"/>
                </a:lnTo>
                <a:lnTo>
                  <a:pt x="0" y="1338"/>
                </a:lnTo>
                <a:lnTo>
                  <a:pt x="0" y="215"/>
                </a:lnTo>
                <a:close/>
              </a:path>
            </a:pathLst>
          </a:custGeom>
          <a:solidFill>
            <a:srgbClr val="9082A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0" name="Freeform 51"/>
          <p:cNvSpPr>
            <a:spLocks/>
          </p:cNvSpPr>
          <p:nvPr/>
        </p:nvSpPr>
        <p:spPr bwMode="auto">
          <a:xfrm>
            <a:off x="4605691" y="1230555"/>
            <a:ext cx="488437" cy="2023309"/>
          </a:xfrm>
          <a:custGeom>
            <a:avLst/>
            <a:gdLst/>
            <a:ahLst/>
            <a:cxnLst>
              <a:cxn ang="0">
                <a:pos x="215" y="0"/>
              </a:cxn>
              <a:cxn ang="0">
                <a:pos x="0" y="215"/>
              </a:cxn>
              <a:cxn ang="0">
                <a:pos x="0" y="1338"/>
              </a:cxn>
              <a:cxn ang="0">
                <a:pos x="109" y="1338"/>
              </a:cxn>
              <a:cxn ang="0">
                <a:pos x="323" y="1123"/>
              </a:cxn>
              <a:cxn ang="0">
                <a:pos x="323" y="0"/>
              </a:cxn>
              <a:cxn ang="0">
                <a:pos x="215" y="0"/>
              </a:cxn>
            </a:cxnLst>
            <a:rect l="0" t="0" r="r" b="b"/>
            <a:pathLst>
              <a:path w="323" h="1338">
                <a:moveTo>
                  <a:pt x="215" y="0"/>
                </a:moveTo>
                <a:lnTo>
                  <a:pt x="0" y="215"/>
                </a:lnTo>
                <a:lnTo>
                  <a:pt x="0" y="1338"/>
                </a:lnTo>
                <a:lnTo>
                  <a:pt x="109" y="1338"/>
                </a:lnTo>
                <a:lnTo>
                  <a:pt x="323" y="1123"/>
                </a:lnTo>
                <a:lnTo>
                  <a:pt x="323" y="0"/>
                </a:lnTo>
                <a:lnTo>
                  <a:pt x="215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1" name="Freeform 52"/>
          <p:cNvSpPr>
            <a:spLocks/>
          </p:cNvSpPr>
          <p:nvPr/>
        </p:nvSpPr>
        <p:spPr bwMode="auto">
          <a:xfrm>
            <a:off x="4605691" y="1230555"/>
            <a:ext cx="488437" cy="325120"/>
          </a:xfrm>
          <a:custGeom>
            <a:avLst/>
            <a:gdLst/>
            <a:ahLst/>
            <a:cxnLst>
              <a:cxn ang="0">
                <a:pos x="0" y="215"/>
              </a:cxn>
              <a:cxn ang="0">
                <a:pos x="109" y="215"/>
              </a:cxn>
              <a:cxn ang="0">
                <a:pos x="323" y="0"/>
              </a:cxn>
            </a:cxnLst>
            <a:rect l="0" t="0" r="r" b="b"/>
            <a:pathLst>
              <a:path w="323" h="215">
                <a:moveTo>
                  <a:pt x="0" y="215"/>
                </a:moveTo>
                <a:lnTo>
                  <a:pt x="109" y="215"/>
                </a:lnTo>
                <a:lnTo>
                  <a:pt x="323" y="0"/>
                </a:lnTo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52" name="Line 53"/>
          <p:cNvSpPr>
            <a:spLocks noChangeShapeType="1"/>
          </p:cNvSpPr>
          <p:nvPr/>
        </p:nvSpPr>
        <p:spPr bwMode="auto">
          <a:xfrm>
            <a:off x="4770519" y="1555675"/>
            <a:ext cx="1512" cy="1698188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3" name="Freeform 54"/>
          <p:cNvSpPr>
            <a:spLocks/>
          </p:cNvSpPr>
          <p:nvPr/>
        </p:nvSpPr>
        <p:spPr bwMode="auto">
          <a:xfrm>
            <a:off x="5115298" y="2024454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solidFill>
            <a:srgbClr val="FF66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4" name="Freeform 55"/>
          <p:cNvSpPr>
            <a:spLocks/>
          </p:cNvSpPr>
          <p:nvPr/>
        </p:nvSpPr>
        <p:spPr bwMode="auto">
          <a:xfrm>
            <a:off x="5115298" y="2024454"/>
            <a:ext cx="313023" cy="211706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70" y="140"/>
              </a:cxn>
              <a:cxn ang="0">
                <a:pos x="207" y="0"/>
              </a:cxn>
              <a:cxn ang="0">
                <a:pos x="140" y="0"/>
              </a:cxn>
              <a:cxn ang="0">
                <a:pos x="0" y="140"/>
              </a:cxn>
            </a:cxnLst>
            <a:rect l="0" t="0" r="r" b="b"/>
            <a:pathLst>
              <a:path w="207" h="140">
                <a:moveTo>
                  <a:pt x="0" y="140"/>
                </a:moveTo>
                <a:lnTo>
                  <a:pt x="70" y="140"/>
                </a:lnTo>
                <a:lnTo>
                  <a:pt x="207" y="0"/>
                </a:lnTo>
                <a:lnTo>
                  <a:pt x="140" y="0"/>
                </a:lnTo>
                <a:lnTo>
                  <a:pt x="0" y="140"/>
                </a:lnTo>
                <a:close/>
              </a:path>
            </a:pathLst>
          </a:custGeom>
          <a:solidFill>
            <a:srgbClr val="FF843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sz="2000"/>
          </a:p>
        </p:txBody>
      </p:sp>
      <p:sp>
        <p:nvSpPr>
          <p:cNvPr id="55" name="Freeform 56"/>
          <p:cNvSpPr>
            <a:spLocks/>
          </p:cNvSpPr>
          <p:nvPr/>
        </p:nvSpPr>
        <p:spPr bwMode="auto">
          <a:xfrm>
            <a:off x="5221151" y="2024454"/>
            <a:ext cx="207169" cy="810533"/>
          </a:xfrm>
          <a:custGeom>
            <a:avLst/>
            <a:gdLst/>
            <a:ahLst/>
            <a:cxnLst>
              <a:cxn ang="0">
                <a:pos x="0" y="140"/>
              </a:cxn>
              <a:cxn ang="0">
                <a:pos x="137" y="0"/>
              </a:cxn>
              <a:cxn ang="0">
                <a:pos x="137" y="398"/>
              </a:cxn>
              <a:cxn ang="0">
                <a:pos x="0" y="536"/>
              </a:cxn>
              <a:cxn ang="0">
                <a:pos x="0" y="140"/>
              </a:cxn>
            </a:cxnLst>
            <a:rect l="0" t="0" r="r" b="b"/>
            <a:pathLst>
              <a:path w="137" h="536">
                <a:moveTo>
                  <a:pt x="0" y="140"/>
                </a:moveTo>
                <a:lnTo>
                  <a:pt x="137" y="0"/>
                </a:lnTo>
                <a:lnTo>
                  <a:pt x="137" y="398"/>
                </a:lnTo>
                <a:lnTo>
                  <a:pt x="0" y="536"/>
                </a:lnTo>
                <a:lnTo>
                  <a:pt x="0" y="140"/>
                </a:lnTo>
                <a:close/>
              </a:path>
            </a:pathLst>
          </a:custGeom>
          <a:solidFill>
            <a:srgbClr val="CD52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6" name="Freeform 57"/>
          <p:cNvSpPr>
            <a:spLocks/>
          </p:cNvSpPr>
          <p:nvPr/>
        </p:nvSpPr>
        <p:spPr bwMode="auto">
          <a:xfrm>
            <a:off x="5115298" y="2024454"/>
            <a:ext cx="313023" cy="810533"/>
          </a:xfrm>
          <a:custGeom>
            <a:avLst/>
            <a:gdLst/>
            <a:ahLst/>
            <a:cxnLst>
              <a:cxn ang="0">
                <a:pos x="140" y="0"/>
              </a:cxn>
              <a:cxn ang="0">
                <a:pos x="0" y="140"/>
              </a:cxn>
              <a:cxn ang="0">
                <a:pos x="0" y="536"/>
              </a:cxn>
              <a:cxn ang="0">
                <a:pos x="70" y="536"/>
              </a:cxn>
              <a:cxn ang="0">
                <a:pos x="207" y="398"/>
              </a:cxn>
              <a:cxn ang="0">
                <a:pos x="207" y="0"/>
              </a:cxn>
              <a:cxn ang="0">
                <a:pos x="140" y="0"/>
              </a:cxn>
            </a:cxnLst>
            <a:rect l="0" t="0" r="r" b="b"/>
            <a:pathLst>
              <a:path w="207" h="536">
                <a:moveTo>
                  <a:pt x="140" y="0"/>
                </a:moveTo>
                <a:lnTo>
                  <a:pt x="0" y="140"/>
                </a:lnTo>
                <a:lnTo>
                  <a:pt x="0" y="536"/>
                </a:lnTo>
                <a:lnTo>
                  <a:pt x="70" y="536"/>
                </a:lnTo>
                <a:lnTo>
                  <a:pt x="207" y="398"/>
                </a:lnTo>
                <a:lnTo>
                  <a:pt x="207" y="0"/>
                </a:lnTo>
                <a:lnTo>
                  <a:pt x="140" y="0"/>
                </a:lnTo>
                <a:close/>
              </a:path>
            </a:pathLst>
          </a:cu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8" name="Line 59"/>
          <p:cNvSpPr>
            <a:spLocks noChangeShapeType="1"/>
          </p:cNvSpPr>
          <p:nvPr/>
        </p:nvSpPr>
        <p:spPr bwMode="auto">
          <a:xfrm>
            <a:off x="5221151" y="2236160"/>
            <a:ext cx="1512" cy="598827"/>
          </a:xfrm>
          <a:prstGeom prst="line">
            <a:avLst/>
          </a:prstGeom>
          <a:noFill/>
          <a:ln w="6">
            <a:solidFill>
              <a:srgbClr val="4A7EBB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7" name="Freeform 99"/>
          <p:cNvSpPr>
            <a:spLocks/>
          </p:cNvSpPr>
          <p:nvPr/>
        </p:nvSpPr>
        <p:spPr bwMode="auto">
          <a:xfrm>
            <a:off x="4617788" y="2762402"/>
            <a:ext cx="133073" cy="133073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1" y="2"/>
              </a:cxn>
              <a:cxn ang="0">
                <a:pos x="24" y="5"/>
              </a:cxn>
              <a:cxn ang="0">
                <a:pos x="16" y="11"/>
              </a:cxn>
              <a:cxn ang="0">
                <a:pos x="11" y="16"/>
              </a:cxn>
              <a:cxn ang="0">
                <a:pos x="5" y="24"/>
              </a:cxn>
              <a:cxn ang="0">
                <a:pos x="2" y="31"/>
              </a:cxn>
              <a:cxn ang="0">
                <a:pos x="0" y="40"/>
              </a:cxn>
              <a:cxn ang="0">
                <a:pos x="0" y="49"/>
              </a:cxn>
              <a:cxn ang="0">
                <a:pos x="2" y="57"/>
              </a:cxn>
              <a:cxn ang="0">
                <a:pos x="5" y="66"/>
              </a:cxn>
              <a:cxn ang="0">
                <a:pos x="11" y="71"/>
              </a:cxn>
              <a:cxn ang="0">
                <a:pos x="16" y="79"/>
              </a:cxn>
              <a:cxn ang="0">
                <a:pos x="24" y="82"/>
              </a:cxn>
              <a:cxn ang="0">
                <a:pos x="31" y="86"/>
              </a:cxn>
              <a:cxn ang="0">
                <a:pos x="40" y="88"/>
              </a:cxn>
              <a:cxn ang="0">
                <a:pos x="49" y="88"/>
              </a:cxn>
              <a:cxn ang="0">
                <a:pos x="57" y="86"/>
              </a:cxn>
              <a:cxn ang="0">
                <a:pos x="66" y="82"/>
              </a:cxn>
              <a:cxn ang="0">
                <a:pos x="73" y="79"/>
              </a:cxn>
              <a:cxn ang="0">
                <a:pos x="79" y="71"/>
              </a:cxn>
              <a:cxn ang="0">
                <a:pos x="82" y="66"/>
              </a:cxn>
              <a:cxn ang="0">
                <a:pos x="86" y="57"/>
              </a:cxn>
              <a:cxn ang="0">
                <a:pos x="88" y="49"/>
              </a:cxn>
              <a:cxn ang="0">
                <a:pos x="88" y="40"/>
              </a:cxn>
              <a:cxn ang="0">
                <a:pos x="86" y="31"/>
              </a:cxn>
              <a:cxn ang="0">
                <a:pos x="82" y="24"/>
              </a:cxn>
              <a:cxn ang="0">
                <a:pos x="79" y="16"/>
              </a:cxn>
              <a:cxn ang="0">
                <a:pos x="73" y="11"/>
              </a:cxn>
              <a:cxn ang="0">
                <a:pos x="66" y="5"/>
              </a:cxn>
              <a:cxn ang="0">
                <a:pos x="57" y="2"/>
              </a:cxn>
              <a:cxn ang="0">
                <a:pos x="49" y="0"/>
              </a:cxn>
            </a:cxnLst>
            <a:rect l="0" t="0" r="r" b="b"/>
            <a:pathLst>
              <a:path w="88" h="88">
                <a:moveTo>
                  <a:pt x="44" y="0"/>
                </a:moveTo>
                <a:lnTo>
                  <a:pt x="40" y="0"/>
                </a:lnTo>
                <a:lnTo>
                  <a:pt x="35" y="2"/>
                </a:lnTo>
                <a:lnTo>
                  <a:pt x="31" y="2"/>
                </a:lnTo>
                <a:lnTo>
                  <a:pt x="27" y="4"/>
                </a:lnTo>
                <a:lnTo>
                  <a:pt x="24" y="5"/>
                </a:lnTo>
                <a:lnTo>
                  <a:pt x="20" y="7"/>
                </a:lnTo>
                <a:lnTo>
                  <a:pt x="16" y="11"/>
                </a:lnTo>
                <a:lnTo>
                  <a:pt x="13" y="13"/>
                </a:lnTo>
                <a:lnTo>
                  <a:pt x="11" y="16"/>
                </a:lnTo>
                <a:lnTo>
                  <a:pt x="7" y="20"/>
                </a:lnTo>
                <a:lnTo>
                  <a:pt x="5" y="24"/>
                </a:lnTo>
                <a:lnTo>
                  <a:pt x="3" y="27"/>
                </a:lnTo>
                <a:lnTo>
                  <a:pt x="2" y="31"/>
                </a:lnTo>
                <a:lnTo>
                  <a:pt x="2" y="35"/>
                </a:lnTo>
                <a:lnTo>
                  <a:pt x="0" y="40"/>
                </a:lnTo>
                <a:lnTo>
                  <a:pt x="0" y="44"/>
                </a:lnTo>
                <a:lnTo>
                  <a:pt x="0" y="49"/>
                </a:lnTo>
                <a:lnTo>
                  <a:pt x="2" y="53"/>
                </a:lnTo>
                <a:lnTo>
                  <a:pt x="2" y="57"/>
                </a:lnTo>
                <a:lnTo>
                  <a:pt x="3" y="60"/>
                </a:lnTo>
                <a:lnTo>
                  <a:pt x="5" y="66"/>
                </a:lnTo>
                <a:lnTo>
                  <a:pt x="7" y="70"/>
                </a:lnTo>
                <a:lnTo>
                  <a:pt x="11" y="71"/>
                </a:lnTo>
                <a:lnTo>
                  <a:pt x="13" y="75"/>
                </a:lnTo>
                <a:lnTo>
                  <a:pt x="16" y="79"/>
                </a:lnTo>
                <a:lnTo>
                  <a:pt x="20" y="81"/>
                </a:lnTo>
                <a:lnTo>
                  <a:pt x="24" y="82"/>
                </a:lnTo>
                <a:lnTo>
                  <a:pt x="27" y="84"/>
                </a:lnTo>
                <a:lnTo>
                  <a:pt x="31" y="86"/>
                </a:lnTo>
                <a:lnTo>
                  <a:pt x="35" y="88"/>
                </a:lnTo>
                <a:lnTo>
                  <a:pt x="40" y="88"/>
                </a:lnTo>
                <a:lnTo>
                  <a:pt x="44" y="88"/>
                </a:lnTo>
                <a:lnTo>
                  <a:pt x="49" y="88"/>
                </a:lnTo>
                <a:lnTo>
                  <a:pt x="53" y="88"/>
                </a:lnTo>
                <a:lnTo>
                  <a:pt x="57" y="86"/>
                </a:lnTo>
                <a:lnTo>
                  <a:pt x="62" y="84"/>
                </a:lnTo>
                <a:lnTo>
                  <a:pt x="66" y="82"/>
                </a:lnTo>
                <a:lnTo>
                  <a:pt x="69" y="81"/>
                </a:lnTo>
                <a:lnTo>
                  <a:pt x="73" y="79"/>
                </a:lnTo>
                <a:lnTo>
                  <a:pt x="75" y="75"/>
                </a:lnTo>
                <a:lnTo>
                  <a:pt x="79" y="71"/>
                </a:lnTo>
                <a:lnTo>
                  <a:pt x="80" y="70"/>
                </a:lnTo>
                <a:lnTo>
                  <a:pt x="82" y="66"/>
                </a:lnTo>
                <a:lnTo>
                  <a:pt x="84" y="60"/>
                </a:lnTo>
                <a:lnTo>
                  <a:pt x="86" y="57"/>
                </a:lnTo>
                <a:lnTo>
                  <a:pt x="88" y="53"/>
                </a:lnTo>
                <a:lnTo>
                  <a:pt x="88" y="49"/>
                </a:lnTo>
                <a:lnTo>
                  <a:pt x="88" y="44"/>
                </a:lnTo>
                <a:lnTo>
                  <a:pt x="88" y="40"/>
                </a:lnTo>
                <a:lnTo>
                  <a:pt x="88" y="35"/>
                </a:lnTo>
                <a:lnTo>
                  <a:pt x="86" y="31"/>
                </a:lnTo>
                <a:lnTo>
                  <a:pt x="84" y="27"/>
                </a:lnTo>
                <a:lnTo>
                  <a:pt x="82" y="24"/>
                </a:lnTo>
                <a:lnTo>
                  <a:pt x="80" y="20"/>
                </a:lnTo>
                <a:lnTo>
                  <a:pt x="79" y="16"/>
                </a:lnTo>
                <a:lnTo>
                  <a:pt x="75" y="13"/>
                </a:lnTo>
                <a:lnTo>
                  <a:pt x="73" y="11"/>
                </a:lnTo>
                <a:lnTo>
                  <a:pt x="69" y="7"/>
                </a:lnTo>
                <a:lnTo>
                  <a:pt x="66" y="5"/>
                </a:lnTo>
                <a:lnTo>
                  <a:pt x="62" y="4"/>
                </a:lnTo>
                <a:lnTo>
                  <a:pt x="57" y="2"/>
                </a:lnTo>
                <a:lnTo>
                  <a:pt x="53" y="2"/>
                </a:lnTo>
                <a:lnTo>
                  <a:pt x="49" y="0"/>
                </a:lnTo>
                <a:lnTo>
                  <a:pt x="44" y="0"/>
                </a:lnTo>
                <a:close/>
              </a:path>
            </a:pathLst>
          </a:cu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8" name="Freeform 100"/>
          <p:cNvSpPr>
            <a:spLocks/>
          </p:cNvSpPr>
          <p:nvPr/>
        </p:nvSpPr>
        <p:spPr bwMode="auto">
          <a:xfrm>
            <a:off x="4617788" y="2762402"/>
            <a:ext cx="133073" cy="133073"/>
          </a:xfrm>
          <a:custGeom>
            <a:avLst/>
            <a:gdLst/>
            <a:ahLst/>
            <a:cxnLst>
              <a:cxn ang="0">
                <a:pos x="40" y="0"/>
              </a:cxn>
              <a:cxn ang="0">
                <a:pos x="31" y="2"/>
              </a:cxn>
              <a:cxn ang="0">
                <a:pos x="24" y="5"/>
              </a:cxn>
              <a:cxn ang="0">
                <a:pos x="16" y="11"/>
              </a:cxn>
              <a:cxn ang="0">
                <a:pos x="11" y="16"/>
              </a:cxn>
              <a:cxn ang="0">
                <a:pos x="5" y="24"/>
              </a:cxn>
              <a:cxn ang="0">
                <a:pos x="2" y="31"/>
              </a:cxn>
              <a:cxn ang="0">
                <a:pos x="0" y="40"/>
              </a:cxn>
              <a:cxn ang="0">
                <a:pos x="0" y="49"/>
              </a:cxn>
              <a:cxn ang="0">
                <a:pos x="2" y="57"/>
              </a:cxn>
              <a:cxn ang="0">
                <a:pos x="5" y="66"/>
              </a:cxn>
              <a:cxn ang="0">
                <a:pos x="11" y="71"/>
              </a:cxn>
              <a:cxn ang="0">
                <a:pos x="16" y="79"/>
              </a:cxn>
              <a:cxn ang="0">
                <a:pos x="24" y="82"/>
              </a:cxn>
              <a:cxn ang="0">
                <a:pos x="31" y="86"/>
              </a:cxn>
              <a:cxn ang="0">
                <a:pos x="40" y="88"/>
              </a:cxn>
              <a:cxn ang="0">
                <a:pos x="49" y="88"/>
              </a:cxn>
              <a:cxn ang="0">
                <a:pos x="57" y="86"/>
              </a:cxn>
              <a:cxn ang="0">
                <a:pos x="66" y="82"/>
              </a:cxn>
              <a:cxn ang="0">
                <a:pos x="73" y="79"/>
              </a:cxn>
              <a:cxn ang="0">
                <a:pos x="79" y="71"/>
              </a:cxn>
              <a:cxn ang="0">
                <a:pos x="82" y="66"/>
              </a:cxn>
              <a:cxn ang="0">
                <a:pos x="86" y="57"/>
              </a:cxn>
              <a:cxn ang="0">
                <a:pos x="88" y="49"/>
              </a:cxn>
              <a:cxn ang="0">
                <a:pos x="88" y="40"/>
              </a:cxn>
              <a:cxn ang="0">
                <a:pos x="86" y="31"/>
              </a:cxn>
              <a:cxn ang="0">
                <a:pos x="82" y="24"/>
              </a:cxn>
              <a:cxn ang="0">
                <a:pos x="79" y="16"/>
              </a:cxn>
              <a:cxn ang="0">
                <a:pos x="73" y="11"/>
              </a:cxn>
              <a:cxn ang="0">
                <a:pos x="66" y="5"/>
              </a:cxn>
              <a:cxn ang="0">
                <a:pos x="57" y="2"/>
              </a:cxn>
              <a:cxn ang="0">
                <a:pos x="49" y="0"/>
              </a:cxn>
            </a:cxnLst>
            <a:rect l="0" t="0" r="r" b="b"/>
            <a:pathLst>
              <a:path w="88" h="88">
                <a:moveTo>
                  <a:pt x="44" y="0"/>
                </a:moveTo>
                <a:lnTo>
                  <a:pt x="40" y="0"/>
                </a:lnTo>
                <a:lnTo>
                  <a:pt x="35" y="2"/>
                </a:lnTo>
                <a:lnTo>
                  <a:pt x="31" y="2"/>
                </a:lnTo>
                <a:lnTo>
                  <a:pt x="27" y="4"/>
                </a:lnTo>
                <a:lnTo>
                  <a:pt x="24" y="5"/>
                </a:lnTo>
                <a:lnTo>
                  <a:pt x="20" y="7"/>
                </a:lnTo>
                <a:lnTo>
                  <a:pt x="16" y="11"/>
                </a:lnTo>
                <a:lnTo>
                  <a:pt x="13" y="13"/>
                </a:lnTo>
                <a:lnTo>
                  <a:pt x="11" y="16"/>
                </a:lnTo>
                <a:lnTo>
                  <a:pt x="7" y="20"/>
                </a:lnTo>
                <a:lnTo>
                  <a:pt x="5" y="24"/>
                </a:lnTo>
                <a:lnTo>
                  <a:pt x="3" y="27"/>
                </a:lnTo>
                <a:lnTo>
                  <a:pt x="2" y="31"/>
                </a:lnTo>
                <a:lnTo>
                  <a:pt x="2" y="35"/>
                </a:lnTo>
                <a:lnTo>
                  <a:pt x="0" y="40"/>
                </a:lnTo>
                <a:lnTo>
                  <a:pt x="0" y="44"/>
                </a:lnTo>
                <a:lnTo>
                  <a:pt x="0" y="49"/>
                </a:lnTo>
                <a:lnTo>
                  <a:pt x="2" y="53"/>
                </a:lnTo>
                <a:lnTo>
                  <a:pt x="2" y="57"/>
                </a:lnTo>
                <a:lnTo>
                  <a:pt x="3" y="60"/>
                </a:lnTo>
                <a:lnTo>
                  <a:pt x="5" y="66"/>
                </a:lnTo>
                <a:lnTo>
                  <a:pt x="7" y="70"/>
                </a:lnTo>
                <a:lnTo>
                  <a:pt x="11" y="71"/>
                </a:lnTo>
                <a:lnTo>
                  <a:pt x="13" y="75"/>
                </a:lnTo>
                <a:lnTo>
                  <a:pt x="16" y="79"/>
                </a:lnTo>
                <a:lnTo>
                  <a:pt x="20" y="81"/>
                </a:lnTo>
                <a:lnTo>
                  <a:pt x="24" y="82"/>
                </a:lnTo>
                <a:lnTo>
                  <a:pt x="27" y="84"/>
                </a:lnTo>
                <a:lnTo>
                  <a:pt x="31" y="86"/>
                </a:lnTo>
                <a:lnTo>
                  <a:pt x="35" y="88"/>
                </a:lnTo>
                <a:lnTo>
                  <a:pt x="40" y="88"/>
                </a:lnTo>
                <a:lnTo>
                  <a:pt x="44" y="88"/>
                </a:lnTo>
                <a:lnTo>
                  <a:pt x="49" y="88"/>
                </a:lnTo>
                <a:lnTo>
                  <a:pt x="53" y="88"/>
                </a:lnTo>
                <a:lnTo>
                  <a:pt x="57" y="86"/>
                </a:lnTo>
                <a:lnTo>
                  <a:pt x="62" y="84"/>
                </a:lnTo>
                <a:lnTo>
                  <a:pt x="66" y="82"/>
                </a:lnTo>
                <a:lnTo>
                  <a:pt x="69" y="81"/>
                </a:lnTo>
                <a:lnTo>
                  <a:pt x="73" y="79"/>
                </a:lnTo>
                <a:lnTo>
                  <a:pt x="75" y="75"/>
                </a:lnTo>
                <a:lnTo>
                  <a:pt x="79" y="71"/>
                </a:lnTo>
                <a:lnTo>
                  <a:pt x="80" y="70"/>
                </a:lnTo>
                <a:lnTo>
                  <a:pt x="82" y="66"/>
                </a:lnTo>
                <a:lnTo>
                  <a:pt x="84" y="60"/>
                </a:lnTo>
                <a:lnTo>
                  <a:pt x="86" y="57"/>
                </a:lnTo>
                <a:lnTo>
                  <a:pt x="88" y="53"/>
                </a:lnTo>
                <a:lnTo>
                  <a:pt x="88" y="49"/>
                </a:lnTo>
                <a:lnTo>
                  <a:pt x="88" y="44"/>
                </a:lnTo>
                <a:lnTo>
                  <a:pt x="88" y="40"/>
                </a:lnTo>
                <a:lnTo>
                  <a:pt x="88" y="35"/>
                </a:lnTo>
                <a:lnTo>
                  <a:pt x="86" y="31"/>
                </a:lnTo>
                <a:lnTo>
                  <a:pt x="84" y="27"/>
                </a:lnTo>
                <a:lnTo>
                  <a:pt x="82" y="24"/>
                </a:lnTo>
                <a:lnTo>
                  <a:pt x="80" y="20"/>
                </a:lnTo>
                <a:lnTo>
                  <a:pt x="79" y="16"/>
                </a:lnTo>
                <a:lnTo>
                  <a:pt x="75" y="13"/>
                </a:lnTo>
                <a:lnTo>
                  <a:pt x="73" y="11"/>
                </a:lnTo>
                <a:lnTo>
                  <a:pt x="69" y="7"/>
                </a:lnTo>
                <a:lnTo>
                  <a:pt x="66" y="5"/>
                </a:lnTo>
                <a:lnTo>
                  <a:pt x="62" y="4"/>
                </a:lnTo>
                <a:lnTo>
                  <a:pt x="57" y="2"/>
                </a:lnTo>
                <a:lnTo>
                  <a:pt x="53" y="2"/>
                </a:lnTo>
                <a:lnTo>
                  <a:pt x="49" y="0"/>
                </a:lnTo>
                <a:lnTo>
                  <a:pt x="44" y="0"/>
                </a:lnTo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9" name="Freeform 101"/>
          <p:cNvSpPr>
            <a:spLocks/>
          </p:cNvSpPr>
          <p:nvPr/>
        </p:nvSpPr>
        <p:spPr bwMode="auto">
          <a:xfrm>
            <a:off x="2967989" y="2573379"/>
            <a:ext cx="116438" cy="146682"/>
          </a:xfrm>
          <a:custGeom>
            <a:avLst/>
            <a:gdLst/>
            <a:ahLst/>
            <a:cxnLst>
              <a:cxn ang="0">
                <a:pos x="34" y="2"/>
              </a:cxn>
              <a:cxn ang="0">
                <a:pos x="27" y="4"/>
              </a:cxn>
              <a:cxn ang="0">
                <a:pos x="20" y="7"/>
              </a:cxn>
              <a:cxn ang="0">
                <a:pos x="12" y="11"/>
              </a:cxn>
              <a:cxn ang="0">
                <a:pos x="7" y="18"/>
              </a:cxn>
              <a:cxn ang="0">
                <a:pos x="3" y="26"/>
              </a:cxn>
              <a:cxn ang="0">
                <a:pos x="0" y="35"/>
              </a:cxn>
              <a:cxn ang="0">
                <a:pos x="0" y="44"/>
              </a:cxn>
              <a:cxn ang="0">
                <a:pos x="0" y="53"/>
              </a:cxn>
              <a:cxn ang="0">
                <a:pos x="0" y="62"/>
              </a:cxn>
              <a:cxn ang="0">
                <a:pos x="3" y="72"/>
              </a:cxn>
              <a:cxn ang="0">
                <a:pos x="7" y="79"/>
              </a:cxn>
              <a:cxn ang="0">
                <a:pos x="12" y="86"/>
              </a:cxn>
              <a:cxn ang="0">
                <a:pos x="20" y="90"/>
              </a:cxn>
              <a:cxn ang="0">
                <a:pos x="27" y="94"/>
              </a:cxn>
              <a:cxn ang="0">
                <a:pos x="34" y="96"/>
              </a:cxn>
              <a:cxn ang="0">
                <a:pos x="42" y="96"/>
              </a:cxn>
              <a:cxn ang="0">
                <a:pos x="49" y="94"/>
              </a:cxn>
              <a:cxn ang="0">
                <a:pos x="56" y="90"/>
              </a:cxn>
              <a:cxn ang="0">
                <a:pos x="62" y="86"/>
              </a:cxn>
              <a:cxn ang="0">
                <a:pos x="67" y="79"/>
              </a:cxn>
              <a:cxn ang="0">
                <a:pos x="73" y="72"/>
              </a:cxn>
              <a:cxn ang="0">
                <a:pos x="75" y="62"/>
              </a:cxn>
              <a:cxn ang="0">
                <a:pos x="77" y="53"/>
              </a:cxn>
              <a:cxn ang="0">
                <a:pos x="77" y="44"/>
              </a:cxn>
              <a:cxn ang="0">
                <a:pos x="75" y="35"/>
              </a:cxn>
              <a:cxn ang="0">
                <a:pos x="73" y="26"/>
              </a:cxn>
              <a:cxn ang="0">
                <a:pos x="67" y="18"/>
              </a:cxn>
              <a:cxn ang="0">
                <a:pos x="62" y="11"/>
              </a:cxn>
              <a:cxn ang="0">
                <a:pos x="56" y="7"/>
              </a:cxn>
              <a:cxn ang="0">
                <a:pos x="49" y="4"/>
              </a:cxn>
              <a:cxn ang="0">
                <a:pos x="42" y="2"/>
              </a:cxn>
            </a:cxnLst>
            <a:rect l="0" t="0" r="r" b="b"/>
            <a:pathLst>
              <a:path w="77" h="97">
                <a:moveTo>
                  <a:pt x="38" y="0"/>
                </a:moveTo>
                <a:lnTo>
                  <a:pt x="34" y="2"/>
                </a:lnTo>
                <a:lnTo>
                  <a:pt x="31" y="2"/>
                </a:lnTo>
                <a:lnTo>
                  <a:pt x="27" y="4"/>
                </a:lnTo>
                <a:lnTo>
                  <a:pt x="23" y="4"/>
                </a:lnTo>
                <a:lnTo>
                  <a:pt x="20" y="7"/>
                </a:lnTo>
                <a:lnTo>
                  <a:pt x="16" y="9"/>
                </a:lnTo>
                <a:lnTo>
                  <a:pt x="12" y="11"/>
                </a:lnTo>
                <a:lnTo>
                  <a:pt x="11" y="15"/>
                </a:lnTo>
                <a:lnTo>
                  <a:pt x="7" y="18"/>
                </a:lnTo>
                <a:lnTo>
                  <a:pt x="5" y="22"/>
                </a:lnTo>
                <a:lnTo>
                  <a:pt x="3" y="26"/>
                </a:lnTo>
                <a:lnTo>
                  <a:pt x="1" y="29"/>
                </a:lnTo>
                <a:lnTo>
                  <a:pt x="0" y="35"/>
                </a:lnTo>
                <a:lnTo>
                  <a:pt x="0" y="39"/>
                </a:lnTo>
                <a:lnTo>
                  <a:pt x="0" y="44"/>
                </a:lnTo>
                <a:lnTo>
                  <a:pt x="0" y="50"/>
                </a:lnTo>
                <a:lnTo>
                  <a:pt x="0" y="53"/>
                </a:lnTo>
                <a:lnTo>
                  <a:pt x="0" y="59"/>
                </a:lnTo>
                <a:lnTo>
                  <a:pt x="0" y="62"/>
                </a:lnTo>
                <a:lnTo>
                  <a:pt x="1" y="68"/>
                </a:lnTo>
                <a:lnTo>
                  <a:pt x="3" y="72"/>
                </a:lnTo>
                <a:lnTo>
                  <a:pt x="5" y="75"/>
                </a:lnTo>
                <a:lnTo>
                  <a:pt x="7" y="79"/>
                </a:lnTo>
                <a:lnTo>
                  <a:pt x="11" y="83"/>
                </a:lnTo>
                <a:lnTo>
                  <a:pt x="12" y="86"/>
                </a:lnTo>
                <a:lnTo>
                  <a:pt x="16" y="88"/>
                </a:lnTo>
                <a:lnTo>
                  <a:pt x="20" y="90"/>
                </a:lnTo>
                <a:lnTo>
                  <a:pt x="23" y="92"/>
                </a:lnTo>
                <a:lnTo>
                  <a:pt x="27" y="94"/>
                </a:lnTo>
                <a:lnTo>
                  <a:pt x="31" y="96"/>
                </a:lnTo>
                <a:lnTo>
                  <a:pt x="34" y="96"/>
                </a:lnTo>
                <a:lnTo>
                  <a:pt x="38" y="97"/>
                </a:lnTo>
                <a:lnTo>
                  <a:pt x="42" y="96"/>
                </a:lnTo>
                <a:lnTo>
                  <a:pt x="45" y="96"/>
                </a:lnTo>
                <a:lnTo>
                  <a:pt x="49" y="94"/>
                </a:lnTo>
                <a:lnTo>
                  <a:pt x="53" y="92"/>
                </a:lnTo>
                <a:lnTo>
                  <a:pt x="56" y="90"/>
                </a:lnTo>
                <a:lnTo>
                  <a:pt x="60" y="88"/>
                </a:lnTo>
                <a:lnTo>
                  <a:pt x="62" y="86"/>
                </a:lnTo>
                <a:lnTo>
                  <a:pt x="66" y="83"/>
                </a:lnTo>
                <a:lnTo>
                  <a:pt x="67" y="79"/>
                </a:lnTo>
                <a:lnTo>
                  <a:pt x="71" y="75"/>
                </a:lnTo>
                <a:lnTo>
                  <a:pt x="73" y="72"/>
                </a:lnTo>
                <a:lnTo>
                  <a:pt x="75" y="68"/>
                </a:lnTo>
                <a:lnTo>
                  <a:pt x="75" y="62"/>
                </a:lnTo>
                <a:lnTo>
                  <a:pt x="77" y="59"/>
                </a:lnTo>
                <a:lnTo>
                  <a:pt x="77" y="53"/>
                </a:lnTo>
                <a:lnTo>
                  <a:pt x="77" y="50"/>
                </a:lnTo>
                <a:lnTo>
                  <a:pt x="77" y="44"/>
                </a:lnTo>
                <a:lnTo>
                  <a:pt x="77" y="39"/>
                </a:lnTo>
                <a:lnTo>
                  <a:pt x="75" y="35"/>
                </a:lnTo>
                <a:lnTo>
                  <a:pt x="75" y="29"/>
                </a:lnTo>
                <a:lnTo>
                  <a:pt x="73" y="26"/>
                </a:lnTo>
                <a:lnTo>
                  <a:pt x="71" y="22"/>
                </a:lnTo>
                <a:lnTo>
                  <a:pt x="67" y="18"/>
                </a:lnTo>
                <a:lnTo>
                  <a:pt x="66" y="15"/>
                </a:lnTo>
                <a:lnTo>
                  <a:pt x="62" y="11"/>
                </a:lnTo>
                <a:lnTo>
                  <a:pt x="60" y="9"/>
                </a:lnTo>
                <a:lnTo>
                  <a:pt x="56" y="7"/>
                </a:lnTo>
                <a:lnTo>
                  <a:pt x="53" y="4"/>
                </a:lnTo>
                <a:lnTo>
                  <a:pt x="49" y="4"/>
                </a:lnTo>
                <a:lnTo>
                  <a:pt x="45" y="2"/>
                </a:lnTo>
                <a:lnTo>
                  <a:pt x="42" y="2"/>
                </a:lnTo>
                <a:lnTo>
                  <a:pt x="38" y="0"/>
                </a:lnTo>
                <a:close/>
              </a:path>
            </a:pathLst>
          </a:custGeom>
          <a:solidFill>
            <a:srgbClr val="3366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0" name="Freeform 102"/>
          <p:cNvSpPr>
            <a:spLocks/>
          </p:cNvSpPr>
          <p:nvPr/>
        </p:nvSpPr>
        <p:spPr bwMode="auto">
          <a:xfrm>
            <a:off x="2967989" y="2573379"/>
            <a:ext cx="116438" cy="146682"/>
          </a:xfrm>
          <a:custGeom>
            <a:avLst/>
            <a:gdLst/>
            <a:ahLst/>
            <a:cxnLst>
              <a:cxn ang="0">
                <a:pos x="34" y="2"/>
              </a:cxn>
              <a:cxn ang="0">
                <a:pos x="27" y="4"/>
              </a:cxn>
              <a:cxn ang="0">
                <a:pos x="20" y="7"/>
              </a:cxn>
              <a:cxn ang="0">
                <a:pos x="12" y="11"/>
              </a:cxn>
              <a:cxn ang="0">
                <a:pos x="7" y="18"/>
              </a:cxn>
              <a:cxn ang="0">
                <a:pos x="3" y="26"/>
              </a:cxn>
              <a:cxn ang="0">
                <a:pos x="0" y="35"/>
              </a:cxn>
              <a:cxn ang="0">
                <a:pos x="0" y="44"/>
              </a:cxn>
              <a:cxn ang="0">
                <a:pos x="0" y="53"/>
              </a:cxn>
              <a:cxn ang="0">
                <a:pos x="0" y="62"/>
              </a:cxn>
              <a:cxn ang="0">
                <a:pos x="3" y="72"/>
              </a:cxn>
              <a:cxn ang="0">
                <a:pos x="7" y="79"/>
              </a:cxn>
              <a:cxn ang="0">
                <a:pos x="12" y="86"/>
              </a:cxn>
              <a:cxn ang="0">
                <a:pos x="20" y="90"/>
              </a:cxn>
              <a:cxn ang="0">
                <a:pos x="27" y="94"/>
              </a:cxn>
              <a:cxn ang="0">
                <a:pos x="34" y="96"/>
              </a:cxn>
              <a:cxn ang="0">
                <a:pos x="42" y="96"/>
              </a:cxn>
              <a:cxn ang="0">
                <a:pos x="49" y="94"/>
              </a:cxn>
              <a:cxn ang="0">
                <a:pos x="56" y="90"/>
              </a:cxn>
              <a:cxn ang="0">
                <a:pos x="62" y="86"/>
              </a:cxn>
              <a:cxn ang="0">
                <a:pos x="67" y="79"/>
              </a:cxn>
              <a:cxn ang="0">
                <a:pos x="73" y="72"/>
              </a:cxn>
              <a:cxn ang="0">
                <a:pos x="75" y="62"/>
              </a:cxn>
              <a:cxn ang="0">
                <a:pos x="77" y="53"/>
              </a:cxn>
              <a:cxn ang="0">
                <a:pos x="77" y="44"/>
              </a:cxn>
              <a:cxn ang="0">
                <a:pos x="75" y="35"/>
              </a:cxn>
              <a:cxn ang="0">
                <a:pos x="73" y="26"/>
              </a:cxn>
              <a:cxn ang="0">
                <a:pos x="67" y="18"/>
              </a:cxn>
              <a:cxn ang="0">
                <a:pos x="62" y="11"/>
              </a:cxn>
              <a:cxn ang="0">
                <a:pos x="56" y="7"/>
              </a:cxn>
              <a:cxn ang="0">
                <a:pos x="49" y="4"/>
              </a:cxn>
              <a:cxn ang="0">
                <a:pos x="42" y="2"/>
              </a:cxn>
            </a:cxnLst>
            <a:rect l="0" t="0" r="r" b="b"/>
            <a:pathLst>
              <a:path w="77" h="97">
                <a:moveTo>
                  <a:pt x="38" y="0"/>
                </a:moveTo>
                <a:lnTo>
                  <a:pt x="34" y="2"/>
                </a:lnTo>
                <a:lnTo>
                  <a:pt x="31" y="2"/>
                </a:lnTo>
                <a:lnTo>
                  <a:pt x="27" y="4"/>
                </a:lnTo>
                <a:lnTo>
                  <a:pt x="23" y="4"/>
                </a:lnTo>
                <a:lnTo>
                  <a:pt x="20" y="7"/>
                </a:lnTo>
                <a:lnTo>
                  <a:pt x="16" y="9"/>
                </a:lnTo>
                <a:lnTo>
                  <a:pt x="12" y="11"/>
                </a:lnTo>
                <a:lnTo>
                  <a:pt x="11" y="15"/>
                </a:lnTo>
                <a:lnTo>
                  <a:pt x="7" y="18"/>
                </a:lnTo>
                <a:lnTo>
                  <a:pt x="5" y="22"/>
                </a:lnTo>
                <a:lnTo>
                  <a:pt x="3" y="26"/>
                </a:lnTo>
                <a:lnTo>
                  <a:pt x="1" y="29"/>
                </a:lnTo>
                <a:lnTo>
                  <a:pt x="0" y="35"/>
                </a:lnTo>
                <a:lnTo>
                  <a:pt x="0" y="39"/>
                </a:lnTo>
                <a:lnTo>
                  <a:pt x="0" y="44"/>
                </a:lnTo>
                <a:lnTo>
                  <a:pt x="0" y="50"/>
                </a:lnTo>
                <a:lnTo>
                  <a:pt x="0" y="53"/>
                </a:lnTo>
                <a:lnTo>
                  <a:pt x="0" y="59"/>
                </a:lnTo>
                <a:lnTo>
                  <a:pt x="0" y="62"/>
                </a:lnTo>
                <a:lnTo>
                  <a:pt x="1" y="68"/>
                </a:lnTo>
                <a:lnTo>
                  <a:pt x="3" y="72"/>
                </a:lnTo>
                <a:lnTo>
                  <a:pt x="5" y="75"/>
                </a:lnTo>
                <a:lnTo>
                  <a:pt x="7" y="79"/>
                </a:lnTo>
                <a:lnTo>
                  <a:pt x="11" y="83"/>
                </a:lnTo>
                <a:lnTo>
                  <a:pt x="12" y="86"/>
                </a:lnTo>
                <a:lnTo>
                  <a:pt x="16" y="88"/>
                </a:lnTo>
                <a:lnTo>
                  <a:pt x="20" y="90"/>
                </a:lnTo>
                <a:lnTo>
                  <a:pt x="23" y="92"/>
                </a:lnTo>
                <a:lnTo>
                  <a:pt x="27" y="94"/>
                </a:lnTo>
                <a:lnTo>
                  <a:pt x="31" y="96"/>
                </a:lnTo>
                <a:lnTo>
                  <a:pt x="34" y="96"/>
                </a:lnTo>
                <a:lnTo>
                  <a:pt x="38" y="97"/>
                </a:lnTo>
                <a:lnTo>
                  <a:pt x="42" y="96"/>
                </a:lnTo>
                <a:lnTo>
                  <a:pt x="45" y="96"/>
                </a:lnTo>
                <a:lnTo>
                  <a:pt x="49" y="94"/>
                </a:lnTo>
                <a:lnTo>
                  <a:pt x="53" y="92"/>
                </a:lnTo>
                <a:lnTo>
                  <a:pt x="56" y="90"/>
                </a:lnTo>
                <a:lnTo>
                  <a:pt x="60" y="88"/>
                </a:lnTo>
                <a:lnTo>
                  <a:pt x="62" y="86"/>
                </a:lnTo>
                <a:lnTo>
                  <a:pt x="66" y="83"/>
                </a:lnTo>
                <a:lnTo>
                  <a:pt x="67" y="79"/>
                </a:lnTo>
                <a:lnTo>
                  <a:pt x="71" y="75"/>
                </a:lnTo>
                <a:lnTo>
                  <a:pt x="73" y="72"/>
                </a:lnTo>
                <a:lnTo>
                  <a:pt x="75" y="68"/>
                </a:lnTo>
                <a:lnTo>
                  <a:pt x="75" y="62"/>
                </a:lnTo>
                <a:lnTo>
                  <a:pt x="77" y="59"/>
                </a:lnTo>
                <a:lnTo>
                  <a:pt x="77" y="53"/>
                </a:lnTo>
                <a:lnTo>
                  <a:pt x="77" y="50"/>
                </a:lnTo>
                <a:lnTo>
                  <a:pt x="77" y="44"/>
                </a:lnTo>
                <a:lnTo>
                  <a:pt x="77" y="39"/>
                </a:lnTo>
                <a:lnTo>
                  <a:pt x="75" y="35"/>
                </a:lnTo>
                <a:lnTo>
                  <a:pt x="75" y="29"/>
                </a:lnTo>
                <a:lnTo>
                  <a:pt x="73" y="26"/>
                </a:lnTo>
                <a:lnTo>
                  <a:pt x="71" y="22"/>
                </a:lnTo>
                <a:lnTo>
                  <a:pt x="67" y="18"/>
                </a:lnTo>
                <a:lnTo>
                  <a:pt x="66" y="15"/>
                </a:lnTo>
                <a:lnTo>
                  <a:pt x="62" y="11"/>
                </a:lnTo>
                <a:lnTo>
                  <a:pt x="60" y="9"/>
                </a:lnTo>
                <a:lnTo>
                  <a:pt x="56" y="7"/>
                </a:lnTo>
                <a:lnTo>
                  <a:pt x="53" y="4"/>
                </a:lnTo>
                <a:lnTo>
                  <a:pt x="49" y="4"/>
                </a:lnTo>
                <a:lnTo>
                  <a:pt x="45" y="2"/>
                </a:lnTo>
                <a:lnTo>
                  <a:pt x="42" y="2"/>
                </a:lnTo>
                <a:lnTo>
                  <a:pt x="38" y="0"/>
                </a:lnTo>
              </a:path>
            </a:pathLst>
          </a:custGeom>
          <a:noFill/>
          <a:ln w="6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1" name="Rectangle 104"/>
          <p:cNvSpPr>
            <a:spLocks noChangeArrowheads="1"/>
          </p:cNvSpPr>
          <p:nvPr/>
        </p:nvSpPr>
        <p:spPr bwMode="auto">
          <a:xfrm>
            <a:off x="35496" y="2264086"/>
            <a:ext cx="1772487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1748</a:t>
            </a:r>
            <a:r>
              <a:rPr lang="ja-JP" altLang="en-US" sz="1500" b="1" dirty="0">
                <a:latin typeface="Arial"/>
                <a:ea typeface="ＭＳ Ｐゴシック" pitchFamily="50" charset="-128"/>
                <a:cs typeface="Arial"/>
              </a:rPr>
              <a:t> 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APV25 chips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04" name="Rectangle 107"/>
          <p:cNvSpPr>
            <a:spLocks noChangeArrowheads="1"/>
          </p:cNvSpPr>
          <p:nvPr/>
        </p:nvSpPr>
        <p:spPr bwMode="auto">
          <a:xfrm>
            <a:off x="35496" y="2912158"/>
            <a:ext cx="178289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Front-end</a:t>
            </a:r>
            <a:r>
              <a:rPr kumimoji="1" lang="en-US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hybrids</a:t>
            </a:r>
            <a:endParaRPr kumimoji="1" lang="en-US" altLang="ja-JP" sz="1500" b="0" i="0" u="none" strike="noStrike" cap="none" normalizeH="0" baseline="0" dirty="0" smtClean="0">
              <a:ln>
                <a:noFill/>
              </a:ln>
              <a:effectLst/>
              <a:latin typeface="Helvetica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5" name="Rectangle 108"/>
          <p:cNvSpPr>
            <a:spLocks noChangeArrowheads="1"/>
          </p:cNvSpPr>
          <p:nvPr/>
        </p:nvSpPr>
        <p:spPr bwMode="auto">
          <a:xfrm>
            <a:off x="2389595" y="2954549"/>
            <a:ext cx="83516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Rad-hard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DC/DC </a:t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converters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8" name="Rectangle 111"/>
          <p:cNvSpPr>
            <a:spLocks noChangeArrowheads="1"/>
          </p:cNvSpPr>
          <p:nvPr/>
        </p:nvSpPr>
        <p:spPr bwMode="auto">
          <a:xfrm>
            <a:off x="4088608" y="3214998"/>
            <a:ext cx="19011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Analog level translation,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data</a:t>
            </a:r>
            <a:r>
              <a:rPr kumimoji="1" lang="de-AT" altLang="ja-JP" sz="14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400" b="0" i="0" u="none" strike="noStrike" cap="none" normalizeH="0" baseline="0" dirty="0" err="1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sparsifi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cation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and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/>
            </a:r>
            <a:b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</a:b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hit</a:t>
            </a:r>
            <a:r>
              <a:rPr kumimoji="1" lang="de-AT" altLang="ja-JP" sz="1400" dirty="0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time </a:t>
            </a:r>
            <a:r>
              <a:rPr kumimoji="1" lang="de-AT" altLang="ja-JP" sz="1400" dirty="0" err="1" smtClean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reconstruction</a:t>
            </a:r>
            <a:endParaRPr kumimoji="1" lang="ja-JP" altLang="ja-JP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3" name="Rectangle 116"/>
          <p:cNvSpPr>
            <a:spLocks noChangeArrowheads="1"/>
          </p:cNvSpPr>
          <p:nvPr/>
        </p:nvSpPr>
        <p:spPr bwMode="auto">
          <a:xfrm>
            <a:off x="1529999" y="1961245"/>
            <a:ext cx="11641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~2m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/>
            </a:r>
            <a:b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</a:b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cable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16" name="Rectangle 119"/>
          <p:cNvSpPr>
            <a:spLocks noChangeArrowheads="1"/>
          </p:cNvSpPr>
          <p:nvPr/>
        </p:nvSpPr>
        <p:spPr bwMode="auto">
          <a:xfrm>
            <a:off x="2522035" y="2198649"/>
            <a:ext cx="56746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sz="1500" b="1" dirty="0" smtClean="0">
                <a:latin typeface="Arial"/>
                <a:ea typeface="ＭＳ Ｐゴシック" pitchFamily="50" charset="-128"/>
                <a:cs typeface="Arial"/>
              </a:rPr>
              <a:t>DOCK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18" name="Rectangle 121"/>
          <p:cNvSpPr>
            <a:spLocks noChangeArrowheads="1"/>
          </p:cNvSpPr>
          <p:nvPr/>
        </p:nvSpPr>
        <p:spPr bwMode="auto">
          <a:xfrm>
            <a:off x="3545914" y="2134878"/>
            <a:ext cx="49853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~10m</a:t>
            </a:r>
            <a:endParaRPr kumimoji="1" lang="de-AT" altLang="ja-JP" sz="1500" b="1" dirty="0" smtClean="0">
              <a:latin typeface="Arial"/>
              <a:ea typeface="ＭＳ Ｐゴシック" pitchFamily="50" charset="-128"/>
              <a:cs typeface="Arial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de-AT" altLang="ja-JP" sz="1500" b="1" i="0" u="none" strike="noStrike" cap="none" normalizeH="0" baseline="0" dirty="0" err="1" smtClean="0">
                <a:ln>
                  <a:noFill/>
                </a:ln>
                <a:effectLst/>
                <a:latin typeface="Arial"/>
                <a:ea typeface="ＭＳ Ｐゴシック" pitchFamily="50" charset="-128"/>
                <a:cs typeface="Arial"/>
              </a:rPr>
              <a:t>cable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/>
              <a:ea typeface="ＭＳ Ｐゴシック" pitchFamily="50" charset="-128"/>
              <a:cs typeface="Arial"/>
            </a:endParaRPr>
          </a:p>
        </p:txBody>
      </p:sp>
      <p:sp>
        <p:nvSpPr>
          <p:cNvPr id="120" name="Rectangle 124"/>
          <p:cNvSpPr>
            <a:spLocks noChangeArrowheads="1"/>
          </p:cNvSpPr>
          <p:nvPr/>
        </p:nvSpPr>
        <p:spPr bwMode="auto">
          <a:xfrm>
            <a:off x="4243700" y="1723135"/>
            <a:ext cx="118462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FADC+PROC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1" name="Rectangle 131"/>
          <p:cNvSpPr>
            <a:spLocks noChangeArrowheads="1"/>
          </p:cNvSpPr>
          <p:nvPr/>
        </p:nvSpPr>
        <p:spPr bwMode="auto">
          <a:xfrm>
            <a:off x="5162645" y="1268760"/>
            <a:ext cx="171361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O</a:t>
            </a:r>
            <a:r>
              <a:rPr kumimoji="1" lang="ja-JP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ptical</a:t>
            </a:r>
            <a:r>
              <a:rPr lang="de-AT" altLang="ja-JP" sz="1500" b="1" dirty="0" smtClean="0"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link</a:t>
            </a:r>
            <a:r>
              <a:rPr kumimoji="1" lang="de-AT" altLang="ja-JP" sz="1500" b="1" i="0" u="none" strike="noStrike" cap="none" normalizeH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 (&gt;20m)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3" name="Rectangle 133"/>
          <p:cNvSpPr>
            <a:spLocks noChangeArrowheads="1"/>
          </p:cNvSpPr>
          <p:nvPr/>
        </p:nvSpPr>
        <p:spPr bwMode="auto">
          <a:xfrm>
            <a:off x="5092584" y="2276872"/>
            <a:ext cx="3735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500" b="1" i="0" u="none" strike="noStrike" cap="none" normalizeH="0" baseline="0" dirty="0" smtClean="0">
                <a:ln>
                  <a:noFill/>
                </a:ln>
                <a:effectLst/>
                <a:latin typeface="Helvetica-Bold" charset="0"/>
                <a:ea typeface="ＭＳ Ｐゴシック" pitchFamily="50" charset="-128"/>
                <a:cs typeface="ＭＳ Ｐゴシック" pitchFamily="50" charset="-128"/>
              </a:rPr>
              <a:t>FTB</a:t>
            </a:r>
            <a:endParaRPr kumimoji="1" lang="ja-JP" altLang="ja-JP" sz="15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95" name="グループ化 94"/>
          <p:cNvGrpSpPr/>
          <p:nvPr/>
        </p:nvGrpSpPr>
        <p:grpSpPr>
          <a:xfrm>
            <a:off x="6848543" y="1340768"/>
            <a:ext cx="1519647" cy="1484970"/>
            <a:chOff x="7084801" y="1666066"/>
            <a:chExt cx="1519647" cy="1484970"/>
          </a:xfrm>
        </p:grpSpPr>
        <p:sp>
          <p:nvSpPr>
            <p:cNvPr id="59" name="Rectangle 60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0" name="Rectangle 61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1" name="Rectangle 62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62" name="Rectangle 63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63" name="Rectangle 64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4" name="Rectangle 65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5" name="Rectangle 66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6" name="Rectangle 67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7" name="Rectangle 68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8" name="Rectangle 69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9" name="Rectangle 70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70" name="Rectangle 71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71" name="Rectangle 72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Rectangle 73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Rectangle 74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4" name="Rectangle 75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5" name="Rectangle 76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76" name="Rectangle 77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77" name="Rectangle 78"/>
            <p:cNvSpPr>
              <a:spLocks noChangeArrowheads="1"/>
            </p:cNvSpPr>
            <p:nvPr/>
          </p:nvSpPr>
          <p:spPr bwMode="auto">
            <a:xfrm>
              <a:off x="7228356" y="1666066"/>
              <a:ext cx="1376092" cy="1484970"/>
            </a:xfrm>
            <a:prstGeom prst="rect">
              <a:avLst/>
            </a:prstGeom>
            <a:solidFill>
              <a:srgbClr val="4F81B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8" name="Rectangle 79"/>
            <p:cNvSpPr>
              <a:spLocks noChangeArrowheads="1"/>
            </p:cNvSpPr>
            <p:nvPr/>
          </p:nvSpPr>
          <p:spPr bwMode="auto">
            <a:xfrm>
              <a:off x="7217874" y="1666066"/>
              <a:ext cx="1376092" cy="1484970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9" name="Rectangle 80"/>
            <p:cNvSpPr>
              <a:spLocks noChangeArrowheads="1"/>
            </p:cNvSpPr>
            <p:nvPr/>
          </p:nvSpPr>
          <p:spPr bwMode="auto">
            <a:xfrm>
              <a:off x="7228356" y="1711431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80" name="Rectangle 81"/>
            <p:cNvSpPr>
              <a:spLocks noChangeArrowheads="1"/>
            </p:cNvSpPr>
            <p:nvPr/>
          </p:nvSpPr>
          <p:spPr bwMode="auto">
            <a:xfrm>
              <a:off x="7217874" y="1711431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81" name="Rectangle 82"/>
            <p:cNvSpPr>
              <a:spLocks noChangeArrowheads="1"/>
            </p:cNvSpPr>
            <p:nvPr/>
          </p:nvSpPr>
          <p:spPr bwMode="auto">
            <a:xfrm>
              <a:off x="7228356" y="2071332"/>
              <a:ext cx="784826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Rectangle 83"/>
            <p:cNvSpPr>
              <a:spLocks noChangeArrowheads="1"/>
            </p:cNvSpPr>
            <p:nvPr/>
          </p:nvSpPr>
          <p:spPr bwMode="auto">
            <a:xfrm>
              <a:off x="7217874" y="2071332"/>
              <a:ext cx="784826" cy="31604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Rectangle 84"/>
            <p:cNvSpPr>
              <a:spLocks noChangeArrowheads="1"/>
            </p:cNvSpPr>
            <p:nvPr/>
          </p:nvSpPr>
          <p:spPr bwMode="auto">
            <a:xfrm>
              <a:off x="7228356" y="2429721"/>
              <a:ext cx="784826" cy="319071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Rectangle 85"/>
            <p:cNvSpPr>
              <a:spLocks noChangeArrowheads="1"/>
            </p:cNvSpPr>
            <p:nvPr/>
          </p:nvSpPr>
          <p:spPr bwMode="auto">
            <a:xfrm>
              <a:off x="7217874" y="2429721"/>
              <a:ext cx="784826" cy="319071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5" name="Rectangle 86"/>
            <p:cNvSpPr>
              <a:spLocks noChangeArrowheads="1"/>
            </p:cNvSpPr>
            <p:nvPr/>
          </p:nvSpPr>
          <p:spPr bwMode="auto">
            <a:xfrm>
              <a:off x="7228356" y="2792646"/>
              <a:ext cx="784826" cy="313023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6" name="Rectangle 87"/>
            <p:cNvSpPr>
              <a:spLocks noChangeArrowheads="1"/>
            </p:cNvSpPr>
            <p:nvPr/>
          </p:nvSpPr>
          <p:spPr bwMode="auto">
            <a:xfrm>
              <a:off x="7217874" y="2792646"/>
              <a:ext cx="784826" cy="313023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Rectangle 88"/>
            <p:cNvSpPr>
              <a:spLocks noChangeArrowheads="1"/>
            </p:cNvSpPr>
            <p:nvPr/>
          </p:nvSpPr>
          <p:spPr bwMode="auto">
            <a:xfrm>
              <a:off x="7095283" y="2163575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88" name="Rectangle 89"/>
            <p:cNvSpPr>
              <a:spLocks noChangeArrowheads="1"/>
            </p:cNvSpPr>
            <p:nvPr/>
          </p:nvSpPr>
          <p:spPr bwMode="auto">
            <a:xfrm>
              <a:off x="7084801" y="2163575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89" name="Rectangle 90"/>
            <p:cNvSpPr>
              <a:spLocks noChangeArrowheads="1"/>
            </p:cNvSpPr>
            <p:nvPr/>
          </p:nvSpPr>
          <p:spPr bwMode="auto">
            <a:xfrm>
              <a:off x="7095283" y="2520452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0" name="Rectangle 91"/>
            <p:cNvSpPr>
              <a:spLocks noChangeArrowheads="1"/>
            </p:cNvSpPr>
            <p:nvPr/>
          </p:nvSpPr>
          <p:spPr bwMode="auto">
            <a:xfrm>
              <a:off x="7084801" y="2520452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1" name="Rectangle 92"/>
            <p:cNvSpPr>
              <a:spLocks noChangeArrowheads="1"/>
            </p:cNvSpPr>
            <p:nvPr/>
          </p:nvSpPr>
          <p:spPr bwMode="auto">
            <a:xfrm>
              <a:off x="7095283" y="2881866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2" name="Rectangle 93"/>
            <p:cNvSpPr>
              <a:spLocks noChangeArrowheads="1"/>
            </p:cNvSpPr>
            <p:nvPr/>
          </p:nvSpPr>
          <p:spPr bwMode="auto">
            <a:xfrm>
              <a:off x="7084801" y="2881866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Rectangle 94"/>
            <p:cNvSpPr>
              <a:spLocks noChangeArrowheads="1"/>
            </p:cNvSpPr>
            <p:nvPr/>
          </p:nvSpPr>
          <p:spPr bwMode="auto">
            <a:xfrm>
              <a:off x="7095283" y="1799138"/>
              <a:ext cx="461217" cy="136097"/>
            </a:xfrm>
            <a:prstGeom prst="rect">
              <a:avLst/>
            </a:prstGeom>
            <a:solidFill>
              <a:srgbClr val="00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94" name="Rectangle 95"/>
            <p:cNvSpPr>
              <a:spLocks noChangeArrowheads="1"/>
            </p:cNvSpPr>
            <p:nvPr/>
          </p:nvSpPr>
          <p:spPr bwMode="auto">
            <a:xfrm>
              <a:off x="7084801" y="1799138"/>
              <a:ext cx="461217" cy="136097"/>
            </a:xfrm>
            <a:prstGeom prst="rect">
              <a:avLst/>
            </a:prstGeom>
            <a:noFill/>
            <a:ln w="6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sz="2000"/>
            </a:p>
          </p:txBody>
        </p:sp>
        <p:sp>
          <p:nvSpPr>
            <p:cNvPr id="124" name="テキスト ボックス 134"/>
            <p:cNvSpPr txBox="1"/>
            <p:nvPr/>
          </p:nvSpPr>
          <p:spPr>
            <a:xfrm rot="16200000">
              <a:off x="7750253" y="2224940"/>
              <a:ext cx="1104498" cy="3518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COPPER</a:t>
              </a:r>
              <a:endParaRPr kumimoji="1" lang="ja-JP" altLang="en-US" dirty="0"/>
            </a:p>
          </p:txBody>
        </p:sp>
      </p:grpSp>
      <p:sp>
        <p:nvSpPr>
          <p:cNvPr id="125" name="フリーフォーム 136"/>
          <p:cNvSpPr/>
          <p:nvPr/>
        </p:nvSpPr>
        <p:spPr>
          <a:xfrm>
            <a:off x="3028477" y="2570939"/>
            <a:ext cx="1634507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4260696"/>
            <a:ext cx="2016224" cy="1752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" name="グループ化 121"/>
          <p:cNvGrpSpPr/>
          <p:nvPr/>
        </p:nvGrpSpPr>
        <p:grpSpPr>
          <a:xfrm>
            <a:off x="5094602" y="4149080"/>
            <a:ext cx="1560576" cy="972397"/>
            <a:chOff x="5094602" y="4149080"/>
            <a:chExt cx="1560576" cy="972397"/>
          </a:xfrm>
        </p:grpSpPr>
        <p:pic>
          <p:nvPicPr>
            <p:cNvPr id="129" name="Picture 2" descr="E:\belle2\ftb\ftb_bearbeitet.jpg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t="46968"/>
            <a:stretch/>
          </p:blipFill>
          <p:spPr bwMode="auto">
            <a:xfrm>
              <a:off x="5094602" y="4351255"/>
              <a:ext cx="1560576" cy="770222"/>
            </a:xfrm>
            <a:prstGeom prst="rect">
              <a:avLst/>
            </a:prstGeom>
            <a:noFill/>
          </p:spPr>
        </p:pic>
        <p:sp>
          <p:nvSpPr>
            <p:cNvPr id="130" name="Rectangle 133"/>
            <p:cNvSpPr>
              <a:spLocks noChangeArrowheads="1"/>
            </p:cNvSpPr>
            <p:nvPr/>
          </p:nvSpPr>
          <p:spPr bwMode="auto">
            <a:xfrm>
              <a:off x="5630438" y="4149080"/>
              <a:ext cx="28533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1500" i="0" u="none" strike="noStrike" cap="none" normalizeH="0" baseline="0" dirty="0" smtClean="0">
                  <a:ln>
                    <a:noFill/>
                  </a:ln>
                  <a:effectLst/>
                  <a:latin typeface="+mj-lt"/>
                  <a:ea typeface="ＭＳ Ｐゴシック" pitchFamily="50" charset="-128"/>
                  <a:cs typeface="ＭＳ Ｐゴシック" pitchFamily="50" charset="-128"/>
                </a:rPr>
                <a:t>FTB</a:t>
              </a:r>
              <a:endParaRPr kumimoji="1" lang="ja-JP" altLang="ja-JP" sz="150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131" name="テキスト ボックス 134"/>
          <p:cNvSpPr txBox="1"/>
          <p:nvPr/>
        </p:nvSpPr>
        <p:spPr>
          <a:xfrm>
            <a:off x="7652918" y="4149080"/>
            <a:ext cx="852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COPPER</a:t>
            </a:r>
            <a:endParaRPr kumimoji="1" lang="ja-JP" altLang="en-US" sz="1600" dirty="0"/>
          </a:p>
        </p:txBody>
      </p:sp>
      <p:grpSp>
        <p:nvGrpSpPr>
          <p:cNvPr id="115" name="グループ化 114"/>
          <p:cNvGrpSpPr/>
          <p:nvPr/>
        </p:nvGrpSpPr>
        <p:grpSpPr>
          <a:xfrm>
            <a:off x="3059832" y="4048497"/>
            <a:ext cx="2106778" cy="1920744"/>
            <a:chOff x="3059832" y="4048497"/>
            <a:chExt cx="2106778" cy="1920744"/>
          </a:xfrm>
        </p:grpSpPr>
        <p:pic>
          <p:nvPicPr>
            <p:cNvPr id="117" name="Picture 2" descr="E:\graphics\photos\belle2\2013.06.26_readoutsystem\_fadc_lores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059832" y="4164901"/>
              <a:ext cx="2106778" cy="1804340"/>
            </a:xfrm>
            <a:prstGeom prst="rect">
              <a:avLst/>
            </a:prstGeom>
            <a:noFill/>
          </p:spPr>
        </p:pic>
        <p:sp>
          <p:nvSpPr>
            <p:cNvPr id="4" name="正方形/長方形 3"/>
            <p:cNvSpPr/>
            <p:nvPr/>
          </p:nvSpPr>
          <p:spPr>
            <a:xfrm>
              <a:off x="3563885" y="4048497"/>
              <a:ext cx="11858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ja-JP" altLang="ja-JP" sz="1600" dirty="0">
                  <a:latin typeface="+mj-lt"/>
                  <a:ea typeface="ＭＳ Ｐゴシック" pitchFamily="50" charset="-128"/>
                  <a:cs typeface="ＭＳ Ｐゴシック" pitchFamily="50" charset="-128"/>
                </a:rPr>
                <a:t>FADC+PROC</a:t>
              </a:r>
            </a:p>
          </p:txBody>
        </p:sp>
      </p:grpSp>
      <p:grpSp>
        <p:nvGrpSpPr>
          <p:cNvPr id="114" name="グループ化 113"/>
          <p:cNvGrpSpPr/>
          <p:nvPr/>
        </p:nvGrpSpPr>
        <p:grpSpPr>
          <a:xfrm>
            <a:off x="791950" y="4181978"/>
            <a:ext cx="2123866" cy="1683191"/>
            <a:chOff x="791950" y="4181978"/>
            <a:chExt cx="2123866" cy="1683191"/>
          </a:xfrm>
        </p:grpSpPr>
        <p:pic>
          <p:nvPicPr>
            <p:cNvPr id="119" name="Picture 2" descr="E:\graphics\photos\belle2\2013.01.17_junctionbox\junctionbox_real.jpg"/>
            <p:cNvPicPr>
              <a:picLocks noChangeAspect="1" noChangeArrowheads="1"/>
            </p:cNvPicPr>
            <p:nvPr/>
          </p:nvPicPr>
          <p:blipFill rotWithShape="1">
            <a:blip r:embed="rId5" cstate="print"/>
            <a:srcRect l="8100" r="1170" b="2952"/>
            <a:stretch/>
          </p:blipFill>
          <p:spPr bwMode="auto">
            <a:xfrm>
              <a:off x="791950" y="4207937"/>
              <a:ext cx="2123866" cy="1657232"/>
            </a:xfrm>
            <a:prstGeom prst="rect">
              <a:avLst/>
            </a:prstGeom>
            <a:noFill/>
          </p:spPr>
        </p:pic>
        <p:sp>
          <p:nvSpPr>
            <p:cNvPr id="5" name="テキスト ボックス 4"/>
            <p:cNvSpPr txBox="1"/>
            <p:nvPr/>
          </p:nvSpPr>
          <p:spPr>
            <a:xfrm>
              <a:off x="2074238" y="4181978"/>
              <a:ext cx="6639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smtClean="0"/>
                <a:t>DOCK</a:t>
              </a:r>
              <a:endParaRPr kumimoji="1" lang="ja-JP" altLang="en-US" sz="1600" dirty="0"/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293699" y="908623"/>
            <a:ext cx="2472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Inside of </a:t>
            </a:r>
            <a:r>
              <a:rPr kumimoji="1" lang="en-US" altLang="ja-JP" dirty="0" err="1" smtClean="0"/>
              <a:t>BelleII</a:t>
            </a:r>
            <a:r>
              <a:rPr kumimoji="1" lang="en-US" altLang="ja-JP" dirty="0" smtClean="0"/>
              <a:t> detector</a:t>
            </a:r>
            <a:endParaRPr kumimoji="1" lang="ja-JP" altLang="en-US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4063148" y="764704"/>
            <a:ext cx="1705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On top of </a:t>
            </a:r>
            <a:r>
              <a:rPr kumimoji="1" lang="en-US" altLang="ja-JP" dirty="0" err="1" smtClean="0"/>
              <a:t>BelleII</a:t>
            </a:r>
            <a:endParaRPr kumimoji="1" lang="ja-JP" altLang="en-US" dirty="0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6936041" y="764704"/>
            <a:ext cx="15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Electronics Hut</a:t>
            </a:r>
            <a:endParaRPr kumimoji="1" lang="ja-JP" altLang="en-US" dirty="0"/>
          </a:p>
        </p:txBody>
      </p:sp>
      <p:cxnSp>
        <p:nvCxnSpPr>
          <p:cNvPr id="96" name="直線コネクタ 95"/>
          <p:cNvCxnSpPr/>
          <p:nvPr/>
        </p:nvCxnSpPr>
        <p:spPr>
          <a:xfrm>
            <a:off x="3256339" y="1368399"/>
            <a:ext cx="0" cy="21345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直線コネクタ 133"/>
          <p:cNvCxnSpPr/>
          <p:nvPr/>
        </p:nvCxnSpPr>
        <p:spPr>
          <a:xfrm>
            <a:off x="6272479" y="1366424"/>
            <a:ext cx="0" cy="213458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179512" y="6207695"/>
            <a:ext cx="89289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/>
              <a:t>FADC-FTB-(</a:t>
            </a:r>
            <a:r>
              <a:rPr lang="en-US" altLang="ja-JP" sz="2400" dirty="0" err="1" smtClean="0"/>
              <a:t>COPPER+DatCon</a:t>
            </a:r>
            <a:r>
              <a:rPr lang="en-US" altLang="ja-JP" sz="2400" dirty="0" smtClean="0"/>
              <a:t>) </a:t>
            </a:r>
            <a:r>
              <a:rPr lang="en-US" altLang="ja-JP" sz="2400" dirty="0"/>
              <a:t>chain </a:t>
            </a:r>
            <a:r>
              <a:rPr lang="en-US" altLang="ja-JP" sz="2400" dirty="0" smtClean="0"/>
              <a:t>test was succeeded on June 2013</a:t>
            </a:r>
            <a:endParaRPr lang="ja-JP" altLang="en-US" sz="2400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7202850" y="2852936"/>
            <a:ext cx="1581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DatCon</a:t>
            </a:r>
            <a:r>
              <a:rPr kumimoji="1" lang="en-US" altLang="ja-JP" dirty="0" smtClean="0"/>
              <a:t> system</a:t>
            </a:r>
            <a:endParaRPr kumimoji="1" lang="ja-JP" altLang="en-US" dirty="0"/>
          </a:p>
        </p:txBody>
      </p:sp>
      <p:sp>
        <p:nvSpPr>
          <p:cNvPr id="111" name="Rectangle 114"/>
          <p:cNvSpPr>
            <a:spLocks noChangeArrowheads="1"/>
          </p:cNvSpPr>
          <p:nvPr/>
        </p:nvSpPr>
        <p:spPr bwMode="auto">
          <a:xfrm>
            <a:off x="7308304" y="1124744"/>
            <a:ext cx="166712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BelleII</a:t>
            </a:r>
            <a:r>
              <a:rPr lang="de-AT" altLang="ja-JP" sz="1500" dirty="0"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 </a:t>
            </a:r>
            <a:r>
              <a:rPr kumimoji="1" lang="de-AT" altLang="ja-JP" sz="1500" b="0" i="0" u="none" strike="noStrike" cap="none" normalizeH="0" baseline="0" dirty="0" smtClean="0">
                <a:ln>
                  <a:noFill/>
                </a:ln>
                <a:effectLst/>
                <a:latin typeface="Helvetica" pitchFamily="34" charset="0"/>
                <a:ea typeface="ＭＳ Ｐゴシック" pitchFamily="50" charset="-128"/>
                <a:cs typeface="ＭＳ Ｐゴシック" pitchFamily="50" charset="-128"/>
              </a:rPr>
              <a:t>DAQ system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35" name="フリーフォーム 136"/>
          <p:cNvSpPr/>
          <p:nvPr/>
        </p:nvSpPr>
        <p:spPr>
          <a:xfrm rot="1414175">
            <a:off x="5337058" y="2861309"/>
            <a:ext cx="1820701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6" name="フリーフォーム 136"/>
          <p:cNvSpPr/>
          <p:nvPr/>
        </p:nvSpPr>
        <p:spPr>
          <a:xfrm rot="19887345">
            <a:off x="5364526" y="1653288"/>
            <a:ext cx="1542378" cy="299030"/>
          </a:xfrm>
          <a:custGeom>
            <a:avLst/>
            <a:gdLst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427145 h 427145"/>
              <a:gd name="connsiteX1" fmla="*/ 356086 w 1341259"/>
              <a:gd name="connsiteY1" fmla="*/ 82910 h 427145"/>
              <a:gd name="connsiteX2" fmla="*/ 712173 w 1341259"/>
              <a:gd name="connsiteY2" fmla="*/ 355924 h 427145"/>
              <a:gd name="connsiteX3" fmla="*/ 985172 w 1341259"/>
              <a:gd name="connsiteY3" fmla="*/ 71040 h 427145"/>
              <a:gd name="connsiteX4" fmla="*/ 1341259 w 1341259"/>
              <a:gd name="connsiteY4" fmla="*/ 142261 h 42714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56105 h 356105"/>
              <a:gd name="connsiteX1" fmla="*/ 356086 w 1341259"/>
              <a:gd name="connsiteY1" fmla="*/ 11870 h 356105"/>
              <a:gd name="connsiteX2" fmla="*/ 712173 w 1341259"/>
              <a:gd name="connsiteY2" fmla="*/ 284884 h 356105"/>
              <a:gd name="connsiteX3" fmla="*/ 985172 w 1341259"/>
              <a:gd name="connsiteY3" fmla="*/ 0 h 356105"/>
              <a:gd name="connsiteX4" fmla="*/ 1341259 w 1341259"/>
              <a:gd name="connsiteY4" fmla="*/ 71221 h 35610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341259"/>
              <a:gd name="connsiteY0" fmla="*/ 391715 h 391715"/>
              <a:gd name="connsiteX1" fmla="*/ 356086 w 1341259"/>
              <a:gd name="connsiteY1" fmla="*/ 47480 h 391715"/>
              <a:gd name="connsiteX2" fmla="*/ 712173 w 1341259"/>
              <a:gd name="connsiteY2" fmla="*/ 320494 h 391715"/>
              <a:gd name="connsiteX3" fmla="*/ 985172 w 1341259"/>
              <a:gd name="connsiteY3" fmla="*/ 35610 h 391715"/>
              <a:gd name="connsiteX4" fmla="*/ 1341259 w 1341259"/>
              <a:gd name="connsiteY4" fmla="*/ 106831 h 391715"/>
              <a:gd name="connsiteX0" fmla="*/ 0 w 1722259"/>
              <a:gd name="connsiteY0" fmla="*/ 396695 h 569011"/>
              <a:gd name="connsiteX1" fmla="*/ 356086 w 1722259"/>
              <a:gd name="connsiteY1" fmla="*/ 52460 h 569011"/>
              <a:gd name="connsiteX2" fmla="*/ 712173 w 1722259"/>
              <a:gd name="connsiteY2" fmla="*/ 325474 h 569011"/>
              <a:gd name="connsiteX3" fmla="*/ 985172 w 1722259"/>
              <a:gd name="connsiteY3" fmla="*/ 40590 h 569011"/>
              <a:gd name="connsiteX4" fmla="*/ 1722259 w 1722259"/>
              <a:gd name="connsiteY4" fmla="*/ 569011 h 569011"/>
              <a:gd name="connsiteX0" fmla="*/ 0 w 1722259"/>
              <a:gd name="connsiteY0" fmla="*/ 344235 h 516551"/>
              <a:gd name="connsiteX1" fmla="*/ 356086 w 1722259"/>
              <a:gd name="connsiteY1" fmla="*/ 0 h 516551"/>
              <a:gd name="connsiteX2" fmla="*/ 712173 w 1722259"/>
              <a:gd name="connsiteY2" fmla="*/ 273014 h 516551"/>
              <a:gd name="connsiteX3" fmla="*/ 1213772 w 1722259"/>
              <a:gd name="connsiteY3" fmla="*/ 140530 h 516551"/>
              <a:gd name="connsiteX4" fmla="*/ 1722259 w 1722259"/>
              <a:gd name="connsiteY4" fmla="*/ 516551 h 516551"/>
              <a:gd name="connsiteX0" fmla="*/ 0 w 1722259"/>
              <a:gd name="connsiteY0" fmla="*/ 344235 h 525036"/>
              <a:gd name="connsiteX1" fmla="*/ 356086 w 1722259"/>
              <a:gd name="connsiteY1" fmla="*/ 0 h 525036"/>
              <a:gd name="connsiteX2" fmla="*/ 788373 w 1722259"/>
              <a:gd name="connsiteY2" fmla="*/ 501614 h 525036"/>
              <a:gd name="connsiteX3" fmla="*/ 1213772 w 1722259"/>
              <a:gd name="connsiteY3" fmla="*/ 140530 h 525036"/>
              <a:gd name="connsiteX4" fmla="*/ 1722259 w 1722259"/>
              <a:gd name="connsiteY4" fmla="*/ 516551 h 525036"/>
              <a:gd name="connsiteX0" fmla="*/ 0 w 1722259"/>
              <a:gd name="connsiteY0" fmla="*/ 206194 h 378510"/>
              <a:gd name="connsiteX1" fmla="*/ 432286 w 1722259"/>
              <a:gd name="connsiteY1" fmla="*/ 14359 h 378510"/>
              <a:gd name="connsiteX2" fmla="*/ 788373 w 1722259"/>
              <a:gd name="connsiteY2" fmla="*/ 363573 h 378510"/>
              <a:gd name="connsiteX3" fmla="*/ 1213772 w 1722259"/>
              <a:gd name="connsiteY3" fmla="*/ 2489 h 378510"/>
              <a:gd name="connsiteX4" fmla="*/ 1722259 w 1722259"/>
              <a:gd name="connsiteY4" fmla="*/ 378510 h 378510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131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16875 h 384976"/>
              <a:gd name="connsiteX1" fmla="*/ 432286 w 1722259"/>
              <a:gd name="connsiteY1" fmla="*/ 25040 h 384976"/>
              <a:gd name="connsiteX2" fmla="*/ 788373 w 1722259"/>
              <a:gd name="connsiteY2" fmla="*/ 374254 h 384976"/>
              <a:gd name="connsiteX3" fmla="*/ 1213772 w 1722259"/>
              <a:gd name="connsiteY3" fmla="*/ 89370 h 384976"/>
              <a:gd name="connsiteX4" fmla="*/ 1722259 w 1722259"/>
              <a:gd name="connsiteY4" fmla="*/ 84391 h 384976"/>
              <a:gd name="connsiteX0" fmla="*/ 0 w 1722259"/>
              <a:gd name="connsiteY0" fmla="*/ 216875 h 389191"/>
              <a:gd name="connsiteX1" fmla="*/ 432286 w 1722259"/>
              <a:gd name="connsiteY1" fmla="*/ 25040 h 389191"/>
              <a:gd name="connsiteX2" fmla="*/ 788373 w 1722259"/>
              <a:gd name="connsiteY2" fmla="*/ 374254 h 389191"/>
              <a:gd name="connsiteX3" fmla="*/ 1213772 w 1722259"/>
              <a:gd name="connsiteY3" fmla="*/ 89370 h 389191"/>
              <a:gd name="connsiteX4" fmla="*/ 1722259 w 1722259"/>
              <a:gd name="connsiteY4" fmla="*/ 389191 h 389191"/>
              <a:gd name="connsiteX0" fmla="*/ 0 w 1722259"/>
              <a:gd name="connsiteY0" fmla="*/ 281565 h 830666"/>
              <a:gd name="connsiteX1" fmla="*/ 432286 w 1722259"/>
              <a:gd name="connsiteY1" fmla="*/ 89730 h 830666"/>
              <a:gd name="connsiteX2" fmla="*/ 788373 w 1722259"/>
              <a:gd name="connsiteY2" fmla="*/ 819944 h 830666"/>
              <a:gd name="connsiteX3" fmla="*/ 1213772 w 1722259"/>
              <a:gd name="connsiteY3" fmla="*/ 154060 h 830666"/>
              <a:gd name="connsiteX4" fmla="*/ 1722259 w 1722259"/>
              <a:gd name="connsiteY4" fmla="*/ 453881 h 830666"/>
              <a:gd name="connsiteX0" fmla="*/ 0 w 1417459"/>
              <a:gd name="connsiteY0" fmla="*/ 281565 h 830666"/>
              <a:gd name="connsiteX1" fmla="*/ 432286 w 1417459"/>
              <a:gd name="connsiteY1" fmla="*/ 89730 h 830666"/>
              <a:gd name="connsiteX2" fmla="*/ 788373 w 1417459"/>
              <a:gd name="connsiteY2" fmla="*/ 819944 h 830666"/>
              <a:gd name="connsiteX3" fmla="*/ 1213772 w 1417459"/>
              <a:gd name="connsiteY3" fmla="*/ 154060 h 830666"/>
              <a:gd name="connsiteX4" fmla="*/ 1417459 w 1417459"/>
              <a:gd name="connsiteY4" fmla="*/ 758681 h 830666"/>
              <a:gd name="connsiteX0" fmla="*/ 0 w 1715909"/>
              <a:gd name="connsiteY0" fmla="*/ 281565 h 830666"/>
              <a:gd name="connsiteX1" fmla="*/ 432286 w 1715909"/>
              <a:gd name="connsiteY1" fmla="*/ 89730 h 830666"/>
              <a:gd name="connsiteX2" fmla="*/ 788373 w 1715909"/>
              <a:gd name="connsiteY2" fmla="*/ 819944 h 830666"/>
              <a:gd name="connsiteX3" fmla="*/ 1213772 w 1715909"/>
              <a:gd name="connsiteY3" fmla="*/ 154060 h 830666"/>
              <a:gd name="connsiteX4" fmla="*/ 1715909 w 1715909"/>
              <a:gd name="connsiteY4" fmla="*/ 460231 h 830666"/>
              <a:gd name="connsiteX0" fmla="*/ 0 w 1715909"/>
              <a:gd name="connsiteY0" fmla="*/ 230765 h 475066"/>
              <a:gd name="connsiteX1" fmla="*/ 432286 w 1715909"/>
              <a:gd name="connsiteY1" fmla="*/ 38930 h 475066"/>
              <a:gd name="connsiteX2" fmla="*/ 788373 w 1715909"/>
              <a:gd name="connsiteY2" fmla="*/ 464344 h 475066"/>
              <a:gd name="connsiteX3" fmla="*/ 1213772 w 1715909"/>
              <a:gd name="connsiteY3" fmla="*/ 103260 h 475066"/>
              <a:gd name="connsiteX4" fmla="*/ 1715909 w 1715909"/>
              <a:gd name="connsiteY4" fmla="*/ 409431 h 475066"/>
              <a:gd name="connsiteX0" fmla="*/ 0 w 1715909"/>
              <a:gd name="connsiteY0" fmla="*/ 230765 h 487766"/>
              <a:gd name="connsiteX1" fmla="*/ 432286 w 1715909"/>
              <a:gd name="connsiteY1" fmla="*/ 38930 h 487766"/>
              <a:gd name="connsiteX2" fmla="*/ 788373 w 1715909"/>
              <a:gd name="connsiteY2" fmla="*/ 464344 h 487766"/>
              <a:gd name="connsiteX3" fmla="*/ 1213772 w 1715909"/>
              <a:gd name="connsiteY3" fmla="*/ 179460 h 487766"/>
              <a:gd name="connsiteX4" fmla="*/ 1715909 w 1715909"/>
              <a:gd name="connsiteY4" fmla="*/ 409431 h 487766"/>
              <a:gd name="connsiteX0" fmla="*/ 0 w 1715909"/>
              <a:gd name="connsiteY0" fmla="*/ 78365 h 313922"/>
              <a:gd name="connsiteX1" fmla="*/ 432286 w 1715909"/>
              <a:gd name="connsiteY1" fmla="*/ 38930 h 313922"/>
              <a:gd name="connsiteX2" fmla="*/ 788373 w 1715909"/>
              <a:gd name="connsiteY2" fmla="*/ 311944 h 313922"/>
              <a:gd name="connsiteX3" fmla="*/ 1213772 w 1715909"/>
              <a:gd name="connsiteY3" fmla="*/ 27060 h 313922"/>
              <a:gd name="connsiteX4" fmla="*/ 1715909 w 1715909"/>
              <a:gd name="connsiteY4" fmla="*/ 257031 h 313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15909" h="313922">
                <a:moveTo>
                  <a:pt x="0" y="78365"/>
                </a:moveTo>
                <a:cubicBezTo>
                  <a:pt x="232995" y="52520"/>
                  <a:pt x="300891" y="0"/>
                  <a:pt x="432286" y="38930"/>
                </a:cubicBezTo>
                <a:cubicBezTo>
                  <a:pt x="563681" y="77860"/>
                  <a:pt x="658125" y="313922"/>
                  <a:pt x="788373" y="311944"/>
                </a:cubicBezTo>
                <a:cubicBezTo>
                  <a:pt x="918621" y="309966"/>
                  <a:pt x="1059183" y="36212"/>
                  <a:pt x="1213772" y="27060"/>
                </a:cubicBezTo>
                <a:cubicBezTo>
                  <a:pt x="1368361" y="17908"/>
                  <a:pt x="1533713" y="245991"/>
                  <a:pt x="1715909" y="257031"/>
                </a:cubicBezTo>
              </a:path>
            </a:pathLst>
          </a:custGeom>
          <a:ln w="571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2" name="グループ化 111"/>
          <p:cNvGrpSpPr/>
          <p:nvPr/>
        </p:nvGrpSpPr>
        <p:grpSpPr>
          <a:xfrm>
            <a:off x="7020272" y="3192100"/>
            <a:ext cx="1354720" cy="668948"/>
            <a:chOff x="6914071" y="3398366"/>
            <a:chExt cx="1354720" cy="668948"/>
          </a:xfrm>
        </p:grpSpPr>
        <p:sp>
          <p:nvSpPr>
            <p:cNvPr id="103" name="正方形/長方形 102"/>
            <p:cNvSpPr/>
            <p:nvPr/>
          </p:nvSpPr>
          <p:spPr>
            <a:xfrm>
              <a:off x="6914071" y="3398366"/>
              <a:ext cx="1354720" cy="60669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 smtClean="0"/>
            </a:p>
          </p:txBody>
        </p:sp>
        <p:sp>
          <p:nvSpPr>
            <p:cNvPr id="107" name="テキスト ボックス 106"/>
            <p:cNvSpPr txBox="1"/>
            <p:nvPr/>
          </p:nvSpPr>
          <p:spPr>
            <a:xfrm>
              <a:off x="7160648" y="3697982"/>
              <a:ext cx="9397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Find </a:t>
              </a:r>
              <a:r>
                <a:rPr lang="en-US" altLang="ja-JP" dirty="0" err="1" smtClean="0"/>
                <a:t>RoI</a:t>
              </a:r>
              <a:endParaRPr kumimoji="1" lang="ja-JP" altLang="en-US" dirty="0"/>
            </a:p>
          </p:txBody>
        </p:sp>
        <p:sp>
          <p:nvSpPr>
            <p:cNvPr id="137" name="Rectangle 80"/>
            <p:cNvSpPr>
              <a:spLocks noChangeArrowheads="1"/>
            </p:cNvSpPr>
            <p:nvPr/>
          </p:nvSpPr>
          <p:spPr bwMode="auto">
            <a:xfrm>
              <a:off x="7025883" y="3448050"/>
              <a:ext cx="1156042" cy="316047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altLang="ja-JP" sz="1600" dirty="0"/>
                <a:t>AMC board</a:t>
              </a:r>
              <a:endParaRPr lang="ja-JP" altLang="en-US" sz="1600" dirty="0"/>
            </a:p>
          </p:txBody>
        </p:sp>
      </p:grpSp>
      <p:grpSp>
        <p:nvGrpSpPr>
          <p:cNvPr id="139" name="グループ化 138"/>
          <p:cNvGrpSpPr/>
          <p:nvPr/>
        </p:nvGrpSpPr>
        <p:grpSpPr>
          <a:xfrm>
            <a:off x="5148064" y="5085184"/>
            <a:ext cx="1672583" cy="882039"/>
            <a:chOff x="5398338" y="5150346"/>
            <a:chExt cx="1672583" cy="882039"/>
          </a:xfrm>
        </p:grpSpPr>
        <p:pic>
          <p:nvPicPr>
            <p:cNvPr id="110" name="図 109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8338" y="5330979"/>
              <a:ext cx="1672583" cy="701406"/>
            </a:xfrm>
            <a:prstGeom prst="rect">
              <a:avLst/>
            </a:prstGeom>
          </p:spPr>
        </p:pic>
        <p:sp>
          <p:nvSpPr>
            <p:cNvPr id="138" name="正方形/長方形 137"/>
            <p:cNvSpPr/>
            <p:nvPr/>
          </p:nvSpPr>
          <p:spPr>
            <a:xfrm>
              <a:off x="5793732" y="5150346"/>
              <a:ext cx="106529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500" dirty="0"/>
                <a:t>AMC board</a:t>
              </a:r>
              <a:endParaRPr lang="ja-JP" altLang="en-US" sz="1500" dirty="0"/>
            </a:p>
          </p:txBody>
        </p:sp>
      </p:grpSp>
      <p:sp>
        <p:nvSpPr>
          <p:cNvPr id="140" name="右矢印 139"/>
          <p:cNvSpPr/>
          <p:nvPr/>
        </p:nvSpPr>
        <p:spPr>
          <a:xfrm>
            <a:off x="8411130" y="3327215"/>
            <a:ext cx="242620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8653750" y="3260978"/>
            <a:ext cx="562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PXD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8482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321"/>
            <a:ext cx="4042792" cy="4752975"/>
          </a:xfrm>
        </p:spPr>
        <p:txBody>
          <a:bodyPr/>
          <a:lstStyle/>
          <a:p>
            <a:r>
              <a:rPr lang="de-AT" sz="2000" dirty="0" err="1" smtClean="0"/>
              <a:t>Closed</a:t>
            </a:r>
            <a:r>
              <a:rPr lang="de-AT" sz="2000" dirty="0" smtClean="0"/>
              <a:t> CO</a:t>
            </a:r>
            <a:r>
              <a:rPr lang="de-AT" sz="2000" baseline="-25000" dirty="0" smtClean="0"/>
              <a:t>2</a:t>
            </a:r>
            <a:r>
              <a:rPr lang="de-AT" sz="2000" dirty="0" smtClean="0"/>
              <a:t> </a:t>
            </a:r>
            <a:r>
              <a:rPr lang="de-AT" sz="2000" dirty="0" err="1" smtClean="0"/>
              <a:t>cooling</a:t>
            </a:r>
            <a:r>
              <a:rPr lang="de-AT" sz="2000" dirty="0" smtClean="0"/>
              <a:t> plant </a:t>
            </a:r>
            <a:r>
              <a:rPr lang="de-AT" sz="2000" dirty="0" err="1" smtClean="0"/>
              <a:t>under</a:t>
            </a:r>
            <a:r>
              <a:rPr lang="de-AT" sz="2000" dirty="0" smtClean="0"/>
              <a:t> </a:t>
            </a:r>
            <a:r>
              <a:rPr lang="de-AT" sz="2000" dirty="0" err="1" smtClean="0"/>
              <a:t>development</a:t>
            </a:r>
            <a:endParaRPr lang="de-AT" sz="2000" dirty="0" smtClean="0"/>
          </a:p>
          <a:p>
            <a:r>
              <a:rPr lang="de-AT" sz="2000" dirty="0" err="1" smtClean="0"/>
              <a:t>Collaboration</a:t>
            </a:r>
            <a:r>
              <a:rPr lang="de-AT" sz="2000" dirty="0" smtClean="0"/>
              <a:t> </a:t>
            </a:r>
            <a:r>
              <a:rPr lang="de-AT" sz="2000" dirty="0" err="1" smtClean="0"/>
              <a:t>with</a:t>
            </a:r>
            <a:r>
              <a:rPr lang="de-AT" sz="2000" dirty="0" smtClean="0"/>
              <a:t> CERN</a:t>
            </a:r>
          </a:p>
          <a:p>
            <a:r>
              <a:rPr lang="de-AT" sz="2000" dirty="0" smtClean="0"/>
              <a:t>First </a:t>
            </a:r>
            <a:r>
              <a:rPr lang="de-AT" sz="2000" dirty="0" err="1" smtClean="0"/>
              <a:t>step</a:t>
            </a:r>
            <a:r>
              <a:rPr lang="de-AT" sz="2000" dirty="0" smtClean="0"/>
              <a:t> </a:t>
            </a:r>
            <a:r>
              <a:rPr lang="de-AT" sz="2000" dirty="0" err="1" smtClean="0"/>
              <a:t>is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gain</a:t>
            </a:r>
            <a:r>
              <a:rPr lang="de-AT" sz="2000" dirty="0" smtClean="0"/>
              <a:t> </a:t>
            </a:r>
            <a:r>
              <a:rPr lang="de-AT" sz="2000" dirty="0" err="1" smtClean="0"/>
              <a:t>experience</a:t>
            </a:r>
            <a:r>
              <a:rPr lang="de-AT" sz="2000" dirty="0" smtClean="0"/>
              <a:t> </a:t>
            </a:r>
            <a:r>
              <a:rPr lang="de-AT" sz="2000" dirty="0" err="1" smtClean="0"/>
              <a:t>with</a:t>
            </a:r>
            <a:r>
              <a:rPr lang="de-AT" sz="2000" dirty="0" smtClean="0"/>
              <a:t> open (</a:t>
            </a:r>
            <a:r>
              <a:rPr lang="de-AT" sz="2000" dirty="0" err="1" smtClean="0"/>
              <a:t>blow</a:t>
            </a:r>
            <a:r>
              <a:rPr lang="de-AT" sz="2000" dirty="0" smtClean="0"/>
              <a:t>) </a:t>
            </a:r>
            <a:r>
              <a:rPr lang="de-AT" sz="2000" dirty="0" err="1" smtClean="0"/>
              <a:t>system</a:t>
            </a:r>
            <a:endParaRPr lang="de-AT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4491038" y="1443509"/>
            <a:ext cx="4238625" cy="4619625"/>
            <a:chOff x="4491038" y="1731963"/>
            <a:chExt cx="4238625" cy="4619625"/>
          </a:xfrm>
        </p:grpSpPr>
        <p:pic>
          <p:nvPicPr>
            <p:cNvPr id="8" name="Picture 2" descr="E:\bverlaat\BC-CurrentProjects\DTcooler\1kwco2oler\Pictures4feb2010\10.jpg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5000" t="1694" r="14323"/>
            <a:stretch>
              <a:fillRect/>
            </a:stretch>
          </p:blipFill>
          <p:spPr bwMode="auto">
            <a:xfrm>
              <a:off x="5229225" y="2238375"/>
              <a:ext cx="3136900" cy="4065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19057" y="3196591"/>
              <a:ext cx="828987" cy="828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bliqueTopRight"/>
              <a:lightRig rig="threePt" dir="t"/>
            </a:scene3d>
          </p:spPr>
        </p:pic>
        <p:sp>
          <p:nvSpPr>
            <p:cNvPr id="10" name="Freeform 9"/>
            <p:cNvSpPr/>
            <p:nvPr/>
          </p:nvSpPr>
          <p:spPr>
            <a:xfrm>
              <a:off x="5640388" y="3343275"/>
              <a:ext cx="569912" cy="528638"/>
            </a:xfrm>
            <a:custGeom>
              <a:avLst/>
              <a:gdLst>
                <a:gd name="connsiteX0" fmla="*/ 0 w 570368"/>
                <a:gd name="connsiteY0" fmla="*/ 0 h 528119"/>
                <a:gd name="connsiteX1" fmla="*/ 567350 w 570368"/>
                <a:gd name="connsiteY1" fmla="*/ 30178 h 528119"/>
                <a:gd name="connsiteX2" fmla="*/ 570368 w 570368"/>
                <a:gd name="connsiteY2" fmla="*/ 528119 h 528119"/>
                <a:gd name="connsiteX3" fmla="*/ 3018 w 570368"/>
                <a:gd name="connsiteY3" fmla="*/ 470780 h 528119"/>
                <a:gd name="connsiteX4" fmla="*/ 0 w 570368"/>
                <a:gd name="connsiteY4" fmla="*/ 0 h 5281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368" h="528119">
                  <a:moveTo>
                    <a:pt x="0" y="0"/>
                  </a:moveTo>
                  <a:lnTo>
                    <a:pt x="567350" y="30178"/>
                  </a:lnTo>
                  <a:lnTo>
                    <a:pt x="570368" y="528119"/>
                  </a:lnTo>
                  <a:lnTo>
                    <a:pt x="3018" y="47078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6200000" flipH="1">
              <a:off x="4758531" y="2485232"/>
              <a:ext cx="1427163" cy="5270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4491038" y="1731963"/>
              <a:ext cx="1276350" cy="400050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Control cabinet with touch screen 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rot="5400000">
              <a:off x="6773863" y="2757488"/>
              <a:ext cx="1674812" cy="1127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175500" y="1814513"/>
              <a:ext cx="969963" cy="246062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Accumulator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5400000" flipH="1" flipV="1">
              <a:off x="5676106" y="5638007"/>
              <a:ext cx="847725" cy="382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5613400" y="6105525"/>
              <a:ext cx="941388" cy="246063"/>
            </a:xfrm>
            <a:prstGeom prst="rect">
              <a:avLst/>
            </a:prstGeom>
            <a:solidFill>
              <a:schemeClr val="bg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000" dirty="0">
                  <a:latin typeface="Arial" charset="0"/>
                </a:rPr>
                <a:t>Liquid pumps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5316538" y="5905500"/>
              <a:ext cx="2413000" cy="33813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9"/>
            <p:cNvSpPr txBox="1">
              <a:spLocks noChangeArrowheads="1"/>
            </p:cNvSpPr>
            <p:nvPr/>
          </p:nvSpPr>
          <p:spPr bwMode="auto">
            <a:xfrm rot="445034">
              <a:off x="6562725" y="5778500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1.3 m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>
              <a:off x="7400132" y="3686969"/>
              <a:ext cx="2582862" cy="7620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39"/>
            <p:cNvSpPr txBox="1">
              <a:spLocks noChangeArrowheads="1"/>
            </p:cNvSpPr>
            <p:nvPr/>
          </p:nvSpPr>
          <p:spPr bwMode="auto">
            <a:xfrm rot="16200000">
              <a:off x="8104188" y="3586163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1.6 m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8043069" y="5345906"/>
              <a:ext cx="914400" cy="28733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43"/>
            <p:cNvSpPr txBox="1">
              <a:spLocks noChangeArrowheads="1"/>
            </p:cNvSpPr>
            <p:nvPr/>
          </p:nvSpPr>
          <p:spPr bwMode="auto">
            <a:xfrm rot="17264545">
              <a:off x="7951788" y="5237163"/>
              <a:ext cx="762000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1.2 m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 flipH="1" flipV="1">
              <a:off x="6087270" y="5472906"/>
              <a:ext cx="703262" cy="61912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6131" name="Picture 3" descr="C:\Users\friedl\Desktop\Cooling_Plant03_05_2011_smal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9592" y="3284562"/>
            <a:ext cx="3449742" cy="2793931"/>
          </a:xfrm>
          <a:prstGeom prst="rect">
            <a:avLst/>
          </a:prstGeom>
          <a:noFill/>
        </p:spPr>
      </p:pic>
      <p:sp>
        <p:nvSpPr>
          <p:cNvPr id="24" name="タイトル 23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cooling</a:t>
            </a:r>
            <a:endParaRPr kumimoji="1" lang="ja-JP" altLang="en-US" dirty="0"/>
          </a:p>
        </p:txBody>
      </p:sp>
      <p:sp>
        <p:nvSpPr>
          <p:cNvPr id="26" name="スライド番号プレースホルダー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699792" y="6237312"/>
            <a:ext cx="3887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Common CO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 plant  with PXD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91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SVD construction schedule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713387"/>
          </a:xfrm>
        </p:spPr>
        <p:txBody>
          <a:bodyPr>
            <a:noAutofit/>
          </a:bodyPr>
          <a:lstStyle/>
          <a:p>
            <a:r>
              <a:rPr lang="en-US" altLang="ja-JP" sz="2000" dirty="0" smtClean="0"/>
              <a:t>Ladder production</a:t>
            </a:r>
          </a:p>
          <a:p>
            <a:pPr lvl="1"/>
            <a:r>
              <a:rPr lang="en-US" altLang="ja-JP" sz="2000" dirty="0"/>
              <a:t>L6 ladder production</a:t>
            </a:r>
          </a:p>
          <a:p>
            <a:pPr lvl="2"/>
            <a:r>
              <a:rPr lang="en-US" altLang="ja-JP" sz="1600" dirty="0"/>
              <a:t>14 workdays per ladder</a:t>
            </a:r>
          </a:p>
          <a:p>
            <a:pPr lvl="2"/>
            <a:r>
              <a:rPr lang="en-US" altLang="ja-JP" sz="1600" dirty="0"/>
              <a:t>13months for 19 ladders</a:t>
            </a:r>
          </a:p>
          <a:p>
            <a:pPr lvl="1"/>
            <a:r>
              <a:rPr lang="en-US" altLang="ja-JP" sz="2000" dirty="0" smtClean="0"/>
              <a:t>L5 ladder production</a:t>
            </a:r>
          </a:p>
          <a:p>
            <a:pPr lvl="2"/>
            <a:r>
              <a:rPr lang="en-US" altLang="ja-JP" sz="1600" dirty="0" smtClean="0"/>
              <a:t>10months for 15 ladders</a:t>
            </a:r>
          </a:p>
          <a:p>
            <a:pPr lvl="1"/>
            <a:r>
              <a:rPr lang="en-US" altLang="ja-JP" sz="2000" dirty="0" smtClean="0"/>
              <a:t>L4 Ladder production</a:t>
            </a:r>
          </a:p>
          <a:p>
            <a:pPr lvl="2"/>
            <a:r>
              <a:rPr lang="en-US" altLang="ja-JP" sz="1600" dirty="0" smtClean="0"/>
              <a:t>9months for 13 ladders</a:t>
            </a:r>
          </a:p>
          <a:p>
            <a:pPr lvl="1"/>
            <a:r>
              <a:rPr lang="en-US" altLang="ja-JP" sz="2000" dirty="0" smtClean="0"/>
              <a:t>L3 Ladder production</a:t>
            </a:r>
          </a:p>
          <a:p>
            <a:pPr lvl="2"/>
            <a:r>
              <a:rPr lang="en-US" altLang="ja-JP" sz="1600" dirty="0" smtClean="0"/>
              <a:t>7months for 8 ladders</a:t>
            </a:r>
            <a:endParaRPr lang="en-US" altLang="ja-JP" sz="1600" dirty="0"/>
          </a:p>
          <a:p>
            <a:r>
              <a:rPr lang="en-US" altLang="ja-JP" sz="2000" dirty="0" smtClean="0"/>
              <a:t>L6 Ladder production will start Nov. 2013.</a:t>
            </a:r>
          </a:p>
          <a:p>
            <a:r>
              <a:rPr lang="en-US" altLang="ja-JP" sz="2000" dirty="0" smtClean="0"/>
              <a:t>Ladder mount on the SVD support structure will start Jan. 2015.</a:t>
            </a:r>
          </a:p>
          <a:p>
            <a:r>
              <a:rPr lang="en-US" altLang="ja-JP" sz="2000" dirty="0" smtClean="0"/>
              <a:t>L6 Ladder production will end Feb. 2015</a:t>
            </a:r>
          </a:p>
          <a:p>
            <a:r>
              <a:rPr lang="en-US" altLang="ja-JP" sz="2000" dirty="0"/>
              <a:t>SVD ready </a:t>
            </a:r>
            <a:r>
              <a:rPr lang="en-US" altLang="ja-JP" sz="2000" dirty="0" smtClean="0"/>
              <a:t>Aug. 2015.</a:t>
            </a:r>
            <a:endParaRPr kumimoji="1" lang="en-US" altLang="ja-JP" sz="2000" dirty="0" smtClean="0"/>
          </a:p>
          <a:p>
            <a:r>
              <a:rPr lang="en-US" altLang="ja-JP" sz="2000" dirty="0" smtClean="0"/>
              <a:t>Physics run Oct.2016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20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</a:bodyPr>
          <a:lstStyle/>
          <a:p>
            <a:r>
              <a:rPr kumimoji="1" lang="en-US" altLang="ja-JP" sz="2800" dirty="0" err="1" smtClean="0"/>
              <a:t>SuperKEKB</a:t>
            </a:r>
            <a:r>
              <a:rPr kumimoji="1" lang="en-US" altLang="ja-JP" sz="2800" dirty="0" smtClean="0"/>
              <a:t> will be the highest luminosity machine</a:t>
            </a:r>
          </a:p>
          <a:p>
            <a:r>
              <a:rPr lang="en-US" altLang="ja-JP" sz="2800" dirty="0" smtClean="0"/>
              <a:t>Belle detector upgrade</a:t>
            </a:r>
          </a:p>
          <a:p>
            <a:pPr lvl="1"/>
            <a:r>
              <a:rPr kumimoji="1" lang="en-US" altLang="ja-JP" sz="2400" dirty="0" smtClean="0"/>
              <a:t>Consists of 2 layers Pixel(PXD)+4 layers Strip(SVD) Vertex detector</a:t>
            </a:r>
          </a:p>
          <a:p>
            <a:r>
              <a:rPr lang="en-US" altLang="ja-JP" sz="2800" dirty="0"/>
              <a:t>SVD  </a:t>
            </a:r>
            <a:endParaRPr lang="en-US" altLang="ja-JP" sz="2400" dirty="0"/>
          </a:p>
          <a:p>
            <a:pPr lvl="1"/>
            <a:r>
              <a:rPr lang="en-US" altLang="ja-JP" sz="2400" dirty="0" smtClean="0"/>
              <a:t>Layer3, 4, 5, 6 consist of 7, 10, 12, 16 ladders, respectively.</a:t>
            </a:r>
          </a:p>
          <a:p>
            <a:pPr lvl="1"/>
            <a:r>
              <a:rPr lang="en-US" altLang="ja-JP" sz="2400" dirty="0" smtClean="0"/>
              <a:t>Chip </a:t>
            </a:r>
            <a:r>
              <a:rPr lang="en-US" altLang="ja-JP" sz="2400" dirty="0"/>
              <a:t>on sensor readout scheme, named Origami, for </a:t>
            </a:r>
            <a:r>
              <a:rPr lang="en-US" altLang="ja-JP" sz="2400" dirty="0" smtClean="0"/>
              <a:t>outermost three layers for low material budget.</a:t>
            </a:r>
          </a:p>
          <a:p>
            <a:pPr lvl="1"/>
            <a:r>
              <a:rPr lang="en-US" altLang="ja-JP" sz="2400" dirty="0" smtClean="0"/>
              <a:t>Active alignment will be applied in the ladder assembly.</a:t>
            </a:r>
          </a:p>
          <a:p>
            <a:pPr lvl="1"/>
            <a:r>
              <a:rPr lang="en-US" altLang="ja-JP" sz="2400" dirty="0" smtClean="0"/>
              <a:t>Production of ladder will start Nov. 2013.</a:t>
            </a:r>
            <a:endParaRPr lang="en-US" altLang="ja-JP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836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286206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Backup slide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051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4195" y="3068960"/>
            <a:ext cx="3672459" cy="319963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48112"/>
            <a:ext cx="4320540" cy="2148840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948677"/>
          </a:xfrm>
        </p:spPr>
        <p:txBody>
          <a:bodyPr/>
          <a:lstStyle/>
          <a:p>
            <a:r>
              <a:rPr kumimoji="1" lang="en-US" altLang="ja-JP" dirty="0" err="1" smtClean="0"/>
              <a:t>BelleII</a:t>
            </a:r>
            <a:r>
              <a:rPr kumimoji="1" lang="en-US" altLang="ja-JP" dirty="0" smtClean="0"/>
              <a:t> experiment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902896" y="6520259"/>
            <a:ext cx="2133600" cy="365125"/>
          </a:xfrm>
        </p:spPr>
        <p:txBody>
          <a:bodyPr/>
          <a:lstStyle/>
          <a:p>
            <a:fld id="{ED362CB6-6E7F-4665-9B82-A6E082593479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79512" y="2852936"/>
            <a:ext cx="550810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/>
              <a:t>Measurements of CKM matrix </a:t>
            </a:r>
            <a:r>
              <a:rPr lang="en-US" altLang="ja-JP" sz="1600" dirty="0" smtClean="0"/>
              <a:t>elements and </a:t>
            </a:r>
            <a:r>
              <a:rPr lang="en-US" altLang="ja-JP" sz="1600" dirty="0"/>
              <a:t>angles of the </a:t>
            </a:r>
            <a:r>
              <a:rPr lang="en-US" altLang="ja-JP" sz="1600" dirty="0" smtClean="0"/>
              <a:t>unitary </a:t>
            </a:r>
            <a:r>
              <a:rPr lang="en-US" altLang="ja-JP" sz="1600" dirty="0"/>
              <a:t>triangle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 smtClean="0"/>
              <a:t>CP &amp; T &amp; CPT test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 smtClean="0"/>
              <a:t>Observation </a:t>
            </a:r>
            <a:r>
              <a:rPr lang="en-US" altLang="ja-JP" sz="1600" dirty="0"/>
              <a:t>of direct CP violation in B </a:t>
            </a:r>
            <a:r>
              <a:rPr lang="en-US" altLang="ja-JP" sz="1600" dirty="0" smtClean="0"/>
              <a:t>decays</a:t>
            </a:r>
            <a:endParaRPr lang="en-US" altLang="ja-JP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>
                <a:solidFill>
                  <a:srgbClr val="FF0000"/>
                </a:solidFill>
              </a:rPr>
              <a:t>Measurements of rare decays (e.g., </a:t>
            </a:r>
            <a:r>
              <a:rPr lang="en-US" altLang="ja-JP" sz="1600" dirty="0" err="1">
                <a:solidFill>
                  <a:srgbClr val="FF0000"/>
                </a:solidFill>
              </a:rPr>
              <a:t>B→</a:t>
            </a:r>
            <a:r>
              <a:rPr lang="en-US" altLang="ja-JP" sz="1600" dirty="0" err="1">
                <a:solidFill>
                  <a:srgbClr val="FF0000"/>
                </a:solidFill>
                <a:latin typeface="Symbol" pitchFamily="18" charset="2"/>
              </a:rPr>
              <a:t>tn</a:t>
            </a:r>
            <a:r>
              <a:rPr lang="en-US" altLang="ja-JP" sz="1600" dirty="0">
                <a:solidFill>
                  <a:srgbClr val="FF0000"/>
                </a:solidFill>
              </a:rPr>
              <a:t>,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D</a:t>
            </a:r>
            <a:r>
              <a:rPr lang="en-US" altLang="ja-JP" sz="1600" dirty="0" err="1" smtClean="0">
                <a:solidFill>
                  <a:srgbClr val="FF0000"/>
                </a:solidFill>
                <a:latin typeface="Symbol" pitchFamily="18" charset="2"/>
              </a:rPr>
              <a:t>tn</a:t>
            </a:r>
            <a:r>
              <a:rPr lang="en-US" altLang="ja-JP" sz="1600" dirty="0" smtClean="0">
                <a:solidFill>
                  <a:srgbClr val="FF0000"/>
                </a:solidFill>
              </a:rPr>
              <a:t>) and the tension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vs</a:t>
            </a:r>
            <a:r>
              <a:rPr lang="en-US" altLang="ja-JP" sz="1600" dirty="0" smtClean="0">
                <a:solidFill>
                  <a:srgbClr val="FF0000"/>
                </a:solidFill>
              </a:rPr>
              <a:t> sin2</a:t>
            </a:r>
            <a:r>
              <a:rPr lang="en-US" altLang="ja-JP" sz="1600" dirty="0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altLang="ja-JP" sz="1600" baseline="-25000" dirty="0" smtClean="0">
                <a:solidFill>
                  <a:srgbClr val="FF0000"/>
                </a:solidFill>
              </a:rPr>
              <a:t>1</a:t>
            </a:r>
            <a:endParaRPr lang="en-US" altLang="ja-JP" sz="1600" baseline="-25000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 err="1">
                <a:solidFill>
                  <a:srgbClr val="FF0000"/>
                </a:solidFill>
              </a:rPr>
              <a:t>b→s</a:t>
            </a:r>
            <a:r>
              <a:rPr lang="en-US" altLang="ja-JP" sz="1600" dirty="0">
                <a:solidFill>
                  <a:srgbClr val="FF0000"/>
                </a:solidFill>
              </a:rPr>
              <a:t> transitions: probe for new sources of CPV </a:t>
            </a:r>
            <a:r>
              <a:rPr lang="en-US" altLang="ja-JP" sz="1600" dirty="0" smtClean="0">
                <a:solidFill>
                  <a:srgbClr val="FF0000"/>
                </a:solidFill>
              </a:rPr>
              <a:t>and constraints </a:t>
            </a:r>
            <a:r>
              <a:rPr lang="en-US" altLang="ja-JP" sz="1600" dirty="0">
                <a:solidFill>
                  <a:srgbClr val="FF0000"/>
                </a:solidFill>
              </a:rPr>
              <a:t>from the </a:t>
            </a:r>
            <a:r>
              <a:rPr lang="en-US" altLang="ja-JP" sz="1600" dirty="0" err="1">
                <a:solidFill>
                  <a:srgbClr val="FF0000"/>
                </a:solidFill>
              </a:rPr>
              <a:t>b→s</a:t>
            </a:r>
            <a:r>
              <a:rPr lang="en-US" altLang="ja-JP" sz="1600" dirty="0" err="1">
                <a:solidFill>
                  <a:srgbClr val="FF0000"/>
                </a:solidFill>
                <a:latin typeface="Symbol" pitchFamily="18" charset="2"/>
              </a:rPr>
              <a:t>g</a:t>
            </a:r>
            <a:r>
              <a:rPr lang="en-US" altLang="ja-JP" sz="1600" dirty="0">
                <a:solidFill>
                  <a:srgbClr val="FF0000"/>
                </a:solidFill>
              </a:rPr>
              <a:t> branching fraction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>
                <a:solidFill>
                  <a:srgbClr val="FF0000"/>
                </a:solidFill>
              </a:rPr>
              <a:t>Forward-backward asymmetry (A</a:t>
            </a:r>
            <a:r>
              <a:rPr lang="en-US" altLang="ja-JP" sz="1600" baseline="-25000" dirty="0">
                <a:solidFill>
                  <a:srgbClr val="FF0000"/>
                </a:solidFill>
              </a:rPr>
              <a:t>FB</a:t>
            </a:r>
            <a:r>
              <a:rPr lang="en-US" altLang="ja-JP" sz="1600" dirty="0">
                <a:solidFill>
                  <a:srgbClr val="FF0000"/>
                </a:solidFill>
              </a:rPr>
              <a:t>) in </a:t>
            </a:r>
            <a:r>
              <a:rPr lang="en-US" altLang="ja-JP" sz="1600" dirty="0" err="1">
                <a:solidFill>
                  <a:srgbClr val="FF0000"/>
                </a:solidFill>
              </a:rPr>
              <a:t>b→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sll</a:t>
            </a:r>
            <a:endParaRPr lang="en-US" altLang="ja-JP" sz="1600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/>
              <a:t>Observation of D </a:t>
            </a:r>
            <a:r>
              <a:rPr lang="en-US" altLang="ja-JP" sz="1600" dirty="0" smtClean="0"/>
              <a:t>mixing and charm-meson physics</a:t>
            </a:r>
            <a:endParaRPr lang="en-US" altLang="ja-JP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/>
              <a:t>Searches for rare </a:t>
            </a:r>
            <a:r>
              <a:rPr lang="en-US" altLang="ja-JP" sz="1600" dirty="0">
                <a:latin typeface="Symbol" pitchFamily="18" charset="2"/>
              </a:rPr>
              <a:t>t</a:t>
            </a:r>
            <a:r>
              <a:rPr lang="en-US" altLang="ja-JP" sz="1600" dirty="0"/>
              <a:t> decays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sz="1600" dirty="0"/>
              <a:t>Observation of new </a:t>
            </a:r>
            <a:r>
              <a:rPr lang="en-US" altLang="ja-JP" sz="1600" dirty="0" smtClean="0"/>
              <a:t>hadrons and resonances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64941" y="6021288"/>
            <a:ext cx="86701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Precise tests of the </a:t>
            </a:r>
            <a:r>
              <a:rPr lang="en-US" altLang="ja-JP" sz="2000" dirty="0">
                <a:solidFill>
                  <a:srgbClr val="FF0000"/>
                </a:solidFill>
              </a:rPr>
              <a:t>phenomena </a:t>
            </a:r>
            <a:r>
              <a:rPr lang="en-US" altLang="ja-JP" sz="2000" dirty="0" smtClean="0">
                <a:solidFill>
                  <a:srgbClr val="FF0000"/>
                </a:solidFill>
              </a:rPr>
              <a:t>which expected to be contributed from beyond SM with enormous B-meson and </a:t>
            </a:r>
            <a:r>
              <a:rPr lang="en-US" altLang="ja-JP" sz="2000" dirty="0" smtClean="0">
                <a:solidFill>
                  <a:srgbClr val="FF0000"/>
                </a:solidFill>
                <a:latin typeface="Symbol" pitchFamily="18" charset="2"/>
              </a:rPr>
              <a:t>t </a:t>
            </a:r>
            <a:r>
              <a:rPr lang="en-US" altLang="ja-JP" sz="2000" dirty="0" smtClean="0">
                <a:solidFill>
                  <a:srgbClr val="FF0000"/>
                </a:solidFill>
              </a:rPr>
              <a:t>lepton data</a:t>
            </a:r>
            <a:endParaRPr lang="ja-JP" altLang="en-US" sz="2000" dirty="0">
              <a:solidFill>
                <a:srgbClr val="FF0000"/>
              </a:solidFill>
              <a:latin typeface="Symbol" pitchFamily="18" charset="2"/>
            </a:endParaRPr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968" b="5990"/>
          <a:stretch/>
        </p:blipFill>
        <p:spPr bwMode="auto">
          <a:xfrm>
            <a:off x="179512" y="1407076"/>
            <a:ext cx="4876800" cy="1088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テキスト ボックス 24"/>
          <p:cNvSpPr txBox="1"/>
          <p:nvPr/>
        </p:nvSpPr>
        <p:spPr>
          <a:xfrm>
            <a:off x="208087" y="1268760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BelleII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16429" y="692696"/>
            <a:ext cx="72932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err="1" smtClean="0"/>
              <a:t>BelleII</a:t>
            </a:r>
            <a:r>
              <a:rPr lang="en-US" altLang="ja-JP" dirty="0" smtClean="0"/>
              <a:t> experiment is super B-factory with asymmetric energy of </a:t>
            </a:r>
            <a:r>
              <a:rPr lang="en-US" altLang="ja-JP" dirty="0" err="1" smtClean="0"/>
              <a:t>e+e</a:t>
            </a:r>
            <a:r>
              <a:rPr lang="en-US" altLang="ja-JP" dirty="0" smtClean="0"/>
              <a:t>- collider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356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graphics\photos\belle2\2013.06.26_readoutsystem\_fadc_lo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1475" y="1552875"/>
            <a:ext cx="5543012" cy="47472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FADC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200" y="1447800"/>
            <a:ext cx="2514600" cy="490776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Already partly equipped with components</a:t>
            </a:r>
          </a:p>
          <a:p>
            <a:r>
              <a:rPr lang="en-US" dirty="0" smtClean="0"/>
              <a:t>Used for connectivity test as shown</a:t>
            </a:r>
          </a:p>
          <a:p>
            <a:r>
              <a:rPr lang="en-US" dirty="0" smtClean="0"/>
              <a:t>Firmware development and testing of other parts has started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noProof="0" smtClean="0"/>
              <a:pPr/>
              <a:t>20</a:t>
            </a:fld>
            <a:endParaRPr lang="en-US" noProof="0"/>
          </a:p>
        </p:txBody>
      </p:sp>
      <p:pic>
        <p:nvPicPr>
          <p:cNvPr id="24" name="Picture 3" descr="C:\Users\friedl\Desktop\digdb_lor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123" y="4711194"/>
            <a:ext cx="593603" cy="125213"/>
          </a:xfrm>
          <a:prstGeom prst="rect">
            <a:avLst/>
          </a:prstGeom>
          <a:noFill/>
        </p:spPr>
      </p:pic>
      <p:pic>
        <p:nvPicPr>
          <p:cNvPr id="25" name="Picture 4" descr="C:\Users\friedl\Desktop\anadb_lor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76125" y="1981200"/>
            <a:ext cx="593374" cy="304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341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Material budget</a:t>
            </a:r>
            <a:endParaRPr lang="ja-JP" altLang="en-US" dirty="0" smtClean="0"/>
          </a:p>
        </p:txBody>
      </p:sp>
      <p:sp>
        <p:nvSpPr>
          <p:cNvPr id="20483" name="コンテンツ プレースホルダ 2"/>
          <p:cNvSpPr>
            <a:spLocks noGrp="1"/>
          </p:cNvSpPr>
          <p:nvPr>
            <p:ph idx="1"/>
          </p:nvPr>
        </p:nvSpPr>
        <p:spPr>
          <a:xfrm>
            <a:off x="490538" y="764704"/>
            <a:ext cx="8229600" cy="164564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>
                <a:sym typeface="Wingdings" pitchFamily="2" charset="2"/>
              </a:rPr>
              <a:t>PA/PE/PB/SMD/ are neglected.</a:t>
            </a:r>
          </a:p>
          <a:p>
            <a:r>
              <a:rPr lang="en-US" altLang="ja-JP" dirty="0" smtClean="0"/>
              <a:t>Thickness of epoxy glue in ladder assembly is assumed to be 100 </a:t>
            </a:r>
            <a:r>
              <a:rPr lang="en-US" altLang="ja-JP" dirty="0" smtClean="0">
                <a:latin typeface="Symbol" pitchFamily="18" charset="2"/>
              </a:rPr>
              <a:t>m</a:t>
            </a:r>
            <a:r>
              <a:rPr lang="en-US" altLang="ja-JP" dirty="0" smtClean="0"/>
              <a:t>m, or, </a:t>
            </a:r>
            <a:r>
              <a:rPr lang="en-US" altLang="ja-JP" dirty="0" smtClean="0">
                <a:sym typeface="Wingdings" pitchFamily="2" charset="2"/>
              </a:rPr>
              <a:t>0.033 % X</a:t>
            </a:r>
            <a:r>
              <a:rPr lang="en-US" altLang="ja-JP" baseline="-25000" dirty="0" smtClean="0">
                <a:sym typeface="Wingdings" pitchFamily="2" charset="2"/>
              </a:rPr>
              <a:t>0</a:t>
            </a:r>
            <a:r>
              <a:rPr lang="en-US" altLang="ja-JP" dirty="0" smtClean="0"/>
              <a:t>.</a:t>
            </a:r>
            <a:endParaRPr lang="en-US" altLang="ja-JP" dirty="0" smtClean="0">
              <a:sym typeface="Wingdings" pitchFamily="2" charset="2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254000" y="2379663"/>
          <a:ext cx="8636000" cy="2168525"/>
        </p:xfrm>
        <a:graphic>
          <a:graphicData uri="http://schemas.openxmlformats.org/drawingml/2006/table">
            <a:tbl>
              <a:tblPr/>
              <a:tblGrid>
                <a:gridCol w="2057400"/>
                <a:gridCol w="1000125"/>
                <a:gridCol w="758825"/>
                <a:gridCol w="977900"/>
                <a:gridCol w="1019175"/>
                <a:gridCol w="1031875"/>
                <a:gridCol w="944563"/>
                <a:gridCol w="846137"/>
              </a:tblGrid>
              <a:tr h="68262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DSSD+ Origami</a:t>
                      </a:r>
                      <a:endParaRPr kumimoji="1" lang="ja-JP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Rib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DSSD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Airex sheet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Origami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CO2 Cooling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100 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itchFamily="18" charset="2"/>
                          <a:ea typeface="ＭＳ Ｐゴシック" pitchFamily="50" charset="-128"/>
                        </a:rPr>
                        <a:t>m</a:t>
                      </a: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Glue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Total</a:t>
                      </a:r>
                      <a:endParaRPr kumimoji="1" lang="ja-JP" alt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HPK+1ORIGAMI</a:t>
                      </a:r>
                      <a:endParaRPr kumimoji="1" lang="ja-JP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0.593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HPK+2ORIGAMI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0.340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0.266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0.037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0.733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0.055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0.011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0.421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Micron+ORIGAMI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0.320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0.000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0.133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0.033</a:t>
                      </a:r>
                      <a:endParaRPr kumimoji="1" lang="ja-JP" alt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50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pitchFamily="34" charset="0"/>
                          <a:ea typeface="ＭＳ Ｐゴシック" pitchFamily="50" charset="-128"/>
                        </a:rPr>
                        <a:t>0.576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pSp>
        <p:nvGrpSpPr>
          <p:cNvPr id="20540" name="図形グループ 4"/>
          <p:cNvGrpSpPr>
            <a:grpSpLocks/>
          </p:cNvGrpSpPr>
          <p:nvPr/>
        </p:nvGrpSpPr>
        <p:grpSpPr bwMode="auto">
          <a:xfrm>
            <a:off x="1944688" y="4697413"/>
            <a:ext cx="5370512" cy="1797050"/>
            <a:chOff x="2008179" y="4062775"/>
            <a:chExt cx="5371216" cy="1796159"/>
          </a:xfrm>
        </p:grpSpPr>
        <p:pic>
          <p:nvPicPr>
            <p:cNvPr id="20542" name="図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742"/>
            <a:stretch>
              <a:fillRect/>
            </a:stretch>
          </p:blipFill>
          <p:spPr bwMode="auto">
            <a:xfrm>
              <a:off x="2008179" y="4062775"/>
              <a:ext cx="5371216" cy="1796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7" name="直線コネクタ 6"/>
            <p:cNvCxnSpPr/>
            <p:nvPr/>
          </p:nvCxnSpPr>
          <p:spPr>
            <a:xfrm rot="10800000" flipV="1">
              <a:off x="2648025" y="4526095"/>
              <a:ext cx="2616543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 rot="10800000" flipV="1">
              <a:off x="2638499" y="4472147"/>
              <a:ext cx="1833803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線コネクタ 8"/>
            <p:cNvCxnSpPr/>
            <p:nvPr/>
          </p:nvCxnSpPr>
          <p:spPr>
            <a:xfrm rot="10800000" flipV="1">
              <a:off x="2844901" y="4678420"/>
              <a:ext cx="2614956" cy="11106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線コネクタ 9"/>
            <p:cNvCxnSpPr/>
            <p:nvPr/>
          </p:nvCxnSpPr>
          <p:spPr>
            <a:xfrm rot="10800000" flipV="1">
              <a:off x="2833787" y="4626058"/>
              <a:ext cx="1835391" cy="9520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線コネクタ 10"/>
            <p:cNvCxnSpPr/>
            <p:nvPr/>
          </p:nvCxnSpPr>
          <p:spPr>
            <a:xfrm rot="10800000" flipV="1">
              <a:off x="3127513" y="4843438"/>
              <a:ext cx="1833803" cy="9520"/>
            </a:xfrm>
            <a:prstGeom prst="line">
              <a:avLst/>
            </a:pr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フリーフォーム 11"/>
            <p:cNvSpPr/>
            <p:nvPr/>
          </p:nvSpPr>
          <p:spPr>
            <a:xfrm>
              <a:off x="5329664" y="4526095"/>
              <a:ext cx="1552779" cy="271327"/>
            </a:xfrm>
            <a:custGeom>
              <a:avLst/>
              <a:gdLst>
                <a:gd name="connsiteX0" fmla="*/ 0 w 1552269"/>
                <a:gd name="connsiteY0" fmla="*/ 0 h 271388"/>
                <a:gd name="connsiteX1" fmla="*/ 770707 w 1552269"/>
                <a:gd name="connsiteY1" fmla="*/ 10855 h 271388"/>
                <a:gd name="connsiteX2" fmla="*/ 1552269 w 1552269"/>
                <a:gd name="connsiteY2" fmla="*/ 271388 h 271388"/>
                <a:gd name="connsiteX3" fmla="*/ 1552269 w 1552269"/>
                <a:gd name="connsiteY3" fmla="*/ 271388 h 271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2269" h="271388">
                  <a:moveTo>
                    <a:pt x="0" y="0"/>
                  </a:moveTo>
                  <a:lnTo>
                    <a:pt x="770707" y="10855"/>
                  </a:lnTo>
                  <a:lnTo>
                    <a:pt x="1552269" y="271388"/>
                  </a:lnTo>
                  <a:lnTo>
                    <a:pt x="1552269" y="271388"/>
                  </a:lnTo>
                </a:path>
              </a:pathLst>
            </a:custGeom>
            <a:ln w="412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13" name="スライド番号プレースホルダ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fld id="{8BE7DC10-AA0F-4455-9ADF-1B4370F70E3B}" type="slidenum">
              <a:rPr lang="en-US" altLang="ja-JP" sz="1200">
                <a:solidFill>
                  <a:srgbClr val="898989"/>
                </a:solidFill>
                <a:latin typeface="Calibri" pitchFamily="34" charset="0"/>
              </a:rPr>
              <a:pPr/>
              <a:t>21</a:t>
            </a:fld>
            <a:endParaRPr lang="en-US" altLang="ja-JP" sz="1200">
              <a:solidFill>
                <a:srgbClr val="898989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3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7" descr="wafer_total"/>
          <p:cNvPicPr>
            <a:picLocks noChangeAspect="1" noChangeArrowheads="1"/>
          </p:cNvPicPr>
          <p:nvPr/>
        </p:nvPicPr>
        <p:blipFill>
          <a:blip r:embed="rId2"/>
          <a:srcRect l="8554" t="8192" r="8759" b="8957"/>
          <a:stretch>
            <a:fillRect/>
          </a:stretch>
        </p:blipFill>
        <p:spPr bwMode="auto">
          <a:xfrm>
            <a:off x="3563888" y="1340768"/>
            <a:ext cx="5184000" cy="5184000"/>
          </a:xfrm>
          <a:prstGeom prst="rect">
            <a:avLst/>
          </a:prstGeom>
          <a:noFill/>
        </p:spPr>
      </p:pic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B4D24C-38BD-4A52-997B-AB7E181D2159}" type="slidenum">
              <a:rPr lang="de-AT"/>
              <a:pPr/>
              <a:t>22</a:t>
            </a:fld>
            <a:endParaRPr lang="de-AT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33400" y="4495800"/>
            <a:ext cx="1223963" cy="1917700"/>
            <a:chOff x="3470" y="2568"/>
            <a:chExt cx="1184" cy="1661"/>
          </a:xfrm>
        </p:grpSpPr>
        <p:pic>
          <p:nvPicPr>
            <p:cNvPr id="20496" name="Picture 2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3751" y="3376"/>
              <a:ext cx="572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7" name="Picture 2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3800" y="2238"/>
              <a:ext cx="524" cy="1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498" name="Picture 2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470" y="3113"/>
              <a:ext cx="1179" cy="5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90" name="TextBox 14"/>
          <p:cNvSpPr txBox="1">
            <a:spLocks noChangeArrowheads="1"/>
          </p:cNvSpPr>
          <p:nvPr/>
        </p:nvSpPr>
        <p:spPr bwMode="auto">
          <a:xfrm>
            <a:off x="1828800" y="4572000"/>
            <a:ext cx="1352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1A0"/>
                </a:solidFill>
              </a:rPr>
              <a:t>Atoll p-stop</a:t>
            </a:r>
          </a:p>
        </p:txBody>
      </p:sp>
      <p:sp>
        <p:nvSpPr>
          <p:cNvPr id="20491" name="TextBox 20"/>
          <p:cNvSpPr txBox="1">
            <a:spLocks noChangeArrowheads="1"/>
          </p:cNvSpPr>
          <p:nvPr/>
        </p:nvSpPr>
        <p:spPr bwMode="auto">
          <a:xfrm>
            <a:off x="1752600" y="5257800"/>
            <a:ext cx="1827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1A0"/>
                </a:solidFill>
              </a:rPr>
              <a:t>Common p-stop</a:t>
            </a:r>
          </a:p>
        </p:txBody>
      </p:sp>
      <p:sp>
        <p:nvSpPr>
          <p:cNvPr id="20492" name="TextBox 21"/>
          <p:cNvSpPr txBox="1">
            <a:spLocks noChangeArrowheads="1"/>
          </p:cNvSpPr>
          <p:nvPr/>
        </p:nvSpPr>
        <p:spPr bwMode="auto">
          <a:xfrm>
            <a:off x="1752600" y="5867400"/>
            <a:ext cx="1943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61A0"/>
                </a:solidFill>
              </a:rPr>
              <a:t>Combined p-stop</a:t>
            </a:r>
          </a:p>
        </p:txBody>
      </p:sp>
      <p:cxnSp>
        <p:nvCxnSpPr>
          <p:cNvPr id="24" name="Straight Arrow Connector 23"/>
          <p:cNvCxnSpPr>
            <a:cxnSpLocks noChangeShapeType="1"/>
            <a:stCxn id="20490" idx="3"/>
          </p:cNvCxnSpPr>
          <p:nvPr/>
        </p:nvCxnSpPr>
        <p:spPr bwMode="auto">
          <a:xfrm flipV="1">
            <a:off x="3181350" y="3212976"/>
            <a:ext cx="1462658" cy="1543968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6" name="Straight Arrow Connector 25"/>
          <p:cNvCxnSpPr>
            <a:cxnSpLocks noChangeShapeType="1"/>
            <a:stCxn id="20491" idx="3"/>
          </p:cNvCxnSpPr>
          <p:nvPr/>
        </p:nvCxnSpPr>
        <p:spPr bwMode="auto">
          <a:xfrm flipV="1">
            <a:off x="3579813" y="4149080"/>
            <a:ext cx="1064195" cy="1293664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28" name="Straight Arrow Connector 27"/>
          <p:cNvCxnSpPr>
            <a:cxnSpLocks noChangeShapeType="1"/>
            <a:stCxn id="20492" idx="3"/>
          </p:cNvCxnSpPr>
          <p:nvPr/>
        </p:nvCxnSpPr>
        <p:spPr bwMode="auto">
          <a:xfrm flipV="1">
            <a:off x="3695700" y="5157192"/>
            <a:ext cx="948308" cy="895152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/>
            <a:tailEnd type="arrow" w="med" len="med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0" name="Rectangle 7"/>
          <p:cNvSpPr txBox="1">
            <a:spLocks noChangeArrowheads="1"/>
          </p:cNvSpPr>
          <p:nvPr/>
        </p:nvSpPr>
        <p:spPr bwMode="auto">
          <a:xfrm>
            <a:off x="214313" y="908720"/>
            <a:ext cx="3133551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  <a:sym typeface="Wingdings" charset="2"/>
              </a:rPr>
              <a:t>Full wafer design by ourselves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  <a:sym typeface="Wingdings" charset="2"/>
              </a:rPr>
              <a:t>Main sensor (trapezoidal)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  <a:sym typeface="Wingdings" charset="2"/>
              </a:rPr>
              <a:t>Mini sensor (rect.)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  <a:sym typeface="Wingdings" charset="2"/>
              </a:rPr>
              <a:t>Test structures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en-US" sz="2000" dirty="0" smtClean="0">
                <a:solidFill>
                  <a:srgbClr val="0061A0"/>
                </a:solidFill>
                <a:sym typeface="Wingdings" charset="2"/>
              </a:rPr>
              <a:t>Baby sensors with various p-stop patterns </a:t>
            </a:r>
            <a:endParaRPr lang="en-US" sz="2000" dirty="0">
              <a:solidFill>
                <a:srgbClr val="0061A0"/>
              </a:solidFill>
              <a:sym typeface="Wingdings" charset="2"/>
            </a:endParaRPr>
          </a:p>
        </p:txBody>
      </p:sp>
      <p:sp>
        <p:nvSpPr>
          <p:cNvPr id="17" name="タイトル 1"/>
          <p:cNvSpPr txBox="1">
            <a:spLocks/>
          </p:cNvSpPr>
          <p:nvPr/>
        </p:nvSpPr>
        <p:spPr>
          <a:xfrm>
            <a:off x="550417" y="0"/>
            <a:ext cx="8229600" cy="9417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Trapezoidal DSSD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6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AT" sz="2800"/>
              <a:t>Comparison VA1TA – APV25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73238"/>
            <a:ext cx="4114800" cy="3816350"/>
          </a:xfrm>
        </p:spPr>
        <p:txBody>
          <a:bodyPr>
            <a:normAutofit fontScale="70000" lnSpcReduction="20000"/>
          </a:bodyPr>
          <a:lstStyle/>
          <a:p>
            <a:pPr>
              <a:buFontTx/>
              <a:buNone/>
            </a:pPr>
            <a:r>
              <a:rPr lang="de-AT" b="1" dirty="0"/>
              <a:t>VA1TA (</a:t>
            </a:r>
            <a:r>
              <a:rPr lang="de-AT" b="1" dirty="0" smtClean="0"/>
              <a:t>SVD)</a:t>
            </a:r>
            <a:endParaRPr lang="de-AT" b="1" dirty="0"/>
          </a:p>
          <a:p>
            <a:r>
              <a:rPr lang="de-AT" dirty="0"/>
              <a:t>Commercial product (IDEAS)</a:t>
            </a:r>
            <a:br>
              <a:rPr lang="de-AT" dirty="0"/>
            </a:br>
            <a:endParaRPr lang="de-AT" dirty="0"/>
          </a:p>
          <a:p>
            <a:r>
              <a:rPr lang="de-AT" dirty="0">
                <a:solidFill>
                  <a:srgbClr val="FF0000"/>
                </a:solidFill>
              </a:rPr>
              <a:t>Tp = 800ns</a:t>
            </a:r>
            <a:r>
              <a:rPr lang="de-AT" dirty="0"/>
              <a:t> (300 ns – 1000 ns)</a:t>
            </a:r>
          </a:p>
          <a:p>
            <a:r>
              <a:rPr lang="de-AT" dirty="0">
                <a:solidFill>
                  <a:srgbClr val="FF0000"/>
                </a:solidFill>
              </a:rPr>
              <a:t>no pipeline</a:t>
            </a:r>
          </a:p>
          <a:p>
            <a:r>
              <a:rPr lang="de-AT" dirty="0">
                <a:solidFill>
                  <a:srgbClr val="FF0000"/>
                </a:solidFill>
              </a:rPr>
              <a:t>&lt;10 MHz readout</a:t>
            </a:r>
          </a:p>
          <a:p>
            <a:r>
              <a:rPr lang="de-AT" dirty="0"/>
              <a:t>20 Mrad radiation tolerance</a:t>
            </a:r>
          </a:p>
          <a:p>
            <a:r>
              <a:rPr lang="de-AT" dirty="0"/>
              <a:t>noise: </a:t>
            </a:r>
            <a:r>
              <a:rPr lang="de-AT" dirty="0">
                <a:solidFill>
                  <a:srgbClr val="33CC33"/>
                </a:solidFill>
              </a:rPr>
              <a:t>ENC = 180 e + 7.5 e/pF</a:t>
            </a:r>
          </a:p>
          <a:p>
            <a:r>
              <a:rPr lang="de-AT" dirty="0">
                <a:solidFill>
                  <a:srgbClr val="FF0000"/>
                </a:solidFill>
              </a:rPr>
              <a:t>time over threshold: ~2000 ns</a:t>
            </a:r>
          </a:p>
          <a:p>
            <a:r>
              <a:rPr lang="de-AT" dirty="0"/>
              <a:t>single sample per trigger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4716463" y="1773238"/>
            <a:ext cx="417671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</a:pPr>
            <a:r>
              <a:rPr lang="de-AT" sz="2000" b="1" dirty="0">
                <a:solidFill>
                  <a:srgbClr val="01446F"/>
                </a:solidFill>
              </a:rPr>
              <a:t>APV25 </a:t>
            </a:r>
            <a:r>
              <a:rPr lang="de-AT" sz="2000" b="1" dirty="0" smtClean="0">
                <a:solidFill>
                  <a:srgbClr val="01446F"/>
                </a:solidFill>
              </a:rPr>
              <a:t>(Belle-II SVD</a:t>
            </a:r>
            <a:r>
              <a:rPr lang="de-AT" sz="2000" b="1" dirty="0">
                <a:solidFill>
                  <a:srgbClr val="01446F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Developed for CMS by IC London and RAL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Tp = 50 ns</a:t>
            </a:r>
            <a:r>
              <a:rPr lang="de-AT" sz="2000" dirty="0">
                <a:solidFill>
                  <a:srgbClr val="01446F"/>
                </a:solidFill>
              </a:rPr>
              <a:t> (30 ns – 200 ns)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192 cells analog pipeline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40 MHz readout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&gt;100 Mrad radiation tolerance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noise: </a:t>
            </a:r>
            <a:r>
              <a:rPr lang="de-AT" sz="2000" dirty="0">
                <a:solidFill>
                  <a:srgbClr val="FF0000"/>
                </a:solidFill>
              </a:rPr>
              <a:t>ENC = 250 e + 36 e/pF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33CC33"/>
                </a:solidFill>
              </a:rPr>
              <a:t>time over threshold: ~160 ns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de-AT" sz="2000" dirty="0">
                <a:solidFill>
                  <a:srgbClr val="01446F"/>
                </a:solidFill>
              </a:rPr>
              <a:t>multiple samples per trigger possible (Multi-Peak-Mode)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7371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827707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First 2 Origami module </a:t>
            </a:r>
            <a:r>
              <a:rPr lang="en-US" altLang="ja-JP" dirty="0" err="1" smtClean="0"/>
              <a:t>assembly</a:t>
            </a:r>
            <a:r>
              <a:rPr kumimoji="1" lang="en-US" altLang="ja-JP" dirty="0" err="1" smtClean="0"/>
              <a:t>@IPMU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E64E6D-8FED-4C07-8747-071F685DF144}" type="slidenum">
              <a:rPr kumimoji="1" lang="ja-JP" altLang="en-US" smtClean="0"/>
              <a:t>24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51" b="44923"/>
          <a:stretch/>
        </p:blipFill>
        <p:spPr>
          <a:xfrm>
            <a:off x="431547" y="1052736"/>
            <a:ext cx="4566666" cy="121421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54" b="29472"/>
          <a:stretch/>
        </p:blipFill>
        <p:spPr>
          <a:xfrm rot="10800000">
            <a:off x="107505" y="2817063"/>
            <a:ext cx="5004562" cy="11880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001799" y="1897622"/>
            <a:ext cx="4064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Single Origami module </a:t>
            </a:r>
            <a:r>
              <a:rPr lang="en-US" altLang="ja-JP" dirty="0" err="1" smtClean="0"/>
              <a:t>assembly@HEPHY</a:t>
            </a:r>
            <a:endParaRPr lang="en-US" altLang="ja-JP" dirty="0" smtClean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6016" y="2924944"/>
            <a:ext cx="4550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r>
              <a:rPr kumimoji="1" lang="en-US" altLang="ja-JP" dirty="0" smtClean="0"/>
              <a:t> Origami module assembly(Jun. 2012)@IPMU</a:t>
            </a:r>
            <a:endParaRPr kumimoji="1" lang="ja-JP" altLang="en-US" dirty="0"/>
          </a:p>
        </p:txBody>
      </p:sp>
      <p:pic>
        <p:nvPicPr>
          <p:cNvPr id="10" name="コンテンツ プレースホルダー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66" r="24331"/>
          <a:stretch/>
        </p:blipFill>
        <p:spPr>
          <a:xfrm>
            <a:off x="323530" y="4225269"/>
            <a:ext cx="1689288" cy="2125980"/>
          </a:xfrm>
          <a:prstGeom prst="rect">
            <a:avLst/>
          </a:prstGeom>
        </p:spPr>
      </p:pic>
      <p:pic>
        <p:nvPicPr>
          <p:cNvPr id="13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4123036"/>
            <a:ext cx="3395749" cy="2263140"/>
          </a:xfrm>
        </p:spPr>
      </p:pic>
      <p:sp>
        <p:nvSpPr>
          <p:cNvPr id="14" name="下矢印 13"/>
          <p:cNvSpPr/>
          <p:nvPr/>
        </p:nvSpPr>
        <p:spPr>
          <a:xfrm>
            <a:off x="1763688" y="2191574"/>
            <a:ext cx="484632" cy="6254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15" name="내용 개체 틀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3896933"/>
              </p:ext>
            </p:extLst>
          </p:nvPr>
        </p:nvGraphicFramePr>
        <p:xfrm>
          <a:off x="5624354" y="3977496"/>
          <a:ext cx="3512854" cy="24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1043608" y="6381328"/>
            <a:ext cx="6768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First 2 Origami </a:t>
            </a:r>
            <a:r>
              <a:rPr kumimoji="1" lang="en-US" altLang="ja-JP" dirty="0" err="1" smtClean="0"/>
              <a:t>module@new</a:t>
            </a:r>
            <a:r>
              <a:rPr kumimoji="1" lang="en-US" altLang="ja-JP" dirty="0" smtClean="0"/>
              <a:t> clean room at IPMU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0" y="836613"/>
            <a:ext cx="9144000" cy="7143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bg1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-18968" y="6073551"/>
            <a:ext cx="188769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Automatic wire-bonder</a:t>
            </a:r>
            <a:endParaRPr kumimoji="1" lang="ja-JP" altLang="en-US" sz="1400" dirty="0"/>
          </a:p>
        </p:txBody>
      </p:sp>
      <p:cxnSp>
        <p:nvCxnSpPr>
          <p:cNvPr id="11" name="直線コネクタ 10"/>
          <p:cNvCxnSpPr/>
          <p:nvPr/>
        </p:nvCxnSpPr>
        <p:spPr>
          <a:xfrm flipH="1">
            <a:off x="2267744" y="1988840"/>
            <a:ext cx="1152128" cy="9869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endCxn id="22" idx="0"/>
          </p:cNvCxnSpPr>
          <p:nvPr/>
        </p:nvCxnSpPr>
        <p:spPr>
          <a:xfrm>
            <a:off x="4572000" y="1834758"/>
            <a:ext cx="144015" cy="1234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左中かっこ 20"/>
          <p:cNvSpPr/>
          <p:nvPr/>
        </p:nvSpPr>
        <p:spPr>
          <a:xfrm rot="5400000">
            <a:off x="2643405" y="2324821"/>
            <a:ext cx="312117" cy="1170879"/>
          </a:xfrm>
          <a:prstGeom prst="leftBrace">
            <a:avLst>
              <a:gd name="adj1" fmla="val 2736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左中かっこ 21"/>
          <p:cNvSpPr/>
          <p:nvPr/>
        </p:nvSpPr>
        <p:spPr>
          <a:xfrm rot="5400000">
            <a:off x="3938513" y="2291458"/>
            <a:ext cx="312117" cy="1242887"/>
          </a:xfrm>
          <a:prstGeom prst="leftBrace">
            <a:avLst>
              <a:gd name="adj1" fmla="val 2736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左中かっこ 24"/>
          <p:cNvSpPr/>
          <p:nvPr/>
        </p:nvSpPr>
        <p:spPr>
          <a:xfrm rot="16200000">
            <a:off x="3849253" y="1749421"/>
            <a:ext cx="312117" cy="1170879"/>
          </a:xfrm>
          <a:prstGeom prst="leftBrace">
            <a:avLst>
              <a:gd name="adj1" fmla="val 2736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22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L6 Mockup ladder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25</a:t>
            </a:fld>
            <a:endParaRPr kumimoji="1" lang="ja-JP" altLang="en-US"/>
          </a:p>
        </p:txBody>
      </p:sp>
      <p:pic>
        <p:nvPicPr>
          <p:cNvPr id="5" name="コンテンツ プレースホルダー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34" t="13109" r="3659" b="17822"/>
          <a:stretch/>
        </p:blipFill>
        <p:spPr>
          <a:xfrm>
            <a:off x="1475656" y="2924944"/>
            <a:ext cx="7374298" cy="3789402"/>
          </a:xfrm>
          <a:prstGeom prst="rect">
            <a:avLst/>
          </a:prstGeom>
        </p:spPr>
      </p:pic>
      <p:pic>
        <p:nvPicPr>
          <p:cNvPr id="6" name="Picture 3" descr="C:\work\belle2\svd\AssemblyPhoto\DY1\130328\IMG_2698_smal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34" b="26416"/>
          <a:stretch/>
        </p:blipFill>
        <p:spPr bwMode="auto">
          <a:xfrm>
            <a:off x="2267744" y="952500"/>
            <a:ext cx="5080000" cy="1838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67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54"/>
          <p:cNvGrpSpPr/>
          <p:nvPr/>
        </p:nvGrpSpPr>
        <p:grpSpPr>
          <a:xfrm>
            <a:off x="324830" y="730371"/>
            <a:ext cx="8494340" cy="6083005"/>
            <a:chOff x="-20638" y="152400"/>
            <a:chExt cx="9126538" cy="6535738"/>
          </a:xfrm>
        </p:grpSpPr>
        <p:pic>
          <p:nvPicPr>
            <p:cNvPr id="14338" name="Picture 2" descr=" Ring4.JPG                                                      04FFC802Macintosh HD                   C12DDCCD: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7700" y="304800"/>
              <a:ext cx="8458200" cy="632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3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375" y="5607050"/>
              <a:ext cx="1984375" cy="10810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14340" name="Rectangle 20"/>
            <p:cNvSpPr>
              <a:spLocks/>
            </p:cNvSpPr>
            <p:nvPr/>
          </p:nvSpPr>
          <p:spPr bwMode="auto">
            <a:xfrm>
              <a:off x="3459489" y="1066800"/>
              <a:ext cx="2120159" cy="3968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40638" bIns="0">
              <a:spAutoFit/>
            </a:bodyPr>
            <a:lstStyle/>
            <a:p>
              <a:r>
                <a:rPr lang="en-US" altLang="ja-JP" sz="2400" dirty="0">
                  <a:solidFill>
                    <a:srgbClr val="0000FF"/>
                  </a:solidFill>
                  <a:latin typeface="Futura" charset="0"/>
                </a:rPr>
                <a:t>e</a:t>
              </a:r>
              <a:r>
                <a:rPr lang="en-US" altLang="ja-JP" sz="2400" baseline="30000" dirty="0">
                  <a:solidFill>
                    <a:srgbClr val="0000FF"/>
                  </a:solidFill>
                  <a:latin typeface="Futura" charset="0"/>
                </a:rPr>
                <a:t>-</a:t>
              </a:r>
              <a:r>
                <a:rPr lang="en-US" altLang="ja-JP" sz="2400" dirty="0">
                  <a:solidFill>
                    <a:srgbClr val="0000FF"/>
                  </a:solidFill>
                  <a:latin typeface="Futura" charset="0"/>
                </a:rPr>
                <a:t> </a:t>
              </a:r>
              <a:r>
                <a:rPr lang="en-US" altLang="ja-JP" sz="2400" dirty="0" smtClean="0">
                  <a:solidFill>
                    <a:srgbClr val="0000FF"/>
                  </a:solidFill>
                  <a:latin typeface="Futura" charset="0"/>
                </a:rPr>
                <a:t>7GeV 2.6 </a:t>
              </a:r>
              <a:r>
                <a:rPr lang="en-US" altLang="ja-JP" sz="2400" dirty="0">
                  <a:solidFill>
                    <a:srgbClr val="0000FF"/>
                  </a:solidFill>
                  <a:latin typeface="Futura" charset="0"/>
                </a:rPr>
                <a:t>A</a:t>
              </a:r>
            </a:p>
          </p:txBody>
        </p:sp>
        <p:sp>
          <p:nvSpPr>
            <p:cNvPr id="14341" name="Rectangle 21"/>
            <p:cNvSpPr>
              <a:spLocks/>
            </p:cNvSpPr>
            <p:nvPr/>
          </p:nvSpPr>
          <p:spPr bwMode="auto">
            <a:xfrm>
              <a:off x="4852100" y="266656"/>
              <a:ext cx="2202830" cy="39682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0" tIns="0" rIns="40638" bIns="0">
              <a:spAutoFit/>
            </a:bodyPr>
            <a:lstStyle/>
            <a:p>
              <a:r>
                <a:rPr lang="en-US" altLang="ja-JP" sz="2400" dirty="0">
                  <a:solidFill>
                    <a:srgbClr val="FF0000"/>
                  </a:solidFill>
                  <a:latin typeface="Futura" charset="0"/>
                </a:rPr>
                <a:t>e</a:t>
              </a:r>
              <a:r>
                <a:rPr lang="en-US" altLang="ja-JP" sz="2400" baseline="30000" dirty="0">
                  <a:solidFill>
                    <a:srgbClr val="FF0000"/>
                  </a:solidFill>
                  <a:latin typeface="Futura" charset="0"/>
                </a:rPr>
                <a:t>+</a:t>
              </a:r>
              <a:r>
                <a:rPr lang="en-US" altLang="ja-JP" sz="2400" dirty="0">
                  <a:solidFill>
                    <a:srgbClr val="FF0000"/>
                  </a:solidFill>
                  <a:latin typeface="Futura" charset="0"/>
                </a:rPr>
                <a:t> </a:t>
              </a:r>
              <a:r>
                <a:rPr lang="en-US" altLang="ja-JP" sz="2400" dirty="0" smtClean="0">
                  <a:solidFill>
                    <a:srgbClr val="FF0000"/>
                  </a:solidFill>
                  <a:latin typeface="Futura" charset="0"/>
                </a:rPr>
                <a:t>4GeV 3.6 </a:t>
              </a:r>
              <a:r>
                <a:rPr lang="en-US" altLang="ja-JP" sz="2400" dirty="0">
                  <a:solidFill>
                    <a:srgbClr val="FF0000"/>
                  </a:solidFill>
                  <a:latin typeface="Futura" charset="0"/>
                </a:rPr>
                <a:t>A</a:t>
              </a:r>
            </a:p>
          </p:txBody>
        </p:sp>
        <p:sp>
          <p:nvSpPr>
            <p:cNvPr id="14342" name="Rectangle 23"/>
            <p:cNvSpPr>
              <a:spLocks/>
            </p:cNvSpPr>
            <p:nvPr/>
          </p:nvSpPr>
          <p:spPr bwMode="auto">
            <a:xfrm>
              <a:off x="4648200" y="6146567"/>
              <a:ext cx="4343400" cy="423863"/>
            </a:xfrm>
            <a:prstGeom prst="rect">
              <a:avLst/>
            </a:prstGeom>
            <a:solidFill>
              <a:srgbClr val="FFCCC9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40638" bIns="0"/>
            <a:lstStyle/>
            <a:p>
              <a:pPr algn="ctr"/>
              <a:r>
                <a:rPr lang="en-US" altLang="ja-JP" sz="2700" dirty="0" smtClean="0">
                  <a:latin typeface="ＭＳ Ｐゴシック" pitchFamily="50" charset="-128"/>
                </a:rPr>
                <a:t>Target: L = 8x10</a:t>
              </a:r>
              <a:r>
                <a:rPr lang="en-US" altLang="ja-JP" sz="2700" baseline="30000" dirty="0" smtClean="0">
                  <a:latin typeface="ＭＳ Ｐゴシック" pitchFamily="50" charset="-128"/>
                </a:rPr>
                <a:t>35</a:t>
              </a:r>
              <a:r>
                <a:rPr lang="en-US" altLang="ja-JP" sz="2700" dirty="0" smtClean="0">
                  <a:latin typeface="ＭＳ Ｐゴシック" pitchFamily="50" charset="-128"/>
                </a:rPr>
                <a:t>/cm</a:t>
              </a:r>
              <a:r>
                <a:rPr lang="en-US" altLang="ja-JP" sz="2700" baseline="30000" dirty="0" smtClean="0">
                  <a:latin typeface="ＭＳ Ｐゴシック" pitchFamily="50" charset="-128"/>
                </a:rPr>
                <a:t>2</a:t>
              </a:r>
              <a:r>
                <a:rPr lang="en-US" altLang="ja-JP" sz="2700" dirty="0" smtClean="0">
                  <a:latin typeface="ＭＳ Ｐゴシック" pitchFamily="50" charset="-128"/>
                </a:rPr>
                <a:t>/s</a:t>
              </a:r>
              <a:endParaRPr lang="ja-JP" altLang="en-US" sz="2700" dirty="0">
                <a:latin typeface="ＭＳ Ｐゴシック" pitchFamily="50" charset="-128"/>
              </a:endParaRPr>
            </a:p>
          </p:txBody>
        </p:sp>
        <p:grpSp>
          <p:nvGrpSpPr>
            <p:cNvPr id="3" name="Group 24"/>
            <p:cNvGrpSpPr>
              <a:grpSpLocks/>
            </p:cNvGrpSpPr>
            <p:nvPr/>
          </p:nvGrpSpPr>
          <p:grpSpPr bwMode="auto">
            <a:xfrm>
              <a:off x="6477000" y="5410200"/>
              <a:ext cx="2446338" cy="706438"/>
              <a:chOff x="0" y="0"/>
              <a:chExt cx="2192" cy="632"/>
            </a:xfrm>
          </p:grpSpPr>
          <p:grpSp>
            <p:nvGrpSpPr>
              <p:cNvPr id="4" name="Group 25"/>
              <p:cNvGrpSpPr>
                <a:grpSpLocks/>
              </p:cNvGrpSpPr>
              <p:nvPr/>
            </p:nvGrpSpPr>
            <p:grpSpPr bwMode="auto">
              <a:xfrm>
                <a:off x="0" y="77"/>
                <a:ext cx="2192" cy="555"/>
                <a:chOff x="0" y="0"/>
                <a:chExt cx="2192" cy="554"/>
              </a:xfrm>
            </p:grpSpPr>
            <p:sp>
              <p:nvSpPr>
                <p:cNvPr id="14389" name="Rectangle 26"/>
                <p:cNvSpPr>
                  <a:spLocks/>
                </p:cNvSpPr>
                <p:nvPr/>
              </p:nvSpPr>
              <p:spPr bwMode="auto">
                <a:xfrm>
                  <a:off x="0" y="0"/>
                  <a:ext cx="2192" cy="453"/>
                </a:xfrm>
                <a:prstGeom prst="rect">
                  <a:avLst/>
                </a:prstGeom>
                <a:solidFill>
                  <a:srgbClr val="FFFFFF"/>
                </a:solidFill>
                <a:ln w="25400">
                  <a:solidFill>
                    <a:srgbClr val="FFFFFF"/>
                  </a:solidFill>
                  <a:miter lim="800000"/>
                  <a:headEnd/>
                  <a:tailEnd/>
                </a:ln>
              </p:spPr>
              <p:txBody>
                <a:bodyPr lIns="0" tIns="0" rIns="0" bIns="0"/>
                <a:lstStyle/>
                <a:p>
                  <a:endParaRPr lang="ja-JP" altLang="en-US"/>
                </a:p>
              </p:txBody>
            </p:sp>
            <p:pic>
              <p:nvPicPr>
                <p:cNvPr id="14390" name="Picture 27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4" y="20"/>
                  <a:ext cx="2047" cy="53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4388" name="Oval 28"/>
              <p:cNvSpPr>
                <a:spLocks/>
              </p:cNvSpPr>
              <p:nvPr/>
            </p:nvSpPr>
            <p:spPr bwMode="auto">
              <a:xfrm>
                <a:off x="1276" y="0"/>
                <a:ext cx="470" cy="605"/>
              </a:xfrm>
              <a:prstGeom prst="ellipse">
                <a:avLst/>
              </a:prstGeom>
              <a:noFill/>
              <a:ln w="50800">
                <a:solidFill>
                  <a:srgbClr val="FF0500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endParaRPr lang="ja-JP" altLang="en-US"/>
              </a:p>
            </p:txBody>
          </p:sp>
        </p:grpSp>
        <p:sp>
          <p:nvSpPr>
            <p:cNvPr id="14" name="円/楕円 13"/>
            <p:cNvSpPr/>
            <p:nvPr/>
          </p:nvSpPr>
          <p:spPr>
            <a:xfrm>
              <a:off x="4159250" y="2262188"/>
              <a:ext cx="1219200" cy="533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>
                <a:solidFill>
                  <a:srgbClr val="FFFFFF"/>
                </a:solidFill>
              </a:endParaRPr>
            </a:p>
          </p:txBody>
        </p:sp>
        <p:cxnSp>
          <p:nvCxnSpPr>
            <p:cNvPr id="15" name="直線矢印コネクタ 14"/>
            <p:cNvCxnSpPr/>
            <p:nvPr/>
          </p:nvCxnSpPr>
          <p:spPr>
            <a:xfrm>
              <a:off x="4838700" y="990600"/>
              <a:ext cx="457200" cy="76200"/>
            </a:xfrm>
            <a:prstGeom prst="straightConnector1">
              <a:avLst/>
            </a:pr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4346" name="図 51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278688" y="398463"/>
              <a:ext cx="1562100" cy="5159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7" name="Rectangle 19"/>
            <p:cNvSpPr>
              <a:spLocks/>
            </p:cNvSpPr>
            <p:nvPr/>
          </p:nvSpPr>
          <p:spPr bwMode="auto">
            <a:xfrm>
              <a:off x="3614224" y="1504532"/>
              <a:ext cx="2057400" cy="415925"/>
            </a:xfrm>
            <a:prstGeom prst="rect">
              <a:avLst/>
            </a:prstGeom>
            <a:solidFill>
              <a:srgbClr val="FFCCC9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40638" bIns="0">
              <a:spAutoFit/>
            </a:bodyPr>
            <a:lstStyle/>
            <a:p>
              <a:r>
                <a:rPr lang="en-US" altLang="ja-JP" sz="2700" dirty="0">
                  <a:latin typeface="ＭＳ Ｐゴシック" pitchFamily="50" charset="-128"/>
                </a:rPr>
                <a:t> </a:t>
              </a:r>
              <a:r>
                <a:rPr lang="en-US" altLang="ja-JP" sz="2700" dirty="0" err="1">
                  <a:latin typeface="ＭＳ Ｐゴシック" pitchFamily="50" charset="-128"/>
                </a:rPr>
                <a:t>SuperKEKB</a:t>
              </a:r>
              <a:endParaRPr lang="ja-JP" altLang="en-US" sz="2700" dirty="0">
                <a:latin typeface="ＭＳ Ｐゴシック" pitchFamily="50" charset="-128"/>
              </a:endParaRPr>
            </a:p>
          </p:txBody>
        </p:sp>
        <p:cxnSp>
          <p:nvCxnSpPr>
            <p:cNvPr id="19" name="直線矢印コネクタ 18"/>
            <p:cNvCxnSpPr>
              <a:cxnSpLocks noChangeShapeType="1"/>
            </p:cNvCxnSpPr>
            <p:nvPr/>
          </p:nvCxnSpPr>
          <p:spPr bwMode="auto">
            <a:xfrm flipH="1" flipV="1">
              <a:off x="8269288" y="838200"/>
              <a:ext cx="342900" cy="123825"/>
            </a:xfrm>
            <a:prstGeom prst="straightConnector1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cxnSp>
          <p:nvCxnSpPr>
            <p:cNvPr id="20" name="直線矢印コネクタ 19"/>
            <p:cNvCxnSpPr>
              <a:cxnSpLocks noChangeShapeType="1"/>
            </p:cNvCxnSpPr>
            <p:nvPr/>
          </p:nvCxnSpPr>
          <p:spPr bwMode="auto">
            <a:xfrm flipV="1">
              <a:off x="7507288" y="838200"/>
              <a:ext cx="381000" cy="76200"/>
            </a:xfrm>
            <a:prstGeom prst="straightConnector1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000000">
                  <a:alpha val="37999"/>
                </a:srgbClr>
              </a:outerShdw>
            </a:effectLst>
          </p:spPr>
        </p:cxnSp>
        <p:sp>
          <p:nvSpPr>
            <p:cNvPr id="14350" name="Rectangle 16"/>
            <p:cNvSpPr>
              <a:spLocks/>
            </p:cNvSpPr>
            <p:nvPr/>
          </p:nvSpPr>
          <p:spPr bwMode="auto">
            <a:xfrm>
              <a:off x="7507288" y="304800"/>
              <a:ext cx="1066800" cy="1524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0" tIns="0" rIns="40638" bIns="0"/>
            <a:lstStyle/>
            <a:p>
              <a:r>
                <a:rPr lang="en-US" altLang="ja-JP" sz="1000">
                  <a:latin typeface="Gill Sans" charset="0"/>
                </a:rPr>
                <a:t>Colliding bunches</a:t>
              </a:r>
            </a:p>
          </p:txBody>
        </p:sp>
        <p:pic>
          <p:nvPicPr>
            <p:cNvPr id="14351" name="図 51"/>
            <p:cNvPicPr>
              <a:picLocks noChangeAspect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28600" y="152400"/>
              <a:ext cx="1604963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2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559675" y="1714500"/>
              <a:ext cx="1209675" cy="952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4" name="直線矢印コネクタ 23"/>
            <p:cNvCxnSpPr>
              <a:cxnSpLocks noChangeShapeType="1"/>
            </p:cNvCxnSpPr>
            <p:nvPr/>
          </p:nvCxnSpPr>
          <p:spPr bwMode="auto">
            <a:xfrm rot="16200000" flipH="1">
              <a:off x="657225" y="2089150"/>
              <a:ext cx="1676400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5">
                  <a:lumMod val="60000"/>
                  <a:lumOff val="40000"/>
                </a:schemeClr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pic>
          <p:nvPicPr>
            <p:cNvPr id="14354" name="Picture 330" descr="OHO_TiN_After"/>
            <p:cNvPicPr>
              <a:picLocks noChangeAspect="1" noChangeArrowheads="1"/>
            </p:cNvPicPr>
            <p:nvPr/>
          </p:nvPicPr>
          <p:blipFill>
            <a:blip r:embed="rId9" cstate="print">
              <a:lum contrast="-18000"/>
            </a:blip>
            <a:srcRect b="8067"/>
            <a:stretch>
              <a:fillRect/>
            </a:stretch>
          </p:blipFill>
          <p:spPr bwMode="auto">
            <a:xfrm>
              <a:off x="2103438" y="5653088"/>
              <a:ext cx="1363662" cy="1019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355" name="Picture 33" descr="&#10;ARES のコピー                                                  0004FF1BMacintosh HD                   C12DDCCD: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7480300" y="2743200"/>
              <a:ext cx="1449388" cy="204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56" name="Text Box 34"/>
            <p:cNvSpPr txBox="1">
              <a:spLocks noChangeArrowheads="1"/>
            </p:cNvSpPr>
            <p:nvPr/>
          </p:nvSpPr>
          <p:spPr bwMode="auto">
            <a:xfrm>
              <a:off x="2476500" y="4241800"/>
              <a:ext cx="94456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Damping ring</a:t>
              </a:r>
            </a:p>
          </p:txBody>
        </p:sp>
        <p:sp>
          <p:nvSpPr>
            <p:cNvPr id="14357" name="Line 35"/>
            <p:cNvSpPr>
              <a:spLocks noChangeShapeType="1"/>
            </p:cNvSpPr>
            <p:nvPr/>
          </p:nvSpPr>
          <p:spPr bwMode="auto">
            <a:xfrm flipH="1">
              <a:off x="2552700" y="4495800"/>
              <a:ext cx="8382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8" name="Line 36"/>
            <p:cNvSpPr>
              <a:spLocks noChangeShapeType="1"/>
            </p:cNvSpPr>
            <p:nvPr/>
          </p:nvSpPr>
          <p:spPr bwMode="auto">
            <a:xfrm flipH="1">
              <a:off x="4305300" y="4724400"/>
              <a:ext cx="228600" cy="38100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59" name="Text Box 37"/>
            <p:cNvSpPr txBox="1">
              <a:spLocks noChangeArrowheads="1"/>
            </p:cNvSpPr>
            <p:nvPr/>
          </p:nvSpPr>
          <p:spPr bwMode="auto">
            <a:xfrm>
              <a:off x="3462338" y="5105400"/>
              <a:ext cx="126523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Low emittance gun</a:t>
              </a:r>
            </a:p>
          </p:txBody>
        </p:sp>
        <p:sp>
          <p:nvSpPr>
            <p:cNvPr id="14360" name="Line 38"/>
            <p:cNvSpPr>
              <a:spLocks noChangeShapeType="1"/>
            </p:cNvSpPr>
            <p:nvPr/>
          </p:nvSpPr>
          <p:spPr bwMode="auto">
            <a:xfrm flipH="1">
              <a:off x="3619500" y="5105400"/>
              <a:ext cx="6858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1" name="Text Box 39"/>
            <p:cNvSpPr txBox="1">
              <a:spLocks noChangeArrowheads="1"/>
            </p:cNvSpPr>
            <p:nvPr/>
          </p:nvSpPr>
          <p:spPr bwMode="auto">
            <a:xfrm>
              <a:off x="5524500" y="4076700"/>
              <a:ext cx="1077913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Positron source</a:t>
              </a:r>
            </a:p>
          </p:txBody>
        </p:sp>
        <p:sp>
          <p:nvSpPr>
            <p:cNvPr id="14362" name="Line 40"/>
            <p:cNvSpPr>
              <a:spLocks noChangeShapeType="1"/>
            </p:cNvSpPr>
            <p:nvPr/>
          </p:nvSpPr>
          <p:spPr bwMode="auto">
            <a:xfrm>
              <a:off x="5524500" y="4321175"/>
              <a:ext cx="11430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3" name="Text Box 41"/>
            <p:cNvSpPr txBox="1">
              <a:spLocks noChangeArrowheads="1"/>
            </p:cNvSpPr>
            <p:nvPr/>
          </p:nvSpPr>
          <p:spPr bwMode="auto">
            <a:xfrm>
              <a:off x="2476500" y="1524000"/>
              <a:ext cx="10763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New beam pipe</a:t>
              </a:r>
            </a:p>
            <a:p>
              <a:r>
                <a:rPr lang="en-US" altLang="ja-JP" sz="1000">
                  <a:latin typeface="Helvetica Neue"/>
                </a:rPr>
                <a:t>&amp; bellows</a:t>
              </a:r>
            </a:p>
          </p:txBody>
        </p:sp>
        <p:sp>
          <p:nvSpPr>
            <p:cNvPr id="14364" name="Line 42"/>
            <p:cNvSpPr>
              <a:spLocks noChangeShapeType="1"/>
            </p:cNvSpPr>
            <p:nvPr/>
          </p:nvSpPr>
          <p:spPr bwMode="auto">
            <a:xfrm>
              <a:off x="2476500" y="1905000"/>
              <a:ext cx="9906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5" name="Text Box 43"/>
            <p:cNvSpPr txBox="1">
              <a:spLocks noChangeArrowheads="1"/>
            </p:cNvSpPr>
            <p:nvPr/>
          </p:nvSpPr>
          <p:spPr bwMode="auto">
            <a:xfrm>
              <a:off x="6329363" y="593725"/>
              <a:ext cx="566737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Belle II</a:t>
              </a:r>
            </a:p>
          </p:txBody>
        </p:sp>
        <p:sp>
          <p:nvSpPr>
            <p:cNvPr id="14366" name="Line 44"/>
            <p:cNvSpPr>
              <a:spLocks noChangeShapeType="1"/>
            </p:cNvSpPr>
            <p:nvPr/>
          </p:nvSpPr>
          <p:spPr bwMode="auto">
            <a:xfrm flipV="1">
              <a:off x="6210300" y="838200"/>
              <a:ext cx="7620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7" name="Text Box 45"/>
            <p:cNvSpPr txBox="1">
              <a:spLocks noChangeArrowheads="1"/>
            </p:cNvSpPr>
            <p:nvPr/>
          </p:nvSpPr>
          <p:spPr bwMode="auto">
            <a:xfrm>
              <a:off x="6591300" y="898525"/>
              <a:ext cx="59690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000">
                  <a:latin typeface="Helvetica Neue"/>
                </a:rPr>
                <a:t>New IR</a:t>
              </a:r>
            </a:p>
          </p:txBody>
        </p:sp>
        <p:sp>
          <p:nvSpPr>
            <p:cNvPr id="14368" name="Line 46"/>
            <p:cNvSpPr>
              <a:spLocks noChangeShapeType="1"/>
            </p:cNvSpPr>
            <p:nvPr/>
          </p:nvSpPr>
          <p:spPr bwMode="auto">
            <a:xfrm flipV="1">
              <a:off x="6396038" y="1143000"/>
              <a:ext cx="762000" cy="0"/>
            </a:xfrm>
            <a:prstGeom prst="line">
              <a:avLst/>
            </a:prstGeom>
            <a:noFill/>
            <a:ln w="28575">
              <a:solidFill>
                <a:srgbClr val="B80000"/>
              </a:solidFill>
              <a:round/>
              <a:headEnd type="triangle" w="sm" len="sm"/>
              <a:tailEnd type="none" w="sm" len="sm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69" name="Line 47"/>
            <p:cNvSpPr>
              <a:spLocks noChangeShapeType="1"/>
            </p:cNvSpPr>
            <p:nvPr/>
          </p:nvSpPr>
          <p:spPr bwMode="auto">
            <a:xfrm flipH="1">
              <a:off x="2247900" y="990600"/>
              <a:ext cx="533400" cy="304800"/>
            </a:xfrm>
            <a:prstGeom prst="line">
              <a:avLst/>
            </a:prstGeom>
            <a:noFill/>
            <a:ln w="38100">
              <a:solidFill>
                <a:srgbClr val="F7020B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0" name="Line 48"/>
            <p:cNvSpPr>
              <a:spLocks noChangeShapeType="1"/>
            </p:cNvSpPr>
            <p:nvPr/>
          </p:nvSpPr>
          <p:spPr bwMode="auto">
            <a:xfrm flipH="1" flipV="1">
              <a:off x="5067300" y="685800"/>
              <a:ext cx="457200" cy="76200"/>
            </a:xfrm>
            <a:prstGeom prst="line">
              <a:avLst/>
            </a:prstGeom>
            <a:noFill/>
            <a:ln w="38100">
              <a:solidFill>
                <a:srgbClr val="F7020B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1" name="Line 49"/>
            <p:cNvSpPr>
              <a:spLocks noChangeShapeType="1"/>
            </p:cNvSpPr>
            <p:nvPr/>
          </p:nvSpPr>
          <p:spPr bwMode="auto">
            <a:xfrm flipH="1" flipV="1">
              <a:off x="6210300" y="1447800"/>
              <a:ext cx="381000" cy="228600"/>
            </a:xfrm>
            <a:prstGeom prst="line">
              <a:avLst/>
            </a:prstGeom>
            <a:noFill/>
            <a:ln w="38100">
              <a:solidFill>
                <a:srgbClr val="F7020B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2" name="Line 50"/>
            <p:cNvSpPr>
              <a:spLocks noChangeShapeType="1"/>
            </p:cNvSpPr>
            <p:nvPr/>
          </p:nvSpPr>
          <p:spPr bwMode="auto">
            <a:xfrm flipH="1">
              <a:off x="6286500" y="2743200"/>
              <a:ext cx="533400" cy="304800"/>
            </a:xfrm>
            <a:prstGeom prst="line">
              <a:avLst/>
            </a:prstGeom>
            <a:noFill/>
            <a:ln w="38100">
              <a:solidFill>
                <a:srgbClr val="000BF7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73" name="Line 51"/>
            <p:cNvSpPr>
              <a:spLocks noChangeShapeType="1"/>
            </p:cNvSpPr>
            <p:nvPr/>
          </p:nvSpPr>
          <p:spPr bwMode="auto">
            <a:xfrm>
              <a:off x="6591300" y="1219200"/>
              <a:ext cx="381000" cy="152400"/>
            </a:xfrm>
            <a:prstGeom prst="line">
              <a:avLst/>
            </a:prstGeom>
            <a:noFill/>
            <a:ln w="38100">
              <a:solidFill>
                <a:srgbClr val="000BF7"/>
              </a:solidFill>
              <a:round/>
              <a:headEnd/>
              <a:tailEnd type="arrow" w="med" len="med"/>
            </a:ln>
          </p:spPr>
          <p:txBody>
            <a:bodyPr wrap="none" anchor="ctr"/>
            <a:lstStyle/>
            <a:p>
              <a:endParaRPr lang="ja-JP" altLang="en-US"/>
            </a:p>
          </p:txBody>
        </p:sp>
        <p:pic>
          <p:nvPicPr>
            <p:cNvPr id="14374" name="Picture 11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427788" y="4775200"/>
              <a:ext cx="977900" cy="739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75" name="テキスト ボックス 46"/>
            <p:cNvSpPr txBox="1">
              <a:spLocks noChangeArrowheads="1"/>
            </p:cNvSpPr>
            <p:nvPr/>
          </p:nvSpPr>
          <p:spPr bwMode="auto">
            <a:xfrm>
              <a:off x="792163" y="5178425"/>
              <a:ext cx="1874837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TiN-coated beam pipe with antechambers</a:t>
              </a:r>
            </a:p>
          </p:txBody>
        </p:sp>
        <p:sp>
          <p:nvSpPr>
            <p:cNvPr id="14376" name="テキスト ボックス 47"/>
            <p:cNvSpPr txBox="1">
              <a:spLocks noChangeArrowheads="1"/>
            </p:cNvSpPr>
            <p:nvPr/>
          </p:nvSpPr>
          <p:spPr bwMode="auto">
            <a:xfrm>
              <a:off x="38100" y="4292600"/>
              <a:ext cx="2189163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Redesign the lattices of HER &amp; LER to squeeze the emittance </a:t>
              </a:r>
            </a:p>
          </p:txBody>
        </p:sp>
        <p:sp>
          <p:nvSpPr>
            <p:cNvPr id="14377" name="テキスト ボックス 48"/>
            <p:cNvSpPr txBox="1">
              <a:spLocks noChangeArrowheads="1"/>
            </p:cNvSpPr>
            <p:nvPr/>
          </p:nvSpPr>
          <p:spPr bwMode="auto">
            <a:xfrm>
              <a:off x="5529263" y="3267075"/>
              <a:ext cx="1912937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Add / modify RF systems for higher beam current</a:t>
              </a:r>
            </a:p>
          </p:txBody>
        </p:sp>
        <p:sp>
          <p:nvSpPr>
            <p:cNvPr id="14378" name="テキスト ボックス 49"/>
            <p:cNvSpPr txBox="1">
              <a:spLocks noChangeArrowheads="1"/>
            </p:cNvSpPr>
            <p:nvPr/>
          </p:nvSpPr>
          <p:spPr bwMode="auto">
            <a:xfrm>
              <a:off x="5638800" y="4324350"/>
              <a:ext cx="179070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New positron target / capture section</a:t>
              </a:r>
            </a:p>
          </p:txBody>
        </p:sp>
        <p:sp>
          <p:nvSpPr>
            <p:cNvPr id="14379" name="テキスト ボックス 50"/>
            <p:cNvSpPr txBox="1">
              <a:spLocks noChangeArrowheads="1"/>
            </p:cNvSpPr>
            <p:nvPr/>
          </p:nvSpPr>
          <p:spPr bwMode="auto">
            <a:xfrm>
              <a:off x="7240588" y="1066800"/>
              <a:ext cx="1836737" cy="646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New superconducting /permanent final focusing quads near the IP</a:t>
              </a:r>
            </a:p>
          </p:txBody>
        </p:sp>
        <p:sp>
          <p:nvSpPr>
            <p:cNvPr id="14380" name="テキスト ボックス 51"/>
            <p:cNvSpPr txBox="1">
              <a:spLocks noChangeArrowheads="1"/>
            </p:cNvSpPr>
            <p:nvPr/>
          </p:nvSpPr>
          <p:spPr bwMode="auto">
            <a:xfrm>
              <a:off x="3536950" y="5334000"/>
              <a:ext cx="1771650" cy="461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Low emittance electrons to inject</a:t>
              </a:r>
            </a:p>
          </p:txBody>
        </p:sp>
        <p:sp>
          <p:nvSpPr>
            <p:cNvPr id="14381" name="テキスト ボックス 52"/>
            <p:cNvSpPr txBox="1">
              <a:spLocks noChangeArrowheads="1"/>
            </p:cNvSpPr>
            <p:nvPr/>
          </p:nvSpPr>
          <p:spPr bwMode="auto">
            <a:xfrm>
              <a:off x="2708275" y="3789363"/>
              <a:ext cx="1771650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Low emittance positrons to inject</a:t>
              </a:r>
            </a:p>
          </p:txBody>
        </p:sp>
        <p:sp>
          <p:nvSpPr>
            <p:cNvPr id="14382" name="テキスト ボックス 45"/>
            <p:cNvSpPr txBox="1">
              <a:spLocks noChangeArrowheads="1"/>
            </p:cNvSpPr>
            <p:nvPr/>
          </p:nvSpPr>
          <p:spPr bwMode="auto">
            <a:xfrm>
              <a:off x="-20638" y="2427288"/>
              <a:ext cx="1766888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200"/>
                <a:t>Replace short  dipoles with longer ones (LER)</a:t>
              </a:r>
            </a:p>
          </p:txBody>
        </p:sp>
        <p:grpSp>
          <p:nvGrpSpPr>
            <p:cNvPr id="5" name="図形グループ 71"/>
            <p:cNvGrpSpPr>
              <a:grpSpLocks/>
            </p:cNvGrpSpPr>
            <p:nvPr/>
          </p:nvGrpSpPr>
          <p:grpSpPr bwMode="auto">
            <a:xfrm>
              <a:off x="184150" y="2927350"/>
              <a:ext cx="2405063" cy="1273175"/>
              <a:chOff x="184906" y="2927590"/>
              <a:chExt cx="2404238" cy="1272404"/>
            </a:xfrm>
          </p:grpSpPr>
          <p:pic>
            <p:nvPicPr>
              <p:cNvPr id="14384" name="図 67"/>
              <p:cNvPicPr>
                <a:picLocks/>
              </p:cNvPicPr>
              <p:nvPr/>
            </p:nvPicPr>
            <p:blipFill>
              <a:blip r:embed="rId12" cstate="print"/>
              <a:srcRect/>
              <a:stretch>
                <a:fillRect/>
              </a:stretch>
            </p:blipFill>
            <p:spPr bwMode="auto">
              <a:xfrm>
                <a:off x="184906" y="3666554"/>
                <a:ext cx="2404238" cy="533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85" name="図 68"/>
              <p:cNvPicPr>
                <a:picLocks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211208" y="2927590"/>
                <a:ext cx="2362164" cy="510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0" name="下矢印 69"/>
              <p:cNvSpPr/>
              <p:nvPr/>
            </p:nvSpPr>
            <p:spPr>
              <a:xfrm>
                <a:off x="1211667" y="3443216"/>
                <a:ext cx="365000" cy="217355"/>
              </a:xfrm>
              <a:prstGeom prst="downArrow">
                <a:avLst/>
              </a:prstGeom>
              <a:solidFill>
                <a:srgbClr val="CCFFCC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ja-JP" altLang="en-US"/>
              </a:p>
            </p:txBody>
          </p:sp>
        </p:grpSp>
      </p:grpSp>
      <p:sp>
        <p:nvSpPr>
          <p:cNvPr id="56" name="タイトル 55"/>
          <p:cNvSpPr>
            <a:spLocks noGrp="1"/>
          </p:cNvSpPr>
          <p:nvPr>
            <p:ph type="title"/>
          </p:nvPr>
        </p:nvSpPr>
        <p:spPr>
          <a:xfrm>
            <a:off x="457200" y="-3000"/>
            <a:ext cx="8229600" cy="1143000"/>
          </a:xfrm>
        </p:spPr>
        <p:txBody>
          <a:bodyPr/>
          <a:lstStyle/>
          <a:p>
            <a:r>
              <a:rPr kumimoji="1" lang="en-US" altLang="ja-JP" dirty="0" err="1" smtClean="0"/>
              <a:t>SuperKEKB</a:t>
            </a:r>
            <a:r>
              <a:rPr kumimoji="1" lang="en-US" altLang="ja-JP" dirty="0" smtClean="0"/>
              <a:t> collider </a:t>
            </a:r>
            <a:endParaRPr kumimoji="1" lang="ja-JP" altLang="en-US" dirty="0"/>
          </a:p>
        </p:txBody>
      </p:sp>
      <p:sp>
        <p:nvSpPr>
          <p:cNvPr id="57" name="スライド番号プレースホルダ 5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B08A0-90F2-464F-AC9E-0B8A5DBBB67D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16183" y="4128608"/>
            <a:ext cx="308647" cy="25422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8" name="グループ化 57"/>
          <p:cNvGrpSpPr>
            <a:grpSpLocks noChangeAspect="1"/>
          </p:cNvGrpSpPr>
          <p:nvPr/>
        </p:nvGrpSpPr>
        <p:grpSpPr>
          <a:xfrm>
            <a:off x="-5441" y="3976636"/>
            <a:ext cx="3900678" cy="2863170"/>
            <a:chOff x="137986" y="821629"/>
            <a:chExt cx="8126412" cy="5964934"/>
          </a:xfrm>
        </p:grpSpPr>
        <p:pic>
          <p:nvPicPr>
            <p:cNvPr id="59" name="Picture 15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37986" y="830263"/>
              <a:ext cx="8126412" cy="5956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0" name="円/楕円 59"/>
            <p:cNvSpPr/>
            <p:nvPr/>
          </p:nvSpPr>
          <p:spPr>
            <a:xfrm rot="2100000">
              <a:off x="6718778" y="821629"/>
              <a:ext cx="1153377" cy="2379747"/>
            </a:xfrm>
            <a:prstGeom prst="ellipse">
              <a:avLst/>
            </a:prstGeom>
            <a:solidFill>
              <a:srgbClr val="FF99CC">
                <a:alpha val="29804"/>
              </a:srgbClr>
            </a:soli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AutoShape 2"/>
            <p:cNvSpPr>
              <a:spLocks/>
            </p:cNvSpPr>
            <p:nvPr/>
          </p:nvSpPr>
          <p:spPr bwMode="auto">
            <a:xfrm>
              <a:off x="7483348" y="1138238"/>
              <a:ext cx="484188" cy="455612"/>
            </a:xfrm>
            <a:prstGeom prst="star5">
              <a:avLst/>
            </a:prstGeom>
            <a:solidFill>
              <a:srgbClr val="FF0066"/>
            </a:solidFill>
            <a:ln w="9525" cap="flat">
              <a:solidFill>
                <a:srgbClr val="FF0066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Line 3"/>
            <p:cNvSpPr>
              <a:spLocks noChangeShapeType="1"/>
            </p:cNvSpPr>
            <p:nvPr/>
          </p:nvSpPr>
          <p:spPr bwMode="auto">
            <a:xfrm rot="10800000" flipH="1">
              <a:off x="6946773" y="1620838"/>
              <a:ext cx="620713" cy="760412"/>
            </a:xfrm>
            <a:prstGeom prst="line">
              <a:avLst/>
            </a:prstGeom>
            <a:noFill/>
            <a:ln w="76200" cap="flat">
              <a:solidFill>
                <a:srgbClr val="FF0066"/>
              </a:solidFill>
              <a:prstDash val="solid"/>
              <a:round/>
              <a:headEnd type="none" w="med" len="med"/>
              <a:tailEnd type="arrow" w="med" len="med"/>
            </a:ln>
            <a:effectLst>
              <a:outerShdw dist="38099" dir="2700000" algn="ctr" rotWithShape="0">
                <a:schemeClr val="bg2">
                  <a:alpha val="42999"/>
                </a:scheme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Line 10"/>
            <p:cNvSpPr>
              <a:spLocks noChangeShapeType="1"/>
            </p:cNvSpPr>
            <p:nvPr/>
          </p:nvSpPr>
          <p:spPr bwMode="auto">
            <a:xfrm>
              <a:off x="1061911" y="1379538"/>
              <a:ext cx="6507162" cy="15875"/>
            </a:xfrm>
            <a:prstGeom prst="line">
              <a:avLst/>
            </a:prstGeom>
            <a:noFill/>
            <a:ln w="57150" cap="flat">
              <a:solidFill>
                <a:srgbClr val="00B0F0"/>
              </a:solidFill>
              <a:prstDash val="dash"/>
              <a:round/>
              <a:headEnd type="none" w="med" len="med"/>
              <a:tailEnd type="none" w="med" len="med"/>
            </a:ln>
            <a:effectLst>
              <a:outerShdw dist="19999" dir="5400000" algn="ctr" rotWithShape="0">
                <a:schemeClr val="bg2">
                  <a:alpha val="37999"/>
                </a:scheme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Rectangle 11"/>
            <p:cNvSpPr>
              <a:spLocks/>
            </p:cNvSpPr>
            <p:nvPr/>
          </p:nvSpPr>
          <p:spPr bwMode="auto">
            <a:xfrm>
              <a:off x="1160644" y="1575580"/>
              <a:ext cx="3921880" cy="44884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altLang="ja-JP" sz="1400" dirty="0" err="1"/>
                <a:t>E.Kikutani</a:t>
              </a:r>
              <a:r>
                <a:rPr lang="en-US" altLang="ja-JP" sz="1400" dirty="0"/>
                <a:t> / M. </a:t>
              </a:r>
              <a:r>
                <a:rPr lang="en-US" altLang="ja-JP" sz="1400" dirty="0" err="1"/>
                <a:t>Masuzawa</a:t>
              </a:r>
              <a:endParaRPr lang="en-US" altLang="ja-JP" sz="1400" dirty="0"/>
            </a:p>
          </p:txBody>
        </p:sp>
        <p:sp>
          <p:nvSpPr>
            <p:cNvPr id="69" name="テキスト ボックス 68"/>
            <p:cNvSpPr txBox="1"/>
            <p:nvPr/>
          </p:nvSpPr>
          <p:spPr>
            <a:xfrm>
              <a:off x="5252720" y="2310967"/>
              <a:ext cx="505267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     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5862397" y="2226565"/>
              <a:ext cx="838691" cy="36933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/>
                <a:t>KEKB</a:t>
              </a:r>
              <a:endParaRPr kumimoji="1" lang="ja-JP" altLang="en-US" b="1" dirty="0"/>
            </a:p>
          </p:txBody>
        </p:sp>
      </p:grpSp>
      <p:sp>
        <p:nvSpPr>
          <p:cNvPr id="7" name="正方形/長方形 6"/>
          <p:cNvSpPr/>
          <p:nvPr/>
        </p:nvSpPr>
        <p:spPr>
          <a:xfrm>
            <a:off x="170506" y="4128608"/>
            <a:ext cx="154324" cy="2542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-127570" y="4067547"/>
            <a:ext cx="62395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b="1" dirty="0" smtClean="0"/>
              <a:t>10</a:t>
            </a:r>
            <a:r>
              <a:rPr kumimoji="1" lang="en-US" altLang="ja-JP" b="1" baseline="30000" dirty="0" smtClean="0"/>
              <a:t>36</a:t>
            </a:r>
            <a:endParaRPr kumimoji="1" lang="ja-JP" altLang="en-US" b="1" baseline="300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47198" y="3708728"/>
            <a:ext cx="861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ｘ４０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9122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92245"/>
            <a:ext cx="7787553" cy="580084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Luminosity projection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9307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7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l="23302" r="1"/>
          <a:stretch/>
        </p:blipFill>
        <p:spPr bwMode="auto">
          <a:xfrm>
            <a:off x="35496" y="688612"/>
            <a:ext cx="6494612" cy="5980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4984"/>
            <a:ext cx="8229600" cy="97574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Detector</a:t>
            </a:r>
            <a:r>
              <a:rPr kumimoji="1" lang="en-US" altLang="ja-JP" dirty="0" smtClean="0"/>
              <a:t> upgrade</a:t>
            </a:r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B08A0-90F2-464F-AC9E-0B8A5DBBB67D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1334" y="1911971"/>
            <a:ext cx="5357934" cy="337854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テキスト ボックス 3"/>
          <p:cNvSpPr txBox="1"/>
          <p:nvPr/>
        </p:nvSpPr>
        <p:spPr>
          <a:xfrm>
            <a:off x="251520" y="5751590"/>
            <a:ext cx="8391859" cy="523133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350" tIns="45677" rIns="91350" bIns="45677">
            <a:spAutoFit/>
          </a:bodyPr>
          <a:lstStyle/>
          <a:p>
            <a:pPr>
              <a:defRPr/>
            </a:pPr>
            <a:r>
              <a:rPr lang="en-US" altLang="ja-JP" sz="2800" dirty="0">
                <a:solidFill>
                  <a:srgbClr val="FF0000"/>
                </a:solidFill>
                <a:latin typeface="Corbel"/>
                <a:ea typeface="ＭＳ ゴシック"/>
              </a:rPr>
              <a:t>SVD: 4 DSSD </a:t>
            </a:r>
            <a:r>
              <a:rPr lang="en-US" altLang="ja-JP" sz="2800" dirty="0" smtClean="0">
                <a:solidFill>
                  <a:srgbClr val="FF0000"/>
                </a:solidFill>
                <a:latin typeface="Corbel"/>
                <a:ea typeface="ＭＳ ゴシック"/>
              </a:rPr>
              <a:t>layers </a:t>
            </a:r>
            <a:r>
              <a:rPr lang="en-US" altLang="ja-JP" sz="2800" dirty="0">
                <a:solidFill>
                  <a:srgbClr val="FF0000"/>
                </a:solidFill>
                <a:latin typeface="Wingdings 3" pitchFamily="18" charset="2"/>
                <a:ea typeface="ＭＳ ゴシック"/>
              </a:rPr>
              <a:t>g</a:t>
            </a:r>
            <a:r>
              <a:rPr lang="en-US" altLang="ja-JP" sz="2800" dirty="0">
                <a:solidFill>
                  <a:srgbClr val="FF0000"/>
                </a:solidFill>
                <a:latin typeface="Corbel"/>
                <a:ea typeface="ＭＳ ゴシック"/>
              </a:rPr>
              <a:t> 2 DEPFET </a:t>
            </a:r>
            <a:r>
              <a:rPr lang="en-US" altLang="ja-JP" sz="2800" dirty="0" smtClean="0">
                <a:solidFill>
                  <a:srgbClr val="FF0000"/>
                </a:solidFill>
                <a:latin typeface="Corbel"/>
                <a:ea typeface="ＭＳ ゴシック"/>
              </a:rPr>
              <a:t>layers </a:t>
            </a:r>
            <a:r>
              <a:rPr lang="en-US" altLang="ja-JP" sz="2800" dirty="0">
                <a:solidFill>
                  <a:srgbClr val="FF0000"/>
                </a:solidFill>
                <a:latin typeface="Corbel"/>
                <a:ea typeface="ＭＳ ゴシック"/>
              </a:rPr>
              <a:t>+ 4 DSSD </a:t>
            </a:r>
            <a:r>
              <a:rPr lang="en-US" altLang="ja-JP" sz="2800" dirty="0" smtClean="0">
                <a:solidFill>
                  <a:srgbClr val="FF0000"/>
                </a:solidFill>
                <a:latin typeface="Corbel"/>
                <a:ea typeface="ＭＳ ゴシック"/>
              </a:rPr>
              <a:t>layers</a:t>
            </a:r>
            <a:endParaRPr lang="en-US" altLang="ja-JP" sz="2800" dirty="0">
              <a:solidFill>
                <a:srgbClr val="FF0000"/>
              </a:solidFill>
              <a:latin typeface="Corbel"/>
              <a:ea typeface="ＭＳ 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28159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43" descr="D:\meeting\belle2\svd\100913JPS\B2SVDside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293835"/>
            <a:ext cx="4828706" cy="1906790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3"/>
            <a:ext cx="8229600" cy="792088"/>
          </a:xfrm>
        </p:spPr>
        <p:txBody>
          <a:bodyPr/>
          <a:lstStyle/>
          <a:p>
            <a:r>
              <a:rPr kumimoji="1" lang="en-US" altLang="ja-JP" dirty="0" smtClean="0"/>
              <a:t>Strip Vertex Detector(SVD)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6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9993319"/>
              </p:ext>
            </p:extLst>
          </p:nvPr>
        </p:nvGraphicFramePr>
        <p:xfrm>
          <a:off x="144016" y="5175201"/>
          <a:ext cx="8892480" cy="16381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5576"/>
                <a:gridCol w="1467544"/>
                <a:gridCol w="1111560"/>
                <a:gridCol w="1111560"/>
                <a:gridCol w="1111560"/>
                <a:gridCol w="1111560"/>
                <a:gridCol w="1111560"/>
                <a:gridCol w="1111560"/>
              </a:tblGrid>
              <a:tr h="3276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Layer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Sensor/ladder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Origami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Ladder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Length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Radius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Slant angle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Occupancy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262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6.7%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390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80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11.9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2.7%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515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104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17.2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1.3%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2763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645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135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21.1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0.9%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2" descr="C:\Users\friedl\Desktop\2013.02.04_svdpxd\materials\z_vertex_resolution.png"/>
          <p:cNvPicPr>
            <a:picLocks noChangeAspect="1" noChangeArrowheads="1"/>
          </p:cNvPicPr>
          <p:nvPr/>
        </p:nvPicPr>
        <p:blipFill rotWithShape="1">
          <a:blip r:embed="rId3" cstate="print"/>
          <a:srcRect l="1" r="936"/>
          <a:stretch/>
        </p:blipFill>
        <p:spPr bwMode="auto">
          <a:xfrm>
            <a:off x="5279072" y="2753082"/>
            <a:ext cx="3864928" cy="2404110"/>
          </a:xfrm>
          <a:prstGeom prst="rect">
            <a:avLst/>
          </a:prstGeom>
          <a:noFill/>
        </p:spPr>
      </p:pic>
      <p:pic>
        <p:nvPicPr>
          <p:cNvPr id="4" name="Picture 2" descr="C:\Users\friedl\Desktop\materials\rev0_half_rendering_lor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4328" y="685800"/>
            <a:ext cx="4681728" cy="2743200"/>
          </a:xfrm>
          <a:prstGeom prst="rect">
            <a:avLst/>
          </a:prstGeom>
          <a:noFill/>
        </p:spPr>
      </p:pic>
      <p:sp>
        <p:nvSpPr>
          <p:cNvPr id="9" name="テキスト ボックス 8"/>
          <p:cNvSpPr txBox="1"/>
          <p:nvPr/>
        </p:nvSpPr>
        <p:spPr>
          <a:xfrm>
            <a:off x="5076056" y="1196752"/>
            <a:ext cx="40324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Good vertex resolution(incl. K</a:t>
            </a:r>
            <a:r>
              <a:rPr lang="en-US" altLang="ja-JP" baseline="-25000" dirty="0" smtClean="0"/>
              <a:t>S</a:t>
            </a:r>
            <a:r>
              <a:rPr lang="ja-JP" altLang="en-US" dirty="0" smtClean="0"/>
              <a:t>→</a:t>
            </a:r>
            <a:r>
              <a:rPr lang="en-US" altLang="ja-JP" dirty="0" err="1" smtClean="0">
                <a:latin typeface="Symbol" pitchFamily="18" charset="2"/>
              </a:rPr>
              <a:t>pp</a:t>
            </a:r>
            <a:r>
              <a:rPr lang="en-US" altLang="ja-JP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Low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tracking (D*</a:t>
            </a:r>
            <a:r>
              <a:rPr lang="ja-JP" altLang="en-US" dirty="0" smtClean="0"/>
              <a:t>→</a:t>
            </a:r>
            <a:r>
              <a:rPr lang="en-US" altLang="ja-JP" dirty="0" err="1" smtClean="0"/>
              <a:t>D</a:t>
            </a:r>
            <a:r>
              <a:rPr lang="en-US" altLang="ja-JP" dirty="0" err="1" smtClean="0">
                <a:latin typeface="Symbol" pitchFamily="18" charset="2"/>
              </a:rPr>
              <a:t>p</a:t>
            </a:r>
            <a:r>
              <a:rPr lang="en-US" altLang="ja-JP" baseline="-25000" dirty="0" err="1" smtClean="0"/>
              <a:t>slow</a:t>
            </a:r>
            <a:r>
              <a:rPr lang="en-US" altLang="ja-JP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Low material budget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Fast readout(trig. max~30kHz)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cooling pipe along with APV chips</a:t>
            </a:r>
            <a:endParaRPr kumimoji="1"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5279072" y="548680"/>
            <a:ext cx="3864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 err="1" smtClean="0"/>
              <a:t>BelleII</a:t>
            </a:r>
            <a:r>
              <a:rPr lang="en-US" altLang="ja-JP" dirty="0" smtClean="0"/>
              <a:t> vertex detector(PXD+SVD)</a:t>
            </a:r>
          </a:p>
          <a:p>
            <a:pPr algn="ctr"/>
            <a:r>
              <a:rPr lang="en-US" altLang="ja-JP" dirty="0" smtClean="0"/>
              <a:t>@Low energy </a:t>
            </a:r>
            <a:r>
              <a:rPr lang="en-US" altLang="ja-JP" dirty="0"/>
              <a:t>high luminosity machine</a:t>
            </a:r>
          </a:p>
        </p:txBody>
      </p:sp>
    </p:spTree>
    <p:extLst>
      <p:ext uri="{BB962C8B-B14F-4D97-AF65-F5344CB8AC3E}">
        <p14:creationId xmlns:p14="http://schemas.microsoft.com/office/powerpoint/2010/main" val="398005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15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802673FC-46A7-DE44-8FB6-472C25C8D079}" type="slidenum">
              <a:rPr lang="de-AT" smtClean="0"/>
              <a:pPr/>
              <a:t>7</a:t>
            </a:fld>
            <a:endParaRPr lang="de-AT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338562"/>
              </p:ext>
            </p:extLst>
          </p:nvPr>
        </p:nvGraphicFramePr>
        <p:xfrm>
          <a:off x="-2605" y="4972202"/>
          <a:ext cx="9145017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31"/>
                <a:gridCol w="1306431"/>
                <a:gridCol w="1306431"/>
                <a:gridCol w="1306431"/>
                <a:gridCol w="1306431"/>
                <a:gridCol w="1306431"/>
                <a:gridCol w="1306431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Readout strip(p/</a:t>
                      </a:r>
                      <a:r>
                        <a:rPr kumimoji="1" lang="en-US" altLang="ja-JP" dirty="0" err="1" smtClean="0"/>
                        <a:t>R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Readout strip(n/z)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Readout pitch(p/</a:t>
                      </a:r>
                      <a:r>
                        <a:rPr kumimoji="1" lang="en-US" altLang="ja-JP" dirty="0" err="1" smtClean="0"/>
                        <a:t>R</a:t>
                      </a:r>
                      <a:r>
                        <a:rPr kumimoji="1" lang="en-US" altLang="ja-JP" dirty="0" err="1" smtClean="0">
                          <a:latin typeface="Symbol" pitchFamily="18" charset="2"/>
                        </a:rPr>
                        <a:t>f</a:t>
                      </a:r>
                      <a:r>
                        <a:rPr kumimoji="1" lang="en-US" altLang="ja-JP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Readout pitch(n/z)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Chip size</a:t>
                      </a:r>
                    </a:p>
                    <a:p>
                      <a:r>
                        <a:rPr kumimoji="1" lang="en-US" altLang="ja-JP" dirty="0" smtClean="0"/>
                        <a:t>(mm</a:t>
                      </a:r>
                      <a:r>
                        <a:rPr kumimoji="1" lang="en-US" altLang="ja-JP" baseline="30000" dirty="0" smtClean="0"/>
                        <a:t>2</a:t>
                      </a:r>
                      <a:r>
                        <a:rPr kumimoji="1" lang="en-US" altLang="ja-JP" baseline="0" dirty="0" smtClean="0"/>
                        <a:t>)</a:t>
                      </a:r>
                      <a:endParaRPr kumimoji="1" lang="ja-JP" alt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Active area</a:t>
                      </a:r>
                      <a:br>
                        <a:rPr lang="en-US" altLang="ja-JP" dirty="0" smtClean="0"/>
                      </a:br>
                      <a:r>
                        <a:rPr lang="en-US" altLang="ja-JP" dirty="0" smtClean="0"/>
                        <a:t>(mm</a:t>
                      </a:r>
                      <a:r>
                        <a:rPr lang="en-US" altLang="ja-JP" baseline="30000" dirty="0" smtClean="0"/>
                        <a:t>2</a:t>
                      </a:r>
                      <a:r>
                        <a:rPr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Large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altLang="ja-JP" dirty="0" smtClean="0"/>
                        <a:t>75 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240 </a:t>
                      </a:r>
                      <a:r>
                        <a:rPr lang="el-GR" altLang="ja-JP" dirty="0" smtClean="0"/>
                        <a:t>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124.88x 59.60</a:t>
                      </a:r>
                      <a:br>
                        <a:rPr lang="en-US" altLang="ja-JP" sz="1000" dirty="0" smtClean="0"/>
                      </a:br>
                      <a:r>
                        <a:rPr lang="en-US" altLang="ja-JP" sz="1000" dirty="0" smtClean="0"/>
                        <a:t>=7442.85 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122.90x57.72</a:t>
                      </a:r>
                      <a:br>
                        <a:rPr lang="en-US" altLang="ja-JP" sz="1000" dirty="0" smtClean="0"/>
                      </a:br>
                      <a:r>
                        <a:rPr lang="en-US" altLang="ja-JP" sz="1000" dirty="0" smtClean="0"/>
                        <a:t>=7029.88 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Trapezoidal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dirty="0" smtClean="0"/>
                        <a:t>50-</a:t>
                      </a:r>
                      <a:r>
                        <a:rPr lang="el-GR" altLang="ja-JP" dirty="0" smtClean="0"/>
                        <a:t>75 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240 </a:t>
                      </a:r>
                      <a:r>
                        <a:rPr lang="el-GR" altLang="ja-JP" dirty="0" smtClean="0"/>
                        <a:t>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125.58x(60.63+41.02)/2=6382.60 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122.76x(57.59+38.42)/2=5893.09</a:t>
                      </a:r>
                      <a:endParaRPr kumimoji="1" lang="ja-JP" alt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Small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768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altLang="ja-JP" dirty="0" smtClean="0"/>
                        <a:t>5</a:t>
                      </a:r>
                      <a:r>
                        <a:rPr lang="en-US" altLang="ja-JP" dirty="0" smtClean="0"/>
                        <a:t>0</a:t>
                      </a:r>
                      <a:r>
                        <a:rPr lang="el-GR" altLang="ja-JP" dirty="0" smtClean="0"/>
                        <a:t> 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160 </a:t>
                      </a:r>
                      <a:r>
                        <a:rPr lang="el-GR" altLang="ja-JP" dirty="0" smtClean="0"/>
                        <a:t>μ</a:t>
                      </a:r>
                      <a:r>
                        <a:rPr lang="en-US" altLang="ja-JP" dirty="0" smtClean="0"/>
                        <a:t>m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124.88x40.43</a:t>
                      </a:r>
                      <a:br>
                        <a:rPr lang="en-US" altLang="ja-JP" sz="1000" dirty="0" smtClean="0"/>
                      </a:br>
                      <a:r>
                        <a:rPr lang="en-US" altLang="ja-JP" sz="1000" dirty="0" smtClean="0"/>
                        <a:t>=5048.90</a:t>
                      </a:r>
                      <a:endParaRPr kumimoji="1" lang="ja-JP" alt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1000" dirty="0" smtClean="0"/>
                        <a:t>122.90x38.55</a:t>
                      </a:r>
                      <a:br>
                        <a:rPr lang="en-US" altLang="ja-JP" sz="1000" dirty="0" smtClean="0"/>
                      </a:br>
                      <a:r>
                        <a:rPr lang="en-US" altLang="ja-JP" sz="1000" dirty="0" smtClean="0"/>
                        <a:t>=4737.80</a:t>
                      </a:r>
                      <a:endParaRPr kumimoji="1" lang="ja-JP" alt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94178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Double-sided Silicon Strip Detector(DSSD) </a:t>
            </a:r>
            <a:endParaRPr kumimoji="1" lang="ja-JP" altLang="en-US" dirty="0"/>
          </a:p>
        </p:txBody>
      </p:sp>
      <p:pic>
        <p:nvPicPr>
          <p:cNvPr id="12" name="Picture 143" descr="D:\meeting\belle2\svd\100913JPS\B2SVDsideview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836712"/>
            <a:ext cx="4694575" cy="1853824"/>
          </a:xfrm>
          <a:prstGeom prst="rect">
            <a:avLst/>
          </a:prstGeom>
          <a:noFill/>
        </p:spPr>
      </p:pic>
      <p:sp>
        <p:nvSpPr>
          <p:cNvPr id="2" name="テキスト ボックス 1"/>
          <p:cNvSpPr txBox="1"/>
          <p:nvPr/>
        </p:nvSpPr>
        <p:spPr>
          <a:xfrm>
            <a:off x="35496" y="692696"/>
            <a:ext cx="50405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Layer3</a:t>
            </a:r>
            <a:r>
              <a:rPr lang="en-US" altLang="ja-JP" dirty="0"/>
              <a:t>: Small DSSD  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/>
              <a:t>Manufacturer: HPK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/>
              <a:t>Chip </a:t>
            </a:r>
            <a:r>
              <a:rPr lang="en-US" altLang="ja-JP" dirty="0"/>
              <a:t>size: 124.88</a:t>
            </a:r>
            <a:r>
              <a:rPr lang="ja-JP" altLang="en-US" dirty="0"/>
              <a:t> </a:t>
            </a:r>
            <a:r>
              <a:rPr lang="en-US" altLang="ja-JP" dirty="0"/>
              <a:t>mm ×40.43 mm</a:t>
            </a:r>
            <a:endParaRPr lang="en-US" altLang="ja-JP" dirty="0">
              <a:sym typeface="Wingdings" charset="2"/>
            </a:endParaRP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ym typeface="Wingdings" charset="2"/>
              </a:rPr>
              <a:t>Thickness: </a:t>
            </a:r>
            <a:r>
              <a:rPr lang="en-US" altLang="ja-JP" dirty="0">
                <a:sym typeface="Wingdings" charset="2"/>
              </a:rPr>
              <a:t>320</a:t>
            </a:r>
            <a:r>
              <a:rPr lang="en-US" altLang="ja-JP" dirty="0">
                <a:latin typeface="Symbol" pitchFamily="18" charset="2"/>
                <a:sym typeface="Wingdings" charset="2"/>
              </a:rPr>
              <a:t>m</a:t>
            </a:r>
            <a:r>
              <a:rPr lang="en-US" altLang="ja-JP" dirty="0">
                <a:sym typeface="Wingdings" charset="2"/>
              </a:rPr>
              <a:t>m</a:t>
            </a:r>
          </a:p>
          <a:p>
            <a:pPr marL="742950" lvl="1" indent="-285750">
              <a:buFontTx/>
              <a:buChar char="-"/>
            </a:pPr>
            <a:r>
              <a:rPr lang="en-US" altLang="ja-JP" dirty="0">
                <a:sym typeface="Wingdings" charset="2"/>
              </a:rPr>
              <a:t>P-stop layout: </a:t>
            </a:r>
            <a:r>
              <a:rPr lang="en-US" altLang="ja-JP" dirty="0" smtClean="0">
                <a:sym typeface="Wingdings" charset="2"/>
              </a:rPr>
              <a:t>Atoll </a:t>
            </a:r>
            <a:r>
              <a:rPr lang="en-US" altLang="ja-JP" dirty="0">
                <a:sym typeface="Wingdings" charset="2"/>
              </a:rPr>
              <a:t>p-stop</a:t>
            </a:r>
            <a:endParaRPr lang="en-US" altLang="ja-JP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/>
              <a:t>Layer4,5,6: Large DSSD  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/>
              <a:t>Manufacturer: HPK</a:t>
            </a:r>
            <a:endParaRPr lang="en-US" altLang="ja-JP" dirty="0"/>
          </a:p>
          <a:p>
            <a:pPr marL="742950" lvl="1" indent="-285750">
              <a:buFontTx/>
              <a:buChar char="-"/>
            </a:pPr>
            <a:r>
              <a:rPr lang="en-US" altLang="ja-JP" dirty="0"/>
              <a:t>Chip size: 124.88</a:t>
            </a:r>
            <a:r>
              <a:rPr lang="ja-JP" altLang="en-US" dirty="0"/>
              <a:t> </a:t>
            </a:r>
            <a:r>
              <a:rPr lang="en-US" altLang="ja-JP" dirty="0"/>
              <a:t>mm ×59.60 mm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ym typeface="Wingdings" charset="2"/>
              </a:rPr>
              <a:t>Thickness: </a:t>
            </a:r>
            <a:r>
              <a:rPr lang="en-US" altLang="ja-JP" dirty="0">
                <a:sym typeface="Wingdings" charset="2"/>
              </a:rPr>
              <a:t>320</a:t>
            </a:r>
            <a:r>
              <a:rPr lang="en-US" altLang="ja-JP" dirty="0">
                <a:latin typeface="Symbol" pitchFamily="18" charset="2"/>
                <a:sym typeface="Wingdings" charset="2"/>
              </a:rPr>
              <a:t>m</a:t>
            </a:r>
            <a:r>
              <a:rPr lang="en-US" altLang="ja-JP" dirty="0">
                <a:sym typeface="Wingdings" charset="2"/>
              </a:rPr>
              <a:t>m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ym typeface="Wingdings" charset="2"/>
              </a:rPr>
              <a:t>P-stop layout: Atoll </a:t>
            </a:r>
            <a:r>
              <a:rPr lang="en-US" altLang="ja-JP" dirty="0">
                <a:sym typeface="Wingdings" charset="2"/>
              </a:rPr>
              <a:t>p-stop</a:t>
            </a:r>
            <a:endParaRPr lang="en-US" altLang="ja-JP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/>
              <a:t>Layer4,5,6</a:t>
            </a:r>
            <a:r>
              <a:rPr lang="en-US" altLang="ja-JP" dirty="0" smtClean="0"/>
              <a:t>: Trapezoidal </a:t>
            </a:r>
            <a:r>
              <a:rPr lang="en-US" altLang="ja-JP" dirty="0"/>
              <a:t>DSSD  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/>
              <a:t>Manufacturer: Micron</a:t>
            </a:r>
            <a:endParaRPr lang="en-US" altLang="ja-JP" dirty="0"/>
          </a:p>
          <a:p>
            <a:pPr marL="742950" lvl="1" indent="-285750">
              <a:buFontTx/>
              <a:buChar char="-"/>
            </a:pPr>
            <a:r>
              <a:rPr lang="en-US" altLang="ja-JP" dirty="0"/>
              <a:t>Chip size: </a:t>
            </a:r>
            <a:r>
              <a:rPr lang="en-US" altLang="ja-JP" dirty="0" smtClean="0"/>
              <a:t>125.58</a:t>
            </a:r>
            <a:r>
              <a:rPr lang="ja-JP" altLang="en-US" dirty="0" smtClean="0"/>
              <a:t> </a:t>
            </a:r>
            <a:r>
              <a:rPr lang="en-US" altLang="ja-JP" dirty="0"/>
              <a:t>mm </a:t>
            </a:r>
            <a:r>
              <a:rPr lang="en-US" altLang="ja-JP" dirty="0" smtClean="0"/>
              <a:t>×60.63(41.02) </a:t>
            </a:r>
            <a:r>
              <a:rPr lang="en-US" altLang="ja-JP" dirty="0"/>
              <a:t>mm</a:t>
            </a:r>
          </a:p>
          <a:p>
            <a:pPr marL="742950" lvl="1" indent="-285750">
              <a:buFontTx/>
              <a:buChar char="-"/>
            </a:pPr>
            <a:r>
              <a:rPr lang="en-US" altLang="ja-JP" dirty="0" smtClean="0">
                <a:sym typeface="Wingdings" charset="2"/>
              </a:rPr>
              <a:t>Thickness: 300</a:t>
            </a:r>
            <a:r>
              <a:rPr lang="en-US" altLang="ja-JP" dirty="0" smtClean="0">
                <a:latin typeface="Symbol" pitchFamily="18" charset="2"/>
                <a:sym typeface="Wingdings" charset="2"/>
              </a:rPr>
              <a:t>m</a:t>
            </a:r>
            <a:r>
              <a:rPr lang="en-US" altLang="ja-JP" dirty="0" smtClean="0">
                <a:sym typeface="Wingdings" charset="2"/>
              </a:rPr>
              <a:t>m</a:t>
            </a:r>
            <a:endParaRPr lang="en-US" altLang="ja-JP" dirty="0">
              <a:sym typeface="Wingdings" charset="2"/>
            </a:endParaRPr>
          </a:p>
          <a:p>
            <a:pPr marL="742950" lvl="1" indent="-285750">
              <a:buFontTx/>
              <a:buChar char="-"/>
            </a:pPr>
            <a:r>
              <a:rPr lang="en-US" altLang="ja-JP" dirty="0">
                <a:sym typeface="Wingdings" charset="2"/>
              </a:rPr>
              <a:t>P-stop layout: </a:t>
            </a:r>
            <a:r>
              <a:rPr lang="en-US" altLang="ja-JP" dirty="0" smtClean="0">
                <a:sym typeface="Wingdings" charset="2"/>
              </a:rPr>
              <a:t>Atoll p-stop</a:t>
            </a:r>
            <a:endParaRPr lang="en-US" altLang="ja-JP" dirty="0"/>
          </a:p>
        </p:txBody>
      </p:sp>
      <p:pic>
        <p:nvPicPr>
          <p:cNvPr id="14" name="図 13" descr="dssd.JPG"/>
          <p:cNvPicPr>
            <a:picLocks noChangeAspect="1"/>
          </p:cNvPicPr>
          <p:nvPr/>
        </p:nvPicPr>
        <p:blipFill rotWithShape="1">
          <a:blip r:embed="rId3" cstate="print"/>
          <a:srcRect t="16612" r="6222" b="5176"/>
          <a:stretch/>
        </p:blipFill>
        <p:spPr>
          <a:xfrm>
            <a:off x="4729925" y="2676524"/>
            <a:ext cx="3804475" cy="2124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7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19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/>
              <a:t>Readout Chip </a:t>
            </a:r>
            <a:r>
              <a:rPr lang="en-US" altLang="ja-JP" dirty="0" smtClean="0"/>
              <a:t>APV25</a:t>
            </a:r>
            <a:endParaRPr kumimoji="1" lang="ja-JP" altLang="en-US" dirty="0"/>
          </a:p>
        </p:txBody>
      </p:sp>
      <p:pic>
        <p:nvPicPr>
          <p:cNvPr id="8" name="図 7" descr="svd_occupancyreduc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3140968"/>
            <a:ext cx="5425440" cy="3002280"/>
          </a:xfrm>
          <a:prstGeom prst="rect">
            <a:avLst/>
          </a:prstGeom>
        </p:spPr>
      </p:pic>
      <p:pic>
        <p:nvPicPr>
          <p:cNvPr id="9" name="図 8" descr="svd_apv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19872" y="836712"/>
            <a:ext cx="5657850" cy="2080260"/>
          </a:xfrm>
          <a:prstGeom prst="rect">
            <a:avLst/>
          </a:prstGeom>
        </p:spPr>
      </p:pic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956DD7-B229-4952-8843-434FD0C23E05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grpSp>
        <p:nvGrpSpPr>
          <p:cNvPr id="4" name="グループ化 37"/>
          <p:cNvGrpSpPr>
            <a:grpSpLocks/>
          </p:cNvGrpSpPr>
          <p:nvPr/>
        </p:nvGrpSpPr>
        <p:grpSpPr bwMode="auto">
          <a:xfrm>
            <a:off x="323528" y="1555825"/>
            <a:ext cx="2881312" cy="1081087"/>
            <a:chOff x="5652120" y="2996952"/>
            <a:chExt cx="2882039" cy="1080120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35905" r="12283"/>
            <a:stretch>
              <a:fillRect/>
            </a:stretch>
          </p:blipFill>
          <p:spPr bwMode="auto">
            <a:xfrm>
              <a:off x="5652120" y="2996952"/>
              <a:ext cx="2882039" cy="1042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テキスト ボックス 36"/>
            <p:cNvSpPr txBox="1">
              <a:spLocks noChangeArrowheads="1"/>
            </p:cNvSpPr>
            <p:nvPr/>
          </p:nvSpPr>
          <p:spPr bwMode="auto">
            <a:xfrm>
              <a:off x="5652120" y="3707740"/>
              <a:ext cx="80066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solidFill>
                    <a:schemeClr val="bg1"/>
                  </a:solidFill>
                  <a:latin typeface="Calibri" pitchFamily="34" charset="0"/>
                </a:rPr>
                <a:t>APV25</a:t>
              </a:r>
              <a:endParaRPr lang="ja-JP" altLang="en-US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5472608" y="3579981"/>
            <a:ext cx="3779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/>
              <a:t>Developed for CMS (</a:t>
            </a:r>
            <a:r>
              <a:rPr lang="en-US" altLang="ja-JP" dirty="0" smtClean="0"/>
              <a:t>LHC)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/>
              <a:t>0.25 µm CMOS process </a:t>
            </a:r>
            <a:endParaRPr lang="en-US" altLang="ja-JP" dirty="0" smtClean="0"/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 smtClean="0">
                <a:latin typeface="Calibri" pitchFamily="34" charset="0"/>
              </a:rPr>
              <a:t>Shaping </a:t>
            </a:r>
            <a:r>
              <a:rPr lang="en-US" altLang="ja-JP" dirty="0">
                <a:latin typeface="Calibri" pitchFamily="34" charset="0"/>
              </a:rPr>
              <a:t>time          </a:t>
            </a:r>
            <a:r>
              <a:rPr lang="en-US" altLang="ja-JP" dirty="0" smtClean="0">
                <a:latin typeface="Calibri" pitchFamily="34" charset="0"/>
              </a:rPr>
              <a:t>50ns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>
                <a:latin typeface="Calibri" pitchFamily="34" charset="0"/>
              </a:rPr>
              <a:t>Input </a:t>
            </a:r>
            <a:r>
              <a:rPr lang="en-US" altLang="ja-JP" dirty="0" err="1">
                <a:latin typeface="Calibri" pitchFamily="34" charset="0"/>
              </a:rPr>
              <a:t>ch.</a:t>
            </a:r>
            <a:r>
              <a:rPr lang="en-US" altLang="ja-JP" dirty="0">
                <a:latin typeface="Calibri" pitchFamily="34" charset="0"/>
              </a:rPr>
              <a:t>              128ch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>
                <a:latin typeface="Calibri" pitchFamily="34" charset="0"/>
              </a:rPr>
              <a:t>Power </a:t>
            </a:r>
            <a:r>
              <a:rPr lang="en-US" altLang="ja-JP" dirty="0" smtClean="0">
                <a:latin typeface="Calibri" pitchFamily="34" charset="0"/>
              </a:rPr>
              <a:t>consumption</a:t>
            </a:r>
            <a:r>
              <a:rPr lang="ja-JP" altLang="en-US" dirty="0" smtClean="0">
                <a:latin typeface="Calibri" pitchFamily="34" charset="0"/>
              </a:rPr>
              <a:t> </a:t>
            </a:r>
            <a:r>
              <a:rPr lang="en-US" altLang="ja-JP" dirty="0" smtClean="0">
                <a:latin typeface="Calibri" pitchFamily="34" charset="0"/>
              </a:rPr>
              <a:t>350mW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>
                <a:latin typeface="Calibri" pitchFamily="34" charset="0"/>
              </a:rPr>
              <a:t>Thickness</a:t>
            </a:r>
            <a:r>
              <a:rPr lang="ja-JP" altLang="en-US" dirty="0">
                <a:latin typeface="Calibri" pitchFamily="34" charset="0"/>
              </a:rPr>
              <a:t>     </a:t>
            </a:r>
            <a:r>
              <a:rPr lang="en-US" altLang="ja-JP" dirty="0">
                <a:latin typeface="Calibri" pitchFamily="34" charset="0"/>
              </a:rPr>
              <a:t> 100</a:t>
            </a:r>
            <a:r>
              <a:rPr lang="en-US" altLang="ja-JP" dirty="0">
                <a:latin typeface="Symbol" pitchFamily="18" charset="2"/>
              </a:rPr>
              <a:t>m</a:t>
            </a:r>
            <a:r>
              <a:rPr lang="en-US" altLang="ja-JP" dirty="0">
                <a:latin typeface="Calibri" pitchFamily="34" charset="0"/>
              </a:rPr>
              <a:t>m(thinned)</a:t>
            </a:r>
            <a:endParaRPr lang="ja-JP" altLang="en-US" dirty="0">
              <a:latin typeface="Calibri" pitchFamily="34" charset="0"/>
            </a:endParaRP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>
                <a:latin typeface="Calibri" pitchFamily="34" charset="0"/>
              </a:rPr>
              <a:t>Radiation tolerance</a:t>
            </a:r>
            <a:r>
              <a:rPr lang="ja-JP" altLang="en-US" dirty="0">
                <a:latin typeface="Calibri" pitchFamily="34" charset="0"/>
              </a:rPr>
              <a:t> </a:t>
            </a:r>
            <a:r>
              <a:rPr lang="en-US" altLang="ja-JP" dirty="0">
                <a:latin typeface="Calibri" pitchFamily="34" charset="0"/>
              </a:rPr>
              <a:t>&gt;</a:t>
            </a:r>
            <a:r>
              <a:rPr lang="en-US" altLang="ja-JP" dirty="0" smtClean="0">
                <a:latin typeface="Calibri" pitchFamily="34" charset="0"/>
              </a:rPr>
              <a:t>30Mrad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/>
              <a:t>ENC</a:t>
            </a:r>
            <a:r>
              <a:rPr lang="en-US" altLang="ja-JP" baseline="-25000" dirty="0"/>
              <a:t>C </a:t>
            </a:r>
            <a:r>
              <a:rPr lang="en-US" altLang="ja-JP" dirty="0"/>
              <a:t>[e]      250e+36e×C[pF</a:t>
            </a:r>
            <a:r>
              <a:rPr lang="en-US" altLang="ja-JP" dirty="0" smtClean="0"/>
              <a:t>]</a:t>
            </a:r>
          </a:p>
          <a:p>
            <a:pPr marL="285750" indent="-285750">
              <a:lnSpc>
                <a:spcPct val="90000"/>
              </a:lnSpc>
              <a:buFont typeface="Arial" pitchFamily="34" charset="0"/>
              <a:buChar char="•"/>
              <a:tabLst>
                <a:tab pos="3048000" algn="l"/>
              </a:tabLst>
            </a:pPr>
            <a:r>
              <a:rPr lang="en-US" altLang="ja-JP" dirty="0"/>
              <a:t>Multi-peak mode (read out several samples along shaping curve</a:t>
            </a:r>
            <a:r>
              <a:rPr lang="en-US" altLang="ja-JP" dirty="0" smtClean="0"/>
              <a:t>)</a:t>
            </a:r>
            <a:endParaRPr lang="en-US" altLang="ja-JP" dirty="0"/>
          </a:p>
        </p:txBody>
      </p: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3779912" y="1124744"/>
            <a:ext cx="24029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Schematics of one channel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23528" y="6165304"/>
            <a:ext cx="81072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40x luminosity with harsh environment from beam background is expected. </a:t>
            </a:r>
          </a:p>
          <a:p>
            <a:r>
              <a:rPr kumimoji="1" lang="en-US" altLang="ja-JP" sz="2000" dirty="0" smtClean="0"/>
              <a:t>We need fast shaping.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453262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2" cstate="print"/>
          <a:srcRect b="5286"/>
          <a:stretch>
            <a:fillRect/>
          </a:stretch>
        </p:blipFill>
        <p:spPr bwMode="auto">
          <a:xfrm>
            <a:off x="7337938" y="5351115"/>
            <a:ext cx="1752600" cy="129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5309" y="1332596"/>
            <a:ext cx="4602755" cy="3176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31" name="グループ化 1030"/>
          <p:cNvGrpSpPr/>
          <p:nvPr/>
        </p:nvGrpSpPr>
        <p:grpSpPr>
          <a:xfrm>
            <a:off x="5549048" y="2924944"/>
            <a:ext cx="3499561" cy="2426171"/>
            <a:chOff x="5549048" y="3492337"/>
            <a:chExt cx="3499561" cy="2426171"/>
          </a:xfrm>
        </p:grpSpPr>
        <p:pic>
          <p:nvPicPr>
            <p:cNvPr id="127" name="図 126" descr="IMG_1899.JPG"/>
            <p:cNvPicPr>
              <a:picLocks noChangeAspect="1"/>
            </p:cNvPicPr>
            <p:nvPr/>
          </p:nvPicPr>
          <p:blipFill>
            <a:blip r:embed="rId4" cstate="print"/>
            <a:srcRect t="15937" r="27025" b="19124"/>
            <a:stretch>
              <a:fillRect/>
            </a:stretch>
          </p:blipFill>
          <p:spPr>
            <a:xfrm>
              <a:off x="5549048" y="3501596"/>
              <a:ext cx="3499561" cy="2200302"/>
            </a:xfrm>
            <a:prstGeom prst="rect">
              <a:avLst/>
            </a:prstGeom>
          </p:spPr>
        </p:pic>
        <p:sp>
          <p:nvSpPr>
            <p:cNvPr id="128" name="テキスト ボックス 127"/>
            <p:cNvSpPr txBox="1"/>
            <p:nvPr/>
          </p:nvSpPr>
          <p:spPr>
            <a:xfrm>
              <a:off x="7596336" y="5272177"/>
              <a:ext cx="6815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DSSD</a:t>
              </a:r>
              <a:endParaRPr kumimoji="1" lang="ja-JP" altLang="en-US" dirty="0"/>
            </a:p>
          </p:txBody>
        </p:sp>
        <p:cxnSp>
          <p:nvCxnSpPr>
            <p:cNvPr id="129" name="直線矢印コネクタ 128"/>
            <p:cNvCxnSpPr>
              <a:stCxn id="128" idx="0"/>
            </p:cNvCxnSpPr>
            <p:nvPr/>
          </p:nvCxnSpPr>
          <p:spPr>
            <a:xfrm flipV="1">
              <a:off x="7937135" y="5013176"/>
              <a:ext cx="103383" cy="25900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テキスト ボックス 130"/>
            <p:cNvSpPr txBox="1"/>
            <p:nvPr/>
          </p:nvSpPr>
          <p:spPr>
            <a:xfrm>
              <a:off x="7379869" y="5272177"/>
              <a:ext cx="166873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ja-JP" dirty="0" err="1" smtClean="0"/>
                <a:t>Airex</a:t>
              </a:r>
              <a:endParaRPr lang="en-US" altLang="ja-JP" dirty="0" smtClean="0"/>
            </a:p>
            <a:p>
              <a:pPr algn="r"/>
              <a:r>
                <a:rPr kumimoji="1" lang="en-US" altLang="ja-JP" dirty="0" smtClean="0"/>
                <a:t>(Polymer foam)</a:t>
              </a:r>
              <a:endParaRPr kumimoji="1" lang="ja-JP" altLang="en-US" dirty="0"/>
            </a:p>
          </p:txBody>
        </p:sp>
        <p:cxnSp>
          <p:nvCxnSpPr>
            <p:cNvPr id="132" name="直線矢印コネクタ 131"/>
            <p:cNvCxnSpPr/>
            <p:nvPr/>
          </p:nvCxnSpPr>
          <p:spPr>
            <a:xfrm flipV="1">
              <a:off x="8676456" y="4888319"/>
              <a:ext cx="0" cy="4623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テキスト ボックス 133"/>
            <p:cNvSpPr txBox="1"/>
            <p:nvPr/>
          </p:nvSpPr>
          <p:spPr>
            <a:xfrm>
              <a:off x="6016112" y="4349796"/>
              <a:ext cx="14223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/>
                <a:t>Bonding wire</a:t>
              </a:r>
              <a:endParaRPr kumimoji="1" lang="ja-JP" altLang="en-US" dirty="0"/>
            </a:p>
          </p:txBody>
        </p:sp>
        <p:cxnSp>
          <p:nvCxnSpPr>
            <p:cNvPr id="135" name="直線矢印コネクタ 134"/>
            <p:cNvCxnSpPr>
              <a:stCxn id="134" idx="3"/>
            </p:cNvCxnSpPr>
            <p:nvPr/>
          </p:nvCxnSpPr>
          <p:spPr>
            <a:xfrm>
              <a:off x="7438489" y="4534462"/>
              <a:ext cx="839444" cy="18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テキスト ボックス 135"/>
            <p:cNvSpPr txBox="1"/>
            <p:nvPr/>
          </p:nvSpPr>
          <p:spPr>
            <a:xfrm>
              <a:off x="6228184" y="3492337"/>
              <a:ext cx="800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/>
                <a:t>APV25</a:t>
              </a:r>
              <a:endParaRPr kumimoji="1" lang="ja-JP" altLang="en-US" dirty="0"/>
            </a:p>
          </p:txBody>
        </p:sp>
        <p:cxnSp>
          <p:nvCxnSpPr>
            <p:cNvPr id="137" name="直線矢印コネクタ 136"/>
            <p:cNvCxnSpPr>
              <a:stCxn id="136" idx="3"/>
            </p:cNvCxnSpPr>
            <p:nvPr/>
          </p:nvCxnSpPr>
          <p:spPr>
            <a:xfrm>
              <a:off x="7028852" y="3677003"/>
              <a:ext cx="269976" cy="18466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線矢印コネクタ 138"/>
            <p:cNvCxnSpPr>
              <a:stCxn id="134" idx="3"/>
            </p:cNvCxnSpPr>
            <p:nvPr/>
          </p:nvCxnSpPr>
          <p:spPr>
            <a:xfrm flipV="1">
              <a:off x="7438489" y="4304627"/>
              <a:ext cx="373871" cy="2298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グループ化 19"/>
          <p:cNvGrpSpPr/>
          <p:nvPr/>
        </p:nvGrpSpPr>
        <p:grpSpPr>
          <a:xfrm>
            <a:off x="179512" y="4434056"/>
            <a:ext cx="5719324" cy="1354217"/>
            <a:chOff x="115361" y="4547388"/>
            <a:chExt cx="5719324" cy="1354217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9892"/>
            <a:stretch/>
          </p:blipFill>
          <p:spPr>
            <a:xfrm flipH="1">
              <a:off x="115361" y="4626883"/>
              <a:ext cx="5239967" cy="1120833"/>
            </a:xfrm>
            <a:prstGeom prst="rect">
              <a:avLst/>
            </a:prstGeom>
          </p:spPr>
        </p:pic>
        <p:sp>
          <p:nvSpPr>
            <p:cNvPr id="12" name="テキスト ボックス 11"/>
            <p:cNvSpPr txBox="1"/>
            <p:nvPr/>
          </p:nvSpPr>
          <p:spPr>
            <a:xfrm>
              <a:off x="187374" y="4926592"/>
              <a:ext cx="5693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DSSD</a:t>
              </a:r>
              <a:endParaRPr kumimoji="1" lang="ja-JP" altLang="en-US" sz="14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657905" y="4762831"/>
              <a:ext cx="5563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 smtClean="0"/>
                <a:t>Airex</a:t>
              </a:r>
              <a:endParaRPr kumimoji="1" lang="ja-JP" altLang="en-US" sz="14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281297" y="4690823"/>
              <a:ext cx="12098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err="1" smtClean="0"/>
                <a:t>Kapton</a:t>
              </a:r>
              <a:r>
                <a:rPr lang="en-US" altLang="ja-JP" sz="1400" dirty="0" smtClean="0"/>
                <a:t> hybrid</a:t>
              </a:r>
              <a:endParaRPr kumimoji="1" lang="ja-JP" altLang="en-US" sz="14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2736337" y="4782576"/>
              <a:ext cx="6662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APV25</a:t>
              </a:r>
              <a:endParaRPr kumimoji="1" lang="ja-JP" altLang="en-US" sz="14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3355721" y="4690823"/>
              <a:ext cx="109356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Cooling pipe</a:t>
              </a:r>
              <a:endParaRPr kumimoji="1" lang="ja-JP" altLang="en-US" sz="14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435841" y="4547388"/>
              <a:ext cx="139884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/>
                <a:t>Wrapped FLEX </a:t>
              </a:r>
            </a:p>
            <a:p>
              <a:r>
                <a:rPr lang="en-US" altLang="ja-JP" sz="1400" dirty="0" err="1" smtClean="0"/>
                <a:t>fanout</a:t>
              </a:r>
              <a:r>
                <a:rPr lang="en-US" altLang="ja-JP" sz="1400" dirty="0" smtClean="0"/>
                <a:t> for P-side</a:t>
              </a:r>
              <a:endParaRPr kumimoji="1" lang="ja-JP" altLang="en-US" sz="1400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2207077" y="5593828"/>
              <a:ext cx="10766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/>
                <a:t>Support ribs</a:t>
              </a:r>
              <a:endParaRPr kumimoji="1" lang="ja-JP" altLang="en-US" sz="1400" dirty="0"/>
            </a:p>
          </p:txBody>
        </p:sp>
      </p:grp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173B4-296A-48BB-B281-E0C0F2BD7614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タイトル 1"/>
          <p:cNvSpPr txBox="1">
            <a:spLocks noGrp="1"/>
          </p:cNvSpPr>
          <p:nvPr>
            <p:ph type="title"/>
          </p:nvPr>
        </p:nvSpPr>
        <p:spPr>
          <a:xfrm>
            <a:off x="0" y="-27384"/>
            <a:ext cx="9144000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 smtClean="0"/>
              <a:t>Chip-on-sensor method, </a:t>
            </a:r>
            <a:r>
              <a:rPr lang="en-US" altLang="ja-JP" dirty="0"/>
              <a:t>Origami</a:t>
            </a:r>
            <a:endParaRPr lang="ja-JP" altLang="en-US" dirty="0"/>
          </a:p>
        </p:txBody>
      </p:sp>
      <p:cxnSp>
        <p:nvCxnSpPr>
          <p:cNvPr id="24" name="直線矢印コネクタ 23"/>
          <p:cNvCxnSpPr/>
          <p:nvPr/>
        </p:nvCxnSpPr>
        <p:spPr>
          <a:xfrm flipH="1" flipV="1">
            <a:off x="4281884" y="4315181"/>
            <a:ext cx="288000" cy="2520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289311" y="1988840"/>
            <a:ext cx="1015791" cy="2923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300" dirty="0" smtClean="0"/>
              <a:t>Support ribs</a:t>
            </a:r>
            <a:endParaRPr kumimoji="1" lang="ja-JP" altLang="en-US" sz="1300" dirty="0"/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683568" y="5828687"/>
            <a:ext cx="7341676" cy="768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/>
              <a:t>Chip-on-sensor </a:t>
            </a:r>
            <a:r>
              <a:rPr lang="en-US" sz="2000" dirty="0" smtClean="0"/>
              <a:t> </a:t>
            </a:r>
            <a:r>
              <a:rPr lang="en-US" sz="2000" dirty="0"/>
              <a:t>for double-sided </a:t>
            </a:r>
            <a:r>
              <a:rPr lang="en-US" sz="2000" dirty="0" smtClean="0"/>
              <a:t>readout, named “Origami”</a:t>
            </a:r>
            <a:endParaRPr lang="en-US" sz="20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000" dirty="0" smtClean="0"/>
              <a:t>All </a:t>
            </a:r>
            <a:r>
              <a:rPr lang="en-US" sz="2000" dirty="0"/>
              <a:t>chips aligned on one side </a:t>
            </a:r>
            <a:r>
              <a:rPr lang="en-US" sz="2000" dirty="0">
                <a:sym typeface="Symbol" charset="2"/>
              </a:rPr>
              <a:t> </a:t>
            </a:r>
            <a:r>
              <a:rPr lang="en-US" sz="2000" dirty="0"/>
              <a:t>single cooling </a:t>
            </a:r>
            <a:r>
              <a:rPr lang="en-US" sz="2000" dirty="0" smtClean="0"/>
              <a:t>pipe (Ave. </a:t>
            </a:r>
            <a:r>
              <a:rPr lang="en-US" altLang="ja-JP" sz="2000" dirty="0" smtClean="0"/>
              <a:t>0.59% X</a:t>
            </a:r>
            <a:r>
              <a:rPr lang="en-US" altLang="ja-JP" sz="2000" baseline="-25000" dirty="0" smtClean="0"/>
              <a:t>0</a:t>
            </a:r>
            <a:r>
              <a:rPr lang="en-US" altLang="ja-JP" sz="2000" dirty="0" smtClean="0"/>
              <a:t>)</a:t>
            </a:r>
            <a:endParaRPr lang="en-US" altLang="ja-JP" sz="20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2000" b="1" dirty="0"/>
          </a:p>
        </p:txBody>
      </p:sp>
      <p:pic>
        <p:nvPicPr>
          <p:cNvPr id="126" name="図 125" descr="IMG_1892.JPG"/>
          <p:cNvPicPr>
            <a:picLocks noChangeAspect="1"/>
          </p:cNvPicPr>
          <p:nvPr/>
        </p:nvPicPr>
        <p:blipFill rotWithShape="1">
          <a:blip r:embed="rId6" cstate="print"/>
          <a:srcRect l="17524" t="33140" r="10290" b="27716"/>
          <a:stretch/>
        </p:blipFill>
        <p:spPr>
          <a:xfrm>
            <a:off x="5549048" y="980728"/>
            <a:ext cx="3413977" cy="138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69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3011</TotalTime>
  <Words>1567</Words>
  <Application>Microsoft Office PowerPoint</Application>
  <PresentationFormat>画面に合わせる (4:3)</PresentationFormat>
  <Paragraphs>484</Paragraphs>
  <Slides>25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25</vt:i4>
      </vt:variant>
    </vt:vector>
  </HeadingPairs>
  <TitlesOfParts>
    <vt:vector size="26" baseType="lpstr">
      <vt:lpstr>Office ​​テーマ</vt:lpstr>
      <vt:lpstr>The silicon strip vertex detector of the Belle II experiment</vt:lpstr>
      <vt:lpstr>BelleII experiment</vt:lpstr>
      <vt:lpstr>SuperKEKB collider </vt:lpstr>
      <vt:lpstr>Luminosity projection</vt:lpstr>
      <vt:lpstr>Detector upgrade</vt:lpstr>
      <vt:lpstr>Strip Vertex Detector(SVD)</vt:lpstr>
      <vt:lpstr>Double-sided Silicon Strip Detector(DSSD) </vt:lpstr>
      <vt:lpstr>Readout Chip APV25</vt:lpstr>
      <vt:lpstr>Chip-on-sensor method, Origami</vt:lpstr>
      <vt:lpstr>Breakdown of material budget</vt:lpstr>
      <vt:lpstr>SVD Ladders </vt:lpstr>
      <vt:lpstr>Ladder assembly</vt:lpstr>
      <vt:lpstr>Ladder assembly procedure</vt:lpstr>
      <vt:lpstr>Mockup IR-PXD-SVD</vt:lpstr>
      <vt:lpstr>SVD DAQ system</vt:lpstr>
      <vt:lpstr>CO2 cooling</vt:lpstr>
      <vt:lpstr>SVD construction schedule</vt:lpstr>
      <vt:lpstr>Summary</vt:lpstr>
      <vt:lpstr>Backup slide</vt:lpstr>
      <vt:lpstr>FADC</vt:lpstr>
      <vt:lpstr>Material budget</vt:lpstr>
      <vt:lpstr>PowerPoint プレゼンテーション</vt:lpstr>
      <vt:lpstr>Comparison VA1TA – APV25</vt:lpstr>
      <vt:lpstr>First 2 Origami module assembly@IPMU</vt:lpstr>
      <vt:lpstr>L6 Mockup ladder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onuki</dc:creator>
  <cp:lastModifiedBy>onuki</cp:lastModifiedBy>
  <cp:revision>206</cp:revision>
  <dcterms:created xsi:type="dcterms:W3CDTF">2013-08-29T01:49:33Z</dcterms:created>
  <dcterms:modified xsi:type="dcterms:W3CDTF">2013-09-02T23:31:28Z</dcterms:modified>
</cp:coreProperties>
</file>