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sldIdLst>
    <p:sldId id="256" r:id="rId2"/>
  </p:sldIdLst>
  <p:sldSz cx="27003375" cy="42484675"/>
  <p:notesSz cx="6794500" cy="9906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66"/>
    <a:srgbClr val="FFFF00"/>
    <a:srgbClr val="FF9900"/>
    <a:srgbClr val="D60093"/>
    <a:srgbClr val="009900"/>
    <a:srgbClr val="FF0000"/>
    <a:srgbClr val="FFFF80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>
      <p:cViewPr>
        <p:scale>
          <a:sx n="66" d="100"/>
          <a:sy n="66" d="100"/>
        </p:scale>
        <p:origin x="2034" y="7020"/>
      </p:cViewPr>
      <p:guideLst>
        <p:guide orient="horz" pos="13381"/>
        <p:guide pos="850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5650" y="13198475"/>
            <a:ext cx="22952075" cy="91059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1300" y="24074438"/>
            <a:ext cx="18902363" cy="10856912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B78B29-C836-4031-98B4-6685E047253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707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57E9E9-A2CC-4E66-BFD1-2C401134D51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2784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9578638" y="1701800"/>
            <a:ext cx="6075362" cy="36248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50963" y="1701800"/>
            <a:ext cx="18075275" cy="36248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5D2AA9-20AD-431E-B5C6-988CE04FF4F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0746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24A2B2-7032-4E3C-A890-C6ECA88B398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2676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27300238"/>
            <a:ext cx="22952075" cy="84375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18007013"/>
            <a:ext cx="22952075" cy="929322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D0FA0-DAB6-4A6A-8581-5C0F2740B1C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7156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50963" y="9912350"/>
            <a:ext cx="12074525" cy="28038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577888" y="9912350"/>
            <a:ext cx="12076112" cy="28038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4A8F19-279E-4AA2-B98C-0F41AEB986A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9047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50963" y="9509125"/>
            <a:ext cx="11930062" cy="39639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50963" y="13473113"/>
            <a:ext cx="11930062" cy="244776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3717588" y="9509125"/>
            <a:ext cx="11936412" cy="39639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3717588" y="13473113"/>
            <a:ext cx="11936412" cy="244776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708CB2-50E6-46C1-A9A3-0D27E6847D7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9530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9EF5EC-AB7B-4F9A-83DC-E6D00262A0F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7475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92F10E-48E3-4BCB-B43C-15BF05D2DB5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6787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0963" y="1692275"/>
            <a:ext cx="8883650" cy="71977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56875" y="1692275"/>
            <a:ext cx="15097125" cy="362585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50963" y="8890000"/>
            <a:ext cx="8883650" cy="290607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CBE354-13E5-4CD9-8186-C1A6FC60E17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8472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2725" y="29738638"/>
            <a:ext cx="16202025" cy="35115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92725" y="3795713"/>
            <a:ext cx="16202025" cy="254904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92725" y="33250188"/>
            <a:ext cx="16202025" cy="49863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8249F4-A6BC-4F91-95C0-644B2575C1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3090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50963" y="1701800"/>
            <a:ext cx="24303037" cy="708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96917" tIns="198461" rIns="396917" bIns="19846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50963" y="9912350"/>
            <a:ext cx="24303037" cy="2803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96917" tIns="198461" rIns="396917" bIns="1984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50963" y="38688963"/>
            <a:ext cx="6300787" cy="294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96917" tIns="198461" rIns="396917" bIns="198461" numCol="1" anchor="t" anchorCtr="0" compatLnSpc="1">
            <a:prstTxWarp prst="textNoShape">
              <a:avLst/>
            </a:prstTxWarp>
          </a:bodyPr>
          <a:lstStyle>
            <a:lvl1pPr algn="l" defTabSz="3970338">
              <a:defRPr sz="61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226550" y="38688963"/>
            <a:ext cx="8550275" cy="294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96917" tIns="198461" rIns="396917" bIns="198461" numCol="1" anchor="t" anchorCtr="0" compatLnSpc="1">
            <a:prstTxWarp prst="textNoShape">
              <a:avLst/>
            </a:prstTxWarp>
          </a:bodyPr>
          <a:lstStyle>
            <a:lvl1pPr defTabSz="3970338">
              <a:defRPr sz="61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9353213" y="38688963"/>
            <a:ext cx="6300787" cy="294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96917" tIns="198461" rIns="396917" bIns="198461" numCol="1" anchor="t" anchorCtr="0" compatLnSpc="1">
            <a:prstTxWarp prst="textNoShape">
              <a:avLst/>
            </a:prstTxWarp>
          </a:bodyPr>
          <a:lstStyle>
            <a:lvl1pPr algn="r" defTabSz="3970338">
              <a:defRPr sz="6100" smtClean="0"/>
            </a:lvl1pPr>
          </a:lstStyle>
          <a:p>
            <a:pPr>
              <a:defRPr/>
            </a:pPr>
            <a:fld id="{6A799BA8-0F43-477F-A6EF-3CF6B461AC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ctr" defTabSz="3970338" rtl="0" eaLnBrk="0" fontAlgn="base" hangingPunct="0">
        <a:spcBef>
          <a:spcPct val="0"/>
        </a:spcBef>
        <a:spcAft>
          <a:spcPct val="0"/>
        </a:spcAft>
        <a:defRPr sz="19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970338" rtl="0" eaLnBrk="0" fontAlgn="base" hangingPunct="0">
        <a:spcBef>
          <a:spcPct val="0"/>
        </a:spcBef>
        <a:spcAft>
          <a:spcPct val="0"/>
        </a:spcAft>
        <a:defRPr sz="19100">
          <a:solidFill>
            <a:schemeClr val="tx2"/>
          </a:solidFill>
          <a:latin typeface="Arial" charset="0"/>
        </a:defRPr>
      </a:lvl2pPr>
      <a:lvl3pPr algn="ctr" defTabSz="3970338" rtl="0" eaLnBrk="0" fontAlgn="base" hangingPunct="0">
        <a:spcBef>
          <a:spcPct val="0"/>
        </a:spcBef>
        <a:spcAft>
          <a:spcPct val="0"/>
        </a:spcAft>
        <a:defRPr sz="19100">
          <a:solidFill>
            <a:schemeClr val="tx2"/>
          </a:solidFill>
          <a:latin typeface="Arial" charset="0"/>
        </a:defRPr>
      </a:lvl3pPr>
      <a:lvl4pPr algn="ctr" defTabSz="3970338" rtl="0" eaLnBrk="0" fontAlgn="base" hangingPunct="0">
        <a:spcBef>
          <a:spcPct val="0"/>
        </a:spcBef>
        <a:spcAft>
          <a:spcPct val="0"/>
        </a:spcAft>
        <a:defRPr sz="19100">
          <a:solidFill>
            <a:schemeClr val="tx2"/>
          </a:solidFill>
          <a:latin typeface="Arial" charset="0"/>
        </a:defRPr>
      </a:lvl4pPr>
      <a:lvl5pPr algn="ctr" defTabSz="3970338" rtl="0" eaLnBrk="0" fontAlgn="base" hangingPunct="0">
        <a:spcBef>
          <a:spcPct val="0"/>
        </a:spcBef>
        <a:spcAft>
          <a:spcPct val="0"/>
        </a:spcAft>
        <a:defRPr sz="19100">
          <a:solidFill>
            <a:schemeClr val="tx2"/>
          </a:solidFill>
          <a:latin typeface="Arial" charset="0"/>
        </a:defRPr>
      </a:lvl5pPr>
      <a:lvl6pPr marL="457200" algn="ctr" defTabSz="3970338" rtl="0" fontAlgn="base">
        <a:spcBef>
          <a:spcPct val="0"/>
        </a:spcBef>
        <a:spcAft>
          <a:spcPct val="0"/>
        </a:spcAft>
        <a:defRPr sz="19100">
          <a:solidFill>
            <a:schemeClr val="tx2"/>
          </a:solidFill>
          <a:latin typeface="Arial" charset="0"/>
        </a:defRPr>
      </a:lvl6pPr>
      <a:lvl7pPr marL="914400" algn="ctr" defTabSz="3970338" rtl="0" fontAlgn="base">
        <a:spcBef>
          <a:spcPct val="0"/>
        </a:spcBef>
        <a:spcAft>
          <a:spcPct val="0"/>
        </a:spcAft>
        <a:defRPr sz="19100">
          <a:solidFill>
            <a:schemeClr val="tx2"/>
          </a:solidFill>
          <a:latin typeface="Arial" charset="0"/>
        </a:defRPr>
      </a:lvl7pPr>
      <a:lvl8pPr marL="1371600" algn="ctr" defTabSz="3970338" rtl="0" fontAlgn="base">
        <a:spcBef>
          <a:spcPct val="0"/>
        </a:spcBef>
        <a:spcAft>
          <a:spcPct val="0"/>
        </a:spcAft>
        <a:defRPr sz="19100">
          <a:solidFill>
            <a:schemeClr val="tx2"/>
          </a:solidFill>
          <a:latin typeface="Arial" charset="0"/>
        </a:defRPr>
      </a:lvl8pPr>
      <a:lvl9pPr marL="1828800" algn="ctr" defTabSz="3970338" rtl="0" fontAlgn="base">
        <a:spcBef>
          <a:spcPct val="0"/>
        </a:spcBef>
        <a:spcAft>
          <a:spcPct val="0"/>
        </a:spcAft>
        <a:defRPr sz="19100">
          <a:solidFill>
            <a:schemeClr val="tx2"/>
          </a:solidFill>
          <a:latin typeface="Arial" charset="0"/>
        </a:defRPr>
      </a:lvl9pPr>
    </p:titleStyle>
    <p:bodyStyle>
      <a:lvl1pPr marL="1489075" indent="-1489075" algn="l" defTabSz="3970338" rtl="0" eaLnBrk="0" fontAlgn="base" hangingPunct="0">
        <a:spcBef>
          <a:spcPct val="20000"/>
        </a:spcBef>
        <a:spcAft>
          <a:spcPct val="0"/>
        </a:spcAft>
        <a:buChar char="•"/>
        <a:defRPr sz="13900">
          <a:solidFill>
            <a:schemeClr val="tx1"/>
          </a:solidFill>
          <a:latin typeface="+mn-lt"/>
          <a:ea typeface="+mn-ea"/>
          <a:cs typeface="+mn-cs"/>
        </a:defRPr>
      </a:lvl1pPr>
      <a:lvl2pPr marL="3225800" indent="-1239838" algn="l" defTabSz="3970338" rtl="0" eaLnBrk="0" fontAlgn="base" hangingPunct="0">
        <a:spcBef>
          <a:spcPct val="20000"/>
        </a:spcBef>
        <a:spcAft>
          <a:spcPct val="0"/>
        </a:spcAft>
        <a:buChar char="–"/>
        <a:defRPr sz="12200">
          <a:solidFill>
            <a:schemeClr val="tx1"/>
          </a:solidFill>
          <a:latin typeface="+mn-lt"/>
        </a:defRPr>
      </a:lvl2pPr>
      <a:lvl3pPr marL="4964113" indent="-993775" algn="l" defTabSz="3970338" rtl="0" eaLnBrk="0" fontAlgn="base" hangingPunct="0">
        <a:spcBef>
          <a:spcPct val="20000"/>
        </a:spcBef>
        <a:spcAft>
          <a:spcPct val="0"/>
        </a:spcAft>
        <a:buChar char="•"/>
        <a:defRPr sz="10400">
          <a:solidFill>
            <a:schemeClr val="tx1"/>
          </a:solidFill>
          <a:latin typeface="+mn-lt"/>
        </a:defRPr>
      </a:lvl3pPr>
      <a:lvl4pPr marL="6948488" indent="-992188" algn="l" defTabSz="3970338" rtl="0" eaLnBrk="0" fontAlgn="base" hangingPunct="0">
        <a:spcBef>
          <a:spcPct val="20000"/>
        </a:spcBef>
        <a:spcAft>
          <a:spcPct val="0"/>
        </a:spcAft>
        <a:buChar char="–"/>
        <a:defRPr sz="8700">
          <a:solidFill>
            <a:schemeClr val="tx1"/>
          </a:solidFill>
          <a:latin typeface="+mn-lt"/>
        </a:defRPr>
      </a:lvl4pPr>
      <a:lvl5pPr marL="8934450" indent="-1000125" algn="l" defTabSz="3970338" rtl="0" eaLnBrk="0" fontAlgn="base" hangingPunct="0">
        <a:spcBef>
          <a:spcPct val="20000"/>
        </a:spcBef>
        <a:spcAft>
          <a:spcPct val="0"/>
        </a:spcAft>
        <a:buChar char="»"/>
        <a:defRPr sz="8700">
          <a:solidFill>
            <a:schemeClr val="tx1"/>
          </a:solidFill>
          <a:latin typeface="+mn-lt"/>
        </a:defRPr>
      </a:lvl5pPr>
      <a:lvl6pPr marL="9391650" indent="-1000125" algn="l" defTabSz="3970338" rtl="0" fontAlgn="base">
        <a:spcBef>
          <a:spcPct val="20000"/>
        </a:spcBef>
        <a:spcAft>
          <a:spcPct val="0"/>
        </a:spcAft>
        <a:buChar char="»"/>
        <a:defRPr sz="8700">
          <a:solidFill>
            <a:schemeClr val="tx1"/>
          </a:solidFill>
          <a:latin typeface="+mn-lt"/>
        </a:defRPr>
      </a:lvl6pPr>
      <a:lvl7pPr marL="9848850" indent="-1000125" algn="l" defTabSz="3970338" rtl="0" fontAlgn="base">
        <a:spcBef>
          <a:spcPct val="20000"/>
        </a:spcBef>
        <a:spcAft>
          <a:spcPct val="0"/>
        </a:spcAft>
        <a:buChar char="»"/>
        <a:defRPr sz="8700">
          <a:solidFill>
            <a:schemeClr val="tx1"/>
          </a:solidFill>
          <a:latin typeface="+mn-lt"/>
        </a:defRPr>
      </a:lvl7pPr>
      <a:lvl8pPr marL="10306050" indent="-1000125" algn="l" defTabSz="3970338" rtl="0" fontAlgn="base">
        <a:spcBef>
          <a:spcPct val="20000"/>
        </a:spcBef>
        <a:spcAft>
          <a:spcPct val="0"/>
        </a:spcAft>
        <a:buChar char="»"/>
        <a:defRPr sz="8700">
          <a:solidFill>
            <a:schemeClr val="tx1"/>
          </a:solidFill>
          <a:latin typeface="+mn-lt"/>
        </a:defRPr>
      </a:lvl8pPr>
      <a:lvl9pPr marL="10763250" indent="-1000125" algn="l" defTabSz="3970338" rtl="0" fontAlgn="base">
        <a:spcBef>
          <a:spcPct val="20000"/>
        </a:spcBef>
        <a:spcAft>
          <a:spcPct val="0"/>
        </a:spcAft>
        <a:buChar char="»"/>
        <a:defRPr sz="87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jpe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17" Type="http://schemas.openxmlformats.org/officeDocument/2006/relationships/image" Target="../media/image15.png"/><Relationship Id="rId2" Type="http://schemas.openxmlformats.org/officeDocument/2006/relationships/hyperlink" Target="mailto:t.huffman1@physics.ox.ac.uk" TargetMode="Externa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jpeg"/><Relationship Id="rId5" Type="http://schemas.openxmlformats.org/officeDocument/2006/relationships/image" Target="../media/image3.png"/><Relationship Id="rId15" Type="http://schemas.openxmlformats.org/officeDocument/2006/relationships/image" Target="../media/image13.jpeg"/><Relationship Id="rId10" Type="http://schemas.openxmlformats.org/officeDocument/2006/relationships/image" Target="../media/image8.jpeg"/><Relationship Id="rId19" Type="http://schemas.openxmlformats.org/officeDocument/2006/relationships/image" Target="../media/image17.png"/><Relationship Id="rId4" Type="http://schemas.openxmlformats.org/officeDocument/2006/relationships/image" Target="../media/image2.jpeg"/><Relationship Id="rId9" Type="http://schemas.openxmlformats.org/officeDocument/2006/relationships/image" Target="../media/image7.jpeg"/><Relationship Id="rId1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accent2"/>
            </a:gs>
            <a:gs pos="100000">
              <a:schemeClr val="bg1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2" name="Text Box 113"/>
          <p:cNvSpPr txBox="1">
            <a:spLocks noChangeArrowheads="1"/>
          </p:cNvSpPr>
          <p:nvPr/>
        </p:nvSpPr>
        <p:spPr bwMode="auto">
          <a:xfrm>
            <a:off x="308795" y="34233394"/>
            <a:ext cx="12816104" cy="8217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6000" b="1" dirty="0">
                <a:solidFill>
                  <a:srgbClr val="FF0000"/>
                </a:solidFill>
              </a:rPr>
              <a:t>Outlook</a:t>
            </a:r>
          </a:p>
          <a:p>
            <a:pPr algn="l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altLang="en-US" sz="4000" dirty="0" smtClean="0">
                <a:solidFill>
                  <a:srgbClr val="FF0000"/>
                </a:solidFill>
              </a:rPr>
              <a:t>SM &amp; MM </a:t>
            </a:r>
            <a:r>
              <a:rPr lang="en-US" altLang="en-US" sz="4000" dirty="0" err="1" smtClean="0">
                <a:solidFill>
                  <a:srgbClr val="FF0000"/>
                </a:solidFill>
              </a:rPr>
              <a:t>fibres</a:t>
            </a:r>
            <a:r>
              <a:rPr lang="en-US" altLang="en-US" sz="4000" dirty="0" smtClean="0">
                <a:solidFill>
                  <a:srgbClr val="FF0000"/>
                </a:solidFill>
              </a:rPr>
              <a:t> have been qualified Rad. Hard</a:t>
            </a:r>
            <a:endParaRPr lang="en-US" altLang="en-US" sz="4000" dirty="0">
              <a:solidFill>
                <a:srgbClr val="FF0000"/>
              </a:solidFill>
            </a:endParaRPr>
          </a:p>
          <a:p>
            <a:pPr algn="l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altLang="en-US" sz="4000" dirty="0" smtClean="0">
                <a:solidFill>
                  <a:srgbClr val="FF0000"/>
                </a:solidFill>
              </a:rPr>
              <a:t>Standard COTS small-form factors LC connectors have also passed the test. </a:t>
            </a:r>
          </a:p>
          <a:p>
            <a:pPr lvl="1" algn="l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altLang="en-US" sz="3200" dirty="0" smtClean="0">
                <a:solidFill>
                  <a:srgbClr val="FF0000"/>
                </a:solidFill>
              </a:rPr>
              <a:t>[D. Hall, et al., JINST 7 P04014]</a:t>
            </a:r>
            <a:endParaRPr lang="en-US" altLang="en-US" sz="3200" dirty="0">
              <a:solidFill>
                <a:srgbClr val="FF0000"/>
              </a:solidFill>
            </a:endParaRPr>
          </a:p>
          <a:p>
            <a:pPr algn="l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altLang="en-US" sz="4000" dirty="0" smtClean="0">
                <a:solidFill>
                  <a:srgbClr val="FF0000"/>
                </a:solidFill>
              </a:rPr>
              <a:t>Bandwidth of MM </a:t>
            </a:r>
            <a:r>
              <a:rPr lang="en-US" altLang="en-US" sz="4000" dirty="0" err="1" smtClean="0">
                <a:solidFill>
                  <a:srgbClr val="FF0000"/>
                </a:solidFill>
              </a:rPr>
              <a:t>fibres</a:t>
            </a:r>
            <a:r>
              <a:rPr lang="en-US" altLang="en-US" sz="4000" dirty="0" smtClean="0">
                <a:solidFill>
                  <a:srgbClr val="FF0000"/>
                </a:solidFill>
              </a:rPr>
              <a:t> shows very little effect due to ionizing doses. [F.J. Achten, </a:t>
            </a:r>
            <a:r>
              <a:rPr lang="en-US" altLang="en-US" sz="4000" i="1" dirty="0" smtClean="0">
                <a:solidFill>
                  <a:srgbClr val="FF0000"/>
                </a:solidFill>
              </a:rPr>
              <a:t>et al</a:t>
            </a:r>
            <a:r>
              <a:rPr lang="en-US" altLang="en-US" sz="4000" dirty="0" smtClean="0">
                <a:solidFill>
                  <a:srgbClr val="FF0000"/>
                </a:solidFill>
              </a:rPr>
              <a:t>., 2012 JINST </a:t>
            </a:r>
            <a:r>
              <a:rPr lang="en-US" altLang="en-US" sz="4000" b="1" dirty="0" smtClean="0">
                <a:solidFill>
                  <a:srgbClr val="FF0000"/>
                </a:solidFill>
              </a:rPr>
              <a:t>7</a:t>
            </a:r>
            <a:r>
              <a:rPr lang="en-US" altLang="en-US" sz="4000" dirty="0" smtClean="0">
                <a:solidFill>
                  <a:srgbClr val="FF0000"/>
                </a:solidFill>
              </a:rPr>
              <a:t> P10021]</a:t>
            </a:r>
          </a:p>
          <a:p>
            <a:pPr algn="l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altLang="en-US" sz="4000" dirty="0" smtClean="0">
                <a:solidFill>
                  <a:srgbClr val="FF0000"/>
                </a:solidFill>
              </a:rPr>
              <a:t>Full Cable prototype has been bend tested.</a:t>
            </a:r>
          </a:p>
          <a:p>
            <a:pPr algn="l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altLang="en-US" sz="4000" b="1" dirty="0" smtClean="0">
                <a:solidFill>
                  <a:srgbClr val="FF0000"/>
                </a:solidFill>
              </a:rPr>
              <a:t>Ready for Pre-Production Testing!</a:t>
            </a:r>
            <a:endParaRPr lang="en-GB" altLang="en-US" sz="4000" b="1" dirty="0">
              <a:solidFill>
                <a:srgbClr val="FF0000"/>
              </a:solidFill>
            </a:endParaRPr>
          </a:p>
        </p:txBody>
      </p:sp>
      <p:sp>
        <p:nvSpPr>
          <p:cNvPr id="2052" name="Text Box 8"/>
          <p:cNvSpPr txBox="1">
            <a:spLocks noChangeArrowheads="1"/>
          </p:cNvSpPr>
          <p:nvPr/>
        </p:nvSpPr>
        <p:spPr bwMode="auto">
          <a:xfrm>
            <a:off x="3852863" y="1022350"/>
            <a:ext cx="19442112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03" tIns="45704" rIns="91403" bIns="45704">
            <a:spAutoFit/>
          </a:bodyPr>
          <a:lstStyle>
            <a:lvl1pPr defTabSz="417036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17036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17036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17036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17036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4170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4170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4170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4170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6000" b="1" dirty="0" smtClean="0"/>
              <a:t>Optical Fibre for HL-LHC</a:t>
            </a:r>
            <a:endParaRPr lang="en-GB" altLang="en-US" sz="6000" b="1" dirty="0"/>
          </a:p>
        </p:txBody>
      </p:sp>
      <p:sp>
        <p:nvSpPr>
          <p:cNvPr id="2058" name="Text Box 16"/>
          <p:cNvSpPr txBox="1">
            <a:spLocks noChangeArrowheads="1"/>
          </p:cNvSpPr>
          <p:nvPr/>
        </p:nvSpPr>
        <p:spPr bwMode="auto">
          <a:xfrm>
            <a:off x="6984920" y="2188553"/>
            <a:ext cx="13897135" cy="707886"/>
          </a:xfrm>
          <a:prstGeom prst="rect">
            <a:avLst/>
          </a:prstGeom>
          <a:solidFill>
            <a:srgbClr val="FFFF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GB" altLang="en-US" sz="4000" b="1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Qualifying optical fibres for high Radiation </a:t>
            </a:r>
            <a:r>
              <a:rPr lang="en-GB" altLang="en-US" sz="4000" b="1" dirty="0" err="1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enviroments</a:t>
            </a:r>
            <a:endParaRPr lang="en-GB" altLang="en-US" sz="3200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059" name="Text Box 18"/>
          <p:cNvSpPr txBox="1">
            <a:spLocks noChangeArrowheads="1"/>
          </p:cNvSpPr>
          <p:nvPr/>
        </p:nvSpPr>
        <p:spPr bwMode="auto">
          <a:xfrm>
            <a:off x="1044575" y="37804725"/>
            <a:ext cx="45354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en-GB" altLang="en-US"/>
          </a:p>
        </p:txBody>
      </p:sp>
      <p:graphicFrame>
        <p:nvGraphicFramePr>
          <p:cNvPr id="5209" name="Group 8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7485868"/>
              </p:ext>
            </p:extLst>
          </p:nvPr>
        </p:nvGraphicFramePr>
        <p:xfrm>
          <a:off x="21018045" y="88120"/>
          <a:ext cx="5832475" cy="1605131"/>
        </p:xfrm>
        <a:graphic>
          <a:graphicData uri="http://schemas.openxmlformats.org/drawingml/2006/table">
            <a:tbl>
              <a:tblPr/>
              <a:tblGrid>
                <a:gridCol w="1006475"/>
                <a:gridCol w="4826000"/>
              </a:tblGrid>
              <a:tr h="364980">
                <a:tc>
                  <a:txBody>
                    <a:bodyPr/>
                    <a:lstStyle/>
                    <a:p>
                      <a:pPr marL="0" marR="0" lvl="0" indent="0" algn="l" defTabSz="39703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Poster ID: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9703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P17 – 1</a:t>
                      </a:r>
                      <a:r>
                        <a:rPr kumimoji="0" lang="en-US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Day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394">
                <a:tc>
                  <a:txBody>
                    <a:bodyPr/>
                    <a:lstStyle/>
                    <a:p>
                      <a:pPr marL="0" marR="0" lvl="0" indent="0" algn="l" defTabSz="39703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Title: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9703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Optical Fibre at  HL-LHC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955">
                <a:tc>
                  <a:txBody>
                    <a:bodyPr/>
                    <a:lstStyle/>
                    <a:p>
                      <a:pPr marL="0" marR="0" lvl="0" indent="0" algn="l" defTabSz="39703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Author: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9703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Dr.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B. Todd Huffman  (University of Oxford on behalf of the  Versatile Link Group)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633">
                <a:tc>
                  <a:txBody>
                    <a:bodyPr/>
                    <a:lstStyle/>
                    <a:p>
                      <a:pPr marL="0" marR="0" lvl="0" indent="0" algn="l" defTabSz="39703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E-Mail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9703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2"/>
                        </a:rPr>
                        <a:t>t.huffman1@physics.ox.ac.uk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94" name="Text Box 116"/>
          <p:cNvSpPr txBox="1">
            <a:spLocks noChangeArrowheads="1"/>
          </p:cNvSpPr>
          <p:nvPr/>
        </p:nvSpPr>
        <p:spPr bwMode="auto">
          <a:xfrm>
            <a:off x="1099467" y="8127952"/>
            <a:ext cx="11784956" cy="4593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4800" b="1" dirty="0" err="1" smtClean="0"/>
              <a:t>Fibre</a:t>
            </a:r>
            <a:r>
              <a:rPr lang="en-US" altLang="en-US" sz="4800" b="1" dirty="0" smtClean="0"/>
              <a:t> optical test details</a:t>
            </a:r>
            <a:endParaRPr lang="en-US" altLang="en-US" sz="4800" b="1" dirty="0"/>
          </a:p>
          <a:p>
            <a:pPr marL="274320" lvl="0" indent="-274320" algn="l" fontAlgn="auto">
              <a:spcBef>
                <a:spcPts val="600"/>
              </a:spcBef>
              <a:spcAft>
                <a:spcPts val="0"/>
              </a:spcAft>
              <a:buClr>
                <a:srgbClr val="727CA3"/>
              </a:buClr>
              <a:buSzPct val="76000"/>
              <a:buFont typeface="Wingdings 3"/>
              <a:buChar char=""/>
            </a:pPr>
            <a:r>
              <a:rPr lang="en-GB" sz="3200" b="1" dirty="0" smtClean="0">
                <a:solidFill>
                  <a:srgbClr val="660066"/>
                </a:solidFill>
              </a:rPr>
              <a:t>In-situ </a:t>
            </a:r>
            <a:r>
              <a:rPr lang="en-GB" sz="3200" b="1" dirty="0" err="1" smtClean="0">
                <a:solidFill>
                  <a:srgbClr val="660066"/>
                </a:solidFill>
              </a:rPr>
              <a:t>measurment</a:t>
            </a:r>
            <a:r>
              <a:rPr lang="en-GB" sz="3200" b="1" dirty="0" smtClean="0">
                <a:solidFill>
                  <a:srgbClr val="660066"/>
                </a:solidFill>
              </a:rPr>
              <a:t> of Radiation Induced Absorption (RIA)</a:t>
            </a:r>
          </a:p>
          <a:p>
            <a:pPr marL="274320" lvl="0" indent="-274320" algn="l" fontAlgn="auto">
              <a:spcBef>
                <a:spcPts val="600"/>
              </a:spcBef>
              <a:spcAft>
                <a:spcPts val="0"/>
              </a:spcAft>
              <a:buClr>
                <a:srgbClr val="727CA3"/>
              </a:buClr>
              <a:buSzPct val="76000"/>
              <a:buFont typeface="Wingdings 3"/>
              <a:buChar char=""/>
            </a:pPr>
            <a:r>
              <a:rPr lang="en-GB" sz="3200" b="1" dirty="0" smtClean="0">
                <a:solidFill>
                  <a:srgbClr val="660066"/>
                </a:solidFill>
              </a:rPr>
              <a:t>Use </a:t>
            </a:r>
            <a:r>
              <a:rPr lang="en-GB" sz="3200" b="1" baseline="30000" dirty="0">
                <a:solidFill>
                  <a:srgbClr val="660066"/>
                </a:solidFill>
              </a:rPr>
              <a:t>60</a:t>
            </a:r>
            <a:r>
              <a:rPr lang="en-GB" sz="3200" b="1" dirty="0">
                <a:solidFill>
                  <a:srgbClr val="660066"/>
                </a:solidFill>
              </a:rPr>
              <a:t>Co array at RITA (SCK</a:t>
            </a:r>
            <a:r>
              <a:rPr lang="en-GB" sz="3200" b="1" dirty="0">
                <a:solidFill>
                  <a:srgbClr val="660066"/>
                </a:solidFill>
                <a:cs typeface="Calibri"/>
              </a:rPr>
              <a:t>·</a:t>
            </a:r>
            <a:r>
              <a:rPr lang="en-GB" sz="3200" b="1" dirty="0">
                <a:solidFill>
                  <a:srgbClr val="660066"/>
                </a:solidFill>
              </a:rPr>
              <a:t>CEN, Belgium</a:t>
            </a:r>
            <a:r>
              <a:rPr lang="en-GB" sz="3200" b="1" dirty="0" smtClean="0">
                <a:solidFill>
                  <a:srgbClr val="660066"/>
                </a:solidFill>
              </a:rPr>
              <a:t>)</a:t>
            </a:r>
            <a:endParaRPr lang="en-GB" sz="3200" b="1" dirty="0">
              <a:solidFill>
                <a:srgbClr val="660066"/>
              </a:solidFill>
            </a:endParaRPr>
          </a:p>
          <a:p>
            <a:pPr marL="548640" lvl="1" indent="-274320" algn="l" fontAlgn="auto">
              <a:spcBef>
                <a:spcPts val="500"/>
              </a:spcBef>
              <a:spcAft>
                <a:spcPts val="0"/>
              </a:spcAft>
              <a:buClr>
                <a:srgbClr val="9FB8CD"/>
              </a:buClr>
              <a:buSzPct val="76000"/>
              <a:buFont typeface="Wingdings 3"/>
              <a:buChar char=""/>
            </a:pPr>
            <a:r>
              <a:rPr lang="en-GB" sz="2800" b="1" dirty="0">
                <a:solidFill>
                  <a:srgbClr val="660066"/>
                </a:solidFill>
              </a:rPr>
              <a:t>Provides </a:t>
            </a:r>
            <a:r>
              <a:rPr lang="el-GR" sz="2800" b="1" dirty="0">
                <a:solidFill>
                  <a:srgbClr val="660066"/>
                </a:solidFill>
                <a:latin typeface="Cambria" pitchFamily="18" charset="0"/>
                <a:cs typeface="Calibri"/>
              </a:rPr>
              <a:t>γ</a:t>
            </a:r>
            <a:r>
              <a:rPr lang="en-GB" sz="2800" b="1" dirty="0">
                <a:solidFill>
                  <a:srgbClr val="660066"/>
                </a:solidFill>
              </a:rPr>
              <a:t> radiation at </a:t>
            </a:r>
            <a:r>
              <a:rPr lang="en-GB" sz="2800" b="1" dirty="0">
                <a:solidFill>
                  <a:srgbClr val="660066"/>
                </a:solidFill>
                <a:latin typeface="Bookman Old Style"/>
              </a:rPr>
              <a:t>~</a:t>
            </a:r>
            <a:r>
              <a:rPr lang="en-GB" sz="2800" b="1" dirty="0">
                <a:solidFill>
                  <a:srgbClr val="660066"/>
                </a:solidFill>
              </a:rPr>
              <a:t>0.7 </a:t>
            </a:r>
            <a:r>
              <a:rPr lang="en-GB" sz="2800" b="1" dirty="0" err="1">
                <a:solidFill>
                  <a:srgbClr val="660066"/>
                </a:solidFill>
              </a:rPr>
              <a:t>kGy</a:t>
            </a:r>
            <a:r>
              <a:rPr lang="en-GB" sz="2800" b="1" dirty="0">
                <a:solidFill>
                  <a:srgbClr val="660066"/>
                </a:solidFill>
              </a:rPr>
              <a:t>(Si)/</a:t>
            </a:r>
            <a:r>
              <a:rPr lang="en-GB" sz="2800" b="1" dirty="0" err="1">
                <a:solidFill>
                  <a:srgbClr val="660066"/>
                </a:solidFill>
              </a:rPr>
              <a:t>hr</a:t>
            </a:r>
            <a:endParaRPr lang="en-GB" sz="2800" b="1" dirty="0">
              <a:solidFill>
                <a:srgbClr val="660066"/>
              </a:solidFill>
            </a:endParaRPr>
          </a:p>
          <a:p>
            <a:pPr marL="548640" lvl="1" indent="-274320" algn="l" fontAlgn="auto">
              <a:spcBef>
                <a:spcPts val="500"/>
              </a:spcBef>
              <a:spcAft>
                <a:spcPts val="0"/>
              </a:spcAft>
              <a:buClr>
                <a:srgbClr val="9FB8CD"/>
              </a:buClr>
              <a:buSzPct val="76000"/>
              <a:buFont typeface="Wingdings 3"/>
              <a:buChar char=""/>
            </a:pPr>
            <a:r>
              <a:rPr lang="en-GB" sz="2800" b="1" dirty="0">
                <a:solidFill>
                  <a:srgbClr val="660066"/>
                </a:solidFill>
              </a:rPr>
              <a:t>Large water heat bath</a:t>
            </a:r>
          </a:p>
          <a:p>
            <a:pPr marL="548640" lvl="1" indent="-274320" algn="l" fontAlgn="auto">
              <a:spcBef>
                <a:spcPts val="500"/>
              </a:spcBef>
              <a:spcAft>
                <a:spcPts val="0"/>
              </a:spcAft>
              <a:buClr>
                <a:srgbClr val="9FB8CD"/>
              </a:buClr>
              <a:buSzPct val="76000"/>
              <a:buFont typeface="Wingdings 3"/>
              <a:buChar char=""/>
            </a:pPr>
            <a:r>
              <a:rPr lang="en-GB" sz="2800" b="1" dirty="0">
                <a:solidFill>
                  <a:srgbClr val="660066"/>
                </a:solidFill>
              </a:rPr>
              <a:t>A dose of 200 </a:t>
            </a:r>
            <a:r>
              <a:rPr lang="en-GB" sz="2800" b="1" dirty="0" err="1">
                <a:solidFill>
                  <a:srgbClr val="660066"/>
                </a:solidFill>
              </a:rPr>
              <a:t>kGy</a:t>
            </a:r>
            <a:r>
              <a:rPr lang="en-GB" sz="2800" b="1" dirty="0">
                <a:solidFill>
                  <a:srgbClr val="660066"/>
                </a:solidFill>
              </a:rPr>
              <a:t>(Si) was accumulated over 2 weeks</a:t>
            </a:r>
          </a:p>
          <a:p>
            <a:pPr marL="274320" lvl="0" indent="-274320" algn="l" fontAlgn="auto">
              <a:spcBef>
                <a:spcPts val="600"/>
              </a:spcBef>
              <a:spcAft>
                <a:spcPts val="0"/>
              </a:spcAft>
              <a:buClr>
                <a:srgbClr val="727CA3"/>
              </a:buClr>
              <a:buSzPct val="76000"/>
              <a:buFont typeface="Wingdings 3"/>
              <a:buChar char=""/>
            </a:pPr>
            <a:r>
              <a:rPr lang="en-GB" sz="3200" b="1" dirty="0">
                <a:solidFill>
                  <a:srgbClr val="660066"/>
                </a:solidFill>
              </a:rPr>
              <a:t>Liquid CO</a:t>
            </a:r>
            <a:r>
              <a:rPr lang="en-GB" sz="3200" b="1" baseline="-25000" dirty="0">
                <a:solidFill>
                  <a:srgbClr val="660066"/>
                </a:solidFill>
              </a:rPr>
              <a:t>2</a:t>
            </a:r>
            <a:r>
              <a:rPr lang="en-GB" sz="3200" b="1" dirty="0">
                <a:solidFill>
                  <a:srgbClr val="660066"/>
                </a:solidFill>
              </a:rPr>
              <a:t> evaporative cooling system kept fibres </a:t>
            </a:r>
            <a:r>
              <a:rPr lang="en-GB" sz="3200" b="1" dirty="0" smtClean="0">
                <a:solidFill>
                  <a:srgbClr val="660066"/>
                </a:solidFill>
              </a:rPr>
              <a:t>cold</a:t>
            </a:r>
          </a:p>
          <a:p>
            <a:pPr marL="274320" lvl="0" indent="-274320" algn="l" fontAlgn="auto">
              <a:spcBef>
                <a:spcPts val="600"/>
              </a:spcBef>
              <a:spcAft>
                <a:spcPts val="0"/>
              </a:spcAft>
              <a:buClr>
                <a:srgbClr val="727CA3"/>
              </a:buClr>
              <a:buSzPct val="76000"/>
              <a:buFont typeface="Wingdings 3"/>
              <a:buChar char=""/>
            </a:pPr>
            <a:r>
              <a:rPr lang="en-GB" sz="3200" b="1" dirty="0" smtClean="0">
                <a:solidFill>
                  <a:srgbClr val="660066"/>
                </a:solidFill>
              </a:rPr>
              <a:t>Correct RIA for Temperature-related effects</a:t>
            </a:r>
            <a:endParaRPr lang="en-GB" sz="3200" b="1" dirty="0">
              <a:solidFill>
                <a:srgbClr val="660066"/>
              </a:solidFill>
            </a:endParaRPr>
          </a:p>
        </p:txBody>
      </p:sp>
      <p:pic>
        <p:nvPicPr>
          <p:cNvPr id="2101" name="Picture 53" descr="http://www2.physics.ox.ac.uk/sites/all/themes/physicsmpw/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184" y="1610022"/>
            <a:ext cx="3371421" cy="1093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55" descr="https://lh3.googleusercontent.com/-6Jh7Ytf588A/TtetR36JxsI/AAAAAAAACeI/20D5ugMzVtc/s225-no/cern_logo.png"/>
          <p:cNvSpPr>
            <a:spLocks noChangeAspect="1" noChangeArrowheads="1"/>
          </p:cNvSpPr>
          <p:nvPr/>
        </p:nvSpPr>
        <p:spPr bwMode="auto">
          <a:xfrm>
            <a:off x="1346835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105" name="Picture 57" descr="http://blog.100tb.com/wp-content/uploads/2013/06/cer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522" y="176667"/>
            <a:ext cx="1309228" cy="128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09" name="Picture 61" descr="http://www-tele.fnal.gov/teleincludes/images/fermilab_logo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9430" y="774699"/>
            <a:ext cx="1781175" cy="495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1428750" y="3951853"/>
            <a:ext cx="23351358" cy="2880246"/>
            <a:chOff x="1259467" y="4144624"/>
            <a:chExt cx="25126844" cy="4020400"/>
          </a:xfrm>
        </p:grpSpPr>
        <p:grpSp>
          <p:nvGrpSpPr>
            <p:cNvPr id="5" name="Group 4"/>
            <p:cNvGrpSpPr/>
            <p:nvPr/>
          </p:nvGrpSpPr>
          <p:grpSpPr>
            <a:xfrm>
              <a:off x="1259467" y="4144624"/>
              <a:ext cx="14069720" cy="4020400"/>
              <a:chOff x="2089846" y="5164086"/>
              <a:chExt cx="13015452" cy="3768852"/>
            </a:xfrm>
          </p:grpSpPr>
          <p:pic>
            <p:nvPicPr>
              <p:cNvPr id="2116" name="Picture 68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89846" y="5816900"/>
                <a:ext cx="3810000" cy="304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 cmpd="sng" algn="ctr">
                    <a:solidFill>
                      <a:schemeClr val="tx1"/>
                    </a:solidFill>
                    <a:prstDash val="solid"/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</p:pic>
          <p:sp>
            <p:nvSpPr>
              <p:cNvPr id="3" name="TextBox 2"/>
              <p:cNvSpPr txBox="1"/>
              <p:nvPr/>
            </p:nvSpPr>
            <p:spPr>
              <a:xfrm>
                <a:off x="2275291" y="5304356"/>
                <a:ext cx="3439112" cy="5481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3200" b="1" dirty="0" smtClean="0">
                    <a:solidFill>
                      <a:srgbClr val="C00000"/>
                    </a:solidFill>
                    <a:latin typeface="Comic Sans MS" panose="030F0702030302020204" pitchFamily="66" charset="0"/>
                  </a:rPr>
                  <a:t>Ionizing Radiation</a:t>
                </a:r>
                <a:endParaRPr lang="en-GB" sz="3200" b="1" dirty="0">
                  <a:solidFill>
                    <a:srgbClr val="C00000"/>
                  </a:solidFill>
                  <a:latin typeface="Comic Sans MS" panose="030F0702030302020204" pitchFamily="66" charset="0"/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6467790" y="6232904"/>
                <a:ext cx="1034259" cy="22159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3800" dirty="0" smtClean="0">
                    <a:solidFill>
                      <a:srgbClr val="C00000"/>
                    </a:solidFill>
                    <a:latin typeface="Comic Sans MS" panose="030F0702030302020204" pitchFamily="66" charset="0"/>
                  </a:rPr>
                  <a:t>+</a:t>
                </a:r>
                <a:endParaRPr lang="en-GB" sz="13800" dirty="0">
                  <a:solidFill>
                    <a:srgbClr val="C00000"/>
                  </a:solidFill>
                  <a:latin typeface="Comic Sans MS" panose="030F0702030302020204" pitchFamily="66" charset="0"/>
                </a:endParaRPr>
              </a:p>
            </p:txBody>
          </p:sp>
          <p:pic>
            <p:nvPicPr>
              <p:cNvPr id="2118" name="Picture 70" descr="http://www.bbc.co.uk/schools/gcsebitesize/science/images/optical_fibres_1.jpg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57071" y="5816900"/>
                <a:ext cx="2495826" cy="3048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4" name="TextBox 43"/>
              <p:cNvSpPr txBox="1"/>
              <p:nvPr/>
            </p:nvSpPr>
            <p:spPr>
              <a:xfrm>
                <a:off x="10882949" y="6232903"/>
                <a:ext cx="1087157" cy="22159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3800" dirty="0" smtClean="0">
                    <a:solidFill>
                      <a:srgbClr val="C00000"/>
                    </a:solidFill>
                    <a:latin typeface="Comic Sans MS" panose="030F0702030302020204" pitchFamily="66" charset="0"/>
                  </a:rPr>
                  <a:t>=</a:t>
                </a:r>
                <a:endParaRPr lang="en-GB" sz="13800" dirty="0">
                  <a:solidFill>
                    <a:srgbClr val="C00000"/>
                  </a:solidFill>
                  <a:latin typeface="Comic Sans MS" panose="030F0702030302020204" pitchFamily="66" charset="0"/>
                </a:endParaRPr>
              </a:p>
            </p:txBody>
          </p:sp>
          <p:sp>
            <p:nvSpPr>
              <p:cNvPr id="4" name="Rectangle 3"/>
              <p:cNvSpPr/>
              <p:nvPr/>
            </p:nvSpPr>
            <p:spPr bwMode="auto">
              <a:xfrm>
                <a:off x="12441002" y="5748861"/>
                <a:ext cx="2664296" cy="3184077"/>
              </a:xfrm>
              <a:prstGeom prst="rect">
                <a:avLst/>
              </a:prstGeom>
              <a:solidFill>
                <a:schemeClr val="tx2">
                  <a:lumMod val="95000"/>
                  <a:lumOff val="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7815369" y="5164086"/>
                <a:ext cx="2779227" cy="5481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3200" b="1" dirty="0" smtClean="0">
                    <a:solidFill>
                      <a:srgbClr val="C00000"/>
                    </a:solidFill>
                    <a:latin typeface="Comic Sans MS" panose="030F0702030302020204" pitchFamily="66" charset="0"/>
                  </a:rPr>
                  <a:t>Optical Fibres</a:t>
                </a:r>
                <a:endParaRPr lang="en-GB" sz="3200" b="1" dirty="0">
                  <a:solidFill>
                    <a:srgbClr val="C00000"/>
                  </a:solidFill>
                  <a:latin typeface="Comic Sans MS" panose="030F0702030302020204" pitchFamily="66" charset="0"/>
                </a:endParaRPr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17007493" y="5805008"/>
              <a:ext cx="1210589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0" b="1" dirty="0" smtClean="0"/>
                <a:t>→</a:t>
              </a:r>
              <a:endParaRPr lang="en-GB" sz="8000" b="1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9353617" y="5589563"/>
              <a:ext cx="7032694" cy="175432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0" dirty="0" smtClean="0">
                  <a:ln w="11430"/>
                  <a:solidFill>
                    <a:srgbClr val="0099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Test </a:t>
              </a:r>
              <a:r>
                <a:rPr lang="en-US" sz="5400" b="1" cap="none" spc="0" dirty="0" err="1" smtClean="0">
                  <a:ln w="11430"/>
                  <a:solidFill>
                    <a:srgbClr val="0099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Fibres</a:t>
              </a:r>
              <a:r>
                <a:rPr lang="en-US" sz="5400" b="1" dirty="0" smtClean="0">
                  <a:ln w="11430"/>
                  <a:solidFill>
                    <a:srgbClr val="0099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 in</a:t>
              </a:r>
              <a:br>
                <a:rPr lang="en-US" sz="5400" b="1" dirty="0" smtClean="0">
                  <a:ln w="11430"/>
                  <a:solidFill>
                    <a:srgbClr val="0099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</a:br>
              <a:r>
                <a:rPr lang="en-US" sz="5400" b="1" dirty="0" smtClean="0">
                  <a:ln w="11430"/>
                  <a:solidFill>
                    <a:srgbClr val="0099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Gamma Ray sources</a:t>
              </a:r>
              <a:endParaRPr lang="en-US" sz="5400" b="1" cap="none" spc="0" dirty="0">
                <a:ln w="11430"/>
                <a:solidFill>
                  <a:srgbClr val="0099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  <p:graphicFrame>
        <p:nvGraphicFramePr>
          <p:cNvPr id="50" name="Table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9799865"/>
              </p:ext>
            </p:extLst>
          </p:nvPr>
        </p:nvGraphicFramePr>
        <p:xfrm>
          <a:off x="12884423" y="36526638"/>
          <a:ext cx="14005744" cy="5667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4429"/>
                <a:gridCol w="3648736"/>
                <a:gridCol w="8292579"/>
              </a:tblGrid>
              <a:tr h="989840">
                <a:tc>
                  <a:txBody>
                    <a:bodyPr/>
                    <a:lstStyle/>
                    <a:p>
                      <a:r>
                        <a:rPr lang="en-GB" sz="3600" dirty="0" smtClean="0">
                          <a:solidFill>
                            <a:srgbClr val="0070C0"/>
                          </a:solidFill>
                        </a:rPr>
                        <a:t>Type</a:t>
                      </a:r>
                      <a:endParaRPr lang="en-GB" sz="36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600" dirty="0" smtClean="0">
                          <a:solidFill>
                            <a:srgbClr val="0070C0"/>
                          </a:solidFill>
                        </a:rPr>
                        <a:t>Wavelength</a:t>
                      </a:r>
                      <a:endParaRPr lang="en-GB" sz="36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600" dirty="0" smtClean="0">
                          <a:solidFill>
                            <a:srgbClr val="0070C0"/>
                          </a:solidFill>
                        </a:rPr>
                        <a:t>Fibre name</a:t>
                      </a:r>
                      <a:endParaRPr lang="en-GB" sz="36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989840">
                <a:tc>
                  <a:txBody>
                    <a:bodyPr/>
                    <a:lstStyle/>
                    <a:p>
                      <a:r>
                        <a:rPr lang="en-GB" sz="3600" b="1" dirty="0" smtClean="0"/>
                        <a:t>SM</a:t>
                      </a:r>
                      <a:endParaRPr lang="en-GB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600" b="1" dirty="0" smtClean="0"/>
                        <a:t>1310 nm</a:t>
                      </a:r>
                      <a:endParaRPr lang="en-GB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600" b="1" dirty="0" smtClean="0"/>
                        <a:t>Corning SMF-28e</a:t>
                      </a:r>
                    </a:p>
                  </a:txBody>
                  <a:tcPr/>
                </a:tc>
              </a:tr>
              <a:tr h="989840">
                <a:tc>
                  <a:txBody>
                    <a:bodyPr/>
                    <a:lstStyle/>
                    <a:p>
                      <a:r>
                        <a:rPr lang="en-GB" sz="3600" b="1" dirty="0" smtClean="0"/>
                        <a:t>SM</a:t>
                      </a:r>
                      <a:endParaRPr lang="en-GB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600" b="1" dirty="0" smtClean="0"/>
                        <a:t>1310 nm</a:t>
                      </a:r>
                      <a:endParaRPr lang="en-GB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600" b="1" dirty="0" err="1" smtClean="0"/>
                        <a:t>DrakaElite</a:t>
                      </a:r>
                      <a:r>
                        <a:rPr lang="en-GB" sz="3600" b="1" dirty="0" smtClean="0"/>
                        <a:t> Super </a:t>
                      </a:r>
                      <a:r>
                        <a:rPr lang="en-GB" sz="3600" b="1" dirty="0" err="1" smtClean="0"/>
                        <a:t>RadHard</a:t>
                      </a:r>
                      <a:r>
                        <a:rPr lang="en-GB" sz="3600" b="1" dirty="0" smtClean="0"/>
                        <a:t> SMF</a:t>
                      </a:r>
                      <a:endParaRPr lang="en-GB" sz="3600" b="1" dirty="0"/>
                    </a:p>
                  </a:txBody>
                  <a:tcPr/>
                </a:tc>
              </a:tr>
              <a:tr h="989840">
                <a:tc>
                  <a:txBody>
                    <a:bodyPr/>
                    <a:lstStyle/>
                    <a:p>
                      <a:r>
                        <a:rPr lang="en-GB" sz="3600" b="1" dirty="0" smtClean="0"/>
                        <a:t>MM</a:t>
                      </a:r>
                      <a:endParaRPr lang="en-GB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600" b="1" dirty="0" smtClean="0"/>
                        <a:t>850 nm</a:t>
                      </a:r>
                      <a:endParaRPr lang="en-GB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600" b="1" dirty="0" smtClean="0"/>
                        <a:t>Corning </a:t>
                      </a:r>
                      <a:r>
                        <a:rPr lang="en-GB" sz="3600" b="1" dirty="0" err="1" smtClean="0"/>
                        <a:t>ClearCurve</a:t>
                      </a:r>
                      <a:r>
                        <a:rPr lang="en-GB" sz="3600" b="1" dirty="0" smtClean="0"/>
                        <a:t> OM4</a:t>
                      </a:r>
                      <a:endParaRPr lang="en-GB" sz="3600" b="1" dirty="0"/>
                    </a:p>
                  </a:txBody>
                  <a:tcPr/>
                </a:tc>
              </a:tr>
              <a:tr h="1708490">
                <a:tc>
                  <a:txBody>
                    <a:bodyPr/>
                    <a:lstStyle/>
                    <a:p>
                      <a:r>
                        <a:rPr lang="en-GB" sz="3600" b="1" dirty="0" smtClean="0"/>
                        <a:t>MM</a:t>
                      </a:r>
                      <a:endParaRPr lang="en-GB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600" b="1" dirty="0" smtClean="0"/>
                        <a:t>850 nm</a:t>
                      </a:r>
                      <a:endParaRPr lang="en-GB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600" b="1" dirty="0" err="1" smtClean="0"/>
                        <a:t>DrakaElite</a:t>
                      </a:r>
                      <a:r>
                        <a:rPr lang="en-GB" sz="3600" b="1" dirty="0" smtClean="0"/>
                        <a:t> Super </a:t>
                      </a:r>
                      <a:r>
                        <a:rPr lang="en-GB" sz="3600" b="1" dirty="0" err="1" smtClean="0"/>
                        <a:t>RadHard</a:t>
                      </a:r>
                      <a:r>
                        <a:rPr lang="en-GB" sz="3600" b="1" dirty="0" smtClean="0"/>
                        <a:t> GI-MMF</a:t>
                      </a:r>
                      <a:endParaRPr lang="en-GB" sz="36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15788836" y="35571929"/>
            <a:ext cx="8930650" cy="923330"/>
          </a:xfrm>
          <a:prstGeom prst="rect">
            <a:avLst/>
          </a:prstGeom>
          <a:solidFill>
            <a:srgbClr val="009900"/>
          </a:solidFill>
          <a:ln>
            <a:solidFill>
              <a:srgbClr val="FFFF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Radiation Qualified </a:t>
            </a:r>
            <a:r>
              <a:rPr lang="en-US" sz="5400" b="1" cap="none" spc="50" dirty="0" err="1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Fibres</a:t>
            </a:r>
            <a:endParaRPr lang="en-US" sz="5400" b="1" cap="none" spc="50" dirty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3" name="Content Placeholder 7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162"/>
          <a:stretch/>
        </p:blipFill>
        <p:spPr bwMode="auto">
          <a:xfrm>
            <a:off x="13573919" y="7776841"/>
            <a:ext cx="6372274" cy="50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" name="Content Placeholder 7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369"/>
          <a:stretch/>
        </p:blipFill>
        <p:spPr>
          <a:xfrm>
            <a:off x="20159861" y="7776841"/>
            <a:ext cx="6357804" cy="5040000"/>
          </a:xfrm>
          <a:prstGeom prst="rect">
            <a:avLst/>
          </a:prstGeom>
        </p:spPr>
      </p:pic>
      <p:pic>
        <p:nvPicPr>
          <p:cNvPr id="55" name="Content Placeholder 7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369"/>
          <a:stretch/>
        </p:blipFill>
        <p:spPr>
          <a:xfrm>
            <a:off x="13573919" y="13033425"/>
            <a:ext cx="6357804" cy="5040000"/>
          </a:xfrm>
          <a:prstGeom prst="rect">
            <a:avLst/>
          </a:prstGeom>
        </p:spPr>
      </p:pic>
      <p:pic>
        <p:nvPicPr>
          <p:cNvPr id="56" name="Content Placeholder 7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144"/>
          <a:stretch/>
        </p:blipFill>
        <p:spPr>
          <a:xfrm>
            <a:off x="20194976" y="13033985"/>
            <a:ext cx="6373597" cy="5040000"/>
          </a:xfrm>
          <a:prstGeom prst="rect">
            <a:avLst/>
          </a:prstGeom>
        </p:spPr>
      </p:pic>
      <p:pic>
        <p:nvPicPr>
          <p:cNvPr id="57" name="Content Placeholder 2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08" r="8393"/>
          <a:stretch/>
        </p:blipFill>
        <p:spPr>
          <a:xfrm>
            <a:off x="5397477" y="12739550"/>
            <a:ext cx="7282126" cy="533387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213645" y="14259617"/>
            <a:ext cx="50978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2800" b="1" dirty="0" smtClean="0"/>
              <a:t>D. Hall, </a:t>
            </a:r>
            <a:r>
              <a:rPr lang="en-GB" sz="2800" b="1" i="1" dirty="0" smtClean="0"/>
              <a:t>et al. </a:t>
            </a:r>
            <a:r>
              <a:rPr lang="en-GB" sz="2800" b="1" dirty="0" smtClean="0"/>
              <a:t>JINST 7 C01047</a:t>
            </a:r>
            <a:endParaRPr lang="en-GB" sz="2800" b="1" dirty="0"/>
          </a:p>
        </p:txBody>
      </p:sp>
      <p:grpSp>
        <p:nvGrpSpPr>
          <p:cNvPr id="12" name="Group 11"/>
          <p:cNvGrpSpPr/>
          <p:nvPr/>
        </p:nvGrpSpPr>
        <p:grpSpPr>
          <a:xfrm>
            <a:off x="1017189" y="19740907"/>
            <a:ext cx="24297607" cy="3047325"/>
            <a:chOff x="1099467" y="21674385"/>
            <a:chExt cx="25755159" cy="3947821"/>
          </a:xfrm>
        </p:grpSpPr>
        <p:pic>
          <p:nvPicPr>
            <p:cNvPr id="64" name="Picture 68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9467" y="22370770"/>
              <a:ext cx="4118615" cy="3251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</a:extLst>
          </p:spPr>
        </p:pic>
        <p:sp>
          <p:nvSpPr>
            <p:cNvPr id="65" name="TextBox 64"/>
            <p:cNvSpPr txBox="1"/>
            <p:nvPr/>
          </p:nvSpPr>
          <p:spPr>
            <a:xfrm>
              <a:off x="1299933" y="21824017"/>
              <a:ext cx="371768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b="1" dirty="0" smtClean="0">
                  <a:solidFill>
                    <a:srgbClr val="C00000"/>
                  </a:solidFill>
                  <a:latin typeface="Comic Sans MS" panose="030F0702030302020204" pitchFamily="66" charset="0"/>
                </a:rPr>
                <a:t>Ionizing Radiation</a:t>
              </a:r>
              <a:endParaRPr lang="en-GB" sz="3200" b="1" dirty="0">
                <a:solidFill>
                  <a:srgbClr val="C00000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5832030" y="22814540"/>
              <a:ext cx="1118035" cy="23638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800" dirty="0" smtClean="0">
                  <a:solidFill>
                    <a:srgbClr val="C00000"/>
                  </a:solidFill>
                  <a:latin typeface="Comic Sans MS" panose="030F0702030302020204" pitchFamily="66" charset="0"/>
                </a:rPr>
                <a:t>+</a:t>
              </a:r>
              <a:endParaRPr lang="en-GB" sz="13800" dirty="0">
                <a:solidFill>
                  <a:srgbClr val="C00000"/>
                </a:solidFill>
                <a:latin typeface="Comic Sans MS" panose="030F0702030302020204" pitchFamily="66" charset="0"/>
              </a:endParaRPr>
            </a:p>
          </p:txBody>
        </p:sp>
        <p:pic>
          <p:nvPicPr>
            <p:cNvPr id="67" name="Picture 70" descr="http://www.bbc.co.uk/schools/gcsebitesize/science/images/optical_fibres_1.jp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41945" y="22370770"/>
              <a:ext cx="2697991" cy="32514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8" name="TextBox 67"/>
            <p:cNvSpPr txBox="1"/>
            <p:nvPr/>
          </p:nvSpPr>
          <p:spPr>
            <a:xfrm>
              <a:off x="10604822" y="22814539"/>
              <a:ext cx="1175218" cy="23638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800" dirty="0" smtClean="0">
                  <a:solidFill>
                    <a:srgbClr val="C00000"/>
                  </a:solidFill>
                  <a:latin typeface="Comic Sans MS" panose="030F0702030302020204" pitchFamily="66" charset="0"/>
                </a:rPr>
                <a:t>=</a:t>
              </a:r>
              <a:endParaRPr lang="en-GB" sz="13800" dirty="0">
                <a:solidFill>
                  <a:srgbClr val="C00000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7288765" y="21674385"/>
              <a:ext cx="300434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b="1" dirty="0" smtClean="0">
                  <a:solidFill>
                    <a:srgbClr val="C00000"/>
                  </a:solidFill>
                  <a:latin typeface="Comic Sans MS" panose="030F0702030302020204" pitchFamily="66" charset="0"/>
                </a:rPr>
                <a:t>Optical Fibres</a:t>
              </a:r>
              <a:endParaRPr lang="en-GB" sz="3200" b="1" dirty="0">
                <a:solidFill>
                  <a:srgbClr val="C00000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6847493" y="23334769"/>
              <a:ext cx="1210589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0" b="1" dirty="0" smtClean="0"/>
                <a:t>→</a:t>
              </a:r>
              <a:endParaRPr lang="en-GB" sz="8000" b="1" dirty="0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18565305" y="23119324"/>
              <a:ext cx="8289321" cy="175432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0" dirty="0" smtClean="0">
                  <a:ln w="11430"/>
                  <a:solidFill>
                    <a:srgbClr val="0099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Test irradiated </a:t>
              </a:r>
              <a:r>
                <a:rPr lang="en-US" sz="5400" b="1" cap="none" spc="0" dirty="0" err="1" smtClean="0">
                  <a:ln w="11430"/>
                  <a:solidFill>
                    <a:srgbClr val="0099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Fibres</a:t>
              </a:r>
              <a:r>
                <a:rPr lang="en-US" sz="5400" b="1" dirty="0" smtClean="0">
                  <a:ln w="11430"/>
                  <a:solidFill>
                    <a:srgbClr val="0099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 for</a:t>
              </a:r>
              <a:br>
                <a:rPr lang="en-US" sz="5400" b="1" dirty="0" smtClean="0">
                  <a:ln w="11430"/>
                  <a:solidFill>
                    <a:srgbClr val="0099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</a:br>
              <a:r>
                <a:rPr lang="en-US" sz="5400" b="1" dirty="0" smtClean="0">
                  <a:ln w="11430"/>
                  <a:solidFill>
                    <a:srgbClr val="0099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Tensile Strength</a:t>
              </a:r>
              <a:endParaRPr lang="en-US" sz="5400" b="1" cap="none" spc="0" dirty="0">
                <a:ln w="11430"/>
                <a:solidFill>
                  <a:srgbClr val="0099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pic>
          <p:nvPicPr>
            <p:cNvPr id="2120" name="Picture 72" descr="http://labourlist.org/wp-content/uploads/2011/11/broken-chain.jpg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38012" y="22574881"/>
              <a:ext cx="3790950" cy="28432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26" name="Picture 2" descr="http://smu.edu/brand/logos/smulogos/SMUlogowWordmark.RB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9430" y="176667"/>
            <a:ext cx="1344903" cy="459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Text Box 116"/>
          <p:cNvSpPr txBox="1">
            <a:spLocks noChangeArrowheads="1"/>
          </p:cNvSpPr>
          <p:nvPr/>
        </p:nvSpPr>
        <p:spPr bwMode="auto">
          <a:xfrm>
            <a:off x="963740" y="23402577"/>
            <a:ext cx="12504610" cy="5655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4800" b="1" dirty="0" err="1" smtClean="0"/>
              <a:t>Fibre</a:t>
            </a:r>
            <a:r>
              <a:rPr lang="en-US" altLang="en-US" sz="4800" b="1" dirty="0" smtClean="0"/>
              <a:t> mechanical test details</a:t>
            </a:r>
            <a:endParaRPr lang="en-US" altLang="en-US" sz="4800" b="1" dirty="0"/>
          </a:p>
          <a:p>
            <a:pPr marL="274320" lvl="0" indent="-274320" algn="l" fontAlgn="auto">
              <a:spcBef>
                <a:spcPts val="600"/>
              </a:spcBef>
              <a:spcAft>
                <a:spcPts val="0"/>
              </a:spcAft>
              <a:buClr>
                <a:srgbClr val="727CA3"/>
              </a:buClr>
              <a:buSzPct val="76000"/>
              <a:buFont typeface="Wingdings 3"/>
              <a:buChar char=""/>
            </a:pPr>
            <a:r>
              <a:rPr lang="en-GB" sz="3200" b="1" dirty="0" smtClean="0">
                <a:solidFill>
                  <a:srgbClr val="660066"/>
                </a:solidFill>
              </a:rPr>
              <a:t>“Before-and-After” test. Fibres sent away, irradiated, returned.</a:t>
            </a:r>
          </a:p>
          <a:p>
            <a:pPr marL="274320" lvl="0" indent="-274320" algn="l" fontAlgn="auto">
              <a:spcBef>
                <a:spcPts val="600"/>
              </a:spcBef>
              <a:spcAft>
                <a:spcPts val="0"/>
              </a:spcAft>
              <a:buClr>
                <a:srgbClr val="727CA3"/>
              </a:buClr>
              <a:buSzPct val="76000"/>
              <a:buFont typeface="Wingdings 3"/>
              <a:buChar char=""/>
            </a:pPr>
            <a:r>
              <a:rPr lang="en-GB" sz="3200" b="1" dirty="0" smtClean="0">
                <a:solidFill>
                  <a:srgbClr val="660066"/>
                </a:solidFill>
              </a:rPr>
              <a:t>Use Mega Curie </a:t>
            </a:r>
            <a:r>
              <a:rPr lang="en-GB" sz="3200" b="1" baseline="30000" dirty="0">
                <a:solidFill>
                  <a:srgbClr val="660066"/>
                </a:solidFill>
              </a:rPr>
              <a:t>60</a:t>
            </a:r>
            <a:r>
              <a:rPr lang="en-GB" sz="3200" b="1" dirty="0">
                <a:solidFill>
                  <a:srgbClr val="660066"/>
                </a:solidFill>
              </a:rPr>
              <a:t>Co array </a:t>
            </a:r>
            <a:r>
              <a:rPr lang="en-GB" sz="3200" b="1" dirty="0" smtClean="0">
                <a:solidFill>
                  <a:srgbClr val="660066"/>
                </a:solidFill>
              </a:rPr>
              <a:t>at Inst. Nuclear Energy Research,  Taiwan</a:t>
            </a:r>
            <a:endParaRPr lang="en-GB" sz="3200" b="1" dirty="0">
              <a:solidFill>
                <a:srgbClr val="660066"/>
              </a:solidFill>
            </a:endParaRPr>
          </a:p>
          <a:p>
            <a:pPr marL="548640" lvl="1" indent="-274320" algn="l" fontAlgn="auto">
              <a:spcBef>
                <a:spcPts val="500"/>
              </a:spcBef>
              <a:spcAft>
                <a:spcPts val="0"/>
              </a:spcAft>
              <a:buClr>
                <a:srgbClr val="9FB8CD"/>
              </a:buClr>
              <a:buSzPct val="76000"/>
              <a:buFont typeface="Wingdings 3"/>
              <a:buChar char=""/>
            </a:pPr>
            <a:r>
              <a:rPr lang="en-GB" sz="2800" b="1" dirty="0">
                <a:solidFill>
                  <a:srgbClr val="660066"/>
                </a:solidFill>
              </a:rPr>
              <a:t>Provides </a:t>
            </a:r>
            <a:r>
              <a:rPr lang="el-GR" sz="2800" b="1" dirty="0">
                <a:solidFill>
                  <a:srgbClr val="660066"/>
                </a:solidFill>
                <a:latin typeface="Cambria" pitchFamily="18" charset="0"/>
                <a:cs typeface="Calibri"/>
              </a:rPr>
              <a:t>γ</a:t>
            </a:r>
            <a:r>
              <a:rPr lang="en-GB" sz="2800" b="1" dirty="0">
                <a:solidFill>
                  <a:srgbClr val="660066"/>
                </a:solidFill>
              </a:rPr>
              <a:t> radiation at </a:t>
            </a:r>
            <a:r>
              <a:rPr lang="en-GB" sz="2800" b="1" dirty="0" smtClean="0">
                <a:solidFill>
                  <a:srgbClr val="660066"/>
                </a:solidFill>
                <a:latin typeface="Bookman Old Style"/>
              </a:rPr>
              <a:t>~</a:t>
            </a:r>
            <a:r>
              <a:rPr lang="en-GB" sz="2800" b="1" dirty="0" smtClean="0">
                <a:solidFill>
                  <a:srgbClr val="660066"/>
                </a:solidFill>
              </a:rPr>
              <a:t>8.0 </a:t>
            </a:r>
            <a:r>
              <a:rPr lang="en-GB" sz="2800" b="1" dirty="0" err="1">
                <a:solidFill>
                  <a:srgbClr val="660066"/>
                </a:solidFill>
              </a:rPr>
              <a:t>kGy</a:t>
            </a:r>
            <a:r>
              <a:rPr lang="en-GB" sz="2800" b="1" dirty="0">
                <a:solidFill>
                  <a:srgbClr val="660066"/>
                </a:solidFill>
              </a:rPr>
              <a:t>(Si)/</a:t>
            </a:r>
            <a:r>
              <a:rPr lang="en-GB" sz="2800" b="1" dirty="0" err="1">
                <a:solidFill>
                  <a:srgbClr val="660066"/>
                </a:solidFill>
              </a:rPr>
              <a:t>hr</a:t>
            </a:r>
            <a:endParaRPr lang="en-GB" sz="2800" b="1" dirty="0">
              <a:solidFill>
                <a:srgbClr val="660066"/>
              </a:solidFill>
            </a:endParaRPr>
          </a:p>
          <a:p>
            <a:pPr marL="548640" lvl="1" indent="-274320" algn="l" fontAlgn="auto">
              <a:spcBef>
                <a:spcPts val="500"/>
              </a:spcBef>
              <a:spcAft>
                <a:spcPts val="0"/>
              </a:spcAft>
              <a:buClr>
                <a:srgbClr val="9FB8CD"/>
              </a:buClr>
              <a:buSzPct val="76000"/>
              <a:buFont typeface="Wingdings 3"/>
              <a:buChar char=""/>
            </a:pPr>
            <a:r>
              <a:rPr lang="en-GB" sz="2800" b="1" dirty="0" smtClean="0">
                <a:solidFill>
                  <a:srgbClr val="660066"/>
                </a:solidFill>
              </a:rPr>
              <a:t>Highly uniform exposure of fibre spool. </a:t>
            </a:r>
          </a:p>
          <a:p>
            <a:pPr marL="548640" lvl="1" indent="-274320" algn="l" fontAlgn="auto">
              <a:spcBef>
                <a:spcPts val="500"/>
              </a:spcBef>
              <a:spcAft>
                <a:spcPts val="0"/>
              </a:spcAft>
              <a:buClr>
                <a:srgbClr val="9FB8CD"/>
              </a:buClr>
              <a:buSzPct val="76000"/>
              <a:buFont typeface="Wingdings 3"/>
              <a:buChar char=""/>
            </a:pPr>
            <a:r>
              <a:rPr lang="en-GB" sz="2800" b="1" dirty="0" smtClean="0">
                <a:solidFill>
                  <a:srgbClr val="660066"/>
                </a:solidFill>
              </a:rPr>
              <a:t>Control spool travels with spool under test</a:t>
            </a:r>
            <a:endParaRPr lang="en-GB" sz="2800" b="1" dirty="0">
              <a:solidFill>
                <a:srgbClr val="660066"/>
              </a:solidFill>
            </a:endParaRPr>
          </a:p>
          <a:p>
            <a:pPr marL="274320" lvl="0" indent="-274320" algn="l" fontAlgn="auto">
              <a:spcBef>
                <a:spcPts val="600"/>
              </a:spcBef>
              <a:spcAft>
                <a:spcPts val="0"/>
              </a:spcAft>
              <a:buClr>
                <a:srgbClr val="727CA3"/>
              </a:buClr>
              <a:buSzPct val="76000"/>
              <a:buFont typeface="Wingdings 3"/>
              <a:buChar char=""/>
            </a:pPr>
            <a:r>
              <a:rPr lang="en-GB" sz="3200" b="1" dirty="0" smtClean="0">
                <a:solidFill>
                  <a:srgbClr val="660066"/>
                </a:solidFill>
              </a:rPr>
              <a:t>Irradiated and un-irradiated spools simultaneously tested</a:t>
            </a:r>
          </a:p>
          <a:p>
            <a:pPr marL="274320" lvl="0" indent="-274320" algn="l" fontAlgn="auto">
              <a:spcBef>
                <a:spcPts val="600"/>
              </a:spcBef>
              <a:spcAft>
                <a:spcPts val="0"/>
              </a:spcAft>
              <a:buClr>
                <a:srgbClr val="727CA3"/>
              </a:buClr>
              <a:buSzPct val="76000"/>
              <a:buFont typeface="Wingdings 3"/>
              <a:buChar char=""/>
            </a:pPr>
            <a:r>
              <a:rPr lang="en-GB" sz="3200" b="1" dirty="0" smtClean="0">
                <a:solidFill>
                  <a:srgbClr val="660066"/>
                </a:solidFill>
              </a:rPr>
              <a:t>Tensile strength of fibres tested with 2pt Bend Tester</a:t>
            </a:r>
          </a:p>
          <a:p>
            <a:pPr marL="274320" lvl="0" indent="-274320" algn="l" fontAlgn="auto">
              <a:spcBef>
                <a:spcPts val="600"/>
              </a:spcBef>
              <a:spcAft>
                <a:spcPts val="0"/>
              </a:spcAft>
              <a:buClr>
                <a:srgbClr val="727CA3"/>
              </a:buClr>
              <a:buSzPct val="76000"/>
              <a:buFont typeface="Wingdings 3"/>
              <a:buChar char=""/>
            </a:pPr>
            <a:r>
              <a:rPr lang="en-GB" sz="3200" b="1" dirty="0" smtClean="0">
                <a:solidFill>
                  <a:srgbClr val="660066"/>
                </a:solidFill>
              </a:rPr>
              <a:t>Compare tensile breaking stresses and try to fit an “n-value”</a:t>
            </a:r>
            <a:endParaRPr lang="en-GB" sz="3200" b="1" dirty="0">
              <a:solidFill>
                <a:srgbClr val="660066"/>
              </a:solidFill>
            </a:endParaRPr>
          </a:p>
        </p:txBody>
      </p:sp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39" r="4303" b="-4889"/>
          <a:stretch>
            <a:fillRect/>
          </a:stretch>
        </p:blipFill>
        <p:spPr bwMode="auto">
          <a:xfrm>
            <a:off x="19772377" y="23364340"/>
            <a:ext cx="6745288" cy="4611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" name="TextBox 3"/>
          <p:cNvSpPr txBox="1">
            <a:spLocks noChangeArrowheads="1"/>
          </p:cNvSpPr>
          <p:nvPr/>
        </p:nvSpPr>
        <p:spPr bwMode="auto">
          <a:xfrm>
            <a:off x="22694445" y="27963824"/>
            <a:ext cx="23526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sz="1800"/>
              <a:t>Fibre crushing jaws</a:t>
            </a:r>
          </a:p>
        </p:txBody>
      </p:sp>
      <p:cxnSp>
        <p:nvCxnSpPr>
          <p:cNvPr id="49" name="Straight Arrow Connector 5"/>
          <p:cNvCxnSpPr>
            <a:cxnSpLocks noChangeShapeType="1"/>
          </p:cNvCxnSpPr>
          <p:nvPr/>
        </p:nvCxnSpPr>
        <p:spPr bwMode="auto">
          <a:xfrm flipV="1">
            <a:off x="23870782" y="26763674"/>
            <a:ext cx="909326" cy="1200150"/>
          </a:xfrm>
          <a:prstGeom prst="straightConnector1">
            <a:avLst/>
          </a:prstGeom>
          <a:noFill/>
          <a:ln w="57150" algn="ctr">
            <a:solidFill>
              <a:srgbClr val="FFC000"/>
            </a:solidFill>
            <a:round/>
            <a:headEnd/>
            <a:tailEnd type="arrow" w="med" len="med"/>
          </a:ln>
        </p:spPr>
      </p:cxnSp>
      <p:sp>
        <p:nvSpPr>
          <p:cNvPr id="51" name="TextBox 6"/>
          <p:cNvSpPr txBox="1">
            <a:spLocks noChangeArrowheads="1"/>
          </p:cNvSpPr>
          <p:nvPr/>
        </p:nvSpPr>
        <p:spPr bwMode="auto">
          <a:xfrm>
            <a:off x="16626530" y="23057467"/>
            <a:ext cx="27447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 b="1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sz="2000" dirty="0"/>
              <a:t>Linear precision  </a:t>
            </a:r>
          </a:p>
          <a:p>
            <a:pPr eaLnBrk="1" hangingPunct="1"/>
            <a:r>
              <a:rPr lang="en-GB" altLang="en-US" sz="2000" dirty="0"/>
              <a:t>motion stage</a:t>
            </a:r>
          </a:p>
        </p:txBody>
      </p:sp>
      <p:cxnSp>
        <p:nvCxnSpPr>
          <p:cNvPr id="52" name="Straight Arrow Connector 8"/>
          <p:cNvCxnSpPr>
            <a:cxnSpLocks noChangeShapeType="1"/>
          </p:cNvCxnSpPr>
          <p:nvPr/>
        </p:nvCxnSpPr>
        <p:spPr bwMode="auto">
          <a:xfrm>
            <a:off x="17998923" y="23765492"/>
            <a:ext cx="3545799" cy="2006790"/>
          </a:xfrm>
          <a:prstGeom prst="straightConnector1">
            <a:avLst/>
          </a:prstGeom>
          <a:noFill/>
          <a:ln w="57150" algn="ctr">
            <a:solidFill>
              <a:srgbClr val="FFC000"/>
            </a:solidFill>
            <a:round/>
            <a:headEnd/>
            <a:tailEnd type="arrow" w="med" len="med"/>
          </a:ln>
        </p:spPr>
      </p:cxnSp>
      <p:pic>
        <p:nvPicPr>
          <p:cNvPr id="58" name="Chart 1" descr="image001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5099" y="29617906"/>
            <a:ext cx="6693760" cy="4372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" name="Chart 2" descr="image002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72377" y="29617905"/>
            <a:ext cx="6745288" cy="4372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10224" y="30034062"/>
            <a:ext cx="1944272" cy="666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7144" y="30921145"/>
            <a:ext cx="3294377" cy="750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09526" y="29558967"/>
            <a:ext cx="60035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2400" dirty="0" smtClean="0"/>
              <a:t>“weakest-link” hypothesis leads to a </a:t>
            </a:r>
          </a:p>
          <a:p>
            <a:pPr algn="l"/>
            <a:r>
              <a:rPr lang="en-GB" sz="2400" dirty="0" err="1" smtClean="0"/>
              <a:t>Weibul</a:t>
            </a:r>
            <a:r>
              <a:rPr lang="en-GB" sz="2400" dirty="0" smtClean="0"/>
              <a:t> distribution. The breaking stress</a:t>
            </a:r>
          </a:p>
          <a:p>
            <a:pPr algn="l"/>
            <a:r>
              <a:rPr lang="en-GB" sz="2400" dirty="0" smtClean="0"/>
              <a:t>of the fibres follows a statistical distribution</a:t>
            </a:r>
            <a:endParaRPr lang="en-GB" sz="2400" dirty="0"/>
          </a:p>
        </p:txBody>
      </p:sp>
      <p:sp>
        <p:nvSpPr>
          <p:cNvPr id="60" name="TextBox 59"/>
          <p:cNvSpPr txBox="1"/>
          <p:nvPr/>
        </p:nvSpPr>
        <p:spPr>
          <a:xfrm>
            <a:off x="308795" y="31803996"/>
            <a:ext cx="581441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2400" dirty="0" smtClean="0"/>
              <a:t>Fit this distribution to find “m” (a nuisance</a:t>
            </a:r>
            <a:br>
              <a:rPr lang="en-GB" sz="2400" dirty="0" smtClean="0"/>
            </a:br>
            <a:r>
              <a:rPr lang="en-GB" sz="2400" dirty="0" smtClean="0"/>
              <a:t>parameter) and the median breaking</a:t>
            </a:r>
            <a:br>
              <a:rPr lang="en-GB" sz="2400" dirty="0" smtClean="0"/>
            </a:br>
            <a:r>
              <a:rPr lang="en-GB" sz="2400" dirty="0" smtClean="0"/>
              <a:t>stress (</a:t>
            </a:r>
            <a:r>
              <a:rPr lang="en-GB" sz="2400" dirty="0" err="1" smtClean="0">
                <a:latin typeface="Symbol" panose="05050102010706020507" pitchFamily="18" charset="2"/>
              </a:rPr>
              <a:t>s</a:t>
            </a:r>
            <a:r>
              <a:rPr lang="en-GB" sz="2000" dirty="0" err="1" smtClean="0"/>
              <a:t>m</a:t>
            </a:r>
            <a:r>
              <a:rPr lang="en-GB" sz="2400" dirty="0" smtClean="0"/>
              <a:t>). </a:t>
            </a:r>
            <a:br>
              <a:rPr lang="en-GB" sz="2400" dirty="0" smtClean="0"/>
            </a:b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Repeat this for three jaw closure speeds.</a:t>
            </a:r>
            <a:endParaRPr lang="en-GB" sz="2400" dirty="0"/>
          </a:p>
        </p:txBody>
      </p:sp>
      <p:sp>
        <p:nvSpPr>
          <p:cNvPr id="61" name="TextBox 60"/>
          <p:cNvSpPr txBox="1"/>
          <p:nvPr/>
        </p:nvSpPr>
        <p:spPr>
          <a:xfrm>
            <a:off x="13124898" y="30911696"/>
            <a:ext cx="65149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2400" dirty="0" smtClean="0"/>
              <a:t>The mean time to fibre failure  is related to</a:t>
            </a:r>
            <a:br>
              <a:rPr lang="en-GB" sz="2400" dirty="0" smtClean="0"/>
            </a:br>
            <a:r>
              <a:rPr lang="en-GB" sz="2400" dirty="0" smtClean="0"/>
              <a:t>the </a:t>
            </a:r>
            <a:r>
              <a:rPr lang="en-GB" sz="2400" b="1" dirty="0" smtClean="0"/>
              <a:t>“n-value” </a:t>
            </a:r>
            <a:r>
              <a:rPr lang="en-GB" sz="2400" dirty="0" smtClean="0"/>
              <a:t>above and this is fit in the graph</a:t>
            </a:r>
            <a:br>
              <a:rPr lang="en-GB" sz="2400" dirty="0" smtClean="0"/>
            </a:br>
            <a:r>
              <a:rPr lang="en-GB" sz="2400" dirty="0" smtClean="0"/>
              <a:t>to the right. . </a:t>
            </a:r>
            <a:endParaRPr lang="en-GB" sz="2400" dirty="0"/>
          </a:p>
        </p:txBody>
      </p:sp>
      <p:sp>
        <p:nvSpPr>
          <p:cNvPr id="69" name="TextBox 68"/>
          <p:cNvSpPr txBox="1"/>
          <p:nvPr/>
        </p:nvSpPr>
        <p:spPr>
          <a:xfrm>
            <a:off x="12742422" y="33503897"/>
            <a:ext cx="7143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2800" b="1" dirty="0" smtClean="0">
                <a:solidFill>
                  <a:srgbClr val="660066"/>
                </a:solidFill>
              </a:rPr>
              <a:t>B. Arvidsson, et al., 2013 JINST 8 P05011</a:t>
            </a:r>
            <a:endParaRPr lang="en-GB" sz="2800" b="1" dirty="0">
              <a:solidFill>
                <a:srgbClr val="660066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2454</TotalTime>
  <Words>381</Words>
  <Application>Microsoft Office PowerPoint</Application>
  <PresentationFormat>Custom</PresentationFormat>
  <Paragraphs>72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Todd Huffman</dc:creator>
  <cp:lastModifiedBy>Todd Huffman</cp:lastModifiedBy>
  <cp:revision>49</cp:revision>
  <dcterms:created xsi:type="dcterms:W3CDTF">1601-01-01T00:00:00Z</dcterms:created>
  <dcterms:modified xsi:type="dcterms:W3CDTF">2013-09-27T07:40:05Z</dcterms:modified>
</cp:coreProperties>
</file>