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355" r:id="rId2"/>
    <p:sldId id="556" r:id="rId3"/>
    <p:sldId id="557" r:id="rId4"/>
    <p:sldId id="466" r:id="rId5"/>
    <p:sldId id="558" r:id="rId6"/>
    <p:sldId id="559" r:id="rId7"/>
    <p:sldId id="560" r:id="rId8"/>
    <p:sldId id="572" r:id="rId9"/>
    <p:sldId id="358" r:id="rId10"/>
    <p:sldId id="567" r:id="rId11"/>
    <p:sldId id="532" r:id="rId12"/>
    <p:sldId id="472" r:id="rId13"/>
    <p:sldId id="473" r:id="rId14"/>
    <p:sldId id="475" r:id="rId15"/>
    <p:sldId id="476" r:id="rId16"/>
    <p:sldId id="562" r:id="rId17"/>
    <p:sldId id="563" r:id="rId18"/>
    <p:sldId id="530" r:id="rId19"/>
    <p:sldId id="564" r:id="rId20"/>
    <p:sldId id="502" r:id="rId21"/>
    <p:sldId id="533" r:id="rId22"/>
    <p:sldId id="570" r:id="rId23"/>
    <p:sldId id="568" r:id="rId24"/>
    <p:sldId id="569" r:id="rId25"/>
    <p:sldId id="508" r:id="rId26"/>
    <p:sldId id="571" r:id="rId27"/>
    <p:sldId id="547" r:id="rId28"/>
    <p:sldId id="46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C3D91D2-B77B-4F4C-BE9A-D552FD70275B}">
          <p14:sldIdLst>
            <p14:sldId id="355"/>
            <p14:sldId id="556"/>
            <p14:sldId id="557"/>
            <p14:sldId id="466"/>
            <p14:sldId id="558"/>
            <p14:sldId id="559"/>
            <p14:sldId id="560"/>
            <p14:sldId id="572"/>
            <p14:sldId id="358"/>
            <p14:sldId id="567"/>
            <p14:sldId id="532"/>
            <p14:sldId id="472"/>
            <p14:sldId id="473"/>
            <p14:sldId id="475"/>
            <p14:sldId id="476"/>
            <p14:sldId id="562"/>
            <p14:sldId id="563"/>
            <p14:sldId id="530"/>
            <p14:sldId id="564"/>
            <p14:sldId id="502"/>
            <p14:sldId id="533"/>
            <p14:sldId id="570"/>
            <p14:sldId id="568"/>
            <p14:sldId id="569"/>
            <p14:sldId id="508"/>
            <p14:sldId id="571"/>
            <p14:sldId id="547"/>
            <p14:sldId id="465"/>
          </p14:sldIdLst>
        </p14:section>
        <p14:section name="Untitled Section" id="{C423B2DE-D2E9-417D-98D0-062B9CA98B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FF0E"/>
    <a:srgbClr val="5A7CC4"/>
    <a:srgbClr val="2362C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0" autoAdjust="0"/>
    <p:restoredTop sz="94676" autoAdjust="0"/>
  </p:normalViewPr>
  <p:slideViewPr>
    <p:cSldViewPr snapToGrid="0" snapToObjects="1">
      <p:cViewPr varScale="1">
        <p:scale>
          <a:sx n="95" d="100"/>
          <a:sy n="95" d="100"/>
        </p:scale>
        <p:origin x="-1120" y="-104"/>
      </p:cViewPr>
      <p:guideLst>
        <p:guide orient="horz" pos="2160"/>
        <p:guide pos="2880"/>
      </p:guideLst>
    </p:cSldViewPr>
  </p:slideViewPr>
  <p:outlineViewPr>
    <p:cViewPr>
      <p:scale>
        <a:sx n="33" d="100"/>
        <a:sy n="33" d="100"/>
      </p:scale>
      <p:origin x="0" y="2274"/>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32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0398C1-FB44-4A8C-A3A5-B311E79608E4}" type="datetimeFigureOut">
              <a:rPr lang="en-GB" smtClean="0"/>
              <a:t>9/17/13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91ADD3-5543-45B4-9B0F-716540E71A7E}" type="slidenum">
              <a:rPr lang="en-GB" smtClean="0"/>
              <a:t>‹#›</a:t>
            </a:fld>
            <a:endParaRPr lang="en-GB"/>
          </a:p>
        </p:txBody>
      </p:sp>
    </p:spTree>
    <p:extLst>
      <p:ext uri="{BB962C8B-B14F-4D97-AF65-F5344CB8AC3E}">
        <p14:creationId xmlns:p14="http://schemas.microsoft.com/office/powerpoint/2010/main" val="3683603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7CEDAB-CD41-C44D-8141-46A81B12C81D}" type="datetimeFigureOut">
              <a:rPr lang="en-US" smtClean="0"/>
              <a:t>9/17/13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1C0467-28EF-EC4A-A2B5-2EE74540A755}" type="slidenum">
              <a:rPr lang="en-US" smtClean="0"/>
              <a:t>‹#›</a:t>
            </a:fld>
            <a:endParaRPr lang="en-US"/>
          </a:p>
        </p:txBody>
      </p:sp>
    </p:spTree>
    <p:extLst>
      <p:ext uri="{BB962C8B-B14F-4D97-AF65-F5344CB8AC3E}">
        <p14:creationId xmlns:p14="http://schemas.microsoft.com/office/powerpoint/2010/main" val="27398901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696"/>
            <a:ext cx="5486400" cy="4113916"/>
          </a:xfrm>
          <a:prstGeom prst="rect">
            <a:avLst/>
          </a:prstGeom>
        </p:spPr>
        <p:txBody>
          <a:bodyPr>
            <a:normAutofit/>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696"/>
            <a:ext cx="5486400" cy="4113916"/>
          </a:xfrm>
          <a:prstGeom prst="rect">
            <a:avLst/>
          </a:prstGeom>
        </p:spPr>
        <p:txBody>
          <a:bodyPr>
            <a:normAutofit/>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696"/>
            <a:ext cx="5486400" cy="4113916"/>
          </a:xfrm>
          <a:prstGeom prst="rect">
            <a:avLst/>
          </a:prstGeom>
        </p:spPr>
        <p:txBody>
          <a:bodyPr>
            <a:normAutofit/>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 Id="rId3"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630238"/>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0"/>
            <a:ext cx="9144000" cy="629920"/>
          </a:xfrm>
          <a:prstGeom prst="rect">
            <a:avLst/>
          </a:prstGeom>
          <a:noFill/>
          <a:ln>
            <a:noFill/>
          </a:ln>
          <a:effectLst/>
        </p:spPr>
        <p:txBody>
          <a:bodyPr>
            <a:normAutofit/>
          </a:bodyPr>
          <a:lstStyle>
            <a:lvl1pPr algn="ctr">
              <a:defRPr sz="3600" b="1">
                <a:solidFill>
                  <a:srgbClr val="FF000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Date Placeholder 6"/>
          <p:cNvSpPr>
            <a:spLocks noGrp="1"/>
          </p:cNvSpPr>
          <p:nvPr>
            <p:ph type="dt" sz="half" idx="10"/>
          </p:nvPr>
        </p:nvSpPr>
        <p:spPr>
          <a:xfrm>
            <a:off x="6400800" y="6356350"/>
            <a:ext cx="2289175" cy="365125"/>
          </a:xfrm>
          <a:prstGeom prst="rect">
            <a:avLst/>
          </a:prstGeom>
        </p:spPr>
        <p:txBody>
          <a:bodyPr/>
          <a:lstStyle>
            <a:lvl1pPr>
              <a:defRPr/>
            </a:lvl1pPr>
          </a:lstStyle>
          <a:p>
            <a:pPr>
              <a:defRPr/>
            </a:pPr>
            <a:fld id="{87528E6D-C1E9-48AB-B9CA-F72F339B4AF4}" type="datetime1">
              <a:rPr lang="en-GB"/>
              <a:pPr>
                <a:defRPr/>
              </a:pPr>
              <a:t>9/17/13</a:t>
            </a:fld>
            <a:endParaRPr lang="en-US" dirty="0"/>
          </a:p>
        </p:txBody>
      </p:sp>
      <p:sp>
        <p:nvSpPr>
          <p:cNvPr id="5" name="Slide Number Placeholder 8"/>
          <p:cNvSpPr>
            <a:spLocks noGrp="1"/>
          </p:cNvSpPr>
          <p:nvPr>
            <p:ph type="sldNum" sz="quarter" idx="11"/>
          </p:nvPr>
        </p:nvSpPr>
        <p:spPr>
          <a:xfrm>
            <a:off x="612775" y="6356350"/>
            <a:ext cx="1981200" cy="365125"/>
          </a:xfrm>
          <a:prstGeom prst="rect">
            <a:avLst/>
          </a:prstGeom>
        </p:spPr>
        <p:txBody>
          <a:bodyPr/>
          <a:lstStyle>
            <a:lvl1pPr>
              <a:defRPr/>
            </a:lvl1pPr>
          </a:lstStyle>
          <a:p>
            <a:pPr>
              <a:defRPr/>
            </a:pPr>
            <a:fld id="{17F0BC55-B7D8-47F4-898B-B9128EA421BD}" type="slidenum">
              <a:rPr lang="en-US"/>
              <a:pPr>
                <a:defRPr/>
              </a:pPr>
              <a:t>‹#›</a:t>
            </a:fld>
            <a:endParaRPr lang="en-US" sz="1600" dirty="0"/>
          </a:p>
        </p:txBody>
      </p:sp>
      <p:sp>
        <p:nvSpPr>
          <p:cNvPr id="6" name="Footer Placeholder 9"/>
          <p:cNvSpPr>
            <a:spLocks noGrp="1"/>
          </p:cNvSpPr>
          <p:nvPr>
            <p:ph type="ftr" sz="quarter" idx="12"/>
          </p:nvPr>
        </p:nvSpPr>
        <p:spPr>
          <a:xfrm>
            <a:off x="2898775" y="6356350"/>
            <a:ext cx="3505200"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25476807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pic>
        <p:nvPicPr>
          <p:cNvPr id="4" name="Picture 2"/>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782394" y="4504732"/>
            <a:ext cx="1665906" cy="1780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06940" y="1532069"/>
            <a:ext cx="1221946" cy="1535841"/>
          </a:xfrm>
          <a:prstGeom prst="rect">
            <a:avLst/>
          </a:prstGeom>
        </p:spPr>
      </p:pic>
      <p:pic>
        <p:nvPicPr>
          <p:cNvPr id="3" name="Picture 2"/>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4578350" y="1587335"/>
            <a:ext cx="1409700" cy="1506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smtClean="0"/>
              <a:t>LOGO</a:t>
            </a:r>
            <a:endParaRPr lang="fr-FR" dirty="0"/>
          </a:p>
        </p:txBody>
      </p:sp>
      <p:pic>
        <p:nvPicPr>
          <p:cNvPr id="6"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92150" y="6196051"/>
            <a:ext cx="609600" cy="651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08093"/>
            <a:ext cx="8226854" cy="465007"/>
          </a:xfrm>
        </p:spPr>
        <p:txBody>
          <a:bodyPr>
            <a:noAutofit/>
          </a:bodyPr>
          <a:lstStyle>
            <a:lvl1pPr algn="l">
              <a:defRPr sz="4000" b="1">
                <a:effectLst>
                  <a:outerShdw blurRad="38100" dist="38100" dir="2700000" algn="tl">
                    <a:srgbClr val="000000">
                      <a:alpha val="43137"/>
                    </a:srgbClr>
                  </a:outerShdw>
                </a:effectLst>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914400"/>
            <a:ext cx="8226854" cy="507862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pic>
        <p:nvPicPr>
          <p:cNvPr id="7"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02424" y="6206325"/>
            <a:ext cx="609600" cy="651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and Content">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630238"/>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0"/>
            <a:ext cx="9144000" cy="629920"/>
          </a:xfrm>
          <a:prstGeom prst="rect">
            <a:avLst/>
          </a:prstGeom>
          <a:noFill/>
          <a:ln>
            <a:noFill/>
          </a:ln>
          <a:effectLst/>
        </p:spPr>
        <p:txBody>
          <a:bodyPr>
            <a:normAutofit/>
          </a:bodyPr>
          <a:lstStyle>
            <a:lvl1pPr algn="ctr">
              <a:defRPr sz="3600" b="1">
                <a:solidFill>
                  <a:srgbClr val="FF000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5" name="Slide Number Placeholder 8"/>
          <p:cNvSpPr>
            <a:spLocks noGrp="1"/>
          </p:cNvSpPr>
          <p:nvPr>
            <p:ph type="sldNum" sz="quarter" idx="11"/>
          </p:nvPr>
        </p:nvSpPr>
        <p:spPr>
          <a:xfrm>
            <a:off x="8599470" y="6356350"/>
            <a:ext cx="544530" cy="365125"/>
          </a:xfrm>
          <a:prstGeom prst="rect">
            <a:avLst/>
          </a:prstGeom>
        </p:spPr>
        <p:txBody>
          <a:bodyPr/>
          <a:lstStyle>
            <a:lvl1pPr>
              <a:defRPr/>
            </a:lvl1pPr>
          </a:lstStyle>
          <a:p>
            <a:pPr>
              <a:defRPr/>
            </a:pPr>
            <a:fld id="{6F097985-545A-41E2-9F24-D58C3406328E}" type="slidenum">
              <a:rPr lang="en-US"/>
              <a:pPr>
                <a:defRPr/>
              </a:pPr>
              <a:t>‹#›</a:t>
            </a:fld>
            <a:endParaRPr lang="en-US" sz="1600"/>
          </a:p>
        </p:txBody>
      </p:sp>
      <p:pic>
        <p:nvPicPr>
          <p:cNvPr id="7"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92150" y="6196051"/>
            <a:ext cx="609600" cy="651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p:cNvCxnSpPr/>
          <p:nvPr userDrawn="1"/>
        </p:nvCxnSpPr>
        <p:spPr>
          <a:xfrm>
            <a:off x="1312024" y="6356350"/>
            <a:ext cx="7831976"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8" name="Footer Placeholder 6"/>
          <p:cNvSpPr>
            <a:spLocks noGrp="1"/>
          </p:cNvSpPr>
          <p:nvPr>
            <p:ph type="ftr" sz="quarter" idx="12"/>
          </p:nvPr>
        </p:nvSpPr>
        <p:spPr>
          <a:xfrm>
            <a:off x="1058024" y="6347759"/>
            <a:ext cx="7831976" cy="365125"/>
          </a:xfrm>
          <a:prstGeom prst="rect">
            <a:avLst/>
          </a:prstGeom>
        </p:spPr>
        <p:txBody>
          <a:bodyPr/>
          <a:lstStyle>
            <a:lvl1pPr>
              <a:defRPr b="0" i="1"/>
            </a:lvl1pPr>
          </a:lstStyle>
          <a:p>
            <a:pPr algn="ctr">
              <a:defRPr/>
            </a:pPr>
            <a:r>
              <a:rPr lang="en-GB" smtClean="0"/>
              <a:t>MAPs development for the ALICE ITS upgrade – TWEPP 2013 – Perugia </a:t>
            </a:r>
            <a:endParaRPr lang="en-US" dirty="0"/>
          </a:p>
        </p:txBody>
      </p:sp>
    </p:spTree>
    <p:extLst>
      <p:ext uri="{BB962C8B-B14F-4D97-AF65-F5344CB8AC3E}">
        <p14:creationId xmlns:p14="http://schemas.microsoft.com/office/powerpoint/2010/main" val="2381932931"/>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39938732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630238"/>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0"/>
            <a:ext cx="9144000" cy="629920"/>
          </a:xfrm>
          <a:prstGeom prst="rect">
            <a:avLst/>
          </a:prstGeom>
          <a:noFill/>
          <a:ln>
            <a:noFill/>
          </a:ln>
          <a:effectLst/>
        </p:spPr>
        <p:txBody>
          <a:bodyPr>
            <a:normAutofit/>
          </a:bodyPr>
          <a:lstStyle>
            <a:lvl1pPr algn="ctr">
              <a:defRPr sz="3600" b="1">
                <a:solidFill>
                  <a:srgbClr val="FF000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Date Placeholder 6"/>
          <p:cNvSpPr>
            <a:spLocks noGrp="1"/>
          </p:cNvSpPr>
          <p:nvPr>
            <p:ph type="dt" sz="half" idx="10"/>
          </p:nvPr>
        </p:nvSpPr>
        <p:spPr>
          <a:xfrm>
            <a:off x="6400800" y="6356350"/>
            <a:ext cx="2289175" cy="365125"/>
          </a:xfrm>
          <a:prstGeom prst="rect">
            <a:avLst/>
          </a:prstGeom>
        </p:spPr>
        <p:txBody>
          <a:bodyPr/>
          <a:lstStyle>
            <a:lvl1pPr>
              <a:defRPr/>
            </a:lvl1pPr>
          </a:lstStyle>
          <a:p>
            <a:pPr>
              <a:defRPr/>
            </a:pPr>
            <a:fld id="{87528E6D-C1E9-48AB-B9CA-F72F339B4AF4}" type="datetime1">
              <a:rPr lang="en-GB"/>
              <a:pPr>
                <a:defRPr/>
              </a:pPr>
              <a:t>9/17/13</a:t>
            </a:fld>
            <a:endParaRPr lang="en-US" dirty="0"/>
          </a:p>
        </p:txBody>
      </p:sp>
      <p:sp>
        <p:nvSpPr>
          <p:cNvPr id="5" name="Slide Number Placeholder 8"/>
          <p:cNvSpPr>
            <a:spLocks noGrp="1"/>
          </p:cNvSpPr>
          <p:nvPr>
            <p:ph type="sldNum" sz="quarter" idx="11"/>
          </p:nvPr>
        </p:nvSpPr>
        <p:spPr>
          <a:xfrm>
            <a:off x="612775" y="6356350"/>
            <a:ext cx="1981200" cy="365125"/>
          </a:xfrm>
          <a:prstGeom prst="rect">
            <a:avLst/>
          </a:prstGeom>
        </p:spPr>
        <p:txBody>
          <a:bodyPr/>
          <a:lstStyle>
            <a:lvl1pPr>
              <a:defRPr/>
            </a:lvl1pPr>
          </a:lstStyle>
          <a:p>
            <a:pPr>
              <a:defRPr/>
            </a:pPr>
            <a:fld id="{17F0BC55-B7D8-47F4-898B-B9128EA421BD}" type="slidenum">
              <a:rPr lang="en-US"/>
              <a:pPr>
                <a:defRPr/>
              </a:pPr>
              <a:t>‹#›</a:t>
            </a:fld>
            <a:endParaRPr lang="en-US" sz="1600" dirty="0"/>
          </a:p>
        </p:txBody>
      </p:sp>
      <p:sp>
        <p:nvSpPr>
          <p:cNvPr id="6" name="Footer Placeholder 9"/>
          <p:cNvSpPr>
            <a:spLocks noGrp="1"/>
          </p:cNvSpPr>
          <p:nvPr>
            <p:ph type="ftr" sz="quarter" idx="12"/>
          </p:nvPr>
        </p:nvSpPr>
        <p:spPr>
          <a:xfrm>
            <a:off x="2898775" y="6356350"/>
            <a:ext cx="3505200"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2547680748"/>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630238"/>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0" y="0"/>
            <a:ext cx="9144000" cy="629920"/>
          </a:xfrm>
          <a:prstGeom prst="rect">
            <a:avLst/>
          </a:prstGeom>
          <a:noFill/>
          <a:ln>
            <a:noFill/>
          </a:ln>
          <a:effectLst/>
        </p:spPr>
        <p:txBody>
          <a:bodyPr>
            <a:normAutofit/>
          </a:bodyPr>
          <a:lstStyle>
            <a:lvl1pPr algn="ctr">
              <a:defRPr sz="3600" b="1">
                <a:solidFill>
                  <a:srgbClr val="FF0000"/>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Date Placeholder 6"/>
          <p:cNvSpPr>
            <a:spLocks noGrp="1"/>
          </p:cNvSpPr>
          <p:nvPr>
            <p:ph type="dt" sz="half" idx="10"/>
          </p:nvPr>
        </p:nvSpPr>
        <p:spPr>
          <a:xfrm>
            <a:off x="6400800" y="6356350"/>
            <a:ext cx="2289175" cy="365125"/>
          </a:xfrm>
          <a:prstGeom prst="rect">
            <a:avLst/>
          </a:prstGeom>
        </p:spPr>
        <p:txBody>
          <a:bodyPr/>
          <a:lstStyle>
            <a:lvl1pPr>
              <a:defRPr/>
            </a:lvl1pPr>
          </a:lstStyle>
          <a:p>
            <a:pPr>
              <a:defRPr/>
            </a:pPr>
            <a:fld id="{87528E6D-C1E9-48AB-B9CA-F72F339B4AF4}" type="datetime1">
              <a:rPr lang="en-GB"/>
              <a:pPr>
                <a:defRPr/>
              </a:pPr>
              <a:t>9/17/13</a:t>
            </a:fld>
            <a:endParaRPr lang="en-US" dirty="0"/>
          </a:p>
        </p:txBody>
      </p:sp>
      <p:sp>
        <p:nvSpPr>
          <p:cNvPr id="5" name="Slide Number Placeholder 8"/>
          <p:cNvSpPr>
            <a:spLocks noGrp="1"/>
          </p:cNvSpPr>
          <p:nvPr>
            <p:ph type="sldNum" sz="quarter" idx="11"/>
          </p:nvPr>
        </p:nvSpPr>
        <p:spPr>
          <a:xfrm>
            <a:off x="612775" y="6356350"/>
            <a:ext cx="1981200" cy="365125"/>
          </a:xfrm>
          <a:prstGeom prst="rect">
            <a:avLst/>
          </a:prstGeom>
        </p:spPr>
        <p:txBody>
          <a:bodyPr/>
          <a:lstStyle>
            <a:lvl1pPr>
              <a:defRPr/>
            </a:lvl1pPr>
          </a:lstStyle>
          <a:p>
            <a:pPr>
              <a:defRPr/>
            </a:pPr>
            <a:fld id="{17F0BC55-B7D8-47F4-898B-B9128EA421BD}" type="slidenum">
              <a:rPr lang="en-US"/>
              <a:pPr>
                <a:defRPr/>
              </a:pPr>
              <a:t>‹#›</a:t>
            </a:fld>
            <a:endParaRPr lang="en-US" sz="1600" dirty="0"/>
          </a:p>
        </p:txBody>
      </p:sp>
      <p:sp>
        <p:nvSpPr>
          <p:cNvPr id="6" name="Footer Placeholder 9"/>
          <p:cNvSpPr>
            <a:spLocks noGrp="1"/>
          </p:cNvSpPr>
          <p:nvPr>
            <p:ph type="ftr" sz="quarter" idx="12"/>
          </p:nvPr>
        </p:nvSpPr>
        <p:spPr>
          <a:xfrm>
            <a:off x="2898775" y="6356350"/>
            <a:ext cx="3505200" cy="365125"/>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2547680748"/>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4" r:id="rId2"/>
    <p:sldLayoutId id="2147483673" r:id="rId3"/>
    <p:sldLayoutId id="2147483663" r:id="rId4"/>
    <p:sldLayoutId id="2147483662" r:id="rId5"/>
    <p:sldLayoutId id="2147483675" r:id="rId6"/>
    <p:sldLayoutId id="2147483676" r:id="rId7"/>
    <p:sldLayoutId id="2147483679" r:id="rId8"/>
    <p:sldLayoutId id="2147483680" r:id="rId9"/>
    <p:sldLayoutId id="2147483681" r:id="rId10"/>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tiff"/><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9455"/>
            <a:ext cx="9144000" cy="5527494"/>
          </a:xfrm>
        </p:spPr>
        <p:txBody>
          <a:bodyPr>
            <a:noAutofit/>
          </a:bodyPr>
          <a:lstStyle/>
          <a:p>
            <a:pPr algn="ctr"/>
            <a:r>
              <a:rPr lang="en-GB" sz="2800" dirty="0" smtClean="0">
                <a:solidFill>
                  <a:srgbClr val="5A7CC4"/>
                </a:solidFill>
              </a:rPr>
              <a:t>Monolithic Active Pixel Sensor Development for the</a:t>
            </a:r>
            <a:br>
              <a:rPr lang="en-GB" sz="2800" dirty="0" smtClean="0">
                <a:solidFill>
                  <a:srgbClr val="5A7CC4"/>
                </a:solidFill>
              </a:rPr>
            </a:br>
            <a:r>
              <a:rPr lang="en-GB" sz="2800" dirty="0" smtClean="0">
                <a:solidFill>
                  <a:srgbClr val="5A7CC4"/>
                </a:solidFill>
              </a:rPr>
              <a:t> </a:t>
            </a:r>
            <a:br>
              <a:rPr lang="en-GB" sz="2800" dirty="0" smtClean="0">
                <a:solidFill>
                  <a:srgbClr val="5A7CC4"/>
                </a:solidFill>
              </a:rPr>
            </a:br>
            <a:r>
              <a:rPr lang="en-GB" sz="2800" dirty="0" smtClean="0">
                <a:solidFill>
                  <a:srgbClr val="5A7CC4"/>
                </a:solidFill>
              </a:rPr>
              <a:t>Upgrade</a:t>
            </a:r>
            <a:r>
              <a:rPr lang="en-GB" sz="2800" dirty="0" smtClean="0">
                <a:solidFill>
                  <a:srgbClr val="5A7CC4"/>
                </a:solidFill>
              </a:rPr>
              <a:t> </a:t>
            </a:r>
            <a:r>
              <a:rPr lang="en-GB" sz="2800" dirty="0">
                <a:solidFill>
                  <a:srgbClr val="5A7CC4"/>
                </a:solidFill>
              </a:rPr>
              <a:t>of the ALICE Inner Tracker System</a:t>
            </a:r>
            <a:br>
              <a:rPr lang="en-GB" sz="2800" dirty="0">
                <a:solidFill>
                  <a:srgbClr val="5A7CC4"/>
                </a:solidFill>
              </a:rPr>
            </a:br>
            <a:r>
              <a:rPr lang="en-GB" sz="2800" dirty="0">
                <a:solidFill>
                  <a:srgbClr val="5A7CC4"/>
                </a:solidFill>
              </a:rPr>
              <a:t/>
            </a:r>
            <a:br>
              <a:rPr lang="en-GB" sz="2800" dirty="0">
                <a:solidFill>
                  <a:srgbClr val="5A7CC4"/>
                </a:solidFill>
              </a:rPr>
            </a:br>
            <a:r>
              <a:rPr lang="en-GB" sz="2800" dirty="0">
                <a:solidFill>
                  <a:srgbClr val="5A7CC4"/>
                </a:solidFill>
              </a:rPr>
              <a:t/>
            </a:r>
            <a:br>
              <a:rPr lang="en-GB" sz="2800" dirty="0">
                <a:solidFill>
                  <a:srgbClr val="5A7CC4"/>
                </a:solidFill>
              </a:rPr>
            </a:br>
            <a:r>
              <a:rPr lang="en-GB" sz="2800" dirty="0">
                <a:solidFill>
                  <a:srgbClr val="5A7CC4"/>
                </a:solidFill>
              </a:rPr>
              <a:t>CERN/INFN/WUHAN ALICE ITS team</a:t>
            </a:r>
            <a:br>
              <a:rPr lang="en-GB" sz="2800" dirty="0">
                <a:solidFill>
                  <a:srgbClr val="5A7CC4"/>
                </a:solidFill>
              </a:rPr>
            </a:br>
            <a:r>
              <a:rPr lang="en-GB" sz="2800" dirty="0">
                <a:solidFill>
                  <a:srgbClr val="5A7CC4"/>
                </a:solidFill>
              </a:rPr>
              <a:t/>
            </a:r>
            <a:br>
              <a:rPr lang="en-GB" sz="2800" dirty="0">
                <a:solidFill>
                  <a:srgbClr val="5A7CC4"/>
                </a:solidFill>
              </a:rPr>
            </a:br>
            <a:r>
              <a:rPr lang="en-US" sz="2000" b="0" dirty="0">
                <a:solidFill>
                  <a:srgbClr val="5A7CC4"/>
                </a:solidFill>
              </a:rPr>
              <a:t>C. </a:t>
            </a:r>
            <a:r>
              <a:rPr lang="en-US" sz="2000" b="0" dirty="0" err="1" smtClean="0">
                <a:solidFill>
                  <a:srgbClr val="5A7CC4"/>
                </a:solidFill>
              </a:rPr>
              <a:t>Cavicchioli</a:t>
            </a:r>
            <a:r>
              <a:rPr lang="en-US" sz="2000" b="0" dirty="0" smtClean="0">
                <a:solidFill>
                  <a:srgbClr val="5A7CC4"/>
                </a:solidFill>
              </a:rPr>
              <a:t>, </a:t>
            </a:r>
            <a:r>
              <a:rPr lang="en-US" sz="2000" b="0" dirty="0">
                <a:solidFill>
                  <a:srgbClr val="5A7CC4"/>
                </a:solidFill>
              </a:rPr>
              <a:t>P. L. </a:t>
            </a:r>
            <a:r>
              <a:rPr lang="en-US" sz="2000" b="0" dirty="0" err="1" smtClean="0">
                <a:solidFill>
                  <a:srgbClr val="5A7CC4"/>
                </a:solidFill>
              </a:rPr>
              <a:t>Chalmet</a:t>
            </a:r>
            <a:r>
              <a:rPr lang="en-US" sz="2000" b="0" dirty="0" smtClean="0">
                <a:solidFill>
                  <a:srgbClr val="5A7CC4"/>
                </a:solidFill>
              </a:rPr>
              <a:t>, </a:t>
            </a:r>
            <a:r>
              <a:rPr lang="en-US" sz="2000" b="0" dirty="0">
                <a:solidFill>
                  <a:srgbClr val="5A7CC4"/>
                </a:solidFill>
              </a:rPr>
              <a:t>P. </a:t>
            </a:r>
            <a:r>
              <a:rPr lang="en-US" sz="2000" b="0" dirty="0" err="1" smtClean="0">
                <a:solidFill>
                  <a:srgbClr val="5A7CC4"/>
                </a:solidFill>
              </a:rPr>
              <a:t>Giubilato</a:t>
            </a:r>
            <a:r>
              <a:rPr lang="en-US" sz="2000" b="0" dirty="0" smtClean="0">
                <a:solidFill>
                  <a:srgbClr val="5A7CC4"/>
                </a:solidFill>
              </a:rPr>
              <a:t>, </a:t>
            </a:r>
            <a:r>
              <a:rPr lang="en-US" sz="2000" b="0" dirty="0">
                <a:solidFill>
                  <a:srgbClr val="5A7CC4"/>
                </a:solidFill>
              </a:rPr>
              <a:t>H. </a:t>
            </a:r>
            <a:r>
              <a:rPr lang="en-US" sz="2000" b="0" dirty="0" err="1" smtClean="0">
                <a:solidFill>
                  <a:srgbClr val="5A7CC4"/>
                </a:solidFill>
              </a:rPr>
              <a:t>Hillemanns</a:t>
            </a:r>
            <a:r>
              <a:rPr lang="en-US" sz="2000" b="0" dirty="0" smtClean="0">
                <a:solidFill>
                  <a:srgbClr val="5A7CC4"/>
                </a:solidFill>
              </a:rPr>
              <a:t>, </a:t>
            </a:r>
            <a:r>
              <a:rPr lang="en-US" sz="2000" b="0" dirty="0">
                <a:solidFill>
                  <a:srgbClr val="5A7CC4"/>
                </a:solidFill>
              </a:rPr>
              <a:t>A. </a:t>
            </a:r>
            <a:r>
              <a:rPr lang="en-US" sz="2000" b="0" dirty="0" err="1" smtClean="0">
                <a:solidFill>
                  <a:srgbClr val="5A7CC4"/>
                </a:solidFill>
              </a:rPr>
              <a:t>Junique</a:t>
            </a:r>
            <a:r>
              <a:rPr lang="en-US" sz="2000" b="0" dirty="0" smtClean="0">
                <a:solidFill>
                  <a:srgbClr val="5A7CC4"/>
                </a:solidFill>
              </a:rPr>
              <a:t>, </a:t>
            </a:r>
            <a:r>
              <a:rPr lang="en-US" sz="2000" b="0" dirty="0">
                <a:solidFill>
                  <a:srgbClr val="5A7CC4"/>
                </a:solidFill>
              </a:rPr>
              <a:t>T. </a:t>
            </a:r>
            <a:r>
              <a:rPr lang="en-US" sz="2000" b="0" dirty="0" err="1" smtClean="0">
                <a:solidFill>
                  <a:srgbClr val="5A7CC4"/>
                </a:solidFill>
              </a:rPr>
              <a:t>Kugathasan</a:t>
            </a:r>
            <a:r>
              <a:rPr lang="en-US" sz="2000" b="0" dirty="0" smtClean="0">
                <a:solidFill>
                  <a:srgbClr val="5A7CC4"/>
                </a:solidFill>
              </a:rPr>
              <a:t>, </a:t>
            </a:r>
            <a:r>
              <a:rPr lang="en-US" sz="2000" b="0" dirty="0">
                <a:solidFill>
                  <a:srgbClr val="5A7CC4"/>
                </a:solidFill>
              </a:rPr>
              <a:t>A. </a:t>
            </a:r>
            <a:r>
              <a:rPr lang="en-US" sz="2000" b="0" dirty="0" err="1" smtClean="0">
                <a:solidFill>
                  <a:srgbClr val="5A7CC4"/>
                </a:solidFill>
              </a:rPr>
              <a:t>Lattuca</a:t>
            </a:r>
            <a:r>
              <a:rPr lang="en-US" sz="2000" b="0" dirty="0" smtClean="0">
                <a:solidFill>
                  <a:srgbClr val="5A7CC4"/>
                </a:solidFill>
              </a:rPr>
              <a:t>, M. </a:t>
            </a:r>
            <a:r>
              <a:rPr lang="en-US" sz="2000" b="0" dirty="0" err="1" smtClean="0">
                <a:solidFill>
                  <a:srgbClr val="5A7CC4"/>
                </a:solidFill>
              </a:rPr>
              <a:t>Mager</a:t>
            </a:r>
            <a:r>
              <a:rPr lang="en-US" sz="2000" b="0" dirty="0" smtClean="0">
                <a:solidFill>
                  <a:srgbClr val="5A7CC4"/>
                </a:solidFill>
              </a:rPr>
              <a:t>, C. A. Marin </a:t>
            </a:r>
            <a:r>
              <a:rPr lang="en-US" sz="2000" b="0" dirty="0" err="1" smtClean="0">
                <a:solidFill>
                  <a:srgbClr val="5A7CC4"/>
                </a:solidFill>
              </a:rPr>
              <a:t>Tobon</a:t>
            </a:r>
            <a:r>
              <a:rPr lang="en-US" sz="2000" b="0" dirty="0" smtClean="0">
                <a:solidFill>
                  <a:srgbClr val="5A7CC4"/>
                </a:solidFill>
              </a:rPr>
              <a:t>, P. </a:t>
            </a:r>
            <a:r>
              <a:rPr lang="en-US" sz="2000" b="0" dirty="0" err="1" smtClean="0">
                <a:solidFill>
                  <a:srgbClr val="5A7CC4"/>
                </a:solidFill>
              </a:rPr>
              <a:t>Martinengo</a:t>
            </a:r>
            <a:r>
              <a:rPr lang="en-US" sz="2000" b="0" dirty="0" smtClean="0">
                <a:solidFill>
                  <a:srgbClr val="5A7CC4"/>
                </a:solidFill>
              </a:rPr>
              <a:t>, S. </a:t>
            </a:r>
            <a:r>
              <a:rPr lang="en-US" sz="2000" b="0" dirty="0" err="1" smtClean="0">
                <a:solidFill>
                  <a:srgbClr val="5A7CC4"/>
                </a:solidFill>
              </a:rPr>
              <a:t>Mattiazzo</a:t>
            </a:r>
            <a:r>
              <a:rPr lang="en-US" sz="2000" b="0" dirty="0" smtClean="0">
                <a:solidFill>
                  <a:srgbClr val="5A7CC4"/>
                </a:solidFill>
              </a:rPr>
              <a:t>, G. </a:t>
            </a:r>
            <a:r>
              <a:rPr lang="en-US" sz="2000" b="0" dirty="0" err="1" smtClean="0">
                <a:solidFill>
                  <a:srgbClr val="5A7CC4"/>
                </a:solidFill>
              </a:rPr>
              <a:t>Mazza</a:t>
            </a:r>
            <a:r>
              <a:rPr lang="en-US" sz="2000" b="0" dirty="0" smtClean="0">
                <a:solidFill>
                  <a:srgbClr val="5A7CC4"/>
                </a:solidFill>
              </a:rPr>
              <a:t>, H. </a:t>
            </a:r>
            <a:r>
              <a:rPr lang="en-US" sz="2000" b="0" dirty="0" err="1" smtClean="0">
                <a:solidFill>
                  <a:srgbClr val="5A7CC4"/>
                </a:solidFill>
              </a:rPr>
              <a:t>Mugnier</a:t>
            </a:r>
            <a:r>
              <a:rPr lang="en-US" sz="2000" b="0" dirty="0" smtClean="0">
                <a:solidFill>
                  <a:srgbClr val="5A7CC4"/>
                </a:solidFill>
              </a:rPr>
              <a:t>, L. Musa, D. </a:t>
            </a:r>
            <a:r>
              <a:rPr lang="en-US" sz="2000" b="0" dirty="0" err="1" smtClean="0">
                <a:solidFill>
                  <a:srgbClr val="5A7CC4"/>
                </a:solidFill>
              </a:rPr>
              <a:t>Pantano</a:t>
            </a:r>
            <a:r>
              <a:rPr lang="en-US" sz="2000" b="0" dirty="0" smtClean="0">
                <a:solidFill>
                  <a:srgbClr val="5A7CC4"/>
                </a:solidFill>
              </a:rPr>
              <a:t>, J. </a:t>
            </a:r>
            <a:r>
              <a:rPr lang="en-US" sz="2000" b="0" dirty="0" err="1" smtClean="0">
                <a:solidFill>
                  <a:srgbClr val="5A7CC4"/>
                </a:solidFill>
              </a:rPr>
              <a:t>Rousset</a:t>
            </a:r>
            <a:r>
              <a:rPr lang="en-US" sz="2000" b="0" dirty="0" smtClean="0">
                <a:solidFill>
                  <a:srgbClr val="5A7CC4"/>
                </a:solidFill>
              </a:rPr>
              <a:t>, F. </a:t>
            </a:r>
            <a:r>
              <a:rPr lang="en-US" sz="2000" b="0" dirty="0" err="1" smtClean="0">
                <a:solidFill>
                  <a:srgbClr val="5A7CC4"/>
                </a:solidFill>
              </a:rPr>
              <a:t>Reidt</a:t>
            </a:r>
            <a:r>
              <a:rPr lang="en-US" sz="2000" b="0" dirty="0" smtClean="0">
                <a:solidFill>
                  <a:srgbClr val="5A7CC4"/>
                </a:solidFill>
              </a:rPr>
              <a:t>, P. </a:t>
            </a:r>
            <a:r>
              <a:rPr lang="en-US" sz="2000" b="0" dirty="0" err="1" smtClean="0">
                <a:solidFill>
                  <a:srgbClr val="5A7CC4"/>
                </a:solidFill>
              </a:rPr>
              <a:t>Riedler</a:t>
            </a:r>
            <a:r>
              <a:rPr lang="en-US" sz="2000" b="0" dirty="0" smtClean="0">
                <a:solidFill>
                  <a:srgbClr val="5A7CC4"/>
                </a:solidFill>
              </a:rPr>
              <a:t>, W.</a:t>
            </a:r>
            <a:r>
              <a:rPr lang="en-US" sz="2000" b="0" dirty="0">
                <a:solidFill>
                  <a:srgbClr val="5A7CC4"/>
                </a:solidFill>
              </a:rPr>
              <a:t> </a:t>
            </a:r>
            <a:r>
              <a:rPr lang="en-US" sz="2000" b="0" dirty="0" smtClean="0">
                <a:solidFill>
                  <a:srgbClr val="5A7CC4"/>
                </a:solidFill>
              </a:rPr>
              <a:t>Snoeys, </a:t>
            </a:r>
            <a:r>
              <a:rPr lang="en-US" sz="2000" b="0" dirty="0">
                <a:solidFill>
                  <a:srgbClr val="5A7CC4"/>
                </a:solidFill>
              </a:rPr>
              <a:t>J. </a:t>
            </a:r>
            <a:r>
              <a:rPr lang="en-US" sz="2000" b="0" dirty="0">
                <a:solidFill>
                  <a:srgbClr val="5A7CC4"/>
                </a:solidFill>
              </a:rPr>
              <a:t>W. </a:t>
            </a:r>
            <a:r>
              <a:rPr lang="en-US" sz="2000" b="0" dirty="0">
                <a:solidFill>
                  <a:srgbClr val="5A7CC4"/>
                </a:solidFill>
              </a:rPr>
              <a:t>van </a:t>
            </a:r>
            <a:r>
              <a:rPr lang="en-US" sz="2000" b="0" dirty="0" err="1" smtClean="0">
                <a:solidFill>
                  <a:srgbClr val="5A7CC4"/>
                </a:solidFill>
              </a:rPr>
              <a:t>Hoorne</a:t>
            </a:r>
            <a:r>
              <a:rPr lang="en-US" sz="2000" b="0" dirty="0" smtClean="0">
                <a:solidFill>
                  <a:srgbClr val="5A7CC4"/>
                </a:solidFill>
              </a:rPr>
              <a:t>, </a:t>
            </a:r>
            <a:r>
              <a:rPr lang="en-US" sz="2000" b="0" dirty="0">
                <a:solidFill>
                  <a:srgbClr val="5A7CC4"/>
                </a:solidFill>
              </a:rPr>
              <a:t>P. </a:t>
            </a:r>
            <a:r>
              <a:rPr lang="en-US" sz="2000" b="0" dirty="0" smtClean="0">
                <a:solidFill>
                  <a:srgbClr val="5A7CC4"/>
                </a:solidFill>
              </a:rPr>
              <a:t>Yang</a:t>
            </a:r>
            <a:r>
              <a:rPr lang="en-US" sz="2000" b="0" dirty="0">
                <a:solidFill>
                  <a:srgbClr val="5A7CC4"/>
                </a:solidFill>
              </a:rPr>
              <a:t/>
            </a:r>
            <a:br>
              <a:rPr lang="en-US" sz="2000" b="0" dirty="0">
                <a:solidFill>
                  <a:srgbClr val="5A7CC4"/>
                </a:solidFill>
              </a:rPr>
            </a:br>
            <a:r>
              <a:rPr lang="en-GB" sz="2000" b="0" dirty="0" smtClean="0">
                <a:solidFill>
                  <a:srgbClr val="5A7CC4"/>
                </a:solidFill>
              </a:rPr>
              <a:t/>
            </a:r>
            <a:br>
              <a:rPr lang="en-GB" sz="2000" b="0" dirty="0" smtClean="0">
                <a:solidFill>
                  <a:srgbClr val="5A7CC4"/>
                </a:solidFill>
              </a:rPr>
            </a:br>
            <a:r>
              <a:rPr lang="en-GB" sz="2000" dirty="0" smtClean="0">
                <a:solidFill>
                  <a:srgbClr val="5A7CC4"/>
                </a:solidFill>
              </a:rPr>
              <a:t/>
            </a:r>
            <a:br>
              <a:rPr lang="en-GB" sz="2000" dirty="0" smtClean="0">
                <a:solidFill>
                  <a:srgbClr val="5A7CC4"/>
                </a:solidFill>
              </a:rPr>
            </a:br>
            <a:r>
              <a:rPr lang="en-GB" sz="2800" dirty="0">
                <a:solidFill>
                  <a:srgbClr val="5A7CC4"/>
                </a:solidFill>
              </a:rPr>
              <a:t/>
            </a:r>
            <a:br>
              <a:rPr lang="en-GB" sz="2800" dirty="0">
                <a:solidFill>
                  <a:srgbClr val="5A7CC4"/>
                </a:solidFill>
              </a:rPr>
            </a:br>
            <a:endParaRPr lang="en-US" sz="2800" dirty="0">
              <a:solidFill>
                <a:srgbClr val="5A7CC4"/>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64186290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Last engineerin</a:t>
            </a:r>
            <a:r>
              <a:rPr lang="en-US" sz="2800" dirty="0" smtClean="0"/>
              <a:t>g run</a:t>
            </a:r>
            <a:r>
              <a:rPr lang="en-US" sz="2800" dirty="0" smtClean="0"/>
              <a:t> (April 2013) back from foundry</a:t>
            </a:r>
            <a:endParaRPr lang="en-US" sz="2800"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10</a:t>
            </a:fld>
            <a:endParaRPr lang="en-US" sz="1600"/>
          </a:p>
        </p:txBody>
      </p:sp>
      <p:sp>
        <p:nvSpPr>
          <p:cNvPr id="7" name="Content Placeholder 2"/>
          <p:cNvSpPr txBox="1">
            <a:spLocks/>
          </p:cNvSpPr>
          <p:nvPr/>
        </p:nvSpPr>
        <p:spPr>
          <a:xfrm>
            <a:off x="-1" y="630344"/>
            <a:ext cx="4860151" cy="5519605"/>
          </a:xfrm>
          <a:prstGeom prst="rect">
            <a:avLst/>
          </a:prstGeom>
        </p:spPr>
        <p:txBody>
          <a:bodyPr>
            <a:noAutofit/>
          </a:bodyPr>
          <a:lst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6685BF"/>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buClr>
                <a:srgbClr val="FF0000"/>
              </a:buClr>
              <a:buFont typeface="Wingdings" charset="2"/>
              <a:buChar char="§"/>
              <a:defRPr/>
            </a:pPr>
            <a:r>
              <a:rPr lang="en-US" sz="2000" dirty="0" smtClean="0"/>
              <a:t>CERN/INFN/WUHAN: </a:t>
            </a:r>
            <a:r>
              <a:rPr lang="en-US" sz="2000" dirty="0" smtClean="0"/>
              <a:t>several matrices and </a:t>
            </a:r>
            <a:r>
              <a:rPr lang="en-US" sz="2000" dirty="0" smtClean="0"/>
              <a:t>test </a:t>
            </a:r>
            <a:r>
              <a:rPr lang="en-US" sz="2000" dirty="0" smtClean="0"/>
              <a:t>structures, LVDS driver</a:t>
            </a:r>
            <a:endParaRPr lang="en-US" sz="2000" dirty="0" smtClean="0"/>
          </a:p>
          <a:p>
            <a:pPr>
              <a:buClr>
                <a:srgbClr val="FF0000"/>
              </a:buClr>
              <a:buFont typeface="Wingdings" charset="2"/>
              <a:buChar char="§"/>
              <a:defRPr/>
            </a:pPr>
            <a:r>
              <a:rPr lang="en-US" sz="2000" dirty="0" smtClean="0"/>
              <a:t>RAL: three </a:t>
            </a:r>
            <a:r>
              <a:rPr lang="en-US" sz="2000" dirty="0" smtClean="0"/>
              <a:t>matrices</a:t>
            </a:r>
            <a:endParaRPr lang="en-US" sz="2000" dirty="0" smtClean="0"/>
          </a:p>
          <a:p>
            <a:pPr>
              <a:buClr>
                <a:srgbClr val="FF0000"/>
              </a:buClr>
              <a:buFont typeface="Wingdings" charset="2"/>
              <a:buChar char="§"/>
              <a:defRPr/>
            </a:pPr>
            <a:r>
              <a:rPr lang="en-US" sz="2000" dirty="0" smtClean="0"/>
              <a:t>IPHC: many </a:t>
            </a:r>
            <a:r>
              <a:rPr lang="en-US" sz="2000" dirty="0" smtClean="0"/>
              <a:t>matrices, </a:t>
            </a:r>
            <a:r>
              <a:rPr lang="en-US" sz="2000" dirty="0" smtClean="0"/>
              <a:t>also significant work on zero suppression circuitry</a:t>
            </a:r>
            <a:r>
              <a:rPr lang="en-US" sz="2000" dirty="0" smtClean="0"/>
              <a:t>.</a:t>
            </a:r>
          </a:p>
          <a:p>
            <a:pPr>
              <a:buClr>
                <a:srgbClr val="FF0000"/>
              </a:buClr>
              <a:buFont typeface="Wingdings" charset="2"/>
              <a:buChar char="§"/>
              <a:defRPr/>
            </a:pPr>
            <a:r>
              <a:rPr lang="en-US" sz="2000" dirty="0" smtClean="0"/>
              <a:t>23.5x31 mm</a:t>
            </a:r>
            <a:r>
              <a:rPr lang="en-US" sz="2000" baseline="30000" dirty="0" smtClean="0"/>
              <a:t>2</a:t>
            </a:r>
            <a:r>
              <a:rPr lang="en-US" sz="2000" dirty="0" smtClean="0"/>
              <a:t> total</a:t>
            </a:r>
            <a:endParaRPr lang="en-US" sz="2000" dirty="0" smtClean="0"/>
          </a:p>
          <a:p>
            <a:pPr>
              <a:buClr>
                <a:srgbClr val="FF0000"/>
              </a:buClr>
              <a:buFont typeface="Wingdings" charset="2"/>
              <a:buChar char="§"/>
              <a:defRPr/>
            </a:pPr>
            <a:r>
              <a:rPr lang="en-US" sz="2000" dirty="0" smtClean="0"/>
              <a:t>Several starting </a:t>
            </a:r>
            <a:r>
              <a:rPr lang="en-US" sz="2000" dirty="0" smtClean="0"/>
              <a:t>materials</a:t>
            </a:r>
            <a:endParaRPr lang="en-US" sz="2000" dirty="0"/>
          </a:p>
          <a:p>
            <a:pPr>
              <a:buClr>
                <a:srgbClr val="FF0000"/>
              </a:buClr>
              <a:buFont typeface="Wingdings" charset="2"/>
              <a:buChar char="§"/>
              <a:defRPr/>
            </a:pPr>
            <a:endParaRPr lang="en-US" sz="2000" dirty="0" smtClean="0"/>
          </a:p>
          <a:p>
            <a:pPr>
              <a:buClr>
                <a:srgbClr val="FF0000"/>
              </a:buClr>
              <a:buFont typeface="Wingdings" charset="2"/>
              <a:buChar char="§"/>
              <a:defRPr/>
            </a:pPr>
            <a:endParaRPr lang="en-US" sz="2000" dirty="0"/>
          </a:p>
          <a:p>
            <a:pPr>
              <a:buClr>
                <a:srgbClr val="FF0000"/>
              </a:buClr>
              <a:buFont typeface="Wingdings" charset="2"/>
              <a:buChar char="§"/>
              <a:defRPr/>
            </a:pPr>
            <a:endParaRPr lang="en-US" sz="2000" dirty="0" smtClean="0"/>
          </a:p>
        </p:txBody>
      </p:sp>
      <p:pic>
        <p:nvPicPr>
          <p:cNvPr id="9" name="Picture 8" descr="ITS_TOP.tiff"/>
          <p:cNvPicPr>
            <a:picLocks noChangeAspect="1"/>
          </p:cNvPicPr>
          <p:nvPr/>
        </p:nvPicPr>
        <p:blipFill rotWithShape="1">
          <a:blip r:embed="rId2">
            <a:extLst>
              <a:ext uri="{28A0092B-C50C-407E-A947-70E740481C1C}">
                <a14:useLocalDpi xmlns:a14="http://schemas.microsoft.com/office/drawing/2010/main" val="0"/>
              </a:ext>
            </a:extLst>
          </a:blip>
          <a:srcRect l="39665" t="21908" r="19420" b="9429"/>
          <a:stretch/>
        </p:blipFill>
        <p:spPr>
          <a:xfrm>
            <a:off x="4826689" y="723251"/>
            <a:ext cx="4267200" cy="5665154"/>
          </a:xfrm>
          <a:prstGeom prst="rect">
            <a:avLst/>
          </a:prstGeom>
        </p:spPr>
      </p:pic>
      <p:pic>
        <p:nvPicPr>
          <p:cNvPr id="10" name="Picture 9" descr="ITS1_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252970" y="4877060"/>
            <a:ext cx="1981200" cy="833762"/>
          </a:xfrm>
          <a:prstGeom prst="rect">
            <a:avLst/>
          </a:prstGeom>
        </p:spPr>
      </p:pic>
      <p:sp>
        <p:nvSpPr>
          <p:cNvPr id="11" name="Freeform 10"/>
          <p:cNvSpPr/>
          <p:nvPr/>
        </p:nvSpPr>
        <p:spPr>
          <a:xfrm>
            <a:off x="4829174" y="723920"/>
            <a:ext cx="3128669" cy="3547108"/>
          </a:xfrm>
          <a:custGeom>
            <a:avLst/>
            <a:gdLst>
              <a:gd name="connsiteX0" fmla="*/ 0 w 3128669"/>
              <a:gd name="connsiteY0" fmla="*/ 2927526 h 3547108"/>
              <a:gd name="connsiteX1" fmla="*/ 15488 w 3128669"/>
              <a:gd name="connsiteY1" fmla="*/ 15490 h 3547108"/>
              <a:gd name="connsiteX2" fmla="*/ 3128669 w 3128669"/>
              <a:gd name="connsiteY2" fmla="*/ 0 h 3547108"/>
              <a:gd name="connsiteX3" fmla="*/ 3128669 w 3128669"/>
              <a:gd name="connsiteY3" fmla="*/ 3547108 h 3547108"/>
              <a:gd name="connsiteX4" fmla="*/ 1533357 w 3128669"/>
              <a:gd name="connsiteY4" fmla="*/ 3547108 h 3547108"/>
              <a:gd name="connsiteX5" fmla="*/ 1533357 w 3128669"/>
              <a:gd name="connsiteY5" fmla="*/ 2927526 h 3547108"/>
              <a:gd name="connsiteX6" fmla="*/ 0 w 3128669"/>
              <a:gd name="connsiteY6" fmla="*/ 2927526 h 3547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8669" h="3547108">
                <a:moveTo>
                  <a:pt x="0" y="2927526"/>
                </a:moveTo>
                <a:cubicBezTo>
                  <a:pt x="5163" y="1956847"/>
                  <a:pt x="10325" y="986169"/>
                  <a:pt x="15488" y="15490"/>
                </a:cubicBezTo>
                <a:lnTo>
                  <a:pt x="3128669" y="0"/>
                </a:lnTo>
                <a:lnTo>
                  <a:pt x="3128669" y="3547108"/>
                </a:lnTo>
                <a:lnTo>
                  <a:pt x="1533357" y="3547108"/>
                </a:lnTo>
                <a:lnTo>
                  <a:pt x="1533357" y="2927526"/>
                </a:lnTo>
                <a:lnTo>
                  <a:pt x="0" y="2927526"/>
                </a:lnTo>
                <a:close/>
              </a:path>
            </a:pathLst>
          </a:cu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p:nvSpPr>
        <p:spPr>
          <a:xfrm>
            <a:off x="8331889" y="5522541"/>
            <a:ext cx="762000" cy="838200"/>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Freeform 12"/>
          <p:cNvSpPr/>
          <p:nvPr/>
        </p:nvSpPr>
        <p:spPr>
          <a:xfrm>
            <a:off x="4860151" y="723920"/>
            <a:ext cx="4197372" cy="5684667"/>
          </a:xfrm>
          <a:custGeom>
            <a:avLst/>
            <a:gdLst>
              <a:gd name="connsiteX0" fmla="*/ 743446 w 4197372"/>
              <a:gd name="connsiteY0" fmla="*/ 5653687 h 5684667"/>
              <a:gd name="connsiteX1" fmla="*/ 743446 w 4197372"/>
              <a:gd name="connsiteY1" fmla="*/ 3531619 h 5684667"/>
              <a:gd name="connsiteX2" fmla="*/ 0 w 4197372"/>
              <a:gd name="connsiteY2" fmla="*/ 3531619 h 5684667"/>
              <a:gd name="connsiteX3" fmla="*/ 0 w 4197372"/>
              <a:gd name="connsiteY3" fmla="*/ 2943015 h 5684667"/>
              <a:gd name="connsiteX4" fmla="*/ 1455915 w 4197372"/>
              <a:gd name="connsiteY4" fmla="*/ 2958505 h 5684667"/>
              <a:gd name="connsiteX5" fmla="*/ 1455915 w 4197372"/>
              <a:gd name="connsiteY5" fmla="*/ 3609066 h 5684667"/>
              <a:gd name="connsiteX6" fmla="*/ 3128669 w 4197372"/>
              <a:gd name="connsiteY6" fmla="*/ 3593577 h 5684667"/>
              <a:gd name="connsiteX7" fmla="*/ 3144157 w 4197372"/>
              <a:gd name="connsiteY7" fmla="*/ 15490 h 5684667"/>
              <a:gd name="connsiteX8" fmla="*/ 4197372 w 4197372"/>
              <a:gd name="connsiteY8" fmla="*/ 0 h 5684667"/>
              <a:gd name="connsiteX9" fmla="*/ 4197372 w 4197372"/>
              <a:gd name="connsiteY9" fmla="*/ 4724314 h 5684667"/>
              <a:gd name="connsiteX10" fmla="*/ 3391972 w 4197372"/>
              <a:gd name="connsiteY10" fmla="*/ 4739804 h 5684667"/>
              <a:gd name="connsiteX11" fmla="*/ 3391972 w 4197372"/>
              <a:gd name="connsiteY11" fmla="*/ 5684667 h 5684667"/>
              <a:gd name="connsiteX12" fmla="*/ 743446 w 4197372"/>
              <a:gd name="connsiteY12" fmla="*/ 5653687 h 5684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97372" h="5684667">
                <a:moveTo>
                  <a:pt x="743446" y="5653687"/>
                </a:moveTo>
                <a:lnTo>
                  <a:pt x="743446" y="3531619"/>
                </a:lnTo>
                <a:lnTo>
                  <a:pt x="0" y="3531619"/>
                </a:lnTo>
                <a:lnTo>
                  <a:pt x="0" y="2943015"/>
                </a:lnTo>
                <a:lnTo>
                  <a:pt x="1455915" y="2958505"/>
                </a:lnTo>
                <a:lnTo>
                  <a:pt x="1455915" y="3609066"/>
                </a:lnTo>
                <a:lnTo>
                  <a:pt x="3128669" y="3593577"/>
                </a:lnTo>
                <a:cubicBezTo>
                  <a:pt x="3133832" y="2400881"/>
                  <a:pt x="3138994" y="1208186"/>
                  <a:pt x="3144157" y="15490"/>
                </a:cubicBezTo>
                <a:lnTo>
                  <a:pt x="4197372" y="0"/>
                </a:lnTo>
                <a:lnTo>
                  <a:pt x="4197372" y="4724314"/>
                </a:lnTo>
                <a:lnTo>
                  <a:pt x="3391972" y="4739804"/>
                </a:lnTo>
                <a:lnTo>
                  <a:pt x="3391972" y="5684667"/>
                </a:lnTo>
                <a:lnTo>
                  <a:pt x="743446" y="5653687"/>
                </a:lnTo>
                <a:close/>
              </a:path>
            </a:pathLst>
          </a:custGeom>
          <a:noFill/>
          <a:ln w="63500">
            <a:solidFill>
              <a:srgbClr val="34FF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4826689" y="4303341"/>
            <a:ext cx="762000" cy="2057400"/>
          </a:xfrm>
          <a:prstGeom prst="rect">
            <a:avLst/>
          </a:prstGeom>
          <a:noFill/>
          <a:ln w="635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a:off x="4826689" y="798141"/>
            <a:ext cx="228600" cy="685800"/>
          </a:xfrm>
          <a:prstGeom prst="rect">
            <a:avLst/>
          </a:prstGeom>
          <a:noFill/>
          <a:ln w="63500">
            <a:solidFill>
              <a:srgbClr val="CC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p:nvSpPr>
        <p:spPr>
          <a:xfrm>
            <a:off x="6350689" y="798141"/>
            <a:ext cx="228600" cy="685800"/>
          </a:xfrm>
          <a:prstGeom prst="rect">
            <a:avLst/>
          </a:prstGeom>
          <a:noFill/>
          <a:ln w="63500">
            <a:solidFill>
              <a:srgbClr val="CC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p:nvSpPr>
        <p:spPr>
          <a:xfrm>
            <a:off x="7188889" y="798141"/>
            <a:ext cx="304800" cy="381000"/>
          </a:xfrm>
          <a:prstGeom prst="rect">
            <a:avLst/>
          </a:prstGeom>
          <a:noFill/>
          <a:ln w="63500">
            <a:solidFill>
              <a:srgbClr val="CC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749646773"/>
              </p:ext>
            </p:extLst>
          </p:nvPr>
        </p:nvGraphicFramePr>
        <p:xfrm>
          <a:off x="1350213" y="3216276"/>
          <a:ext cx="3342793" cy="3505199"/>
        </p:xfrm>
        <a:graphic>
          <a:graphicData uri="http://schemas.openxmlformats.org/drawingml/2006/table">
            <a:tbl>
              <a:tblPr firstRow="1" bandRow="1">
                <a:tableStyleId>{5C22544A-7EE6-4342-B048-85BDC9FD1C3A}</a:tableStyleId>
              </a:tblPr>
              <a:tblGrid>
                <a:gridCol w="748772"/>
                <a:gridCol w="1333390"/>
                <a:gridCol w="1260631"/>
              </a:tblGrid>
              <a:tr h="837341">
                <a:tc>
                  <a:txBody>
                    <a:bodyPr/>
                    <a:lstStyle/>
                    <a:p>
                      <a:r>
                        <a:rPr lang="en-US" dirty="0" smtClean="0">
                          <a:solidFill>
                            <a:srgbClr val="0C377B"/>
                          </a:solidFill>
                        </a:rPr>
                        <a:t>Type</a:t>
                      </a:r>
                      <a:endParaRPr lang="en-GB" dirty="0">
                        <a:solidFill>
                          <a:srgbClr val="0C377B"/>
                        </a:solidFill>
                      </a:endParaRPr>
                    </a:p>
                  </a:txBody>
                  <a:tcPr/>
                </a:tc>
                <a:tc>
                  <a:txBody>
                    <a:bodyPr/>
                    <a:lstStyle/>
                    <a:p>
                      <a:r>
                        <a:rPr lang="en-US" dirty="0" err="1" smtClean="0">
                          <a:solidFill>
                            <a:srgbClr val="0C377B"/>
                          </a:solidFill>
                        </a:rPr>
                        <a:t>epi</a:t>
                      </a:r>
                      <a:r>
                        <a:rPr lang="en-US" dirty="0" smtClean="0">
                          <a:solidFill>
                            <a:srgbClr val="0C377B"/>
                          </a:solidFill>
                        </a:rPr>
                        <a:t> thickness [µm]</a:t>
                      </a:r>
                      <a:endParaRPr lang="en-GB" dirty="0">
                        <a:solidFill>
                          <a:srgbClr val="0C377B"/>
                        </a:solidFill>
                      </a:endParaRPr>
                    </a:p>
                  </a:txBody>
                  <a:tcPr/>
                </a:tc>
                <a:tc>
                  <a:txBody>
                    <a:bodyPr/>
                    <a:lstStyle/>
                    <a:p>
                      <a:r>
                        <a:rPr lang="en-US" dirty="0" smtClean="0">
                          <a:solidFill>
                            <a:srgbClr val="0C377B"/>
                          </a:solidFill>
                        </a:rPr>
                        <a:t>resistivity</a:t>
                      </a:r>
                    </a:p>
                    <a:p>
                      <a:r>
                        <a:rPr lang="en-US" dirty="0" smtClean="0">
                          <a:solidFill>
                            <a:srgbClr val="0C377B"/>
                          </a:solidFill>
                        </a:rPr>
                        <a:t>[</a:t>
                      </a:r>
                      <a:r>
                        <a:rPr lang="el-GR" dirty="0" smtClean="0">
                          <a:solidFill>
                            <a:srgbClr val="0C377B"/>
                          </a:solidFill>
                        </a:rPr>
                        <a:t>Ω</a:t>
                      </a:r>
                      <a:r>
                        <a:rPr lang="en-US" dirty="0" smtClean="0">
                          <a:solidFill>
                            <a:srgbClr val="0C377B"/>
                          </a:solidFill>
                        </a:rPr>
                        <a:t> cm]</a:t>
                      </a:r>
                      <a:endParaRPr lang="en-GB" dirty="0">
                        <a:solidFill>
                          <a:srgbClr val="0C377B"/>
                        </a:solidFill>
                      </a:endParaRPr>
                    </a:p>
                  </a:txBody>
                  <a:tcPr/>
                </a:tc>
              </a:tr>
              <a:tr h="334936">
                <a:tc>
                  <a:txBody>
                    <a:bodyPr/>
                    <a:lstStyle/>
                    <a:p>
                      <a:pPr algn="ctr"/>
                      <a:r>
                        <a:rPr lang="en-US" dirty="0" smtClean="0"/>
                        <a:t>1</a:t>
                      </a:r>
                      <a:endParaRPr lang="en-GB" dirty="0"/>
                    </a:p>
                  </a:txBody>
                  <a:tcPr/>
                </a:tc>
                <a:tc>
                  <a:txBody>
                    <a:bodyPr/>
                    <a:lstStyle/>
                    <a:p>
                      <a:pPr algn="ctr"/>
                      <a:r>
                        <a:rPr lang="en-US" dirty="0" smtClean="0"/>
                        <a:t>12</a:t>
                      </a:r>
                      <a:endParaRPr lang="en-GB" dirty="0"/>
                    </a:p>
                  </a:txBody>
                  <a:tcPr/>
                </a:tc>
                <a:tc>
                  <a:txBody>
                    <a:bodyPr/>
                    <a:lstStyle/>
                    <a:p>
                      <a:pPr algn="ctr"/>
                      <a:r>
                        <a:rPr lang="en-US" dirty="0" smtClean="0"/>
                        <a:t>30</a:t>
                      </a:r>
                      <a:endParaRPr lang="en-GB" dirty="0"/>
                    </a:p>
                  </a:txBody>
                  <a:tcPr/>
                </a:tc>
              </a:tr>
              <a:tr h="362848">
                <a:tc>
                  <a:txBody>
                    <a:bodyPr/>
                    <a:lstStyle/>
                    <a:p>
                      <a:pPr algn="ctr"/>
                      <a:r>
                        <a:rPr lang="en-US" dirty="0" smtClean="0"/>
                        <a:t>2</a:t>
                      </a:r>
                      <a:endParaRPr lang="en-GB" dirty="0"/>
                    </a:p>
                  </a:txBody>
                  <a:tcPr/>
                </a:tc>
                <a:tc>
                  <a:txBody>
                    <a:bodyPr/>
                    <a:lstStyle/>
                    <a:p>
                      <a:pPr algn="ctr"/>
                      <a:r>
                        <a:rPr lang="en-US" dirty="0" smtClean="0"/>
                        <a:t>18</a:t>
                      </a:r>
                      <a:endParaRPr lang="en-GB" dirty="0"/>
                    </a:p>
                  </a:txBody>
                  <a:tcPr/>
                </a:tc>
                <a:tc>
                  <a:txBody>
                    <a:bodyPr/>
                    <a:lstStyle/>
                    <a:p>
                      <a:pPr algn="ctr"/>
                      <a:r>
                        <a:rPr lang="en-US" sz="2000" dirty="0" smtClean="0"/>
                        <a:t>&gt; 1k</a:t>
                      </a:r>
                      <a:endParaRPr lang="en-GB" sz="2000" dirty="0"/>
                    </a:p>
                  </a:txBody>
                  <a:tcPr/>
                </a:tc>
              </a:tr>
              <a:tr h="334936">
                <a:tc>
                  <a:txBody>
                    <a:bodyPr/>
                    <a:lstStyle/>
                    <a:p>
                      <a:pPr algn="ctr"/>
                      <a:r>
                        <a:rPr lang="en-US" dirty="0" smtClean="0"/>
                        <a:t>3</a:t>
                      </a:r>
                      <a:endParaRPr lang="en-GB" dirty="0"/>
                    </a:p>
                  </a:txBody>
                  <a:tcPr/>
                </a:tc>
                <a:tc>
                  <a:txBody>
                    <a:bodyPr/>
                    <a:lstStyle/>
                    <a:p>
                      <a:pPr algn="ctr"/>
                      <a:r>
                        <a:rPr lang="en-US" dirty="0" smtClean="0"/>
                        <a:t>30</a:t>
                      </a:r>
                      <a:endParaRPr lang="en-GB" dirty="0"/>
                    </a:p>
                  </a:txBody>
                  <a:tcPr/>
                </a:tc>
                <a:tc>
                  <a:txBody>
                    <a:bodyPr/>
                    <a:lstStyle/>
                    <a:p>
                      <a:pPr algn="ctr"/>
                      <a:r>
                        <a:rPr lang="en-US" sz="1800" dirty="0" smtClean="0"/>
                        <a:t>&gt; 1k</a:t>
                      </a:r>
                      <a:endParaRPr lang="en-GB" dirty="0"/>
                    </a:p>
                  </a:txBody>
                  <a:tcPr/>
                </a:tc>
              </a:tr>
              <a:tr h="334936">
                <a:tc>
                  <a:txBody>
                    <a:bodyPr/>
                    <a:lstStyle/>
                    <a:p>
                      <a:pPr algn="ctr"/>
                      <a:r>
                        <a:rPr lang="en-US" dirty="0" smtClean="0"/>
                        <a:t>4</a:t>
                      </a:r>
                      <a:endParaRPr lang="en-GB" dirty="0"/>
                    </a:p>
                  </a:txBody>
                  <a:tcPr/>
                </a:tc>
                <a:tc>
                  <a:txBody>
                    <a:bodyPr/>
                    <a:lstStyle/>
                    <a:p>
                      <a:pPr algn="ctr"/>
                      <a:r>
                        <a:rPr lang="en-US" dirty="0" smtClean="0"/>
                        <a:t>40</a:t>
                      </a:r>
                      <a:endParaRPr lang="en-GB" dirty="0"/>
                    </a:p>
                  </a:txBody>
                  <a:tcPr/>
                </a:tc>
                <a:tc>
                  <a:txBody>
                    <a:bodyPr/>
                    <a:lstStyle/>
                    <a:p>
                      <a:pPr algn="ctr"/>
                      <a:r>
                        <a:rPr lang="en-US" sz="1800" dirty="0" smtClean="0"/>
                        <a:t>&gt; 1k</a:t>
                      </a:r>
                      <a:endParaRPr lang="en-GB" b="1" dirty="0"/>
                    </a:p>
                  </a:txBody>
                  <a:tcPr/>
                </a:tc>
              </a:tr>
              <a:tr h="334936">
                <a:tc>
                  <a:txBody>
                    <a:bodyPr/>
                    <a:lstStyle/>
                    <a:p>
                      <a:pPr algn="ctr"/>
                      <a:r>
                        <a:rPr lang="en-US" dirty="0" smtClean="0"/>
                        <a:t>5</a:t>
                      </a:r>
                      <a:endParaRPr lang="en-GB" dirty="0"/>
                    </a:p>
                  </a:txBody>
                  <a:tcPr/>
                </a:tc>
                <a:tc>
                  <a:txBody>
                    <a:bodyPr/>
                    <a:lstStyle/>
                    <a:p>
                      <a:pPr algn="ctr"/>
                      <a:r>
                        <a:rPr lang="en-US" dirty="0" smtClean="0"/>
                        <a:t>20</a:t>
                      </a:r>
                      <a:endParaRPr lang="en-GB" dirty="0"/>
                    </a:p>
                  </a:txBody>
                  <a:tcPr/>
                </a:tc>
                <a:tc>
                  <a:txBody>
                    <a:bodyPr/>
                    <a:lstStyle/>
                    <a:p>
                      <a:pPr algn="ctr"/>
                      <a:r>
                        <a:rPr lang="en-US" dirty="0" smtClean="0"/>
                        <a:t>6.2</a:t>
                      </a:r>
                      <a:r>
                        <a:rPr lang="en-US" baseline="0" dirty="0" smtClean="0"/>
                        <a:t> k</a:t>
                      </a:r>
                      <a:endParaRPr lang="en-GB" dirty="0"/>
                    </a:p>
                  </a:txBody>
                  <a:tcPr/>
                </a:tc>
              </a:tr>
              <a:tr h="334936">
                <a:tc>
                  <a:txBody>
                    <a:bodyPr/>
                    <a:lstStyle/>
                    <a:p>
                      <a:pPr algn="ctr"/>
                      <a:r>
                        <a:rPr lang="en-US" dirty="0" smtClean="0"/>
                        <a:t>6</a:t>
                      </a:r>
                      <a:endParaRPr lang="en-GB" dirty="0"/>
                    </a:p>
                  </a:txBody>
                  <a:tcPr/>
                </a:tc>
                <a:tc>
                  <a:txBody>
                    <a:bodyPr/>
                    <a:lstStyle/>
                    <a:p>
                      <a:pPr algn="ctr"/>
                      <a:r>
                        <a:rPr lang="en-US" dirty="0" smtClean="0"/>
                        <a:t>40</a:t>
                      </a:r>
                      <a:endParaRPr lang="en-GB" dirty="0"/>
                    </a:p>
                  </a:txBody>
                  <a:tcPr/>
                </a:tc>
                <a:tc>
                  <a:txBody>
                    <a:bodyPr/>
                    <a:lstStyle/>
                    <a:p>
                      <a:pPr algn="ctr"/>
                      <a:r>
                        <a:rPr lang="en-US" dirty="0" smtClean="0"/>
                        <a:t>7.5</a:t>
                      </a:r>
                      <a:r>
                        <a:rPr lang="en-US" baseline="0" dirty="0" smtClean="0"/>
                        <a:t> k</a:t>
                      </a:r>
                      <a:endParaRPr lang="en-US" dirty="0" smtClean="0"/>
                    </a:p>
                  </a:txBody>
                  <a:tcPr/>
                </a:tc>
              </a:tr>
              <a:tr h="334936">
                <a:tc>
                  <a:txBody>
                    <a:bodyPr/>
                    <a:lstStyle/>
                    <a:p>
                      <a:pPr algn="ctr"/>
                      <a:r>
                        <a:rPr lang="en-US" dirty="0" smtClean="0"/>
                        <a:t>7</a:t>
                      </a:r>
                      <a:endParaRPr lang="en-GB" dirty="0"/>
                    </a:p>
                  </a:txBody>
                  <a:tcPr/>
                </a:tc>
                <a:tc>
                  <a:txBody>
                    <a:bodyPr/>
                    <a:lstStyle/>
                    <a:p>
                      <a:pPr algn="ctr"/>
                      <a:r>
                        <a:rPr lang="en-US" dirty="0" smtClean="0"/>
                        <a:t>CZ</a:t>
                      </a:r>
                      <a:endParaRPr lang="en-GB" dirty="0"/>
                    </a:p>
                  </a:txBody>
                  <a:tcPr/>
                </a:tc>
                <a:tc>
                  <a:txBody>
                    <a:bodyPr/>
                    <a:lstStyle/>
                    <a:p>
                      <a:pPr algn="ctr"/>
                      <a:r>
                        <a:rPr lang="en-US" dirty="0" smtClean="0"/>
                        <a:t>&gt; 700</a:t>
                      </a:r>
                      <a:endParaRPr lang="en-GB" dirty="0"/>
                    </a:p>
                  </a:txBody>
                  <a:tcPr/>
                </a:tc>
              </a:tr>
            </a:tbl>
          </a:graphicData>
        </a:graphic>
      </p:graphicFrame>
      <p:cxnSp>
        <p:nvCxnSpPr>
          <p:cNvPr id="5" name="Straight Connector 4"/>
          <p:cNvCxnSpPr/>
          <p:nvPr/>
        </p:nvCxnSpPr>
        <p:spPr>
          <a:xfrm>
            <a:off x="347579" y="1016000"/>
            <a:ext cx="2459789"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47579" y="1689779"/>
            <a:ext cx="614947" cy="0"/>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47579" y="2056074"/>
            <a:ext cx="614947" cy="0"/>
          </a:xfrm>
          <a:prstGeom prst="line">
            <a:avLst/>
          </a:prstGeom>
          <a:ln w="38100">
            <a:solidFill>
              <a:srgbClr val="04FF0E"/>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60153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2515818"/>
            <a:ext cx="8712200" cy="1826363"/>
          </a:xfrm>
        </p:spPr>
        <p:txBody>
          <a:bodyPr>
            <a:normAutofit fontScale="90000"/>
          </a:bodyPr>
          <a:lstStyle/>
          <a:p>
            <a:pPr>
              <a:lnSpc>
                <a:spcPct val="90000"/>
              </a:lnSpc>
            </a:pPr>
            <a:r>
              <a:rPr lang="en-US" sz="4800" dirty="0" smtClean="0">
                <a:solidFill>
                  <a:schemeClr val="hlink"/>
                </a:solidFill>
              </a:rPr>
              <a:t>EXPLORER : </a:t>
            </a:r>
            <a:br>
              <a:rPr lang="en-US" sz="4800" dirty="0" smtClean="0">
                <a:solidFill>
                  <a:schemeClr val="hlink"/>
                </a:solidFill>
              </a:rPr>
            </a:br>
            <a:r>
              <a:rPr lang="en-US" sz="4000" dirty="0" smtClean="0">
                <a:solidFill>
                  <a:schemeClr val="hlink"/>
                </a:solidFill>
              </a:rPr>
              <a:t>PIXEL</a:t>
            </a:r>
            <a:r>
              <a:rPr lang="en-US" sz="4000" dirty="0" smtClean="0">
                <a:solidFill>
                  <a:schemeClr val="hlink"/>
                </a:solidFill>
              </a:rPr>
              <a:t> SENSOR OPTIMIZATION</a:t>
            </a:r>
            <a:r>
              <a:rPr lang="en-US" sz="4000" dirty="0" smtClean="0">
                <a:solidFill>
                  <a:schemeClr val="hlink"/>
                </a:solidFill>
              </a:rPr>
              <a:t> </a:t>
            </a:r>
            <a:br>
              <a:rPr lang="en-US" sz="4000" dirty="0" smtClean="0">
                <a:solidFill>
                  <a:schemeClr val="hlink"/>
                </a:solidFill>
              </a:rPr>
            </a:br>
            <a:r>
              <a:rPr lang="en-US" sz="4000" dirty="0" smtClean="0">
                <a:solidFill>
                  <a:schemeClr val="hlink"/>
                </a:solidFill>
              </a:rPr>
              <a:t>and </a:t>
            </a:r>
            <a:r>
              <a:rPr lang="en-US" sz="4000" dirty="0">
                <a:solidFill>
                  <a:schemeClr val="hlink"/>
                </a:solidFill>
              </a:rPr>
              <a:t>MEASUREMENTS</a:t>
            </a:r>
            <a:br>
              <a:rPr lang="en-US" sz="4000" dirty="0">
                <a:solidFill>
                  <a:schemeClr val="hlink"/>
                </a:solidFill>
              </a:rPr>
            </a:br>
            <a:endParaRPr lang="fr-FR" sz="4000" dirty="0">
              <a:solidFill>
                <a:schemeClr val="hlink"/>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219629830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AT" sz="3200" b="1" dirty="0" err="1" smtClean="0"/>
              <a:t>Starting</a:t>
            </a:r>
            <a:r>
              <a:rPr lang="de-AT" sz="3200" b="1" dirty="0" smtClean="0"/>
              <a:t> </a:t>
            </a:r>
            <a:r>
              <a:rPr lang="de-AT" sz="3200" b="1" dirty="0" err="1" smtClean="0"/>
              <a:t>point</a:t>
            </a:r>
            <a:r>
              <a:rPr lang="de-AT" sz="3200" b="1" dirty="0" smtClean="0"/>
              <a:t> MIMOSA32 </a:t>
            </a:r>
            <a:r>
              <a:rPr lang="de-AT" sz="3200" b="1" dirty="0" smtClean="0"/>
              <a:t>chips: </a:t>
            </a:r>
            <a:r>
              <a:rPr lang="de-AT" sz="3200" dirty="0" smtClean="0"/>
              <a:t>Variation of V</a:t>
            </a:r>
            <a:r>
              <a:rPr lang="de-AT" sz="3200" baseline="-25000" dirty="0" smtClean="0"/>
              <a:t>diode</a:t>
            </a:r>
            <a:endParaRPr lang="de-AT" sz="3200" baseline="-25000" dirty="0"/>
          </a:p>
        </p:txBody>
      </p:sp>
      <p:sp>
        <p:nvSpPr>
          <p:cNvPr id="13" name="Slide Number Placeholder 12"/>
          <p:cNvSpPr>
            <a:spLocks noGrp="1"/>
          </p:cNvSpPr>
          <p:nvPr>
            <p:ph type="sldNum" sz="quarter" idx="11"/>
          </p:nvPr>
        </p:nvSpPr>
        <p:spPr>
          <a:prstGeom prst="rect">
            <a:avLst/>
          </a:prstGeom>
        </p:spPr>
        <p:txBody>
          <a:bodyPr/>
          <a:lstStyle/>
          <a:p>
            <a:fld id="{3FB2EBF0-D482-47E4-B2D2-151EDBBB5D0C}" type="slidenum">
              <a:rPr lang="de-AT" smtClean="0"/>
              <a:t>12</a:t>
            </a:fld>
            <a:endParaRPr lang="de-AT" dirty="0"/>
          </a:p>
        </p:txBody>
      </p:sp>
      <p:pic>
        <p:nvPicPr>
          <p:cNvPr id="15" name="Content Placeholder 2"/>
          <p:cNvPicPr>
            <a:picLocks noChangeAspect="1"/>
          </p:cNvPicPr>
          <p:nvPr/>
        </p:nvPicPr>
        <p:blipFill rotWithShape="1">
          <a:blip r:embed="rId2" cstate="email">
            <a:extLst>
              <a:ext uri="{28A0092B-C50C-407E-A947-70E740481C1C}">
                <a14:useLocalDpi xmlns:a14="http://schemas.microsoft.com/office/drawing/2010/main" val="0"/>
              </a:ext>
            </a:extLst>
          </a:blip>
          <a:srcRect r="51146" b="31521"/>
          <a:stretch/>
        </p:blipFill>
        <p:spPr>
          <a:xfrm>
            <a:off x="626136" y="1124744"/>
            <a:ext cx="3587807" cy="3486191"/>
          </a:xfrm>
          <a:prstGeom prst="rect">
            <a:avLst/>
          </a:prstGeom>
        </p:spPr>
      </p:pic>
      <p:pic>
        <p:nvPicPr>
          <p:cNvPr id="16" name="Content Placeholder 2"/>
          <p:cNvPicPr>
            <a:picLocks noChangeAspect="1"/>
          </p:cNvPicPr>
          <p:nvPr/>
        </p:nvPicPr>
        <p:blipFill rotWithShape="1">
          <a:blip r:embed="rId3" cstate="email">
            <a:extLst>
              <a:ext uri="{28A0092B-C50C-407E-A947-70E740481C1C}">
                <a14:useLocalDpi xmlns:a14="http://schemas.microsoft.com/office/drawing/2010/main" val="0"/>
              </a:ext>
            </a:extLst>
          </a:blip>
          <a:srcRect l="50000" t="36215"/>
          <a:stretch/>
        </p:blipFill>
        <p:spPr>
          <a:xfrm>
            <a:off x="4716016" y="2820819"/>
            <a:ext cx="3885887" cy="3436400"/>
          </a:xfrm>
          <a:prstGeom prst="rect">
            <a:avLst/>
          </a:prstGeom>
        </p:spPr>
      </p:pic>
      <p:sp>
        <p:nvSpPr>
          <p:cNvPr id="4" name="TextBox 3"/>
          <p:cNvSpPr txBox="1"/>
          <p:nvPr/>
        </p:nvSpPr>
        <p:spPr>
          <a:xfrm>
            <a:off x="4355976" y="1268760"/>
            <a:ext cx="4392488" cy="1538883"/>
          </a:xfrm>
          <a:prstGeom prst="rect">
            <a:avLst/>
          </a:prstGeom>
          <a:noFill/>
        </p:spPr>
        <p:txBody>
          <a:bodyPr wrap="square" rtlCol="0">
            <a:spAutoFit/>
          </a:bodyPr>
          <a:lstStyle/>
          <a:p>
            <a:pPr marL="285750" indent="-285750">
              <a:buFont typeface="Arial" pitchFamily="34" charset="0"/>
              <a:buChar char="•"/>
            </a:pPr>
            <a:r>
              <a:rPr lang="en-GB" b="1" dirty="0" smtClean="0"/>
              <a:t>V</a:t>
            </a:r>
            <a:r>
              <a:rPr lang="en-GB" b="1" baseline="-25000" dirty="0" smtClean="0"/>
              <a:t>diode</a:t>
            </a:r>
            <a:r>
              <a:rPr lang="en-GB" dirty="0" smtClean="0"/>
              <a:t> up to 1.3 V: </a:t>
            </a:r>
          </a:p>
          <a:p>
            <a:pPr lvl="1"/>
            <a:r>
              <a:rPr lang="en-GB" dirty="0" smtClean="0"/>
              <a:t>Shift of the spectrum towards higher ADC values</a:t>
            </a:r>
          </a:p>
          <a:p>
            <a:pPr marL="285750" indent="-285750">
              <a:buFont typeface="Arial" pitchFamily="34" charset="0"/>
              <a:buChar char="•"/>
            </a:pPr>
            <a:endParaRPr lang="en-GB" sz="400" dirty="0"/>
          </a:p>
          <a:p>
            <a:pPr marL="285750" indent="-285750">
              <a:buFont typeface="Arial" pitchFamily="34" charset="0"/>
              <a:buChar char="•"/>
            </a:pPr>
            <a:r>
              <a:rPr lang="en-GB" b="1" dirty="0"/>
              <a:t>V</a:t>
            </a:r>
            <a:r>
              <a:rPr lang="en-GB" b="1" baseline="-25000" dirty="0"/>
              <a:t>diode</a:t>
            </a:r>
            <a:r>
              <a:rPr lang="en-GB" dirty="0"/>
              <a:t> </a:t>
            </a:r>
            <a:r>
              <a:rPr lang="en-GB" dirty="0" smtClean="0"/>
              <a:t>larger than 1.4 </a:t>
            </a:r>
            <a:r>
              <a:rPr lang="en-GB" dirty="0"/>
              <a:t>V: </a:t>
            </a:r>
            <a:endParaRPr lang="en-GB" dirty="0" smtClean="0"/>
          </a:p>
          <a:p>
            <a:pPr lvl="1"/>
            <a:r>
              <a:rPr lang="en-GB" dirty="0" smtClean="0"/>
              <a:t>No big differences observed</a:t>
            </a:r>
            <a:endParaRPr lang="en-GB" dirty="0"/>
          </a:p>
        </p:txBody>
      </p:sp>
      <p:sp>
        <p:nvSpPr>
          <p:cNvPr id="18" name="TextBox 17"/>
          <p:cNvSpPr txBox="1"/>
          <p:nvPr/>
        </p:nvSpPr>
        <p:spPr>
          <a:xfrm>
            <a:off x="3501536" y="5354632"/>
            <a:ext cx="1358496" cy="738664"/>
          </a:xfrm>
          <a:prstGeom prst="rect">
            <a:avLst/>
          </a:prstGeom>
          <a:noFill/>
        </p:spPr>
        <p:txBody>
          <a:bodyPr wrap="square" rtlCol="0">
            <a:spAutoFit/>
          </a:bodyPr>
          <a:lstStyle/>
          <a:p>
            <a:r>
              <a:rPr lang="en-US" sz="1400" b="1" dirty="0" smtClean="0"/>
              <a:t>Example:</a:t>
            </a:r>
          </a:p>
          <a:p>
            <a:r>
              <a:rPr lang="en-US" sz="1400" dirty="0" smtClean="0"/>
              <a:t>- Chip: 9B</a:t>
            </a:r>
          </a:p>
          <a:p>
            <a:r>
              <a:rPr lang="en-US" sz="1400" dirty="0" smtClean="0"/>
              <a:t>- Structure: P00</a:t>
            </a:r>
          </a:p>
        </p:txBody>
      </p:sp>
      <p:sp>
        <p:nvSpPr>
          <p:cNvPr id="11"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
        <p:nvSpPr>
          <p:cNvPr id="12" name="TextBox 11"/>
          <p:cNvSpPr txBox="1"/>
          <p:nvPr/>
        </p:nvSpPr>
        <p:spPr>
          <a:xfrm>
            <a:off x="6325436" y="3131052"/>
            <a:ext cx="518091" cy="307777"/>
          </a:xfrm>
          <a:prstGeom prst="rect">
            <a:avLst/>
          </a:prstGeom>
          <a:noFill/>
        </p:spPr>
        <p:txBody>
          <a:bodyPr wrap="none" rtlCol="0">
            <a:spAutoFit/>
          </a:bodyPr>
          <a:lstStyle/>
          <a:p>
            <a:r>
              <a:rPr lang="en-GB" sz="1400" dirty="0" smtClean="0"/>
              <a:t>~1V</a:t>
            </a:r>
            <a:endParaRPr lang="en-GB" sz="1400" dirty="0"/>
          </a:p>
        </p:txBody>
      </p:sp>
      <p:sp>
        <p:nvSpPr>
          <p:cNvPr id="14" name="TextBox 13"/>
          <p:cNvSpPr txBox="1"/>
          <p:nvPr/>
        </p:nvSpPr>
        <p:spPr>
          <a:xfrm>
            <a:off x="7266573" y="3804820"/>
            <a:ext cx="671979" cy="307777"/>
          </a:xfrm>
          <a:prstGeom prst="rect">
            <a:avLst/>
          </a:prstGeom>
          <a:noFill/>
        </p:spPr>
        <p:txBody>
          <a:bodyPr wrap="none" rtlCol="0">
            <a:spAutoFit/>
          </a:bodyPr>
          <a:lstStyle/>
          <a:p>
            <a:r>
              <a:rPr lang="en-GB" sz="1400" dirty="0" smtClean="0"/>
              <a:t>~1.6V</a:t>
            </a:r>
            <a:endParaRPr lang="en-GB" sz="1400" dirty="0"/>
          </a:p>
        </p:txBody>
      </p:sp>
      <p:cxnSp>
        <p:nvCxnSpPr>
          <p:cNvPr id="5" name="Straight Arrow Connector 4"/>
          <p:cNvCxnSpPr/>
          <p:nvPr/>
        </p:nvCxnSpPr>
        <p:spPr>
          <a:xfrm>
            <a:off x="6843527" y="3438829"/>
            <a:ext cx="549210" cy="365991"/>
          </a:xfrm>
          <a:prstGeom prst="straightConnector1">
            <a:avLst/>
          </a:prstGeom>
          <a:ln>
            <a:solidFill>
              <a:srgbClr val="5A7CC4"/>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83929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201741" y="0"/>
            <a:ext cx="5735884" cy="699959"/>
          </a:xfrm>
          <a:prstGeom prst="rect">
            <a:avLst/>
          </a:prstGeom>
          <a:noFill/>
          <a:ln w="9525">
            <a:noFill/>
            <a:miter lim="800000"/>
            <a:headEnd/>
            <a:tailEnd/>
          </a:ln>
        </p:spPr>
        <p:txBody>
          <a:bodyPr/>
          <a:lstStyle/>
          <a:p>
            <a:pPr algn="ctr">
              <a:lnSpc>
                <a:spcPct val="90000"/>
              </a:lnSpc>
            </a:pPr>
            <a:endParaRPr lang="fr-FR" sz="2000" dirty="0" smtClean="0">
              <a:solidFill>
                <a:schemeClr val="hlink"/>
              </a:solidFill>
              <a:latin typeface="+mj-lt"/>
            </a:endParaRPr>
          </a:p>
        </p:txBody>
      </p:sp>
      <p:sp>
        <p:nvSpPr>
          <p:cNvPr id="5" name="Text Box 4"/>
          <p:cNvSpPr txBox="1">
            <a:spLocks noChangeArrowheads="1"/>
          </p:cNvSpPr>
          <p:nvPr/>
        </p:nvSpPr>
        <p:spPr bwMode="auto">
          <a:xfrm>
            <a:off x="2892061" y="600256"/>
            <a:ext cx="6251939" cy="2487860"/>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US" sz="2000" dirty="0" smtClean="0">
                <a:solidFill>
                  <a:srgbClr val="336699"/>
                </a:solidFill>
              </a:rPr>
              <a:t>Analog readout for pixel characterization</a:t>
            </a:r>
          </a:p>
          <a:p>
            <a:pPr marL="270000" indent="-277200">
              <a:lnSpc>
                <a:spcPct val="110000"/>
              </a:lnSpc>
              <a:spcAft>
                <a:spcPct val="30000"/>
              </a:spcAft>
              <a:buClr>
                <a:srgbClr val="FF0000"/>
              </a:buClr>
              <a:buFont typeface="Wingdings" charset="2"/>
              <a:buChar char="§"/>
            </a:pPr>
            <a:r>
              <a:rPr lang="en-US" sz="2000" dirty="0" smtClean="0">
                <a:solidFill>
                  <a:srgbClr val="336699"/>
                </a:solidFill>
              </a:rPr>
              <a:t>Readout time decoupled from integration time</a:t>
            </a:r>
          </a:p>
          <a:p>
            <a:pPr marL="270000" indent="-277200">
              <a:lnSpc>
                <a:spcPct val="110000"/>
              </a:lnSpc>
              <a:spcAft>
                <a:spcPct val="30000"/>
              </a:spcAft>
              <a:buClr>
                <a:srgbClr val="FF0000"/>
              </a:buClr>
              <a:buFont typeface="Wingdings" charset="2"/>
              <a:buChar char="§"/>
            </a:pPr>
            <a:r>
              <a:rPr lang="en-US" sz="2000" dirty="0" smtClean="0">
                <a:solidFill>
                  <a:srgbClr val="336699"/>
                </a:solidFill>
              </a:rPr>
              <a:t>Possibility to reverse bias the substrate</a:t>
            </a:r>
            <a:endParaRPr lang="en-US" sz="2000" dirty="0" smtClean="0">
              <a:solidFill>
                <a:srgbClr val="336699"/>
              </a:solidFill>
            </a:endParaRPr>
          </a:p>
          <a:p>
            <a:pPr marL="270000" indent="-277200">
              <a:lnSpc>
                <a:spcPct val="110000"/>
              </a:lnSpc>
              <a:spcAft>
                <a:spcPct val="30000"/>
              </a:spcAft>
              <a:buClr>
                <a:srgbClr val="FF0000"/>
              </a:buClr>
              <a:buFont typeface="Wingdings" charset="2"/>
              <a:buChar char="§"/>
            </a:pPr>
            <a:r>
              <a:rPr lang="en-US" sz="2000" dirty="0" smtClean="0">
                <a:solidFill>
                  <a:srgbClr val="336699"/>
                </a:solidFill>
              </a:rPr>
              <a:t>Sequential readout with correlated double sampling</a:t>
            </a:r>
            <a:endParaRPr lang="en-US" sz="2000" dirty="0" smtClean="0">
              <a:solidFill>
                <a:srgbClr val="336699"/>
              </a:solidFill>
            </a:endParaRPr>
          </a:p>
          <a:p>
            <a:pPr marL="270000" indent="-277200">
              <a:lnSpc>
                <a:spcPct val="110000"/>
              </a:lnSpc>
              <a:spcAft>
                <a:spcPct val="30000"/>
              </a:spcAft>
              <a:buClr>
                <a:srgbClr val="FF0000"/>
              </a:buClr>
              <a:buFont typeface="Wingdings" charset="2"/>
              <a:buChar char="§"/>
            </a:pPr>
            <a:r>
              <a:rPr lang="en-US" sz="2000" dirty="0" smtClean="0">
                <a:solidFill>
                  <a:srgbClr val="336699"/>
                </a:solidFill>
              </a:rPr>
              <a:t>Contains two </a:t>
            </a:r>
            <a:r>
              <a:rPr lang="en-US" sz="2000" dirty="0" smtClean="0">
                <a:solidFill>
                  <a:srgbClr val="336699"/>
                </a:solidFill>
              </a:rPr>
              <a:t>1.8x1.8mm</a:t>
            </a:r>
            <a:r>
              <a:rPr lang="en-US" sz="2000" baseline="30000" dirty="0" smtClean="0">
                <a:solidFill>
                  <a:srgbClr val="336699"/>
                </a:solidFill>
              </a:rPr>
              <a:t>2</a:t>
            </a:r>
            <a:r>
              <a:rPr lang="en-US" sz="2000" dirty="0" smtClean="0">
                <a:solidFill>
                  <a:srgbClr val="336699"/>
                </a:solidFill>
              </a:rPr>
              <a:t> </a:t>
            </a:r>
            <a:r>
              <a:rPr lang="en-US" sz="2000" dirty="0" smtClean="0">
                <a:solidFill>
                  <a:srgbClr val="336699"/>
                </a:solidFill>
              </a:rPr>
              <a:t>matrices of 20x20 and 30x30 micron pixels with different </a:t>
            </a:r>
            <a:r>
              <a:rPr lang="en-US" sz="2000" dirty="0" smtClean="0">
                <a:solidFill>
                  <a:srgbClr val="336699"/>
                </a:solidFill>
              </a:rPr>
              <a:t>geometries</a:t>
            </a:r>
            <a:endParaRPr lang="en-US" sz="2000" b="0" dirty="0">
              <a:solidFill>
                <a:srgbClr val="336699"/>
              </a:solidFill>
            </a:endParaRPr>
          </a:p>
        </p:txBody>
      </p:sp>
      <p:pic>
        <p:nvPicPr>
          <p:cNvPr id="3" name="Picture 2" descr="CERNCHIP.JPG"/>
          <p:cNvPicPr>
            <a:picLocks noChangeAspect="1"/>
          </p:cNvPicPr>
          <p:nvPr/>
        </p:nvPicPr>
        <p:blipFill rotWithShape="1">
          <a:blip r:embed="rId3" cstate="email">
            <a:extLst>
              <a:ext uri="{28A0092B-C50C-407E-A947-70E740481C1C}">
                <a14:useLocalDpi xmlns:a14="http://schemas.microsoft.com/office/drawing/2010/main" val="0"/>
              </a:ext>
            </a:extLst>
          </a:blip>
          <a:srcRect l="11459" t="23724" r="20139" b="15989"/>
          <a:stretch/>
        </p:blipFill>
        <p:spPr>
          <a:xfrm rot="5400000">
            <a:off x="-880339" y="2468174"/>
            <a:ext cx="4763863" cy="2780936"/>
          </a:xfrm>
          <a:prstGeom prst="rect">
            <a:avLst/>
          </a:prstGeom>
        </p:spPr>
      </p:pic>
      <p:sp>
        <p:nvSpPr>
          <p:cNvPr id="9" name="Oval 8"/>
          <p:cNvSpPr/>
          <p:nvPr/>
        </p:nvSpPr>
        <p:spPr bwMode="auto">
          <a:xfrm>
            <a:off x="1312024" y="3630724"/>
            <a:ext cx="517263" cy="478370"/>
          </a:xfrm>
          <a:prstGeom prst="ellipse">
            <a:avLst/>
          </a:prstGeom>
          <a:noFill/>
          <a:ln w="25400" cap="flat" cmpd="sng" algn="ctr">
            <a:solidFill>
              <a:srgbClr val="FF0000"/>
            </a:solidFill>
            <a:prstDash val="dash"/>
            <a:round/>
            <a:headEnd type="none" w="med" len="med"/>
            <a:tailEnd type="none" w="med" len="med"/>
          </a:ln>
          <a:effectLst>
            <a:outerShdw blurRad="50800" dist="38100" dir="2700000" algn="tl" rotWithShape="0">
              <a:prstClr val="black">
                <a:alpha val="40000"/>
              </a:prstClr>
            </a:outerShdw>
          </a:effectLst>
        </p:spPr>
        <p:txBody>
          <a:bodyPr vert="horz" wrap="square" lIns="0" tIns="180000" rIns="0" bIns="72000" numCol="1" rtlCol="0" anchor="t" anchorCtr="0" compatLnSpc="1">
            <a:prstTxWarp prst="textNoShape">
              <a:avLst/>
            </a:prstTxWarp>
          </a:bodyPr>
          <a:lstStyle/>
          <a:p>
            <a:pPr marL="357188" indent="-174625" algn="ctr">
              <a:lnSpc>
                <a:spcPct val="90000"/>
              </a:lnSpc>
              <a:spcBef>
                <a:spcPct val="30000"/>
              </a:spcBef>
              <a:buClr>
                <a:schemeClr val="accent1">
                  <a:lumMod val="60000"/>
                  <a:lumOff val="40000"/>
                </a:schemeClr>
              </a:buClr>
              <a:buSzPct val="100000"/>
              <a:buFont typeface="Arial" pitchFamily="34" charset="0"/>
              <a:buChar char="•"/>
            </a:pPr>
            <a:endParaRPr lang="en-GB" sz="2000" dirty="0">
              <a:solidFill>
                <a:srgbClr val="336699"/>
              </a:solidFill>
              <a:latin typeface="Calibri" pitchFamily="34" charset="0"/>
              <a:cs typeface="Calibri" pitchFamily="34" charset="0"/>
            </a:endParaRPr>
          </a:p>
        </p:txBody>
      </p:sp>
      <p:cxnSp>
        <p:nvCxnSpPr>
          <p:cNvPr id="10" name="Straight Connector 9"/>
          <p:cNvCxnSpPr>
            <a:stCxn id="9" idx="0"/>
          </p:cNvCxnSpPr>
          <p:nvPr/>
        </p:nvCxnSpPr>
        <p:spPr bwMode="auto">
          <a:xfrm flipV="1">
            <a:off x="1570656" y="3115936"/>
            <a:ext cx="1524904" cy="514788"/>
          </a:xfrm>
          <a:prstGeom prst="line">
            <a:avLst/>
          </a:prstGeom>
          <a:solidFill>
            <a:schemeClr val="accent1"/>
          </a:solidFill>
          <a:ln w="28575" cap="flat" cmpd="sng" algn="ctr">
            <a:solidFill>
              <a:srgbClr val="FF0000"/>
            </a:solidFill>
            <a:prstDash val="dash"/>
            <a:round/>
            <a:headEnd type="none" w="med" len="med"/>
            <a:tailEnd type="none" w="med" len="med"/>
          </a:ln>
          <a:effectLst/>
        </p:spPr>
      </p:cxnSp>
      <p:cxnSp>
        <p:nvCxnSpPr>
          <p:cNvPr id="12" name="Straight Connector 11"/>
          <p:cNvCxnSpPr>
            <a:stCxn id="9" idx="3"/>
          </p:cNvCxnSpPr>
          <p:nvPr/>
        </p:nvCxnSpPr>
        <p:spPr bwMode="auto">
          <a:xfrm>
            <a:off x="1387775" y="4039038"/>
            <a:ext cx="1707786" cy="2201536"/>
          </a:xfrm>
          <a:prstGeom prst="line">
            <a:avLst/>
          </a:prstGeom>
          <a:solidFill>
            <a:schemeClr val="accent1"/>
          </a:solidFill>
          <a:ln w="28575" cap="flat" cmpd="sng" algn="ctr">
            <a:solidFill>
              <a:srgbClr val="FF0000"/>
            </a:solidFill>
            <a:prstDash val="dash"/>
            <a:round/>
            <a:headEnd type="none" w="med" len="med"/>
            <a:tailEnd type="none" w="med" len="med"/>
          </a:ln>
          <a:effectLst/>
        </p:spPr>
      </p:cxnSp>
      <p:sp>
        <p:nvSpPr>
          <p:cNvPr id="2" name="Title 1"/>
          <p:cNvSpPr>
            <a:spLocks noGrp="1"/>
          </p:cNvSpPr>
          <p:nvPr>
            <p:ph type="title"/>
          </p:nvPr>
        </p:nvSpPr>
        <p:spPr>
          <a:noFill/>
          <a:ln>
            <a:noFill/>
          </a:ln>
          <a:effectLst/>
        </p:spPr>
        <p:txBody>
          <a:bodyPr vert="horz" lIns="45720" rIns="45720" anchor="ctr">
            <a:noAutofit/>
          </a:bodyPr>
          <a:lstStyle/>
          <a:p>
            <a:r>
              <a:rPr lang="fr-FR" sz="2800" dirty="0" smtClean="0"/>
              <a:t>Prototype July 2012 </a:t>
            </a:r>
            <a:r>
              <a:rPr lang="fr-FR" sz="2800" dirty="0" err="1" smtClean="0"/>
              <a:t>submission</a:t>
            </a:r>
            <a:r>
              <a:rPr lang="fr-FR" sz="2800" dirty="0" smtClean="0"/>
              <a:t>: </a:t>
            </a:r>
            <a:r>
              <a:rPr lang="fr-FR" sz="2800" dirty="0" smtClean="0"/>
              <a:t>Explorer-0</a:t>
            </a:r>
            <a:endParaRPr lang="en-GB" sz="2800" dirty="0"/>
          </a:p>
        </p:txBody>
      </p:sp>
      <p:sp>
        <p:nvSpPr>
          <p:cNvPr id="19" name="Slide Number Placeholder 18"/>
          <p:cNvSpPr>
            <a:spLocks noGrp="1"/>
          </p:cNvSpPr>
          <p:nvPr>
            <p:ph type="sldNum" sz="quarter" idx="11"/>
          </p:nvPr>
        </p:nvSpPr>
        <p:spPr/>
        <p:txBody>
          <a:bodyPr/>
          <a:lstStyle/>
          <a:p>
            <a:pPr>
              <a:defRPr/>
            </a:pPr>
            <a:fld id="{6F097985-545A-41E2-9F24-D58C3406328E}" type="slidenum">
              <a:rPr lang="en-US" smtClean="0"/>
              <a:pPr>
                <a:defRPr/>
              </a:pPr>
              <a:t>13</a:t>
            </a:fld>
            <a:endParaRPr lang="en-US" sz="1600"/>
          </a:p>
        </p:txBody>
      </p:sp>
      <p:grpSp>
        <p:nvGrpSpPr>
          <p:cNvPr id="14" name="Group 13"/>
          <p:cNvGrpSpPr/>
          <p:nvPr/>
        </p:nvGrpSpPr>
        <p:grpSpPr>
          <a:xfrm>
            <a:off x="2677213" y="2963015"/>
            <a:ext cx="6442096" cy="3330370"/>
            <a:chOff x="1006934" y="728700"/>
            <a:chExt cx="7245805" cy="3797333"/>
          </a:xfrm>
        </p:grpSpPr>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88"/>
            <a:stretch/>
          </p:blipFill>
          <p:spPr bwMode="auto">
            <a:xfrm>
              <a:off x="1376643" y="903062"/>
              <a:ext cx="6390711" cy="3606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1006934" y="818710"/>
              <a:ext cx="7245805" cy="369040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3" descr="G:\Services\cdsusers\ccavicch\Upgrade\Test_chip\PIXFEB2013\explorer0.pn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11619"/>
            <a:stretch/>
          </p:blipFill>
          <p:spPr bwMode="auto">
            <a:xfrm>
              <a:off x="1364118" y="728700"/>
              <a:ext cx="6500982" cy="3797333"/>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TextBox 19"/>
          <p:cNvSpPr txBox="1"/>
          <p:nvPr/>
        </p:nvSpPr>
        <p:spPr>
          <a:xfrm rot="16200000">
            <a:off x="7751692" y="4330177"/>
            <a:ext cx="2295757" cy="369332"/>
          </a:xfrm>
          <a:prstGeom prst="rect">
            <a:avLst/>
          </a:prstGeom>
          <a:solidFill>
            <a:schemeClr val="bg1"/>
          </a:solidFill>
        </p:spPr>
        <p:txBody>
          <a:bodyPr wrap="square" rtlCol="0">
            <a:spAutoFit/>
          </a:bodyPr>
          <a:lstStyle/>
          <a:p>
            <a:pPr algn="ctr"/>
            <a:r>
              <a:rPr lang="en-GB" dirty="0" smtClean="0"/>
              <a:t>PULSED ROWS</a:t>
            </a:r>
            <a:endParaRPr lang="en-GB" dirty="0"/>
          </a:p>
        </p:txBody>
      </p:sp>
      <p:sp>
        <p:nvSpPr>
          <p:cNvPr id="23"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8467136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More detail on the collection electrodes</a:t>
            </a:r>
            <a:endParaRPr lang="en-GB" dirty="0"/>
          </a:p>
        </p:txBody>
      </p:sp>
      <p:sp>
        <p:nvSpPr>
          <p:cNvPr id="5" name="Slide Number Placeholder 4"/>
          <p:cNvSpPr>
            <a:spLocks noGrp="1"/>
          </p:cNvSpPr>
          <p:nvPr>
            <p:ph type="sldNum" sz="quarter" idx="11"/>
          </p:nvPr>
        </p:nvSpPr>
        <p:spPr/>
        <p:txBody>
          <a:bodyPr/>
          <a:lstStyle/>
          <a:p>
            <a:pPr>
              <a:defRPr/>
            </a:pPr>
            <a:fld id="{6F097985-545A-41E2-9F24-D58C3406328E}" type="slidenum">
              <a:rPr lang="en-US" smtClean="0"/>
              <a:pPr>
                <a:defRPr/>
              </a:pPr>
              <a:t>14</a:t>
            </a:fld>
            <a:endParaRPr lang="en-US" sz="1600"/>
          </a:p>
        </p:txBody>
      </p:sp>
      <p:sp>
        <p:nvSpPr>
          <p:cNvPr id="8"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pic>
        <p:nvPicPr>
          <p:cNvPr id="2" name="Picture 1"/>
          <p:cNvPicPr>
            <a:picLocks noChangeAspect="1"/>
          </p:cNvPicPr>
          <p:nvPr/>
        </p:nvPicPr>
        <p:blipFill>
          <a:blip r:embed="rId2"/>
          <a:stretch>
            <a:fillRect/>
          </a:stretch>
        </p:blipFill>
        <p:spPr>
          <a:xfrm>
            <a:off x="880308" y="673100"/>
            <a:ext cx="7531100" cy="5511800"/>
          </a:xfrm>
          <a:prstGeom prst="rect">
            <a:avLst/>
          </a:prstGeom>
        </p:spPr>
      </p:pic>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 b="319"/>
          <a:stretch/>
        </p:blipFill>
        <p:spPr bwMode="auto">
          <a:xfrm flipH="1">
            <a:off x="1709908" y="1324360"/>
            <a:ext cx="665745" cy="486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09089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Charge collection efficiency in Explorer-0</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15</a:t>
            </a:fld>
            <a:endParaRPr lang="en-US" sz="1600"/>
          </a:p>
        </p:txBody>
      </p:sp>
      <p:sp>
        <p:nvSpPr>
          <p:cNvPr id="8" name="Content Placeholder 2"/>
          <p:cNvSpPr txBox="1">
            <a:spLocks/>
          </p:cNvSpPr>
          <p:nvPr/>
        </p:nvSpPr>
        <p:spPr>
          <a:xfrm>
            <a:off x="0" y="654087"/>
            <a:ext cx="9144000" cy="1935215"/>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Aft>
                <a:spcPts val="600"/>
              </a:spcAft>
              <a:buClr>
                <a:srgbClr val="FF0000"/>
              </a:buClr>
              <a:buFont typeface="Wingdings" charset="2"/>
              <a:buChar char="§"/>
            </a:pPr>
            <a:r>
              <a:rPr lang="en-US" sz="2000" dirty="0" smtClean="0"/>
              <a:t>response to </a:t>
            </a:r>
            <a:r>
              <a:rPr lang="en-US" sz="2000" baseline="30000" dirty="0"/>
              <a:t>55</a:t>
            </a:r>
            <a:r>
              <a:rPr lang="en-US" sz="2000" dirty="0"/>
              <a:t>Fe X-</a:t>
            </a:r>
            <a:r>
              <a:rPr lang="en-US" sz="2000" dirty="0" smtClean="0"/>
              <a:t>rays for :</a:t>
            </a:r>
          </a:p>
          <a:p>
            <a:pPr lvl="1">
              <a:spcAft>
                <a:spcPts val="600"/>
              </a:spcAft>
              <a:buClr>
                <a:srgbClr val="FF0000"/>
              </a:buClr>
              <a:buFont typeface="Wingdings" charset="2"/>
              <a:buChar char="§"/>
            </a:pPr>
            <a:r>
              <a:rPr lang="en-US" sz="2000" dirty="0" smtClean="0"/>
              <a:t>seed (highest signal in 5x5 matrix) </a:t>
            </a:r>
          </a:p>
          <a:p>
            <a:pPr lvl="1">
              <a:spcAft>
                <a:spcPts val="600"/>
              </a:spcAft>
              <a:buClr>
                <a:srgbClr val="FF0000"/>
              </a:buClr>
              <a:buFont typeface="Wingdings" charset="2"/>
              <a:buChar char="§"/>
            </a:pPr>
            <a:r>
              <a:rPr lang="en-US" sz="2000" dirty="0" smtClean="0"/>
              <a:t>cluster (5x5 pixels around seed)</a:t>
            </a:r>
          </a:p>
          <a:p>
            <a:pPr>
              <a:spcAft>
                <a:spcPts val="600"/>
              </a:spcAft>
              <a:buClr>
                <a:srgbClr val="FF0000"/>
              </a:buClr>
              <a:buFont typeface="Wingdings" charset="2"/>
              <a:buChar char="§"/>
            </a:pPr>
            <a:r>
              <a:rPr lang="en-US" sz="2000" baseline="30000" dirty="0" smtClean="0"/>
              <a:t>55</a:t>
            </a:r>
            <a:r>
              <a:rPr lang="en-US" sz="2000" dirty="0" smtClean="0"/>
              <a:t>Fe calibration peak  </a:t>
            </a:r>
            <a:r>
              <a:rPr lang="en-US" sz="2000" dirty="0" smtClean="0">
                <a:sym typeface="Wingdings" pitchFamily="2" charset="2"/>
              </a:rPr>
              <a:t>  charge calibration (1640 electrons in single pixel)</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14770"/>
            <a:ext cx="9027494" cy="3148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
        <p:nvSpPr>
          <p:cNvPr id="11" name="TextBox 10"/>
          <p:cNvSpPr txBox="1"/>
          <p:nvPr/>
        </p:nvSpPr>
        <p:spPr>
          <a:xfrm>
            <a:off x="1835819" y="2589302"/>
            <a:ext cx="783663" cy="400110"/>
          </a:xfrm>
          <a:prstGeom prst="rect">
            <a:avLst/>
          </a:prstGeom>
          <a:noFill/>
        </p:spPr>
        <p:txBody>
          <a:bodyPr wrap="none" rtlCol="0">
            <a:spAutoFit/>
          </a:bodyPr>
          <a:lstStyle/>
          <a:p>
            <a:r>
              <a:rPr lang="en-GB" sz="2000" dirty="0" smtClean="0"/>
              <a:t>Seed</a:t>
            </a:r>
            <a:endParaRPr lang="en-GB" sz="2000" dirty="0"/>
          </a:p>
        </p:txBody>
      </p:sp>
      <p:sp>
        <p:nvSpPr>
          <p:cNvPr id="12" name="TextBox 11"/>
          <p:cNvSpPr txBox="1"/>
          <p:nvPr/>
        </p:nvSpPr>
        <p:spPr>
          <a:xfrm>
            <a:off x="6800850" y="2603846"/>
            <a:ext cx="1005403" cy="400110"/>
          </a:xfrm>
          <a:prstGeom prst="rect">
            <a:avLst/>
          </a:prstGeom>
          <a:noFill/>
        </p:spPr>
        <p:txBody>
          <a:bodyPr wrap="none" rtlCol="0">
            <a:spAutoFit/>
          </a:bodyPr>
          <a:lstStyle/>
          <a:p>
            <a:r>
              <a:rPr lang="en-GB" sz="2000" dirty="0" smtClean="0"/>
              <a:t>Cluster</a:t>
            </a:r>
            <a:endParaRPr lang="en-GB" sz="2000" dirty="0"/>
          </a:p>
        </p:txBody>
      </p:sp>
    </p:spTree>
    <p:extLst>
      <p:ext uri="{BB962C8B-B14F-4D97-AF65-F5344CB8AC3E}">
        <p14:creationId xmlns:p14="http://schemas.microsoft.com/office/powerpoint/2010/main" val="41631970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beam explorer-0</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16</a:t>
            </a:fld>
            <a:endParaRPr lang="en-US" sz="1600"/>
          </a:p>
        </p:txBody>
      </p:sp>
      <p:sp>
        <p:nvSpPr>
          <p:cNvPr id="9" name="Text Box 4"/>
          <p:cNvSpPr txBox="1">
            <a:spLocks noChangeArrowheads="1"/>
          </p:cNvSpPr>
          <p:nvPr/>
        </p:nvSpPr>
        <p:spPr bwMode="auto">
          <a:xfrm>
            <a:off x="484839" y="4503735"/>
            <a:ext cx="8114631" cy="1718419"/>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US" sz="2000" dirty="0" smtClean="0">
                <a:solidFill>
                  <a:srgbClr val="336699"/>
                </a:solidFill>
              </a:rPr>
              <a:t>4 layers of explorer-0, modified setup of </a:t>
            </a:r>
            <a:r>
              <a:rPr lang="en-US" sz="2000" dirty="0" err="1" smtClean="0">
                <a:solidFill>
                  <a:srgbClr val="336699"/>
                </a:solidFill>
              </a:rPr>
              <a:t>LePix</a:t>
            </a:r>
            <a:endParaRPr lang="en-US" sz="2000" dirty="0" smtClean="0">
              <a:solidFill>
                <a:srgbClr val="336699"/>
              </a:solidFill>
            </a:endParaRPr>
          </a:p>
          <a:p>
            <a:pPr marL="270000" indent="-277200">
              <a:lnSpc>
                <a:spcPct val="110000"/>
              </a:lnSpc>
              <a:spcAft>
                <a:spcPct val="30000"/>
              </a:spcAft>
              <a:buClr>
                <a:srgbClr val="FF0000"/>
              </a:buClr>
              <a:buFont typeface="Wingdings" charset="2"/>
              <a:buChar char="§"/>
            </a:pPr>
            <a:r>
              <a:rPr lang="en-US" sz="2000" dirty="0" smtClean="0">
                <a:solidFill>
                  <a:srgbClr val="336699"/>
                </a:solidFill>
              </a:rPr>
              <a:t>6 </a:t>
            </a:r>
            <a:r>
              <a:rPr lang="en-US" sz="2000" dirty="0" err="1" smtClean="0">
                <a:solidFill>
                  <a:srgbClr val="336699"/>
                </a:solidFill>
              </a:rPr>
              <a:t>GeV</a:t>
            </a:r>
            <a:r>
              <a:rPr lang="en-US" sz="2000" dirty="0" smtClean="0">
                <a:solidFill>
                  <a:srgbClr val="336699"/>
                </a:solidFill>
              </a:rPr>
              <a:t>/c </a:t>
            </a:r>
            <a:r>
              <a:rPr lang="en-US" sz="2000" dirty="0" err="1" smtClean="0">
                <a:solidFill>
                  <a:srgbClr val="336699"/>
                </a:solidFill>
              </a:rPr>
              <a:t>pions</a:t>
            </a:r>
            <a:endParaRPr lang="en-US" sz="2000" dirty="0" smtClean="0">
              <a:solidFill>
                <a:srgbClr val="336699"/>
              </a:solidFill>
            </a:endParaRPr>
          </a:p>
          <a:p>
            <a:pPr marL="270000" indent="-277200">
              <a:lnSpc>
                <a:spcPct val="110000"/>
              </a:lnSpc>
              <a:spcAft>
                <a:spcPct val="30000"/>
              </a:spcAft>
              <a:buClr>
                <a:srgbClr val="FF0000"/>
              </a:buClr>
              <a:buFont typeface="Wingdings" charset="2"/>
              <a:buChar char="§"/>
            </a:pPr>
            <a:r>
              <a:rPr lang="en-US" sz="2000" dirty="0" smtClean="0">
                <a:solidFill>
                  <a:srgbClr val="336699"/>
                </a:solidFill>
              </a:rPr>
              <a:t>Reverse substrate bias </a:t>
            </a:r>
            <a:r>
              <a:rPr lang="en-US" sz="2000" dirty="0" smtClean="0">
                <a:solidFill>
                  <a:srgbClr val="336699"/>
                </a:solidFill>
              </a:rPr>
              <a:t>gives extra margin</a:t>
            </a:r>
          </a:p>
          <a:p>
            <a:pPr marL="270000" indent="-277200">
              <a:lnSpc>
                <a:spcPct val="110000"/>
              </a:lnSpc>
              <a:spcAft>
                <a:spcPct val="30000"/>
              </a:spcAft>
              <a:buClr>
                <a:srgbClr val="FF0000"/>
              </a:buClr>
              <a:buFont typeface="Wingdings" charset="2"/>
              <a:buChar char="§"/>
            </a:pPr>
            <a:r>
              <a:rPr lang="en-US" sz="2000" dirty="0" smtClean="0">
                <a:solidFill>
                  <a:srgbClr val="336699"/>
                </a:solidFill>
              </a:rPr>
              <a:t>Penalized by too large input capacitance, corrected fo</a:t>
            </a:r>
            <a:r>
              <a:rPr lang="en-US" sz="2000" dirty="0" smtClean="0">
                <a:solidFill>
                  <a:srgbClr val="336699"/>
                </a:solidFill>
              </a:rPr>
              <a:t>r Explorer-1.</a:t>
            </a:r>
            <a:endParaRPr lang="en-US" sz="2000" dirty="0" smtClean="0">
              <a:solidFill>
                <a:srgbClr val="336699"/>
              </a:solidFill>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1453" y="1077560"/>
            <a:ext cx="4842547" cy="3519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pic>
        <p:nvPicPr>
          <p:cNvPr id="12" name="Picture 11"/>
          <p:cNvPicPr>
            <a:picLocks noChangeAspect="1"/>
          </p:cNvPicPr>
          <p:nvPr/>
        </p:nvPicPr>
        <p:blipFill rotWithShape="1">
          <a:blip r:embed="rId3"/>
          <a:srcRect l="44001" t="4122" r="-1" b="8465"/>
          <a:stretch/>
        </p:blipFill>
        <p:spPr>
          <a:xfrm>
            <a:off x="110438" y="1077560"/>
            <a:ext cx="3987191" cy="3299769"/>
          </a:xfrm>
          <a:prstGeom prst="rect">
            <a:avLst/>
          </a:prstGeom>
        </p:spPr>
      </p:pic>
    </p:spTree>
    <p:extLst>
      <p:ext uri="{BB962C8B-B14F-4D97-AF65-F5344CB8AC3E}">
        <p14:creationId xmlns:p14="http://schemas.microsoft.com/office/powerpoint/2010/main" val="23981340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r-FR" sz="3200" dirty="0" smtClean="0"/>
              <a:t>Explorer-1 vs Explorer-0</a:t>
            </a:r>
            <a:endParaRPr lang="en-GB" sz="3200"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17</a:t>
            </a:fld>
            <a:endParaRPr lang="en-US" sz="160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3439" y="1063209"/>
            <a:ext cx="4831583" cy="36904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312025" y="4815337"/>
            <a:ext cx="7562672" cy="1938992"/>
          </a:xfrm>
          <a:prstGeom prst="rect">
            <a:avLst/>
          </a:prstGeom>
          <a:noFill/>
        </p:spPr>
        <p:txBody>
          <a:bodyPr wrap="square" rtlCol="0">
            <a:spAutoFit/>
          </a:bodyPr>
          <a:lstStyle/>
          <a:p>
            <a:pPr marL="285750" indent="-285750">
              <a:spcAft>
                <a:spcPts val="1200"/>
              </a:spcAft>
              <a:buFont typeface="Arial" pitchFamily="34" charset="0"/>
              <a:buChar char="•"/>
            </a:pPr>
            <a:r>
              <a:rPr lang="en-US" dirty="0"/>
              <a:t>Comparison of </a:t>
            </a:r>
            <a:r>
              <a:rPr lang="en-US" baseline="30000" dirty="0"/>
              <a:t>55</a:t>
            </a:r>
            <a:r>
              <a:rPr lang="en-US" dirty="0"/>
              <a:t>Fe cluster signal for  Explorer-0 and Explorer-1</a:t>
            </a:r>
            <a:endParaRPr lang="en-GB" dirty="0"/>
          </a:p>
          <a:p>
            <a:pPr marL="285750" indent="-285750">
              <a:spcAft>
                <a:spcPts val="1200"/>
              </a:spcAft>
              <a:buFont typeface="Arial" pitchFamily="34" charset="0"/>
              <a:buChar char="•"/>
            </a:pPr>
            <a:r>
              <a:rPr lang="en-US" dirty="0" smtClean="0"/>
              <a:t>Explorer-1 shows </a:t>
            </a:r>
            <a:r>
              <a:rPr lang="en-US" dirty="0" smtClean="0"/>
              <a:t>~ 2x signal </a:t>
            </a:r>
            <a:r>
              <a:rPr lang="en-US" dirty="0" smtClean="0"/>
              <a:t>increase, and similar noise </a:t>
            </a:r>
            <a:r>
              <a:rPr lang="en-US" dirty="0" smtClean="0"/>
              <a:t>level</a:t>
            </a:r>
          </a:p>
          <a:p>
            <a:pPr marL="285750" indent="-285750">
              <a:spcAft>
                <a:spcPts val="1200"/>
              </a:spcAft>
              <a:buFont typeface="Arial" pitchFamily="34" charset="0"/>
              <a:buChar char="•"/>
            </a:pPr>
            <a:r>
              <a:rPr lang="en-US" dirty="0" smtClean="0"/>
              <a:t>Confirms correction on input capacitance, circuit contribution reduced from ~4.6 </a:t>
            </a:r>
            <a:r>
              <a:rPr lang="en-US" dirty="0" err="1" smtClean="0"/>
              <a:t>fF</a:t>
            </a:r>
            <a:r>
              <a:rPr lang="en-US" dirty="0" smtClean="0"/>
              <a:t> to ~2 </a:t>
            </a:r>
            <a:r>
              <a:rPr lang="en-US" dirty="0" err="1" smtClean="0"/>
              <a:t>fF</a:t>
            </a:r>
            <a:endParaRPr lang="en-US" dirty="0" smtClean="0"/>
          </a:p>
          <a:p>
            <a:pPr marL="285750" indent="-285750">
              <a:spcAft>
                <a:spcPts val="1200"/>
              </a:spcAft>
              <a:buFont typeface="Arial" pitchFamily="34" charset="0"/>
              <a:buChar char="•"/>
            </a:pPr>
            <a:endParaRPr lang="en-US" dirty="0" smtClean="0"/>
          </a:p>
        </p:txBody>
      </p:sp>
      <p:sp>
        <p:nvSpPr>
          <p:cNvPr id="12"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03893631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Efficiency &amp; fake hit rate </a:t>
            </a:r>
            <a:r>
              <a:rPr lang="en-US" dirty="0" smtClean="0"/>
              <a:t>(Explorer-0)</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18</a:t>
            </a:fld>
            <a:endParaRPr lang="en-US" sz="1600"/>
          </a:p>
        </p:txBody>
      </p:sp>
      <p:pic>
        <p:nvPicPr>
          <p:cNvPr id="8" name="Picture 7" descr="efficiency.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649" y="749479"/>
            <a:ext cx="5180851" cy="5397322"/>
          </a:xfrm>
          <a:prstGeom prst="rect">
            <a:avLst/>
          </a:prstGeom>
        </p:spPr>
      </p:pic>
      <p:sp>
        <p:nvSpPr>
          <p:cNvPr id="9" name="Text Box 4"/>
          <p:cNvSpPr txBox="1">
            <a:spLocks noChangeArrowheads="1"/>
          </p:cNvSpPr>
          <p:nvPr/>
        </p:nvSpPr>
        <p:spPr bwMode="auto">
          <a:xfrm>
            <a:off x="5270500" y="2419708"/>
            <a:ext cx="3694095" cy="1533753"/>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US" sz="2000" dirty="0" smtClean="0">
                <a:solidFill>
                  <a:srgbClr val="336699"/>
                </a:solidFill>
              </a:rPr>
              <a:t>High efficiency at low fake hit rates</a:t>
            </a:r>
          </a:p>
          <a:p>
            <a:pPr marL="270000" indent="-277200">
              <a:lnSpc>
                <a:spcPct val="110000"/>
              </a:lnSpc>
              <a:spcAft>
                <a:spcPct val="30000"/>
              </a:spcAft>
              <a:buClr>
                <a:srgbClr val="FF0000"/>
              </a:buClr>
              <a:buFont typeface="Wingdings" charset="2"/>
              <a:buChar char="§"/>
            </a:pPr>
            <a:r>
              <a:rPr lang="en-US" sz="2000" dirty="0" smtClean="0">
                <a:solidFill>
                  <a:srgbClr val="336699"/>
                </a:solidFill>
              </a:rPr>
              <a:t>Reverse substrate bias gives extra margin</a:t>
            </a:r>
          </a:p>
        </p:txBody>
      </p:sp>
      <p:sp>
        <p:nvSpPr>
          <p:cNvPr id="10"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695991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Efficiency &amp; fake hit rate (Explorer</a:t>
            </a:r>
            <a:r>
              <a:rPr lang="en-US" sz="3200" dirty="0" smtClean="0"/>
              <a:t>-1)</a:t>
            </a:r>
            <a:endParaRPr lang="en-GB" sz="3200"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19</a:t>
            </a:fld>
            <a:endParaRPr lang="en-US" sz="1600"/>
          </a:p>
        </p:txBody>
      </p:sp>
      <p:sp>
        <p:nvSpPr>
          <p:cNvPr id="12" name="TextBox 11"/>
          <p:cNvSpPr txBox="1"/>
          <p:nvPr/>
        </p:nvSpPr>
        <p:spPr>
          <a:xfrm>
            <a:off x="213894" y="2440676"/>
            <a:ext cx="2295255" cy="1477328"/>
          </a:xfrm>
          <a:prstGeom prst="rect">
            <a:avLst/>
          </a:prstGeom>
          <a:noFill/>
        </p:spPr>
        <p:txBody>
          <a:bodyPr wrap="square" rtlCol="0">
            <a:spAutoFit/>
          </a:bodyPr>
          <a:lstStyle/>
          <a:p>
            <a:r>
              <a:rPr lang="en-US" dirty="0" smtClean="0"/>
              <a:t>Explorer-1 results after tests with electrons at DESY, averaged on all diode geometries</a:t>
            </a:r>
            <a:endParaRPr lang="en-GB" dirty="0"/>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5255" y="842902"/>
            <a:ext cx="6525004" cy="35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29581" y="4230198"/>
            <a:ext cx="8520184" cy="1938992"/>
          </a:xfrm>
          <a:prstGeom prst="rect">
            <a:avLst/>
          </a:prstGeom>
          <a:noFill/>
        </p:spPr>
        <p:txBody>
          <a:bodyPr wrap="square" rtlCol="0">
            <a:spAutoFit/>
          </a:bodyPr>
          <a:lstStyle/>
          <a:p>
            <a:pPr marL="285750" indent="-285750">
              <a:spcAft>
                <a:spcPts val="600"/>
              </a:spcAft>
              <a:buFont typeface="Arial" pitchFamily="34" charset="0"/>
              <a:buChar char="•"/>
            </a:pPr>
            <a:r>
              <a:rPr lang="en-US" sz="2000" dirty="0" smtClean="0"/>
              <a:t>after irradiation drop of 10 - 20% in CCE, recovered with back bias</a:t>
            </a:r>
          </a:p>
          <a:p>
            <a:pPr marL="285750" indent="-285750">
              <a:spcAft>
                <a:spcPts val="600"/>
              </a:spcAft>
              <a:buFont typeface="Arial" pitchFamily="34" charset="0"/>
              <a:buChar char="•"/>
            </a:pPr>
            <a:r>
              <a:rPr lang="en-US" sz="2000" dirty="0" smtClean="0"/>
              <a:t>better performance of larger diodes with larger spacing to electronics</a:t>
            </a:r>
          </a:p>
          <a:p>
            <a:pPr marL="285750" indent="-285750">
              <a:spcAft>
                <a:spcPts val="600"/>
              </a:spcAft>
              <a:buFont typeface="Arial" pitchFamily="34" charset="0"/>
              <a:buChar char="•"/>
            </a:pPr>
            <a:r>
              <a:rPr lang="en-US" sz="2000" dirty="0" smtClean="0"/>
              <a:t>wider distance </a:t>
            </a:r>
            <a:r>
              <a:rPr lang="en-US" sz="2000" dirty="0" smtClean="0">
                <a:sym typeface="Wingdings" pitchFamily="2" charset="2"/>
              </a:rPr>
              <a:t> wider depletion volume  lower input capacitance</a:t>
            </a:r>
            <a:endParaRPr lang="en-US" sz="2000" dirty="0" smtClean="0"/>
          </a:p>
          <a:p>
            <a:pPr marL="285750" indent="-285750">
              <a:spcAft>
                <a:spcPts val="600"/>
              </a:spcAft>
              <a:buFont typeface="Arial" pitchFamily="34" charset="0"/>
              <a:buChar char="•"/>
            </a:pPr>
            <a:r>
              <a:rPr lang="en-US" sz="2000" dirty="0" smtClean="0"/>
              <a:t>better performance of 20 x 20 µm</a:t>
            </a:r>
            <a:r>
              <a:rPr lang="en-US" sz="2000" baseline="30000" dirty="0" smtClean="0"/>
              <a:t>2</a:t>
            </a:r>
            <a:r>
              <a:rPr lang="en-US" sz="2000" dirty="0" smtClean="0"/>
              <a:t> at low back bias voltage</a:t>
            </a:r>
          </a:p>
          <a:p>
            <a:pPr marL="285750" indent="-285750">
              <a:spcAft>
                <a:spcPts val="600"/>
              </a:spcAft>
              <a:buFont typeface="Arial" pitchFamily="34" charset="0"/>
              <a:buChar char="•"/>
            </a:pPr>
            <a:r>
              <a:rPr lang="en-US" sz="2000" dirty="0" smtClean="0"/>
              <a:t>detection efficiency above 99% up to 10</a:t>
            </a:r>
            <a:r>
              <a:rPr lang="el-GR" sz="2000" dirty="0" smtClean="0"/>
              <a:t>σ</a:t>
            </a:r>
            <a:r>
              <a:rPr lang="en-US" sz="2000" dirty="0" smtClean="0"/>
              <a:t> cut, also after irradiation</a:t>
            </a:r>
            <a:endParaRPr lang="en-GB" sz="2000" dirty="0"/>
          </a:p>
        </p:txBody>
      </p:sp>
      <p:sp>
        <p:nvSpPr>
          <p:cNvPr id="15"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6382452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ALICE Inner Tracking System at present</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2</a:t>
            </a:fld>
            <a:endParaRPr lang="en-US" sz="1600"/>
          </a:p>
        </p:txBody>
      </p:sp>
      <p:pic>
        <p:nvPicPr>
          <p:cNvPr id="4" name="Picture 3"/>
          <p:cNvPicPr>
            <a:picLocks noChangeAspect="1"/>
          </p:cNvPicPr>
          <p:nvPr/>
        </p:nvPicPr>
        <p:blipFill>
          <a:blip r:embed="rId2"/>
          <a:stretch>
            <a:fillRect/>
          </a:stretch>
        </p:blipFill>
        <p:spPr>
          <a:xfrm>
            <a:off x="402340" y="716765"/>
            <a:ext cx="6440020" cy="4669700"/>
          </a:xfrm>
          <a:prstGeom prst="rect">
            <a:avLst/>
          </a:prstGeom>
        </p:spPr>
      </p:pic>
      <p:sp>
        <p:nvSpPr>
          <p:cNvPr id="9" name="Content Placeholder 2"/>
          <p:cNvSpPr txBox="1">
            <a:spLocks/>
          </p:cNvSpPr>
          <p:nvPr/>
        </p:nvSpPr>
        <p:spPr>
          <a:xfrm>
            <a:off x="1192202" y="5394207"/>
            <a:ext cx="4585383" cy="865707"/>
          </a:xfrm>
          <a:prstGeom prst="rect">
            <a:avLst/>
          </a:prstGeom>
          <a:solidFill>
            <a:schemeClr val="bg1"/>
          </a:solidFill>
        </p:spPr>
        <p:txBody>
          <a:bodyPr vert="horz">
            <a:normAutofit fontScale="85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spcBef>
                <a:spcPts val="0"/>
              </a:spcBef>
              <a:buNone/>
            </a:pPr>
            <a:r>
              <a:rPr lang="en-US" sz="2400" dirty="0" smtClean="0"/>
              <a:t>2 layers of hybrid pixels (SPD)</a:t>
            </a:r>
          </a:p>
          <a:p>
            <a:pPr marL="0" indent="0" algn="just">
              <a:spcBef>
                <a:spcPts val="0"/>
              </a:spcBef>
              <a:buNone/>
            </a:pPr>
            <a:r>
              <a:rPr lang="en-US" sz="2400" dirty="0" smtClean="0"/>
              <a:t>2 layers of silicon drift detector (SDD)</a:t>
            </a:r>
          </a:p>
          <a:p>
            <a:pPr marL="0" indent="0" algn="just">
              <a:spcBef>
                <a:spcPts val="0"/>
              </a:spcBef>
              <a:buNone/>
            </a:pPr>
            <a:r>
              <a:rPr lang="en-US" sz="2400" dirty="0" smtClean="0"/>
              <a:t>2 layers of silicon strips (SSD)</a:t>
            </a:r>
          </a:p>
        </p:txBody>
      </p:sp>
      <p:sp>
        <p:nvSpPr>
          <p:cNvPr id="8" name="Rectangle 7"/>
          <p:cNvSpPr/>
          <p:nvPr/>
        </p:nvSpPr>
        <p:spPr>
          <a:xfrm>
            <a:off x="5751927" y="3520963"/>
            <a:ext cx="3306802" cy="24269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3"/>
          <a:srcRect l="6234" t="11242" r="8869" b="10063"/>
          <a:stretch/>
        </p:blipFill>
        <p:spPr>
          <a:xfrm>
            <a:off x="5829810" y="3621556"/>
            <a:ext cx="3124936" cy="2230184"/>
          </a:xfrm>
          <a:prstGeom prst="rect">
            <a:avLst/>
          </a:prstGeom>
        </p:spPr>
      </p:pic>
      <p:cxnSp>
        <p:nvCxnSpPr>
          <p:cNvPr id="13" name="Straight Connector 12"/>
          <p:cNvCxnSpPr/>
          <p:nvPr/>
        </p:nvCxnSpPr>
        <p:spPr>
          <a:xfrm>
            <a:off x="3558267" y="2665865"/>
            <a:ext cx="2193660" cy="85509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533121" y="3219157"/>
            <a:ext cx="2218806" cy="2728746"/>
          </a:xfrm>
          <a:prstGeom prst="line">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2899284" y="2665865"/>
            <a:ext cx="658983" cy="55329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cxnSp>
        <p:nvCxnSpPr>
          <p:cNvPr id="27" name="Straight Arrow Connector 26"/>
          <p:cNvCxnSpPr/>
          <p:nvPr/>
        </p:nvCxnSpPr>
        <p:spPr>
          <a:xfrm flipV="1">
            <a:off x="4812632" y="4812632"/>
            <a:ext cx="2138947" cy="73526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V="1">
            <a:off x="5507789" y="5133474"/>
            <a:ext cx="1596190" cy="61494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4719053" y="5547895"/>
            <a:ext cx="2384926" cy="61494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55773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90000"/>
              </a:lnSpc>
            </a:pPr>
            <a:r>
              <a:rPr lang="en-US" sz="4800" dirty="0" smtClean="0">
                <a:solidFill>
                  <a:schemeClr val="hlink"/>
                </a:solidFill>
              </a:rPr>
              <a:t>(p)ALPIDE</a:t>
            </a:r>
            <a:r>
              <a:rPr lang="en-US" sz="4800" dirty="0" smtClean="0">
                <a:solidFill>
                  <a:schemeClr val="hlink"/>
                </a:solidFill>
              </a:rPr>
              <a:t/>
            </a:r>
            <a:br>
              <a:rPr lang="en-US" sz="4800" dirty="0" smtClean="0">
                <a:solidFill>
                  <a:schemeClr val="hlink"/>
                </a:solidFill>
              </a:rPr>
            </a:br>
            <a:r>
              <a:rPr lang="en-US" sz="4800" dirty="0" smtClean="0">
                <a:solidFill>
                  <a:schemeClr val="hlink"/>
                </a:solidFill>
              </a:rPr>
              <a:t> </a:t>
            </a:r>
            <a:br>
              <a:rPr lang="en-US" sz="4800" dirty="0" smtClean="0">
                <a:solidFill>
                  <a:schemeClr val="hlink"/>
                </a:solidFill>
              </a:rPr>
            </a:br>
            <a:r>
              <a:rPr lang="en-US" sz="4800" dirty="0" smtClean="0">
                <a:solidFill>
                  <a:schemeClr val="hlink"/>
                </a:solidFill>
              </a:rPr>
              <a:t>FRONT END AND READOUT</a:t>
            </a:r>
            <a:br>
              <a:rPr lang="en-US" sz="4800" dirty="0" smtClean="0">
                <a:solidFill>
                  <a:schemeClr val="hlink"/>
                </a:solidFill>
              </a:rPr>
            </a:br>
            <a:r>
              <a:rPr lang="en-US" sz="4800" dirty="0">
                <a:solidFill>
                  <a:schemeClr val="hlink"/>
                </a:solidFill>
              </a:rPr>
              <a:t/>
            </a:r>
            <a:br>
              <a:rPr lang="en-US" sz="4800" dirty="0">
                <a:solidFill>
                  <a:schemeClr val="hlink"/>
                </a:solidFill>
              </a:rPr>
            </a:br>
            <a:endParaRPr lang="fr-FR" sz="3600" dirty="0">
              <a:solidFill>
                <a:schemeClr val="hlink"/>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5816150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IN-PIXEL </a:t>
            </a:r>
            <a:r>
              <a:rPr lang="en-US" sz="2800" dirty="0" smtClean="0"/>
              <a:t>HIT DISCRIMINATION</a:t>
            </a:r>
            <a:endParaRPr lang="en-US" sz="2800" dirty="0"/>
          </a:p>
        </p:txBody>
      </p:sp>
      <p:sp>
        <p:nvSpPr>
          <p:cNvPr id="3" name="Slide Number Placeholder 2"/>
          <p:cNvSpPr>
            <a:spLocks noGrp="1"/>
          </p:cNvSpPr>
          <p:nvPr>
            <p:ph type="sldNum" sz="quarter" idx="11"/>
          </p:nvPr>
        </p:nvSpPr>
        <p:spPr/>
        <p:txBody>
          <a:bodyPr/>
          <a:lstStyle/>
          <a:p>
            <a:pPr>
              <a:defRPr/>
            </a:pPr>
            <a:fld id="{6F097985-545A-41E2-9F24-D58C3406328E}" type="slidenum">
              <a:rPr lang="en-US" smtClean="0"/>
              <a:pPr>
                <a:defRPr/>
              </a:pPr>
              <a:t>21</a:t>
            </a:fld>
            <a:endParaRPr lang="en-US" sz="1600"/>
          </a:p>
        </p:txBody>
      </p:sp>
      <p:cxnSp>
        <p:nvCxnSpPr>
          <p:cNvPr id="27" name="Straight Connector 26"/>
          <p:cNvCxnSpPr/>
          <p:nvPr/>
        </p:nvCxnSpPr>
        <p:spPr bwMode="auto">
          <a:xfrm flipH="1">
            <a:off x="1466436" y="2880017"/>
            <a:ext cx="548426" cy="23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p:cNvCxnSpPr/>
          <p:nvPr/>
        </p:nvCxnSpPr>
        <p:spPr bwMode="auto">
          <a:xfrm flipH="1" flipV="1">
            <a:off x="941629" y="1683086"/>
            <a:ext cx="1049613" cy="93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2" name="Rectangle 51"/>
          <p:cNvSpPr>
            <a:spLocks noChangeArrowheads="1"/>
          </p:cNvSpPr>
          <p:nvPr/>
        </p:nvSpPr>
        <p:spPr bwMode="auto">
          <a:xfrm>
            <a:off x="792297" y="1213694"/>
            <a:ext cx="1348278" cy="442734"/>
          </a:xfrm>
          <a:prstGeom prst="rect">
            <a:avLst/>
          </a:prstGeom>
          <a:noFill/>
          <a:ln w="9525">
            <a:noFill/>
            <a:miter lim="800000"/>
            <a:headEnd/>
            <a:tailEnd/>
          </a:ln>
        </p:spPr>
        <p:txBody>
          <a:bodyPr lIns="92075" tIns="46038" rIns="92075" bIns="46038">
            <a:prstTxWarp prst="textNoShape">
              <a:avLst/>
            </a:prstTxWarp>
          </a:bodyPr>
          <a:lstStyle/>
          <a:p>
            <a:pPr algn="ctr">
              <a:spcBef>
                <a:spcPts val="0"/>
              </a:spcBef>
              <a:buClr>
                <a:srgbClr val="4D458B"/>
              </a:buClr>
              <a:buFont typeface="Wingdings" pitchFamily="-65" charset="2"/>
              <a:buNone/>
            </a:pPr>
            <a:r>
              <a:rPr lang="en-US" sz="2000" dirty="0" smtClean="0">
                <a:solidFill>
                  <a:srgbClr val="336699"/>
                </a:solidFill>
                <a:effectLst/>
              </a:rPr>
              <a:t>VRESET</a:t>
            </a:r>
            <a:endParaRPr lang="en-US" sz="2000" dirty="0">
              <a:solidFill>
                <a:srgbClr val="336699"/>
              </a:solidFill>
              <a:effectLst/>
            </a:endParaRPr>
          </a:p>
        </p:txBody>
      </p:sp>
      <p:grpSp>
        <p:nvGrpSpPr>
          <p:cNvPr id="57" name="Group 56"/>
          <p:cNvGrpSpPr/>
          <p:nvPr/>
        </p:nvGrpSpPr>
        <p:grpSpPr>
          <a:xfrm>
            <a:off x="1212502" y="2906884"/>
            <a:ext cx="481743" cy="1369996"/>
            <a:chOff x="1320868" y="3461517"/>
            <a:chExt cx="481743" cy="1369996"/>
          </a:xfrm>
        </p:grpSpPr>
        <p:cxnSp>
          <p:nvCxnSpPr>
            <p:cNvPr id="48" name="Straight Connector 47"/>
            <p:cNvCxnSpPr/>
            <p:nvPr/>
          </p:nvCxnSpPr>
          <p:spPr bwMode="auto">
            <a:xfrm>
              <a:off x="1579555" y="4291341"/>
              <a:ext cx="0" cy="5401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a:off x="1585972" y="3461517"/>
              <a:ext cx="0" cy="54017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0" name="Isosceles Triangle 49"/>
            <p:cNvSpPr/>
            <p:nvPr/>
          </p:nvSpPr>
          <p:spPr bwMode="auto">
            <a:xfrm>
              <a:off x="1405451" y="3976753"/>
              <a:ext cx="355600" cy="338667"/>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51" name="Straight Connector 50"/>
            <p:cNvCxnSpPr/>
            <p:nvPr/>
          </p:nvCxnSpPr>
          <p:spPr bwMode="auto">
            <a:xfrm>
              <a:off x="1320868" y="3992947"/>
              <a:ext cx="4817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53" name="Straight Connector 52"/>
          <p:cNvCxnSpPr/>
          <p:nvPr/>
        </p:nvCxnSpPr>
        <p:spPr bwMode="auto">
          <a:xfrm flipH="1">
            <a:off x="3509017" y="2878504"/>
            <a:ext cx="121920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5" name="Straight Arrow Connector 54"/>
          <p:cNvCxnSpPr/>
          <p:nvPr/>
        </p:nvCxnSpPr>
        <p:spPr bwMode="auto">
          <a:xfrm flipV="1">
            <a:off x="7243223" y="1818350"/>
            <a:ext cx="609600" cy="7728"/>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56" name="Text Box 8"/>
          <p:cNvSpPr txBox="1">
            <a:spLocks noChangeArrowheads="1"/>
          </p:cNvSpPr>
          <p:nvPr/>
        </p:nvSpPr>
        <p:spPr bwMode="auto">
          <a:xfrm>
            <a:off x="0" y="4140998"/>
            <a:ext cx="9143999" cy="2118529"/>
          </a:xfrm>
          <a:prstGeom prst="rect">
            <a:avLst/>
          </a:prstGeom>
          <a:noFill/>
          <a:ln w="9525">
            <a:noFill/>
            <a:miter lim="800000"/>
            <a:headEnd/>
            <a:tailEnd/>
          </a:ln>
        </p:spPr>
        <p:txBody>
          <a:bodyPr wrap="square">
            <a:prstTxWarp prst="textNoShape">
              <a:avLst/>
            </a:prstTxWarp>
            <a:spAutoFit/>
          </a:bodyPr>
          <a:lstStyle/>
          <a:p>
            <a:pPr marL="342900" indent="-342900">
              <a:lnSpc>
                <a:spcPct val="110000"/>
              </a:lnSpc>
              <a:spcAft>
                <a:spcPts val="0"/>
              </a:spcAft>
              <a:buClr>
                <a:srgbClr val="FF0000"/>
              </a:buClr>
              <a:buFont typeface="Wingdings" charset="2"/>
              <a:buChar char="§"/>
            </a:pPr>
            <a:r>
              <a:rPr lang="en-US" sz="2000" dirty="0" smtClean="0">
                <a:solidFill>
                  <a:srgbClr val="336699"/>
                </a:solidFill>
              </a:rPr>
              <a:t>Low power (20.5 </a:t>
            </a:r>
            <a:r>
              <a:rPr lang="en-US" sz="2000" dirty="0" err="1" smtClean="0">
                <a:solidFill>
                  <a:srgbClr val="336699"/>
                </a:solidFill>
              </a:rPr>
              <a:t>nA</a:t>
            </a:r>
            <a:r>
              <a:rPr lang="en-US" sz="2000" dirty="0" smtClean="0">
                <a:solidFill>
                  <a:srgbClr val="336699"/>
                </a:solidFill>
              </a:rPr>
              <a:t>) in-pixel hit discrimination </a:t>
            </a:r>
            <a:r>
              <a:rPr lang="en-US" sz="2000" dirty="0" smtClean="0">
                <a:solidFill>
                  <a:srgbClr val="336699"/>
                </a:solidFill>
              </a:rPr>
              <a:t>allows other readout architectures</a:t>
            </a:r>
          </a:p>
          <a:p>
            <a:pPr marL="342900" indent="-342900">
              <a:lnSpc>
                <a:spcPct val="110000"/>
              </a:lnSpc>
              <a:spcAft>
                <a:spcPts val="0"/>
              </a:spcAft>
              <a:buClr>
                <a:srgbClr val="FF0000"/>
              </a:buClr>
              <a:buFont typeface="Wingdings" charset="2"/>
              <a:buChar char="§"/>
            </a:pPr>
            <a:r>
              <a:rPr lang="en-US" sz="2000" dirty="0" smtClean="0">
                <a:solidFill>
                  <a:srgbClr val="336699"/>
                </a:solidFill>
              </a:rPr>
              <a:t>Large </a:t>
            </a:r>
            <a:r>
              <a:rPr lang="en-US" sz="2000" dirty="0" smtClean="0">
                <a:solidFill>
                  <a:srgbClr val="336699"/>
                </a:solidFill>
              </a:rPr>
              <a:t>gain amplifier/comparator discharges ~ 80fF storage capacitor when the sensor receives a particle hit</a:t>
            </a:r>
          </a:p>
          <a:p>
            <a:pPr marL="342900" indent="-342900">
              <a:lnSpc>
                <a:spcPct val="110000"/>
              </a:lnSpc>
              <a:spcAft>
                <a:spcPts val="0"/>
              </a:spcAft>
              <a:buClr>
                <a:srgbClr val="FF0000"/>
              </a:buClr>
              <a:buFont typeface="Wingdings" charset="2"/>
              <a:buChar char="§"/>
            </a:pPr>
            <a:r>
              <a:rPr lang="en-US" sz="2000" dirty="0" smtClean="0">
                <a:solidFill>
                  <a:srgbClr val="336699"/>
                </a:solidFill>
              </a:rPr>
              <a:t>Storage capacitor instead of full flip-flop to save space</a:t>
            </a:r>
          </a:p>
          <a:p>
            <a:pPr marL="342900" indent="-342900">
              <a:lnSpc>
                <a:spcPct val="110000"/>
              </a:lnSpc>
              <a:spcAft>
                <a:spcPts val="0"/>
              </a:spcAft>
              <a:buClr>
                <a:srgbClr val="FF0000"/>
              </a:buClr>
              <a:buFont typeface="Wingdings" charset="2"/>
              <a:buChar char="§"/>
            </a:pPr>
            <a:endParaRPr lang="en-US" sz="2000" b="0" dirty="0" smtClean="0">
              <a:solidFill>
                <a:srgbClr val="336699"/>
              </a:solidFill>
              <a:effectLst/>
            </a:endParaRPr>
          </a:p>
        </p:txBody>
      </p:sp>
      <p:grpSp>
        <p:nvGrpSpPr>
          <p:cNvPr id="58" name="Group 57"/>
          <p:cNvGrpSpPr/>
          <p:nvPr/>
        </p:nvGrpSpPr>
        <p:grpSpPr>
          <a:xfrm rot="10800000">
            <a:off x="1263028" y="1694117"/>
            <a:ext cx="481743" cy="1369996"/>
            <a:chOff x="1320868" y="3461517"/>
            <a:chExt cx="481743" cy="1369996"/>
          </a:xfrm>
        </p:grpSpPr>
        <p:cxnSp>
          <p:nvCxnSpPr>
            <p:cNvPr id="59" name="Straight Connector 58"/>
            <p:cNvCxnSpPr/>
            <p:nvPr/>
          </p:nvCxnSpPr>
          <p:spPr bwMode="auto">
            <a:xfrm>
              <a:off x="1579555" y="4291341"/>
              <a:ext cx="0" cy="5401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a:off x="1585972" y="3461517"/>
              <a:ext cx="0" cy="54017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1" name="Isosceles Triangle 60"/>
            <p:cNvSpPr/>
            <p:nvPr/>
          </p:nvSpPr>
          <p:spPr bwMode="auto">
            <a:xfrm>
              <a:off x="1405451" y="3976753"/>
              <a:ext cx="355600" cy="338667"/>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62" name="Straight Connector 61"/>
            <p:cNvCxnSpPr/>
            <p:nvPr/>
          </p:nvCxnSpPr>
          <p:spPr bwMode="auto">
            <a:xfrm>
              <a:off x="1320868" y="3992947"/>
              <a:ext cx="48174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63" name="Isosceles Triangle 62"/>
          <p:cNvSpPr/>
          <p:nvPr/>
        </p:nvSpPr>
        <p:spPr bwMode="auto">
          <a:xfrm rot="5400000">
            <a:off x="1949612" y="1991017"/>
            <a:ext cx="1947334" cy="1778000"/>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7" name="Rectangle 51"/>
          <p:cNvSpPr>
            <a:spLocks noChangeArrowheads="1"/>
          </p:cNvSpPr>
          <p:nvPr/>
        </p:nvSpPr>
        <p:spPr bwMode="auto">
          <a:xfrm>
            <a:off x="2034279" y="2528684"/>
            <a:ext cx="1348278" cy="442734"/>
          </a:xfrm>
          <a:prstGeom prst="rect">
            <a:avLst/>
          </a:prstGeom>
          <a:noFill/>
          <a:ln w="9525">
            <a:noFill/>
            <a:miter lim="800000"/>
            <a:headEnd/>
            <a:tailEnd/>
          </a:ln>
        </p:spPr>
        <p:txBody>
          <a:bodyPr lIns="92075" tIns="46038" rIns="92075" bIns="46038">
            <a:prstTxWarp prst="textNoShape">
              <a:avLst/>
            </a:prstTxWarp>
          </a:bodyPr>
          <a:lstStyle/>
          <a:p>
            <a:pPr algn="ctr">
              <a:spcBef>
                <a:spcPts val="0"/>
              </a:spcBef>
              <a:buClr>
                <a:srgbClr val="4D458B"/>
              </a:buClr>
              <a:buFont typeface="Wingdings" pitchFamily="-65" charset="2"/>
              <a:buNone/>
            </a:pPr>
            <a:r>
              <a:rPr lang="en-US" sz="2000" dirty="0" smtClean="0">
                <a:solidFill>
                  <a:srgbClr val="336699"/>
                </a:solidFill>
                <a:effectLst/>
              </a:rPr>
              <a:t>AMPL/COMP</a:t>
            </a:r>
            <a:endParaRPr lang="en-US" sz="2000" dirty="0">
              <a:solidFill>
                <a:srgbClr val="336699"/>
              </a:solidFill>
              <a:effectLst/>
            </a:endParaRPr>
          </a:p>
        </p:txBody>
      </p:sp>
      <p:grpSp>
        <p:nvGrpSpPr>
          <p:cNvPr id="65" name="Group 64"/>
          <p:cNvGrpSpPr/>
          <p:nvPr/>
        </p:nvGrpSpPr>
        <p:grpSpPr>
          <a:xfrm rot="5400000">
            <a:off x="4378168" y="2717941"/>
            <a:ext cx="1050456" cy="350357"/>
            <a:chOff x="4818258" y="1550388"/>
            <a:chExt cx="1050456" cy="350357"/>
          </a:xfrm>
        </p:grpSpPr>
        <p:cxnSp>
          <p:nvCxnSpPr>
            <p:cNvPr id="66" name="Straight Connector 65"/>
            <p:cNvCxnSpPr/>
            <p:nvPr/>
          </p:nvCxnSpPr>
          <p:spPr bwMode="auto">
            <a:xfrm rot="16200000">
              <a:off x="5338830" y="1588510"/>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rot="16200000">
              <a:off x="5339434" y="1516853"/>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8" name="Straight Connector 67"/>
            <p:cNvCxnSpPr/>
            <p:nvPr/>
          </p:nvCxnSpPr>
          <p:spPr bwMode="auto">
            <a:xfrm rot="16200000">
              <a:off x="5103018" y="1618723"/>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9" name="Straight Connector 68"/>
            <p:cNvCxnSpPr/>
            <p:nvPr/>
          </p:nvCxnSpPr>
          <p:spPr bwMode="auto">
            <a:xfrm rot="16200000">
              <a:off x="5448574" y="1618098"/>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rot="16200000">
              <a:off x="4994483" y="1374788"/>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1" name="Straight Connector 70"/>
            <p:cNvCxnSpPr/>
            <p:nvPr/>
          </p:nvCxnSpPr>
          <p:spPr bwMode="auto">
            <a:xfrm rot="16200000">
              <a:off x="5692489" y="1374163"/>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2" name="Straight Connector 71"/>
            <p:cNvCxnSpPr/>
            <p:nvPr/>
          </p:nvCxnSpPr>
          <p:spPr bwMode="auto">
            <a:xfrm rot="16200000">
              <a:off x="5268599" y="1833659"/>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73" name="Group 72"/>
          <p:cNvGrpSpPr/>
          <p:nvPr/>
        </p:nvGrpSpPr>
        <p:grpSpPr>
          <a:xfrm rot="5400000">
            <a:off x="4381046" y="2009376"/>
            <a:ext cx="1050456" cy="350357"/>
            <a:chOff x="4818258" y="1550388"/>
            <a:chExt cx="1050456" cy="350357"/>
          </a:xfrm>
        </p:grpSpPr>
        <p:cxnSp>
          <p:nvCxnSpPr>
            <p:cNvPr id="74" name="Straight Connector 73"/>
            <p:cNvCxnSpPr/>
            <p:nvPr/>
          </p:nvCxnSpPr>
          <p:spPr bwMode="auto">
            <a:xfrm rot="16200000">
              <a:off x="5338830" y="1588510"/>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16200000">
              <a:off x="5339434" y="1516853"/>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rot="16200000">
              <a:off x="5103018" y="1618723"/>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7" name="Straight Connector 76"/>
            <p:cNvCxnSpPr/>
            <p:nvPr/>
          </p:nvCxnSpPr>
          <p:spPr bwMode="auto">
            <a:xfrm rot="16200000">
              <a:off x="5448574" y="1618098"/>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8" name="Straight Connector 77"/>
            <p:cNvCxnSpPr/>
            <p:nvPr/>
          </p:nvCxnSpPr>
          <p:spPr bwMode="auto">
            <a:xfrm rot="16200000">
              <a:off x="4994483" y="1374788"/>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rot="16200000">
              <a:off x="5692489" y="1374163"/>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rot="16200000">
              <a:off x="5268599" y="1833659"/>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81" name="Rectangle 51"/>
          <p:cNvSpPr>
            <a:spLocks noChangeArrowheads="1"/>
          </p:cNvSpPr>
          <p:nvPr/>
        </p:nvSpPr>
        <p:spPr bwMode="auto">
          <a:xfrm>
            <a:off x="3369122" y="1988843"/>
            <a:ext cx="1348278" cy="442734"/>
          </a:xfrm>
          <a:prstGeom prst="rect">
            <a:avLst/>
          </a:prstGeom>
          <a:noFill/>
          <a:ln w="9525">
            <a:noFill/>
            <a:miter lim="800000"/>
            <a:headEnd/>
            <a:tailEnd/>
          </a:ln>
        </p:spPr>
        <p:txBody>
          <a:bodyPr lIns="92075" tIns="46038" rIns="92075" bIns="46038">
            <a:prstTxWarp prst="textNoShape">
              <a:avLst/>
            </a:prstTxWarp>
          </a:bodyPr>
          <a:lstStyle/>
          <a:p>
            <a:pPr algn="ctr">
              <a:spcBef>
                <a:spcPts val="0"/>
              </a:spcBef>
              <a:buClr>
                <a:srgbClr val="4D458B"/>
              </a:buClr>
              <a:buFont typeface="Wingdings" pitchFamily="-65" charset="2"/>
              <a:buNone/>
            </a:pPr>
            <a:r>
              <a:rPr lang="en-US" sz="2000" dirty="0" smtClean="0">
                <a:solidFill>
                  <a:srgbClr val="336699"/>
                </a:solidFill>
                <a:effectLst/>
              </a:rPr>
              <a:t>ENABLE</a:t>
            </a:r>
            <a:endParaRPr lang="en-US" sz="2000" dirty="0">
              <a:solidFill>
                <a:srgbClr val="336699"/>
              </a:solidFill>
              <a:effectLst/>
            </a:endParaRPr>
          </a:p>
        </p:txBody>
      </p:sp>
      <p:grpSp>
        <p:nvGrpSpPr>
          <p:cNvPr id="83" name="Group 82"/>
          <p:cNvGrpSpPr/>
          <p:nvPr/>
        </p:nvGrpSpPr>
        <p:grpSpPr>
          <a:xfrm>
            <a:off x="4585848" y="858464"/>
            <a:ext cx="491478" cy="1050456"/>
            <a:chOff x="3766403" y="2005830"/>
            <a:chExt cx="491478" cy="1050456"/>
          </a:xfrm>
        </p:grpSpPr>
        <p:sp>
          <p:nvSpPr>
            <p:cNvPr id="84" name="Connector 83"/>
            <p:cNvSpPr/>
            <p:nvPr/>
          </p:nvSpPr>
          <p:spPr bwMode="auto">
            <a:xfrm>
              <a:off x="3891808" y="2435035"/>
              <a:ext cx="151477" cy="174764"/>
            </a:xfrm>
            <a:prstGeom prst="flowChartConnector">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85" name="Straight Connector 84"/>
            <p:cNvCxnSpPr/>
            <p:nvPr/>
          </p:nvCxnSpPr>
          <p:spPr bwMode="auto">
            <a:xfrm>
              <a:off x="4043534" y="2350177"/>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6" name="Straight Connector 85"/>
            <p:cNvCxnSpPr/>
            <p:nvPr/>
          </p:nvCxnSpPr>
          <p:spPr bwMode="auto">
            <a:xfrm>
              <a:off x="4115191" y="2350781"/>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4122459" y="2357676"/>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a:off x="4123084" y="2703232"/>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a:off x="4257256" y="2005830"/>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0" name="Straight Connector 89"/>
            <p:cNvCxnSpPr/>
            <p:nvPr/>
          </p:nvCxnSpPr>
          <p:spPr bwMode="auto">
            <a:xfrm>
              <a:off x="4257881" y="2703836"/>
              <a:ext cx="0" cy="3524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1" name="Straight Connector 90"/>
            <p:cNvCxnSpPr/>
            <p:nvPr/>
          </p:nvCxnSpPr>
          <p:spPr bwMode="auto">
            <a:xfrm>
              <a:off x="3766403" y="2523257"/>
              <a:ext cx="1341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93" name="Straight Connector 92"/>
          <p:cNvCxnSpPr/>
          <p:nvPr/>
        </p:nvCxnSpPr>
        <p:spPr bwMode="auto">
          <a:xfrm flipH="1">
            <a:off x="5081453" y="1799447"/>
            <a:ext cx="113312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6" name="Straight Connector 95"/>
          <p:cNvCxnSpPr/>
          <p:nvPr/>
        </p:nvCxnSpPr>
        <p:spPr bwMode="auto">
          <a:xfrm flipH="1" flipV="1">
            <a:off x="5567407" y="2356124"/>
            <a:ext cx="441902" cy="121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9" name="Straight Connector 98"/>
          <p:cNvCxnSpPr/>
          <p:nvPr/>
        </p:nvCxnSpPr>
        <p:spPr bwMode="auto">
          <a:xfrm flipH="1" flipV="1">
            <a:off x="5565859" y="2431556"/>
            <a:ext cx="441902" cy="121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0" name="Straight Connector 99"/>
          <p:cNvCxnSpPr/>
          <p:nvPr/>
        </p:nvCxnSpPr>
        <p:spPr bwMode="auto">
          <a:xfrm flipV="1">
            <a:off x="5802497" y="1799447"/>
            <a:ext cx="0" cy="54985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3" name="Straight Connector 102"/>
          <p:cNvCxnSpPr/>
          <p:nvPr/>
        </p:nvCxnSpPr>
        <p:spPr bwMode="auto">
          <a:xfrm flipV="1">
            <a:off x="5802497" y="2437916"/>
            <a:ext cx="0" cy="98420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5" name="Straight Connector 104"/>
          <p:cNvCxnSpPr/>
          <p:nvPr/>
        </p:nvCxnSpPr>
        <p:spPr bwMode="auto">
          <a:xfrm flipH="1">
            <a:off x="4876181" y="3418348"/>
            <a:ext cx="113312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6" name="Isosceles Triangle 105"/>
          <p:cNvSpPr/>
          <p:nvPr/>
        </p:nvSpPr>
        <p:spPr bwMode="auto">
          <a:xfrm rot="5400000">
            <a:off x="6202985" y="1389039"/>
            <a:ext cx="882747" cy="859555"/>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8" name="Connector 107"/>
          <p:cNvSpPr/>
          <p:nvPr/>
        </p:nvSpPr>
        <p:spPr bwMode="auto">
          <a:xfrm>
            <a:off x="7074136" y="1740745"/>
            <a:ext cx="151477" cy="174764"/>
          </a:xfrm>
          <a:prstGeom prst="flowChartConnector">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7" name="Rectangle 51"/>
          <p:cNvSpPr>
            <a:spLocks noChangeArrowheads="1"/>
          </p:cNvSpPr>
          <p:nvPr/>
        </p:nvSpPr>
        <p:spPr bwMode="auto">
          <a:xfrm>
            <a:off x="3273656" y="1162413"/>
            <a:ext cx="1348278" cy="442734"/>
          </a:xfrm>
          <a:prstGeom prst="rect">
            <a:avLst/>
          </a:prstGeom>
          <a:noFill/>
          <a:ln w="9525">
            <a:noFill/>
            <a:miter lim="800000"/>
            <a:headEnd/>
            <a:tailEnd/>
          </a:ln>
        </p:spPr>
        <p:txBody>
          <a:bodyPr lIns="92075" tIns="46038" rIns="92075" bIns="46038">
            <a:prstTxWarp prst="textNoShape">
              <a:avLst/>
            </a:prstTxWarp>
          </a:bodyPr>
          <a:lstStyle/>
          <a:p>
            <a:pPr algn="ctr">
              <a:spcBef>
                <a:spcPts val="0"/>
              </a:spcBef>
              <a:buClr>
                <a:srgbClr val="4D458B"/>
              </a:buClr>
              <a:buFont typeface="Wingdings" pitchFamily="-65" charset="2"/>
              <a:buNone/>
            </a:pPr>
            <a:r>
              <a:rPr lang="en-US" sz="2000" dirty="0" smtClean="0">
                <a:solidFill>
                  <a:srgbClr val="336699"/>
                </a:solidFill>
                <a:effectLst/>
              </a:rPr>
              <a:t>RESET</a:t>
            </a:r>
            <a:endParaRPr lang="en-US" sz="2000" dirty="0">
              <a:solidFill>
                <a:srgbClr val="336699"/>
              </a:solidFill>
              <a:effectLst/>
            </a:endParaRPr>
          </a:p>
        </p:txBody>
      </p:sp>
      <p:cxnSp>
        <p:nvCxnSpPr>
          <p:cNvPr id="118" name="Straight Connector 117"/>
          <p:cNvCxnSpPr/>
          <p:nvPr/>
        </p:nvCxnSpPr>
        <p:spPr bwMode="auto">
          <a:xfrm flipH="1">
            <a:off x="3509017" y="1162413"/>
            <a:ext cx="888803" cy="0"/>
          </a:xfrm>
          <a:prstGeom prst="line">
            <a:avLst/>
          </a:prstGeom>
          <a:solidFill>
            <a:schemeClr val="accent1"/>
          </a:solidFill>
          <a:ln w="38100" cap="flat" cmpd="sng" algn="ctr">
            <a:solidFill>
              <a:srgbClr val="336699"/>
            </a:solidFill>
            <a:prstDash val="solid"/>
            <a:round/>
            <a:headEnd type="none" w="med" len="med"/>
            <a:tailEnd type="none" w="med" len="med"/>
          </a:ln>
          <a:effectLst/>
        </p:spPr>
      </p:cxnSp>
      <p:cxnSp>
        <p:nvCxnSpPr>
          <p:cNvPr id="122" name="Straight Connector 121"/>
          <p:cNvCxnSpPr/>
          <p:nvPr/>
        </p:nvCxnSpPr>
        <p:spPr bwMode="auto">
          <a:xfrm flipH="1">
            <a:off x="4946656" y="860099"/>
            <a:ext cx="44328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31346233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dissolve">
                                      <p:cBhvr>
                                        <p:cTn id="7" dur="500"/>
                                        <p:tgtEl>
                                          <p:spTgt spid="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dissolve">
                                      <p:cBhvr>
                                        <p:cTn id="10" dur="500"/>
                                        <p:tgtEl>
                                          <p:spTgt spid="4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dissolve">
                                      <p:cBhvr>
                                        <p:cTn id="13" dur="500"/>
                                        <p:tgtEl>
                                          <p:spTgt spid="81"/>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dissolve">
                                      <p:cBhvr>
                                        <p:cTn id="16"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81" grpId="0"/>
      <p:bldP spid="1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Priority Encoder readout</a:t>
            </a:r>
            <a:endParaRPr lang="en-GB" dirty="0"/>
          </a:p>
        </p:txBody>
      </p:sp>
      <p:sp>
        <p:nvSpPr>
          <p:cNvPr id="24" name="Slide Number Placeholder 23"/>
          <p:cNvSpPr>
            <a:spLocks noGrp="1"/>
          </p:cNvSpPr>
          <p:nvPr>
            <p:ph type="sldNum" sz="quarter" idx="11"/>
          </p:nvPr>
        </p:nvSpPr>
        <p:spPr>
          <a:prstGeom prst="rect">
            <a:avLst/>
          </a:prstGeom>
        </p:spPr>
        <p:txBody>
          <a:bodyPr/>
          <a:lstStyle/>
          <a:p>
            <a:pPr>
              <a:defRPr/>
            </a:pPr>
            <a:fld id="{11E79CB5-2CF4-4A41-A89C-DF07814648E7}" type="slidenum">
              <a:rPr lang="en-US" smtClean="0"/>
              <a:pPr>
                <a:defRPr/>
              </a:pPr>
              <a:t>22</a:t>
            </a:fld>
            <a:endParaRPr lang="en-US" sz="1600"/>
          </a:p>
        </p:txBody>
      </p:sp>
      <p:grpSp>
        <p:nvGrpSpPr>
          <p:cNvPr id="23" name="Group 22"/>
          <p:cNvGrpSpPr/>
          <p:nvPr/>
        </p:nvGrpSpPr>
        <p:grpSpPr>
          <a:xfrm>
            <a:off x="4043973" y="780197"/>
            <a:ext cx="5198746" cy="5479894"/>
            <a:chOff x="3671900" y="994085"/>
            <a:chExt cx="5198746" cy="5479894"/>
          </a:xfrm>
        </p:grpSpPr>
        <p:grpSp>
          <p:nvGrpSpPr>
            <p:cNvPr id="26" name="Group 25"/>
            <p:cNvGrpSpPr/>
            <p:nvPr/>
          </p:nvGrpSpPr>
          <p:grpSpPr>
            <a:xfrm>
              <a:off x="3671900" y="994085"/>
              <a:ext cx="3994262" cy="5479894"/>
              <a:chOff x="251520" y="904021"/>
              <a:chExt cx="4000421" cy="5668070"/>
            </a:xfrm>
          </p:grpSpPr>
          <p:sp>
            <p:nvSpPr>
              <p:cNvPr id="41" name="Rectangle 40"/>
              <p:cNvSpPr/>
              <p:nvPr/>
            </p:nvSpPr>
            <p:spPr>
              <a:xfrm>
                <a:off x="701570" y="918105"/>
                <a:ext cx="720080" cy="12151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701570" y="2275328"/>
                <a:ext cx="720080" cy="12223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701570" y="3639751"/>
                <a:ext cx="720080" cy="12151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701570" y="4996975"/>
                <a:ext cx="720080" cy="12223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2771800" y="3032183"/>
                <a:ext cx="720080" cy="12151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a:off x="1008574" y="908720"/>
                <a:ext cx="459553" cy="1241548"/>
              </a:xfrm>
              <a:prstGeom prst="rect">
                <a:avLst/>
              </a:prstGeom>
              <a:noFill/>
            </p:spPr>
            <p:txBody>
              <a:bodyPr wrap="none" rtlCol="0">
                <a:spAutoFit/>
              </a:bodyPr>
              <a:lstStyle/>
              <a:p>
                <a:pPr algn="r"/>
                <a:r>
                  <a:rPr lang="en-US" sz="900" dirty="0" smtClean="0"/>
                  <a:t>valid</a:t>
                </a:r>
              </a:p>
              <a:p>
                <a:pPr algn="r"/>
                <a:endParaRPr lang="en-US" sz="900" dirty="0" smtClean="0"/>
              </a:p>
              <a:p>
                <a:pPr algn="r"/>
                <a:r>
                  <a:rPr lang="en-US" sz="900" dirty="0" smtClean="0"/>
                  <a:t>select</a:t>
                </a:r>
              </a:p>
              <a:p>
                <a:pPr algn="r"/>
                <a:endParaRPr lang="en-US" sz="900" dirty="0" smtClean="0"/>
              </a:p>
              <a:p>
                <a:pPr algn="r"/>
                <a:endParaRPr lang="en-US" sz="900" dirty="0"/>
              </a:p>
              <a:p>
                <a:pPr algn="r"/>
                <a:endParaRPr lang="en-US" sz="900" dirty="0" smtClean="0"/>
              </a:p>
              <a:p>
                <a:pPr algn="r"/>
                <a:r>
                  <a:rPr lang="en-US" sz="900" dirty="0" smtClean="0"/>
                  <a:t>a[0]</a:t>
                </a:r>
              </a:p>
              <a:p>
                <a:pPr algn="r"/>
                <a:r>
                  <a:rPr lang="en-US" sz="900" dirty="0" smtClean="0"/>
                  <a:t>a[1]</a:t>
                </a:r>
              </a:p>
            </p:txBody>
          </p:sp>
          <p:cxnSp>
            <p:nvCxnSpPr>
              <p:cNvPr id="47" name="Straight Arrow Connector 46"/>
              <p:cNvCxnSpPr/>
              <p:nvPr/>
            </p:nvCxnSpPr>
            <p:spPr>
              <a:xfrm>
                <a:off x="1421650" y="1853825"/>
                <a:ext cx="315035"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421650" y="1988840"/>
                <a:ext cx="157517"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21650" y="3248980"/>
                <a:ext cx="315035"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421650" y="3383995"/>
                <a:ext cx="157517"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421650" y="4599130"/>
                <a:ext cx="315035"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1421650" y="4734145"/>
                <a:ext cx="157517"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421650" y="5994285"/>
                <a:ext cx="315035"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421650" y="6129300"/>
                <a:ext cx="157517"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736685" y="1853825"/>
                <a:ext cx="0" cy="4365485"/>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1601670" y="1988840"/>
                <a:ext cx="0" cy="423047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491880" y="4014065"/>
                <a:ext cx="315035"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3491880" y="4149080"/>
                <a:ext cx="157517" cy="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806915" y="4014065"/>
                <a:ext cx="0" cy="2205245"/>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671900" y="4149080"/>
                <a:ext cx="0" cy="2070230"/>
              </a:xfrm>
              <a:prstGeom prst="straightConnector1">
                <a:avLst/>
              </a:prstGeom>
              <a:ln w="15875">
                <a:solidFill>
                  <a:srgbClr val="00B050"/>
                </a:solidFill>
                <a:tailEnd type="arrow" w="sm"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464065" y="6264313"/>
                <a:ext cx="947695" cy="307777"/>
              </a:xfrm>
              <a:prstGeom prst="rect">
                <a:avLst/>
              </a:prstGeom>
              <a:noFill/>
            </p:spPr>
            <p:txBody>
              <a:bodyPr wrap="none" rtlCol="0">
                <a:spAutoFit/>
              </a:bodyPr>
              <a:lstStyle/>
              <a:p>
                <a:r>
                  <a:rPr lang="en-US" sz="1400" dirty="0" smtClean="0">
                    <a:solidFill>
                      <a:srgbClr val="00B050"/>
                    </a:solidFill>
                  </a:rPr>
                  <a:t>ADDR[0:1]</a:t>
                </a:r>
                <a:endParaRPr lang="en-GB" sz="1400" dirty="0">
                  <a:solidFill>
                    <a:srgbClr val="00B050"/>
                  </a:solidFill>
                </a:endParaRPr>
              </a:p>
            </p:txBody>
          </p:sp>
          <p:sp>
            <p:nvSpPr>
              <p:cNvPr id="62" name="TextBox 61"/>
              <p:cNvSpPr txBox="1"/>
              <p:nvPr/>
            </p:nvSpPr>
            <p:spPr>
              <a:xfrm>
                <a:off x="3304246" y="6264314"/>
                <a:ext cx="947695" cy="307777"/>
              </a:xfrm>
              <a:prstGeom prst="rect">
                <a:avLst/>
              </a:prstGeom>
              <a:noFill/>
            </p:spPr>
            <p:txBody>
              <a:bodyPr wrap="none" rtlCol="0">
                <a:spAutoFit/>
              </a:bodyPr>
              <a:lstStyle/>
              <a:p>
                <a:r>
                  <a:rPr lang="en-US" sz="1400" dirty="0" smtClean="0">
                    <a:solidFill>
                      <a:srgbClr val="00B050"/>
                    </a:solidFill>
                  </a:rPr>
                  <a:t>ADDR[2:3]</a:t>
                </a:r>
                <a:endParaRPr lang="en-GB" sz="1400" dirty="0">
                  <a:solidFill>
                    <a:srgbClr val="00B050"/>
                  </a:solidFill>
                </a:endParaRPr>
              </a:p>
            </p:txBody>
          </p:sp>
          <p:cxnSp>
            <p:nvCxnSpPr>
              <p:cNvPr id="63" name="Straight Arrow Connector 62"/>
              <p:cNvCxnSpPr/>
              <p:nvPr/>
            </p:nvCxnSpPr>
            <p:spPr>
              <a:xfrm>
                <a:off x="1421650" y="99873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421650" y="239388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1421650" y="378904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1421650" y="513919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3491880" y="3151712"/>
                <a:ext cx="760061" cy="7258"/>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3529939" y="2843935"/>
                <a:ext cx="704134" cy="318346"/>
              </a:xfrm>
              <a:prstGeom prst="rect">
                <a:avLst/>
              </a:prstGeom>
              <a:noFill/>
            </p:spPr>
            <p:txBody>
              <a:bodyPr wrap="none" rtlCol="0">
                <a:spAutoFit/>
              </a:bodyPr>
              <a:lstStyle/>
              <a:p>
                <a:r>
                  <a:rPr lang="en-US" sz="1400" dirty="0" smtClean="0"/>
                  <a:t>VALID</a:t>
                </a:r>
                <a:endParaRPr lang="en-GB" sz="1400" dirty="0"/>
              </a:p>
            </p:txBody>
          </p:sp>
          <p:cxnSp>
            <p:nvCxnSpPr>
              <p:cNvPr id="69" name="Straight Arrow Connector 68"/>
              <p:cNvCxnSpPr/>
              <p:nvPr/>
            </p:nvCxnSpPr>
            <p:spPr>
              <a:xfrm>
                <a:off x="2321750" y="315897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321750" y="331137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2321750" y="344340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2321750" y="359580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871700" y="998730"/>
                <a:ext cx="450050" cy="2152982"/>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871700" y="2393885"/>
                <a:ext cx="450050" cy="917485"/>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871700" y="3429000"/>
                <a:ext cx="450050" cy="36004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1871700" y="3595800"/>
                <a:ext cx="450050" cy="154339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3491880" y="3469100"/>
                <a:ext cx="760061"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H="1">
                <a:off x="1421650" y="131376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a:off x="1421650" y="266391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a:off x="1421650" y="4050966"/>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a:off x="1421650" y="540922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a:off x="2321750" y="414908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2321750" y="401406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2321750" y="387905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2321750" y="374403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1871700" y="1313765"/>
                <a:ext cx="450050" cy="243027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871700" y="2663915"/>
                <a:ext cx="450050" cy="121513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1871700" y="4014065"/>
                <a:ext cx="450050" cy="36901"/>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1871700" y="4149080"/>
                <a:ext cx="450050" cy="126014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551635" y="3189886"/>
                <a:ext cx="549255" cy="263330"/>
              </a:xfrm>
              <a:prstGeom prst="rect">
                <a:avLst/>
              </a:prstGeom>
              <a:noFill/>
            </p:spPr>
            <p:txBody>
              <a:bodyPr wrap="none" rtlCol="0">
                <a:spAutoFit/>
              </a:bodyPr>
              <a:lstStyle/>
              <a:p>
                <a:r>
                  <a:rPr lang="en-US" sz="1400" dirty="0" smtClean="0">
                    <a:solidFill>
                      <a:srgbClr val="FF0000"/>
                    </a:solidFill>
                  </a:rPr>
                  <a:t>SELECT</a:t>
                </a:r>
              </a:p>
            </p:txBody>
          </p:sp>
          <p:cxnSp>
            <p:nvCxnSpPr>
              <p:cNvPr id="91" name="Straight Arrow Connector 90"/>
              <p:cNvCxnSpPr/>
              <p:nvPr/>
            </p:nvCxnSpPr>
            <p:spPr>
              <a:xfrm>
                <a:off x="251520" y="104373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251520" y="119613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251520" y="132816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251520" y="1480565"/>
                <a:ext cx="432000" cy="0"/>
              </a:xfrm>
              <a:prstGeom prst="straightConnector1">
                <a:avLst/>
              </a:prstGeom>
              <a:ln w="12700">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H="1">
                <a:off x="251520" y="203384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a:off x="251520" y="189883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H="1">
                <a:off x="251520" y="176381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a:off x="251520" y="162880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251520" y="2378276"/>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251520" y="2530676"/>
                <a:ext cx="450050" cy="0"/>
              </a:xfrm>
              <a:prstGeom prst="straightConnector1">
                <a:avLst/>
              </a:prstGeom>
              <a:ln w="12700">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251520" y="2662706"/>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251520" y="2815107"/>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H="1">
                <a:off x="251520" y="3368387"/>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251520" y="3233371"/>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H="1">
                <a:off x="251520" y="3098357"/>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251520" y="2963342"/>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251520" y="374403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251520" y="389643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251520" y="402846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a:off x="251520" y="4180865"/>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H="1">
                <a:off x="251520" y="473414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H="1">
                <a:off x="251520" y="459913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H="1">
                <a:off x="251520" y="446411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flipH="1">
                <a:off x="251520" y="432910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251520" y="512781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251520" y="5280210"/>
                <a:ext cx="450050" cy="0"/>
              </a:xfrm>
              <a:prstGeom prst="straightConnector1">
                <a:avLst/>
              </a:prstGeom>
              <a:ln w="12700">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251520" y="541224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251520" y="5564640"/>
                <a:ext cx="450050" cy="0"/>
              </a:xfrm>
              <a:prstGeom prst="straightConnector1">
                <a:avLst/>
              </a:prstGeom>
              <a:ln w="15875">
                <a:solidFill>
                  <a:schemeClr val="bg1">
                    <a:lumMod val="6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flipH="1">
                <a:off x="251520" y="611792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flipH="1">
                <a:off x="251520" y="598290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H="1">
                <a:off x="251520" y="5847890"/>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flipH="1">
                <a:off x="251520" y="5712875"/>
                <a:ext cx="450050" cy="0"/>
              </a:xfrm>
              <a:prstGeom prst="straightConnector1">
                <a:avLst/>
              </a:prstGeom>
              <a:ln w="15875">
                <a:solidFill>
                  <a:srgbClr val="FF0000"/>
                </a:solidFill>
                <a:tailEnd type="arrow" w="sm" len="sm"/>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656603" y="904021"/>
                <a:ext cx="443433" cy="1241548"/>
              </a:xfrm>
              <a:prstGeom prst="rect">
                <a:avLst/>
              </a:prstGeom>
              <a:noFill/>
            </p:spPr>
            <p:txBody>
              <a:bodyPr wrap="none" rtlCol="0">
                <a:spAutoFit/>
              </a:bodyPr>
              <a:lstStyle/>
              <a:p>
                <a:r>
                  <a:rPr lang="en-US" sz="900" dirty="0" smtClean="0"/>
                  <a:t>v[0]</a:t>
                </a:r>
              </a:p>
              <a:p>
                <a:r>
                  <a:rPr lang="en-US" sz="900" dirty="0" smtClean="0"/>
                  <a:t>v[1]</a:t>
                </a:r>
              </a:p>
              <a:p>
                <a:r>
                  <a:rPr lang="en-US" sz="900" dirty="0" smtClean="0"/>
                  <a:t>v[2]</a:t>
                </a:r>
              </a:p>
              <a:p>
                <a:r>
                  <a:rPr lang="en-US" sz="900" dirty="0" smtClean="0"/>
                  <a:t>v[3]</a:t>
                </a:r>
              </a:p>
              <a:p>
                <a:r>
                  <a:rPr lang="en-US" sz="900" dirty="0" err="1" smtClean="0"/>
                  <a:t>sel</a:t>
                </a:r>
                <a:r>
                  <a:rPr lang="en-US" sz="900" dirty="0" smtClean="0"/>
                  <a:t>[0]</a:t>
                </a:r>
              </a:p>
              <a:p>
                <a:r>
                  <a:rPr lang="en-US" sz="900" dirty="0" err="1" smtClean="0"/>
                  <a:t>sel</a:t>
                </a:r>
                <a:r>
                  <a:rPr lang="en-US" sz="900" dirty="0" smtClean="0"/>
                  <a:t>[1]</a:t>
                </a:r>
              </a:p>
              <a:p>
                <a:r>
                  <a:rPr lang="en-US" sz="900" dirty="0" err="1" smtClean="0"/>
                  <a:t>sel</a:t>
                </a:r>
                <a:r>
                  <a:rPr lang="en-US" sz="900" dirty="0" smtClean="0"/>
                  <a:t>[2]</a:t>
                </a:r>
              </a:p>
              <a:p>
                <a:r>
                  <a:rPr lang="en-US" sz="900" dirty="0" err="1" smtClean="0"/>
                  <a:t>sel</a:t>
                </a:r>
                <a:r>
                  <a:rPr lang="en-US" sz="900" dirty="0" smtClean="0"/>
                  <a:t>[3]</a:t>
                </a:r>
              </a:p>
            </p:txBody>
          </p:sp>
        </p:grpSp>
        <p:sp>
          <p:nvSpPr>
            <p:cNvPr id="27" name="Rectangle 26"/>
            <p:cNvSpPr/>
            <p:nvPr/>
          </p:nvSpPr>
          <p:spPr>
            <a:xfrm>
              <a:off x="7666163" y="2496207"/>
              <a:ext cx="866278" cy="16064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7608307" y="3093058"/>
              <a:ext cx="1026307" cy="523220"/>
            </a:xfrm>
            <a:prstGeom prst="rect">
              <a:avLst/>
            </a:prstGeom>
            <a:noFill/>
          </p:spPr>
          <p:txBody>
            <a:bodyPr wrap="square" rtlCol="0">
              <a:spAutoFit/>
            </a:bodyPr>
            <a:lstStyle/>
            <a:p>
              <a:pPr algn="ctr"/>
              <a:r>
                <a:rPr lang="en-US" sz="1400" dirty="0" smtClean="0"/>
                <a:t>Periphery</a:t>
              </a:r>
            </a:p>
            <a:p>
              <a:pPr algn="ctr"/>
              <a:r>
                <a:rPr lang="en-US" sz="1400" dirty="0" smtClean="0"/>
                <a:t>logic</a:t>
              </a:r>
            </a:p>
          </p:txBody>
        </p:sp>
        <p:cxnSp>
          <p:nvCxnSpPr>
            <p:cNvPr id="29" name="Straight Arrow Connector 28"/>
            <p:cNvCxnSpPr/>
            <p:nvPr/>
          </p:nvCxnSpPr>
          <p:spPr>
            <a:xfrm flipV="1">
              <a:off x="7812360" y="4111333"/>
              <a:ext cx="0" cy="6819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8262410" y="4111333"/>
              <a:ext cx="0" cy="6819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221821" y="4786408"/>
              <a:ext cx="851761" cy="307777"/>
            </a:xfrm>
            <a:prstGeom prst="rect">
              <a:avLst/>
            </a:prstGeom>
            <a:noFill/>
          </p:spPr>
          <p:txBody>
            <a:bodyPr wrap="square" rtlCol="0">
              <a:spAutoFit/>
            </a:bodyPr>
            <a:lstStyle/>
            <a:p>
              <a:r>
                <a:rPr lang="en-US" sz="1400" dirty="0"/>
                <a:t>CLOCK</a:t>
              </a:r>
              <a:endParaRPr lang="en-GB" sz="1400" dirty="0"/>
            </a:p>
          </p:txBody>
        </p:sp>
        <p:sp>
          <p:nvSpPr>
            <p:cNvPr id="32" name="TextBox 31"/>
            <p:cNvSpPr txBox="1"/>
            <p:nvPr/>
          </p:nvSpPr>
          <p:spPr>
            <a:xfrm>
              <a:off x="4440354" y="2318681"/>
              <a:ext cx="458845" cy="1200329"/>
            </a:xfrm>
            <a:prstGeom prst="rect">
              <a:avLst/>
            </a:prstGeom>
            <a:noFill/>
          </p:spPr>
          <p:txBody>
            <a:bodyPr wrap="none" rtlCol="0">
              <a:spAutoFit/>
            </a:bodyPr>
            <a:lstStyle/>
            <a:p>
              <a:pPr algn="r"/>
              <a:r>
                <a:rPr lang="en-US" sz="900" dirty="0" smtClean="0"/>
                <a:t>valid</a:t>
              </a:r>
            </a:p>
            <a:p>
              <a:pPr algn="r"/>
              <a:endParaRPr lang="en-US" sz="900" dirty="0" smtClean="0"/>
            </a:p>
            <a:p>
              <a:pPr algn="r"/>
              <a:r>
                <a:rPr lang="en-US" sz="900" dirty="0" smtClean="0"/>
                <a:t>select</a:t>
              </a:r>
            </a:p>
            <a:p>
              <a:pPr algn="r"/>
              <a:endParaRPr lang="en-US" sz="900" dirty="0" smtClean="0"/>
            </a:p>
            <a:p>
              <a:pPr algn="r"/>
              <a:endParaRPr lang="en-US" sz="900" dirty="0"/>
            </a:p>
            <a:p>
              <a:pPr algn="r"/>
              <a:endParaRPr lang="en-US" sz="900" dirty="0" smtClean="0"/>
            </a:p>
            <a:p>
              <a:pPr algn="r"/>
              <a:r>
                <a:rPr lang="en-US" sz="900" dirty="0" smtClean="0"/>
                <a:t>a[0]</a:t>
              </a:r>
            </a:p>
            <a:p>
              <a:pPr algn="r"/>
              <a:r>
                <a:rPr lang="en-US" sz="900" dirty="0" smtClean="0"/>
                <a:t>a[1]</a:t>
              </a:r>
            </a:p>
          </p:txBody>
        </p:sp>
        <p:sp>
          <p:nvSpPr>
            <p:cNvPr id="33" name="TextBox 32"/>
            <p:cNvSpPr txBox="1"/>
            <p:nvPr/>
          </p:nvSpPr>
          <p:spPr>
            <a:xfrm>
              <a:off x="4088925" y="2314138"/>
              <a:ext cx="442750" cy="1200329"/>
            </a:xfrm>
            <a:prstGeom prst="rect">
              <a:avLst/>
            </a:prstGeom>
            <a:noFill/>
          </p:spPr>
          <p:txBody>
            <a:bodyPr wrap="none" rtlCol="0">
              <a:spAutoFit/>
            </a:bodyPr>
            <a:lstStyle/>
            <a:p>
              <a:r>
                <a:rPr lang="en-US" sz="900" dirty="0" smtClean="0"/>
                <a:t>v[0]</a:t>
              </a:r>
            </a:p>
            <a:p>
              <a:r>
                <a:rPr lang="en-US" sz="900" dirty="0" smtClean="0"/>
                <a:t>v[1]</a:t>
              </a:r>
            </a:p>
            <a:p>
              <a:r>
                <a:rPr lang="en-US" sz="900" dirty="0" smtClean="0"/>
                <a:t>v[2]</a:t>
              </a:r>
            </a:p>
            <a:p>
              <a:r>
                <a:rPr lang="en-US" sz="900" dirty="0" smtClean="0"/>
                <a:t>v[3]</a:t>
              </a:r>
            </a:p>
            <a:p>
              <a:r>
                <a:rPr lang="en-US" sz="900" dirty="0" err="1" smtClean="0"/>
                <a:t>sel</a:t>
              </a:r>
              <a:r>
                <a:rPr lang="en-US" sz="900" dirty="0" smtClean="0"/>
                <a:t>[0]</a:t>
              </a:r>
            </a:p>
            <a:p>
              <a:r>
                <a:rPr lang="en-US" sz="900" dirty="0" err="1" smtClean="0"/>
                <a:t>sel</a:t>
              </a:r>
              <a:r>
                <a:rPr lang="en-US" sz="900" dirty="0" smtClean="0"/>
                <a:t>[1]</a:t>
              </a:r>
            </a:p>
            <a:p>
              <a:r>
                <a:rPr lang="en-US" sz="900" dirty="0" err="1" smtClean="0"/>
                <a:t>sel</a:t>
              </a:r>
              <a:r>
                <a:rPr lang="en-US" sz="900" dirty="0" smtClean="0"/>
                <a:t>[2]</a:t>
              </a:r>
            </a:p>
            <a:p>
              <a:r>
                <a:rPr lang="en-US" sz="900" dirty="0" err="1" smtClean="0"/>
                <a:t>sel</a:t>
              </a:r>
              <a:r>
                <a:rPr lang="en-US" sz="900" dirty="0" smtClean="0"/>
                <a:t>[3]</a:t>
              </a:r>
            </a:p>
          </p:txBody>
        </p:sp>
        <p:sp>
          <p:nvSpPr>
            <p:cNvPr id="34" name="TextBox 33"/>
            <p:cNvSpPr txBox="1"/>
            <p:nvPr/>
          </p:nvSpPr>
          <p:spPr>
            <a:xfrm>
              <a:off x="4440538" y="3623826"/>
              <a:ext cx="458845" cy="1200329"/>
            </a:xfrm>
            <a:prstGeom prst="rect">
              <a:avLst/>
            </a:prstGeom>
            <a:noFill/>
          </p:spPr>
          <p:txBody>
            <a:bodyPr wrap="none" rtlCol="0">
              <a:spAutoFit/>
            </a:bodyPr>
            <a:lstStyle/>
            <a:p>
              <a:pPr algn="r"/>
              <a:r>
                <a:rPr lang="en-US" sz="900" dirty="0" smtClean="0"/>
                <a:t>valid</a:t>
              </a:r>
            </a:p>
            <a:p>
              <a:pPr algn="r"/>
              <a:endParaRPr lang="en-US" sz="900" dirty="0" smtClean="0"/>
            </a:p>
            <a:p>
              <a:pPr algn="r"/>
              <a:r>
                <a:rPr lang="en-US" sz="900" dirty="0" smtClean="0"/>
                <a:t>select</a:t>
              </a:r>
            </a:p>
            <a:p>
              <a:pPr algn="r"/>
              <a:endParaRPr lang="en-US" sz="900" dirty="0" smtClean="0"/>
            </a:p>
            <a:p>
              <a:pPr algn="r"/>
              <a:endParaRPr lang="en-US" sz="900" dirty="0"/>
            </a:p>
            <a:p>
              <a:pPr algn="r"/>
              <a:endParaRPr lang="en-US" sz="900" dirty="0" smtClean="0"/>
            </a:p>
            <a:p>
              <a:pPr algn="r"/>
              <a:r>
                <a:rPr lang="en-US" sz="900" dirty="0" smtClean="0"/>
                <a:t>a[0]</a:t>
              </a:r>
            </a:p>
            <a:p>
              <a:pPr algn="r"/>
              <a:r>
                <a:rPr lang="en-US" sz="900" dirty="0" smtClean="0"/>
                <a:t>a[1]</a:t>
              </a:r>
            </a:p>
          </p:txBody>
        </p:sp>
        <p:sp>
          <p:nvSpPr>
            <p:cNvPr id="35" name="TextBox 34"/>
            <p:cNvSpPr txBox="1"/>
            <p:nvPr/>
          </p:nvSpPr>
          <p:spPr>
            <a:xfrm>
              <a:off x="4089109" y="3619283"/>
              <a:ext cx="442750" cy="1200329"/>
            </a:xfrm>
            <a:prstGeom prst="rect">
              <a:avLst/>
            </a:prstGeom>
            <a:noFill/>
          </p:spPr>
          <p:txBody>
            <a:bodyPr wrap="none" rtlCol="0">
              <a:spAutoFit/>
            </a:bodyPr>
            <a:lstStyle/>
            <a:p>
              <a:r>
                <a:rPr lang="en-US" sz="900" dirty="0" smtClean="0"/>
                <a:t>v[0]</a:t>
              </a:r>
            </a:p>
            <a:p>
              <a:r>
                <a:rPr lang="en-US" sz="900" dirty="0" smtClean="0"/>
                <a:t>v[1]</a:t>
              </a:r>
            </a:p>
            <a:p>
              <a:r>
                <a:rPr lang="en-US" sz="900" dirty="0" smtClean="0"/>
                <a:t>v[2]</a:t>
              </a:r>
            </a:p>
            <a:p>
              <a:r>
                <a:rPr lang="en-US" sz="900" dirty="0" smtClean="0"/>
                <a:t>v[3]</a:t>
              </a:r>
            </a:p>
            <a:p>
              <a:r>
                <a:rPr lang="en-US" sz="900" dirty="0" err="1" smtClean="0"/>
                <a:t>sel</a:t>
              </a:r>
              <a:r>
                <a:rPr lang="en-US" sz="900" dirty="0" smtClean="0"/>
                <a:t>[0]</a:t>
              </a:r>
            </a:p>
            <a:p>
              <a:r>
                <a:rPr lang="en-US" sz="900" dirty="0" err="1" smtClean="0"/>
                <a:t>sel</a:t>
              </a:r>
              <a:r>
                <a:rPr lang="en-US" sz="900" dirty="0" smtClean="0"/>
                <a:t>[1]</a:t>
              </a:r>
            </a:p>
            <a:p>
              <a:r>
                <a:rPr lang="en-US" sz="900" dirty="0" err="1" smtClean="0"/>
                <a:t>sel</a:t>
              </a:r>
              <a:r>
                <a:rPr lang="en-US" sz="900" dirty="0" smtClean="0"/>
                <a:t>[2]</a:t>
              </a:r>
            </a:p>
            <a:p>
              <a:r>
                <a:rPr lang="en-US" sz="900" dirty="0" err="1" smtClean="0"/>
                <a:t>sel</a:t>
              </a:r>
              <a:r>
                <a:rPr lang="en-US" sz="900" dirty="0" smtClean="0"/>
                <a:t>[3]</a:t>
              </a:r>
            </a:p>
          </p:txBody>
        </p:sp>
        <p:sp>
          <p:nvSpPr>
            <p:cNvPr id="36" name="TextBox 35"/>
            <p:cNvSpPr txBox="1"/>
            <p:nvPr/>
          </p:nvSpPr>
          <p:spPr>
            <a:xfrm>
              <a:off x="4440354" y="4963713"/>
              <a:ext cx="458845" cy="1200329"/>
            </a:xfrm>
            <a:prstGeom prst="rect">
              <a:avLst/>
            </a:prstGeom>
            <a:noFill/>
          </p:spPr>
          <p:txBody>
            <a:bodyPr wrap="none" rtlCol="0">
              <a:spAutoFit/>
            </a:bodyPr>
            <a:lstStyle/>
            <a:p>
              <a:pPr algn="r"/>
              <a:r>
                <a:rPr lang="en-US" sz="900" dirty="0" smtClean="0"/>
                <a:t>valid</a:t>
              </a:r>
            </a:p>
            <a:p>
              <a:pPr algn="r"/>
              <a:endParaRPr lang="en-US" sz="900" dirty="0" smtClean="0"/>
            </a:p>
            <a:p>
              <a:pPr algn="r"/>
              <a:r>
                <a:rPr lang="en-US" sz="900" dirty="0" smtClean="0"/>
                <a:t>select</a:t>
              </a:r>
            </a:p>
            <a:p>
              <a:pPr algn="r"/>
              <a:endParaRPr lang="en-US" sz="900" dirty="0" smtClean="0"/>
            </a:p>
            <a:p>
              <a:pPr algn="r"/>
              <a:endParaRPr lang="en-US" sz="900" dirty="0"/>
            </a:p>
            <a:p>
              <a:pPr algn="r"/>
              <a:endParaRPr lang="en-US" sz="900" dirty="0" smtClean="0"/>
            </a:p>
            <a:p>
              <a:pPr algn="r"/>
              <a:r>
                <a:rPr lang="en-US" sz="900" dirty="0" smtClean="0"/>
                <a:t>a[0]</a:t>
              </a:r>
            </a:p>
            <a:p>
              <a:pPr algn="r"/>
              <a:r>
                <a:rPr lang="en-US" sz="900" dirty="0" smtClean="0"/>
                <a:t>a[1]</a:t>
              </a:r>
            </a:p>
          </p:txBody>
        </p:sp>
        <p:sp>
          <p:nvSpPr>
            <p:cNvPr id="37" name="TextBox 36"/>
            <p:cNvSpPr txBox="1"/>
            <p:nvPr/>
          </p:nvSpPr>
          <p:spPr>
            <a:xfrm>
              <a:off x="4088925" y="4959170"/>
              <a:ext cx="442750" cy="1200329"/>
            </a:xfrm>
            <a:prstGeom prst="rect">
              <a:avLst/>
            </a:prstGeom>
            <a:noFill/>
          </p:spPr>
          <p:txBody>
            <a:bodyPr wrap="none" rtlCol="0">
              <a:spAutoFit/>
            </a:bodyPr>
            <a:lstStyle/>
            <a:p>
              <a:r>
                <a:rPr lang="en-US" sz="900" dirty="0" smtClean="0"/>
                <a:t>v[0]</a:t>
              </a:r>
            </a:p>
            <a:p>
              <a:r>
                <a:rPr lang="en-US" sz="900" dirty="0" smtClean="0"/>
                <a:t>v[1]</a:t>
              </a:r>
            </a:p>
            <a:p>
              <a:r>
                <a:rPr lang="en-US" sz="900" dirty="0" smtClean="0"/>
                <a:t>v[2]</a:t>
              </a:r>
            </a:p>
            <a:p>
              <a:r>
                <a:rPr lang="en-US" sz="900" dirty="0" smtClean="0"/>
                <a:t>v[3]</a:t>
              </a:r>
            </a:p>
            <a:p>
              <a:r>
                <a:rPr lang="en-US" sz="900" dirty="0" err="1" smtClean="0"/>
                <a:t>sel</a:t>
              </a:r>
              <a:r>
                <a:rPr lang="en-US" sz="900" dirty="0" smtClean="0"/>
                <a:t>[0]</a:t>
              </a:r>
            </a:p>
            <a:p>
              <a:r>
                <a:rPr lang="en-US" sz="900" dirty="0" err="1" smtClean="0"/>
                <a:t>sel</a:t>
              </a:r>
              <a:r>
                <a:rPr lang="en-US" sz="900" dirty="0" smtClean="0"/>
                <a:t>[1]</a:t>
              </a:r>
            </a:p>
            <a:p>
              <a:r>
                <a:rPr lang="en-US" sz="900" dirty="0" err="1" smtClean="0"/>
                <a:t>sel</a:t>
              </a:r>
              <a:r>
                <a:rPr lang="en-US" sz="900" dirty="0" smtClean="0"/>
                <a:t>[2]</a:t>
              </a:r>
            </a:p>
            <a:p>
              <a:r>
                <a:rPr lang="en-US" sz="900" dirty="0" err="1" smtClean="0"/>
                <a:t>sel</a:t>
              </a:r>
              <a:r>
                <a:rPr lang="en-US" sz="900" dirty="0" smtClean="0"/>
                <a:t>[3]</a:t>
              </a:r>
            </a:p>
          </p:txBody>
        </p:sp>
        <p:sp>
          <p:nvSpPr>
            <p:cNvPr id="38" name="TextBox 37"/>
            <p:cNvSpPr txBox="1"/>
            <p:nvPr/>
          </p:nvSpPr>
          <p:spPr>
            <a:xfrm>
              <a:off x="6510584" y="3038761"/>
              <a:ext cx="458845" cy="1200329"/>
            </a:xfrm>
            <a:prstGeom prst="rect">
              <a:avLst/>
            </a:prstGeom>
            <a:noFill/>
          </p:spPr>
          <p:txBody>
            <a:bodyPr wrap="none" rtlCol="0">
              <a:spAutoFit/>
            </a:bodyPr>
            <a:lstStyle/>
            <a:p>
              <a:pPr algn="r"/>
              <a:r>
                <a:rPr lang="en-US" sz="900" dirty="0" smtClean="0"/>
                <a:t>valid</a:t>
              </a:r>
            </a:p>
            <a:p>
              <a:pPr algn="r"/>
              <a:endParaRPr lang="en-US" sz="900" dirty="0" smtClean="0"/>
            </a:p>
            <a:p>
              <a:pPr algn="r"/>
              <a:r>
                <a:rPr lang="en-US" sz="900" dirty="0" smtClean="0"/>
                <a:t>select</a:t>
              </a:r>
            </a:p>
            <a:p>
              <a:pPr algn="r"/>
              <a:endParaRPr lang="en-US" sz="900" dirty="0" smtClean="0"/>
            </a:p>
            <a:p>
              <a:pPr algn="r"/>
              <a:endParaRPr lang="en-US" sz="900" dirty="0"/>
            </a:p>
            <a:p>
              <a:pPr algn="r"/>
              <a:endParaRPr lang="en-US" sz="900" dirty="0" smtClean="0"/>
            </a:p>
            <a:p>
              <a:pPr algn="r"/>
              <a:r>
                <a:rPr lang="en-US" sz="900" dirty="0" smtClean="0"/>
                <a:t>a[0]</a:t>
              </a:r>
            </a:p>
            <a:p>
              <a:pPr algn="r"/>
              <a:r>
                <a:rPr lang="en-US" sz="900" dirty="0" smtClean="0"/>
                <a:t>a[1]</a:t>
              </a:r>
            </a:p>
          </p:txBody>
        </p:sp>
        <p:sp>
          <p:nvSpPr>
            <p:cNvPr id="39" name="TextBox 38"/>
            <p:cNvSpPr txBox="1"/>
            <p:nvPr/>
          </p:nvSpPr>
          <p:spPr>
            <a:xfrm>
              <a:off x="6159155" y="3034218"/>
              <a:ext cx="442750" cy="1200329"/>
            </a:xfrm>
            <a:prstGeom prst="rect">
              <a:avLst/>
            </a:prstGeom>
            <a:noFill/>
          </p:spPr>
          <p:txBody>
            <a:bodyPr wrap="none" rtlCol="0">
              <a:spAutoFit/>
            </a:bodyPr>
            <a:lstStyle/>
            <a:p>
              <a:r>
                <a:rPr lang="en-US" sz="900" dirty="0" smtClean="0"/>
                <a:t>v[0]</a:t>
              </a:r>
            </a:p>
            <a:p>
              <a:r>
                <a:rPr lang="en-US" sz="900" dirty="0" smtClean="0"/>
                <a:t>v[1]</a:t>
              </a:r>
            </a:p>
            <a:p>
              <a:r>
                <a:rPr lang="en-US" sz="900" dirty="0" smtClean="0"/>
                <a:t>v[2]</a:t>
              </a:r>
            </a:p>
            <a:p>
              <a:r>
                <a:rPr lang="en-US" sz="900" dirty="0" smtClean="0"/>
                <a:t>v[3]</a:t>
              </a:r>
            </a:p>
            <a:p>
              <a:r>
                <a:rPr lang="en-US" sz="900" dirty="0" err="1" smtClean="0"/>
                <a:t>sel</a:t>
              </a:r>
              <a:r>
                <a:rPr lang="en-US" sz="900" dirty="0" smtClean="0"/>
                <a:t>[0]</a:t>
              </a:r>
            </a:p>
            <a:p>
              <a:r>
                <a:rPr lang="en-US" sz="900" dirty="0" err="1" smtClean="0"/>
                <a:t>sel</a:t>
              </a:r>
              <a:r>
                <a:rPr lang="en-US" sz="900" dirty="0" smtClean="0"/>
                <a:t>[1]</a:t>
              </a:r>
            </a:p>
            <a:p>
              <a:r>
                <a:rPr lang="en-US" sz="900" dirty="0" err="1" smtClean="0"/>
                <a:t>sel</a:t>
              </a:r>
              <a:r>
                <a:rPr lang="en-US" sz="900" dirty="0" smtClean="0"/>
                <a:t>[2]</a:t>
              </a:r>
            </a:p>
            <a:p>
              <a:r>
                <a:rPr lang="en-US" sz="900" dirty="0" err="1" smtClean="0"/>
                <a:t>sel</a:t>
              </a:r>
              <a:r>
                <a:rPr lang="en-US" sz="900" dirty="0" smtClean="0"/>
                <a:t>[3]</a:t>
              </a:r>
            </a:p>
          </p:txBody>
        </p:sp>
        <p:sp>
          <p:nvSpPr>
            <p:cNvPr id="40" name="TextBox 39"/>
            <p:cNvSpPr txBox="1"/>
            <p:nvPr/>
          </p:nvSpPr>
          <p:spPr>
            <a:xfrm>
              <a:off x="7876246" y="4786408"/>
              <a:ext cx="994400" cy="307777"/>
            </a:xfrm>
            <a:prstGeom prst="rect">
              <a:avLst/>
            </a:prstGeom>
            <a:noFill/>
          </p:spPr>
          <p:txBody>
            <a:bodyPr wrap="square" rtlCol="0">
              <a:spAutoFit/>
            </a:bodyPr>
            <a:lstStyle/>
            <a:p>
              <a:r>
                <a:rPr lang="en-US" sz="1400" dirty="0" smtClean="0"/>
                <a:t>TRIGGER</a:t>
              </a:r>
              <a:endParaRPr lang="en-GB" sz="1400" dirty="0"/>
            </a:p>
          </p:txBody>
        </p:sp>
      </p:grpSp>
      <p:sp>
        <p:nvSpPr>
          <p:cNvPr id="124" name="TextBox 123"/>
          <p:cNvSpPr txBox="1"/>
          <p:nvPr/>
        </p:nvSpPr>
        <p:spPr>
          <a:xfrm>
            <a:off x="124972" y="784740"/>
            <a:ext cx="2662455" cy="5355313"/>
          </a:xfrm>
          <a:prstGeom prst="rect">
            <a:avLst/>
          </a:prstGeom>
          <a:noFill/>
        </p:spPr>
        <p:txBody>
          <a:bodyPr wrap="square" rtlCol="0">
            <a:spAutoFit/>
          </a:bodyPr>
          <a:lstStyle/>
          <a:p>
            <a:pPr marL="285750" indent="-285750">
              <a:buClr>
                <a:srgbClr val="FF0000"/>
              </a:buClr>
              <a:buFont typeface="Wingdings" charset="2"/>
              <a:buChar char="§"/>
            </a:pPr>
            <a:r>
              <a:rPr lang="en-US" dirty="0" smtClean="0"/>
              <a:t>hierarchical readout</a:t>
            </a:r>
          </a:p>
          <a:p>
            <a:pPr marL="285750" indent="-285750">
              <a:buClr>
                <a:srgbClr val="FF0000"/>
              </a:buClr>
              <a:buFont typeface="Wingdings" charset="2"/>
              <a:buChar char="§"/>
            </a:pPr>
            <a:r>
              <a:rPr lang="en-US" dirty="0" smtClean="0"/>
              <a:t>4 inputs basic block repeated to create a larger encoder</a:t>
            </a:r>
            <a:endParaRPr lang="en-US" dirty="0"/>
          </a:p>
          <a:p>
            <a:pPr marL="285750" indent="-285750">
              <a:buClr>
                <a:srgbClr val="FF0000"/>
              </a:buClr>
              <a:buFont typeface="Wingdings" charset="2"/>
              <a:buChar char="§"/>
            </a:pPr>
            <a:r>
              <a:rPr lang="en-US" dirty="0" smtClean="0"/>
              <a:t>1 pixel read per clock cycle</a:t>
            </a:r>
          </a:p>
          <a:p>
            <a:pPr marL="285750" indent="-285750">
              <a:buClr>
                <a:srgbClr val="FF0000"/>
              </a:buClr>
              <a:buFont typeface="Wingdings" charset="2"/>
              <a:buChar char="§"/>
            </a:pPr>
            <a:endParaRPr lang="en-US" dirty="0"/>
          </a:p>
          <a:p>
            <a:pPr marL="285750" indent="-285750">
              <a:buClr>
                <a:srgbClr val="FF0000"/>
              </a:buClr>
              <a:buFont typeface="Wingdings" charset="2"/>
              <a:buChar char="§"/>
            </a:pPr>
            <a:r>
              <a:rPr lang="en-US" dirty="0" smtClean="0"/>
              <a:t>forward path (address encoder) in </a:t>
            </a:r>
            <a:r>
              <a:rPr lang="en-US" dirty="0" smtClean="0"/>
              <a:t>gray</a:t>
            </a:r>
            <a:endParaRPr lang="en-US" dirty="0" smtClean="0"/>
          </a:p>
          <a:p>
            <a:pPr marL="285750" indent="-285750">
              <a:buClr>
                <a:srgbClr val="FF0000"/>
              </a:buClr>
              <a:buFont typeface="Wingdings" charset="2"/>
              <a:buChar char="§"/>
            </a:pPr>
            <a:r>
              <a:rPr lang="en-US" dirty="0"/>
              <a:t>f</a:t>
            </a:r>
            <a:r>
              <a:rPr lang="en-US" dirty="0" smtClean="0"/>
              <a:t>eed-back path (pixel reset) in red</a:t>
            </a:r>
          </a:p>
          <a:p>
            <a:pPr marL="285750" indent="-285750">
              <a:buClr>
                <a:srgbClr val="FF0000"/>
              </a:buClr>
              <a:buFont typeface="Wingdings" charset="2"/>
              <a:buChar char="§"/>
            </a:pPr>
            <a:endParaRPr lang="en-US" dirty="0"/>
          </a:p>
          <a:p>
            <a:pPr marL="285750" indent="-285750">
              <a:buClr>
                <a:srgbClr val="FF0000"/>
              </a:buClr>
              <a:buFont typeface="Wingdings" charset="2"/>
              <a:buChar char="§"/>
            </a:pPr>
            <a:r>
              <a:rPr lang="en-US" dirty="0" smtClean="0"/>
              <a:t>asynchronous (combinatorial) logic</a:t>
            </a:r>
          </a:p>
          <a:p>
            <a:pPr marL="285750" indent="-285750">
              <a:buClr>
                <a:srgbClr val="FF0000"/>
              </a:buClr>
              <a:buFont typeface="Wingdings" charset="2"/>
              <a:buChar char="§"/>
            </a:pPr>
            <a:r>
              <a:rPr lang="en-US" dirty="0" smtClean="0"/>
              <a:t>clock only to periphery, synchronous select only to hit pixels</a:t>
            </a:r>
          </a:p>
        </p:txBody>
      </p:sp>
      <p:sp>
        <p:nvSpPr>
          <p:cNvPr id="125" name="Rectangle 124"/>
          <p:cNvSpPr/>
          <p:nvPr/>
        </p:nvSpPr>
        <p:spPr>
          <a:xfrm>
            <a:off x="2780629" y="780197"/>
            <a:ext cx="1263344" cy="5182335"/>
          </a:xfrm>
          <a:prstGeom prst="rect">
            <a:avLst/>
          </a:prstGeom>
          <a:pattFill prst="lgGrid">
            <a:fgClr>
              <a:schemeClr val="accent1">
                <a:lumMod val="40000"/>
                <a:lumOff val="60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PIXEL</a:t>
            </a:r>
            <a:br>
              <a:rPr lang="en-GB" dirty="0" smtClean="0">
                <a:solidFill>
                  <a:schemeClr val="tx1"/>
                </a:solidFill>
              </a:rPr>
            </a:br>
            <a:r>
              <a:rPr lang="en-GB" dirty="0" smtClean="0">
                <a:solidFill>
                  <a:schemeClr val="tx1"/>
                </a:solidFill>
              </a:rPr>
              <a:t>COLUMN</a:t>
            </a:r>
            <a:endParaRPr lang="en-GB" dirty="0">
              <a:solidFill>
                <a:schemeClr val="tx1"/>
              </a:solidFill>
            </a:endParaRPr>
          </a:p>
        </p:txBody>
      </p:sp>
      <p:sp>
        <p:nvSpPr>
          <p:cNvPr id="126" name="Footer Placeholder 6"/>
          <p:cNvSpPr>
            <a:spLocks noGrp="1"/>
          </p:cNvSpPr>
          <p:nvPr>
            <p:ph type="ftr" sz="quarter" idx="12"/>
          </p:nvPr>
        </p:nvSpPr>
        <p:spPr>
          <a:xfrm>
            <a:off x="1029369" y="6321023"/>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79695824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ALPIDE: </a:t>
            </a:r>
            <a:r>
              <a:rPr lang="en-US" sz="2800" dirty="0" err="1" smtClean="0"/>
              <a:t>ALice</a:t>
            </a:r>
            <a:r>
              <a:rPr lang="en-US" sz="2800" dirty="0" smtClean="0"/>
              <a:t> </a:t>
            </a:r>
            <a:r>
              <a:rPr lang="en-US" sz="2800" dirty="0" err="1" smtClean="0"/>
              <a:t>PIxel</a:t>
            </a:r>
            <a:r>
              <a:rPr lang="en-US" sz="2800" dirty="0" smtClean="0"/>
              <a:t> </a:t>
            </a:r>
            <a:r>
              <a:rPr lang="en-US" sz="2800" dirty="0" err="1" smtClean="0"/>
              <a:t>DEtector</a:t>
            </a:r>
            <a:endParaRPr lang="en-US" sz="2800" dirty="0"/>
          </a:p>
        </p:txBody>
      </p:sp>
      <p:sp>
        <p:nvSpPr>
          <p:cNvPr id="3" name="Slide Number Placeholder 2"/>
          <p:cNvSpPr>
            <a:spLocks noGrp="1"/>
          </p:cNvSpPr>
          <p:nvPr>
            <p:ph type="sldNum" sz="quarter" idx="11"/>
          </p:nvPr>
        </p:nvSpPr>
        <p:spPr/>
        <p:txBody>
          <a:bodyPr/>
          <a:lstStyle/>
          <a:p>
            <a:pPr>
              <a:defRPr/>
            </a:pPr>
            <a:fld id="{6F097985-545A-41E2-9F24-D58C3406328E}" type="slidenum">
              <a:rPr lang="en-US" smtClean="0"/>
              <a:pPr>
                <a:defRPr/>
              </a:pPr>
              <a:t>23</a:t>
            </a:fld>
            <a:endParaRPr lang="en-US" sz="1600"/>
          </a:p>
        </p:txBody>
      </p:sp>
      <p:sp>
        <p:nvSpPr>
          <p:cNvPr id="6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grpSp>
        <p:nvGrpSpPr>
          <p:cNvPr id="82" name="Group 81"/>
          <p:cNvGrpSpPr/>
          <p:nvPr/>
        </p:nvGrpSpPr>
        <p:grpSpPr>
          <a:xfrm>
            <a:off x="2051720" y="827616"/>
            <a:ext cx="4983406" cy="3930059"/>
            <a:chOff x="1822049" y="175352"/>
            <a:chExt cx="5220578" cy="5368883"/>
          </a:xfrm>
        </p:grpSpPr>
        <p:sp>
          <p:nvSpPr>
            <p:cNvPr id="92" name="Rectangle 91"/>
            <p:cNvSpPr/>
            <p:nvPr/>
          </p:nvSpPr>
          <p:spPr>
            <a:xfrm>
              <a:off x="2647140" y="908720"/>
              <a:ext cx="255028" cy="283531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rot="16200000">
              <a:off x="2075327" y="2319367"/>
              <a:ext cx="1363002" cy="290678"/>
            </a:xfrm>
            <a:prstGeom prst="rect">
              <a:avLst/>
            </a:prstGeom>
            <a:noFill/>
          </p:spPr>
          <p:txBody>
            <a:bodyPr wrap="none" rtlCol="0">
              <a:spAutoFit/>
            </a:bodyPr>
            <a:lstStyle/>
            <a:p>
              <a:r>
                <a:rPr lang="en-US" sz="1400" dirty="0" smtClean="0"/>
                <a:t>Priority encoder</a:t>
              </a:r>
              <a:endParaRPr lang="en-GB" sz="1400" dirty="0"/>
            </a:p>
          </p:txBody>
        </p:sp>
        <p:sp>
          <p:nvSpPr>
            <p:cNvPr id="95" name="Rectangle 94"/>
            <p:cNvSpPr/>
            <p:nvPr/>
          </p:nvSpPr>
          <p:spPr>
            <a:xfrm>
              <a:off x="3347511" y="908720"/>
              <a:ext cx="255028" cy="2835315"/>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TextBox 96"/>
            <p:cNvSpPr txBox="1"/>
            <p:nvPr/>
          </p:nvSpPr>
          <p:spPr>
            <a:xfrm rot="16200000">
              <a:off x="2713445" y="2261182"/>
              <a:ext cx="1487511" cy="307777"/>
            </a:xfrm>
            <a:prstGeom prst="rect">
              <a:avLst/>
            </a:prstGeom>
            <a:noFill/>
          </p:spPr>
          <p:txBody>
            <a:bodyPr wrap="none" rtlCol="0">
              <a:spAutoFit/>
            </a:bodyPr>
            <a:lstStyle/>
            <a:p>
              <a:r>
                <a:rPr lang="en-US" sz="1400" dirty="0" smtClean="0"/>
                <a:t>Pixel front-end</a:t>
              </a:r>
              <a:endParaRPr lang="en-GB" sz="1400" dirty="0"/>
            </a:p>
          </p:txBody>
        </p:sp>
        <p:cxnSp>
          <p:nvCxnSpPr>
            <p:cNvPr id="98" name="Straight Arrow Connector 97"/>
            <p:cNvCxnSpPr/>
            <p:nvPr/>
          </p:nvCxnSpPr>
          <p:spPr>
            <a:xfrm>
              <a:off x="2122082" y="1583795"/>
              <a:ext cx="525058" cy="0"/>
            </a:xfrm>
            <a:prstGeom prst="straightConnector1">
              <a:avLst/>
            </a:prstGeom>
            <a:ln w="254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2186735" y="2258870"/>
              <a:ext cx="445403" cy="0"/>
            </a:xfrm>
            <a:prstGeom prst="straightConnector1">
              <a:avLst/>
            </a:prstGeom>
            <a:ln w="25400">
              <a:solidFill>
                <a:schemeClr val="tx1"/>
              </a:solidFill>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2317103" y="1493785"/>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2317103" y="2168860"/>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2140785" y="1595472"/>
              <a:ext cx="401072" cy="261610"/>
            </a:xfrm>
            <a:prstGeom prst="rect">
              <a:avLst/>
            </a:prstGeom>
            <a:noFill/>
          </p:spPr>
          <p:txBody>
            <a:bodyPr wrap="none" rtlCol="0">
              <a:spAutoFit/>
            </a:bodyPr>
            <a:lstStyle/>
            <a:p>
              <a:r>
                <a:rPr lang="en-US" sz="1100" dirty="0" smtClean="0"/>
                <a:t>512</a:t>
              </a:r>
              <a:endParaRPr lang="en-GB" sz="1100" dirty="0"/>
            </a:p>
          </p:txBody>
        </p:sp>
        <p:sp>
          <p:nvSpPr>
            <p:cNvPr id="109" name="TextBox 108"/>
            <p:cNvSpPr txBox="1"/>
            <p:nvPr/>
          </p:nvSpPr>
          <p:spPr>
            <a:xfrm>
              <a:off x="2186061" y="2312295"/>
              <a:ext cx="401072" cy="261610"/>
            </a:xfrm>
            <a:prstGeom prst="rect">
              <a:avLst/>
            </a:prstGeom>
            <a:noFill/>
          </p:spPr>
          <p:txBody>
            <a:bodyPr wrap="none" rtlCol="0">
              <a:spAutoFit/>
            </a:bodyPr>
            <a:lstStyle/>
            <a:p>
              <a:r>
                <a:rPr lang="en-US" sz="1100" dirty="0" smtClean="0"/>
                <a:t>512</a:t>
              </a:r>
              <a:endParaRPr lang="en-GB" sz="1100" dirty="0"/>
            </a:p>
          </p:txBody>
        </p:sp>
        <p:sp>
          <p:nvSpPr>
            <p:cNvPr id="110" name="TextBox 109"/>
            <p:cNvSpPr txBox="1"/>
            <p:nvPr/>
          </p:nvSpPr>
          <p:spPr>
            <a:xfrm>
              <a:off x="2141730" y="1237812"/>
              <a:ext cx="545855" cy="277000"/>
            </a:xfrm>
            <a:prstGeom prst="rect">
              <a:avLst/>
            </a:prstGeom>
            <a:noFill/>
          </p:spPr>
          <p:txBody>
            <a:bodyPr wrap="none" rtlCol="0">
              <a:spAutoFit/>
            </a:bodyPr>
            <a:lstStyle/>
            <a:p>
              <a:r>
                <a:rPr lang="en-US" sz="1200" dirty="0" smtClean="0"/>
                <a:t>STATE</a:t>
              </a:r>
              <a:endParaRPr lang="en-GB" sz="1200" dirty="0"/>
            </a:p>
          </p:txBody>
        </p:sp>
        <p:sp>
          <p:nvSpPr>
            <p:cNvPr id="111" name="TextBox 110"/>
            <p:cNvSpPr txBox="1"/>
            <p:nvPr/>
          </p:nvSpPr>
          <p:spPr>
            <a:xfrm>
              <a:off x="2135935" y="1912886"/>
              <a:ext cx="563103" cy="277000"/>
            </a:xfrm>
            <a:prstGeom prst="rect">
              <a:avLst/>
            </a:prstGeom>
            <a:noFill/>
          </p:spPr>
          <p:txBody>
            <a:bodyPr wrap="none" rtlCol="0">
              <a:spAutoFit/>
            </a:bodyPr>
            <a:lstStyle/>
            <a:p>
              <a:r>
                <a:rPr lang="en-US" sz="1200" dirty="0" smtClean="0"/>
                <a:t>RESET</a:t>
              </a:r>
              <a:endParaRPr lang="en-GB" sz="1200" dirty="0"/>
            </a:p>
          </p:txBody>
        </p:sp>
        <p:cxnSp>
          <p:nvCxnSpPr>
            <p:cNvPr id="112" name="Straight Arrow Connector 111"/>
            <p:cNvCxnSpPr/>
            <p:nvPr/>
          </p:nvCxnSpPr>
          <p:spPr>
            <a:xfrm>
              <a:off x="2911430" y="1576537"/>
              <a:ext cx="423441" cy="1251"/>
            </a:xfrm>
            <a:prstGeom prst="straightConnector1">
              <a:avLst/>
            </a:prstGeom>
            <a:ln w="25400">
              <a:solidFill>
                <a:schemeClr val="tx1"/>
              </a:solidFill>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2902168" y="2251612"/>
              <a:ext cx="429037" cy="0"/>
            </a:xfrm>
            <a:prstGeom prst="straightConnector1">
              <a:avLst/>
            </a:prstGeom>
            <a:ln w="25400">
              <a:solidFill>
                <a:schemeClr val="tx1"/>
              </a:solidFill>
              <a:headEnd type="none" w="sm" len="sm"/>
              <a:tailEnd type="arrow" w="sm" len="sm"/>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3106451" y="1486527"/>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3106451" y="2161602"/>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2930133" y="1588214"/>
              <a:ext cx="401072" cy="261610"/>
            </a:xfrm>
            <a:prstGeom prst="rect">
              <a:avLst/>
            </a:prstGeom>
            <a:noFill/>
          </p:spPr>
          <p:txBody>
            <a:bodyPr wrap="none" rtlCol="0">
              <a:spAutoFit/>
            </a:bodyPr>
            <a:lstStyle/>
            <a:p>
              <a:r>
                <a:rPr lang="en-US" sz="1100" dirty="0" smtClean="0"/>
                <a:t>512</a:t>
              </a:r>
              <a:endParaRPr lang="en-GB" sz="1100" dirty="0"/>
            </a:p>
          </p:txBody>
        </p:sp>
        <p:sp>
          <p:nvSpPr>
            <p:cNvPr id="119" name="TextBox 118"/>
            <p:cNvSpPr txBox="1"/>
            <p:nvPr/>
          </p:nvSpPr>
          <p:spPr>
            <a:xfrm>
              <a:off x="2975409" y="2305037"/>
              <a:ext cx="401072" cy="261610"/>
            </a:xfrm>
            <a:prstGeom prst="rect">
              <a:avLst/>
            </a:prstGeom>
            <a:noFill/>
          </p:spPr>
          <p:txBody>
            <a:bodyPr wrap="none" rtlCol="0">
              <a:spAutoFit/>
            </a:bodyPr>
            <a:lstStyle/>
            <a:p>
              <a:r>
                <a:rPr lang="en-US" sz="1100" dirty="0" smtClean="0"/>
                <a:t>512</a:t>
              </a:r>
              <a:endParaRPr lang="en-GB" sz="1100" dirty="0"/>
            </a:p>
          </p:txBody>
        </p:sp>
        <p:sp>
          <p:nvSpPr>
            <p:cNvPr id="120" name="TextBox 119"/>
            <p:cNvSpPr txBox="1"/>
            <p:nvPr/>
          </p:nvSpPr>
          <p:spPr>
            <a:xfrm>
              <a:off x="2859281" y="1230554"/>
              <a:ext cx="545855" cy="277000"/>
            </a:xfrm>
            <a:prstGeom prst="rect">
              <a:avLst/>
            </a:prstGeom>
            <a:noFill/>
          </p:spPr>
          <p:txBody>
            <a:bodyPr wrap="none" rtlCol="0">
              <a:spAutoFit/>
            </a:bodyPr>
            <a:lstStyle/>
            <a:p>
              <a:r>
                <a:rPr lang="en-US" sz="1200" dirty="0" smtClean="0"/>
                <a:t>STATE</a:t>
              </a:r>
              <a:endParaRPr lang="en-GB" sz="1200" dirty="0"/>
            </a:p>
          </p:txBody>
        </p:sp>
        <p:sp>
          <p:nvSpPr>
            <p:cNvPr id="121" name="TextBox 120"/>
            <p:cNvSpPr txBox="1"/>
            <p:nvPr/>
          </p:nvSpPr>
          <p:spPr>
            <a:xfrm>
              <a:off x="2836421" y="1905629"/>
              <a:ext cx="563103" cy="277000"/>
            </a:xfrm>
            <a:prstGeom prst="rect">
              <a:avLst/>
            </a:prstGeom>
            <a:noFill/>
          </p:spPr>
          <p:txBody>
            <a:bodyPr wrap="none" rtlCol="0">
              <a:spAutoFit/>
            </a:bodyPr>
            <a:lstStyle/>
            <a:p>
              <a:r>
                <a:rPr lang="en-US" sz="1200" dirty="0" smtClean="0"/>
                <a:t>RESET</a:t>
              </a:r>
              <a:endParaRPr lang="en-GB" sz="1200" dirty="0"/>
            </a:p>
          </p:txBody>
        </p:sp>
        <p:sp>
          <p:nvSpPr>
            <p:cNvPr id="123" name="Right Brace 122"/>
            <p:cNvSpPr/>
            <p:nvPr/>
          </p:nvSpPr>
          <p:spPr>
            <a:xfrm rot="16200000">
              <a:off x="2654641" y="-283911"/>
              <a:ext cx="315035" cy="1980219"/>
            </a:xfrm>
            <a:prstGeom prst="rightBrace">
              <a:avLst>
                <a:gd name="adj1" fmla="val 33944"/>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4" name="TextBox 123"/>
            <p:cNvSpPr txBox="1"/>
            <p:nvPr/>
          </p:nvSpPr>
          <p:spPr>
            <a:xfrm>
              <a:off x="2677143" y="175352"/>
              <a:ext cx="301686" cy="369332"/>
            </a:xfrm>
            <a:prstGeom prst="rect">
              <a:avLst/>
            </a:prstGeom>
            <a:noFill/>
          </p:spPr>
          <p:txBody>
            <a:bodyPr wrap="none" rtlCol="0">
              <a:spAutoFit/>
            </a:bodyPr>
            <a:lstStyle/>
            <a:p>
              <a:r>
                <a:rPr lang="en-US" dirty="0" smtClean="0"/>
                <a:t>0</a:t>
              </a:r>
              <a:endParaRPr lang="en-GB" dirty="0"/>
            </a:p>
          </p:txBody>
        </p:sp>
        <p:sp>
          <p:nvSpPr>
            <p:cNvPr id="125" name="Right Brace 124"/>
            <p:cNvSpPr/>
            <p:nvPr/>
          </p:nvSpPr>
          <p:spPr>
            <a:xfrm rot="16200000">
              <a:off x="5895000" y="-283911"/>
              <a:ext cx="315035" cy="1980219"/>
            </a:xfrm>
            <a:prstGeom prst="rightBrace">
              <a:avLst>
                <a:gd name="adj1" fmla="val 33944"/>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6" name="TextBox 125"/>
            <p:cNvSpPr txBox="1"/>
            <p:nvPr/>
          </p:nvSpPr>
          <p:spPr>
            <a:xfrm>
              <a:off x="5737483" y="175352"/>
              <a:ext cx="652743" cy="369332"/>
            </a:xfrm>
            <a:prstGeom prst="rect">
              <a:avLst/>
            </a:prstGeom>
            <a:noFill/>
          </p:spPr>
          <p:txBody>
            <a:bodyPr wrap="none" rtlCol="0">
              <a:spAutoFit/>
            </a:bodyPr>
            <a:lstStyle/>
            <a:p>
              <a:r>
                <a:rPr lang="en-US" dirty="0" smtClean="0"/>
                <a:t>1023</a:t>
              </a:r>
              <a:endParaRPr lang="en-GB" dirty="0"/>
            </a:p>
          </p:txBody>
        </p:sp>
        <p:sp>
          <p:nvSpPr>
            <p:cNvPr id="127" name="TextBox 126"/>
            <p:cNvSpPr txBox="1"/>
            <p:nvPr/>
          </p:nvSpPr>
          <p:spPr>
            <a:xfrm>
              <a:off x="4297323" y="1951093"/>
              <a:ext cx="343364" cy="369332"/>
            </a:xfrm>
            <a:prstGeom prst="rect">
              <a:avLst/>
            </a:prstGeom>
            <a:noFill/>
          </p:spPr>
          <p:txBody>
            <a:bodyPr wrap="none" rtlCol="0">
              <a:spAutoFit/>
            </a:bodyPr>
            <a:lstStyle/>
            <a:p>
              <a:r>
                <a:rPr lang="en-US" dirty="0" smtClean="0"/>
                <a:t>…</a:t>
              </a:r>
              <a:endParaRPr lang="en-GB" dirty="0"/>
            </a:p>
          </p:txBody>
        </p:sp>
        <p:sp>
          <p:nvSpPr>
            <p:cNvPr id="128" name="Rectangle 127"/>
            <p:cNvSpPr/>
            <p:nvPr/>
          </p:nvSpPr>
          <p:spPr>
            <a:xfrm>
              <a:off x="2310715" y="4652029"/>
              <a:ext cx="4160749" cy="3164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9" name="Straight Arrow Connector 128"/>
            <p:cNvCxnSpPr/>
            <p:nvPr/>
          </p:nvCxnSpPr>
          <p:spPr>
            <a:xfrm>
              <a:off x="2591780" y="3790909"/>
              <a:ext cx="0" cy="8082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flipV="1">
              <a:off x="2812158" y="3790910"/>
              <a:ext cx="0" cy="8082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flipH="1">
              <a:off x="2969069" y="3790908"/>
              <a:ext cx="2367" cy="8082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2917996" y="3970929"/>
              <a:ext cx="102147" cy="67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2902168" y="3719771"/>
              <a:ext cx="328936" cy="261611"/>
            </a:xfrm>
            <a:prstGeom prst="rect">
              <a:avLst/>
            </a:prstGeom>
            <a:noFill/>
          </p:spPr>
          <p:txBody>
            <a:bodyPr wrap="none" rtlCol="0">
              <a:spAutoFit/>
            </a:bodyPr>
            <a:lstStyle/>
            <a:p>
              <a:r>
                <a:rPr lang="en-US" sz="1100" dirty="0" smtClean="0"/>
                <a:t>10</a:t>
              </a:r>
              <a:endParaRPr lang="en-GB" sz="1100" dirty="0"/>
            </a:p>
          </p:txBody>
        </p:sp>
        <p:sp>
          <p:nvSpPr>
            <p:cNvPr id="134" name="TextBox 133"/>
            <p:cNvSpPr txBox="1"/>
            <p:nvPr/>
          </p:nvSpPr>
          <p:spPr>
            <a:xfrm rot="16200000">
              <a:off x="2222825" y="4139296"/>
              <a:ext cx="550920" cy="276999"/>
            </a:xfrm>
            <a:prstGeom prst="rect">
              <a:avLst/>
            </a:prstGeom>
            <a:noFill/>
          </p:spPr>
          <p:txBody>
            <a:bodyPr wrap="none" rtlCol="0">
              <a:spAutoFit/>
            </a:bodyPr>
            <a:lstStyle/>
            <a:p>
              <a:r>
                <a:rPr lang="en-US" sz="1200" dirty="0" smtClean="0"/>
                <a:t>VALID</a:t>
              </a:r>
              <a:endParaRPr lang="en-GB" sz="1200" dirty="0"/>
            </a:p>
          </p:txBody>
        </p:sp>
        <p:sp>
          <p:nvSpPr>
            <p:cNvPr id="135" name="TextBox 134"/>
            <p:cNvSpPr txBox="1"/>
            <p:nvPr/>
          </p:nvSpPr>
          <p:spPr>
            <a:xfrm rot="16200000">
              <a:off x="2417245" y="4160015"/>
              <a:ext cx="626068" cy="276999"/>
            </a:xfrm>
            <a:prstGeom prst="rect">
              <a:avLst/>
            </a:prstGeom>
            <a:noFill/>
          </p:spPr>
          <p:txBody>
            <a:bodyPr wrap="none" rtlCol="0">
              <a:spAutoFit/>
            </a:bodyPr>
            <a:lstStyle/>
            <a:p>
              <a:r>
                <a:rPr lang="en-US" sz="1200" dirty="0" smtClean="0"/>
                <a:t>SELECT</a:t>
              </a:r>
              <a:endParaRPr lang="en-GB" sz="1200" dirty="0"/>
            </a:p>
          </p:txBody>
        </p:sp>
        <p:sp>
          <p:nvSpPr>
            <p:cNvPr id="136" name="TextBox 135"/>
            <p:cNvSpPr txBox="1"/>
            <p:nvPr/>
          </p:nvSpPr>
          <p:spPr>
            <a:xfrm rot="16200000">
              <a:off x="2669567" y="4075441"/>
              <a:ext cx="862988" cy="290182"/>
            </a:xfrm>
            <a:prstGeom prst="rect">
              <a:avLst/>
            </a:prstGeom>
            <a:noFill/>
          </p:spPr>
          <p:txBody>
            <a:bodyPr wrap="square" rtlCol="0">
              <a:spAutoFit/>
            </a:bodyPr>
            <a:lstStyle/>
            <a:p>
              <a:r>
                <a:rPr lang="en-US" sz="1200" dirty="0" smtClean="0"/>
                <a:t>ADDR</a:t>
              </a:r>
              <a:endParaRPr lang="en-GB" sz="1200" dirty="0"/>
            </a:p>
          </p:txBody>
        </p:sp>
        <p:cxnSp>
          <p:nvCxnSpPr>
            <p:cNvPr id="137" name="Straight Arrow Connector 136"/>
            <p:cNvCxnSpPr/>
            <p:nvPr/>
          </p:nvCxnSpPr>
          <p:spPr>
            <a:xfrm>
              <a:off x="5832140" y="3789040"/>
              <a:ext cx="0" cy="8082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flipV="1">
              <a:off x="6052518" y="3789041"/>
              <a:ext cx="0" cy="8082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H="1">
              <a:off x="6209429" y="3789039"/>
              <a:ext cx="2367" cy="8082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6158356" y="3969060"/>
              <a:ext cx="102147" cy="67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6142528" y="3717902"/>
              <a:ext cx="328936" cy="261611"/>
            </a:xfrm>
            <a:prstGeom prst="rect">
              <a:avLst/>
            </a:prstGeom>
            <a:noFill/>
          </p:spPr>
          <p:txBody>
            <a:bodyPr wrap="none" rtlCol="0">
              <a:spAutoFit/>
            </a:bodyPr>
            <a:lstStyle/>
            <a:p>
              <a:r>
                <a:rPr lang="en-US" sz="1100" dirty="0" smtClean="0"/>
                <a:t>10</a:t>
              </a:r>
              <a:endParaRPr lang="en-GB" sz="1100" dirty="0"/>
            </a:p>
          </p:txBody>
        </p:sp>
        <p:sp>
          <p:nvSpPr>
            <p:cNvPr id="142" name="TextBox 141"/>
            <p:cNvSpPr txBox="1"/>
            <p:nvPr/>
          </p:nvSpPr>
          <p:spPr>
            <a:xfrm rot="16200000">
              <a:off x="5470155" y="4137427"/>
              <a:ext cx="550920" cy="276999"/>
            </a:xfrm>
            <a:prstGeom prst="rect">
              <a:avLst/>
            </a:prstGeom>
            <a:noFill/>
          </p:spPr>
          <p:txBody>
            <a:bodyPr wrap="none" rtlCol="0">
              <a:spAutoFit/>
            </a:bodyPr>
            <a:lstStyle/>
            <a:p>
              <a:r>
                <a:rPr lang="en-US" sz="1200" dirty="0" smtClean="0"/>
                <a:t>VALID</a:t>
              </a:r>
              <a:endParaRPr lang="en-GB" sz="1200" dirty="0"/>
            </a:p>
          </p:txBody>
        </p:sp>
        <p:sp>
          <p:nvSpPr>
            <p:cNvPr id="143" name="TextBox 142"/>
            <p:cNvSpPr txBox="1"/>
            <p:nvPr/>
          </p:nvSpPr>
          <p:spPr>
            <a:xfrm rot="16200000">
              <a:off x="5650636" y="4158146"/>
              <a:ext cx="626068" cy="276999"/>
            </a:xfrm>
            <a:prstGeom prst="rect">
              <a:avLst/>
            </a:prstGeom>
            <a:noFill/>
          </p:spPr>
          <p:txBody>
            <a:bodyPr wrap="none" rtlCol="0">
              <a:spAutoFit/>
            </a:bodyPr>
            <a:lstStyle/>
            <a:p>
              <a:r>
                <a:rPr lang="en-US" sz="1200" dirty="0" smtClean="0"/>
                <a:t>SELECT</a:t>
              </a:r>
              <a:endParaRPr lang="en-GB" sz="1200" dirty="0"/>
            </a:p>
          </p:txBody>
        </p:sp>
        <p:sp>
          <p:nvSpPr>
            <p:cNvPr id="144" name="TextBox 143"/>
            <p:cNvSpPr txBox="1"/>
            <p:nvPr/>
          </p:nvSpPr>
          <p:spPr>
            <a:xfrm rot="16200000">
              <a:off x="5910862" y="4076378"/>
              <a:ext cx="861119" cy="290182"/>
            </a:xfrm>
            <a:prstGeom prst="rect">
              <a:avLst/>
            </a:prstGeom>
            <a:noFill/>
          </p:spPr>
          <p:txBody>
            <a:bodyPr wrap="square" rtlCol="0">
              <a:spAutoFit/>
            </a:bodyPr>
            <a:lstStyle/>
            <a:p>
              <a:r>
                <a:rPr lang="en-US" sz="1200" dirty="0" smtClean="0"/>
                <a:t>ADDR</a:t>
              </a:r>
              <a:endParaRPr lang="en-GB" sz="1200" dirty="0"/>
            </a:p>
          </p:txBody>
        </p:sp>
        <p:sp>
          <p:nvSpPr>
            <p:cNvPr id="145" name="TextBox 144"/>
            <p:cNvSpPr txBox="1"/>
            <p:nvPr/>
          </p:nvSpPr>
          <p:spPr>
            <a:xfrm>
              <a:off x="4031940" y="4599130"/>
              <a:ext cx="1088451" cy="483524"/>
            </a:xfrm>
            <a:prstGeom prst="rect">
              <a:avLst/>
            </a:prstGeom>
            <a:noFill/>
          </p:spPr>
          <p:txBody>
            <a:bodyPr wrap="none" rtlCol="0">
              <a:spAutoFit/>
            </a:bodyPr>
            <a:lstStyle/>
            <a:p>
              <a:r>
                <a:rPr lang="en-US" sz="1700" dirty="0" smtClean="0"/>
                <a:t>Periphery</a:t>
              </a:r>
              <a:endParaRPr lang="en-GB" sz="1700" dirty="0"/>
            </a:p>
          </p:txBody>
        </p:sp>
        <p:cxnSp>
          <p:nvCxnSpPr>
            <p:cNvPr id="146" name="Straight Arrow Connector 145"/>
            <p:cNvCxnSpPr/>
            <p:nvPr/>
          </p:nvCxnSpPr>
          <p:spPr>
            <a:xfrm flipH="1">
              <a:off x="5925671" y="4968462"/>
              <a:ext cx="54" cy="5448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5877145" y="5056438"/>
              <a:ext cx="525465" cy="307777"/>
            </a:xfrm>
            <a:prstGeom prst="rect">
              <a:avLst/>
            </a:prstGeom>
            <a:noFill/>
          </p:spPr>
          <p:txBody>
            <a:bodyPr wrap="none" rtlCol="0">
              <a:spAutoFit/>
            </a:bodyPr>
            <a:lstStyle/>
            <a:p>
              <a:r>
                <a:rPr lang="en-US" sz="1400" dirty="0" smtClean="0"/>
                <a:t>Data</a:t>
              </a:r>
              <a:endParaRPr lang="en-GB" sz="1400" dirty="0"/>
            </a:p>
          </p:txBody>
        </p:sp>
        <p:cxnSp>
          <p:nvCxnSpPr>
            <p:cNvPr id="148" name="Straight Arrow Connector 147"/>
            <p:cNvCxnSpPr/>
            <p:nvPr/>
          </p:nvCxnSpPr>
          <p:spPr>
            <a:xfrm flipH="1">
              <a:off x="2541857" y="4968463"/>
              <a:ext cx="4029" cy="55689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2501770" y="5049180"/>
              <a:ext cx="481222" cy="307777"/>
            </a:xfrm>
            <a:prstGeom prst="rect">
              <a:avLst/>
            </a:prstGeom>
            <a:noFill/>
          </p:spPr>
          <p:txBody>
            <a:bodyPr wrap="none" rtlCol="0">
              <a:spAutoFit/>
            </a:bodyPr>
            <a:lstStyle/>
            <a:p>
              <a:r>
                <a:rPr lang="en-US" sz="1400" dirty="0" smtClean="0"/>
                <a:t>Bias</a:t>
              </a:r>
              <a:endParaRPr lang="en-GB" sz="1400" dirty="0"/>
            </a:p>
          </p:txBody>
        </p:sp>
        <p:cxnSp>
          <p:nvCxnSpPr>
            <p:cNvPr id="150" name="Straight Arrow Connector 149"/>
            <p:cNvCxnSpPr/>
            <p:nvPr/>
          </p:nvCxnSpPr>
          <p:spPr>
            <a:xfrm>
              <a:off x="3176847" y="4968462"/>
              <a:ext cx="0" cy="556899"/>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51" name="TextBox 150"/>
            <p:cNvSpPr txBox="1"/>
            <p:nvPr/>
          </p:nvSpPr>
          <p:spPr>
            <a:xfrm>
              <a:off x="3131840" y="5056438"/>
              <a:ext cx="574196" cy="307777"/>
            </a:xfrm>
            <a:prstGeom prst="rect">
              <a:avLst/>
            </a:prstGeom>
            <a:noFill/>
          </p:spPr>
          <p:txBody>
            <a:bodyPr wrap="none" rtlCol="0">
              <a:spAutoFit/>
            </a:bodyPr>
            <a:lstStyle/>
            <a:p>
              <a:r>
                <a:rPr lang="en-US" sz="1400" dirty="0" smtClean="0"/>
                <a:t>Clock</a:t>
              </a:r>
              <a:endParaRPr lang="en-GB" sz="1400" dirty="0"/>
            </a:p>
          </p:txBody>
        </p:sp>
        <p:cxnSp>
          <p:nvCxnSpPr>
            <p:cNvPr id="152" name="Straight Arrow Connector 151"/>
            <p:cNvCxnSpPr/>
            <p:nvPr/>
          </p:nvCxnSpPr>
          <p:spPr>
            <a:xfrm flipH="1">
              <a:off x="3806915" y="4959170"/>
              <a:ext cx="1" cy="566191"/>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a:off x="3814991" y="5002141"/>
              <a:ext cx="802014" cy="523220"/>
            </a:xfrm>
            <a:prstGeom prst="rect">
              <a:avLst/>
            </a:prstGeom>
            <a:noFill/>
          </p:spPr>
          <p:txBody>
            <a:bodyPr wrap="none" rtlCol="0">
              <a:spAutoFit/>
            </a:bodyPr>
            <a:lstStyle/>
            <a:p>
              <a:r>
                <a:rPr lang="en-US" sz="1400" dirty="0"/>
                <a:t>C</a:t>
              </a:r>
              <a:r>
                <a:rPr lang="en-US" sz="1400" dirty="0" smtClean="0"/>
                <a:t>ontrol</a:t>
              </a:r>
            </a:p>
            <a:p>
              <a:r>
                <a:rPr lang="en-US" sz="1400" dirty="0" smtClean="0"/>
                <a:t>+ trigger</a:t>
              </a:r>
              <a:endParaRPr lang="en-GB" sz="1400" dirty="0"/>
            </a:p>
          </p:txBody>
        </p:sp>
        <p:cxnSp>
          <p:nvCxnSpPr>
            <p:cNvPr id="154" name="Straight Arrow Connector 153"/>
            <p:cNvCxnSpPr/>
            <p:nvPr/>
          </p:nvCxnSpPr>
          <p:spPr>
            <a:xfrm>
              <a:off x="4977047" y="4987336"/>
              <a:ext cx="0" cy="556899"/>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4932040" y="5056438"/>
              <a:ext cx="636713" cy="307777"/>
            </a:xfrm>
            <a:prstGeom prst="rect">
              <a:avLst/>
            </a:prstGeom>
            <a:noFill/>
          </p:spPr>
          <p:txBody>
            <a:bodyPr wrap="none" rtlCol="0">
              <a:spAutoFit/>
            </a:bodyPr>
            <a:lstStyle/>
            <a:p>
              <a:r>
                <a:rPr lang="en-US" sz="1400" dirty="0" err="1" smtClean="0"/>
                <a:t>Pulser</a:t>
              </a:r>
              <a:endParaRPr lang="en-GB" sz="1400" dirty="0"/>
            </a:p>
          </p:txBody>
        </p:sp>
        <p:sp>
          <p:nvSpPr>
            <p:cNvPr id="156" name="Rectangle 155"/>
            <p:cNvSpPr/>
            <p:nvPr/>
          </p:nvSpPr>
          <p:spPr>
            <a:xfrm>
              <a:off x="1931707" y="908720"/>
              <a:ext cx="255028" cy="2835315"/>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TextBox 156"/>
            <p:cNvSpPr txBox="1"/>
            <p:nvPr/>
          </p:nvSpPr>
          <p:spPr>
            <a:xfrm rot="16200000">
              <a:off x="1297641" y="2261181"/>
              <a:ext cx="1487511" cy="307777"/>
            </a:xfrm>
            <a:prstGeom prst="rect">
              <a:avLst/>
            </a:prstGeom>
            <a:noFill/>
          </p:spPr>
          <p:txBody>
            <a:bodyPr wrap="none" rtlCol="0">
              <a:spAutoFit/>
            </a:bodyPr>
            <a:lstStyle/>
            <a:p>
              <a:r>
                <a:rPr lang="en-US" sz="1400" dirty="0" smtClean="0"/>
                <a:t>Pixel front-end</a:t>
              </a:r>
              <a:endParaRPr lang="en-GB" sz="1400" dirty="0"/>
            </a:p>
          </p:txBody>
        </p:sp>
        <p:sp>
          <p:nvSpPr>
            <p:cNvPr id="158" name="Rectangle 157"/>
            <p:cNvSpPr/>
            <p:nvPr/>
          </p:nvSpPr>
          <p:spPr>
            <a:xfrm>
              <a:off x="5908149" y="908720"/>
              <a:ext cx="255028" cy="283531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TextBox 158"/>
            <p:cNvSpPr txBox="1"/>
            <p:nvPr/>
          </p:nvSpPr>
          <p:spPr>
            <a:xfrm rot="16200000">
              <a:off x="5336336" y="2319367"/>
              <a:ext cx="1363002" cy="290678"/>
            </a:xfrm>
            <a:prstGeom prst="rect">
              <a:avLst/>
            </a:prstGeom>
            <a:noFill/>
          </p:spPr>
          <p:txBody>
            <a:bodyPr wrap="none" rtlCol="0">
              <a:spAutoFit/>
            </a:bodyPr>
            <a:lstStyle/>
            <a:p>
              <a:r>
                <a:rPr lang="en-US" sz="1400" dirty="0" smtClean="0"/>
                <a:t>Priority encoder</a:t>
              </a:r>
              <a:endParaRPr lang="en-GB" sz="1400" dirty="0"/>
            </a:p>
          </p:txBody>
        </p:sp>
        <p:sp>
          <p:nvSpPr>
            <p:cNvPr id="160" name="Rectangle 159"/>
            <p:cNvSpPr/>
            <p:nvPr/>
          </p:nvSpPr>
          <p:spPr>
            <a:xfrm>
              <a:off x="6608520" y="908720"/>
              <a:ext cx="255028" cy="2835315"/>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TextBox 160"/>
            <p:cNvSpPr txBox="1"/>
            <p:nvPr/>
          </p:nvSpPr>
          <p:spPr>
            <a:xfrm rot="16200000">
              <a:off x="5974454" y="2261182"/>
              <a:ext cx="1487511" cy="307777"/>
            </a:xfrm>
            <a:prstGeom prst="rect">
              <a:avLst/>
            </a:prstGeom>
            <a:noFill/>
          </p:spPr>
          <p:txBody>
            <a:bodyPr wrap="none" rtlCol="0">
              <a:spAutoFit/>
            </a:bodyPr>
            <a:lstStyle/>
            <a:p>
              <a:r>
                <a:rPr lang="en-US" sz="1400" dirty="0" smtClean="0"/>
                <a:t>Pixel front-end</a:t>
              </a:r>
              <a:endParaRPr lang="en-GB" sz="1400" dirty="0"/>
            </a:p>
          </p:txBody>
        </p:sp>
        <p:cxnSp>
          <p:nvCxnSpPr>
            <p:cNvPr id="162" name="Straight Arrow Connector 161"/>
            <p:cNvCxnSpPr/>
            <p:nvPr/>
          </p:nvCxnSpPr>
          <p:spPr>
            <a:xfrm>
              <a:off x="5383091" y="1583795"/>
              <a:ext cx="525058" cy="0"/>
            </a:xfrm>
            <a:prstGeom prst="straightConnector1">
              <a:avLst/>
            </a:prstGeom>
            <a:ln w="254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5447744" y="2258870"/>
              <a:ext cx="445403" cy="0"/>
            </a:xfrm>
            <a:prstGeom prst="straightConnector1">
              <a:avLst/>
            </a:prstGeom>
            <a:ln w="25400">
              <a:solidFill>
                <a:schemeClr val="tx1"/>
              </a:solidFill>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V="1">
              <a:off x="5578112" y="1493785"/>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flipV="1">
              <a:off x="5578112" y="2168860"/>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6" name="TextBox 165"/>
            <p:cNvSpPr txBox="1"/>
            <p:nvPr/>
          </p:nvSpPr>
          <p:spPr>
            <a:xfrm>
              <a:off x="5401794" y="1595472"/>
              <a:ext cx="401072" cy="261610"/>
            </a:xfrm>
            <a:prstGeom prst="rect">
              <a:avLst/>
            </a:prstGeom>
            <a:noFill/>
          </p:spPr>
          <p:txBody>
            <a:bodyPr wrap="none" rtlCol="0">
              <a:spAutoFit/>
            </a:bodyPr>
            <a:lstStyle/>
            <a:p>
              <a:r>
                <a:rPr lang="en-US" sz="1100" dirty="0" smtClean="0"/>
                <a:t>512</a:t>
              </a:r>
              <a:endParaRPr lang="en-GB" sz="1100" dirty="0"/>
            </a:p>
          </p:txBody>
        </p:sp>
        <p:sp>
          <p:nvSpPr>
            <p:cNvPr id="167" name="TextBox 166"/>
            <p:cNvSpPr txBox="1"/>
            <p:nvPr/>
          </p:nvSpPr>
          <p:spPr>
            <a:xfrm>
              <a:off x="5447070" y="2312295"/>
              <a:ext cx="401072" cy="261610"/>
            </a:xfrm>
            <a:prstGeom prst="rect">
              <a:avLst/>
            </a:prstGeom>
            <a:noFill/>
          </p:spPr>
          <p:txBody>
            <a:bodyPr wrap="none" rtlCol="0">
              <a:spAutoFit/>
            </a:bodyPr>
            <a:lstStyle/>
            <a:p>
              <a:r>
                <a:rPr lang="en-US" sz="1100" dirty="0" smtClean="0"/>
                <a:t>512</a:t>
              </a:r>
              <a:endParaRPr lang="en-GB" sz="1100" dirty="0"/>
            </a:p>
          </p:txBody>
        </p:sp>
        <p:sp>
          <p:nvSpPr>
            <p:cNvPr id="168" name="TextBox 167"/>
            <p:cNvSpPr txBox="1"/>
            <p:nvPr/>
          </p:nvSpPr>
          <p:spPr>
            <a:xfrm>
              <a:off x="5402739" y="1237812"/>
              <a:ext cx="545855" cy="277000"/>
            </a:xfrm>
            <a:prstGeom prst="rect">
              <a:avLst/>
            </a:prstGeom>
            <a:noFill/>
          </p:spPr>
          <p:txBody>
            <a:bodyPr wrap="none" rtlCol="0">
              <a:spAutoFit/>
            </a:bodyPr>
            <a:lstStyle/>
            <a:p>
              <a:r>
                <a:rPr lang="en-US" sz="1200" dirty="0" smtClean="0"/>
                <a:t>STATE</a:t>
              </a:r>
              <a:endParaRPr lang="en-GB" sz="1200" dirty="0"/>
            </a:p>
          </p:txBody>
        </p:sp>
        <p:sp>
          <p:nvSpPr>
            <p:cNvPr id="169" name="TextBox 168"/>
            <p:cNvSpPr txBox="1"/>
            <p:nvPr/>
          </p:nvSpPr>
          <p:spPr>
            <a:xfrm>
              <a:off x="5396944" y="1912886"/>
              <a:ext cx="563103" cy="277000"/>
            </a:xfrm>
            <a:prstGeom prst="rect">
              <a:avLst/>
            </a:prstGeom>
            <a:noFill/>
          </p:spPr>
          <p:txBody>
            <a:bodyPr wrap="none" rtlCol="0">
              <a:spAutoFit/>
            </a:bodyPr>
            <a:lstStyle/>
            <a:p>
              <a:r>
                <a:rPr lang="en-US" sz="1200" dirty="0" smtClean="0"/>
                <a:t>RESET</a:t>
              </a:r>
              <a:endParaRPr lang="en-GB" sz="1200" dirty="0"/>
            </a:p>
          </p:txBody>
        </p:sp>
        <p:cxnSp>
          <p:nvCxnSpPr>
            <p:cNvPr id="170" name="Straight Arrow Connector 169"/>
            <p:cNvCxnSpPr/>
            <p:nvPr/>
          </p:nvCxnSpPr>
          <p:spPr>
            <a:xfrm>
              <a:off x="6172439" y="1576537"/>
              <a:ext cx="423441" cy="1251"/>
            </a:xfrm>
            <a:prstGeom prst="straightConnector1">
              <a:avLst/>
            </a:prstGeom>
            <a:ln w="25400">
              <a:solidFill>
                <a:schemeClr val="tx1"/>
              </a:solidFill>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6163177" y="2251612"/>
              <a:ext cx="429037" cy="0"/>
            </a:xfrm>
            <a:prstGeom prst="straightConnector1">
              <a:avLst/>
            </a:prstGeom>
            <a:ln w="25400">
              <a:solidFill>
                <a:schemeClr val="tx1"/>
              </a:solidFill>
              <a:headEnd type="none" w="sm" len="sm"/>
              <a:tailEnd type="arrow" w="sm" len="sm"/>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6367460" y="1486527"/>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V="1">
              <a:off x="6367460" y="2161602"/>
              <a:ext cx="82509"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6191142" y="1588214"/>
              <a:ext cx="401072" cy="261610"/>
            </a:xfrm>
            <a:prstGeom prst="rect">
              <a:avLst/>
            </a:prstGeom>
            <a:noFill/>
          </p:spPr>
          <p:txBody>
            <a:bodyPr wrap="none" rtlCol="0">
              <a:spAutoFit/>
            </a:bodyPr>
            <a:lstStyle/>
            <a:p>
              <a:r>
                <a:rPr lang="en-US" sz="1100" dirty="0" smtClean="0"/>
                <a:t>512</a:t>
              </a:r>
              <a:endParaRPr lang="en-GB" sz="1100" dirty="0"/>
            </a:p>
          </p:txBody>
        </p:sp>
        <p:sp>
          <p:nvSpPr>
            <p:cNvPr id="175" name="TextBox 174"/>
            <p:cNvSpPr txBox="1"/>
            <p:nvPr/>
          </p:nvSpPr>
          <p:spPr>
            <a:xfrm>
              <a:off x="6236418" y="2305037"/>
              <a:ext cx="401072" cy="261610"/>
            </a:xfrm>
            <a:prstGeom prst="rect">
              <a:avLst/>
            </a:prstGeom>
            <a:noFill/>
          </p:spPr>
          <p:txBody>
            <a:bodyPr wrap="none" rtlCol="0">
              <a:spAutoFit/>
            </a:bodyPr>
            <a:lstStyle/>
            <a:p>
              <a:r>
                <a:rPr lang="en-US" sz="1100" dirty="0" smtClean="0"/>
                <a:t>512</a:t>
              </a:r>
              <a:endParaRPr lang="en-GB" sz="1100" dirty="0"/>
            </a:p>
          </p:txBody>
        </p:sp>
        <p:sp>
          <p:nvSpPr>
            <p:cNvPr id="176" name="TextBox 175"/>
            <p:cNvSpPr txBox="1"/>
            <p:nvPr/>
          </p:nvSpPr>
          <p:spPr>
            <a:xfrm>
              <a:off x="6112416" y="1230554"/>
              <a:ext cx="545855" cy="277000"/>
            </a:xfrm>
            <a:prstGeom prst="rect">
              <a:avLst/>
            </a:prstGeom>
            <a:noFill/>
          </p:spPr>
          <p:txBody>
            <a:bodyPr wrap="none" rtlCol="0">
              <a:spAutoFit/>
            </a:bodyPr>
            <a:lstStyle/>
            <a:p>
              <a:r>
                <a:rPr lang="en-US" sz="1200" dirty="0" smtClean="0"/>
                <a:t>STATE</a:t>
              </a:r>
              <a:endParaRPr lang="en-GB" sz="1200" dirty="0"/>
            </a:p>
          </p:txBody>
        </p:sp>
        <p:sp>
          <p:nvSpPr>
            <p:cNvPr id="177" name="TextBox 176"/>
            <p:cNvSpPr txBox="1"/>
            <p:nvPr/>
          </p:nvSpPr>
          <p:spPr>
            <a:xfrm>
              <a:off x="6097430" y="1905629"/>
              <a:ext cx="563103" cy="277000"/>
            </a:xfrm>
            <a:prstGeom prst="rect">
              <a:avLst/>
            </a:prstGeom>
            <a:noFill/>
          </p:spPr>
          <p:txBody>
            <a:bodyPr wrap="none" rtlCol="0">
              <a:spAutoFit/>
            </a:bodyPr>
            <a:lstStyle/>
            <a:p>
              <a:r>
                <a:rPr lang="en-US" sz="1200" dirty="0" smtClean="0"/>
                <a:t>RESET</a:t>
              </a:r>
              <a:endParaRPr lang="en-GB" sz="1200" dirty="0"/>
            </a:p>
          </p:txBody>
        </p:sp>
        <p:sp>
          <p:nvSpPr>
            <p:cNvPr id="178" name="Rectangle 177"/>
            <p:cNvSpPr/>
            <p:nvPr/>
          </p:nvSpPr>
          <p:spPr>
            <a:xfrm>
              <a:off x="5192716" y="908720"/>
              <a:ext cx="255028" cy="2835315"/>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TextBox 178"/>
            <p:cNvSpPr txBox="1"/>
            <p:nvPr/>
          </p:nvSpPr>
          <p:spPr>
            <a:xfrm rot="16200000">
              <a:off x="4558649" y="2261182"/>
              <a:ext cx="1487511" cy="307777"/>
            </a:xfrm>
            <a:prstGeom prst="rect">
              <a:avLst/>
            </a:prstGeom>
            <a:noFill/>
          </p:spPr>
          <p:txBody>
            <a:bodyPr wrap="none" rtlCol="0">
              <a:spAutoFit/>
            </a:bodyPr>
            <a:lstStyle/>
            <a:p>
              <a:r>
                <a:rPr lang="en-US" sz="1400" dirty="0" smtClean="0"/>
                <a:t>Pixel front-end</a:t>
              </a:r>
              <a:endParaRPr lang="en-GB" sz="1400" dirty="0"/>
            </a:p>
          </p:txBody>
        </p:sp>
      </p:grpSp>
      <p:sp>
        <p:nvSpPr>
          <p:cNvPr id="180" name="Rounded Rectangle 179"/>
          <p:cNvSpPr/>
          <p:nvPr/>
        </p:nvSpPr>
        <p:spPr>
          <a:xfrm>
            <a:off x="103372" y="3182499"/>
            <a:ext cx="2010832" cy="1770698"/>
          </a:xfrm>
          <a:prstGeom prst="roundRect">
            <a:avLst/>
          </a:prstGeom>
          <a:ln w="19050" cap="rnd">
            <a:solidFill>
              <a:schemeClr val="tx2"/>
            </a:solidFill>
          </a:ln>
        </p:spPr>
        <p:txBody>
          <a:bodyPr wrap="square">
            <a:spAutoFit/>
          </a:bodyPr>
          <a:lstStyle/>
          <a:p>
            <a:pPr marL="177800" indent="-177800">
              <a:buFont typeface="Arial" pitchFamily="34" charset="0"/>
              <a:buChar char="•"/>
            </a:pPr>
            <a:r>
              <a:rPr lang="en-US" sz="1400" dirty="0" smtClean="0">
                <a:solidFill>
                  <a:prstClr val="black"/>
                </a:solidFill>
              </a:rPr>
              <a:t>low </a:t>
            </a:r>
            <a:r>
              <a:rPr lang="en-US" sz="1400" dirty="0">
                <a:solidFill>
                  <a:prstClr val="black"/>
                </a:solidFill>
              </a:rPr>
              <a:t>power in-pixel </a:t>
            </a:r>
            <a:r>
              <a:rPr lang="en-US" sz="1400" dirty="0" smtClean="0">
                <a:solidFill>
                  <a:prstClr val="black"/>
                </a:solidFill>
              </a:rPr>
              <a:t>discriminator</a:t>
            </a:r>
          </a:p>
          <a:p>
            <a:pPr marL="177800" indent="-177800">
              <a:buFont typeface="Arial" pitchFamily="34" charset="0"/>
              <a:buChar char="•"/>
            </a:pPr>
            <a:r>
              <a:rPr lang="en-US" sz="1400" dirty="0" smtClean="0">
                <a:solidFill>
                  <a:prstClr val="black"/>
                </a:solidFill>
              </a:rPr>
              <a:t>current comparator (bias of ~20 </a:t>
            </a:r>
            <a:r>
              <a:rPr lang="en-US" sz="1400" dirty="0" err="1" smtClean="0">
                <a:solidFill>
                  <a:prstClr val="black"/>
                </a:solidFill>
              </a:rPr>
              <a:t>nA</a:t>
            </a:r>
            <a:r>
              <a:rPr lang="en-US" sz="1400" dirty="0" smtClean="0">
                <a:solidFill>
                  <a:prstClr val="black"/>
                </a:solidFill>
              </a:rPr>
              <a:t>)</a:t>
            </a:r>
          </a:p>
          <a:p>
            <a:pPr marL="177800" indent="-177800">
              <a:buFont typeface="Arial" pitchFamily="34" charset="0"/>
              <a:buChar char="•"/>
            </a:pPr>
            <a:r>
              <a:rPr lang="en-US" sz="1400" dirty="0" smtClean="0">
                <a:solidFill>
                  <a:prstClr val="black"/>
                </a:solidFill>
              </a:rPr>
              <a:t>storage element for hit information</a:t>
            </a:r>
            <a:endParaRPr lang="en-GB" sz="1400" dirty="0"/>
          </a:p>
        </p:txBody>
      </p:sp>
      <p:sp>
        <p:nvSpPr>
          <p:cNvPr id="181" name="Freeform 180"/>
          <p:cNvSpPr/>
          <p:nvPr/>
        </p:nvSpPr>
        <p:spPr>
          <a:xfrm>
            <a:off x="953586" y="2457489"/>
            <a:ext cx="1008379" cy="719092"/>
          </a:xfrm>
          <a:custGeom>
            <a:avLst/>
            <a:gdLst>
              <a:gd name="connsiteX0" fmla="*/ 31835 w 1008379"/>
              <a:gd name="connsiteY0" fmla="*/ 719092 h 719092"/>
              <a:gd name="connsiteX1" fmla="*/ 120612 w 1008379"/>
              <a:gd name="connsiteY1" fmla="*/ 204187 h 719092"/>
              <a:gd name="connsiteX2" fmla="*/ 1008379 w 1008379"/>
              <a:gd name="connsiteY2" fmla="*/ 0 h 719092"/>
            </a:gdLst>
            <a:ahLst/>
            <a:cxnLst>
              <a:cxn ang="0">
                <a:pos x="connsiteX0" y="connsiteY0"/>
              </a:cxn>
              <a:cxn ang="0">
                <a:pos x="connsiteX1" y="connsiteY1"/>
              </a:cxn>
              <a:cxn ang="0">
                <a:pos x="connsiteX2" y="connsiteY2"/>
              </a:cxn>
            </a:cxnLst>
            <a:rect l="l" t="t" r="r" b="b"/>
            <a:pathLst>
              <a:path w="1008379" h="719092">
                <a:moveTo>
                  <a:pt x="31835" y="719092"/>
                </a:moveTo>
                <a:cubicBezTo>
                  <a:pt x="-5155" y="521564"/>
                  <a:pt x="-42145" y="324036"/>
                  <a:pt x="120612" y="204187"/>
                </a:cubicBezTo>
                <a:cubicBezTo>
                  <a:pt x="283369" y="84338"/>
                  <a:pt x="645874" y="42169"/>
                  <a:pt x="1008379" y="0"/>
                </a:cubicBezTo>
              </a:path>
            </a:pathLst>
          </a:custGeom>
          <a:noFill/>
          <a:ln w="19050">
            <a:solidFill>
              <a:schemeClr val="tx2"/>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Rounded Rectangle 181"/>
          <p:cNvSpPr/>
          <p:nvPr/>
        </p:nvSpPr>
        <p:spPr>
          <a:xfrm>
            <a:off x="7137285" y="2057375"/>
            <a:ext cx="1923795" cy="2420600"/>
          </a:xfrm>
          <a:prstGeom prst="roundRect">
            <a:avLst/>
          </a:prstGeom>
          <a:ln w="19050" cap="rnd">
            <a:solidFill>
              <a:schemeClr val="tx2"/>
            </a:solidFill>
          </a:ln>
        </p:spPr>
        <p:txBody>
          <a:bodyPr wrap="square">
            <a:spAutoFit/>
          </a:bodyPr>
          <a:lstStyle/>
          <a:p>
            <a:pPr marL="177800" indent="-177800">
              <a:buFont typeface="Arial" pitchFamily="34" charset="0"/>
              <a:buChar char="•"/>
            </a:pPr>
            <a:r>
              <a:rPr lang="en-US" sz="1400" dirty="0" smtClean="0">
                <a:solidFill>
                  <a:prstClr val="black"/>
                </a:solidFill>
              </a:rPr>
              <a:t>in-matrix address encoder</a:t>
            </a:r>
          </a:p>
          <a:p>
            <a:pPr marL="177800" indent="-177800">
              <a:buFont typeface="Arial" pitchFamily="34" charset="0"/>
              <a:buChar char="•"/>
            </a:pPr>
            <a:r>
              <a:rPr lang="en-US" sz="1400" dirty="0">
                <a:solidFill>
                  <a:prstClr val="black"/>
                </a:solidFill>
              </a:rPr>
              <a:t>t</a:t>
            </a:r>
            <a:r>
              <a:rPr lang="en-US" sz="1400" dirty="0" smtClean="0">
                <a:solidFill>
                  <a:prstClr val="black"/>
                </a:solidFill>
              </a:rPr>
              <a:t>ree structure to decrease capacitive load of lines</a:t>
            </a:r>
          </a:p>
          <a:p>
            <a:pPr marL="177800" indent="-177800">
              <a:buFont typeface="Arial" pitchFamily="34" charset="0"/>
              <a:buChar char="•"/>
            </a:pPr>
            <a:r>
              <a:rPr lang="en-US" sz="1400" dirty="0" smtClean="0">
                <a:solidFill>
                  <a:prstClr val="black"/>
                </a:solidFill>
              </a:rPr>
              <a:t>outputs pixel address and resets pixel storage element</a:t>
            </a:r>
            <a:endParaRPr lang="en-GB" sz="1400" dirty="0"/>
          </a:p>
        </p:txBody>
      </p:sp>
      <p:sp>
        <p:nvSpPr>
          <p:cNvPr id="183" name="Freeform 182"/>
          <p:cNvSpPr/>
          <p:nvPr/>
        </p:nvSpPr>
        <p:spPr>
          <a:xfrm>
            <a:off x="6366565" y="1438525"/>
            <a:ext cx="1677880" cy="618850"/>
          </a:xfrm>
          <a:custGeom>
            <a:avLst/>
            <a:gdLst>
              <a:gd name="connsiteX0" fmla="*/ 1677880 w 1677880"/>
              <a:gd name="connsiteY0" fmla="*/ 515985 h 515985"/>
              <a:gd name="connsiteX1" fmla="*/ 1180730 w 1677880"/>
              <a:gd name="connsiteY1" fmla="*/ 80979 h 515985"/>
              <a:gd name="connsiteX2" fmla="*/ 0 w 1677880"/>
              <a:gd name="connsiteY2" fmla="*/ 1080 h 515985"/>
            </a:gdLst>
            <a:ahLst/>
            <a:cxnLst>
              <a:cxn ang="0">
                <a:pos x="connsiteX0" y="connsiteY0"/>
              </a:cxn>
              <a:cxn ang="0">
                <a:pos x="connsiteX1" y="connsiteY1"/>
              </a:cxn>
              <a:cxn ang="0">
                <a:pos x="connsiteX2" y="connsiteY2"/>
              </a:cxn>
            </a:cxnLst>
            <a:rect l="l" t="t" r="r" b="b"/>
            <a:pathLst>
              <a:path w="1677880" h="515985">
                <a:moveTo>
                  <a:pt x="1677880" y="515985"/>
                </a:moveTo>
                <a:cubicBezTo>
                  <a:pt x="1569128" y="341390"/>
                  <a:pt x="1460377" y="166796"/>
                  <a:pt x="1180730" y="80979"/>
                </a:cubicBezTo>
                <a:cubicBezTo>
                  <a:pt x="901083" y="-4838"/>
                  <a:pt x="450541" y="-1879"/>
                  <a:pt x="0" y="1080"/>
                </a:cubicBezTo>
              </a:path>
            </a:pathLst>
          </a:custGeom>
          <a:noFill/>
          <a:ln w="19050">
            <a:solidFill>
              <a:schemeClr val="tx2"/>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Freeform 183"/>
          <p:cNvSpPr/>
          <p:nvPr/>
        </p:nvSpPr>
        <p:spPr>
          <a:xfrm>
            <a:off x="5237825" y="4240581"/>
            <a:ext cx="727969" cy="854776"/>
          </a:xfrm>
          <a:custGeom>
            <a:avLst/>
            <a:gdLst>
              <a:gd name="connsiteX0" fmla="*/ 727969 w 727969"/>
              <a:gd name="connsiteY0" fmla="*/ 719091 h 719091"/>
              <a:gd name="connsiteX1" fmla="*/ 550416 w 727969"/>
              <a:gd name="connsiteY1" fmla="*/ 230820 h 719091"/>
              <a:gd name="connsiteX2" fmla="*/ 0 w 727969"/>
              <a:gd name="connsiteY2" fmla="*/ 0 h 719091"/>
            </a:gdLst>
            <a:ahLst/>
            <a:cxnLst>
              <a:cxn ang="0">
                <a:pos x="connsiteX0" y="connsiteY0"/>
              </a:cxn>
              <a:cxn ang="0">
                <a:pos x="connsiteX1" y="connsiteY1"/>
              </a:cxn>
              <a:cxn ang="0">
                <a:pos x="connsiteX2" y="connsiteY2"/>
              </a:cxn>
            </a:cxnLst>
            <a:rect l="l" t="t" r="r" b="b"/>
            <a:pathLst>
              <a:path w="727969" h="719091">
                <a:moveTo>
                  <a:pt x="727969" y="719091"/>
                </a:moveTo>
                <a:cubicBezTo>
                  <a:pt x="699856" y="534879"/>
                  <a:pt x="671744" y="350668"/>
                  <a:pt x="550416" y="230820"/>
                </a:cubicBezTo>
                <a:cubicBezTo>
                  <a:pt x="429088" y="110971"/>
                  <a:pt x="214544" y="55485"/>
                  <a:pt x="0" y="0"/>
                </a:cubicBezTo>
              </a:path>
            </a:pathLst>
          </a:custGeom>
          <a:noFill/>
          <a:ln w="19050">
            <a:solidFill>
              <a:schemeClr val="tx2"/>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Rounded Rectangle 184"/>
          <p:cNvSpPr/>
          <p:nvPr/>
        </p:nvSpPr>
        <p:spPr>
          <a:xfrm>
            <a:off x="2518186" y="4861596"/>
            <a:ext cx="4354159" cy="1055608"/>
          </a:xfrm>
          <a:prstGeom prst="roundRect">
            <a:avLst/>
          </a:prstGeom>
          <a:ln w="19050" cap="rnd">
            <a:solidFill>
              <a:schemeClr val="tx2"/>
            </a:solidFill>
          </a:ln>
        </p:spPr>
        <p:txBody>
          <a:bodyPr wrap="square">
            <a:spAutoFit/>
          </a:bodyPr>
          <a:lstStyle/>
          <a:p>
            <a:pPr marL="177800" indent="-177800">
              <a:buFont typeface="Arial" pitchFamily="34" charset="0"/>
              <a:buChar char="•"/>
            </a:pPr>
            <a:r>
              <a:rPr lang="en-US" sz="1400" dirty="0" smtClean="0">
                <a:solidFill>
                  <a:prstClr val="black"/>
                </a:solidFill>
              </a:rPr>
              <a:t>loss-less data compression de-randomizing circuit</a:t>
            </a:r>
          </a:p>
          <a:p>
            <a:pPr marL="177800" indent="-177800">
              <a:buFont typeface="Arial" pitchFamily="34" charset="0"/>
              <a:buChar char="•"/>
            </a:pPr>
            <a:r>
              <a:rPr lang="en-US" sz="1400" dirty="0" smtClean="0">
                <a:solidFill>
                  <a:prstClr val="black"/>
                </a:solidFill>
              </a:rPr>
              <a:t>compresses cluster information in the column</a:t>
            </a:r>
          </a:p>
          <a:p>
            <a:pPr marL="177800" indent="-177800">
              <a:buFont typeface="Arial" pitchFamily="34" charset="0"/>
              <a:buChar char="•"/>
            </a:pPr>
            <a:r>
              <a:rPr lang="en-US" sz="1400" dirty="0" smtClean="0">
                <a:solidFill>
                  <a:prstClr val="black"/>
                </a:solidFill>
              </a:rPr>
              <a:t>multi-event memory</a:t>
            </a:r>
            <a:endParaRPr lang="en-GB" sz="1400" dirty="0"/>
          </a:p>
        </p:txBody>
      </p:sp>
    </p:spTree>
    <p:extLst>
      <p:ext uri="{BB962C8B-B14F-4D97-AF65-F5344CB8AC3E}">
        <p14:creationId xmlns:p14="http://schemas.microsoft.com/office/powerpoint/2010/main" val="103873714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352635" cy="629920"/>
          </a:xfrm>
        </p:spPr>
        <p:txBody>
          <a:bodyPr>
            <a:normAutofit fontScale="90000"/>
          </a:bodyPr>
          <a:lstStyle/>
          <a:p>
            <a:r>
              <a:rPr lang="en-US" sz="2800" dirty="0" smtClean="0"/>
              <a:t>Prototype ALPIDE or </a:t>
            </a:r>
            <a:r>
              <a:rPr lang="en-US" sz="2800" dirty="0" err="1" smtClean="0"/>
              <a:t>pALPIDE</a:t>
            </a:r>
            <a:r>
              <a:rPr lang="en-US" sz="2800" dirty="0" smtClean="0"/>
              <a:t> (512x64 pixels)</a:t>
            </a:r>
            <a:endParaRPr lang="en-US" sz="2800" dirty="0"/>
          </a:p>
        </p:txBody>
      </p:sp>
      <p:sp>
        <p:nvSpPr>
          <p:cNvPr id="3" name="Slide Number Placeholder 2"/>
          <p:cNvSpPr>
            <a:spLocks noGrp="1"/>
          </p:cNvSpPr>
          <p:nvPr>
            <p:ph type="sldNum" sz="quarter" idx="11"/>
          </p:nvPr>
        </p:nvSpPr>
        <p:spPr/>
        <p:txBody>
          <a:bodyPr/>
          <a:lstStyle/>
          <a:p>
            <a:pPr>
              <a:defRPr/>
            </a:pPr>
            <a:fld id="{6F097985-545A-41E2-9F24-D58C3406328E}" type="slidenum">
              <a:rPr lang="en-US" smtClean="0"/>
              <a:pPr>
                <a:defRPr/>
              </a:pPr>
              <a:t>24</a:t>
            </a:fld>
            <a:endParaRPr lang="en-US" sz="1600"/>
          </a:p>
        </p:txBody>
      </p:sp>
      <p:sp>
        <p:nvSpPr>
          <p:cNvPr id="6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pic>
        <p:nvPicPr>
          <p:cNvPr id="91" name="Picture 2" descr="G:\Services\cdsusers\ccavicch\Upgrade\Proposal\images\pALPIDE.png"/>
          <p:cNvPicPr>
            <a:picLocks noChangeAspect="1" noChangeArrowheads="1"/>
          </p:cNvPicPr>
          <p:nvPr/>
        </p:nvPicPr>
        <p:blipFill rotWithShape="1">
          <a:blip r:embed="rId2">
            <a:extLst>
              <a:ext uri="{28A0092B-C50C-407E-A947-70E740481C1C}">
                <a14:useLocalDpi xmlns:a14="http://schemas.microsoft.com/office/drawing/2010/main" val="0"/>
              </a:ext>
            </a:extLst>
          </a:blip>
          <a:srcRect l="30097" t="7939" r="30123" b="2985"/>
          <a:stretch/>
        </p:blipFill>
        <p:spPr bwMode="auto">
          <a:xfrm>
            <a:off x="4641125" y="675997"/>
            <a:ext cx="2077375" cy="5055955"/>
          </a:xfrm>
          <a:prstGeom prst="rect">
            <a:avLst/>
          </a:prstGeom>
          <a:noFill/>
          <a:extLst>
            <a:ext uri="{909E8E84-426E-40dd-AFC4-6F175D3DCCD1}">
              <a14:hiddenFill xmlns:a14="http://schemas.microsoft.com/office/drawing/2010/main">
                <a:solidFill>
                  <a:srgbClr val="FFFFFF"/>
                </a:solidFill>
              </a14:hiddenFill>
            </a:ext>
          </a:extLst>
        </p:spPr>
      </p:pic>
      <p:cxnSp>
        <p:nvCxnSpPr>
          <p:cNvPr id="93" name="Straight Arrow Connector 92"/>
          <p:cNvCxnSpPr/>
          <p:nvPr/>
        </p:nvCxnSpPr>
        <p:spPr>
          <a:xfrm>
            <a:off x="6544703" y="946027"/>
            <a:ext cx="0" cy="45005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5284563" y="5731952"/>
            <a:ext cx="945105"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5284563" y="5783048"/>
            <a:ext cx="1170130" cy="338554"/>
          </a:xfrm>
          <a:prstGeom prst="rect">
            <a:avLst/>
          </a:prstGeom>
          <a:noFill/>
        </p:spPr>
        <p:txBody>
          <a:bodyPr wrap="square" rtlCol="0">
            <a:spAutoFit/>
          </a:bodyPr>
          <a:lstStyle/>
          <a:p>
            <a:r>
              <a:rPr lang="en-US" sz="1600" dirty="0" smtClean="0"/>
              <a:t>~ 1.6 mm</a:t>
            </a:r>
            <a:endParaRPr lang="en-GB" sz="1600" dirty="0"/>
          </a:p>
        </p:txBody>
      </p:sp>
      <p:sp>
        <p:nvSpPr>
          <p:cNvPr id="103" name="Rectangle 102"/>
          <p:cNvSpPr/>
          <p:nvPr/>
        </p:nvSpPr>
        <p:spPr>
          <a:xfrm>
            <a:off x="5329568" y="4321402"/>
            <a:ext cx="90010" cy="9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5" name="Picture 104" descr="chi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242900" y="2361753"/>
            <a:ext cx="6104411" cy="1697789"/>
          </a:xfrm>
          <a:prstGeom prst="rect">
            <a:avLst/>
          </a:prstGeom>
        </p:spPr>
      </p:pic>
      <p:pic>
        <p:nvPicPr>
          <p:cNvPr id="106"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rot="10800000" flipH="1" flipV="1">
            <a:off x="490538" y="1299633"/>
            <a:ext cx="3884612" cy="38877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cxnSp>
        <p:nvCxnSpPr>
          <p:cNvPr id="108" name="Straight Arrow Connector 107"/>
          <p:cNvCxnSpPr/>
          <p:nvPr/>
        </p:nvCxnSpPr>
        <p:spPr>
          <a:xfrm>
            <a:off x="468313" y="1181100"/>
            <a:ext cx="3906837"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17" name="TextBox 7"/>
          <p:cNvSpPr txBox="1">
            <a:spLocks noChangeArrowheads="1"/>
          </p:cNvSpPr>
          <p:nvPr/>
        </p:nvSpPr>
        <p:spPr bwMode="auto">
          <a:xfrm>
            <a:off x="1700213" y="823913"/>
            <a:ext cx="1646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a:t>12 </a:t>
            </a:r>
            <a:r>
              <a:rPr lang="en-US"/>
              <a:t>µ</a:t>
            </a:r>
            <a:r>
              <a:rPr lang="en-GB"/>
              <a:t>m + 10 </a:t>
            </a:r>
            <a:r>
              <a:rPr lang="en-US"/>
              <a:t>µ</a:t>
            </a:r>
            <a:r>
              <a:rPr lang="en-GB"/>
              <a:t>m</a:t>
            </a:r>
          </a:p>
        </p:txBody>
      </p:sp>
      <p:cxnSp>
        <p:nvCxnSpPr>
          <p:cNvPr id="118" name="Straight Arrow Connector 117"/>
          <p:cNvCxnSpPr/>
          <p:nvPr/>
        </p:nvCxnSpPr>
        <p:spPr>
          <a:xfrm>
            <a:off x="342900" y="1320800"/>
            <a:ext cx="0" cy="389255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2" name="TextBox 11"/>
          <p:cNvSpPr txBox="1">
            <a:spLocks noChangeArrowheads="1"/>
          </p:cNvSpPr>
          <p:nvPr/>
        </p:nvSpPr>
        <p:spPr bwMode="auto">
          <a:xfrm rot="16200000">
            <a:off x="-234157" y="3048794"/>
            <a:ext cx="784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a:t>22 </a:t>
            </a:r>
            <a:r>
              <a:rPr lang="en-US"/>
              <a:t>µ</a:t>
            </a:r>
            <a:r>
              <a:rPr lang="en-GB"/>
              <a:t>m</a:t>
            </a:r>
          </a:p>
        </p:txBody>
      </p:sp>
      <p:sp>
        <p:nvSpPr>
          <p:cNvPr id="186" name="Rectangle 185"/>
          <p:cNvSpPr/>
          <p:nvPr/>
        </p:nvSpPr>
        <p:spPr>
          <a:xfrm>
            <a:off x="2541588" y="2630488"/>
            <a:ext cx="1160462" cy="1204912"/>
          </a:xfrm>
          <a:prstGeom prst="rect">
            <a:avLst/>
          </a:prstGeom>
          <a:solidFill>
            <a:srgbClr val="7030A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87" name="Straight Arrow Connector 186"/>
          <p:cNvCxnSpPr/>
          <p:nvPr/>
        </p:nvCxnSpPr>
        <p:spPr>
          <a:xfrm flipV="1">
            <a:off x="2070100" y="3619500"/>
            <a:ext cx="576263" cy="17557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8" name="Rectangle 187"/>
          <p:cNvSpPr/>
          <p:nvPr/>
        </p:nvSpPr>
        <p:spPr>
          <a:xfrm>
            <a:off x="487363" y="1316038"/>
            <a:ext cx="2054225" cy="38846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dirty="0">
              <a:solidFill>
                <a:srgbClr val="FF0000"/>
              </a:solidFill>
              <a:effectLst>
                <a:outerShdw blurRad="38100" dist="38100" dir="2700000" algn="tl">
                  <a:srgbClr val="000000">
                    <a:alpha val="43137"/>
                  </a:srgbClr>
                </a:outerShdw>
              </a:effectLst>
            </a:endParaRPr>
          </a:p>
        </p:txBody>
      </p:sp>
      <p:sp>
        <p:nvSpPr>
          <p:cNvPr id="189" name="TextBox 23"/>
          <p:cNvSpPr txBox="1">
            <a:spLocks noChangeArrowheads="1"/>
          </p:cNvSpPr>
          <p:nvPr/>
        </p:nvSpPr>
        <p:spPr bwMode="auto">
          <a:xfrm>
            <a:off x="349250" y="5324475"/>
            <a:ext cx="9763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1600" dirty="0"/>
              <a:t>Part of Priority Encoder</a:t>
            </a:r>
          </a:p>
        </p:txBody>
      </p:sp>
      <p:cxnSp>
        <p:nvCxnSpPr>
          <p:cNvPr id="190" name="Straight Arrow Connector 189"/>
          <p:cNvCxnSpPr/>
          <p:nvPr/>
        </p:nvCxnSpPr>
        <p:spPr>
          <a:xfrm flipV="1">
            <a:off x="846138" y="5194300"/>
            <a:ext cx="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1" name="TextBox 32"/>
          <p:cNvSpPr txBox="1">
            <a:spLocks noChangeArrowheads="1"/>
          </p:cNvSpPr>
          <p:nvPr/>
        </p:nvSpPr>
        <p:spPr bwMode="auto">
          <a:xfrm>
            <a:off x="2773363" y="5368925"/>
            <a:ext cx="10842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1600"/>
              <a:t>Analog</a:t>
            </a:r>
          </a:p>
          <a:p>
            <a:pPr algn="ctr" eaLnBrk="1" hangingPunct="1"/>
            <a:r>
              <a:rPr lang="en-GB" sz="1600"/>
              <a:t>Front End</a:t>
            </a:r>
          </a:p>
        </p:txBody>
      </p:sp>
      <p:cxnSp>
        <p:nvCxnSpPr>
          <p:cNvPr id="192" name="Straight Arrow Connector 191"/>
          <p:cNvCxnSpPr/>
          <p:nvPr/>
        </p:nvCxnSpPr>
        <p:spPr>
          <a:xfrm flipV="1">
            <a:off x="3295650" y="4906963"/>
            <a:ext cx="0" cy="4333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3" name="Rectangle 192"/>
          <p:cNvSpPr/>
          <p:nvPr/>
        </p:nvSpPr>
        <p:spPr>
          <a:xfrm>
            <a:off x="2541588" y="1316038"/>
            <a:ext cx="1160462" cy="13144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4" name="TextBox 51"/>
          <p:cNvSpPr txBox="1">
            <a:spLocks noChangeArrowheads="1"/>
          </p:cNvSpPr>
          <p:nvPr/>
        </p:nvSpPr>
        <p:spPr bwMode="auto">
          <a:xfrm>
            <a:off x="3925888" y="5354638"/>
            <a:ext cx="927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1600"/>
              <a:t>Memory</a:t>
            </a:r>
          </a:p>
          <a:p>
            <a:pPr algn="ctr" eaLnBrk="1" hangingPunct="1"/>
            <a:r>
              <a:rPr lang="en-GB" sz="1600"/>
              <a:t>cell</a:t>
            </a:r>
          </a:p>
        </p:txBody>
      </p:sp>
      <p:cxnSp>
        <p:nvCxnSpPr>
          <p:cNvPr id="195" name="Straight Arrow Connector 194"/>
          <p:cNvCxnSpPr/>
          <p:nvPr/>
        </p:nvCxnSpPr>
        <p:spPr>
          <a:xfrm flipH="1" flipV="1">
            <a:off x="3654425" y="2446338"/>
            <a:ext cx="576263" cy="29289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6" name="TextBox 66"/>
          <p:cNvSpPr txBox="1">
            <a:spLocks noChangeArrowheads="1"/>
          </p:cNvSpPr>
          <p:nvPr/>
        </p:nvSpPr>
        <p:spPr bwMode="auto">
          <a:xfrm>
            <a:off x="1427163" y="5367338"/>
            <a:ext cx="121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1600"/>
              <a:t>Collection electrode</a:t>
            </a:r>
          </a:p>
        </p:txBody>
      </p:sp>
      <p:cxnSp>
        <p:nvCxnSpPr>
          <p:cNvPr id="197" name="Straight Connector 196"/>
          <p:cNvCxnSpPr/>
          <p:nvPr/>
        </p:nvCxnSpPr>
        <p:spPr>
          <a:xfrm flipH="1">
            <a:off x="4375150" y="4585368"/>
            <a:ext cx="785062" cy="60205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H="1" flipV="1">
            <a:off x="4375150" y="1299633"/>
            <a:ext cx="785062" cy="214942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609924" y="3130445"/>
            <a:ext cx="553998" cy="2056975"/>
          </a:xfrm>
          <a:prstGeom prst="rect">
            <a:avLst/>
          </a:prstGeom>
          <a:noFill/>
        </p:spPr>
        <p:txBody>
          <a:bodyPr vert="wordArtVert" wrap="square" rtlCol="0">
            <a:spAutoFit/>
          </a:bodyPr>
          <a:lstStyle/>
          <a:p>
            <a:r>
              <a:rPr lang="en-US" sz="2400" dirty="0" err="1"/>
              <a:t>pALPIDE</a:t>
            </a:r>
            <a:endParaRPr lang="en-US" sz="2400" dirty="0"/>
          </a:p>
        </p:txBody>
      </p:sp>
      <p:cxnSp>
        <p:nvCxnSpPr>
          <p:cNvPr id="199" name="Straight Connector 198"/>
          <p:cNvCxnSpPr/>
          <p:nvPr/>
        </p:nvCxnSpPr>
        <p:spPr>
          <a:xfrm flipH="1" flipV="1">
            <a:off x="6229668" y="946027"/>
            <a:ext cx="1934255" cy="88544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flipV="1">
            <a:off x="5284563" y="5501676"/>
            <a:ext cx="2199833" cy="65306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01" name="TextBox 200"/>
          <p:cNvSpPr txBox="1"/>
          <p:nvPr/>
        </p:nvSpPr>
        <p:spPr>
          <a:xfrm>
            <a:off x="6544703" y="2677703"/>
            <a:ext cx="1048562" cy="338554"/>
          </a:xfrm>
          <a:prstGeom prst="rect">
            <a:avLst/>
          </a:prstGeom>
          <a:noFill/>
        </p:spPr>
        <p:txBody>
          <a:bodyPr wrap="square" rtlCol="0">
            <a:spAutoFit/>
          </a:bodyPr>
          <a:lstStyle/>
          <a:p>
            <a:r>
              <a:rPr lang="en-US" sz="1600" dirty="0" smtClean="0"/>
              <a:t>~ 12 mm</a:t>
            </a:r>
            <a:endParaRPr lang="en-GB" sz="1600" dirty="0"/>
          </a:p>
        </p:txBody>
      </p:sp>
    </p:spTree>
    <p:extLst>
      <p:ext uri="{BB962C8B-B14F-4D97-AF65-F5344CB8AC3E}">
        <p14:creationId xmlns:p14="http://schemas.microsoft.com/office/powerpoint/2010/main" val="19819242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err="1" smtClean="0"/>
              <a:t>pALPIDE</a:t>
            </a:r>
            <a:r>
              <a:rPr lang="en-US" dirty="0" smtClean="0"/>
              <a:t> first results</a:t>
            </a:r>
            <a:endParaRPr lang="en-GB" dirty="0"/>
          </a:p>
        </p:txBody>
      </p:sp>
      <p:sp>
        <p:nvSpPr>
          <p:cNvPr id="8" name="Slide Number Placeholder 7"/>
          <p:cNvSpPr>
            <a:spLocks noGrp="1"/>
          </p:cNvSpPr>
          <p:nvPr>
            <p:ph type="sldNum" sz="quarter" idx="11"/>
          </p:nvPr>
        </p:nvSpPr>
        <p:spPr>
          <a:prstGeom prst="rect">
            <a:avLst/>
          </a:prstGeom>
        </p:spPr>
        <p:txBody>
          <a:bodyPr/>
          <a:lstStyle/>
          <a:p>
            <a:pPr>
              <a:defRPr/>
            </a:pPr>
            <a:fld id="{97826745-AFB9-4425-9B63-93AAA2A55B45}" type="slidenum">
              <a:rPr lang="en-US" smtClean="0"/>
              <a:pPr>
                <a:defRPr/>
              </a:pPr>
              <a:t>25</a:t>
            </a:fld>
            <a:endParaRPr lang="en-US" sz="1600" dirty="0"/>
          </a:p>
        </p:txBody>
      </p:sp>
      <p:sp>
        <p:nvSpPr>
          <p:cNvPr id="1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pic>
        <p:nvPicPr>
          <p:cNvPr id="16" name="Picture 15"/>
          <p:cNvPicPr>
            <a:picLocks noChangeAspect="1"/>
          </p:cNvPicPr>
          <p:nvPr/>
        </p:nvPicPr>
        <p:blipFill>
          <a:blip r:embed="rId2"/>
          <a:stretch>
            <a:fillRect/>
          </a:stretch>
        </p:blipFill>
        <p:spPr>
          <a:xfrm>
            <a:off x="0" y="629920"/>
            <a:ext cx="4546323" cy="3313764"/>
          </a:xfrm>
          <a:prstGeom prst="rect">
            <a:avLst/>
          </a:prstGeom>
        </p:spPr>
      </p:pic>
      <p:pic>
        <p:nvPicPr>
          <p:cNvPr id="7" name="Picture 6"/>
          <p:cNvPicPr>
            <a:picLocks noChangeAspect="1"/>
          </p:cNvPicPr>
          <p:nvPr/>
        </p:nvPicPr>
        <p:blipFill rotWithShape="1">
          <a:blip r:embed="rId3"/>
          <a:srcRect t="3290" b="3290"/>
          <a:stretch/>
        </p:blipFill>
        <p:spPr>
          <a:xfrm>
            <a:off x="4787900" y="3489158"/>
            <a:ext cx="4229100" cy="2847470"/>
          </a:xfrm>
          <a:prstGeom prst="rect">
            <a:avLst/>
          </a:prstGeom>
        </p:spPr>
      </p:pic>
      <p:pic>
        <p:nvPicPr>
          <p:cNvPr id="18" name="Picture 17"/>
          <p:cNvPicPr>
            <a:picLocks noChangeAspect="1"/>
          </p:cNvPicPr>
          <p:nvPr/>
        </p:nvPicPr>
        <p:blipFill rotWithShape="1">
          <a:blip r:embed="rId4"/>
          <a:srcRect t="1355"/>
          <a:stretch/>
        </p:blipFill>
        <p:spPr>
          <a:xfrm>
            <a:off x="4787900" y="629920"/>
            <a:ext cx="4356100" cy="2918995"/>
          </a:xfrm>
          <a:prstGeom prst="rect">
            <a:avLst/>
          </a:prstGeom>
        </p:spPr>
      </p:pic>
      <p:sp>
        <p:nvSpPr>
          <p:cNvPr id="19" name="Text Box 8"/>
          <p:cNvSpPr txBox="1">
            <a:spLocks noChangeArrowheads="1"/>
          </p:cNvSpPr>
          <p:nvPr/>
        </p:nvSpPr>
        <p:spPr bwMode="auto">
          <a:xfrm>
            <a:off x="1" y="4408358"/>
            <a:ext cx="4787900" cy="2118529"/>
          </a:xfrm>
          <a:prstGeom prst="rect">
            <a:avLst/>
          </a:prstGeom>
          <a:noFill/>
          <a:ln w="9525">
            <a:noFill/>
            <a:miter lim="800000"/>
            <a:headEnd/>
            <a:tailEnd/>
          </a:ln>
        </p:spPr>
        <p:txBody>
          <a:bodyPr wrap="square">
            <a:prstTxWarp prst="textNoShape">
              <a:avLst/>
            </a:prstTxWarp>
            <a:spAutoFit/>
          </a:bodyPr>
          <a:lstStyle/>
          <a:p>
            <a:pPr marL="342900" indent="-342900">
              <a:lnSpc>
                <a:spcPct val="110000"/>
              </a:lnSpc>
              <a:spcAft>
                <a:spcPts val="0"/>
              </a:spcAft>
              <a:buClr>
                <a:srgbClr val="FF0000"/>
              </a:buClr>
              <a:buFont typeface="Wingdings" charset="2"/>
              <a:buChar char="§"/>
            </a:pPr>
            <a:r>
              <a:rPr lang="en-US" sz="2000" dirty="0" smtClean="0">
                <a:solidFill>
                  <a:srgbClr val="336699"/>
                </a:solidFill>
              </a:rPr>
              <a:t>Minimum detectable charge &lt;130 e-</a:t>
            </a:r>
          </a:p>
          <a:p>
            <a:pPr marL="342900" indent="-342900">
              <a:lnSpc>
                <a:spcPct val="110000"/>
              </a:lnSpc>
              <a:spcAft>
                <a:spcPts val="0"/>
              </a:spcAft>
              <a:buClr>
                <a:srgbClr val="FF0000"/>
              </a:buClr>
              <a:buFont typeface="Wingdings" charset="2"/>
              <a:buChar char="§"/>
            </a:pPr>
            <a:r>
              <a:rPr lang="en-US" sz="2000" dirty="0" smtClean="0">
                <a:solidFill>
                  <a:srgbClr val="336699"/>
                </a:solidFill>
              </a:rPr>
              <a:t>At nominal bias (20.5 </a:t>
            </a:r>
            <a:r>
              <a:rPr lang="en-US" sz="2000" dirty="0" err="1" smtClean="0">
                <a:solidFill>
                  <a:srgbClr val="336699"/>
                </a:solidFill>
              </a:rPr>
              <a:t>nA</a:t>
            </a:r>
            <a:r>
              <a:rPr lang="en-US" sz="2000" dirty="0" smtClean="0">
                <a:solidFill>
                  <a:srgbClr val="336699"/>
                </a:solidFill>
              </a:rPr>
              <a:t>/pixel) and threshold setting:</a:t>
            </a:r>
          </a:p>
          <a:p>
            <a:pPr marL="800100" lvl="1" indent="-342900">
              <a:lnSpc>
                <a:spcPct val="110000"/>
              </a:lnSpc>
              <a:buClr>
                <a:srgbClr val="FF0000"/>
              </a:buClr>
              <a:buFont typeface="Wingdings" charset="2"/>
              <a:buChar char="§"/>
            </a:pPr>
            <a:r>
              <a:rPr lang="en-US" sz="2000" dirty="0" smtClean="0">
                <a:solidFill>
                  <a:srgbClr val="336699"/>
                </a:solidFill>
              </a:rPr>
              <a:t>T</a:t>
            </a:r>
            <a:r>
              <a:rPr lang="en-US" sz="2000" dirty="0" smtClean="0">
                <a:solidFill>
                  <a:srgbClr val="336699"/>
                </a:solidFill>
              </a:rPr>
              <a:t>hreshold spread 17 e-</a:t>
            </a:r>
          </a:p>
          <a:p>
            <a:pPr marL="800100" lvl="1" indent="-342900">
              <a:lnSpc>
                <a:spcPct val="110000"/>
              </a:lnSpc>
              <a:buClr>
                <a:srgbClr val="FF0000"/>
              </a:buClr>
              <a:buFont typeface="Wingdings" charset="2"/>
              <a:buChar char="§"/>
            </a:pPr>
            <a:r>
              <a:rPr lang="en-US" sz="2000" dirty="0">
                <a:solidFill>
                  <a:srgbClr val="336699"/>
                </a:solidFill>
              </a:rPr>
              <a:t>Noise ~ 7 e-</a:t>
            </a:r>
          </a:p>
          <a:p>
            <a:pPr marL="800100" lvl="1" indent="-342900">
              <a:lnSpc>
                <a:spcPct val="110000"/>
              </a:lnSpc>
              <a:buClr>
                <a:srgbClr val="FF0000"/>
              </a:buClr>
              <a:buFont typeface="Wingdings" charset="2"/>
              <a:buChar char="§"/>
            </a:pPr>
            <a:endParaRPr lang="en-US" sz="2000" b="0" dirty="0" smtClean="0">
              <a:solidFill>
                <a:srgbClr val="336699"/>
              </a:solidFill>
              <a:effectLst/>
            </a:endParaRPr>
          </a:p>
        </p:txBody>
      </p:sp>
      <p:sp>
        <p:nvSpPr>
          <p:cNvPr id="20" name="TextBox 66"/>
          <p:cNvSpPr txBox="1">
            <a:spLocks noChangeArrowheads="1"/>
          </p:cNvSpPr>
          <p:nvPr/>
        </p:nvSpPr>
        <p:spPr bwMode="auto">
          <a:xfrm>
            <a:off x="0" y="3915667"/>
            <a:ext cx="4787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2000" dirty="0" err="1" smtClean="0"/>
              <a:t>Analog</a:t>
            </a:r>
            <a:r>
              <a:rPr lang="en-GB" sz="2000" dirty="0" smtClean="0"/>
              <a:t> output of one pixel under </a:t>
            </a:r>
            <a:r>
              <a:rPr lang="en-GB" sz="2000" baseline="30000" dirty="0" smtClean="0"/>
              <a:t>55</a:t>
            </a:r>
            <a:r>
              <a:rPr lang="en-GB" sz="2000" dirty="0" smtClean="0"/>
              <a:t>Fe</a:t>
            </a:r>
            <a:endParaRPr lang="en-GB" sz="2000" dirty="0"/>
          </a:p>
        </p:txBody>
      </p:sp>
      <p:sp>
        <p:nvSpPr>
          <p:cNvPr id="21" name="TextBox 66"/>
          <p:cNvSpPr txBox="1">
            <a:spLocks noChangeArrowheads="1"/>
          </p:cNvSpPr>
          <p:nvPr/>
        </p:nvSpPr>
        <p:spPr bwMode="auto">
          <a:xfrm>
            <a:off x="5138825" y="3686445"/>
            <a:ext cx="12512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2000" dirty="0" smtClean="0"/>
              <a:t>Noise</a:t>
            </a:r>
            <a:endParaRPr lang="en-GB" sz="2000" dirty="0"/>
          </a:p>
        </p:txBody>
      </p:sp>
      <p:sp>
        <p:nvSpPr>
          <p:cNvPr id="22" name="TextBox 66"/>
          <p:cNvSpPr txBox="1">
            <a:spLocks noChangeArrowheads="1"/>
          </p:cNvSpPr>
          <p:nvPr/>
        </p:nvSpPr>
        <p:spPr bwMode="auto">
          <a:xfrm>
            <a:off x="4828005" y="832910"/>
            <a:ext cx="20801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2000" dirty="0" smtClean="0"/>
              <a:t>Threshold</a:t>
            </a:r>
            <a:endParaRPr lang="en-GB" sz="2000" dirty="0"/>
          </a:p>
        </p:txBody>
      </p:sp>
    </p:spTree>
    <p:extLst>
      <p:ext uri="{BB962C8B-B14F-4D97-AF65-F5344CB8AC3E}">
        <p14:creationId xmlns:p14="http://schemas.microsoft.com/office/powerpoint/2010/main" val="62077597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Beam test at DESY … now</a:t>
            </a:r>
            <a:endParaRPr lang="en-GB" dirty="0"/>
          </a:p>
        </p:txBody>
      </p:sp>
      <p:sp>
        <p:nvSpPr>
          <p:cNvPr id="8" name="Slide Number Placeholder 7"/>
          <p:cNvSpPr>
            <a:spLocks noGrp="1"/>
          </p:cNvSpPr>
          <p:nvPr>
            <p:ph type="sldNum" sz="quarter" idx="11"/>
          </p:nvPr>
        </p:nvSpPr>
        <p:spPr>
          <a:prstGeom prst="rect">
            <a:avLst/>
          </a:prstGeom>
        </p:spPr>
        <p:txBody>
          <a:bodyPr/>
          <a:lstStyle/>
          <a:p>
            <a:pPr>
              <a:defRPr/>
            </a:pPr>
            <a:fld id="{97826745-AFB9-4425-9B63-93AAA2A55B45}" type="slidenum">
              <a:rPr lang="en-US" smtClean="0"/>
              <a:pPr>
                <a:defRPr/>
              </a:pPr>
              <a:t>26</a:t>
            </a:fld>
            <a:endParaRPr lang="en-US" sz="1600" dirty="0"/>
          </a:p>
        </p:txBody>
      </p:sp>
      <p:sp>
        <p:nvSpPr>
          <p:cNvPr id="1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pic>
        <p:nvPicPr>
          <p:cNvPr id="4" name="Picture 3" descr="IMAG05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947" y="775368"/>
            <a:ext cx="8128000" cy="5422900"/>
          </a:xfrm>
          <a:prstGeom prst="rect">
            <a:avLst/>
          </a:prstGeom>
        </p:spPr>
      </p:pic>
    </p:spTree>
    <p:extLst>
      <p:ext uri="{BB962C8B-B14F-4D97-AF65-F5344CB8AC3E}">
        <p14:creationId xmlns:p14="http://schemas.microsoft.com/office/powerpoint/2010/main" val="266327327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GB"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27</a:t>
            </a:fld>
            <a:endParaRPr lang="en-US" sz="1600"/>
          </a:p>
        </p:txBody>
      </p:sp>
      <p:sp>
        <p:nvSpPr>
          <p:cNvPr id="7" name="Text Box 4"/>
          <p:cNvSpPr txBox="1">
            <a:spLocks noChangeArrowheads="1"/>
          </p:cNvSpPr>
          <p:nvPr/>
        </p:nvSpPr>
        <p:spPr bwMode="auto">
          <a:xfrm>
            <a:off x="0" y="608811"/>
            <a:ext cx="9020303" cy="6586417"/>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Pixel </a:t>
            </a:r>
            <a:r>
              <a:rPr lang="en-GB" sz="2400" dirty="0">
                <a:solidFill>
                  <a:srgbClr val="336699"/>
                </a:solidFill>
                <a:ea typeface="ＭＳ Ｐゴシック" pitchFamily="34" charset="-128"/>
              </a:rPr>
              <a:t>sensor </a:t>
            </a:r>
          </a:p>
          <a:p>
            <a:pPr marL="727200" lvl="1"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100mV </a:t>
            </a:r>
            <a:r>
              <a:rPr lang="en-GB" sz="2400" dirty="0" smtClean="0">
                <a:solidFill>
                  <a:srgbClr val="336699"/>
                </a:solidFill>
                <a:ea typeface="ＭＳ Ｐゴシック" pitchFamily="34" charset="-128"/>
              </a:rPr>
              <a:t>distributed over a few </a:t>
            </a:r>
            <a:r>
              <a:rPr lang="en-GB" sz="2400" dirty="0" smtClean="0">
                <a:solidFill>
                  <a:srgbClr val="336699"/>
                </a:solidFill>
                <a:ea typeface="ＭＳ Ｐゴシック" pitchFamily="34" charset="-128"/>
              </a:rPr>
              <a:t>pixels</a:t>
            </a:r>
          </a:p>
          <a:p>
            <a:pPr marL="727200" lvl="1"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Could </a:t>
            </a:r>
            <a:r>
              <a:rPr lang="en-GB" sz="2400" dirty="0" smtClean="0">
                <a:solidFill>
                  <a:srgbClr val="336699"/>
                </a:solidFill>
                <a:ea typeface="ＭＳ Ｐゴシック" pitchFamily="34" charset="-128"/>
              </a:rPr>
              <a:t>we get to digital signal by further optimization?</a:t>
            </a:r>
          </a:p>
          <a:p>
            <a:pPr marL="270000" indent="-277200">
              <a:lnSpc>
                <a:spcPct val="110000"/>
              </a:lnSpc>
              <a:spcAft>
                <a:spcPct val="30000"/>
              </a:spcAft>
              <a:buClr>
                <a:srgbClr val="FF0000"/>
              </a:buClr>
              <a:buFont typeface="Wingdings" charset="2"/>
              <a:buChar char="§"/>
            </a:pPr>
            <a:r>
              <a:rPr lang="en-GB" sz="2400" dirty="0" err="1" smtClean="0">
                <a:solidFill>
                  <a:srgbClr val="336699"/>
                </a:solidFill>
                <a:ea typeface="ＭＳ Ｐゴシック" pitchFamily="34" charset="-128"/>
              </a:rPr>
              <a:t>Analog</a:t>
            </a:r>
            <a:r>
              <a:rPr lang="en-GB" sz="2400" dirty="0" smtClean="0">
                <a:solidFill>
                  <a:srgbClr val="336699"/>
                </a:solidFill>
                <a:ea typeface="ＭＳ Ｐゴシック" pitchFamily="34" charset="-128"/>
              </a:rPr>
              <a:t> front end design: 40nW</a:t>
            </a:r>
            <a:r>
              <a:rPr lang="en-GB" sz="2400" dirty="0">
                <a:solidFill>
                  <a:srgbClr val="336699"/>
                </a:solidFill>
                <a:ea typeface="ＭＳ Ｐゴシック" pitchFamily="34" charset="-128"/>
              </a:rPr>
              <a:t>*250 000 pixels = 10 </a:t>
            </a:r>
            <a:r>
              <a:rPr lang="en-GB" sz="2400" dirty="0" err="1">
                <a:solidFill>
                  <a:srgbClr val="336699"/>
                </a:solidFill>
                <a:ea typeface="ＭＳ Ｐゴシック" pitchFamily="34" charset="-128"/>
              </a:rPr>
              <a:t>mW</a:t>
            </a:r>
            <a:r>
              <a:rPr lang="en-GB" sz="2400" dirty="0">
                <a:solidFill>
                  <a:srgbClr val="336699"/>
                </a:solidFill>
                <a:ea typeface="ＭＳ Ｐゴシック" pitchFamily="34" charset="-128"/>
              </a:rPr>
              <a:t>/</a:t>
            </a:r>
            <a:r>
              <a:rPr lang="en-GB" sz="2400" dirty="0" smtClean="0">
                <a:solidFill>
                  <a:srgbClr val="336699"/>
                </a:solidFill>
                <a:ea typeface="ＭＳ Ｐゴシック" pitchFamily="34" charset="-128"/>
              </a:rPr>
              <a:t>cm</a:t>
            </a:r>
            <a:r>
              <a:rPr lang="en-GB" sz="2400" baseline="30000" dirty="0" smtClean="0">
                <a:solidFill>
                  <a:srgbClr val="336699"/>
                </a:solidFill>
                <a:ea typeface="ＭＳ Ｐゴシック" pitchFamily="34" charset="-128"/>
              </a:rPr>
              <a:t>2</a:t>
            </a:r>
          </a:p>
          <a:p>
            <a:pPr marL="450000" lvl="1">
              <a:lnSpc>
                <a:spcPct val="110000"/>
              </a:lnSpc>
              <a:spcAft>
                <a:spcPct val="30000"/>
              </a:spcAft>
              <a:buClr>
                <a:srgbClr val="FF0000"/>
              </a:buClr>
            </a:pPr>
            <a:r>
              <a:rPr lang="en-GB" sz="2400" dirty="0" smtClean="0">
                <a:solidFill>
                  <a:srgbClr val="336699"/>
                </a:solidFill>
                <a:ea typeface="ＭＳ Ｐゴシック" pitchFamily="34" charset="-128"/>
              </a:rPr>
              <a:t>Promising results, but more work and checking needed.</a:t>
            </a:r>
            <a:endParaRPr lang="en-GB" sz="2400" dirty="0" smtClean="0">
              <a:solidFill>
                <a:srgbClr val="336699"/>
              </a:solidFill>
              <a:ea typeface="ＭＳ Ｐゴシック" pitchFamily="34" charset="-128"/>
            </a:endParaRPr>
          </a:p>
          <a:p>
            <a:pPr marL="270000"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Digital: looking at solution around 10mW/cm</a:t>
            </a:r>
            <a:r>
              <a:rPr lang="en-GB" sz="2400" baseline="30000" dirty="0" smtClean="0">
                <a:solidFill>
                  <a:srgbClr val="336699"/>
                </a:solidFill>
                <a:ea typeface="ＭＳ Ｐゴシック" pitchFamily="34" charset="-128"/>
              </a:rPr>
              <a:t>2 </a:t>
            </a:r>
            <a:endParaRPr lang="en-GB" sz="2400" baseline="30000" dirty="0">
              <a:solidFill>
                <a:srgbClr val="336699"/>
              </a:solidFill>
              <a:ea typeface="ＭＳ Ｐゴシック" pitchFamily="34" charset="-128"/>
            </a:endParaRPr>
          </a:p>
          <a:p>
            <a:pPr marL="270000"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Off-chip data transmission ~ 30-50mW/chip or &lt;10mW/</a:t>
            </a:r>
            <a:r>
              <a:rPr lang="en-GB" sz="2400" dirty="0">
                <a:solidFill>
                  <a:srgbClr val="336699"/>
                </a:solidFill>
                <a:ea typeface="ＭＳ Ｐゴシック" pitchFamily="34" charset="-128"/>
              </a:rPr>
              <a:t>cm</a:t>
            </a:r>
            <a:r>
              <a:rPr lang="en-GB" sz="2400" baseline="30000" dirty="0">
                <a:solidFill>
                  <a:srgbClr val="336699"/>
                </a:solidFill>
                <a:ea typeface="ＭＳ Ｐゴシック" pitchFamily="34" charset="-128"/>
              </a:rPr>
              <a:t>2 </a:t>
            </a:r>
            <a:endParaRPr lang="en-GB" sz="2400" baseline="30000" dirty="0" smtClean="0">
              <a:solidFill>
                <a:srgbClr val="336699"/>
              </a:solidFill>
              <a:ea typeface="ＭＳ Ｐゴシック" pitchFamily="34" charset="-128"/>
            </a:endParaRPr>
          </a:p>
          <a:p>
            <a:pPr>
              <a:lnSpc>
                <a:spcPct val="110000"/>
              </a:lnSpc>
              <a:spcAft>
                <a:spcPct val="30000"/>
              </a:spcAft>
              <a:buClr>
                <a:srgbClr val="FF0000"/>
              </a:buClr>
            </a:pPr>
            <a:r>
              <a:rPr lang="en-GB" sz="2400" dirty="0" smtClean="0">
                <a:solidFill>
                  <a:srgbClr val="FF0000"/>
                </a:solidFill>
                <a:ea typeface="ＭＳ Ｐゴシック" pitchFamily="34" charset="-128"/>
              </a:rPr>
              <a:t>Trying to approach strip level power consumption per unit area </a:t>
            </a:r>
            <a:r>
              <a:rPr lang="en-GB" sz="2400" dirty="0" smtClean="0">
                <a:solidFill>
                  <a:srgbClr val="FF0000"/>
                </a:solidFill>
                <a:ea typeface="ＭＳ Ｐゴシック" pitchFamily="34" charset="-128"/>
              </a:rPr>
              <a:t>and </a:t>
            </a:r>
            <a:r>
              <a:rPr lang="en-GB" sz="2400" dirty="0" smtClean="0">
                <a:solidFill>
                  <a:srgbClr val="FF0000"/>
                </a:solidFill>
                <a:ea typeface="ＭＳ Ｐゴシック" pitchFamily="34" charset="-128"/>
              </a:rPr>
              <a:t>stay below </a:t>
            </a:r>
            <a:r>
              <a:rPr lang="en-GB" sz="2400" dirty="0" smtClean="0">
                <a:solidFill>
                  <a:srgbClr val="FF0000"/>
                </a:solidFill>
                <a:ea typeface="ＭＳ Ｐゴシック" pitchFamily="34" charset="-128"/>
              </a:rPr>
              <a:t>50mW</a:t>
            </a:r>
            <a:r>
              <a:rPr lang="en-GB" sz="2400" dirty="0" smtClean="0">
                <a:solidFill>
                  <a:srgbClr val="FF0000"/>
                </a:solidFill>
                <a:ea typeface="ＭＳ Ｐゴシック" pitchFamily="34" charset="-128"/>
              </a:rPr>
              <a:t>/</a:t>
            </a:r>
            <a:r>
              <a:rPr lang="en-GB" sz="2400" dirty="0">
                <a:solidFill>
                  <a:srgbClr val="FF0000"/>
                </a:solidFill>
                <a:ea typeface="ＭＳ Ｐゴシック" pitchFamily="34" charset="-128"/>
              </a:rPr>
              <a:t>cm</a:t>
            </a:r>
            <a:r>
              <a:rPr lang="en-GB" sz="2400" baseline="30000" dirty="0">
                <a:solidFill>
                  <a:srgbClr val="FF0000"/>
                </a:solidFill>
                <a:ea typeface="ＭＳ Ｐゴシック" pitchFamily="34" charset="-128"/>
              </a:rPr>
              <a:t>2</a:t>
            </a:r>
            <a:endParaRPr lang="en-GB" sz="2400" baseline="30000" dirty="0" smtClean="0">
              <a:solidFill>
                <a:srgbClr val="FF0000"/>
              </a:solidFill>
              <a:ea typeface="ＭＳ Ｐゴシック" pitchFamily="34" charset="-128"/>
            </a:endParaRPr>
          </a:p>
          <a:p>
            <a:pPr marL="270000"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Radiation tolerance sufficient for Alice</a:t>
            </a:r>
          </a:p>
          <a:p>
            <a:pPr marL="270000" indent="-277200">
              <a:lnSpc>
                <a:spcPct val="110000"/>
              </a:lnSpc>
              <a:spcAft>
                <a:spcPct val="30000"/>
              </a:spcAft>
              <a:buClr>
                <a:srgbClr val="FF0000"/>
              </a:buClr>
              <a:buFont typeface="Wingdings" charset="2"/>
              <a:buChar char="§"/>
            </a:pPr>
            <a:r>
              <a:rPr lang="en-GB" sz="2400" dirty="0" smtClean="0">
                <a:solidFill>
                  <a:srgbClr val="336699"/>
                </a:solidFill>
                <a:ea typeface="ＭＳ Ｐゴシック" pitchFamily="34" charset="-128"/>
              </a:rPr>
              <a:t>Significant </a:t>
            </a:r>
            <a:r>
              <a:rPr lang="en-GB" sz="2400" dirty="0" smtClean="0">
                <a:solidFill>
                  <a:srgbClr val="336699"/>
                </a:solidFill>
                <a:ea typeface="ＭＳ Ｐゴシック" pitchFamily="34" charset="-128"/>
              </a:rPr>
              <a:t>work in progress </a:t>
            </a:r>
            <a:r>
              <a:rPr lang="en-GB" sz="2400" dirty="0" smtClean="0">
                <a:solidFill>
                  <a:srgbClr val="336699"/>
                </a:solidFill>
                <a:ea typeface="ＭＳ Ｐゴシック" pitchFamily="34" charset="-128"/>
              </a:rPr>
              <a:t>in design and in </a:t>
            </a:r>
            <a:r>
              <a:rPr lang="en-GB" sz="2400" dirty="0" smtClean="0">
                <a:solidFill>
                  <a:srgbClr val="336699"/>
                </a:solidFill>
                <a:ea typeface="ＭＳ Ｐゴシック" pitchFamily="34" charset="-128"/>
              </a:rPr>
              <a:t>test</a:t>
            </a:r>
          </a:p>
          <a:p>
            <a:pPr marL="270000" indent="-277200">
              <a:lnSpc>
                <a:spcPct val="110000"/>
              </a:lnSpc>
              <a:spcAft>
                <a:spcPct val="30000"/>
              </a:spcAft>
              <a:buClr>
                <a:srgbClr val="FF0000"/>
              </a:buClr>
              <a:buFont typeface="Wingdings" charset="2"/>
              <a:buChar char="§"/>
            </a:pPr>
            <a:endParaRPr lang="en-GB" sz="2400" dirty="0" smtClean="0">
              <a:solidFill>
                <a:srgbClr val="336699"/>
              </a:solidFill>
              <a:ea typeface="ＭＳ Ｐゴシック" pitchFamily="34" charset="-128"/>
            </a:endParaRPr>
          </a:p>
          <a:p>
            <a:pPr marL="450000" lvl="1">
              <a:lnSpc>
                <a:spcPct val="110000"/>
              </a:lnSpc>
              <a:spcAft>
                <a:spcPct val="30000"/>
              </a:spcAft>
              <a:buClr>
                <a:srgbClr val="FF0000"/>
              </a:buClr>
            </a:pPr>
            <a:endParaRPr lang="en-US" sz="2400" dirty="0" smtClean="0">
              <a:solidFill>
                <a:srgbClr val="336699"/>
              </a:solidFill>
            </a:endParaRPr>
          </a:p>
        </p:txBody>
      </p:sp>
      <p:sp>
        <p:nvSpPr>
          <p:cNvPr id="8"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83786232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23"/>
          <p:cNvSpPr>
            <a:spLocks noGrp="1"/>
          </p:cNvSpPr>
          <p:nvPr>
            <p:ph type="sldNum" sz="quarter" idx="11"/>
          </p:nvPr>
        </p:nvSpPr>
        <p:spPr>
          <a:prstGeom prst="rect">
            <a:avLst/>
          </a:prstGeom>
        </p:spPr>
        <p:txBody>
          <a:bodyPr/>
          <a:lstStyle/>
          <a:p>
            <a:pPr>
              <a:defRPr/>
            </a:pPr>
            <a:fld id="{11E79CB5-2CF4-4A41-A89C-DF07814648E7}" type="slidenum">
              <a:rPr lang="en-US" smtClean="0"/>
              <a:pPr>
                <a:defRPr/>
              </a:pPr>
              <a:t>28</a:t>
            </a:fld>
            <a:endParaRPr lang="en-US" sz="1600"/>
          </a:p>
        </p:txBody>
      </p:sp>
      <p:sp>
        <p:nvSpPr>
          <p:cNvPr id="13" name="Content Placeholder 2"/>
          <p:cNvSpPr txBox="1">
            <a:spLocks/>
          </p:cNvSpPr>
          <p:nvPr/>
        </p:nvSpPr>
        <p:spPr>
          <a:xfrm>
            <a:off x="149329" y="3804466"/>
            <a:ext cx="8424862" cy="1582737"/>
          </a:xfrm>
          <a:prstGeom prst="rect">
            <a:avLst/>
          </a:prstGeom>
        </p:spPr>
        <p:txBody>
          <a:bodyPr>
            <a:normAutofit/>
          </a:bodyPr>
          <a:lst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6685BF"/>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defRPr/>
            </a:pPr>
            <a:endParaRPr lang="en-US" dirty="0" smtClean="0"/>
          </a:p>
        </p:txBody>
      </p:sp>
      <p:sp>
        <p:nvSpPr>
          <p:cNvPr id="17" name="TextBox 16"/>
          <p:cNvSpPr txBox="1"/>
          <p:nvPr/>
        </p:nvSpPr>
        <p:spPr>
          <a:xfrm>
            <a:off x="2586997" y="2874747"/>
            <a:ext cx="4541936" cy="707886"/>
          </a:xfrm>
          <a:prstGeom prst="rect">
            <a:avLst/>
          </a:prstGeom>
          <a:noFill/>
        </p:spPr>
        <p:txBody>
          <a:bodyPr wrap="square" rtlCol="0">
            <a:spAutoFit/>
          </a:bodyPr>
          <a:lstStyle/>
          <a:p>
            <a:pPr algn="ctr"/>
            <a:r>
              <a:rPr lang="en-US" sz="4000" b="1" dirty="0" smtClean="0">
                <a:solidFill>
                  <a:srgbClr val="FF0000"/>
                </a:solidFill>
              </a:rPr>
              <a:t>THANK YOU !</a:t>
            </a:r>
            <a:endParaRPr lang="en-US" sz="4000" b="1" dirty="0">
              <a:solidFill>
                <a:srgbClr val="FF0000"/>
              </a:solidFill>
            </a:endParaRPr>
          </a:p>
        </p:txBody>
      </p:sp>
      <p:sp>
        <p:nvSpPr>
          <p:cNvPr id="3" name="Title 2"/>
          <p:cNvSpPr>
            <a:spLocks noGrp="1"/>
          </p:cNvSpPr>
          <p:nvPr>
            <p:ph type="title"/>
          </p:nvPr>
        </p:nvSpPr>
        <p:spPr/>
        <p:txBody>
          <a:bodyPr>
            <a:normAutofit fontScale="90000"/>
          </a:bodyPr>
          <a:lstStyle/>
          <a:p>
            <a:endParaRPr lang="en-US" dirty="0"/>
          </a:p>
        </p:txBody>
      </p:sp>
      <p:sp>
        <p:nvSpPr>
          <p:cNvPr id="8"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2965275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261550" cy="629920"/>
          </a:xfrm>
        </p:spPr>
        <p:txBody>
          <a:bodyPr>
            <a:normAutofit fontScale="90000"/>
          </a:bodyPr>
          <a:lstStyle/>
          <a:p>
            <a:r>
              <a:rPr lang="en-US" dirty="0" smtClean="0"/>
              <a:t>ITS upgrade</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3</a:t>
            </a:fld>
            <a:endParaRPr lang="en-US" sz="1600"/>
          </a:p>
        </p:txBody>
      </p:sp>
      <p:pic>
        <p:nvPicPr>
          <p:cNvPr id="3" name="Picture 2"/>
          <p:cNvPicPr>
            <a:picLocks noChangeAspect="1"/>
          </p:cNvPicPr>
          <p:nvPr/>
        </p:nvPicPr>
        <p:blipFill rotWithShape="1">
          <a:blip r:embed="rId2"/>
          <a:srcRect l="8274"/>
          <a:stretch/>
        </p:blipFill>
        <p:spPr>
          <a:xfrm>
            <a:off x="4894716" y="18955"/>
            <a:ext cx="4249284" cy="2810383"/>
          </a:xfrm>
          <a:prstGeom prst="rect">
            <a:avLst/>
          </a:prstGeom>
        </p:spPr>
      </p:pic>
      <p:sp>
        <p:nvSpPr>
          <p:cNvPr id="10" name="Content Placeholder 2"/>
          <p:cNvSpPr txBox="1">
            <a:spLocks/>
          </p:cNvSpPr>
          <p:nvPr/>
        </p:nvSpPr>
        <p:spPr>
          <a:xfrm>
            <a:off x="50298" y="706646"/>
            <a:ext cx="3696573" cy="5042508"/>
          </a:xfrm>
          <a:prstGeom prst="rect">
            <a:avLst/>
          </a:prstGeom>
        </p:spPr>
        <p:txBody>
          <a:bodyPr vert="horz">
            <a:normAutofit fontScale="85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16000" indent="-216000" algn="just">
              <a:buClr>
                <a:srgbClr val="FF0000"/>
              </a:buClr>
              <a:buNone/>
            </a:pPr>
            <a:r>
              <a:rPr lang="en-US" sz="3800" dirty="0" smtClean="0"/>
              <a:t>Objectives</a:t>
            </a:r>
          </a:p>
          <a:p>
            <a:pPr marL="216000" indent="-216000">
              <a:buClr>
                <a:srgbClr val="FF0000"/>
              </a:buClr>
              <a:buFont typeface="Wingdings" charset="2"/>
              <a:buChar char="§"/>
            </a:pPr>
            <a:endParaRPr lang="en-US" sz="2400" dirty="0"/>
          </a:p>
          <a:p>
            <a:pPr marL="216000" indent="-216000">
              <a:buClr>
                <a:srgbClr val="FF0000"/>
              </a:buClr>
              <a:buFont typeface="Wingdings" charset="2"/>
              <a:buChar char="§"/>
            </a:pPr>
            <a:r>
              <a:rPr lang="en-US" sz="2400" dirty="0"/>
              <a:t>record </a:t>
            </a:r>
            <a:r>
              <a:rPr lang="en-US" sz="2400" dirty="0" smtClean="0"/>
              <a:t>collisions:</a:t>
            </a:r>
          </a:p>
          <a:p>
            <a:pPr marL="627480" lvl="1" indent="-216000">
              <a:buClr>
                <a:srgbClr val="FF0000"/>
              </a:buClr>
              <a:buFont typeface="Wingdings" charset="2"/>
              <a:buChar char="§"/>
            </a:pPr>
            <a:r>
              <a:rPr lang="en-US" sz="2400" dirty="0" err="1" smtClean="0"/>
              <a:t>Pb</a:t>
            </a:r>
            <a:r>
              <a:rPr lang="en-US" sz="2400" dirty="0" err="1"/>
              <a:t>-Pb</a:t>
            </a:r>
            <a:r>
              <a:rPr lang="en-US" sz="2400" dirty="0"/>
              <a:t> </a:t>
            </a:r>
            <a:r>
              <a:rPr lang="en-US" sz="2400" dirty="0" smtClean="0"/>
              <a:t>at 50 kHz</a:t>
            </a:r>
          </a:p>
          <a:p>
            <a:pPr marL="627480" lvl="1" indent="-216000">
              <a:buClr>
                <a:srgbClr val="FF0000"/>
              </a:buClr>
              <a:buFont typeface="Wingdings" charset="2"/>
              <a:buChar char="§"/>
            </a:pPr>
            <a:r>
              <a:rPr lang="en-US" sz="2400" dirty="0" err="1"/>
              <a:t>p</a:t>
            </a:r>
            <a:r>
              <a:rPr lang="en-US" sz="2400" dirty="0" err="1" smtClean="0"/>
              <a:t>p</a:t>
            </a:r>
            <a:r>
              <a:rPr lang="en-US" sz="2400" dirty="0" smtClean="0"/>
              <a:t> at 1MHz </a:t>
            </a:r>
            <a:endParaRPr lang="en-US" sz="2400" dirty="0"/>
          </a:p>
          <a:p>
            <a:pPr marL="216000" indent="-216000">
              <a:buClr>
                <a:srgbClr val="FF0000"/>
              </a:buClr>
              <a:buFont typeface="Wingdings" charset="2"/>
              <a:buChar char="§"/>
            </a:pPr>
            <a:endParaRPr lang="en-US" sz="2400" dirty="0"/>
          </a:p>
          <a:p>
            <a:pPr marL="216000" indent="-216000">
              <a:buClr>
                <a:srgbClr val="FF0000"/>
              </a:buClr>
              <a:buFont typeface="Wingdings" charset="2"/>
              <a:buChar char="§"/>
            </a:pPr>
            <a:r>
              <a:rPr lang="en-US" sz="2400" dirty="0" smtClean="0"/>
              <a:t>improve </a:t>
            </a:r>
            <a:r>
              <a:rPr lang="en-US" sz="2400" dirty="0"/>
              <a:t>impact parameter resolution by a factor 3 </a:t>
            </a:r>
          </a:p>
          <a:p>
            <a:pPr marL="216000" indent="-216000">
              <a:buClr>
                <a:srgbClr val="FF0000"/>
              </a:buClr>
              <a:buFont typeface="Wingdings" charset="2"/>
              <a:buChar char="§"/>
            </a:pPr>
            <a:endParaRPr lang="en-US" sz="2400" dirty="0"/>
          </a:p>
          <a:p>
            <a:pPr marL="216000" indent="-216000">
              <a:buClr>
                <a:srgbClr val="FF0000"/>
              </a:buClr>
              <a:buFont typeface="Wingdings" charset="2"/>
              <a:buChar char="§"/>
            </a:pPr>
            <a:r>
              <a:rPr lang="en-US" sz="2400" dirty="0" smtClean="0"/>
              <a:t>improve </a:t>
            </a:r>
            <a:r>
              <a:rPr lang="en-US" sz="2400" dirty="0"/>
              <a:t>standalone tracking efficiency and </a:t>
            </a:r>
            <a:r>
              <a:rPr lang="en-US" sz="2400" dirty="0" err="1"/>
              <a:t>pT</a:t>
            </a:r>
            <a:r>
              <a:rPr lang="en-US" sz="2400" dirty="0"/>
              <a:t> resolution </a:t>
            </a:r>
          </a:p>
          <a:p>
            <a:pPr marL="216000" indent="-216000">
              <a:buClr>
                <a:srgbClr val="FF0000"/>
              </a:buClr>
              <a:buFont typeface="Wingdings" charset="2"/>
              <a:buChar char="§"/>
            </a:pPr>
            <a:endParaRPr lang="en-US" sz="2400" dirty="0"/>
          </a:p>
          <a:p>
            <a:pPr marL="216000" indent="-216000">
              <a:buClr>
                <a:srgbClr val="FF0000"/>
              </a:buClr>
              <a:buFont typeface="Wingdings" charset="2"/>
              <a:buChar char="§"/>
            </a:pPr>
            <a:r>
              <a:rPr lang="en-US" sz="2400" dirty="0" smtClean="0"/>
              <a:t>fast </a:t>
            </a:r>
            <a:r>
              <a:rPr lang="en-US" sz="2400" dirty="0"/>
              <a:t>insertion/removal for yearly maintenance </a:t>
            </a:r>
          </a:p>
          <a:p>
            <a:pPr marL="216000" indent="-216000">
              <a:buClr>
                <a:srgbClr val="FF0000"/>
              </a:buClr>
              <a:buFont typeface="Wingdings" charset="2"/>
              <a:buChar char="§"/>
            </a:pPr>
            <a:endParaRPr lang="en-US" sz="2400" dirty="0"/>
          </a:p>
          <a:p>
            <a:pPr marL="216000" indent="-216000">
              <a:buClr>
                <a:srgbClr val="FF0000"/>
              </a:buClr>
              <a:buFont typeface="Wingdings" charset="2"/>
              <a:buChar char="§"/>
            </a:pPr>
            <a:r>
              <a:rPr lang="fr-FR" sz="2400" dirty="0" smtClean="0"/>
              <a:t>installation </a:t>
            </a:r>
            <a:r>
              <a:rPr lang="fr-FR" sz="2400" dirty="0"/>
              <a:t>2017-2018 </a:t>
            </a:r>
          </a:p>
        </p:txBody>
      </p:sp>
      <p:sp>
        <p:nvSpPr>
          <p:cNvPr id="11" name="Content Placeholder 2"/>
          <p:cNvSpPr txBox="1">
            <a:spLocks/>
          </p:cNvSpPr>
          <p:nvPr/>
        </p:nvSpPr>
        <p:spPr>
          <a:xfrm>
            <a:off x="3860032" y="2294278"/>
            <a:ext cx="5283967" cy="282282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spcBef>
                <a:spcPts val="1200"/>
              </a:spcBef>
              <a:buClr>
                <a:srgbClr val="FF0000"/>
              </a:buClr>
              <a:buNone/>
            </a:pPr>
            <a:r>
              <a:rPr lang="en-US" sz="3200" dirty="0" smtClean="0"/>
              <a:t>New layout</a:t>
            </a:r>
            <a:endParaRPr lang="en-US" sz="3200" dirty="0"/>
          </a:p>
          <a:p>
            <a:pPr marL="216000" indent="-216000">
              <a:spcBef>
                <a:spcPts val="1200"/>
              </a:spcBef>
              <a:buClr>
                <a:srgbClr val="FF0000"/>
              </a:buClr>
              <a:buFont typeface="Wingdings" charset="2"/>
              <a:buChar char="§"/>
            </a:pPr>
            <a:r>
              <a:rPr lang="en-US" sz="2000" dirty="0" smtClean="0"/>
              <a:t>7 layers (3 inner, 4 </a:t>
            </a:r>
            <a:r>
              <a:rPr lang="en-US" sz="2000" dirty="0" err="1" smtClean="0"/>
              <a:t>middle+outer</a:t>
            </a:r>
            <a:r>
              <a:rPr lang="en-US" sz="2000" dirty="0" smtClean="0"/>
              <a:t>)</a:t>
            </a:r>
          </a:p>
          <a:p>
            <a:pPr marL="216000" indent="-216000">
              <a:spcBef>
                <a:spcPts val="1200"/>
              </a:spcBef>
              <a:buClr>
                <a:srgbClr val="FF0000"/>
              </a:buClr>
              <a:buFont typeface="Wingdings" charset="2"/>
              <a:buChar char="§"/>
            </a:pPr>
            <a:r>
              <a:rPr lang="en-US" sz="2000" dirty="0" smtClean="0"/>
              <a:t>reduce:</a:t>
            </a:r>
          </a:p>
          <a:p>
            <a:pPr marL="627480" lvl="1" indent="-216000">
              <a:spcBef>
                <a:spcPts val="1200"/>
              </a:spcBef>
              <a:buClr>
                <a:srgbClr val="FF0000"/>
              </a:buClr>
              <a:buFont typeface="Wingdings" charset="2"/>
              <a:buChar char="§"/>
            </a:pPr>
            <a:r>
              <a:rPr lang="en-US" sz="2000" dirty="0" smtClean="0"/>
              <a:t>X/X0 per layer from 1.14 to 0.3 %</a:t>
            </a:r>
          </a:p>
          <a:p>
            <a:pPr marL="627480" lvl="1" indent="-216000">
              <a:spcBef>
                <a:spcPts val="1200"/>
              </a:spcBef>
              <a:buClr>
                <a:srgbClr val="FF0000"/>
              </a:buClr>
              <a:buFont typeface="Wingdings" charset="2"/>
              <a:buChar char="§"/>
            </a:pPr>
            <a:r>
              <a:rPr lang="en-US" sz="2000" dirty="0" smtClean="0"/>
              <a:t>pixel size from 400x50 to O(30x30) μm</a:t>
            </a:r>
            <a:r>
              <a:rPr lang="en-US" sz="2000" baseline="30000" dirty="0" smtClean="0"/>
              <a:t>2</a:t>
            </a:r>
          </a:p>
          <a:p>
            <a:pPr marL="627480" lvl="1" indent="-216000">
              <a:spcBef>
                <a:spcPts val="1200"/>
              </a:spcBef>
              <a:buClr>
                <a:srgbClr val="FF0000"/>
              </a:buClr>
              <a:buFont typeface="Wingdings" charset="2"/>
              <a:buChar char="§"/>
            </a:pPr>
            <a:r>
              <a:rPr lang="en-US" sz="2000" dirty="0" smtClean="0"/>
              <a:t>first </a:t>
            </a:r>
            <a:r>
              <a:rPr lang="en-US" sz="2000" dirty="0"/>
              <a:t>layer </a:t>
            </a:r>
            <a:r>
              <a:rPr lang="en-US" sz="2000" dirty="0" smtClean="0"/>
              <a:t>radius from 39 to </a:t>
            </a:r>
            <a:r>
              <a:rPr lang="en-US" sz="2000" dirty="0"/>
              <a:t>22 mm </a:t>
            </a:r>
            <a:endParaRPr lang="en-US" sz="2000" baseline="30000" dirty="0" smtClean="0"/>
          </a:p>
          <a:p>
            <a:pPr marL="216000" indent="-216000">
              <a:spcBef>
                <a:spcPts val="1200"/>
              </a:spcBef>
              <a:buClr>
                <a:srgbClr val="FF0000"/>
              </a:buClr>
              <a:buFont typeface="Wingdings" charset="2"/>
              <a:buChar char="§"/>
            </a:pPr>
            <a:r>
              <a:rPr lang="en-US" sz="2000" dirty="0" smtClean="0"/>
              <a:t>beam pipe outer radius: 19.8 mm</a:t>
            </a:r>
            <a:endParaRPr lang="en-US" sz="2000" dirty="0"/>
          </a:p>
        </p:txBody>
      </p:sp>
      <p:sp>
        <p:nvSpPr>
          <p:cNvPr id="12" name="Rectangle 11"/>
          <p:cNvSpPr/>
          <p:nvPr/>
        </p:nvSpPr>
        <p:spPr>
          <a:xfrm>
            <a:off x="1312024" y="5723638"/>
            <a:ext cx="7831975" cy="646331"/>
          </a:xfrm>
          <a:prstGeom prst="rect">
            <a:avLst/>
          </a:prstGeom>
        </p:spPr>
        <p:txBody>
          <a:bodyPr wrap="square">
            <a:spAutoFit/>
          </a:bodyPr>
          <a:lstStyle/>
          <a:p>
            <a:r>
              <a:rPr lang="en-US" dirty="0"/>
              <a:t>“</a:t>
            </a:r>
            <a:r>
              <a:rPr lang="en-US" b="1" dirty="0"/>
              <a:t>Upgrade of the Inner Tracking System Conceptual Design Report</a:t>
            </a:r>
            <a:r>
              <a:rPr lang="en-US" dirty="0"/>
              <a:t>” http://</a:t>
            </a:r>
            <a:r>
              <a:rPr lang="en-US" dirty="0" err="1"/>
              <a:t>cds.cern.ch</a:t>
            </a:r>
            <a:r>
              <a:rPr lang="en-US" dirty="0"/>
              <a:t>/record/1475244 </a:t>
            </a:r>
            <a:endParaRPr lang="en-US" dirty="0"/>
          </a:p>
        </p:txBody>
      </p:sp>
      <p:sp>
        <p:nvSpPr>
          <p:cNvPr id="1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1028735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6840" y="629920"/>
            <a:ext cx="7660105" cy="4159713"/>
          </a:xfrm>
          <a:prstGeom prst="rect">
            <a:avLst/>
          </a:prstGeom>
        </p:spPr>
      </p:pic>
      <p:sp>
        <p:nvSpPr>
          <p:cNvPr id="2" name="Title 1"/>
          <p:cNvSpPr>
            <a:spLocks noGrp="1"/>
          </p:cNvSpPr>
          <p:nvPr>
            <p:ph type="title"/>
          </p:nvPr>
        </p:nvSpPr>
        <p:spPr/>
        <p:txBody>
          <a:bodyPr>
            <a:normAutofit fontScale="90000"/>
          </a:bodyPr>
          <a:lstStyle/>
          <a:p>
            <a:r>
              <a:rPr lang="en-US" dirty="0" smtClean="0"/>
              <a:t>SPECIFICATIONS</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4</a:t>
            </a:fld>
            <a:endParaRPr lang="en-US" sz="1600"/>
          </a:p>
        </p:txBody>
      </p:sp>
      <p:sp>
        <p:nvSpPr>
          <p:cNvPr id="12"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grpSp>
        <p:nvGrpSpPr>
          <p:cNvPr id="16" name="Group 15"/>
          <p:cNvGrpSpPr/>
          <p:nvPr/>
        </p:nvGrpSpPr>
        <p:grpSpPr>
          <a:xfrm>
            <a:off x="100864" y="2589656"/>
            <a:ext cx="9030563" cy="3766363"/>
            <a:chOff x="100864" y="2589656"/>
            <a:chExt cx="9030563" cy="3766363"/>
          </a:xfrm>
        </p:grpSpPr>
        <p:sp>
          <p:nvSpPr>
            <p:cNvPr id="7" name="Text Box 4"/>
            <p:cNvSpPr txBox="1">
              <a:spLocks noChangeArrowheads="1"/>
            </p:cNvSpPr>
            <p:nvPr/>
          </p:nvSpPr>
          <p:spPr bwMode="auto">
            <a:xfrm>
              <a:off x="1260483" y="5499374"/>
              <a:ext cx="7870944" cy="856645"/>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US" sz="2000" dirty="0" smtClean="0">
                  <a:solidFill>
                    <a:srgbClr val="FF0000"/>
                  </a:solidFill>
                </a:rPr>
                <a:t>Lowering integration time would significantly reduce background</a:t>
              </a:r>
              <a:endParaRPr lang="en-US" sz="2000" dirty="0" smtClean="0">
                <a:solidFill>
                  <a:srgbClr val="FF0000"/>
                </a:solidFill>
              </a:endParaRPr>
            </a:p>
            <a:p>
              <a:pPr marL="270000" indent="-277200">
                <a:lnSpc>
                  <a:spcPct val="110000"/>
                </a:lnSpc>
                <a:spcAft>
                  <a:spcPct val="30000"/>
                </a:spcAft>
                <a:buClr>
                  <a:srgbClr val="FF0000"/>
                </a:buClr>
                <a:buFont typeface="Wingdings" charset="2"/>
                <a:buChar char="§"/>
              </a:pPr>
              <a:r>
                <a:rPr lang="en-US" sz="2000" dirty="0" smtClean="0">
                  <a:solidFill>
                    <a:srgbClr val="FF0000"/>
                  </a:solidFill>
                </a:rPr>
                <a:t>Lowering power would significantly reduce material budget</a:t>
              </a:r>
              <a:endParaRPr lang="en-US" sz="2000" dirty="0">
                <a:solidFill>
                  <a:srgbClr val="FF0000"/>
                </a:solidFill>
              </a:endParaRPr>
            </a:p>
          </p:txBody>
        </p:sp>
        <p:sp>
          <p:nvSpPr>
            <p:cNvPr id="4" name="Rounded Rectangle 3"/>
            <p:cNvSpPr/>
            <p:nvPr/>
          </p:nvSpPr>
          <p:spPr>
            <a:xfrm>
              <a:off x="100864" y="2628140"/>
              <a:ext cx="5851877" cy="679041"/>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6016886" y="2589656"/>
              <a:ext cx="3114541" cy="707886"/>
            </a:xfrm>
            <a:prstGeom prst="rect">
              <a:avLst/>
            </a:prstGeom>
            <a:noFill/>
          </p:spPr>
          <p:txBody>
            <a:bodyPr wrap="square" rtlCol="0">
              <a:spAutoFit/>
            </a:bodyPr>
            <a:lstStyle/>
            <a:p>
              <a:r>
                <a:rPr lang="en-US" sz="2000" b="1" dirty="0" smtClean="0">
                  <a:solidFill>
                    <a:srgbClr val="FF0000"/>
                  </a:solidFill>
                </a:rPr>
                <a:t>UPPER LIMIT </a:t>
              </a:r>
            </a:p>
            <a:p>
              <a:r>
                <a:rPr lang="en-US" sz="2000" b="1" dirty="0" smtClean="0">
                  <a:solidFill>
                    <a:srgbClr val="FF0000"/>
                  </a:solidFill>
                </a:rPr>
                <a:t>lower much better !</a:t>
              </a:r>
              <a:endParaRPr lang="en-US" sz="2000" b="1" dirty="0" smtClean="0">
                <a:solidFill>
                  <a:srgbClr val="FF0000"/>
                </a:solidFill>
              </a:endParaRPr>
            </a:p>
          </p:txBody>
        </p:sp>
        <p:sp>
          <p:nvSpPr>
            <p:cNvPr id="5" name="Curved Left Arrow 4"/>
            <p:cNvSpPr/>
            <p:nvPr/>
          </p:nvSpPr>
          <p:spPr>
            <a:xfrm>
              <a:off x="8408737" y="3297543"/>
              <a:ext cx="481263" cy="2261708"/>
            </a:xfrm>
            <a:prstGeom prst="curvedLeftArrow">
              <a:avLst/>
            </a:prstGeom>
            <a:gradFill>
              <a:gsLst>
                <a:gs pos="0">
                  <a:srgbClr val="FF0000"/>
                </a:gs>
                <a:gs pos="50000">
                  <a:schemeClr val="bg1"/>
                </a:gs>
                <a:gs pos="100000">
                  <a:srgbClr val="FF0000"/>
                </a:gs>
              </a:gsLst>
            </a:gra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4" name="TextBox 13"/>
          <p:cNvSpPr txBox="1"/>
          <p:nvPr/>
        </p:nvSpPr>
        <p:spPr>
          <a:xfrm>
            <a:off x="2393166" y="4951860"/>
            <a:ext cx="3559575" cy="707886"/>
          </a:xfrm>
          <a:prstGeom prst="rect">
            <a:avLst/>
          </a:prstGeom>
          <a:noFill/>
        </p:spPr>
        <p:txBody>
          <a:bodyPr wrap="square" rtlCol="0">
            <a:spAutoFit/>
          </a:bodyPr>
          <a:lstStyle/>
          <a:p>
            <a:pPr marL="342900" indent="-342900">
              <a:buFont typeface="Arial"/>
              <a:buChar char="•"/>
            </a:pPr>
            <a:r>
              <a:rPr lang="en-US" sz="2000" dirty="0" smtClean="0"/>
              <a:t>Nr of bits to code a hit : 35</a:t>
            </a:r>
          </a:p>
          <a:p>
            <a:pPr marL="342900" indent="-342900">
              <a:buFont typeface="Arial"/>
              <a:buChar char="•"/>
            </a:pPr>
            <a:r>
              <a:rPr lang="en-US" sz="2000" dirty="0" smtClean="0"/>
              <a:t>Fake hit : 10</a:t>
            </a:r>
            <a:r>
              <a:rPr lang="en-US" sz="2000" baseline="30000" dirty="0" smtClean="0"/>
              <a:t>-5</a:t>
            </a:r>
            <a:r>
              <a:rPr lang="en-US" sz="2000" dirty="0" smtClean="0"/>
              <a:t> </a:t>
            </a:r>
            <a:r>
              <a:rPr lang="en-US" sz="2000" dirty="0"/>
              <a:t>/</a:t>
            </a:r>
            <a:r>
              <a:rPr lang="en-US" sz="2000" dirty="0" smtClean="0"/>
              <a:t>event</a:t>
            </a:r>
            <a:endParaRPr lang="en-US" sz="2000" dirty="0"/>
          </a:p>
        </p:txBody>
      </p:sp>
      <p:sp>
        <p:nvSpPr>
          <p:cNvPr id="15" name="Freeform 14"/>
          <p:cNvSpPr/>
          <p:nvPr/>
        </p:nvSpPr>
        <p:spPr>
          <a:xfrm>
            <a:off x="1887755" y="4616125"/>
            <a:ext cx="550416" cy="683581"/>
          </a:xfrm>
          <a:custGeom>
            <a:avLst/>
            <a:gdLst>
              <a:gd name="connsiteX0" fmla="*/ 0 w 550416"/>
              <a:gd name="connsiteY0" fmla="*/ 0 h 683581"/>
              <a:gd name="connsiteX1" fmla="*/ 221942 w 550416"/>
              <a:gd name="connsiteY1" fmla="*/ 142043 h 683581"/>
              <a:gd name="connsiteX2" fmla="*/ 248575 w 550416"/>
              <a:gd name="connsiteY2" fmla="*/ 577049 h 683581"/>
              <a:gd name="connsiteX3" fmla="*/ 550416 w 550416"/>
              <a:gd name="connsiteY3" fmla="*/ 683581 h 683581"/>
            </a:gdLst>
            <a:ahLst/>
            <a:cxnLst>
              <a:cxn ang="0">
                <a:pos x="connsiteX0" y="connsiteY0"/>
              </a:cxn>
              <a:cxn ang="0">
                <a:pos x="connsiteX1" y="connsiteY1"/>
              </a:cxn>
              <a:cxn ang="0">
                <a:pos x="connsiteX2" y="connsiteY2"/>
              </a:cxn>
              <a:cxn ang="0">
                <a:pos x="connsiteX3" y="connsiteY3"/>
              </a:cxn>
            </a:cxnLst>
            <a:rect l="l" t="t" r="r" b="b"/>
            <a:pathLst>
              <a:path w="550416" h="683581">
                <a:moveTo>
                  <a:pt x="0" y="0"/>
                </a:moveTo>
                <a:cubicBezTo>
                  <a:pt x="90256" y="22934"/>
                  <a:pt x="180513" y="45868"/>
                  <a:pt x="221942" y="142043"/>
                </a:cubicBezTo>
                <a:cubicBezTo>
                  <a:pt x="263371" y="238218"/>
                  <a:pt x="193829" y="486793"/>
                  <a:pt x="248575" y="577049"/>
                </a:cubicBezTo>
                <a:cubicBezTo>
                  <a:pt x="303321" y="667305"/>
                  <a:pt x="426868" y="675443"/>
                  <a:pt x="550416" y="683581"/>
                </a:cubicBezTo>
              </a:path>
            </a:pathLst>
          </a:custGeom>
          <a:noFill/>
          <a:ln>
            <a:solidFill>
              <a:srgbClr val="2362C4"/>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0543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Starting point : ULTIMATE CHIP in STAR</a:t>
            </a:r>
            <a:endParaRPr lang="en-US" dirty="0"/>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5</a:t>
            </a:fld>
            <a:endParaRPr lang="en-US" sz="1600"/>
          </a:p>
        </p:txBody>
      </p:sp>
      <p:pic>
        <p:nvPicPr>
          <p:cNvPr id="4" name="Picture 3"/>
          <p:cNvPicPr>
            <a:picLocks noChangeAspect="1"/>
          </p:cNvPicPr>
          <p:nvPr/>
        </p:nvPicPr>
        <p:blipFill>
          <a:blip r:embed="rId2"/>
          <a:stretch>
            <a:fillRect/>
          </a:stretch>
        </p:blipFill>
        <p:spPr>
          <a:xfrm>
            <a:off x="4513570" y="670710"/>
            <a:ext cx="4597400" cy="3568700"/>
          </a:xfrm>
          <a:prstGeom prst="rect">
            <a:avLst/>
          </a:prstGeom>
        </p:spPr>
      </p:pic>
      <p:pic>
        <p:nvPicPr>
          <p:cNvPr id="5" name="Picture 4"/>
          <p:cNvPicPr>
            <a:picLocks noChangeAspect="1"/>
          </p:cNvPicPr>
          <p:nvPr/>
        </p:nvPicPr>
        <p:blipFill>
          <a:blip r:embed="rId3"/>
          <a:stretch>
            <a:fillRect/>
          </a:stretch>
        </p:blipFill>
        <p:spPr>
          <a:xfrm>
            <a:off x="0" y="4239410"/>
            <a:ext cx="9144000" cy="1892595"/>
          </a:xfrm>
          <a:prstGeom prst="rect">
            <a:avLst/>
          </a:prstGeom>
        </p:spPr>
      </p:pic>
      <p:sp>
        <p:nvSpPr>
          <p:cNvPr id="8" name="Content Placeholder 2"/>
          <p:cNvSpPr txBox="1">
            <a:spLocks/>
          </p:cNvSpPr>
          <p:nvPr/>
        </p:nvSpPr>
        <p:spPr>
          <a:xfrm>
            <a:off x="67303" y="769823"/>
            <a:ext cx="5025883" cy="3302825"/>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16000" indent="-216000">
              <a:spcBef>
                <a:spcPts val="1200"/>
              </a:spcBef>
              <a:buClr>
                <a:srgbClr val="FF0000"/>
              </a:buClr>
              <a:buFont typeface="Wingdings" charset="2"/>
              <a:buChar char="§"/>
            </a:pPr>
            <a:r>
              <a:rPr lang="en-US" sz="2000" dirty="0" smtClean="0"/>
              <a:t>Developed by IPHC Strasbourg</a:t>
            </a:r>
          </a:p>
          <a:p>
            <a:pPr marL="216000" indent="-216000">
              <a:spcBef>
                <a:spcPts val="1200"/>
              </a:spcBef>
              <a:buClr>
                <a:srgbClr val="FF0000"/>
              </a:buClr>
              <a:buFont typeface="Wingdings" charset="2"/>
              <a:buChar char="§"/>
            </a:pPr>
            <a:r>
              <a:rPr lang="en-US" sz="2000" dirty="0" smtClean="0"/>
              <a:t>0.35 </a:t>
            </a:r>
            <a:r>
              <a:rPr lang="en-US" sz="2000" dirty="0" err="1" smtClean="0"/>
              <a:t>μm</a:t>
            </a:r>
            <a:r>
              <a:rPr lang="en-US" sz="2000" dirty="0" smtClean="0"/>
              <a:t> OPTO process</a:t>
            </a:r>
          </a:p>
          <a:p>
            <a:pPr marL="216000" indent="-216000">
              <a:spcBef>
                <a:spcPts val="1200"/>
              </a:spcBef>
              <a:buClr>
                <a:srgbClr val="FF0000"/>
              </a:buClr>
              <a:buFont typeface="Wingdings" charset="2"/>
              <a:buChar char="§"/>
            </a:pPr>
            <a:r>
              <a:rPr lang="en-US" sz="2000" dirty="0" smtClean="0"/>
              <a:t>Rolling shutter and correlated double sampling</a:t>
            </a:r>
          </a:p>
          <a:p>
            <a:pPr marL="216000" indent="-216000">
              <a:spcBef>
                <a:spcPts val="1200"/>
              </a:spcBef>
              <a:buClr>
                <a:srgbClr val="FF0000"/>
              </a:buClr>
              <a:buFont typeface="Wingdings" charset="2"/>
              <a:buChar char="§"/>
            </a:pPr>
            <a:r>
              <a:rPr lang="en-US" sz="2000" dirty="0" smtClean="0"/>
              <a:t>20.7x20.7 μm</a:t>
            </a:r>
            <a:r>
              <a:rPr lang="en-US" sz="2000" baseline="30000" dirty="0" smtClean="0"/>
              <a:t>2 </a:t>
            </a:r>
            <a:r>
              <a:rPr lang="en-US" sz="2000" dirty="0" smtClean="0"/>
              <a:t>pixel size </a:t>
            </a:r>
          </a:p>
          <a:p>
            <a:pPr marL="216000" indent="-216000">
              <a:spcBef>
                <a:spcPts val="1200"/>
              </a:spcBef>
              <a:buClr>
                <a:srgbClr val="FF0000"/>
              </a:buClr>
              <a:buFont typeface="Wingdings" charset="2"/>
              <a:buChar char="§"/>
            </a:pPr>
            <a:r>
              <a:rPr lang="en-US" sz="2000" dirty="0" smtClean="0"/>
              <a:t>Power consumption 130 </a:t>
            </a:r>
            <a:r>
              <a:rPr lang="en-US" sz="2000" dirty="0" err="1" smtClean="0"/>
              <a:t>mW</a:t>
            </a:r>
            <a:r>
              <a:rPr lang="en-US" sz="2000" dirty="0" smtClean="0"/>
              <a:t>/cm</a:t>
            </a:r>
            <a:r>
              <a:rPr lang="en-US" sz="2000" baseline="30000" dirty="0" smtClean="0"/>
              <a:t>2</a:t>
            </a:r>
          </a:p>
          <a:p>
            <a:pPr marL="0" indent="0">
              <a:spcBef>
                <a:spcPts val="1200"/>
              </a:spcBef>
              <a:buClr>
                <a:srgbClr val="FF0000"/>
              </a:buClr>
              <a:buNone/>
            </a:pPr>
            <a:r>
              <a:rPr lang="en-US" sz="2000" dirty="0" smtClean="0">
                <a:solidFill>
                  <a:srgbClr val="FF0000"/>
                </a:solidFill>
              </a:rPr>
              <a:t>Deeper submicron technology + development to meet ALICE specifications</a:t>
            </a:r>
            <a:endParaRPr lang="en-US" sz="2000" dirty="0">
              <a:solidFill>
                <a:srgbClr val="FF0000"/>
              </a:solidFill>
            </a:endParaRPr>
          </a:p>
        </p:txBody>
      </p:sp>
      <p:sp>
        <p:nvSpPr>
          <p:cNvPr id="9"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57704152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Monolithic detector in </a:t>
            </a:r>
            <a:r>
              <a:rPr lang="en-US" sz="2800" dirty="0" err="1" smtClean="0"/>
              <a:t>TowerJazz</a:t>
            </a:r>
            <a:r>
              <a:rPr lang="en-US" sz="2800" dirty="0" smtClean="0"/>
              <a:t> 180 nm CMOS</a:t>
            </a:r>
            <a:endParaRPr lang="en-US" sz="2800" dirty="0"/>
          </a:p>
        </p:txBody>
      </p:sp>
      <p:sp>
        <p:nvSpPr>
          <p:cNvPr id="6" name="Slide Number Placeholder 5"/>
          <p:cNvSpPr>
            <a:spLocks noGrp="1"/>
          </p:cNvSpPr>
          <p:nvPr>
            <p:ph type="sldNum" sz="quarter" idx="11"/>
          </p:nvPr>
        </p:nvSpPr>
        <p:spPr>
          <a:prstGeom prst="rect">
            <a:avLst/>
          </a:prstGeom>
        </p:spPr>
        <p:txBody>
          <a:bodyPr/>
          <a:lstStyle/>
          <a:p>
            <a:pPr>
              <a:defRPr/>
            </a:pPr>
            <a:fld id="{6F097985-545A-41E2-9F24-D58C3406328E}" type="slidenum">
              <a:rPr lang="en-US" smtClean="0"/>
              <a:pPr>
                <a:defRPr/>
              </a:pPr>
              <a:t>6</a:t>
            </a:fld>
            <a:endParaRPr lang="en-US" sz="1600"/>
          </a:p>
        </p:txBody>
      </p:sp>
      <p:sp>
        <p:nvSpPr>
          <p:cNvPr id="8" name="Rectangle 7"/>
          <p:cNvSpPr/>
          <p:nvPr/>
        </p:nvSpPr>
        <p:spPr bwMode="auto">
          <a:xfrm>
            <a:off x="1467765" y="1488197"/>
            <a:ext cx="6465200" cy="161619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 name="Rectangle 11"/>
          <p:cNvSpPr>
            <a:spLocks noChangeArrowheads="1"/>
          </p:cNvSpPr>
          <p:nvPr/>
        </p:nvSpPr>
        <p:spPr bwMode="auto">
          <a:xfrm>
            <a:off x="1467765" y="1496504"/>
            <a:ext cx="2900680" cy="1045104"/>
          </a:xfrm>
          <a:prstGeom prst="rect">
            <a:avLst/>
          </a:prstGeom>
          <a:gradFill rotWithShape="1">
            <a:gsLst>
              <a:gs pos="0">
                <a:srgbClr val="660066"/>
              </a:gs>
              <a:gs pos="100000">
                <a:srgbClr val="666699"/>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0" name="Rectangle 8"/>
          <p:cNvSpPr>
            <a:spLocks noChangeArrowheads="1"/>
          </p:cNvSpPr>
          <p:nvPr/>
        </p:nvSpPr>
        <p:spPr bwMode="auto">
          <a:xfrm>
            <a:off x="1466853" y="1490305"/>
            <a:ext cx="6466111" cy="1974842"/>
          </a:xfrm>
          <a:prstGeom prst="rect">
            <a:avLst/>
          </a:prstGeom>
          <a:no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1" name="Rectangle 11"/>
          <p:cNvSpPr>
            <a:spLocks noChangeArrowheads="1"/>
          </p:cNvSpPr>
          <p:nvPr/>
        </p:nvSpPr>
        <p:spPr bwMode="auto">
          <a:xfrm>
            <a:off x="1467765" y="1499510"/>
            <a:ext cx="2567814" cy="600877"/>
          </a:xfrm>
          <a:prstGeom prst="rect">
            <a:avLst/>
          </a:prstGeom>
          <a:gradFill rotWithShape="1">
            <a:gsLst>
              <a:gs pos="0">
                <a:srgbClr val="FFCC00">
                  <a:gamma/>
                  <a:shade val="46275"/>
                  <a:invGamma/>
                </a:srgbClr>
              </a:gs>
              <a:gs pos="100000">
                <a:srgbClr val="FFCC00"/>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2" name="Rectangle 23"/>
          <p:cNvSpPr>
            <a:spLocks noChangeArrowheads="1"/>
          </p:cNvSpPr>
          <p:nvPr/>
        </p:nvSpPr>
        <p:spPr bwMode="auto">
          <a:xfrm>
            <a:off x="1240187" y="2218238"/>
            <a:ext cx="3164212" cy="290286"/>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chemeClr val="accent1"/>
                </a:solidFill>
              </a:rPr>
              <a:t>Deep</a:t>
            </a:r>
            <a:r>
              <a:rPr lang="fr-FR" sz="1800" dirty="0" smtClean="0">
                <a:solidFill>
                  <a:schemeClr val="accent1"/>
                </a:solidFill>
              </a:rPr>
              <a:t> </a:t>
            </a:r>
            <a:r>
              <a:rPr lang="fr-FR" sz="1800" dirty="0" err="1" smtClean="0">
                <a:solidFill>
                  <a:schemeClr val="accent1"/>
                </a:solidFill>
              </a:rPr>
              <a:t>Pwell</a:t>
            </a:r>
            <a:endParaRPr lang="fr-FR" sz="1800" dirty="0">
              <a:solidFill>
                <a:schemeClr val="accent1"/>
              </a:solidFill>
            </a:endParaRPr>
          </a:p>
        </p:txBody>
      </p:sp>
      <p:sp>
        <p:nvSpPr>
          <p:cNvPr id="13" name="Rectangle 11"/>
          <p:cNvSpPr>
            <a:spLocks noChangeArrowheads="1"/>
          </p:cNvSpPr>
          <p:nvPr/>
        </p:nvSpPr>
        <p:spPr bwMode="auto">
          <a:xfrm>
            <a:off x="1467765" y="1502518"/>
            <a:ext cx="1269950" cy="597869"/>
          </a:xfrm>
          <a:prstGeom prst="rect">
            <a:avLst/>
          </a:prstGeom>
          <a:gradFill rotWithShape="1">
            <a:gsLst>
              <a:gs pos="0">
                <a:srgbClr val="62618D"/>
              </a:gs>
              <a:gs pos="100000">
                <a:schemeClr val="tx2">
                  <a:lumMod val="20000"/>
                  <a:lumOff val="80000"/>
                </a:schemeClr>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4" name="Rectangle 23"/>
          <p:cNvSpPr>
            <a:spLocks noChangeArrowheads="1"/>
          </p:cNvSpPr>
          <p:nvPr/>
        </p:nvSpPr>
        <p:spPr bwMode="auto">
          <a:xfrm>
            <a:off x="1551509" y="1749415"/>
            <a:ext cx="1024759" cy="392154"/>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rgbClr val="336699"/>
                </a:solidFill>
              </a:rPr>
              <a:t>Pwell</a:t>
            </a:r>
            <a:endParaRPr lang="fr-FR" sz="1800" dirty="0">
              <a:solidFill>
                <a:srgbClr val="336699"/>
              </a:solidFill>
            </a:endParaRPr>
          </a:p>
        </p:txBody>
      </p:sp>
      <p:sp>
        <p:nvSpPr>
          <p:cNvPr id="15" name="Rectangle 23"/>
          <p:cNvSpPr>
            <a:spLocks noChangeArrowheads="1"/>
          </p:cNvSpPr>
          <p:nvPr/>
        </p:nvSpPr>
        <p:spPr bwMode="auto">
          <a:xfrm>
            <a:off x="1450781" y="3129646"/>
            <a:ext cx="1408097" cy="339797"/>
          </a:xfrm>
          <a:prstGeom prst="rect">
            <a:avLst/>
          </a:prstGeom>
          <a:noFill/>
          <a:ln w="9525">
            <a:noFill/>
            <a:miter lim="800000"/>
            <a:headEnd/>
            <a:tailEnd/>
          </a:ln>
        </p:spPr>
        <p:txBody>
          <a:bodyPr>
            <a:prstTxWarp prst="textNoShape">
              <a:avLst/>
            </a:prstTxWarp>
          </a:bodyPr>
          <a:lstStyle/>
          <a:p>
            <a:pPr algn="ctr">
              <a:lnSpc>
                <a:spcPct val="90000"/>
              </a:lnSpc>
            </a:pPr>
            <a:r>
              <a:rPr lang="fr-FR" sz="1800" dirty="0" smtClean="0">
                <a:solidFill>
                  <a:srgbClr val="336699"/>
                </a:solidFill>
              </a:rPr>
              <a:t>P-</a:t>
            </a:r>
            <a:r>
              <a:rPr lang="fr-FR" sz="1800" dirty="0" err="1" smtClean="0">
                <a:solidFill>
                  <a:srgbClr val="336699"/>
                </a:solidFill>
              </a:rPr>
              <a:t>substrate</a:t>
            </a:r>
            <a:endParaRPr lang="fr-FR" sz="1800" dirty="0">
              <a:solidFill>
                <a:srgbClr val="336699"/>
              </a:solidFill>
            </a:endParaRPr>
          </a:p>
        </p:txBody>
      </p:sp>
      <p:sp>
        <p:nvSpPr>
          <p:cNvPr id="16" name="Rectangle 11"/>
          <p:cNvSpPr>
            <a:spLocks noChangeArrowheads="1"/>
          </p:cNvSpPr>
          <p:nvPr/>
        </p:nvSpPr>
        <p:spPr bwMode="auto">
          <a:xfrm>
            <a:off x="2985188" y="1504718"/>
            <a:ext cx="273947" cy="198597"/>
          </a:xfrm>
          <a:prstGeom prst="rect">
            <a:avLst/>
          </a:prstGeom>
          <a:solidFill>
            <a:srgbClr val="336699"/>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7" name="Rectangle 11"/>
          <p:cNvSpPr>
            <a:spLocks noChangeArrowheads="1"/>
          </p:cNvSpPr>
          <p:nvPr/>
        </p:nvSpPr>
        <p:spPr bwMode="auto">
          <a:xfrm>
            <a:off x="3519928" y="1506913"/>
            <a:ext cx="273947" cy="198597"/>
          </a:xfrm>
          <a:prstGeom prst="rect">
            <a:avLst/>
          </a:prstGeom>
          <a:solidFill>
            <a:srgbClr val="336699"/>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8" name="Rectangle 11"/>
          <p:cNvSpPr>
            <a:spLocks noChangeArrowheads="1"/>
          </p:cNvSpPr>
          <p:nvPr/>
        </p:nvSpPr>
        <p:spPr bwMode="auto">
          <a:xfrm>
            <a:off x="3260486" y="1356262"/>
            <a:ext cx="285413" cy="59852"/>
          </a:xfrm>
          <a:prstGeom prst="rect">
            <a:avLst/>
          </a:prstGeom>
          <a:solidFill>
            <a:srgbClr val="FF00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19" name="Rectangle 11"/>
          <p:cNvSpPr>
            <a:spLocks noChangeArrowheads="1"/>
          </p:cNvSpPr>
          <p:nvPr/>
        </p:nvSpPr>
        <p:spPr bwMode="auto">
          <a:xfrm>
            <a:off x="1652087" y="1507693"/>
            <a:ext cx="273947" cy="198597"/>
          </a:xfrm>
          <a:prstGeom prst="rect">
            <a:avLst/>
          </a:prstGeom>
          <a:solidFill>
            <a:srgbClr val="FF66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0" name="Rectangle 11"/>
          <p:cNvSpPr>
            <a:spLocks noChangeArrowheads="1"/>
          </p:cNvSpPr>
          <p:nvPr/>
        </p:nvSpPr>
        <p:spPr bwMode="auto">
          <a:xfrm>
            <a:off x="2186827" y="1509888"/>
            <a:ext cx="273947" cy="198597"/>
          </a:xfrm>
          <a:prstGeom prst="rect">
            <a:avLst/>
          </a:prstGeom>
          <a:solidFill>
            <a:srgbClr val="FF66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1" name="Rectangle 11"/>
          <p:cNvSpPr>
            <a:spLocks noChangeArrowheads="1"/>
          </p:cNvSpPr>
          <p:nvPr/>
        </p:nvSpPr>
        <p:spPr bwMode="auto">
          <a:xfrm>
            <a:off x="1927385" y="1344807"/>
            <a:ext cx="285413" cy="59852"/>
          </a:xfrm>
          <a:prstGeom prst="rect">
            <a:avLst/>
          </a:prstGeom>
          <a:solidFill>
            <a:srgbClr val="FF00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2" name="Rectangle 23"/>
          <p:cNvSpPr>
            <a:spLocks noChangeArrowheads="1"/>
          </p:cNvSpPr>
          <p:nvPr/>
        </p:nvSpPr>
        <p:spPr bwMode="auto">
          <a:xfrm>
            <a:off x="2763554" y="1778679"/>
            <a:ext cx="1200817" cy="307278"/>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rgbClr val="336699"/>
                </a:solidFill>
              </a:rPr>
              <a:t>Nwell</a:t>
            </a:r>
            <a:endParaRPr lang="fr-FR" sz="1800" dirty="0">
              <a:solidFill>
                <a:srgbClr val="336699"/>
              </a:solidFill>
            </a:endParaRPr>
          </a:p>
        </p:txBody>
      </p:sp>
      <p:sp>
        <p:nvSpPr>
          <p:cNvPr id="23" name="Rectangle 11"/>
          <p:cNvSpPr>
            <a:spLocks noChangeArrowheads="1"/>
          </p:cNvSpPr>
          <p:nvPr/>
        </p:nvSpPr>
        <p:spPr bwMode="auto">
          <a:xfrm>
            <a:off x="4376543" y="1493497"/>
            <a:ext cx="699033" cy="600876"/>
          </a:xfrm>
          <a:prstGeom prst="rect">
            <a:avLst/>
          </a:prstGeom>
          <a:gradFill rotWithShape="1">
            <a:gsLst>
              <a:gs pos="0">
                <a:srgbClr val="FFCC00">
                  <a:gamma/>
                  <a:shade val="46275"/>
                  <a:invGamma/>
                </a:srgbClr>
              </a:gs>
              <a:gs pos="100000">
                <a:srgbClr val="FFCC00"/>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4" name="Rectangle 23"/>
          <p:cNvSpPr>
            <a:spLocks noChangeArrowheads="1"/>
          </p:cNvSpPr>
          <p:nvPr/>
        </p:nvSpPr>
        <p:spPr bwMode="auto">
          <a:xfrm>
            <a:off x="4070454" y="661534"/>
            <a:ext cx="1293748" cy="356903"/>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rgbClr val="336699"/>
                </a:solidFill>
              </a:rPr>
              <a:t>Nwell</a:t>
            </a:r>
            <a:endParaRPr lang="fr-FR" sz="1800" dirty="0" smtClean="0">
              <a:solidFill>
                <a:srgbClr val="336699"/>
              </a:solidFill>
            </a:endParaRPr>
          </a:p>
          <a:p>
            <a:pPr algn="ctr">
              <a:lnSpc>
                <a:spcPct val="90000"/>
              </a:lnSpc>
            </a:pPr>
            <a:r>
              <a:rPr lang="fr-FR" sz="1800" dirty="0" smtClean="0">
                <a:solidFill>
                  <a:srgbClr val="336699"/>
                </a:solidFill>
              </a:rPr>
              <a:t>Collection Electrode</a:t>
            </a:r>
            <a:endParaRPr lang="fr-FR" sz="1800" dirty="0">
              <a:solidFill>
                <a:srgbClr val="336699"/>
              </a:solidFill>
            </a:endParaRPr>
          </a:p>
        </p:txBody>
      </p:sp>
      <p:sp>
        <p:nvSpPr>
          <p:cNvPr id="25" name="Rectangle 11"/>
          <p:cNvSpPr>
            <a:spLocks noChangeArrowheads="1"/>
          </p:cNvSpPr>
          <p:nvPr/>
        </p:nvSpPr>
        <p:spPr bwMode="auto">
          <a:xfrm>
            <a:off x="5048459" y="1504601"/>
            <a:ext cx="2884506" cy="1037007"/>
          </a:xfrm>
          <a:prstGeom prst="rect">
            <a:avLst/>
          </a:prstGeom>
          <a:gradFill rotWithShape="1">
            <a:gsLst>
              <a:gs pos="0">
                <a:srgbClr val="660066"/>
              </a:gs>
              <a:gs pos="100000">
                <a:srgbClr val="666699"/>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6" name="Rectangle 11"/>
          <p:cNvSpPr>
            <a:spLocks noChangeArrowheads="1"/>
          </p:cNvSpPr>
          <p:nvPr/>
        </p:nvSpPr>
        <p:spPr bwMode="auto">
          <a:xfrm>
            <a:off x="5441603" y="1493496"/>
            <a:ext cx="2484070" cy="600877"/>
          </a:xfrm>
          <a:prstGeom prst="rect">
            <a:avLst/>
          </a:prstGeom>
          <a:gradFill rotWithShape="1">
            <a:gsLst>
              <a:gs pos="0">
                <a:srgbClr val="FFCC00">
                  <a:gamma/>
                  <a:shade val="46275"/>
                  <a:invGamma/>
                </a:srgbClr>
              </a:gs>
              <a:gs pos="100000">
                <a:srgbClr val="FFCC00"/>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7" name="Rectangle 11"/>
          <p:cNvSpPr>
            <a:spLocks noChangeArrowheads="1"/>
          </p:cNvSpPr>
          <p:nvPr/>
        </p:nvSpPr>
        <p:spPr bwMode="auto">
          <a:xfrm>
            <a:off x="5357859" y="1496504"/>
            <a:ext cx="1269950" cy="597869"/>
          </a:xfrm>
          <a:prstGeom prst="rect">
            <a:avLst/>
          </a:prstGeom>
          <a:gradFill rotWithShape="1">
            <a:gsLst>
              <a:gs pos="0">
                <a:srgbClr val="62618D"/>
              </a:gs>
              <a:gs pos="100000">
                <a:schemeClr val="tx2">
                  <a:lumMod val="20000"/>
                  <a:lumOff val="80000"/>
                </a:schemeClr>
              </a:gs>
            </a:gsLst>
            <a:lin ang="5400000" scaled="1"/>
          </a:gra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28" name="Rectangle 23"/>
          <p:cNvSpPr>
            <a:spLocks noChangeArrowheads="1"/>
          </p:cNvSpPr>
          <p:nvPr/>
        </p:nvSpPr>
        <p:spPr bwMode="auto">
          <a:xfrm>
            <a:off x="5441603" y="1757512"/>
            <a:ext cx="1024759" cy="392154"/>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rgbClr val="336699"/>
                </a:solidFill>
              </a:rPr>
              <a:t>Pwell</a:t>
            </a:r>
            <a:endParaRPr lang="fr-FR" sz="1800" dirty="0">
              <a:solidFill>
                <a:srgbClr val="336699"/>
              </a:solidFill>
            </a:endParaRPr>
          </a:p>
        </p:txBody>
      </p:sp>
      <p:sp>
        <p:nvSpPr>
          <p:cNvPr id="29" name="Rectangle 11"/>
          <p:cNvSpPr>
            <a:spLocks noChangeArrowheads="1"/>
          </p:cNvSpPr>
          <p:nvPr/>
        </p:nvSpPr>
        <p:spPr bwMode="auto">
          <a:xfrm>
            <a:off x="6875282" y="1498704"/>
            <a:ext cx="273947" cy="198597"/>
          </a:xfrm>
          <a:prstGeom prst="rect">
            <a:avLst/>
          </a:prstGeom>
          <a:solidFill>
            <a:srgbClr val="336699"/>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0" name="Rectangle 11"/>
          <p:cNvSpPr>
            <a:spLocks noChangeArrowheads="1"/>
          </p:cNvSpPr>
          <p:nvPr/>
        </p:nvSpPr>
        <p:spPr bwMode="auto">
          <a:xfrm>
            <a:off x="7410022" y="1500899"/>
            <a:ext cx="273947" cy="198597"/>
          </a:xfrm>
          <a:prstGeom prst="rect">
            <a:avLst/>
          </a:prstGeom>
          <a:solidFill>
            <a:srgbClr val="336699"/>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1" name="Rectangle 11"/>
          <p:cNvSpPr>
            <a:spLocks noChangeArrowheads="1"/>
          </p:cNvSpPr>
          <p:nvPr/>
        </p:nvSpPr>
        <p:spPr bwMode="auto">
          <a:xfrm>
            <a:off x="7150580" y="1364359"/>
            <a:ext cx="285413" cy="59852"/>
          </a:xfrm>
          <a:prstGeom prst="rect">
            <a:avLst/>
          </a:prstGeom>
          <a:solidFill>
            <a:srgbClr val="FF00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2" name="Rectangle 11"/>
          <p:cNvSpPr>
            <a:spLocks noChangeArrowheads="1"/>
          </p:cNvSpPr>
          <p:nvPr/>
        </p:nvSpPr>
        <p:spPr bwMode="auto">
          <a:xfrm>
            <a:off x="5542181" y="1487249"/>
            <a:ext cx="273947" cy="198597"/>
          </a:xfrm>
          <a:prstGeom prst="rect">
            <a:avLst/>
          </a:prstGeom>
          <a:solidFill>
            <a:srgbClr val="FF66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3" name="Rectangle 11"/>
          <p:cNvSpPr>
            <a:spLocks noChangeArrowheads="1"/>
          </p:cNvSpPr>
          <p:nvPr/>
        </p:nvSpPr>
        <p:spPr bwMode="auto">
          <a:xfrm>
            <a:off x="6076921" y="1489444"/>
            <a:ext cx="273947" cy="198597"/>
          </a:xfrm>
          <a:prstGeom prst="rect">
            <a:avLst/>
          </a:prstGeom>
          <a:solidFill>
            <a:srgbClr val="FF66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4" name="Rectangle 11"/>
          <p:cNvSpPr>
            <a:spLocks noChangeArrowheads="1"/>
          </p:cNvSpPr>
          <p:nvPr/>
        </p:nvSpPr>
        <p:spPr bwMode="auto">
          <a:xfrm>
            <a:off x="5817479" y="1352904"/>
            <a:ext cx="285413" cy="59852"/>
          </a:xfrm>
          <a:prstGeom prst="rect">
            <a:avLst/>
          </a:prstGeom>
          <a:solidFill>
            <a:srgbClr val="FF0000"/>
          </a:solidFill>
          <a:ln w="12700">
            <a:solidFill>
              <a:schemeClr val="tx1"/>
            </a:solidFill>
            <a:miter lim="800000"/>
            <a:headEnd type="none" w="sm" len="sm"/>
            <a:tailEnd type="none" w="sm" len="sm"/>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Arial" charset="0"/>
            </a:endParaRPr>
          </a:p>
        </p:txBody>
      </p:sp>
      <p:sp>
        <p:nvSpPr>
          <p:cNvPr id="35" name="Rectangle 23"/>
          <p:cNvSpPr>
            <a:spLocks noChangeArrowheads="1"/>
          </p:cNvSpPr>
          <p:nvPr/>
        </p:nvSpPr>
        <p:spPr bwMode="auto">
          <a:xfrm>
            <a:off x="6653648" y="1772665"/>
            <a:ext cx="1200817" cy="307278"/>
          </a:xfrm>
          <a:prstGeom prst="rect">
            <a:avLst/>
          </a:prstGeom>
          <a:noFill/>
          <a:ln w="9525">
            <a:noFill/>
            <a:miter lim="800000"/>
            <a:headEnd/>
            <a:tailEnd/>
          </a:ln>
        </p:spPr>
        <p:txBody>
          <a:bodyPr>
            <a:prstTxWarp prst="textNoShape">
              <a:avLst/>
            </a:prstTxWarp>
          </a:bodyPr>
          <a:lstStyle/>
          <a:p>
            <a:pPr algn="ctr">
              <a:lnSpc>
                <a:spcPct val="90000"/>
              </a:lnSpc>
            </a:pPr>
            <a:r>
              <a:rPr lang="fr-FR" sz="1800" dirty="0" err="1" smtClean="0">
                <a:solidFill>
                  <a:srgbClr val="336699"/>
                </a:solidFill>
              </a:rPr>
              <a:t>Nwell</a:t>
            </a:r>
            <a:endParaRPr lang="fr-FR" sz="1800" dirty="0">
              <a:solidFill>
                <a:srgbClr val="336699"/>
              </a:solidFill>
            </a:endParaRPr>
          </a:p>
        </p:txBody>
      </p:sp>
      <p:sp>
        <p:nvSpPr>
          <p:cNvPr id="36" name="Rectangle 23"/>
          <p:cNvSpPr>
            <a:spLocks noChangeArrowheads="1"/>
          </p:cNvSpPr>
          <p:nvPr/>
        </p:nvSpPr>
        <p:spPr bwMode="auto">
          <a:xfrm>
            <a:off x="1574318" y="2661543"/>
            <a:ext cx="2375622" cy="370695"/>
          </a:xfrm>
          <a:prstGeom prst="rect">
            <a:avLst/>
          </a:prstGeom>
          <a:noFill/>
          <a:ln w="9525">
            <a:noFill/>
            <a:miter lim="800000"/>
            <a:headEnd/>
            <a:tailEnd/>
          </a:ln>
        </p:spPr>
        <p:txBody>
          <a:bodyPr>
            <a:prstTxWarp prst="textNoShape">
              <a:avLst/>
            </a:prstTxWarp>
          </a:bodyPr>
          <a:lstStyle/>
          <a:p>
            <a:pPr algn="ctr">
              <a:lnSpc>
                <a:spcPct val="90000"/>
              </a:lnSpc>
            </a:pPr>
            <a:r>
              <a:rPr lang="fr-FR" sz="1800" dirty="0" smtClean="0">
                <a:solidFill>
                  <a:srgbClr val="336699"/>
                </a:solidFill>
              </a:rPr>
              <a:t>P-</a:t>
            </a:r>
            <a:r>
              <a:rPr lang="fr-FR" sz="1800" dirty="0" err="1" smtClean="0">
                <a:solidFill>
                  <a:srgbClr val="336699"/>
                </a:solidFill>
              </a:rPr>
              <a:t>epitaxial</a:t>
            </a:r>
            <a:r>
              <a:rPr lang="fr-FR" sz="1800" dirty="0" smtClean="0">
                <a:solidFill>
                  <a:srgbClr val="336699"/>
                </a:solidFill>
              </a:rPr>
              <a:t> layer</a:t>
            </a:r>
            <a:endParaRPr lang="fr-FR" sz="1800" dirty="0">
              <a:solidFill>
                <a:srgbClr val="336699"/>
              </a:solidFill>
            </a:endParaRPr>
          </a:p>
        </p:txBody>
      </p:sp>
      <p:sp>
        <p:nvSpPr>
          <p:cNvPr id="37" name="Text Box 8"/>
          <p:cNvSpPr txBox="1">
            <a:spLocks noChangeArrowheads="1"/>
          </p:cNvSpPr>
          <p:nvPr/>
        </p:nvSpPr>
        <p:spPr bwMode="auto">
          <a:xfrm>
            <a:off x="0" y="3437682"/>
            <a:ext cx="9157805" cy="2795637"/>
          </a:xfrm>
          <a:prstGeom prst="rect">
            <a:avLst/>
          </a:prstGeom>
          <a:noFill/>
          <a:ln w="9525">
            <a:noFill/>
            <a:miter lim="800000"/>
            <a:headEnd/>
            <a:tailEnd/>
          </a:ln>
        </p:spPr>
        <p:txBody>
          <a:bodyPr wrap="square">
            <a:prstTxWarp prst="textNoShape">
              <a:avLst/>
            </a:prstTxWarp>
            <a:spAutoFit/>
          </a:bodyPr>
          <a:lstStyle/>
          <a:p>
            <a:pPr marL="324000" indent="-324000">
              <a:lnSpc>
                <a:spcPct val="110000"/>
              </a:lnSpc>
              <a:spcAft>
                <a:spcPts val="0"/>
              </a:spcAft>
              <a:buClr>
                <a:srgbClr val="FF0000"/>
              </a:buClr>
              <a:buFont typeface="Wingdings" charset="2"/>
              <a:buChar char="§"/>
            </a:pPr>
            <a:r>
              <a:rPr lang="en-US" sz="2000" dirty="0" smtClean="0">
                <a:solidFill>
                  <a:srgbClr val="336699"/>
                </a:solidFill>
              </a:rPr>
              <a:t>Gate oxide &lt; </a:t>
            </a:r>
            <a:r>
              <a:rPr lang="en-US" sz="2000" dirty="0" smtClean="0">
                <a:solidFill>
                  <a:srgbClr val="336699"/>
                </a:solidFill>
              </a:rPr>
              <a:t>4 nm =&gt; better transistor radiation tolerance</a:t>
            </a:r>
          </a:p>
          <a:p>
            <a:pPr marL="324000" indent="-324000">
              <a:lnSpc>
                <a:spcPct val="110000"/>
              </a:lnSpc>
              <a:spcAft>
                <a:spcPts val="0"/>
              </a:spcAft>
              <a:buClr>
                <a:srgbClr val="FF0000"/>
              </a:buClr>
              <a:buFont typeface="Wingdings" charset="2"/>
              <a:buChar char="§"/>
            </a:pPr>
            <a:r>
              <a:rPr lang="en-US" sz="2000" dirty="0" smtClean="0">
                <a:solidFill>
                  <a:srgbClr val="336699"/>
                </a:solidFill>
              </a:rPr>
              <a:t>6 metal layers</a:t>
            </a:r>
          </a:p>
          <a:p>
            <a:pPr marL="324000" indent="-324000">
              <a:lnSpc>
                <a:spcPct val="110000"/>
              </a:lnSpc>
              <a:spcAft>
                <a:spcPts val="0"/>
              </a:spcAft>
              <a:buClr>
                <a:srgbClr val="FF0000"/>
              </a:buClr>
              <a:buFont typeface="Wingdings" charset="2"/>
              <a:buChar char="§"/>
            </a:pPr>
            <a:r>
              <a:rPr lang="en-US" sz="2000" dirty="0" smtClean="0">
                <a:solidFill>
                  <a:srgbClr val="336699"/>
                </a:solidFill>
              </a:rPr>
              <a:t>Epitaxial layer between 1 and 5 </a:t>
            </a:r>
            <a:r>
              <a:rPr lang="en-US" sz="2000" dirty="0" err="1" smtClean="0">
                <a:solidFill>
                  <a:srgbClr val="336699"/>
                </a:solidFill>
              </a:rPr>
              <a:t>kΩcm</a:t>
            </a:r>
            <a:r>
              <a:rPr lang="en-US" sz="2000" dirty="0" smtClean="0">
                <a:solidFill>
                  <a:srgbClr val="336699"/>
                </a:solidFill>
              </a:rPr>
              <a:t>, 15-18 </a:t>
            </a:r>
            <a:r>
              <a:rPr lang="en-US" sz="2000" dirty="0" err="1" smtClean="0">
                <a:solidFill>
                  <a:srgbClr val="336699"/>
                </a:solidFill>
              </a:rPr>
              <a:t>μm</a:t>
            </a:r>
            <a:endParaRPr lang="en-US" sz="2000" dirty="0" smtClean="0">
              <a:solidFill>
                <a:srgbClr val="336699"/>
              </a:solidFill>
            </a:endParaRPr>
          </a:p>
          <a:p>
            <a:pPr marL="324000" indent="-324000">
              <a:lnSpc>
                <a:spcPct val="110000"/>
              </a:lnSpc>
              <a:spcAft>
                <a:spcPts val="0"/>
              </a:spcAft>
              <a:buClr>
                <a:srgbClr val="FF0000"/>
              </a:buClr>
              <a:buFont typeface="Wingdings" charset="2"/>
              <a:buChar char="§"/>
            </a:pPr>
            <a:r>
              <a:rPr lang="en-US" sz="2000" dirty="0" smtClean="0">
                <a:solidFill>
                  <a:srgbClr val="336699"/>
                </a:solidFill>
              </a:rPr>
              <a:t>Deep </a:t>
            </a:r>
            <a:r>
              <a:rPr lang="en-US" sz="2000" dirty="0" err="1" smtClean="0">
                <a:solidFill>
                  <a:srgbClr val="336699"/>
                </a:solidFill>
              </a:rPr>
              <a:t>Pwell</a:t>
            </a:r>
            <a:r>
              <a:rPr lang="en-US" sz="2000" dirty="0" smtClean="0">
                <a:solidFill>
                  <a:srgbClr val="336699"/>
                </a:solidFill>
              </a:rPr>
              <a:t> shields </a:t>
            </a:r>
            <a:r>
              <a:rPr lang="en-US" sz="2000" dirty="0" err="1" smtClean="0">
                <a:solidFill>
                  <a:srgbClr val="336699"/>
                </a:solidFill>
              </a:rPr>
              <a:t>Nwell</a:t>
            </a:r>
            <a:r>
              <a:rPr lang="en-US" sz="2000" dirty="0" smtClean="0">
                <a:solidFill>
                  <a:srgbClr val="336699"/>
                </a:solidFill>
              </a:rPr>
              <a:t> </a:t>
            </a:r>
            <a:r>
              <a:rPr lang="en-US" sz="2000" dirty="0" smtClean="0">
                <a:solidFill>
                  <a:srgbClr val="336699"/>
                </a:solidFill>
              </a:rPr>
              <a:t>with PMOS transistors from </a:t>
            </a:r>
            <a:r>
              <a:rPr lang="en-US" sz="2000" dirty="0" smtClean="0">
                <a:solidFill>
                  <a:srgbClr val="336699"/>
                </a:solidFill>
              </a:rPr>
              <a:t>the epitaxial </a:t>
            </a:r>
            <a:r>
              <a:rPr lang="en-US" sz="2000" dirty="0" smtClean="0">
                <a:solidFill>
                  <a:srgbClr val="336699"/>
                </a:solidFill>
              </a:rPr>
              <a:t>layer and allows full CMOS within the pixel without efficiency loss</a:t>
            </a:r>
            <a:endParaRPr lang="en-US" sz="2000" dirty="0" smtClean="0">
              <a:solidFill>
                <a:srgbClr val="336699"/>
              </a:solidFill>
            </a:endParaRPr>
          </a:p>
          <a:p>
            <a:pPr marL="324000" lvl="1" indent="-324000">
              <a:lnSpc>
                <a:spcPct val="110000"/>
              </a:lnSpc>
              <a:buClr>
                <a:srgbClr val="FF0000"/>
              </a:buClr>
              <a:buFont typeface="Wingdings" charset="2"/>
              <a:buChar char="§"/>
            </a:pPr>
            <a:r>
              <a:rPr lang="en-US" sz="2000" dirty="0" smtClean="0">
                <a:solidFill>
                  <a:srgbClr val="336699"/>
                </a:solidFill>
              </a:rPr>
              <a:t>Difficult </a:t>
            </a:r>
            <a:r>
              <a:rPr lang="en-US" sz="2000" dirty="0" smtClean="0">
                <a:solidFill>
                  <a:srgbClr val="336699"/>
                </a:solidFill>
              </a:rPr>
              <a:t>to deplete epitaxial layer under </a:t>
            </a:r>
            <a:r>
              <a:rPr lang="en-US" sz="2000" dirty="0" err="1" smtClean="0">
                <a:solidFill>
                  <a:srgbClr val="336699"/>
                </a:solidFill>
              </a:rPr>
              <a:t>Pwell</a:t>
            </a:r>
            <a:r>
              <a:rPr lang="en-US" sz="2000" dirty="0" smtClean="0">
                <a:solidFill>
                  <a:srgbClr val="336699"/>
                </a:solidFill>
              </a:rPr>
              <a:t> far from </a:t>
            </a:r>
            <a:r>
              <a:rPr lang="en-US" sz="2000" dirty="0" err="1" smtClean="0">
                <a:solidFill>
                  <a:srgbClr val="336699"/>
                </a:solidFill>
              </a:rPr>
              <a:t>Nwell</a:t>
            </a:r>
            <a:r>
              <a:rPr lang="en-US" sz="2000" dirty="0" smtClean="0">
                <a:solidFill>
                  <a:srgbClr val="336699"/>
                </a:solidFill>
              </a:rPr>
              <a:t> collection </a:t>
            </a:r>
            <a:r>
              <a:rPr lang="en-US" sz="2000" dirty="0" smtClean="0">
                <a:solidFill>
                  <a:srgbClr val="336699"/>
                </a:solidFill>
              </a:rPr>
              <a:t>electrode, but radiation tolerance sufficient (see below)</a:t>
            </a:r>
            <a:endParaRPr lang="en-US" sz="2000" dirty="0" smtClean="0">
              <a:solidFill>
                <a:srgbClr val="336699"/>
              </a:solidFill>
            </a:endParaRPr>
          </a:p>
          <a:p>
            <a:pPr marL="324000" lvl="1" indent="-324000">
              <a:lnSpc>
                <a:spcPct val="110000"/>
              </a:lnSpc>
              <a:buClr>
                <a:srgbClr val="FF0000"/>
              </a:buClr>
              <a:buFont typeface="Wingdings" charset="2"/>
              <a:buChar char="§"/>
            </a:pPr>
            <a:r>
              <a:rPr lang="en-US" sz="2000" dirty="0" smtClean="0">
                <a:solidFill>
                  <a:srgbClr val="336699"/>
                </a:solidFill>
              </a:rPr>
              <a:t>Stitching possible up to 200mm wafer scale</a:t>
            </a:r>
            <a:endParaRPr lang="en-US" sz="2000" dirty="0">
              <a:solidFill>
                <a:srgbClr val="336699"/>
              </a:solidFill>
            </a:endParaRPr>
          </a:p>
        </p:txBody>
      </p:sp>
      <p:sp>
        <p:nvSpPr>
          <p:cNvPr id="40"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
        <p:nvSpPr>
          <p:cNvPr id="41" name="Rectangle 40"/>
          <p:cNvSpPr>
            <a:spLocks noChangeArrowheads="1"/>
          </p:cNvSpPr>
          <p:nvPr/>
        </p:nvSpPr>
        <p:spPr bwMode="auto">
          <a:xfrm>
            <a:off x="1443967" y="839985"/>
            <a:ext cx="1293748" cy="356903"/>
          </a:xfrm>
          <a:prstGeom prst="rect">
            <a:avLst/>
          </a:prstGeom>
          <a:noFill/>
          <a:ln w="9525">
            <a:noFill/>
            <a:miter lim="800000"/>
            <a:headEnd/>
            <a:tailEnd/>
          </a:ln>
        </p:spPr>
        <p:txBody>
          <a:bodyPr>
            <a:prstTxWarp prst="textNoShape">
              <a:avLst/>
            </a:prstTxWarp>
          </a:bodyPr>
          <a:lstStyle/>
          <a:p>
            <a:pPr algn="ctr">
              <a:lnSpc>
                <a:spcPct val="90000"/>
              </a:lnSpc>
            </a:pPr>
            <a:r>
              <a:rPr lang="fr-FR" dirty="0" smtClean="0">
                <a:solidFill>
                  <a:srgbClr val="336699"/>
                </a:solidFill>
              </a:rPr>
              <a:t>NMOS</a:t>
            </a:r>
            <a:endParaRPr lang="fr-FR" sz="1800" dirty="0">
              <a:solidFill>
                <a:srgbClr val="336699"/>
              </a:solidFill>
            </a:endParaRPr>
          </a:p>
        </p:txBody>
      </p:sp>
      <p:sp>
        <p:nvSpPr>
          <p:cNvPr id="42" name="Rectangle 41"/>
          <p:cNvSpPr>
            <a:spLocks noChangeArrowheads="1"/>
          </p:cNvSpPr>
          <p:nvPr/>
        </p:nvSpPr>
        <p:spPr bwMode="auto">
          <a:xfrm>
            <a:off x="2773983" y="843108"/>
            <a:ext cx="1293748" cy="356903"/>
          </a:xfrm>
          <a:prstGeom prst="rect">
            <a:avLst/>
          </a:prstGeom>
          <a:noFill/>
          <a:ln w="9525">
            <a:noFill/>
            <a:miter lim="800000"/>
            <a:headEnd/>
            <a:tailEnd/>
          </a:ln>
        </p:spPr>
        <p:txBody>
          <a:bodyPr>
            <a:prstTxWarp prst="textNoShape">
              <a:avLst/>
            </a:prstTxWarp>
          </a:bodyPr>
          <a:lstStyle/>
          <a:p>
            <a:pPr algn="ctr">
              <a:lnSpc>
                <a:spcPct val="90000"/>
              </a:lnSpc>
            </a:pPr>
            <a:r>
              <a:rPr lang="fr-FR" dirty="0" smtClean="0">
                <a:solidFill>
                  <a:srgbClr val="336699"/>
                </a:solidFill>
              </a:rPr>
              <a:t>PMOS</a:t>
            </a:r>
            <a:endParaRPr lang="fr-FR" sz="1800" dirty="0">
              <a:solidFill>
                <a:srgbClr val="336699"/>
              </a:solidFill>
            </a:endParaRPr>
          </a:p>
        </p:txBody>
      </p:sp>
    </p:spTree>
    <p:extLst>
      <p:ext uri="{BB962C8B-B14F-4D97-AF65-F5344CB8AC3E}">
        <p14:creationId xmlns:p14="http://schemas.microsoft.com/office/powerpoint/2010/main" val="34951808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WAFER SCALE INTEGRATION by STITCHING</a:t>
            </a:r>
            <a:endParaRPr lang="en-US" dirty="0"/>
          </a:p>
        </p:txBody>
      </p:sp>
      <p:sp>
        <p:nvSpPr>
          <p:cNvPr id="6" name="Slide Number Placeholder 8"/>
          <p:cNvSpPr>
            <a:spLocks noGrp="1"/>
          </p:cNvSpPr>
          <p:nvPr>
            <p:ph type="sldNum" sz="quarter" idx="11"/>
          </p:nvPr>
        </p:nvSpPr>
        <p:spPr>
          <a:prstGeom prst="rect">
            <a:avLst/>
          </a:prstGeom>
        </p:spPr>
        <p:txBody>
          <a:bodyPr/>
          <a:lstStyle>
            <a:lvl1pPr>
              <a:defRPr/>
            </a:lvl1pPr>
          </a:lstStyle>
          <a:p>
            <a:pPr>
              <a:defRPr/>
            </a:pPr>
            <a:fld id="{CB775C61-F945-B742-A3FD-989CAC78D50C}" type="slidenum">
              <a:rPr lang="en-US" smtClean="0">
                <a:solidFill>
                  <a:srgbClr val="336699"/>
                </a:solidFill>
                <a:latin typeface="Bradley Hand ITC" pitchFamily="66" charset="0"/>
              </a:rPr>
              <a:t>7</a:t>
            </a:fld>
            <a:endParaRPr lang="en-US" sz="1600" dirty="0"/>
          </a:p>
        </p:txBody>
      </p:sp>
      <p:sp>
        <p:nvSpPr>
          <p:cNvPr id="5" name="Rectangle 4"/>
          <p:cNvSpPr>
            <a:spLocks noChangeArrowheads="1"/>
          </p:cNvSpPr>
          <p:nvPr/>
        </p:nvSpPr>
        <p:spPr bwMode="auto">
          <a:xfrm>
            <a:off x="639138" y="5855368"/>
            <a:ext cx="7860631" cy="458120"/>
          </a:xfrm>
          <a:prstGeom prst="rect">
            <a:avLst/>
          </a:prstGeom>
          <a:noFill/>
          <a:ln w="9525">
            <a:noFill/>
            <a:miter lim="800000"/>
            <a:headEnd/>
            <a:tailEnd/>
          </a:ln>
        </p:spPr>
        <p:txBody>
          <a:bodyPr lIns="0" rIns="0"/>
          <a:lstStyle/>
          <a:p>
            <a:pPr marL="353700" indent="-342900" algn="just">
              <a:lnSpc>
                <a:spcPct val="90000"/>
              </a:lnSpc>
              <a:spcBef>
                <a:spcPct val="30000"/>
              </a:spcBef>
              <a:buClr>
                <a:srgbClr val="FF0000"/>
              </a:buClr>
              <a:buFont typeface="Wingdings" charset="2"/>
              <a:buChar char="§"/>
            </a:pPr>
            <a:endParaRPr lang="en-US" sz="2000" dirty="0" smtClean="0">
              <a:solidFill>
                <a:srgbClr val="336699"/>
              </a:solidFill>
            </a:endParaRPr>
          </a:p>
        </p:txBody>
      </p:sp>
      <p:pic>
        <p:nvPicPr>
          <p:cNvPr id="11" name="Picture 10" descr="WaferScaleImageSensor - LASSENA.jpg"/>
          <p:cNvPicPr>
            <a:picLocks noChangeAspect="1"/>
          </p:cNvPicPr>
          <p:nvPr/>
        </p:nvPicPr>
        <p:blipFill rotWithShape="1">
          <a:blip r:embed="rId2">
            <a:extLst>
              <a:ext uri="{28A0092B-C50C-407E-A947-70E740481C1C}">
                <a14:useLocalDpi xmlns:a14="http://schemas.microsoft.com/office/drawing/2010/main" val="0"/>
              </a:ext>
            </a:extLst>
          </a:blip>
          <a:srcRect l="14515" t="5539" r="11864" b="11425"/>
          <a:stretch/>
        </p:blipFill>
        <p:spPr>
          <a:xfrm>
            <a:off x="1323467" y="681106"/>
            <a:ext cx="6443579" cy="4825863"/>
          </a:xfrm>
          <a:prstGeom prst="rect">
            <a:avLst/>
          </a:prstGeom>
        </p:spPr>
      </p:pic>
      <p:sp>
        <p:nvSpPr>
          <p:cNvPr id="12" name="Footer Placeholder 9"/>
          <p:cNvSpPr txBox="1">
            <a:spLocks/>
          </p:cNvSpPr>
          <p:nvPr/>
        </p:nvSpPr>
        <p:spPr>
          <a:xfrm>
            <a:off x="173789" y="5479650"/>
            <a:ext cx="8756316" cy="576249"/>
          </a:xfrm>
          <a:prstGeom prst="rect">
            <a:avLst/>
          </a:prstGeom>
        </p:spPr>
        <p:txBody>
          <a:bodyP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600" i="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solidFill>
                  <a:srgbClr val="336699"/>
                </a:solidFill>
                <a:latin typeface="Bradley Hand ITC" pitchFamily="66" charset="0"/>
              </a:rPr>
              <a:t>Courtesy: N. </a:t>
            </a:r>
            <a:r>
              <a:rPr lang="en-US" dirty="0" err="1" smtClean="0">
                <a:solidFill>
                  <a:srgbClr val="336699"/>
                </a:solidFill>
                <a:latin typeface="Bradley Hand ITC" pitchFamily="66" charset="0"/>
              </a:rPr>
              <a:t>Guerrini</a:t>
            </a:r>
            <a:r>
              <a:rPr lang="en-US" dirty="0" smtClean="0">
                <a:solidFill>
                  <a:srgbClr val="336699"/>
                </a:solidFill>
                <a:latin typeface="Bradley Hand ITC" pitchFamily="66" charset="0"/>
              </a:rPr>
              <a:t>, Rutherford Appleton Laboratory</a:t>
            </a:r>
          </a:p>
          <a:p>
            <a:pPr>
              <a:defRPr/>
            </a:pPr>
            <a:r>
              <a:rPr lang="en-US" dirty="0" smtClean="0">
                <a:solidFill>
                  <a:srgbClr val="336699"/>
                </a:solidFill>
                <a:latin typeface="Bradley Hand ITC" pitchFamily="66" charset="0"/>
              </a:rPr>
              <a:t>	</a:t>
            </a:r>
            <a:r>
              <a:rPr lang="en-US" dirty="0" err="1" smtClean="0">
                <a:solidFill>
                  <a:srgbClr val="336699"/>
                </a:solidFill>
                <a:latin typeface="Bradley Hand ITC" pitchFamily="66" charset="0"/>
              </a:rPr>
              <a:t>V</a:t>
            </a:r>
            <a:r>
              <a:rPr lang="en-US" baseline="30000" dirty="0" err="1" smtClean="0">
                <a:solidFill>
                  <a:srgbClr val="336699"/>
                </a:solidFill>
                <a:latin typeface="Bradley Hand ITC" pitchFamily="66" charset="0"/>
              </a:rPr>
              <a:t>th</a:t>
            </a:r>
            <a:r>
              <a:rPr lang="en-US" dirty="0" smtClean="0">
                <a:solidFill>
                  <a:srgbClr val="336699"/>
                </a:solidFill>
                <a:latin typeface="Bradley Hand ITC" pitchFamily="66" charset="0"/>
              </a:rPr>
              <a:t> School on detectors and electronics for high energy physics, astrophysics, and 	space and medical physics applications, </a:t>
            </a:r>
            <a:r>
              <a:rPr lang="en-US" dirty="0" err="1" smtClean="0">
                <a:solidFill>
                  <a:srgbClr val="336699"/>
                </a:solidFill>
                <a:latin typeface="Bradley Hand ITC" pitchFamily="66" charset="0"/>
              </a:rPr>
              <a:t>Legnaro</a:t>
            </a:r>
            <a:r>
              <a:rPr lang="en-US" dirty="0" smtClean="0">
                <a:solidFill>
                  <a:srgbClr val="336699"/>
                </a:solidFill>
                <a:latin typeface="Bradley Hand ITC" pitchFamily="66" charset="0"/>
              </a:rPr>
              <a:t>, April 2013 </a:t>
            </a:r>
            <a:endParaRPr lang="en-US" dirty="0" smtClean="0">
              <a:solidFill>
                <a:srgbClr val="336699"/>
              </a:solidFill>
            </a:endParaRPr>
          </a:p>
          <a:p>
            <a:pPr>
              <a:defRPr/>
            </a:pPr>
            <a:endParaRPr lang="en-US" dirty="0"/>
          </a:p>
        </p:txBody>
      </p:sp>
      <p:sp>
        <p:nvSpPr>
          <p:cNvPr id="9"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19203907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GB" sz="2400" dirty="0" smtClean="0"/>
              <a:t>Radiation tolerance example: </a:t>
            </a:r>
            <a:r>
              <a:rPr lang="en-GB" sz="2400" dirty="0" smtClean="0"/>
              <a:t>low voltage NMOS transistor</a:t>
            </a:r>
            <a:endParaRPr lang="en-GB" sz="2400" dirty="0"/>
          </a:p>
        </p:txBody>
      </p:sp>
      <p:sp>
        <p:nvSpPr>
          <p:cNvPr id="13" name="Slide Number Placeholder 12"/>
          <p:cNvSpPr>
            <a:spLocks noGrp="1"/>
          </p:cNvSpPr>
          <p:nvPr>
            <p:ph type="sldNum" sz="quarter" idx="11"/>
          </p:nvPr>
        </p:nvSpPr>
        <p:spPr>
          <a:prstGeom prst="rect">
            <a:avLst/>
          </a:prstGeom>
        </p:spPr>
        <p:txBody>
          <a:bodyPr/>
          <a:lstStyle/>
          <a:p>
            <a:pPr>
              <a:defRPr/>
            </a:pPr>
            <a:fld id="{6E17899B-0B6A-4E08-AAA2-4A36E6FB34A1}" type="slidenum">
              <a:rPr lang="en-US" smtClean="0"/>
              <a:pPr>
                <a:defRPr/>
              </a:pPr>
              <a:t>8</a:t>
            </a:fld>
            <a:endParaRPr lang="en-US" sz="1600" dirty="0"/>
          </a:p>
        </p:txBody>
      </p:sp>
      <p:pic>
        <p:nvPicPr>
          <p:cNvPr id="3174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780256"/>
            <a:ext cx="7816850" cy="4071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1038225" y="3105150"/>
            <a:ext cx="7092950"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750" name="Rectangle 10"/>
          <p:cNvSpPr>
            <a:spLocks noChangeArrowheads="1"/>
          </p:cNvSpPr>
          <p:nvPr/>
        </p:nvSpPr>
        <p:spPr bwMode="auto">
          <a:xfrm>
            <a:off x="4367213" y="2674938"/>
            <a:ext cx="1897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t>I</a:t>
            </a:r>
            <a:r>
              <a:rPr lang="en-GB" baseline="-25000"/>
              <a:t>0</a:t>
            </a:r>
            <a:r>
              <a:rPr lang="en-GB"/>
              <a:t> = 100 nA </a:t>
            </a:r>
            <a:r>
              <a:rPr lang="en-GB" baseline="30000"/>
              <a:t>.</a:t>
            </a:r>
            <a:r>
              <a:rPr lang="en-GB"/>
              <a:t> W/L</a:t>
            </a:r>
          </a:p>
        </p:txBody>
      </p:sp>
      <p:sp>
        <p:nvSpPr>
          <p:cNvPr id="3" name="TextBox 2"/>
          <p:cNvSpPr txBox="1"/>
          <p:nvPr/>
        </p:nvSpPr>
        <p:spPr>
          <a:xfrm>
            <a:off x="8023225" y="2021473"/>
            <a:ext cx="1048685" cy="307777"/>
          </a:xfrm>
          <a:prstGeom prst="rect">
            <a:avLst/>
          </a:prstGeom>
          <a:noFill/>
        </p:spPr>
        <p:txBody>
          <a:bodyPr wrap="none" rtlCol="0">
            <a:spAutoFit/>
          </a:bodyPr>
          <a:lstStyle/>
          <a:p>
            <a:r>
              <a:rPr lang="en-GB" sz="1400" dirty="0" smtClean="0"/>
              <a:t>TID (</a:t>
            </a:r>
            <a:r>
              <a:rPr lang="en-GB" sz="1400" dirty="0" err="1" smtClean="0"/>
              <a:t>Mrad</a:t>
            </a:r>
            <a:r>
              <a:rPr lang="en-GB" sz="1400" dirty="0" smtClean="0"/>
              <a:t>)</a:t>
            </a:r>
            <a:endParaRPr lang="en-GB" sz="1400" dirty="0"/>
          </a:p>
        </p:txBody>
      </p:sp>
      <p:sp>
        <p:nvSpPr>
          <p:cNvPr id="31747" name="Rectangle 4"/>
          <p:cNvSpPr>
            <a:spLocks noChangeArrowheads="1"/>
          </p:cNvSpPr>
          <p:nvPr/>
        </p:nvSpPr>
        <p:spPr bwMode="auto">
          <a:xfrm>
            <a:off x="3419475" y="3213378"/>
            <a:ext cx="4603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dirty="0"/>
              <a:t>W/L = 0.22 um / 0.18 um -&gt; I</a:t>
            </a:r>
            <a:r>
              <a:rPr lang="en-GB" baseline="-25000" dirty="0"/>
              <a:t>0</a:t>
            </a:r>
            <a:r>
              <a:rPr lang="en-GB" dirty="0"/>
              <a:t> = </a:t>
            </a:r>
            <a:r>
              <a:rPr lang="en-GB" dirty="0" smtClean="0"/>
              <a:t>122.2 </a:t>
            </a:r>
            <a:r>
              <a:rPr lang="en-GB" dirty="0" err="1"/>
              <a:t>nA</a:t>
            </a:r>
            <a:r>
              <a:rPr lang="en-GB" dirty="0"/>
              <a:t> </a:t>
            </a:r>
          </a:p>
        </p:txBody>
      </p:sp>
      <p:sp>
        <p:nvSpPr>
          <p:cNvPr id="11" name="Text Box 4"/>
          <p:cNvSpPr txBox="1">
            <a:spLocks noChangeArrowheads="1"/>
          </p:cNvSpPr>
          <p:nvPr/>
        </p:nvSpPr>
        <p:spPr bwMode="auto">
          <a:xfrm>
            <a:off x="138773" y="4850428"/>
            <a:ext cx="8933137" cy="1626086"/>
          </a:xfrm>
          <a:prstGeom prst="rect">
            <a:avLst/>
          </a:prstGeom>
          <a:noFill/>
          <a:ln w="9525">
            <a:noFill/>
            <a:miter lim="800000"/>
            <a:headEnd/>
            <a:tailEnd/>
          </a:ln>
        </p:spPr>
        <p:txBody>
          <a:bodyPr wrap="square">
            <a:prstTxWarp prst="textNoShape">
              <a:avLst/>
            </a:prstTxWarp>
            <a:spAutoFit/>
          </a:bodyPr>
          <a:lstStyle/>
          <a:p>
            <a:pPr marL="270000" indent="-277200">
              <a:lnSpc>
                <a:spcPct val="110000"/>
              </a:lnSpc>
              <a:spcAft>
                <a:spcPct val="30000"/>
              </a:spcAft>
              <a:buClr>
                <a:srgbClr val="FF0000"/>
              </a:buClr>
              <a:buFont typeface="Wingdings" charset="2"/>
              <a:buChar char="§"/>
            </a:pPr>
            <a:r>
              <a:rPr lang="en-US" sz="2000" dirty="0" smtClean="0">
                <a:solidFill>
                  <a:srgbClr val="336699"/>
                </a:solidFill>
              </a:rPr>
              <a:t>Curves do not change significantly with irradiation</a:t>
            </a:r>
          </a:p>
          <a:p>
            <a:pPr marL="270000" indent="-277200">
              <a:lnSpc>
                <a:spcPct val="110000"/>
              </a:lnSpc>
              <a:spcAft>
                <a:spcPct val="30000"/>
              </a:spcAft>
              <a:buClr>
                <a:srgbClr val="FF0000"/>
              </a:buClr>
              <a:buFont typeface="Wingdings" charset="2"/>
              <a:buChar char="§"/>
            </a:pPr>
            <a:r>
              <a:rPr lang="en-US" sz="2000" dirty="0">
                <a:solidFill>
                  <a:srgbClr val="336699"/>
                </a:solidFill>
              </a:rPr>
              <a:t>Extensive testing campaign on transistors now </a:t>
            </a:r>
            <a:r>
              <a:rPr lang="en-US" sz="2000" dirty="0" smtClean="0">
                <a:solidFill>
                  <a:srgbClr val="336699"/>
                </a:solidFill>
              </a:rPr>
              <a:t>complete </a:t>
            </a:r>
            <a:r>
              <a:rPr lang="en-US" sz="2000" dirty="0">
                <a:solidFill>
                  <a:srgbClr val="336699"/>
                </a:solidFill>
              </a:rPr>
              <a:t>and radiation tolerance in excess of ALICE needs</a:t>
            </a:r>
          </a:p>
          <a:p>
            <a:pPr marL="270000" indent="-277200">
              <a:lnSpc>
                <a:spcPct val="110000"/>
              </a:lnSpc>
              <a:spcAft>
                <a:spcPct val="30000"/>
              </a:spcAft>
              <a:buClr>
                <a:srgbClr val="FF0000"/>
              </a:buClr>
              <a:buFont typeface="Wingdings" charset="2"/>
              <a:buChar char="§"/>
            </a:pPr>
            <a:endParaRPr lang="en-US" sz="2000" dirty="0" smtClean="0">
              <a:solidFill>
                <a:srgbClr val="336699"/>
              </a:solidFill>
            </a:endParaRPr>
          </a:p>
        </p:txBody>
      </p:sp>
      <p:sp>
        <p:nvSpPr>
          <p:cNvPr id="14"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42110747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Developments and </a:t>
            </a:r>
            <a:r>
              <a:rPr lang="en-US" dirty="0" smtClean="0"/>
              <a:t>plan</a:t>
            </a:r>
            <a:endParaRPr lang="en-US" dirty="0"/>
          </a:p>
        </p:txBody>
      </p:sp>
      <p:sp>
        <p:nvSpPr>
          <p:cNvPr id="3" name="Content Placeholder 2"/>
          <p:cNvSpPr>
            <a:spLocks noGrp="1"/>
          </p:cNvSpPr>
          <p:nvPr>
            <p:ph idx="4294967295"/>
          </p:nvPr>
        </p:nvSpPr>
        <p:spPr>
          <a:xfrm>
            <a:off x="0" y="685144"/>
            <a:ext cx="9144000" cy="4126156"/>
          </a:xfrm>
        </p:spPr>
        <p:txBody>
          <a:bodyPr>
            <a:noAutofit/>
          </a:bodyPr>
          <a:lstStyle/>
          <a:p>
            <a:pPr marL="36576" indent="0" algn="just">
              <a:buClr>
                <a:srgbClr val="FF0000"/>
              </a:buClr>
              <a:buNone/>
            </a:pPr>
            <a:r>
              <a:rPr lang="en-US" sz="2000" dirty="0" smtClean="0"/>
              <a:t>3 Developments:</a:t>
            </a:r>
          </a:p>
          <a:p>
            <a:pPr algn="just">
              <a:buClr>
                <a:srgbClr val="FF0000"/>
              </a:buClr>
              <a:buFont typeface="Wingdings" charset="2"/>
              <a:buChar char="§"/>
            </a:pPr>
            <a:r>
              <a:rPr lang="en-US" sz="2000" dirty="0" smtClean="0"/>
              <a:t>MISTRAL &amp; ASTRAL by IPHC Strasbourg</a:t>
            </a:r>
          </a:p>
          <a:p>
            <a:pPr marL="448056" lvl="1" indent="0" algn="just">
              <a:buClr>
                <a:srgbClr val="FF0000"/>
              </a:buClr>
              <a:buNone/>
            </a:pPr>
            <a:r>
              <a:rPr lang="en-US" sz="2000" dirty="0"/>
              <a:t>	</a:t>
            </a:r>
            <a:r>
              <a:rPr lang="en-US" sz="2000" dirty="0" smtClean="0"/>
              <a:t>Rolling shutter with discriminator at the end of the column or in the pixel</a:t>
            </a:r>
          </a:p>
          <a:p>
            <a:pPr marL="448056" lvl="1" indent="0" algn="just">
              <a:buClr>
                <a:srgbClr val="FF0000"/>
              </a:buClr>
              <a:buNone/>
            </a:pPr>
            <a:r>
              <a:rPr lang="en-US" sz="2000" dirty="0" smtClean="0"/>
              <a:t>	See presentation earlier this afternoon</a:t>
            </a:r>
          </a:p>
          <a:p>
            <a:pPr algn="just">
              <a:buClr>
                <a:srgbClr val="FF0000"/>
              </a:buClr>
              <a:buFont typeface="Wingdings" charset="2"/>
              <a:buChar char="§"/>
            </a:pPr>
            <a:r>
              <a:rPr lang="en-US" sz="2000" dirty="0" smtClean="0"/>
              <a:t>CHERWELL by RAL</a:t>
            </a:r>
            <a:endParaRPr lang="en-US" sz="2000" dirty="0" smtClean="0"/>
          </a:p>
          <a:p>
            <a:pPr marL="446400" lvl="1" indent="0" algn="just">
              <a:buClr>
                <a:srgbClr val="FF0000"/>
              </a:buClr>
              <a:buNone/>
            </a:pPr>
            <a:r>
              <a:rPr lang="en-US" sz="2000" dirty="0"/>
              <a:t>	</a:t>
            </a:r>
            <a:r>
              <a:rPr lang="en-US" sz="2000" dirty="0" smtClean="0"/>
              <a:t>Rolling shutter with </a:t>
            </a:r>
            <a:r>
              <a:rPr lang="en-US" sz="2000" dirty="0" err="1" smtClean="0"/>
              <a:t>strixel</a:t>
            </a:r>
            <a:r>
              <a:rPr lang="en-US" sz="2000" dirty="0" smtClean="0"/>
              <a:t> architecture: “end of column” circuitry</a:t>
            </a:r>
          </a:p>
          <a:p>
            <a:pPr marL="446400" lvl="1" indent="0" algn="just">
              <a:buClr>
                <a:srgbClr val="FF0000"/>
              </a:buClr>
              <a:buNone/>
            </a:pPr>
            <a:r>
              <a:rPr lang="en-US" sz="2000" dirty="0"/>
              <a:t>	</a:t>
            </a:r>
            <a:r>
              <a:rPr lang="en-US" sz="2000" dirty="0" smtClean="0"/>
              <a:t>integrated in pixels</a:t>
            </a:r>
          </a:p>
          <a:p>
            <a:pPr algn="just">
              <a:buClr>
                <a:srgbClr val="FF0000"/>
              </a:buClr>
              <a:buFont typeface="Wingdings" charset="2"/>
              <a:buChar char="§"/>
            </a:pPr>
            <a:r>
              <a:rPr lang="en-US" sz="2000" dirty="0" smtClean="0"/>
              <a:t>ALPIDE by CERN, INFN, CCNU(China)</a:t>
            </a:r>
          </a:p>
          <a:p>
            <a:pPr marL="448056" lvl="1" indent="0">
              <a:buClr>
                <a:srgbClr val="FF0000"/>
              </a:buClr>
              <a:buNone/>
            </a:pPr>
            <a:r>
              <a:rPr lang="en-US" sz="2000" dirty="0" smtClean="0"/>
              <a:t>	Low power front-end (20.5nA/pixel) with data-driven readout, 		integration time of a few </a:t>
            </a:r>
            <a:r>
              <a:rPr lang="en-US" sz="2000" dirty="0" err="1" smtClean="0"/>
              <a:t>μs</a:t>
            </a:r>
            <a:r>
              <a:rPr lang="en-US" sz="2000" dirty="0" smtClean="0"/>
              <a:t> determined by shaping time of the front end</a:t>
            </a:r>
            <a:endParaRPr lang="en-US" sz="2000" dirty="0" smtClean="0"/>
          </a:p>
          <a:p>
            <a:pPr algn="just">
              <a:buClr>
                <a:srgbClr val="FF0000"/>
              </a:buClr>
              <a:buFont typeface="Wingdings" charset="2"/>
              <a:buChar char="§"/>
            </a:pPr>
            <a:endParaRPr lang="en-US" sz="2000" dirty="0" smtClean="0"/>
          </a:p>
          <a:p>
            <a:pPr marL="36576" indent="0" algn="ctr">
              <a:buClr>
                <a:srgbClr val="FF0000"/>
              </a:buClr>
              <a:buNone/>
            </a:pPr>
            <a:r>
              <a:rPr lang="en-US" sz="2000" dirty="0" smtClean="0">
                <a:solidFill>
                  <a:srgbClr val="FF0000"/>
                </a:solidFill>
              </a:rPr>
              <a:t>2013</a:t>
            </a:r>
            <a:r>
              <a:rPr lang="en-US" sz="2000" dirty="0" smtClean="0"/>
              <a:t> : optimize pixel structure and study different options for the readout architecture to obtain medium/large scale demonstrator</a:t>
            </a:r>
          </a:p>
          <a:p>
            <a:pPr algn="just">
              <a:buClr>
                <a:srgbClr val="FF0000"/>
              </a:buClr>
              <a:buFont typeface="Wingdings" charset="2"/>
              <a:buChar char="§"/>
            </a:pPr>
            <a:endParaRPr lang="en-US" sz="2000" dirty="0" smtClean="0"/>
          </a:p>
          <a:p>
            <a:pPr marL="36576" indent="0" algn="ctr">
              <a:buClr>
                <a:srgbClr val="FF0000"/>
              </a:buClr>
              <a:buNone/>
            </a:pPr>
            <a:r>
              <a:rPr lang="en-US" sz="2000" dirty="0" smtClean="0">
                <a:solidFill>
                  <a:srgbClr val="FF0000"/>
                </a:solidFill>
              </a:rPr>
              <a:t>2014</a:t>
            </a:r>
            <a:r>
              <a:rPr lang="en-US" sz="2000" dirty="0" smtClean="0"/>
              <a:t> </a:t>
            </a:r>
            <a:r>
              <a:rPr lang="en-US" sz="2000" dirty="0" smtClean="0"/>
              <a:t>: decide &amp; </a:t>
            </a:r>
            <a:r>
              <a:rPr lang="en-US" sz="2000" dirty="0" smtClean="0"/>
              <a:t>finalize full scale to be ready for volume production</a:t>
            </a:r>
          </a:p>
        </p:txBody>
      </p:sp>
      <p:sp>
        <p:nvSpPr>
          <p:cNvPr id="6" name="Slide Number Placeholder 5"/>
          <p:cNvSpPr>
            <a:spLocks noGrp="1"/>
          </p:cNvSpPr>
          <p:nvPr>
            <p:ph type="sldNum" sz="quarter" idx="11"/>
          </p:nvPr>
        </p:nvSpPr>
        <p:spPr/>
        <p:txBody>
          <a:bodyPr/>
          <a:lstStyle/>
          <a:p>
            <a:pPr>
              <a:defRPr/>
            </a:pPr>
            <a:fld id="{6F097985-545A-41E2-9F24-D58C3406328E}" type="slidenum">
              <a:rPr lang="en-US" smtClean="0"/>
              <a:pPr>
                <a:defRPr/>
              </a:pPr>
              <a:t>9</a:t>
            </a:fld>
            <a:endParaRPr lang="en-US" sz="1600"/>
          </a:p>
        </p:txBody>
      </p:sp>
      <p:sp>
        <p:nvSpPr>
          <p:cNvPr id="8" name="Footer Placeholder 6"/>
          <p:cNvSpPr>
            <a:spLocks noGrp="1"/>
          </p:cNvSpPr>
          <p:nvPr>
            <p:ph type="ftr" sz="quarter" idx="12"/>
          </p:nvPr>
        </p:nvSpPr>
        <p:spPr>
          <a:xfrm>
            <a:off x="1029369" y="6347759"/>
            <a:ext cx="7767052" cy="365125"/>
          </a:xfrm>
          <a:prstGeom prst="rect">
            <a:avLst/>
          </a:prstGeom>
        </p:spPr>
        <p:txBody>
          <a:bodyPr/>
          <a:lstStyle/>
          <a:p>
            <a:pPr algn="ctr">
              <a:defRPr/>
            </a:pPr>
            <a:r>
              <a:rPr lang="en-GB" dirty="0" smtClean="0"/>
              <a:t>MAPs </a:t>
            </a:r>
            <a:r>
              <a:rPr lang="en-GB" dirty="0"/>
              <a:t>d</a:t>
            </a:r>
            <a:r>
              <a:rPr lang="en-GB" dirty="0" smtClean="0"/>
              <a:t>evelopment for the ALICE ITS upgrade – TWEPP</a:t>
            </a:r>
            <a:r>
              <a:rPr lang="en-GB" dirty="0" smtClean="0"/>
              <a:t> 2013</a:t>
            </a:r>
            <a:endParaRPr lang="en-US" dirty="0"/>
          </a:p>
        </p:txBody>
      </p:sp>
    </p:spTree>
    <p:extLst>
      <p:ext uri="{BB962C8B-B14F-4D97-AF65-F5344CB8AC3E}">
        <p14:creationId xmlns:p14="http://schemas.microsoft.com/office/powerpoint/2010/main" val="4693025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Pré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CERNPrésentation2.thmx</Template>
  <TotalTime>22377</TotalTime>
  <Words>1749</Words>
  <Application>Microsoft Macintosh PowerPoint</Application>
  <PresentationFormat>On-screen Show (4:3)</PresentationFormat>
  <Paragraphs>400</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CERNPrésentation2</vt:lpstr>
      <vt:lpstr>Monolithic Active Pixel Sensor Development for the   Upgrade of the ALICE Inner Tracker System   CERN/INFN/WUHAN ALICE ITS team  C. Cavicchioli, P. L. Chalmet, P. Giubilato, H. Hillemanns, A. Junique, T. Kugathasan, A. Lattuca, M. Mager, C. A. Marin Tobon, P. Martinengo, S. Mattiazzo, G. Mazza, H. Mugnier, L. Musa, D. Pantano, J. Rousset, F. Reidt, P. Riedler, W. Snoeys, J. W. van Hoorne, P. Yang    </vt:lpstr>
      <vt:lpstr>ALICE Inner Tracking System at present</vt:lpstr>
      <vt:lpstr>ITS upgrade</vt:lpstr>
      <vt:lpstr>SPECIFICATIONS</vt:lpstr>
      <vt:lpstr>Starting point : ULTIMATE CHIP in STAR</vt:lpstr>
      <vt:lpstr>Monolithic detector in TowerJazz 180 nm CMOS</vt:lpstr>
      <vt:lpstr>WAFER SCALE INTEGRATION by STITCHING</vt:lpstr>
      <vt:lpstr>Radiation tolerance example: low voltage NMOS transistor</vt:lpstr>
      <vt:lpstr>Developments and plan</vt:lpstr>
      <vt:lpstr>Last engineering run (April 2013) back from foundry</vt:lpstr>
      <vt:lpstr>EXPLORER :  PIXEL SENSOR OPTIMIZATION  and MEASUREMENTS </vt:lpstr>
      <vt:lpstr>Starting point MIMOSA32 chips: Variation of Vdiode</vt:lpstr>
      <vt:lpstr>Prototype July 2012 submission: Explorer-0</vt:lpstr>
      <vt:lpstr>More detail on the collection electrodes</vt:lpstr>
      <vt:lpstr>Charge collection efficiency in Explorer-0</vt:lpstr>
      <vt:lpstr>Test beam explorer-0</vt:lpstr>
      <vt:lpstr>Explorer-1 vs Explorer-0</vt:lpstr>
      <vt:lpstr>Efficiency &amp; fake hit rate (Explorer-0)</vt:lpstr>
      <vt:lpstr>Efficiency &amp; fake hit rate (Explorer-1)</vt:lpstr>
      <vt:lpstr>(p)ALPIDE   FRONT END AND READOUT  </vt:lpstr>
      <vt:lpstr>IN-PIXEL HIT DISCRIMINATION</vt:lpstr>
      <vt:lpstr>Priority Encoder readout</vt:lpstr>
      <vt:lpstr>ALPIDE: ALice PIxel DEtector</vt:lpstr>
      <vt:lpstr>Prototype ALPIDE or pALPIDE (512x64 pixels)</vt:lpstr>
      <vt:lpstr>pALPIDE first results</vt:lpstr>
      <vt:lpstr>Beam test at DESY … now</vt:lpstr>
      <vt:lpstr>CONCLUSIONS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snoeys</dc:creator>
  <cp:lastModifiedBy>walter snoeys</cp:lastModifiedBy>
  <cp:revision>243</cp:revision>
  <dcterms:created xsi:type="dcterms:W3CDTF">2012-12-04T06:48:54Z</dcterms:created>
  <dcterms:modified xsi:type="dcterms:W3CDTF">2013-09-24T11:47:21Z</dcterms:modified>
</cp:coreProperties>
</file>