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305" r:id="rId3"/>
    <p:sldId id="267" r:id="rId4"/>
    <p:sldId id="341" r:id="rId5"/>
    <p:sldId id="346" r:id="rId6"/>
    <p:sldId id="342" r:id="rId7"/>
    <p:sldId id="295" r:id="rId8"/>
    <p:sldId id="332" r:id="rId9"/>
    <p:sldId id="323" r:id="rId10"/>
    <p:sldId id="351" r:id="rId11"/>
    <p:sldId id="354" r:id="rId12"/>
    <p:sldId id="345" r:id="rId13"/>
    <p:sldId id="335" r:id="rId14"/>
    <p:sldId id="321" r:id="rId15"/>
    <p:sldId id="271" r:id="rId16"/>
    <p:sldId id="352" r:id="rId17"/>
    <p:sldId id="353" r:id="rId18"/>
    <p:sldId id="290" r:id="rId19"/>
    <p:sldId id="292" r:id="rId20"/>
    <p:sldId id="350" r:id="rId21"/>
    <p:sldId id="312" r:id="rId22"/>
    <p:sldId id="348" r:id="rId23"/>
    <p:sldId id="336" r:id="rId24"/>
    <p:sldId id="347" r:id="rId25"/>
    <p:sldId id="355" r:id="rId26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tteo Di Cosmo" initials="MDC" lastIdx="9" clrIdx="0"/>
  <p:cmAuthor id="1" name="Vincent Bobillier" initials="VB" lastIdx="1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191" autoAdjust="0"/>
    <p:restoredTop sz="96416" autoAdjust="0"/>
  </p:normalViewPr>
  <p:slideViewPr>
    <p:cSldViewPr snapToObjects="1">
      <p:cViewPr>
        <p:scale>
          <a:sx n="75" d="100"/>
          <a:sy n="75" d="100"/>
        </p:scale>
        <p:origin x="-918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7" d="100"/>
          <a:sy n="87" d="100"/>
        </p:scale>
        <p:origin x="-1902" y="-72"/>
      </p:cViewPr>
      <p:guideLst>
        <p:guide orient="horz" pos="3224"/>
        <p:guide pos="2236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TESTs\Vadatech%20VT892\PM%20DC780%20Sn\DATA\Efficiency%20DC780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ATCA\Evaluations\asis\250WFRONT&amp;50WRTM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TESTs\SCHROFF%20CRATE\New%20thermal%20test\delta%20plo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TESTs\Crates\Vadatech%20VT892\VT982%20Thermal\Therma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TESTs\Crates\ELMA\Thermal%20AMC\Thermal%20AMC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TESTs\Crates\Schroff%2012Slots\Thermal\AMC\Thermal%20AMC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TESTs\Crates\Vadatech%20VT892\VT982%20Thermal\Therma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TESTs\Crates\ELMA\Thermal%20AMC\Thermal%20AMC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TESTs\Crates\Schroff%2012Slots\Thermal\AMC\Thermal%20AMC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ATCA\Evaluations\Schroff%20ATCA%2014slots%20Crate\Data\Cooling%20Eval\250WFRONT&amp;50WRT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/>
      <c:scatterChart>
        <c:scatterStyle val="smoothMarker"/>
        <c:ser>
          <c:idx val="0"/>
          <c:order val="0"/>
          <c:tx>
            <c:strRef>
              <c:f>Sheet1!$L$14</c:f>
              <c:strCache>
                <c:ptCount val="1"/>
                <c:pt idx="0">
                  <c:v>Efficiency</c:v>
                </c:pt>
              </c:strCache>
            </c:strRef>
          </c:tx>
          <c:xVal>
            <c:numRef>
              <c:f>Sheet1!$F$15:$F$23</c:f>
              <c:numCache>
                <c:formatCode>General</c:formatCode>
                <c:ptCount val="9"/>
                <c:pt idx="0">
                  <c:v>99.871409999999983</c:v>
                </c:pt>
                <c:pt idx="1">
                  <c:v>196.94769000000002</c:v>
                </c:pt>
                <c:pt idx="2">
                  <c:v>293.29700000000003</c:v>
                </c:pt>
                <c:pt idx="3">
                  <c:v>380.83709999999928</c:v>
                </c:pt>
                <c:pt idx="4">
                  <c:v>475.91279999999921</c:v>
                </c:pt>
                <c:pt idx="5">
                  <c:v>555.17640000000051</c:v>
                </c:pt>
                <c:pt idx="6">
                  <c:v>642.66259999999852</c:v>
                </c:pt>
                <c:pt idx="7">
                  <c:v>704.24369999999999</c:v>
                </c:pt>
                <c:pt idx="8">
                  <c:v>737.97144000000003</c:v>
                </c:pt>
              </c:numCache>
            </c:numRef>
          </c:xVal>
          <c:yVal>
            <c:numRef>
              <c:f>Sheet1!$L$15:$L$23</c:f>
              <c:numCache>
                <c:formatCode>General</c:formatCode>
                <c:ptCount val="9"/>
                <c:pt idx="0">
                  <c:v>0.90281410845588261</c:v>
                </c:pt>
                <c:pt idx="1">
                  <c:v>0.92522249483471086</c:v>
                </c:pt>
                <c:pt idx="2">
                  <c:v>0.94186862727300402</c:v>
                </c:pt>
                <c:pt idx="3">
                  <c:v>0.91994182854875994</c:v>
                </c:pt>
                <c:pt idx="4">
                  <c:v>0.92838308766310662</c:v>
                </c:pt>
                <c:pt idx="5">
                  <c:v>0.91170536643093691</c:v>
                </c:pt>
                <c:pt idx="6">
                  <c:v>0.89127213466836164</c:v>
                </c:pt>
                <c:pt idx="7">
                  <c:v>0.87052134106654711</c:v>
                </c:pt>
                <c:pt idx="8">
                  <c:v>0.86336349890133957</c:v>
                </c:pt>
              </c:numCache>
            </c:numRef>
          </c:yVal>
          <c:smooth val="1"/>
        </c:ser>
        <c:axId val="63134336"/>
        <c:axId val="63300352"/>
      </c:scatterChart>
      <c:valAx>
        <c:axId val="631343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Output Power</a:t>
                </a:r>
                <a:r>
                  <a:rPr lang="en-GB" baseline="0"/>
                  <a:t> [W]</a:t>
                </a:r>
                <a:endParaRPr lang="en-GB"/>
              </a:p>
            </c:rich>
          </c:tx>
          <c:layout/>
        </c:title>
        <c:numFmt formatCode="General" sourceLinked="1"/>
        <c:tickLblPos val="nextTo"/>
        <c:crossAx val="63300352"/>
        <c:crosses val="autoZero"/>
        <c:crossBetween val="midCat"/>
      </c:valAx>
      <c:valAx>
        <c:axId val="6330035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Efficiency</a:t>
                </a:r>
              </a:p>
            </c:rich>
          </c:tx>
          <c:layout/>
        </c:title>
        <c:numFmt formatCode="General" sourceLinked="1"/>
        <c:tickLblPos val="nextTo"/>
        <c:crossAx val="63134336"/>
        <c:crosses val="autoZero"/>
        <c:crossBetween val="midCat"/>
      </c:valAx>
    </c:plotArea>
    <c:plotVisOnly val="1"/>
    <c:dispBlanksAs val="gap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Sheet1!$O$1</c:f>
              <c:strCache>
                <c:ptCount val="1"/>
                <c:pt idx="0">
                  <c:v>ΔT1</c:v>
                </c:pt>
              </c:strCache>
            </c:strRef>
          </c:tx>
          <c:val>
            <c:numRef>
              <c:f>Sheet1!$O$2:$O$15</c:f>
              <c:numCache>
                <c:formatCode>General</c:formatCode>
                <c:ptCount val="14"/>
                <c:pt idx="0">
                  <c:v>21</c:v>
                </c:pt>
                <c:pt idx="1">
                  <c:v>21</c:v>
                </c:pt>
                <c:pt idx="2">
                  <c:v>20</c:v>
                </c:pt>
                <c:pt idx="3">
                  <c:v>16</c:v>
                </c:pt>
                <c:pt idx="4">
                  <c:v>20</c:v>
                </c:pt>
                <c:pt idx="5">
                  <c:v>20</c:v>
                </c:pt>
                <c:pt idx="6">
                  <c:v>22</c:v>
                </c:pt>
                <c:pt idx="7">
                  <c:v>18</c:v>
                </c:pt>
                <c:pt idx="8">
                  <c:v>15</c:v>
                </c:pt>
                <c:pt idx="9">
                  <c:v>19</c:v>
                </c:pt>
                <c:pt idx="10">
                  <c:v>21</c:v>
                </c:pt>
                <c:pt idx="11">
                  <c:v>21</c:v>
                </c:pt>
                <c:pt idx="12">
                  <c:v>18</c:v>
                </c:pt>
                <c:pt idx="13">
                  <c:v>17</c:v>
                </c:pt>
              </c:numCache>
            </c:numRef>
          </c:val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ΔT2</c:v>
                </c:pt>
              </c:strCache>
            </c:strRef>
          </c:tx>
          <c:val>
            <c:numRef>
              <c:f>Sheet1!$P$2:$P$15</c:f>
              <c:numCache>
                <c:formatCode>General</c:formatCode>
                <c:ptCount val="14"/>
                <c:pt idx="0">
                  <c:v>17</c:v>
                </c:pt>
                <c:pt idx="1">
                  <c:v>18</c:v>
                </c:pt>
                <c:pt idx="2">
                  <c:v>18</c:v>
                </c:pt>
                <c:pt idx="3">
                  <c:v>16</c:v>
                </c:pt>
                <c:pt idx="4">
                  <c:v>18</c:v>
                </c:pt>
                <c:pt idx="5">
                  <c:v>16</c:v>
                </c:pt>
                <c:pt idx="6">
                  <c:v>17</c:v>
                </c:pt>
                <c:pt idx="7">
                  <c:v>15</c:v>
                </c:pt>
                <c:pt idx="8">
                  <c:v>15</c:v>
                </c:pt>
                <c:pt idx="9">
                  <c:v>17</c:v>
                </c:pt>
                <c:pt idx="10">
                  <c:v>18</c:v>
                </c:pt>
                <c:pt idx="11">
                  <c:v>18</c:v>
                </c:pt>
                <c:pt idx="12">
                  <c:v>16</c:v>
                </c:pt>
                <c:pt idx="13">
                  <c:v>18</c:v>
                </c:pt>
              </c:numCache>
            </c:numRef>
          </c:val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ΔT3</c:v>
                </c:pt>
              </c:strCache>
            </c:strRef>
          </c:tx>
          <c:val>
            <c:numRef>
              <c:f>Sheet1!$Q$2:$Q$15</c:f>
              <c:numCache>
                <c:formatCode>General</c:formatCode>
                <c:ptCount val="14"/>
                <c:pt idx="0">
                  <c:v>17</c:v>
                </c:pt>
                <c:pt idx="1">
                  <c:v>16</c:v>
                </c:pt>
                <c:pt idx="2">
                  <c:v>19</c:v>
                </c:pt>
                <c:pt idx="3">
                  <c:v>17</c:v>
                </c:pt>
                <c:pt idx="4">
                  <c:v>20</c:v>
                </c:pt>
                <c:pt idx="5">
                  <c:v>18</c:v>
                </c:pt>
                <c:pt idx="6">
                  <c:v>16</c:v>
                </c:pt>
                <c:pt idx="7">
                  <c:v>17</c:v>
                </c:pt>
                <c:pt idx="8">
                  <c:v>17</c:v>
                </c:pt>
                <c:pt idx="9">
                  <c:v>20</c:v>
                </c:pt>
                <c:pt idx="10">
                  <c:v>18</c:v>
                </c:pt>
                <c:pt idx="11">
                  <c:v>17</c:v>
                </c:pt>
                <c:pt idx="12">
                  <c:v>17</c:v>
                </c:pt>
                <c:pt idx="13">
                  <c:v>19</c:v>
                </c:pt>
              </c:numCache>
            </c:numRef>
          </c:val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ΔR</c:v>
                </c:pt>
              </c:strCache>
            </c:strRef>
          </c:tx>
          <c:val>
            <c:numRef>
              <c:f>Sheet1!$R$2:$R$15</c:f>
              <c:numCache>
                <c:formatCode>General</c:formatCode>
                <c:ptCount val="14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11</c:v>
                </c:pt>
                <c:pt idx="5">
                  <c:v>6</c:v>
                </c:pt>
                <c:pt idx="6">
                  <c:v>7</c:v>
                </c:pt>
                <c:pt idx="7">
                  <c:v>9</c:v>
                </c:pt>
                <c:pt idx="8">
                  <c:v>9</c:v>
                </c:pt>
                <c:pt idx="9">
                  <c:v>8</c:v>
                </c:pt>
                <c:pt idx="10">
                  <c:v>11</c:v>
                </c:pt>
                <c:pt idx="11">
                  <c:v>13</c:v>
                </c:pt>
                <c:pt idx="12">
                  <c:v>21</c:v>
                </c:pt>
                <c:pt idx="13">
                  <c:v>12</c:v>
                </c:pt>
              </c:numCache>
            </c:numRef>
          </c:val>
        </c:ser>
        <c:axId val="68333568"/>
        <c:axId val="68335488"/>
      </c:barChart>
      <c:catAx>
        <c:axId val="683335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GB" sz="1000" b="1" i="0" baseline="0" dirty="0" smtClean="0"/>
                  <a:t>Slot</a:t>
                </a:r>
                <a:endParaRPr lang="it-IT" sz="1000" dirty="0"/>
              </a:p>
            </c:rich>
          </c:tx>
          <c:layout/>
        </c:title>
        <c:tickLblPos val="nextTo"/>
        <c:crossAx val="68335488"/>
        <c:crosses val="autoZero"/>
        <c:auto val="1"/>
        <c:lblAlgn val="ctr"/>
        <c:lblOffset val="100"/>
      </c:catAx>
      <c:valAx>
        <c:axId val="68335488"/>
        <c:scaling>
          <c:orientation val="minMax"/>
          <c:max val="4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 dirty="0"/>
                  <a:t>Δ</a:t>
                </a:r>
                <a:r>
                  <a:rPr lang="en-US" dirty="0"/>
                  <a:t>T(C)</a:t>
                </a:r>
                <a:endParaRPr lang="en-GB" dirty="0"/>
              </a:p>
            </c:rich>
          </c:tx>
          <c:layout/>
        </c:title>
        <c:numFmt formatCode="General" sourceLinked="1"/>
        <c:tickLblPos val="nextTo"/>
        <c:crossAx val="68333568"/>
        <c:crosses val="autoZero"/>
        <c:crossBetween val="between"/>
      </c:valAx>
    </c:plotArea>
    <c:legend>
      <c:legendPos val="t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view3D>
      <c:rotX val="20"/>
      <c:perspective val="10"/>
    </c:view3D>
    <c:plotArea>
      <c:layout>
        <c:manualLayout>
          <c:layoutTarget val="inner"/>
          <c:xMode val="edge"/>
          <c:yMode val="edge"/>
          <c:x val="0.2967911811023623"/>
          <c:y val="9.1569922255241257E-2"/>
          <c:w val="0.45727277690288926"/>
          <c:h val="0.76087926746153856"/>
        </c:manualLayout>
      </c:layout>
      <c:bar3DChart>
        <c:barDir val="col"/>
        <c:grouping val="standard"/>
        <c:ser>
          <c:idx val="0"/>
          <c:order val="0"/>
          <c:tx>
            <c:strRef>
              <c:f>Sheet1!$C$6</c:f>
              <c:strCache>
                <c:ptCount val="1"/>
                <c:pt idx="0">
                  <c:v>ΔT1</c:v>
                </c:pt>
              </c:strCache>
            </c:strRef>
          </c:tx>
          <c:cat>
            <c:strRef>
              <c:f>Sheet1!$D$5:$I$5</c:f>
              <c:strCache>
                <c:ptCount val="6"/>
                <c:pt idx="0">
                  <c:v>Slot 1</c:v>
                </c:pt>
                <c:pt idx="1">
                  <c:v>Slot 2</c:v>
                </c:pt>
                <c:pt idx="2">
                  <c:v>Slot 3</c:v>
                </c:pt>
                <c:pt idx="3">
                  <c:v>Slot 4</c:v>
                </c:pt>
                <c:pt idx="4">
                  <c:v>Slot 5</c:v>
                </c:pt>
                <c:pt idx="5">
                  <c:v>Slot 6</c:v>
                </c:pt>
              </c:strCache>
            </c:strRef>
          </c:cat>
          <c:val>
            <c:numRef>
              <c:f>Sheet1!$D$6:$I$6</c:f>
              <c:numCache>
                <c:formatCode>General</c:formatCode>
                <c:ptCount val="6"/>
                <c:pt idx="0">
                  <c:v>44.1</c:v>
                </c:pt>
                <c:pt idx="1">
                  <c:v>45.003</c:v>
                </c:pt>
                <c:pt idx="2">
                  <c:v>51.826000000000001</c:v>
                </c:pt>
                <c:pt idx="3">
                  <c:v>50.201000000000001</c:v>
                </c:pt>
                <c:pt idx="4">
                  <c:v>24.940999999999903</c:v>
                </c:pt>
                <c:pt idx="5">
                  <c:v>26.087</c:v>
                </c:pt>
              </c:numCache>
            </c:numRef>
          </c:val>
        </c:ser>
        <c:ser>
          <c:idx val="1"/>
          <c:order val="1"/>
          <c:tx>
            <c:strRef>
              <c:f>Sheet1!$C$7</c:f>
              <c:strCache>
                <c:ptCount val="1"/>
                <c:pt idx="0">
                  <c:v>ΔT2</c:v>
                </c:pt>
              </c:strCache>
            </c:strRef>
          </c:tx>
          <c:cat>
            <c:strRef>
              <c:f>Sheet1!$D$5:$I$5</c:f>
              <c:strCache>
                <c:ptCount val="6"/>
                <c:pt idx="0">
                  <c:v>Slot 1</c:v>
                </c:pt>
                <c:pt idx="1">
                  <c:v>Slot 2</c:v>
                </c:pt>
                <c:pt idx="2">
                  <c:v>Slot 3</c:v>
                </c:pt>
                <c:pt idx="3">
                  <c:v>Slot 4</c:v>
                </c:pt>
                <c:pt idx="4">
                  <c:v>Slot 5</c:v>
                </c:pt>
                <c:pt idx="5">
                  <c:v>Slot 6</c:v>
                </c:pt>
              </c:strCache>
            </c:strRef>
          </c:cat>
          <c:val>
            <c:numRef>
              <c:f>Sheet1!$D$7:$I$7</c:f>
              <c:numCache>
                <c:formatCode>General</c:formatCode>
                <c:ptCount val="6"/>
                <c:pt idx="0">
                  <c:v>39.907000000000004</c:v>
                </c:pt>
                <c:pt idx="1">
                  <c:v>32.332000000000001</c:v>
                </c:pt>
                <c:pt idx="2">
                  <c:v>33.785000000000011</c:v>
                </c:pt>
                <c:pt idx="3">
                  <c:v>38.545000000000002</c:v>
                </c:pt>
                <c:pt idx="4">
                  <c:v>29.951000000000001</c:v>
                </c:pt>
                <c:pt idx="5">
                  <c:v>25.704999999999988</c:v>
                </c:pt>
              </c:numCache>
            </c:numRef>
          </c:val>
        </c:ser>
        <c:ser>
          <c:idx val="2"/>
          <c:order val="2"/>
          <c:tx>
            <c:strRef>
              <c:f>Sheet1!$C$8</c:f>
              <c:strCache>
                <c:ptCount val="1"/>
                <c:pt idx="0">
                  <c:v>ΔT3</c:v>
                </c:pt>
              </c:strCache>
            </c:strRef>
          </c:tx>
          <c:cat>
            <c:strRef>
              <c:f>Sheet1!$D$5:$I$5</c:f>
              <c:strCache>
                <c:ptCount val="6"/>
                <c:pt idx="0">
                  <c:v>Slot 1</c:v>
                </c:pt>
                <c:pt idx="1">
                  <c:v>Slot 2</c:v>
                </c:pt>
                <c:pt idx="2">
                  <c:v>Slot 3</c:v>
                </c:pt>
                <c:pt idx="3">
                  <c:v>Slot 4</c:v>
                </c:pt>
                <c:pt idx="4">
                  <c:v>Slot 5</c:v>
                </c:pt>
                <c:pt idx="5">
                  <c:v>Slot 6</c:v>
                </c:pt>
              </c:strCache>
            </c:strRef>
          </c:cat>
          <c:val>
            <c:numRef>
              <c:f>Sheet1!$D$8:$I$8</c:f>
              <c:numCache>
                <c:formatCode>General</c:formatCode>
                <c:ptCount val="6"/>
                <c:pt idx="0">
                  <c:v>13.17</c:v>
                </c:pt>
                <c:pt idx="1">
                  <c:v>7.8199999999999985</c:v>
                </c:pt>
                <c:pt idx="2">
                  <c:v>8.2510000000000012</c:v>
                </c:pt>
                <c:pt idx="3">
                  <c:v>8.5179999999999989</c:v>
                </c:pt>
                <c:pt idx="4">
                  <c:v>17.030999999999999</c:v>
                </c:pt>
                <c:pt idx="5">
                  <c:v>26.281999999999989</c:v>
                </c:pt>
              </c:numCache>
            </c:numRef>
          </c:val>
        </c:ser>
        <c:shape val="box"/>
        <c:axId val="66047360"/>
        <c:axId val="66053632"/>
        <c:axId val="63292736"/>
      </c:bar3DChart>
      <c:catAx>
        <c:axId val="660473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AMC position</a:t>
                </a:r>
              </a:p>
            </c:rich>
          </c:tx>
          <c:layout>
            <c:manualLayout>
              <c:xMode val="edge"/>
              <c:yMode val="edge"/>
              <c:x val="0.32607539953176445"/>
              <c:y val="0.82071800631959135"/>
            </c:manualLayout>
          </c:layout>
        </c:title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66053632"/>
        <c:crosses val="autoZero"/>
        <c:auto val="1"/>
        <c:lblAlgn val="ctr"/>
        <c:lblOffset val="100"/>
      </c:catAx>
      <c:valAx>
        <c:axId val="66053632"/>
        <c:scaling>
          <c:orientation val="minMax"/>
          <c:max val="6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Temperature Delta (C)</a:t>
                </a:r>
              </a:p>
            </c:rich>
          </c:tx>
          <c:layout/>
        </c:title>
        <c:numFmt formatCode="General" sourceLinked="1"/>
        <c:tickLblPos val="nextTo"/>
        <c:crossAx val="66047360"/>
        <c:crosses val="autoZero"/>
        <c:crossBetween val="between"/>
      </c:valAx>
      <c:serAx>
        <c:axId val="63292736"/>
        <c:scaling>
          <c:orientation val="minMax"/>
        </c:scaling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GB"/>
                  <a:t>On board position</a:t>
                </a:r>
              </a:p>
            </c:rich>
          </c:tx>
          <c:layout>
            <c:manualLayout>
              <c:xMode val="edge"/>
              <c:yMode val="edge"/>
              <c:x val="0.76786780052493464"/>
              <c:y val="0.72219203062307047"/>
            </c:manualLayout>
          </c:layout>
        </c:title>
        <c:tickLblPos val="nextTo"/>
        <c:txPr>
          <a:bodyPr/>
          <a:lstStyle/>
          <a:p>
            <a:pPr>
              <a:defRPr sz="700"/>
            </a:pPr>
            <a:endParaRPr lang="it-IT"/>
          </a:p>
        </c:txPr>
        <c:crossAx val="66053632"/>
        <c:crosses val="autoZero"/>
        <c:tickLblSkip val="1"/>
      </c:serAx>
    </c:plotArea>
    <c:legend>
      <c:legendPos val="b"/>
      <c:layout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Sheet1!$D$10</c:f>
              <c:strCache>
                <c:ptCount val="1"/>
                <c:pt idx="0">
                  <c:v>∆Average</c:v>
                </c:pt>
              </c:strCache>
            </c:strRef>
          </c:tx>
          <c:cat>
            <c:numRef>
              <c:f>Sheet1!$E$9:$O$9</c:f>
              <c:numCache>
                <c:formatCode>General</c:formatCode>
                <c:ptCount val="11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</c:numCache>
            </c:numRef>
          </c:cat>
          <c:val>
            <c:numRef>
              <c:f>Sheet1!$E$10:$O$10</c:f>
              <c:numCache>
                <c:formatCode>General</c:formatCode>
                <c:ptCount val="11"/>
                <c:pt idx="0">
                  <c:v>25.287999999999986</c:v>
                </c:pt>
                <c:pt idx="1">
                  <c:v>19.523333333333202</c:v>
                </c:pt>
                <c:pt idx="2">
                  <c:v>19.633666666666691</c:v>
                </c:pt>
                <c:pt idx="3">
                  <c:v>22.113000000000035</c:v>
                </c:pt>
                <c:pt idx="4">
                  <c:v>19.467333333333183</c:v>
                </c:pt>
                <c:pt idx="5">
                  <c:v>21.409666666666666</c:v>
                </c:pt>
                <c:pt idx="6">
                  <c:v>21.728666666666669</c:v>
                </c:pt>
                <c:pt idx="7">
                  <c:v>21.485333333333141</c:v>
                </c:pt>
                <c:pt idx="8">
                  <c:v>14.427</c:v>
                </c:pt>
                <c:pt idx="9">
                  <c:v>16.882666666666669</c:v>
                </c:pt>
                <c:pt idx="10">
                  <c:v>21.01533333333321</c:v>
                </c:pt>
              </c:numCache>
            </c:numRef>
          </c:val>
        </c:ser>
        <c:axId val="65743488"/>
        <c:axId val="66141184"/>
      </c:barChart>
      <c:catAx>
        <c:axId val="657434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66141184"/>
        <c:crosses val="autoZero"/>
        <c:auto val="1"/>
        <c:lblAlgn val="ctr"/>
        <c:lblOffset val="100"/>
      </c:catAx>
      <c:valAx>
        <c:axId val="66141184"/>
        <c:scaling>
          <c:orientation val="minMax"/>
          <c:min val="1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900"/>
                </a:pPr>
                <a:r>
                  <a:rPr lang="el-GR" sz="900" dirty="0" smtClean="0"/>
                  <a:t>Δ</a:t>
                </a:r>
                <a:r>
                  <a:rPr lang="en-US" sz="900" dirty="0" smtClean="0"/>
                  <a:t>(T)</a:t>
                </a:r>
                <a:endParaRPr lang="en-GB" sz="9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65743488"/>
        <c:crosses val="autoZero"/>
        <c:crossBetween val="between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Sheet1!$C$10</c:f>
              <c:strCache>
                <c:ptCount val="1"/>
                <c:pt idx="0">
                  <c:v>∆Average</c:v>
                </c:pt>
              </c:strCache>
            </c:strRef>
          </c:tx>
          <c:cat>
            <c:numRef>
              <c:f>Sheet1!$D$9:$O$9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Sheet1!$D$10:$O$10</c:f>
              <c:numCache>
                <c:formatCode>General</c:formatCode>
                <c:ptCount val="12"/>
                <c:pt idx="0">
                  <c:v>40.636000000000003</c:v>
                </c:pt>
                <c:pt idx="1">
                  <c:v>41.747666666666376</c:v>
                </c:pt>
                <c:pt idx="2">
                  <c:v>46.747666666666376</c:v>
                </c:pt>
                <c:pt idx="3">
                  <c:v>46.636000000000003</c:v>
                </c:pt>
                <c:pt idx="4">
                  <c:v>43.112000000000002</c:v>
                </c:pt>
                <c:pt idx="5">
                  <c:v>45.159333333333329</c:v>
                </c:pt>
                <c:pt idx="6">
                  <c:v>40.021666666666391</c:v>
                </c:pt>
                <c:pt idx="7">
                  <c:v>37.810666666666314</c:v>
                </c:pt>
                <c:pt idx="8">
                  <c:v>42.580666666666346</c:v>
                </c:pt>
                <c:pt idx="9">
                  <c:v>47.058333333333337</c:v>
                </c:pt>
                <c:pt idx="10">
                  <c:v>46.482333333333337</c:v>
                </c:pt>
                <c:pt idx="11">
                  <c:v>42.98533333333333</c:v>
                </c:pt>
              </c:numCache>
            </c:numRef>
          </c:val>
        </c:ser>
        <c:axId val="66156800"/>
        <c:axId val="66174976"/>
      </c:barChart>
      <c:catAx>
        <c:axId val="661568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66174976"/>
        <c:crosses val="autoZero"/>
        <c:auto val="1"/>
        <c:lblAlgn val="ctr"/>
        <c:lblOffset val="100"/>
      </c:catAx>
      <c:valAx>
        <c:axId val="66174976"/>
        <c:scaling>
          <c:orientation val="minMax"/>
          <c:min val="10"/>
        </c:scaling>
        <c:axPos val="l"/>
        <c:majorGridlines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9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 sz="900" b="1" i="0" baseline="0" dirty="0" smtClean="0">
                    <a:effectLst/>
                  </a:rPr>
                  <a:t>Δ</a:t>
                </a:r>
                <a:r>
                  <a:rPr lang="en-US" sz="900" b="1" i="0" baseline="0" dirty="0" smtClean="0">
                    <a:effectLst/>
                  </a:rPr>
                  <a:t>(T)</a:t>
                </a:r>
                <a:endParaRPr lang="en-GB" sz="900" dirty="0"/>
              </a:p>
            </c:rich>
          </c:tx>
          <c:layout>
            <c:manualLayout>
              <c:xMode val="edge"/>
              <c:yMode val="edge"/>
              <c:x val="2.409751685747041E-2"/>
              <c:y val="0.3385832822348091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66156800"/>
        <c:crosses val="autoZero"/>
        <c:crossBetween val="between"/>
        <c:majorUnit val="5"/>
      </c:valAx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Sheet1!$C$11</c:f>
              <c:strCache>
                <c:ptCount val="1"/>
                <c:pt idx="0">
                  <c:v>∆Average</c:v>
                </c:pt>
              </c:strCache>
            </c:strRef>
          </c:tx>
          <c:cat>
            <c:numRef>
              <c:f>Sheet1!$D$10:$O$10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Sheet1!$D$11:$O$11</c:f>
              <c:numCache>
                <c:formatCode>General</c:formatCode>
                <c:ptCount val="12"/>
                <c:pt idx="0">
                  <c:v>16.095666666666666</c:v>
                </c:pt>
                <c:pt idx="1">
                  <c:v>17.418666666666667</c:v>
                </c:pt>
                <c:pt idx="2">
                  <c:v>18.626000000000001</c:v>
                </c:pt>
                <c:pt idx="3">
                  <c:v>18.814666666666731</c:v>
                </c:pt>
                <c:pt idx="4">
                  <c:v>16.766000000000002</c:v>
                </c:pt>
                <c:pt idx="5">
                  <c:v>16.875333333333206</c:v>
                </c:pt>
                <c:pt idx="6">
                  <c:v>16.731999999999999</c:v>
                </c:pt>
                <c:pt idx="7">
                  <c:v>16.666</c:v>
                </c:pt>
                <c:pt idx="8">
                  <c:v>17.607666666666695</c:v>
                </c:pt>
                <c:pt idx="9">
                  <c:v>19.081</c:v>
                </c:pt>
                <c:pt idx="10">
                  <c:v>18.708666666666669</c:v>
                </c:pt>
                <c:pt idx="11">
                  <c:v>16.988999999999916</c:v>
                </c:pt>
              </c:numCache>
            </c:numRef>
          </c:val>
        </c:ser>
        <c:axId val="66182144"/>
        <c:axId val="66466560"/>
      </c:barChart>
      <c:catAx>
        <c:axId val="661821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66466560"/>
        <c:crosses val="autoZero"/>
        <c:auto val="1"/>
        <c:lblAlgn val="ctr"/>
        <c:lblOffset val="100"/>
      </c:catAx>
      <c:valAx>
        <c:axId val="66466560"/>
        <c:scaling>
          <c:orientation val="minMax"/>
          <c:min val="1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900"/>
                </a:pPr>
                <a:r>
                  <a:rPr lang="el-GR" sz="900" dirty="0" smtClean="0">
                    <a:effectLst/>
                  </a:rPr>
                  <a:t>Δ</a:t>
                </a:r>
                <a:r>
                  <a:rPr lang="en-US" sz="900" dirty="0" smtClean="0">
                    <a:effectLst/>
                  </a:rPr>
                  <a:t>(T)</a:t>
                </a:r>
                <a:endParaRPr lang="en-GB" sz="9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6.2823476822994079E-2"/>
              <c:y val="0.3520653057497215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66182144"/>
        <c:crosses val="autoZero"/>
        <c:crossBetween val="between"/>
        <c:majorUnit val="5"/>
      </c:valAx>
    </c:plotArea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Sheet1!$D$10</c:f>
              <c:strCache>
                <c:ptCount val="1"/>
                <c:pt idx="0">
                  <c:v>∆Average</c:v>
                </c:pt>
              </c:strCache>
            </c:strRef>
          </c:tx>
          <c:cat>
            <c:strRef>
              <c:f>Sheet1!$E$9:$O$9</c:f>
              <c:strCache>
                <c:ptCount val="11"/>
                <c:pt idx="0">
                  <c:v>Slot2</c:v>
                </c:pt>
                <c:pt idx="1">
                  <c:v>Slot3</c:v>
                </c:pt>
                <c:pt idx="2">
                  <c:v>Slot4</c:v>
                </c:pt>
                <c:pt idx="3">
                  <c:v>Slot5</c:v>
                </c:pt>
                <c:pt idx="4">
                  <c:v>Slot6</c:v>
                </c:pt>
                <c:pt idx="5">
                  <c:v>Slot7</c:v>
                </c:pt>
                <c:pt idx="6">
                  <c:v>Slot8</c:v>
                </c:pt>
                <c:pt idx="7">
                  <c:v>Slot9</c:v>
                </c:pt>
                <c:pt idx="8">
                  <c:v>Slot10</c:v>
                </c:pt>
                <c:pt idx="9">
                  <c:v>Slot11</c:v>
                </c:pt>
                <c:pt idx="10">
                  <c:v>Slot12</c:v>
                </c:pt>
              </c:strCache>
            </c:strRef>
          </c:cat>
          <c:val>
            <c:numRef>
              <c:f>Sheet1!$E$10:$O$10</c:f>
              <c:numCache>
                <c:formatCode>General</c:formatCode>
                <c:ptCount val="11"/>
                <c:pt idx="0">
                  <c:v>25.287999999999986</c:v>
                </c:pt>
                <c:pt idx="1">
                  <c:v>19.523333333333195</c:v>
                </c:pt>
                <c:pt idx="2">
                  <c:v>19.633666666666691</c:v>
                </c:pt>
                <c:pt idx="3">
                  <c:v>22.113000000000035</c:v>
                </c:pt>
                <c:pt idx="4">
                  <c:v>19.467333333333176</c:v>
                </c:pt>
                <c:pt idx="5">
                  <c:v>21.409666666666666</c:v>
                </c:pt>
                <c:pt idx="6">
                  <c:v>21.728666666666669</c:v>
                </c:pt>
                <c:pt idx="7">
                  <c:v>21.485333333333127</c:v>
                </c:pt>
                <c:pt idx="8">
                  <c:v>14.427</c:v>
                </c:pt>
                <c:pt idx="9">
                  <c:v>16.882666666666669</c:v>
                </c:pt>
                <c:pt idx="10">
                  <c:v>21.015333333333203</c:v>
                </c:pt>
              </c:numCache>
            </c:numRef>
          </c:val>
        </c:ser>
        <c:axId val="66659840"/>
        <c:axId val="66661376"/>
      </c:barChart>
      <c:catAx>
        <c:axId val="66659840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66661376"/>
        <c:crosses val="autoZero"/>
        <c:auto val="1"/>
        <c:lblAlgn val="ctr"/>
        <c:lblOffset val="100"/>
      </c:catAx>
      <c:valAx>
        <c:axId val="66661376"/>
        <c:scaling>
          <c:orientation val="minMax"/>
          <c:max val="50"/>
          <c:min val="1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800"/>
                </a:pPr>
                <a:r>
                  <a:rPr lang="en-GB" sz="800" dirty="0"/>
                  <a:t>Temperature</a:t>
                </a:r>
                <a:r>
                  <a:rPr lang="en-GB" sz="800" baseline="0" dirty="0"/>
                  <a:t> (C)</a:t>
                </a:r>
                <a:endParaRPr lang="en-GB" sz="8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66659840"/>
        <c:crosses val="autoZero"/>
        <c:crossBetween val="between"/>
      </c:valAx>
    </c:plotArea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Sheet1!$C$10</c:f>
              <c:strCache>
                <c:ptCount val="1"/>
                <c:pt idx="0">
                  <c:v>∆Average</c:v>
                </c:pt>
              </c:strCache>
            </c:strRef>
          </c:tx>
          <c:cat>
            <c:strRef>
              <c:f>Sheet1!$D$9:$O$9</c:f>
              <c:strCache>
                <c:ptCount val="12"/>
                <c:pt idx="0">
                  <c:v>Slot1</c:v>
                </c:pt>
                <c:pt idx="1">
                  <c:v>Slot2</c:v>
                </c:pt>
                <c:pt idx="2">
                  <c:v>Slot3</c:v>
                </c:pt>
                <c:pt idx="3">
                  <c:v>Slot4</c:v>
                </c:pt>
                <c:pt idx="4">
                  <c:v>Slot5</c:v>
                </c:pt>
                <c:pt idx="5">
                  <c:v>Slot6</c:v>
                </c:pt>
                <c:pt idx="6">
                  <c:v>Slot7</c:v>
                </c:pt>
                <c:pt idx="7">
                  <c:v>Slot8</c:v>
                </c:pt>
                <c:pt idx="8">
                  <c:v>Slot9</c:v>
                </c:pt>
                <c:pt idx="9">
                  <c:v>Slot10</c:v>
                </c:pt>
                <c:pt idx="10">
                  <c:v>Slot11</c:v>
                </c:pt>
                <c:pt idx="11">
                  <c:v>Slot12</c:v>
                </c:pt>
              </c:strCache>
            </c:strRef>
          </c:cat>
          <c:val>
            <c:numRef>
              <c:f>Sheet1!$D$10:$O$10</c:f>
              <c:numCache>
                <c:formatCode>General</c:formatCode>
                <c:ptCount val="12"/>
                <c:pt idx="0">
                  <c:v>40.636000000000003</c:v>
                </c:pt>
                <c:pt idx="1">
                  <c:v>41.747666666666362</c:v>
                </c:pt>
                <c:pt idx="2">
                  <c:v>46.747666666666362</c:v>
                </c:pt>
                <c:pt idx="3">
                  <c:v>46.636000000000003</c:v>
                </c:pt>
                <c:pt idx="4">
                  <c:v>43.112000000000002</c:v>
                </c:pt>
                <c:pt idx="5">
                  <c:v>45.159333333333329</c:v>
                </c:pt>
                <c:pt idx="6">
                  <c:v>40.021666666666377</c:v>
                </c:pt>
                <c:pt idx="7">
                  <c:v>37.810666666666293</c:v>
                </c:pt>
                <c:pt idx="8">
                  <c:v>42.580666666666332</c:v>
                </c:pt>
                <c:pt idx="9">
                  <c:v>47.058333333333337</c:v>
                </c:pt>
                <c:pt idx="10">
                  <c:v>46.482333333333337</c:v>
                </c:pt>
                <c:pt idx="11">
                  <c:v>42.98533333333333</c:v>
                </c:pt>
              </c:numCache>
            </c:numRef>
          </c:val>
        </c:ser>
        <c:axId val="66685184"/>
        <c:axId val="66695168"/>
      </c:barChart>
      <c:catAx>
        <c:axId val="66685184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66695168"/>
        <c:crosses val="autoZero"/>
        <c:auto val="1"/>
        <c:lblAlgn val="ctr"/>
        <c:lblOffset val="100"/>
      </c:catAx>
      <c:valAx>
        <c:axId val="66695168"/>
        <c:scaling>
          <c:orientation val="minMax"/>
          <c:min val="10"/>
        </c:scaling>
        <c:axPos val="l"/>
        <c:majorGridlines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8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800" b="1" i="0" baseline="0" dirty="0" smtClean="0">
                    <a:effectLst/>
                  </a:rPr>
                  <a:t>Temperature (C)</a:t>
                </a:r>
                <a:endParaRPr lang="en-GB" sz="800" dirty="0" smtClean="0">
                  <a:effectLst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8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n-GB" sz="800" dirty="0"/>
              </a:p>
            </c:rich>
          </c:tx>
          <c:layout>
            <c:manualLayout>
              <c:xMode val="edge"/>
              <c:yMode val="edge"/>
              <c:x val="9.9872520777457827E-2"/>
              <c:y val="0.13941664562609704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66685184"/>
        <c:crosses val="autoZero"/>
        <c:crossBetween val="between"/>
        <c:majorUnit val="5"/>
      </c:valAx>
    </c:plotArea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Sheet1!$C$11</c:f>
              <c:strCache>
                <c:ptCount val="1"/>
                <c:pt idx="0">
                  <c:v>∆Average</c:v>
                </c:pt>
              </c:strCache>
            </c:strRef>
          </c:tx>
          <c:cat>
            <c:strRef>
              <c:f>Sheet1!$D$10:$O$10</c:f>
              <c:strCache>
                <c:ptCount val="12"/>
                <c:pt idx="0">
                  <c:v>Slot1</c:v>
                </c:pt>
                <c:pt idx="1">
                  <c:v>Slot2</c:v>
                </c:pt>
                <c:pt idx="2">
                  <c:v>Slot3</c:v>
                </c:pt>
                <c:pt idx="3">
                  <c:v>Slot4</c:v>
                </c:pt>
                <c:pt idx="4">
                  <c:v>Slot5</c:v>
                </c:pt>
                <c:pt idx="5">
                  <c:v>Slot6</c:v>
                </c:pt>
                <c:pt idx="6">
                  <c:v>Slot7</c:v>
                </c:pt>
                <c:pt idx="7">
                  <c:v>Slot8</c:v>
                </c:pt>
                <c:pt idx="8">
                  <c:v>Slot9</c:v>
                </c:pt>
                <c:pt idx="9">
                  <c:v>Slot10</c:v>
                </c:pt>
                <c:pt idx="10">
                  <c:v>Slot11</c:v>
                </c:pt>
                <c:pt idx="11">
                  <c:v>Slot12</c:v>
                </c:pt>
              </c:strCache>
            </c:strRef>
          </c:cat>
          <c:val>
            <c:numRef>
              <c:f>Sheet1!$D$11:$O$11</c:f>
              <c:numCache>
                <c:formatCode>General</c:formatCode>
                <c:ptCount val="12"/>
                <c:pt idx="0">
                  <c:v>16.095666666666666</c:v>
                </c:pt>
                <c:pt idx="1">
                  <c:v>17.418666666666667</c:v>
                </c:pt>
                <c:pt idx="2">
                  <c:v>18.626000000000001</c:v>
                </c:pt>
                <c:pt idx="3">
                  <c:v>18.814666666666731</c:v>
                </c:pt>
                <c:pt idx="4">
                  <c:v>16.766000000000002</c:v>
                </c:pt>
                <c:pt idx="5">
                  <c:v>16.875333333333199</c:v>
                </c:pt>
                <c:pt idx="6">
                  <c:v>16.731999999999999</c:v>
                </c:pt>
                <c:pt idx="7">
                  <c:v>16.666</c:v>
                </c:pt>
                <c:pt idx="8">
                  <c:v>17.607666666666695</c:v>
                </c:pt>
                <c:pt idx="9">
                  <c:v>19.081</c:v>
                </c:pt>
                <c:pt idx="10">
                  <c:v>18.708666666666669</c:v>
                </c:pt>
                <c:pt idx="11">
                  <c:v>16.988999999999912</c:v>
                </c:pt>
              </c:numCache>
            </c:numRef>
          </c:val>
        </c:ser>
        <c:axId val="66710528"/>
        <c:axId val="66724608"/>
      </c:barChart>
      <c:catAx>
        <c:axId val="66710528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66724608"/>
        <c:crosses val="autoZero"/>
        <c:auto val="1"/>
        <c:lblAlgn val="ctr"/>
        <c:lblOffset val="100"/>
      </c:catAx>
      <c:valAx>
        <c:axId val="66724608"/>
        <c:scaling>
          <c:orientation val="minMax"/>
          <c:max val="50"/>
          <c:min val="1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800"/>
                </a:pPr>
                <a:r>
                  <a:rPr lang="en-GB" sz="800" b="1" i="0" baseline="0" dirty="0" smtClean="0">
                    <a:effectLst/>
                  </a:rPr>
                  <a:t>Temperature (C)</a:t>
                </a:r>
                <a:endParaRPr lang="en-GB" sz="8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6.2823476822993954E-2"/>
              <c:y val="0.15532292900722974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66710528"/>
        <c:crosses val="autoZero"/>
        <c:crossBetween val="between"/>
        <c:majorUnit val="5"/>
      </c:valAx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Sheet1!$O$1</c:f>
              <c:strCache>
                <c:ptCount val="1"/>
                <c:pt idx="0">
                  <c:v>ΔT1</c:v>
                </c:pt>
              </c:strCache>
            </c:strRef>
          </c:tx>
          <c:val>
            <c:numRef>
              <c:f>Sheet1!$O$2:$O$15</c:f>
              <c:numCache>
                <c:formatCode>General</c:formatCode>
                <c:ptCount val="14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27</c:v>
                </c:pt>
                <c:pt idx="4">
                  <c:v>28</c:v>
                </c:pt>
                <c:pt idx="5">
                  <c:v>30</c:v>
                </c:pt>
                <c:pt idx="6">
                  <c:v>29</c:v>
                </c:pt>
                <c:pt idx="7">
                  <c:v>30</c:v>
                </c:pt>
                <c:pt idx="8">
                  <c:v>26</c:v>
                </c:pt>
                <c:pt idx="9">
                  <c:v>29</c:v>
                </c:pt>
                <c:pt idx="10">
                  <c:v>31</c:v>
                </c:pt>
                <c:pt idx="11">
                  <c:v>28</c:v>
                </c:pt>
                <c:pt idx="12">
                  <c:v>30</c:v>
                </c:pt>
                <c:pt idx="13">
                  <c:v>29</c:v>
                </c:pt>
              </c:numCache>
            </c:numRef>
          </c:val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ΔT2</c:v>
                </c:pt>
              </c:strCache>
            </c:strRef>
          </c:tx>
          <c:val>
            <c:numRef>
              <c:f>Sheet1!$P$2:$P$15</c:f>
              <c:numCache>
                <c:formatCode>General</c:formatCode>
                <c:ptCount val="14"/>
                <c:pt idx="0">
                  <c:v>30</c:v>
                </c:pt>
                <c:pt idx="1">
                  <c:v>31</c:v>
                </c:pt>
                <c:pt idx="2">
                  <c:v>30</c:v>
                </c:pt>
                <c:pt idx="3">
                  <c:v>28</c:v>
                </c:pt>
                <c:pt idx="4">
                  <c:v>27</c:v>
                </c:pt>
                <c:pt idx="5">
                  <c:v>29</c:v>
                </c:pt>
                <c:pt idx="6">
                  <c:v>28</c:v>
                </c:pt>
                <c:pt idx="7">
                  <c:v>30</c:v>
                </c:pt>
                <c:pt idx="8">
                  <c:v>30</c:v>
                </c:pt>
                <c:pt idx="9">
                  <c:v>31</c:v>
                </c:pt>
                <c:pt idx="10">
                  <c:v>31</c:v>
                </c:pt>
                <c:pt idx="11">
                  <c:v>26</c:v>
                </c:pt>
                <c:pt idx="12">
                  <c:v>32</c:v>
                </c:pt>
                <c:pt idx="13">
                  <c:v>32</c:v>
                </c:pt>
              </c:numCache>
            </c:numRef>
          </c:val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ΔT3</c:v>
                </c:pt>
              </c:strCache>
            </c:strRef>
          </c:tx>
          <c:val>
            <c:numRef>
              <c:f>Sheet1!$Q$2:$Q$15</c:f>
              <c:numCache>
                <c:formatCode>General</c:formatCode>
                <c:ptCount val="14"/>
                <c:pt idx="0">
                  <c:v>32</c:v>
                </c:pt>
                <c:pt idx="1">
                  <c:v>34</c:v>
                </c:pt>
                <c:pt idx="2">
                  <c:v>34</c:v>
                </c:pt>
                <c:pt idx="3">
                  <c:v>34</c:v>
                </c:pt>
                <c:pt idx="4">
                  <c:v>32</c:v>
                </c:pt>
                <c:pt idx="5">
                  <c:v>32</c:v>
                </c:pt>
                <c:pt idx="6">
                  <c:v>30</c:v>
                </c:pt>
                <c:pt idx="7">
                  <c:v>34</c:v>
                </c:pt>
                <c:pt idx="8">
                  <c:v>33</c:v>
                </c:pt>
                <c:pt idx="9">
                  <c:v>33</c:v>
                </c:pt>
                <c:pt idx="10">
                  <c:v>32</c:v>
                </c:pt>
                <c:pt idx="11">
                  <c:v>27</c:v>
                </c:pt>
                <c:pt idx="12">
                  <c:v>32</c:v>
                </c:pt>
                <c:pt idx="13">
                  <c:v>35</c:v>
                </c:pt>
              </c:numCache>
            </c:numRef>
          </c:val>
        </c:ser>
        <c:ser>
          <c:idx val="3"/>
          <c:order val="3"/>
          <c:tx>
            <c:strRef>
              <c:f>Sheet1!$O$21</c:f>
              <c:strCache>
                <c:ptCount val="1"/>
                <c:pt idx="0">
                  <c:v>ΔR</c:v>
                </c:pt>
              </c:strCache>
            </c:strRef>
          </c:tx>
          <c:val>
            <c:numRef>
              <c:f>Sheet1!$O$22:$O$35</c:f>
              <c:numCache>
                <c:formatCode>General</c:formatCode>
                <c:ptCount val="14"/>
                <c:pt idx="0">
                  <c:v>21</c:v>
                </c:pt>
                <c:pt idx="1">
                  <c:v>14</c:v>
                </c:pt>
                <c:pt idx="2">
                  <c:v>14</c:v>
                </c:pt>
                <c:pt idx="3">
                  <c:v>17</c:v>
                </c:pt>
                <c:pt idx="4">
                  <c:v>22</c:v>
                </c:pt>
                <c:pt idx="5">
                  <c:v>19</c:v>
                </c:pt>
                <c:pt idx="6">
                  <c:v>14</c:v>
                </c:pt>
                <c:pt idx="7">
                  <c:v>16</c:v>
                </c:pt>
                <c:pt idx="8">
                  <c:v>17</c:v>
                </c:pt>
                <c:pt idx="9">
                  <c:v>20</c:v>
                </c:pt>
                <c:pt idx="10">
                  <c:v>22</c:v>
                </c:pt>
                <c:pt idx="11">
                  <c:v>21</c:v>
                </c:pt>
                <c:pt idx="12">
                  <c:v>25</c:v>
                </c:pt>
                <c:pt idx="13">
                  <c:v>20</c:v>
                </c:pt>
              </c:numCache>
            </c:numRef>
          </c:val>
        </c:ser>
        <c:axId val="68292608"/>
        <c:axId val="68294528"/>
      </c:barChart>
      <c:catAx>
        <c:axId val="682926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Slot</a:t>
                </a:r>
              </a:p>
            </c:rich>
          </c:tx>
          <c:layout/>
        </c:title>
        <c:tickLblPos val="nextTo"/>
        <c:crossAx val="68294528"/>
        <c:crosses val="autoZero"/>
        <c:auto val="1"/>
        <c:lblAlgn val="ctr"/>
        <c:lblOffset val="100"/>
      </c:catAx>
      <c:valAx>
        <c:axId val="6829452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l-GR" sz="1000" b="1" i="0" baseline="0" dirty="0" smtClean="0">
                    <a:effectLst/>
                  </a:rPr>
                  <a:t>Δ</a:t>
                </a:r>
                <a:r>
                  <a:rPr lang="en-US" sz="1000" b="1" i="0" baseline="0" dirty="0" smtClean="0">
                    <a:effectLst/>
                  </a:rPr>
                  <a:t>T(C)</a:t>
                </a:r>
                <a:endParaRPr lang="en-GB" sz="1000" dirty="0">
                  <a:effectLst/>
                </a:endParaRPr>
              </a:p>
            </c:rich>
          </c:tx>
          <c:layout/>
        </c:title>
        <c:numFmt formatCode="General" sourceLinked="1"/>
        <c:tickLblPos val="nextTo"/>
        <c:crossAx val="68292608"/>
        <c:crosses val="autoZero"/>
        <c:crossBetween val="between"/>
      </c:valAx>
    </c:plotArea>
    <c:legend>
      <c:legendPos val="t"/>
      <c:layout/>
    </c:legend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6DFDD14-6090-4677-AFB1-43ADCE7D93E6}" type="datetimeFigureOut">
              <a:rPr lang="en-GB" smtClean="0"/>
              <a:pPr/>
              <a:t>26/09/2013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838C54F-1E1A-48D7-BF16-2212ABE6FA68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8013850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1C0C677-1AAE-4577-928D-6D1AD7406C41}" type="datetimeFigureOut">
              <a:rPr lang="en-GB" smtClean="0"/>
              <a:pPr/>
              <a:t>26/09/2013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49BDF12-B605-4BCC-9734-285BE3A8A22D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0042276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BDF12-B605-4BCC-9734-285BE3A8A22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11010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93F26-D20A-45F8-9EFF-4E941B7D9699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DFDE-0004-44D0-814F-8848687918B9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AEBD3-A0DE-4702-A4CD-AD3DA8BA9E3A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D39A7-B490-4A40-BF96-25F2214BF104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F59A-544C-4EB2-86DD-4D3E0F386351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D32ED-E5E6-44A7-8F3F-86C4D0796587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82FE-0353-4D03-B039-B7908F217348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5343-48AF-47C4-806D-1B5B77C4CB23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3556-1464-4F2F-9B63-6074C2D70972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945D-3045-4E52-8ADF-9CEC74E37484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7BFBF-B43C-4F0D-B341-79A219C59F78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12F5B-2821-4E0E-8C00-FD0812301C9D}" type="datetime1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chart" Target="../charts/chart5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7" Type="http://schemas.openxmlformats.org/officeDocument/2006/relationships/image" Target="../media/image15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chart" Target="../charts/char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tel.com/content/www/us/en/servers/ipmi/ipmi-specifications.html" TargetMode="External"/><Relationship Id="rId13" Type="http://schemas.openxmlformats.org/officeDocument/2006/relationships/hyperlink" Target="http://www.asis-pro.com/" TargetMode="External"/><Relationship Id="rId3" Type="http://schemas.openxmlformats.org/officeDocument/2006/relationships/hyperlink" Target="https://espace.cern.ch/ph-dep-ESE-BE-ATCAEvaluationProject/SitePages/Home.aspx" TargetMode="External"/><Relationship Id="rId7" Type="http://schemas.openxmlformats.org/officeDocument/2006/relationships/hyperlink" Target="http://www.picmg.org/pdf/PICMG_3_0_Shortform.pdf" TargetMode="External"/><Relationship Id="rId12" Type="http://schemas.openxmlformats.org/officeDocument/2006/relationships/hyperlink" Target="http://www.schroff.de/" TargetMode="External"/><Relationship Id="rId2" Type="http://schemas.openxmlformats.org/officeDocument/2006/relationships/hyperlink" Target="https://espace.cern.ch/ph-dep-ESE-BE-uTCAEvaluationProject/default.aspx" TargetMode="External"/><Relationship Id="rId16" Type="http://schemas.openxmlformats.org/officeDocument/2006/relationships/hyperlink" Target="http://www.comtel-online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picmg.org/pdf/AMC.0_R2.0_Short_Form.pdf" TargetMode="External"/><Relationship Id="rId11" Type="http://schemas.openxmlformats.org/officeDocument/2006/relationships/hyperlink" Target="http://www.vadatech.com/" TargetMode="External"/><Relationship Id="rId5" Type="http://schemas.openxmlformats.org/officeDocument/2006/relationships/hyperlink" Target="http://www.picmg.org/pdf/MicroTCA_Short_Form_Sept_2006.pdf" TargetMode="External"/><Relationship Id="rId15" Type="http://schemas.openxmlformats.org/officeDocument/2006/relationships/hyperlink" Target="http://www.elma.com/" TargetMode="External"/><Relationship Id="rId10" Type="http://schemas.openxmlformats.org/officeDocument/2006/relationships/hyperlink" Target="http://www.nateurope.com/" TargetMode="External"/><Relationship Id="rId4" Type="http://schemas.openxmlformats.org/officeDocument/2006/relationships/hyperlink" Target="http://www.picmg.org/" TargetMode="External"/><Relationship Id="rId9" Type="http://schemas.openxmlformats.org/officeDocument/2006/relationships/hyperlink" Target="http://www.polarisnetworks.net/atca-test-tool.html" TargetMode="External"/><Relationship Id="rId14" Type="http://schemas.openxmlformats.org/officeDocument/2006/relationships/hyperlink" Target="http://www.wiener-d.com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7"/>
          <p:cNvSpPr/>
          <p:nvPr/>
        </p:nvSpPr>
        <p:spPr>
          <a:xfrm>
            <a:off x="-2358770" y="2303875"/>
            <a:ext cx="5985665" cy="3240360"/>
          </a:xfrm>
          <a:custGeom>
            <a:avLst/>
            <a:gdLst>
              <a:gd name="connsiteX0" fmla="*/ 714375 w 8496300"/>
              <a:gd name="connsiteY0" fmla="*/ 4524375 h 4524375"/>
              <a:gd name="connsiteX1" fmla="*/ 714375 w 8496300"/>
              <a:gd name="connsiteY1" fmla="*/ 4524375 h 4524375"/>
              <a:gd name="connsiteX2" fmla="*/ 8496300 w 8496300"/>
              <a:gd name="connsiteY2" fmla="*/ 2533650 h 4524375"/>
              <a:gd name="connsiteX3" fmla="*/ 7543800 w 8496300"/>
              <a:gd name="connsiteY3" fmla="*/ 381000 h 4524375"/>
              <a:gd name="connsiteX4" fmla="*/ 7981950 w 8496300"/>
              <a:gd name="connsiteY4" fmla="*/ 342900 h 4524375"/>
              <a:gd name="connsiteX5" fmla="*/ 8115300 w 8496300"/>
              <a:gd name="connsiteY5" fmla="*/ 180975 h 4524375"/>
              <a:gd name="connsiteX6" fmla="*/ 8058150 w 8496300"/>
              <a:gd name="connsiteY6" fmla="*/ 57150 h 4524375"/>
              <a:gd name="connsiteX7" fmla="*/ 7524750 w 8496300"/>
              <a:gd name="connsiteY7" fmla="*/ 152400 h 4524375"/>
              <a:gd name="connsiteX8" fmla="*/ 7477125 w 8496300"/>
              <a:gd name="connsiteY8" fmla="*/ 209550 h 4524375"/>
              <a:gd name="connsiteX9" fmla="*/ 7362825 w 8496300"/>
              <a:gd name="connsiteY9" fmla="*/ 0 h 4524375"/>
              <a:gd name="connsiteX10" fmla="*/ 6915150 w 8496300"/>
              <a:gd name="connsiteY10" fmla="*/ 47625 h 4524375"/>
              <a:gd name="connsiteX11" fmla="*/ 6905625 w 8496300"/>
              <a:gd name="connsiteY11" fmla="*/ 142875 h 4524375"/>
              <a:gd name="connsiteX12" fmla="*/ 304800 w 8496300"/>
              <a:gd name="connsiteY12" fmla="*/ 1114425 h 4524375"/>
              <a:gd name="connsiteX13" fmla="*/ 333375 w 8496300"/>
              <a:gd name="connsiteY13" fmla="*/ 1333500 h 4524375"/>
              <a:gd name="connsiteX14" fmla="*/ 0 w 8496300"/>
              <a:gd name="connsiteY14" fmla="*/ 1362075 h 4524375"/>
              <a:gd name="connsiteX15" fmla="*/ 19050 w 8496300"/>
              <a:gd name="connsiteY15" fmla="*/ 4352925 h 4524375"/>
              <a:gd name="connsiteX16" fmla="*/ 219075 w 8496300"/>
              <a:gd name="connsiteY16" fmla="*/ 4438650 h 4524375"/>
              <a:gd name="connsiteX17" fmla="*/ 657225 w 8496300"/>
              <a:gd name="connsiteY17" fmla="*/ 4352925 h 4524375"/>
              <a:gd name="connsiteX18" fmla="*/ 714375 w 8496300"/>
              <a:gd name="connsiteY18" fmla="*/ 4524375 h 4524375"/>
              <a:gd name="connsiteX0" fmla="*/ 714375 w 8496300"/>
              <a:gd name="connsiteY0" fmla="*/ 4524375 h 4524375"/>
              <a:gd name="connsiteX1" fmla="*/ 714375 w 8496300"/>
              <a:gd name="connsiteY1" fmla="*/ 4524375 h 4524375"/>
              <a:gd name="connsiteX2" fmla="*/ 8496300 w 8496300"/>
              <a:gd name="connsiteY2" fmla="*/ 2533650 h 4524375"/>
              <a:gd name="connsiteX3" fmla="*/ 7543800 w 8496300"/>
              <a:gd name="connsiteY3" fmla="*/ 381000 h 4524375"/>
              <a:gd name="connsiteX4" fmla="*/ 7981950 w 8496300"/>
              <a:gd name="connsiteY4" fmla="*/ 342900 h 4524375"/>
              <a:gd name="connsiteX5" fmla="*/ 8115300 w 8496300"/>
              <a:gd name="connsiteY5" fmla="*/ 180975 h 4524375"/>
              <a:gd name="connsiteX6" fmla="*/ 8058150 w 8496300"/>
              <a:gd name="connsiteY6" fmla="*/ 57150 h 4524375"/>
              <a:gd name="connsiteX7" fmla="*/ 7524750 w 8496300"/>
              <a:gd name="connsiteY7" fmla="*/ 152400 h 4524375"/>
              <a:gd name="connsiteX8" fmla="*/ 7477125 w 8496300"/>
              <a:gd name="connsiteY8" fmla="*/ 209550 h 4524375"/>
              <a:gd name="connsiteX9" fmla="*/ 7362825 w 8496300"/>
              <a:gd name="connsiteY9" fmla="*/ 0 h 4524375"/>
              <a:gd name="connsiteX10" fmla="*/ 6915150 w 8496300"/>
              <a:gd name="connsiteY10" fmla="*/ 47625 h 4524375"/>
              <a:gd name="connsiteX11" fmla="*/ 6905625 w 8496300"/>
              <a:gd name="connsiteY11" fmla="*/ 142875 h 4524375"/>
              <a:gd name="connsiteX12" fmla="*/ 304800 w 8496300"/>
              <a:gd name="connsiteY12" fmla="*/ 1114425 h 4524375"/>
              <a:gd name="connsiteX13" fmla="*/ 304800 w 8496300"/>
              <a:gd name="connsiteY13" fmla="*/ 1514475 h 4524375"/>
              <a:gd name="connsiteX14" fmla="*/ 0 w 8496300"/>
              <a:gd name="connsiteY14" fmla="*/ 1362075 h 4524375"/>
              <a:gd name="connsiteX15" fmla="*/ 19050 w 8496300"/>
              <a:gd name="connsiteY15" fmla="*/ 4352925 h 4524375"/>
              <a:gd name="connsiteX16" fmla="*/ 219075 w 8496300"/>
              <a:gd name="connsiteY16" fmla="*/ 4438650 h 4524375"/>
              <a:gd name="connsiteX17" fmla="*/ 657225 w 8496300"/>
              <a:gd name="connsiteY17" fmla="*/ 4352925 h 4524375"/>
              <a:gd name="connsiteX18" fmla="*/ 714375 w 8496300"/>
              <a:gd name="connsiteY18" fmla="*/ 4524375 h 4524375"/>
              <a:gd name="connsiteX0" fmla="*/ 714375 w 8496300"/>
              <a:gd name="connsiteY0" fmla="*/ 4524375 h 4524375"/>
              <a:gd name="connsiteX1" fmla="*/ 714375 w 8496300"/>
              <a:gd name="connsiteY1" fmla="*/ 4524375 h 4524375"/>
              <a:gd name="connsiteX2" fmla="*/ 8496300 w 8496300"/>
              <a:gd name="connsiteY2" fmla="*/ 2533650 h 4524375"/>
              <a:gd name="connsiteX3" fmla="*/ 7543800 w 8496300"/>
              <a:gd name="connsiteY3" fmla="*/ 381000 h 4524375"/>
              <a:gd name="connsiteX4" fmla="*/ 7981950 w 8496300"/>
              <a:gd name="connsiteY4" fmla="*/ 342900 h 4524375"/>
              <a:gd name="connsiteX5" fmla="*/ 8115300 w 8496300"/>
              <a:gd name="connsiteY5" fmla="*/ 180975 h 4524375"/>
              <a:gd name="connsiteX6" fmla="*/ 8058150 w 8496300"/>
              <a:gd name="connsiteY6" fmla="*/ 57150 h 4524375"/>
              <a:gd name="connsiteX7" fmla="*/ 7524750 w 8496300"/>
              <a:gd name="connsiteY7" fmla="*/ 152400 h 4524375"/>
              <a:gd name="connsiteX8" fmla="*/ 7477125 w 8496300"/>
              <a:gd name="connsiteY8" fmla="*/ 209550 h 4524375"/>
              <a:gd name="connsiteX9" fmla="*/ 7362825 w 8496300"/>
              <a:gd name="connsiteY9" fmla="*/ 0 h 4524375"/>
              <a:gd name="connsiteX10" fmla="*/ 6915150 w 8496300"/>
              <a:gd name="connsiteY10" fmla="*/ 47625 h 4524375"/>
              <a:gd name="connsiteX11" fmla="*/ 6905625 w 8496300"/>
              <a:gd name="connsiteY11" fmla="*/ 142875 h 4524375"/>
              <a:gd name="connsiteX12" fmla="*/ 304800 w 8496300"/>
              <a:gd name="connsiteY12" fmla="*/ 1114425 h 4524375"/>
              <a:gd name="connsiteX13" fmla="*/ 304800 w 8496300"/>
              <a:gd name="connsiteY13" fmla="*/ 1514475 h 4524375"/>
              <a:gd name="connsiteX14" fmla="*/ 0 w 8496300"/>
              <a:gd name="connsiteY14" fmla="*/ 1543050 h 4524375"/>
              <a:gd name="connsiteX15" fmla="*/ 19050 w 8496300"/>
              <a:gd name="connsiteY15" fmla="*/ 4352925 h 4524375"/>
              <a:gd name="connsiteX16" fmla="*/ 219075 w 8496300"/>
              <a:gd name="connsiteY16" fmla="*/ 4438650 h 4524375"/>
              <a:gd name="connsiteX17" fmla="*/ 657225 w 8496300"/>
              <a:gd name="connsiteY17" fmla="*/ 4352925 h 4524375"/>
              <a:gd name="connsiteX18" fmla="*/ 714375 w 8496300"/>
              <a:gd name="connsiteY18" fmla="*/ 4524375 h 4524375"/>
              <a:gd name="connsiteX0" fmla="*/ 714375 w 8496300"/>
              <a:gd name="connsiteY0" fmla="*/ 4524375 h 4524375"/>
              <a:gd name="connsiteX1" fmla="*/ 714375 w 8496300"/>
              <a:gd name="connsiteY1" fmla="*/ 4524375 h 4524375"/>
              <a:gd name="connsiteX2" fmla="*/ 8496300 w 8496300"/>
              <a:gd name="connsiteY2" fmla="*/ 2533650 h 4524375"/>
              <a:gd name="connsiteX3" fmla="*/ 7543800 w 8496300"/>
              <a:gd name="connsiteY3" fmla="*/ 381000 h 4524375"/>
              <a:gd name="connsiteX4" fmla="*/ 7981950 w 8496300"/>
              <a:gd name="connsiteY4" fmla="*/ 342900 h 4524375"/>
              <a:gd name="connsiteX5" fmla="*/ 8115300 w 8496300"/>
              <a:gd name="connsiteY5" fmla="*/ 180975 h 4524375"/>
              <a:gd name="connsiteX6" fmla="*/ 8058150 w 8496300"/>
              <a:gd name="connsiteY6" fmla="*/ 57150 h 4524375"/>
              <a:gd name="connsiteX7" fmla="*/ 7524750 w 8496300"/>
              <a:gd name="connsiteY7" fmla="*/ 152400 h 4524375"/>
              <a:gd name="connsiteX8" fmla="*/ 7477125 w 8496300"/>
              <a:gd name="connsiteY8" fmla="*/ 209550 h 4524375"/>
              <a:gd name="connsiteX9" fmla="*/ 7362825 w 8496300"/>
              <a:gd name="connsiteY9" fmla="*/ 0 h 4524375"/>
              <a:gd name="connsiteX10" fmla="*/ 6915150 w 8496300"/>
              <a:gd name="connsiteY10" fmla="*/ 47625 h 4524375"/>
              <a:gd name="connsiteX11" fmla="*/ 6905625 w 8496300"/>
              <a:gd name="connsiteY11" fmla="*/ 142875 h 4524375"/>
              <a:gd name="connsiteX12" fmla="*/ 295275 w 8496300"/>
              <a:gd name="connsiteY12" fmla="*/ 1304925 h 4524375"/>
              <a:gd name="connsiteX13" fmla="*/ 304800 w 8496300"/>
              <a:gd name="connsiteY13" fmla="*/ 1514475 h 4524375"/>
              <a:gd name="connsiteX14" fmla="*/ 0 w 8496300"/>
              <a:gd name="connsiteY14" fmla="*/ 1543050 h 4524375"/>
              <a:gd name="connsiteX15" fmla="*/ 19050 w 8496300"/>
              <a:gd name="connsiteY15" fmla="*/ 4352925 h 4524375"/>
              <a:gd name="connsiteX16" fmla="*/ 219075 w 8496300"/>
              <a:gd name="connsiteY16" fmla="*/ 4438650 h 4524375"/>
              <a:gd name="connsiteX17" fmla="*/ 657225 w 8496300"/>
              <a:gd name="connsiteY17" fmla="*/ 4352925 h 4524375"/>
              <a:gd name="connsiteX18" fmla="*/ 714375 w 8496300"/>
              <a:gd name="connsiteY18" fmla="*/ 4524375 h 4524375"/>
              <a:gd name="connsiteX0" fmla="*/ 714375 w 8496300"/>
              <a:gd name="connsiteY0" fmla="*/ 4524375 h 4524375"/>
              <a:gd name="connsiteX1" fmla="*/ 714375 w 8496300"/>
              <a:gd name="connsiteY1" fmla="*/ 4524375 h 4524375"/>
              <a:gd name="connsiteX2" fmla="*/ 8496300 w 8496300"/>
              <a:gd name="connsiteY2" fmla="*/ 2533650 h 4524375"/>
              <a:gd name="connsiteX3" fmla="*/ 7543800 w 8496300"/>
              <a:gd name="connsiteY3" fmla="*/ 381000 h 4524375"/>
              <a:gd name="connsiteX4" fmla="*/ 7981950 w 8496300"/>
              <a:gd name="connsiteY4" fmla="*/ 342900 h 4524375"/>
              <a:gd name="connsiteX5" fmla="*/ 8115300 w 8496300"/>
              <a:gd name="connsiteY5" fmla="*/ 180975 h 4524375"/>
              <a:gd name="connsiteX6" fmla="*/ 8058150 w 8496300"/>
              <a:gd name="connsiteY6" fmla="*/ 57150 h 4524375"/>
              <a:gd name="connsiteX7" fmla="*/ 7524750 w 8496300"/>
              <a:gd name="connsiteY7" fmla="*/ 152400 h 4524375"/>
              <a:gd name="connsiteX8" fmla="*/ 7477125 w 8496300"/>
              <a:gd name="connsiteY8" fmla="*/ 209550 h 4524375"/>
              <a:gd name="connsiteX9" fmla="*/ 7362825 w 8496300"/>
              <a:gd name="connsiteY9" fmla="*/ 0 h 4524375"/>
              <a:gd name="connsiteX10" fmla="*/ 6915150 w 8496300"/>
              <a:gd name="connsiteY10" fmla="*/ 47625 h 4524375"/>
              <a:gd name="connsiteX11" fmla="*/ 6848475 w 8496300"/>
              <a:gd name="connsiteY11" fmla="*/ 295275 h 4524375"/>
              <a:gd name="connsiteX12" fmla="*/ 295275 w 8496300"/>
              <a:gd name="connsiteY12" fmla="*/ 1304925 h 4524375"/>
              <a:gd name="connsiteX13" fmla="*/ 304800 w 8496300"/>
              <a:gd name="connsiteY13" fmla="*/ 1514475 h 4524375"/>
              <a:gd name="connsiteX14" fmla="*/ 0 w 8496300"/>
              <a:gd name="connsiteY14" fmla="*/ 1543050 h 4524375"/>
              <a:gd name="connsiteX15" fmla="*/ 19050 w 8496300"/>
              <a:gd name="connsiteY15" fmla="*/ 4352925 h 4524375"/>
              <a:gd name="connsiteX16" fmla="*/ 219075 w 8496300"/>
              <a:gd name="connsiteY16" fmla="*/ 4438650 h 4524375"/>
              <a:gd name="connsiteX17" fmla="*/ 657225 w 8496300"/>
              <a:gd name="connsiteY17" fmla="*/ 4352925 h 4524375"/>
              <a:gd name="connsiteX18" fmla="*/ 714375 w 8496300"/>
              <a:gd name="connsiteY18" fmla="*/ 4524375 h 4524375"/>
              <a:gd name="connsiteX0" fmla="*/ 714375 w 8496300"/>
              <a:gd name="connsiteY0" fmla="*/ 4524375 h 4524375"/>
              <a:gd name="connsiteX1" fmla="*/ 714375 w 8496300"/>
              <a:gd name="connsiteY1" fmla="*/ 4524375 h 4524375"/>
              <a:gd name="connsiteX2" fmla="*/ 8496300 w 8496300"/>
              <a:gd name="connsiteY2" fmla="*/ 2533650 h 4524375"/>
              <a:gd name="connsiteX3" fmla="*/ 7543800 w 8496300"/>
              <a:gd name="connsiteY3" fmla="*/ 381000 h 4524375"/>
              <a:gd name="connsiteX4" fmla="*/ 7981950 w 8496300"/>
              <a:gd name="connsiteY4" fmla="*/ 342900 h 4524375"/>
              <a:gd name="connsiteX5" fmla="*/ 8115300 w 8496300"/>
              <a:gd name="connsiteY5" fmla="*/ 180975 h 4524375"/>
              <a:gd name="connsiteX6" fmla="*/ 8058150 w 8496300"/>
              <a:gd name="connsiteY6" fmla="*/ 57150 h 4524375"/>
              <a:gd name="connsiteX7" fmla="*/ 7524750 w 8496300"/>
              <a:gd name="connsiteY7" fmla="*/ 152400 h 4524375"/>
              <a:gd name="connsiteX8" fmla="*/ 7477125 w 8496300"/>
              <a:gd name="connsiteY8" fmla="*/ 209550 h 4524375"/>
              <a:gd name="connsiteX9" fmla="*/ 7362825 w 8496300"/>
              <a:gd name="connsiteY9" fmla="*/ 0 h 4524375"/>
              <a:gd name="connsiteX10" fmla="*/ 7219950 w 8496300"/>
              <a:gd name="connsiteY10" fmla="*/ 400050 h 4524375"/>
              <a:gd name="connsiteX11" fmla="*/ 6915150 w 8496300"/>
              <a:gd name="connsiteY11" fmla="*/ 47625 h 4524375"/>
              <a:gd name="connsiteX12" fmla="*/ 6848475 w 8496300"/>
              <a:gd name="connsiteY12" fmla="*/ 295275 h 4524375"/>
              <a:gd name="connsiteX13" fmla="*/ 295275 w 8496300"/>
              <a:gd name="connsiteY13" fmla="*/ 1304925 h 4524375"/>
              <a:gd name="connsiteX14" fmla="*/ 304800 w 8496300"/>
              <a:gd name="connsiteY14" fmla="*/ 1514475 h 4524375"/>
              <a:gd name="connsiteX15" fmla="*/ 0 w 8496300"/>
              <a:gd name="connsiteY15" fmla="*/ 1543050 h 4524375"/>
              <a:gd name="connsiteX16" fmla="*/ 19050 w 8496300"/>
              <a:gd name="connsiteY16" fmla="*/ 4352925 h 4524375"/>
              <a:gd name="connsiteX17" fmla="*/ 219075 w 8496300"/>
              <a:gd name="connsiteY17" fmla="*/ 4438650 h 4524375"/>
              <a:gd name="connsiteX18" fmla="*/ 657225 w 8496300"/>
              <a:gd name="connsiteY18" fmla="*/ 4352925 h 4524375"/>
              <a:gd name="connsiteX19" fmla="*/ 714375 w 8496300"/>
              <a:gd name="connsiteY19" fmla="*/ 4524375 h 4524375"/>
              <a:gd name="connsiteX0" fmla="*/ 714375 w 8496300"/>
              <a:gd name="connsiteY0" fmla="*/ 4524375 h 4524375"/>
              <a:gd name="connsiteX1" fmla="*/ 714375 w 8496300"/>
              <a:gd name="connsiteY1" fmla="*/ 4524375 h 4524375"/>
              <a:gd name="connsiteX2" fmla="*/ 8496300 w 8496300"/>
              <a:gd name="connsiteY2" fmla="*/ 2533650 h 4524375"/>
              <a:gd name="connsiteX3" fmla="*/ 7543800 w 8496300"/>
              <a:gd name="connsiteY3" fmla="*/ 381000 h 4524375"/>
              <a:gd name="connsiteX4" fmla="*/ 7981950 w 8496300"/>
              <a:gd name="connsiteY4" fmla="*/ 342900 h 4524375"/>
              <a:gd name="connsiteX5" fmla="*/ 8115300 w 8496300"/>
              <a:gd name="connsiteY5" fmla="*/ 180975 h 4524375"/>
              <a:gd name="connsiteX6" fmla="*/ 8058150 w 8496300"/>
              <a:gd name="connsiteY6" fmla="*/ 57150 h 4524375"/>
              <a:gd name="connsiteX7" fmla="*/ 7524750 w 8496300"/>
              <a:gd name="connsiteY7" fmla="*/ 152400 h 4524375"/>
              <a:gd name="connsiteX8" fmla="*/ 7477125 w 8496300"/>
              <a:gd name="connsiteY8" fmla="*/ 209550 h 4524375"/>
              <a:gd name="connsiteX9" fmla="*/ 7362825 w 8496300"/>
              <a:gd name="connsiteY9" fmla="*/ 0 h 4524375"/>
              <a:gd name="connsiteX10" fmla="*/ 7219950 w 8496300"/>
              <a:gd name="connsiteY10" fmla="*/ 400050 h 4524375"/>
              <a:gd name="connsiteX11" fmla="*/ 6962775 w 8496300"/>
              <a:gd name="connsiteY11" fmla="*/ 542925 h 4524375"/>
              <a:gd name="connsiteX12" fmla="*/ 6848475 w 8496300"/>
              <a:gd name="connsiteY12" fmla="*/ 295275 h 4524375"/>
              <a:gd name="connsiteX13" fmla="*/ 295275 w 8496300"/>
              <a:gd name="connsiteY13" fmla="*/ 1304925 h 4524375"/>
              <a:gd name="connsiteX14" fmla="*/ 304800 w 8496300"/>
              <a:gd name="connsiteY14" fmla="*/ 1514475 h 4524375"/>
              <a:gd name="connsiteX15" fmla="*/ 0 w 8496300"/>
              <a:gd name="connsiteY15" fmla="*/ 1543050 h 4524375"/>
              <a:gd name="connsiteX16" fmla="*/ 19050 w 8496300"/>
              <a:gd name="connsiteY16" fmla="*/ 4352925 h 4524375"/>
              <a:gd name="connsiteX17" fmla="*/ 219075 w 8496300"/>
              <a:gd name="connsiteY17" fmla="*/ 4438650 h 4524375"/>
              <a:gd name="connsiteX18" fmla="*/ 657225 w 8496300"/>
              <a:gd name="connsiteY18" fmla="*/ 4352925 h 4524375"/>
              <a:gd name="connsiteX19" fmla="*/ 714375 w 8496300"/>
              <a:gd name="connsiteY19" fmla="*/ 4524375 h 4524375"/>
              <a:gd name="connsiteX0" fmla="*/ 714375 w 8496300"/>
              <a:gd name="connsiteY0" fmla="*/ 4524375 h 4524375"/>
              <a:gd name="connsiteX1" fmla="*/ 714375 w 8496300"/>
              <a:gd name="connsiteY1" fmla="*/ 4524375 h 4524375"/>
              <a:gd name="connsiteX2" fmla="*/ 8496300 w 8496300"/>
              <a:gd name="connsiteY2" fmla="*/ 2533650 h 4524375"/>
              <a:gd name="connsiteX3" fmla="*/ 7543800 w 8496300"/>
              <a:gd name="connsiteY3" fmla="*/ 381000 h 4524375"/>
              <a:gd name="connsiteX4" fmla="*/ 7981950 w 8496300"/>
              <a:gd name="connsiteY4" fmla="*/ 342900 h 4524375"/>
              <a:gd name="connsiteX5" fmla="*/ 8115300 w 8496300"/>
              <a:gd name="connsiteY5" fmla="*/ 180975 h 4524375"/>
              <a:gd name="connsiteX6" fmla="*/ 8058150 w 8496300"/>
              <a:gd name="connsiteY6" fmla="*/ 57150 h 4524375"/>
              <a:gd name="connsiteX7" fmla="*/ 7524750 w 8496300"/>
              <a:gd name="connsiteY7" fmla="*/ 152400 h 4524375"/>
              <a:gd name="connsiteX8" fmla="*/ 7477125 w 8496300"/>
              <a:gd name="connsiteY8" fmla="*/ 209550 h 4524375"/>
              <a:gd name="connsiteX9" fmla="*/ 7362825 w 8496300"/>
              <a:gd name="connsiteY9" fmla="*/ 0 h 4524375"/>
              <a:gd name="connsiteX10" fmla="*/ 7219950 w 8496300"/>
              <a:gd name="connsiteY10" fmla="*/ 400050 h 4524375"/>
              <a:gd name="connsiteX11" fmla="*/ 6962775 w 8496300"/>
              <a:gd name="connsiteY11" fmla="*/ 542925 h 4524375"/>
              <a:gd name="connsiteX12" fmla="*/ 6848475 w 8496300"/>
              <a:gd name="connsiteY12" fmla="*/ 295275 h 4524375"/>
              <a:gd name="connsiteX13" fmla="*/ 295275 w 8496300"/>
              <a:gd name="connsiteY13" fmla="*/ 1304925 h 4524375"/>
              <a:gd name="connsiteX14" fmla="*/ 304800 w 8496300"/>
              <a:gd name="connsiteY14" fmla="*/ 1514475 h 4524375"/>
              <a:gd name="connsiteX15" fmla="*/ 0 w 8496300"/>
              <a:gd name="connsiteY15" fmla="*/ 1543050 h 4524375"/>
              <a:gd name="connsiteX16" fmla="*/ 38100 w 8496300"/>
              <a:gd name="connsiteY16" fmla="*/ 4219575 h 4524375"/>
              <a:gd name="connsiteX17" fmla="*/ 219075 w 8496300"/>
              <a:gd name="connsiteY17" fmla="*/ 4438650 h 4524375"/>
              <a:gd name="connsiteX18" fmla="*/ 657225 w 8496300"/>
              <a:gd name="connsiteY18" fmla="*/ 4352925 h 4524375"/>
              <a:gd name="connsiteX19" fmla="*/ 714375 w 8496300"/>
              <a:gd name="connsiteY19" fmla="*/ 4524375 h 4524375"/>
              <a:gd name="connsiteX0" fmla="*/ 714375 w 8496300"/>
              <a:gd name="connsiteY0" fmla="*/ 4524375 h 4524375"/>
              <a:gd name="connsiteX1" fmla="*/ 714375 w 8496300"/>
              <a:gd name="connsiteY1" fmla="*/ 4524375 h 4524375"/>
              <a:gd name="connsiteX2" fmla="*/ 8496300 w 8496300"/>
              <a:gd name="connsiteY2" fmla="*/ 2533650 h 4524375"/>
              <a:gd name="connsiteX3" fmla="*/ 7543800 w 8496300"/>
              <a:gd name="connsiteY3" fmla="*/ 381000 h 4524375"/>
              <a:gd name="connsiteX4" fmla="*/ 7981950 w 8496300"/>
              <a:gd name="connsiteY4" fmla="*/ 342900 h 4524375"/>
              <a:gd name="connsiteX5" fmla="*/ 8115300 w 8496300"/>
              <a:gd name="connsiteY5" fmla="*/ 180975 h 4524375"/>
              <a:gd name="connsiteX6" fmla="*/ 8058150 w 8496300"/>
              <a:gd name="connsiteY6" fmla="*/ 57150 h 4524375"/>
              <a:gd name="connsiteX7" fmla="*/ 7524750 w 8496300"/>
              <a:gd name="connsiteY7" fmla="*/ 152400 h 4524375"/>
              <a:gd name="connsiteX8" fmla="*/ 7477125 w 8496300"/>
              <a:gd name="connsiteY8" fmla="*/ 209550 h 4524375"/>
              <a:gd name="connsiteX9" fmla="*/ 7362825 w 8496300"/>
              <a:gd name="connsiteY9" fmla="*/ 0 h 4524375"/>
              <a:gd name="connsiteX10" fmla="*/ 7219950 w 8496300"/>
              <a:gd name="connsiteY10" fmla="*/ 400050 h 4524375"/>
              <a:gd name="connsiteX11" fmla="*/ 6962775 w 8496300"/>
              <a:gd name="connsiteY11" fmla="*/ 542925 h 4524375"/>
              <a:gd name="connsiteX12" fmla="*/ 6848475 w 8496300"/>
              <a:gd name="connsiteY12" fmla="*/ 295275 h 4524375"/>
              <a:gd name="connsiteX13" fmla="*/ 295275 w 8496300"/>
              <a:gd name="connsiteY13" fmla="*/ 1304925 h 4524375"/>
              <a:gd name="connsiteX14" fmla="*/ 304800 w 8496300"/>
              <a:gd name="connsiteY14" fmla="*/ 1514475 h 4524375"/>
              <a:gd name="connsiteX15" fmla="*/ 0 w 8496300"/>
              <a:gd name="connsiteY15" fmla="*/ 1543050 h 4524375"/>
              <a:gd name="connsiteX16" fmla="*/ 38100 w 8496300"/>
              <a:gd name="connsiteY16" fmla="*/ 4219575 h 4524375"/>
              <a:gd name="connsiteX17" fmla="*/ 323850 w 8496300"/>
              <a:gd name="connsiteY17" fmla="*/ 4276725 h 4524375"/>
              <a:gd name="connsiteX18" fmla="*/ 657225 w 8496300"/>
              <a:gd name="connsiteY18" fmla="*/ 4352925 h 4524375"/>
              <a:gd name="connsiteX19" fmla="*/ 714375 w 8496300"/>
              <a:gd name="connsiteY19" fmla="*/ 4524375 h 4524375"/>
              <a:gd name="connsiteX0" fmla="*/ 714375 w 8496300"/>
              <a:gd name="connsiteY0" fmla="*/ 4524375 h 4524375"/>
              <a:gd name="connsiteX1" fmla="*/ 714375 w 8496300"/>
              <a:gd name="connsiteY1" fmla="*/ 4524375 h 4524375"/>
              <a:gd name="connsiteX2" fmla="*/ 8496300 w 8496300"/>
              <a:gd name="connsiteY2" fmla="*/ 2533650 h 4524375"/>
              <a:gd name="connsiteX3" fmla="*/ 7543800 w 8496300"/>
              <a:gd name="connsiteY3" fmla="*/ 381000 h 4524375"/>
              <a:gd name="connsiteX4" fmla="*/ 7981950 w 8496300"/>
              <a:gd name="connsiteY4" fmla="*/ 342900 h 4524375"/>
              <a:gd name="connsiteX5" fmla="*/ 8115300 w 8496300"/>
              <a:gd name="connsiteY5" fmla="*/ 180975 h 4524375"/>
              <a:gd name="connsiteX6" fmla="*/ 8058150 w 8496300"/>
              <a:gd name="connsiteY6" fmla="*/ 57150 h 4524375"/>
              <a:gd name="connsiteX7" fmla="*/ 7524750 w 8496300"/>
              <a:gd name="connsiteY7" fmla="*/ 152400 h 4524375"/>
              <a:gd name="connsiteX8" fmla="*/ 7477125 w 8496300"/>
              <a:gd name="connsiteY8" fmla="*/ 209550 h 4524375"/>
              <a:gd name="connsiteX9" fmla="*/ 7362825 w 8496300"/>
              <a:gd name="connsiteY9" fmla="*/ 0 h 4524375"/>
              <a:gd name="connsiteX10" fmla="*/ 7219950 w 8496300"/>
              <a:gd name="connsiteY10" fmla="*/ 400050 h 4524375"/>
              <a:gd name="connsiteX11" fmla="*/ 6962775 w 8496300"/>
              <a:gd name="connsiteY11" fmla="*/ 542925 h 4524375"/>
              <a:gd name="connsiteX12" fmla="*/ 6848475 w 8496300"/>
              <a:gd name="connsiteY12" fmla="*/ 295275 h 4524375"/>
              <a:gd name="connsiteX13" fmla="*/ 295275 w 8496300"/>
              <a:gd name="connsiteY13" fmla="*/ 1304925 h 4524375"/>
              <a:gd name="connsiteX14" fmla="*/ 304800 w 8496300"/>
              <a:gd name="connsiteY14" fmla="*/ 1514475 h 4524375"/>
              <a:gd name="connsiteX15" fmla="*/ 0 w 8496300"/>
              <a:gd name="connsiteY15" fmla="*/ 1543050 h 4524375"/>
              <a:gd name="connsiteX16" fmla="*/ 38100 w 8496300"/>
              <a:gd name="connsiteY16" fmla="*/ 4219575 h 4524375"/>
              <a:gd name="connsiteX17" fmla="*/ 323850 w 8496300"/>
              <a:gd name="connsiteY17" fmla="*/ 4276725 h 4524375"/>
              <a:gd name="connsiteX18" fmla="*/ 619125 w 8496300"/>
              <a:gd name="connsiteY18" fmla="*/ 4191000 h 4524375"/>
              <a:gd name="connsiteX19" fmla="*/ 714375 w 8496300"/>
              <a:gd name="connsiteY19" fmla="*/ 4524375 h 4524375"/>
              <a:gd name="connsiteX0" fmla="*/ 714375 w 8496300"/>
              <a:gd name="connsiteY0" fmla="*/ 4524375 h 4524375"/>
              <a:gd name="connsiteX1" fmla="*/ 714375 w 8496300"/>
              <a:gd name="connsiteY1" fmla="*/ 4524375 h 4524375"/>
              <a:gd name="connsiteX2" fmla="*/ 8496300 w 8496300"/>
              <a:gd name="connsiteY2" fmla="*/ 2533650 h 4524375"/>
              <a:gd name="connsiteX3" fmla="*/ 7543800 w 8496300"/>
              <a:gd name="connsiteY3" fmla="*/ 381000 h 4524375"/>
              <a:gd name="connsiteX4" fmla="*/ 7981950 w 8496300"/>
              <a:gd name="connsiteY4" fmla="*/ 342900 h 4524375"/>
              <a:gd name="connsiteX5" fmla="*/ 8115300 w 8496300"/>
              <a:gd name="connsiteY5" fmla="*/ 180975 h 4524375"/>
              <a:gd name="connsiteX6" fmla="*/ 8058150 w 8496300"/>
              <a:gd name="connsiteY6" fmla="*/ 57150 h 4524375"/>
              <a:gd name="connsiteX7" fmla="*/ 7524750 w 8496300"/>
              <a:gd name="connsiteY7" fmla="*/ 152400 h 4524375"/>
              <a:gd name="connsiteX8" fmla="*/ 7477125 w 8496300"/>
              <a:gd name="connsiteY8" fmla="*/ 209550 h 4524375"/>
              <a:gd name="connsiteX9" fmla="*/ 7362825 w 8496300"/>
              <a:gd name="connsiteY9" fmla="*/ 0 h 4524375"/>
              <a:gd name="connsiteX10" fmla="*/ 7219950 w 8496300"/>
              <a:gd name="connsiteY10" fmla="*/ 400050 h 4524375"/>
              <a:gd name="connsiteX11" fmla="*/ 6962775 w 8496300"/>
              <a:gd name="connsiteY11" fmla="*/ 542925 h 4524375"/>
              <a:gd name="connsiteX12" fmla="*/ 6848475 w 8496300"/>
              <a:gd name="connsiteY12" fmla="*/ 295275 h 4524375"/>
              <a:gd name="connsiteX13" fmla="*/ 295275 w 8496300"/>
              <a:gd name="connsiteY13" fmla="*/ 1304925 h 4524375"/>
              <a:gd name="connsiteX14" fmla="*/ 304800 w 8496300"/>
              <a:gd name="connsiteY14" fmla="*/ 1514475 h 4524375"/>
              <a:gd name="connsiteX15" fmla="*/ 0 w 8496300"/>
              <a:gd name="connsiteY15" fmla="*/ 1543050 h 4524375"/>
              <a:gd name="connsiteX16" fmla="*/ 38100 w 8496300"/>
              <a:gd name="connsiteY16" fmla="*/ 4219575 h 4524375"/>
              <a:gd name="connsiteX17" fmla="*/ 314325 w 8496300"/>
              <a:gd name="connsiteY17" fmla="*/ 4219575 h 4524375"/>
              <a:gd name="connsiteX18" fmla="*/ 619125 w 8496300"/>
              <a:gd name="connsiteY18" fmla="*/ 4191000 h 4524375"/>
              <a:gd name="connsiteX19" fmla="*/ 714375 w 8496300"/>
              <a:gd name="connsiteY19" fmla="*/ 4524375 h 4524375"/>
              <a:gd name="connsiteX0" fmla="*/ 962025 w 8496300"/>
              <a:gd name="connsiteY0" fmla="*/ 4371975 h 4637409"/>
              <a:gd name="connsiteX1" fmla="*/ 714375 w 8496300"/>
              <a:gd name="connsiteY1" fmla="*/ 4524375 h 4637409"/>
              <a:gd name="connsiteX2" fmla="*/ 8496300 w 8496300"/>
              <a:gd name="connsiteY2" fmla="*/ 2533650 h 4637409"/>
              <a:gd name="connsiteX3" fmla="*/ 7543800 w 8496300"/>
              <a:gd name="connsiteY3" fmla="*/ 381000 h 4637409"/>
              <a:gd name="connsiteX4" fmla="*/ 7981950 w 8496300"/>
              <a:gd name="connsiteY4" fmla="*/ 342900 h 4637409"/>
              <a:gd name="connsiteX5" fmla="*/ 8115300 w 8496300"/>
              <a:gd name="connsiteY5" fmla="*/ 180975 h 4637409"/>
              <a:gd name="connsiteX6" fmla="*/ 8058150 w 8496300"/>
              <a:gd name="connsiteY6" fmla="*/ 57150 h 4637409"/>
              <a:gd name="connsiteX7" fmla="*/ 7524750 w 8496300"/>
              <a:gd name="connsiteY7" fmla="*/ 152400 h 4637409"/>
              <a:gd name="connsiteX8" fmla="*/ 7477125 w 8496300"/>
              <a:gd name="connsiteY8" fmla="*/ 209550 h 4637409"/>
              <a:gd name="connsiteX9" fmla="*/ 7362825 w 8496300"/>
              <a:gd name="connsiteY9" fmla="*/ 0 h 4637409"/>
              <a:gd name="connsiteX10" fmla="*/ 7219950 w 8496300"/>
              <a:gd name="connsiteY10" fmla="*/ 400050 h 4637409"/>
              <a:gd name="connsiteX11" fmla="*/ 6962775 w 8496300"/>
              <a:gd name="connsiteY11" fmla="*/ 542925 h 4637409"/>
              <a:gd name="connsiteX12" fmla="*/ 6848475 w 8496300"/>
              <a:gd name="connsiteY12" fmla="*/ 295275 h 4637409"/>
              <a:gd name="connsiteX13" fmla="*/ 295275 w 8496300"/>
              <a:gd name="connsiteY13" fmla="*/ 1304925 h 4637409"/>
              <a:gd name="connsiteX14" fmla="*/ 304800 w 8496300"/>
              <a:gd name="connsiteY14" fmla="*/ 1514475 h 4637409"/>
              <a:gd name="connsiteX15" fmla="*/ 0 w 8496300"/>
              <a:gd name="connsiteY15" fmla="*/ 1543050 h 4637409"/>
              <a:gd name="connsiteX16" fmla="*/ 38100 w 8496300"/>
              <a:gd name="connsiteY16" fmla="*/ 4219575 h 4637409"/>
              <a:gd name="connsiteX17" fmla="*/ 314325 w 8496300"/>
              <a:gd name="connsiteY17" fmla="*/ 4219575 h 4637409"/>
              <a:gd name="connsiteX18" fmla="*/ 619125 w 8496300"/>
              <a:gd name="connsiteY18" fmla="*/ 4191000 h 4637409"/>
              <a:gd name="connsiteX19" fmla="*/ 962025 w 8496300"/>
              <a:gd name="connsiteY19" fmla="*/ 4371975 h 4637409"/>
              <a:gd name="connsiteX0" fmla="*/ 962025 w 8496300"/>
              <a:gd name="connsiteY0" fmla="*/ 4371975 h 4554755"/>
              <a:gd name="connsiteX1" fmla="*/ 704850 w 8496300"/>
              <a:gd name="connsiteY1" fmla="*/ 4419600 h 4554755"/>
              <a:gd name="connsiteX2" fmla="*/ 8496300 w 8496300"/>
              <a:gd name="connsiteY2" fmla="*/ 2533650 h 4554755"/>
              <a:gd name="connsiteX3" fmla="*/ 7543800 w 8496300"/>
              <a:gd name="connsiteY3" fmla="*/ 381000 h 4554755"/>
              <a:gd name="connsiteX4" fmla="*/ 7981950 w 8496300"/>
              <a:gd name="connsiteY4" fmla="*/ 342900 h 4554755"/>
              <a:gd name="connsiteX5" fmla="*/ 8115300 w 8496300"/>
              <a:gd name="connsiteY5" fmla="*/ 180975 h 4554755"/>
              <a:gd name="connsiteX6" fmla="*/ 8058150 w 8496300"/>
              <a:gd name="connsiteY6" fmla="*/ 57150 h 4554755"/>
              <a:gd name="connsiteX7" fmla="*/ 7524750 w 8496300"/>
              <a:gd name="connsiteY7" fmla="*/ 152400 h 4554755"/>
              <a:gd name="connsiteX8" fmla="*/ 7477125 w 8496300"/>
              <a:gd name="connsiteY8" fmla="*/ 209550 h 4554755"/>
              <a:gd name="connsiteX9" fmla="*/ 7362825 w 8496300"/>
              <a:gd name="connsiteY9" fmla="*/ 0 h 4554755"/>
              <a:gd name="connsiteX10" fmla="*/ 7219950 w 8496300"/>
              <a:gd name="connsiteY10" fmla="*/ 400050 h 4554755"/>
              <a:gd name="connsiteX11" fmla="*/ 6962775 w 8496300"/>
              <a:gd name="connsiteY11" fmla="*/ 542925 h 4554755"/>
              <a:gd name="connsiteX12" fmla="*/ 6848475 w 8496300"/>
              <a:gd name="connsiteY12" fmla="*/ 295275 h 4554755"/>
              <a:gd name="connsiteX13" fmla="*/ 295275 w 8496300"/>
              <a:gd name="connsiteY13" fmla="*/ 1304925 h 4554755"/>
              <a:gd name="connsiteX14" fmla="*/ 304800 w 8496300"/>
              <a:gd name="connsiteY14" fmla="*/ 1514475 h 4554755"/>
              <a:gd name="connsiteX15" fmla="*/ 0 w 8496300"/>
              <a:gd name="connsiteY15" fmla="*/ 1543050 h 4554755"/>
              <a:gd name="connsiteX16" fmla="*/ 38100 w 8496300"/>
              <a:gd name="connsiteY16" fmla="*/ 4219575 h 4554755"/>
              <a:gd name="connsiteX17" fmla="*/ 314325 w 8496300"/>
              <a:gd name="connsiteY17" fmla="*/ 4219575 h 4554755"/>
              <a:gd name="connsiteX18" fmla="*/ 619125 w 8496300"/>
              <a:gd name="connsiteY18" fmla="*/ 4191000 h 4554755"/>
              <a:gd name="connsiteX19" fmla="*/ 962025 w 8496300"/>
              <a:gd name="connsiteY19" fmla="*/ 4371975 h 4554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496300" h="4554755">
                <a:moveTo>
                  <a:pt x="962025" y="4371975"/>
                </a:moveTo>
                <a:cubicBezTo>
                  <a:pt x="879475" y="4422775"/>
                  <a:pt x="-550862" y="4725987"/>
                  <a:pt x="704850" y="4419600"/>
                </a:cubicBezTo>
                <a:lnTo>
                  <a:pt x="8496300" y="2533650"/>
                </a:lnTo>
                <a:lnTo>
                  <a:pt x="7543800" y="381000"/>
                </a:lnTo>
                <a:lnTo>
                  <a:pt x="7981950" y="342900"/>
                </a:lnTo>
                <a:lnTo>
                  <a:pt x="8115300" y="180975"/>
                </a:lnTo>
                <a:lnTo>
                  <a:pt x="8058150" y="57150"/>
                </a:lnTo>
                <a:lnTo>
                  <a:pt x="7524750" y="152400"/>
                </a:lnTo>
                <a:lnTo>
                  <a:pt x="7477125" y="209550"/>
                </a:lnTo>
                <a:lnTo>
                  <a:pt x="7362825" y="0"/>
                </a:lnTo>
                <a:cubicBezTo>
                  <a:pt x="7280275" y="9525"/>
                  <a:pt x="7302500" y="390525"/>
                  <a:pt x="7219950" y="400050"/>
                </a:cubicBezTo>
                <a:lnTo>
                  <a:pt x="6962775" y="542925"/>
                </a:lnTo>
                <a:lnTo>
                  <a:pt x="6848475" y="295275"/>
                </a:lnTo>
                <a:lnTo>
                  <a:pt x="295275" y="1304925"/>
                </a:lnTo>
                <a:lnTo>
                  <a:pt x="304800" y="1514475"/>
                </a:lnTo>
                <a:lnTo>
                  <a:pt x="0" y="1543050"/>
                </a:lnTo>
                <a:lnTo>
                  <a:pt x="38100" y="4219575"/>
                </a:lnTo>
                <a:lnTo>
                  <a:pt x="314325" y="4219575"/>
                </a:lnTo>
                <a:lnTo>
                  <a:pt x="619125" y="4191000"/>
                </a:lnTo>
                <a:lnTo>
                  <a:pt x="962025" y="4371975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351890" y="3293985"/>
            <a:ext cx="536057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err="1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GB" b="1" dirty="0">
                <a:solidFill>
                  <a:schemeClr val="tx2">
                    <a:lumMod val="75000"/>
                  </a:schemeClr>
                </a:solidFill>
              </a:rPr>
              <a:t> Interest Group meeting </a:t>
            </a:r>
            <a:endParaRPr lang="en-GB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Topical Workshop on Electronics for Particle Physics</a:t>
            </a:r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 - Perugia</a:t>
            </a:r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26/9/2013</a:t>
            </a:r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1590" y="773705"/>
            <a:ext cx="732194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2"/>
                </a:solidFill>
              </a:rPr>
              <a:t>Summary of evaluation </a:t>
            </a:r>
            <a:r>
              <a:rPr lang="en-US" sz="4400" b="1" dirty="0" smtClean="0">
                <a:solidFill>
                  <a:schemeClr val="tx2"/>
                </a:solidFill>
              </a:rPr>
              <a:t>results</a:t>
            </a:r>
          </a:p>
          <a:p>
            <a:pPr algn="ctr"/>
            <a:r>
              <a:rPr lang="en-US" sz="4400" b="1" dirty="0" smtClean="0">
                <a:solidFill>
                  <a:schemeClr val="tx2"/>
                </a:solidFill>
              </a:rPr>
              <a:t> </a:t>
            </a:r>
            <a:r>
              <a:rPr lang="en-US" sz="4400" b="1" dirty="0">
                <a:solidFill>
                  <a:schemeClr val="tx2"/>
                </a:solidFill>
              </a:rPr>
              <a:t>of </a:t>
            </a:r>
            <a:r>
              <a:rPr lang="en-US" sz="4400" b="1" dirty="0" err="1">
                <a:solidFill>
                  <a:schemeClr val="tx2"/>
                </a:solidFill>
              </a:rPr>
              <a:t>xTCA</a:t>
            </a:r>
            <a:r>
              <a:rPr lang="en-US" sz="4400" b="1" dirty="0">
                <a:solidFill>
                  <a:schemeClr val="tx2"/>
                </a:solidFill>
              </a:rPr>
              <a:t> equipment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66799" y="381000"/>
            <a:ext cx="70849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8"/>
          <p:cNvCxnSpPr/>
          <p:nvPr/>
        </p:nvCxnSpPr>
        <p:spPr>
          <a:xfrm>
            <a:off x="1066800" y="6553200"/>
            <a:ext cx="70849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050" smtClean="0"/>
              <a:pPr/>
              <a:t>1</a:t>
            </a:fld>
            <a:endParaRPr lang="en-US" sz="1050" dirty="0"/>
          </a:p>
        </p:txBody>
      </p:sp>
      <p:sp>
        <p:nvSpPr>
          <p:cNvPr id="15" name="Rectangle 14"/>
          <p:cNvSpPr/>
          <p:nvPr/>
        </p:nvSpPr>
        <p:spPr>
          <a:xfrm>
            <a:off x="603575" y="5132511"/>
            <a:ext cx="9144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Collaboration (CERN PH-ESE-BE)</a:t>
            </a:r>
          </a:p>
          <a:p>
            <a:pPr>
              <a:buNone/>
            </a:pPr>
            <a:r>
              <a:rPr lang="en-US" u="sng" dirty="0" err="1" smtClean="0">
                <a:solidFill>
                  <a:schemeClr val="tx2">
                    <a:lumMod val="75000"/>
                  </a:schemeClr>
                </a:solidFill>
              </a:rPr>
              <a:t>Matteo</a:t>
            </a:r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 Di Cosmo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, Vincent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Bobillier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, Stefan Haas, Markus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Joos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Sylvain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Mico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, Paschalis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Vichoudis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and Francois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Vasey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2770" name="Picture 2" descr="http://lcg-archive.web.cern.ch/lcg-archive/images/logos/CERN_logo_whit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0863" y="4952492"/>
            <a:ext cx="1045938" cy="1023356"/>
          </a:xfrm>
          <a:prstGeom prst="rect">
            <a:avLst/>
          </a:prstGeom>
          <a:noFill/>
        </p:spPr>
      </p:pic>
      <p:sp>
        <p:nvSpPr>
          <p:cNvPr id="16" name="CasellaDiTesto 15"/>
          <p:cNvSpPr txBox="1"/>
          <p:nvPr/>
        </p:nvSpPr>
        <p:spPr>
          <a:xfrm>
            <a:off x="7677345" y="5942311"/>
            <a:ext cx="8324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chemeClr val="accent1">
                    <a:lumMod val="75000"/>
                  </a:schemeClr>
                </a:solidFill>
              </a:rPr>
              <a:t>PH-ESE-BE</a:t>
            </a:r>
            <a:endParaRPr lang="it-IT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53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ontent Placeholder 19"/>
          <p:cNvSpPr txBox="1">
            <a:spLocks/>
          </p:cNvSpPr>
          <p:nvPr/>
        </p:nvSpPr>
        <p:spPr>
          <a:xfrm>
            <a:off x="296524" y="908720"/>
            <a:ext cx="11206245" cy="99011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800100" lvl="2" indent="0">
              <a:buFontTx/>
              <a:buChar char="-"/>
            </a:pPr>
            <a:endParaRPr lang="it-IT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00050" lvl="1" indent="0">
              <a:buNone/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11" y="2658108"/>
            <a:ext cx="3555394" cy="2829495"/>
          </a:xfrm>
          <a:prstGeom prst="rect">
            <a:avLst/>
          </a:prstGeom>
        </p:spPr>
      </p:pic>
      <p:sp>
        <p:nvSpPr>
          <p:cNvPr id="11" name="Rettangolo 34"/>
          <p:cNvSpPr/>
          <p:nvPr/>
        </p:nvSpPr>
        <p:spPr>
          <a:xfrm>
            <a:off x="6147175" y="5268398"/>
            <a:ext cx="18902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ALB heat distribution</a:t>
            </a:r>
            <a:endParaRPr lang="en-US" sz="9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ttangolo 34"/>
          <p:cNvSpPr/>
          <p:nvPr/>
        </p:nvSpPr>
        <p:spPr>
          <a:xfrm>
            <a:off x="1894203" y="5358408"/>
            <a:ext cx="18902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ALB temp sensors position</a:t>
            </a:r>
            <a:endParaRPr lang="en-US" sz="9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23"/>
          <p:cNvGrpSpPr/>
          <p:nvPr/>
        </p:nvGrpSpPr>
        <p:grpSpPr>
          <a:xfrm>
            <a:off x="5022450" y="2349240"/>
            <a:ext cx="3600000" cy="3240000"/>
            <a:chOff x="913513" y="1054100"/>
            <a:chExt cx="6658862" cy="5162549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="" xmlns:a14="http://schemas.microsoft.com/office/drawing/2010/main">
                    <a14:imgLayer r:embed="rId5"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657" y="1054100"/>
              <a:ext cx="6044718" cy="5162549"/>
            </a:xfrm>
            <a:prstGeom prst="rect">
              <a:avLst/>
            </a:prstGeom>
            <a:noFill/>
            <a:ln>
              <a:noFill/>
            </a:ln>
          </p:spPr>
        </p:pic>
        <p:graphicFrame>
          <p:nvGraphicFramePr>
            <p:cNvPr id="26" name="Chart 25"/>
            <p:cNvGraphicFramePr>
              <a:graphicFrameLocks/>
            </p:cNvGraphicFramePr>
            <p:nvPr>
              <p:extLst>
                <p:ext uri="{D42A27DB-BD31-4B8C-83A1-F6EECF244321}">
                  <p14:modId xmlns="" xmlns:p14="http://schemas.microsoft.com/office/powerpoint/2010/main" val="3981677729"/>
                </p:ext>
              </p:extLst>
            </p:nvPr>
          </p:nvGraphicFramePr>
          <p:xfrm>
            <a:off x="913513" y="1443441"/>
            <a:ext cx="5953125" cy="459104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6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evaluation\Cooling units</a:t>
            </a:r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ttangolo 24"/>
          <p:cNvSpPr/>
          <p:nvPr/>
        </p:nvSpPr>
        <p:spPr>
          <a:xfrm>
            <a:off x="381000" y="683405"/>
            <a:ext cx="837062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Cooling performance</a:t>
            </a:r>
          </a:p>
          <a:p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The aim is to evaluate the maximum temperature difference and the cooling homogeneity between slots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Temperature measured on six different points on load boards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224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5" name="Rettangolo 24"/>
          <p:cNvSpPr/>
          <p:nvPr/>
        </p:nvSpPr>
        <p:spPr>
          <a:xfrm>
            <a:off x="381000" y="683405"/>
            <a:ext cx="24385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Cooling unit test results</a:t>
            </a:r>
          </a:p>
        </p:txBody>
      </p:sp>
      <p:graphicFrame>
        <p:nvGraphicFramePr>
          <p:cNvPr id="18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1895369"/>
              </p:ext>
            </p:extLst>
          </p:nvPr>
        </p:nvGraphicFramePr>
        <p:xfrm>
          <a:off x="701571" y="1583795"/>
          <a:ext cx="7515834" cy="47069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2714"/>
                <a:gridCol w="2442999"/>
                <a:gridCol w="2100121"/>
              </a:tblGrid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36788" algn="l"/>
                        </a:tabLst>
                        <a:defRPr/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Crate</a:t>
                      </a:r>
                      <a:endParaRPr lang="en-GB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AMC delta plot (Average)</a:t>
                      </a:r>
                      <a:endParaRPr lang="en-GB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Max delta (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a:t>°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C)</a:t>
                      </a:r>
                      <a:endParaRPr lang="en-GB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err="1" smtClean="0">
                          <a:solidFill>
                            <a:schemeClr val="bg1"/>
                          </a:solidFill>
                        </a:rPr>
                        <a:t>Vadatech</a:t>
                      </a: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 VT892 (2PM, 2MCH, 12 AMC)</a:t>
                      </a:r>
                      <a:endParaRPr lang="en-GB" sz="12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11528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 smtClean="0"/>
                    </a:p>
                    <a:p>
                      <a:pPr algn="ctr"/>
                      <a:r>
                        <a:rPr lang="en-US" sz="1200" dirty="0" smtClean="0"/>
                        <a:t>AMC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25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a:t>°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58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ELMA 043-012 (4PM, 2MCH, 12 AMC,RTM)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12151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 smtClean="0"/>
                    </a:p>
                    <a:p>
                      <a:pPr algn="ctr"/>
                      <a:r>
                        <a:rPr lang="en-US" sz="1200" dirty="0" smtClean="0"/>
                        <a:t>AMC: 47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a:t>°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1200" dirty="0" smtClean="0"/>
                    </a:p>
                    <a:p>
                      <a:pPr algn="ctr"/>
                      <a:r>
                        <a:rPr lang="en-US" sz="1200" baseline="0" dirty="0" smtClean="0"/>
                        <a:t>RTM: 23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a:t>°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3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Schroff 11890-035 (4PM,2MCH,12 AMC,RTM)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11144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latin typeface="+mn-lt"/>
                      </a:endParaRPr>
                    </a:p>
                    <a:p>
                      <a:pPr algn="ctr"/>
                      <a:r>
                        <a:rPr lang="en-US" sz="1200" b="1" dirty="0" smtClean="0">
                          <a:latin typeface="+mn-lt"/>
                        </a:rPr>
                        <a:t>AMC: 19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ea typeface="Cambria Math"/>
                        </a:rPr>
                        <a:t>°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C</a:t>
                      </a:r>
                      <a:endParaRPr lang="en-US" sz="1200" b="1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RTM: 14 °C</a:t>
                      </a:r>
                      <a:endParaRPr lang="en-GB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9773" y="2348880"/>
            <a:ext cx="1217023" cy="87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83062348"/>
              </p:ext>
            </p:extLst>
          </p:nvPr>
        </p:nvGraphicFramePr>
        <p:xfrm>
          <a:off x="3628079" y="2236954"/>
          <a:ext cx="2208436" cy="1097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6656" y="3744035"/>
            <a:ext cx="1219186" cy="1054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1" descr="http://www.powerbridge.de/daten_e/MicroTCA/11890-035/11890-035_foto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3081" y="5319210"/>
            <a:ext cx="1208710" cy="99683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7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54914432"/>
              </p:ext>
            </p:extLst>
          </p:nvPr>
        </p:nvGraphicFramePr>
        <p:xfrm>
          <a:off x="3716906" y="3744034"/>
          <a:ext cx="2140594" cy="1164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8" name="Char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76963165"/>
              </p:ext>
            </p:extLst>
          </p:nvPr>
        </p:nvGraphicFramePr>
        <p:xfrm>
          <a:off x="3612824" y="5204387"/>
          <a:ext cx="2223691" cy="1226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6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evaluation\Shelves</a:t>
            </a:r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0373" y="1050993"/>
            <a:ext cx="789204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300" b="1" dirty="0">
                <a:solidFill>
                  <a:schemeClr val="tx2">
                    <a:lumMod val="75000"/>
                  </a:schemeClr>
                </a:solidFill>
              </a:rPr>
              <a:t> AMC</a:t>
            </a: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 and </a:t>
            </a:r>
            <a:r>
              <a:rPr lang="en-US" sz="1300" b="1" dirty="0">
                <a:solidFill>
                  <a:schemeClr val="tx2">
                    <a:lumMod val="75000"/>
                  </a:schemeClr>
                </a:solidFill>
              </a:rPr>
              <a:t>RTM</a:t>
            </a: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 load modules 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dissipating max power (90W AMC, 40W RTM)</a:t>
            </a:r>
          </a:p>
          <a:p>
            <a:pPr lvl="1"/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- Fans model and mechanical layout have significant impact on the cooling capability </a:t>
            </a:r>
            <a:endParaRPr lang="en-US" sz="1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6466159" y="2926976"/>
            <a:ext cx="1641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FAN spec.: CFM 60 x 10</a:t>
            </a:r>
            <a:endParaRPr lang="it-IT" sz="1200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6507216" y="4509120"/>
            <a:ext cx="1641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FAN spec.: CFM 100 x 3</a:t>
            </a:r>
            <a:endParaRPr lang="it-IT" sz="1200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6372201" y="6032321"/>
            <a:ext cx="1657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FAN spec.: CFM 171 x 3</a:t>
            </a:r>
            <a:endParaRPr lang="it-IT" sz="1200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7002270" y="914237"/>
            <a:ext cx="18887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CFM</a:t>
            </a:r>
            <a:r>
              <a:rPr lang="it-IT" sz="1200" dirty="0" smtClean="0"/>
              <a:t> </a:t>
            </a:r>
            <a:r>
              <a:rPr lang="it-IT" sz="1200" dirty="0" err="1" smtClean="0"/>
              <a:t>Cubic</a:t>
            </a:r>
            <a:r>
              <a:rPr lang="it-IT" sz="1200" dirty="0" smtClean="0"/>
              <a:t> </a:t>
            </a:r>
            <a:r>
              <a:rPr lang="it-IT" sz="1200" dirty="0" err="1" smtClean="0"/>
              <a:t>Feet</a:t>
            </a:r>
            <a:r>
              <a:rPr lang="it-IT" sz="1200" dirty="0" smtClean="0"/>
              <a:t> per Minute</a:t>
            </a:r>
            <a:endParaRPr lang="it-IT" sz="1200" dirty="0"/>
          </a:p>
        </p:txBody>
      </p:sp>
      <p:sp>
        <p:nvSpPr>
          <p:cNvPr id="20" name="Rectangle 20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945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20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05774283"/>
              </p:ext>
            </p:extLst>
          </p:nvPr>
        </p:nvGraphicFramePr>
        <p:xfrm>
          <a:off x="341530" y="1583795"/>
          <a:ext cx="8100900" cy="4964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73"/>
                <a:gridCol w="2330695"/>
                <a:gridCol w="1732966"/>
                <a:gridCol w="1732966"/>
              </a:tblGrid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36788" algn="l"/>
                        </a:tabLst>
                        <a:defRPr/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Crate</a:t>
                      </a:r>
                      <a:endParaRPr lang="en-GB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AMC delta plot (Average)</a:t>
                      </a:r>
                      <a:endParaRPr lang="en-GB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Max delta (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a:t>°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C)</a:t>
                      </a:r>
                      <a:endParaRPr lang="en-GB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FANS CFM (Spec.)</a:t>
                      </a:r>
                      <a:endParaRPr lang="en-GB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err="1" smtClean="0">
                          <a:solidFill>
                            <a:schemeClr val="bg1"/>
                          </a:solidFill>
                        </a:rPr>
                        <a:t>Vadatech</a:t>
                      </a: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 VT892 (2PM, 2MCH, 12 AMC)</a:t>
                      </a:r>
                      <a:endParaRPr lang="en-GB" sz="12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11528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 smtClean="0"/>
                    </a:p>
                    <a:p>
                      <a:pPr algn="ctr"/>
                      <a:endParaRPr lang="en-US" sz="1200" dirty="0" smtClean="0"/>
                    </a:p>
                    <a:p>
                      <a:pPr algn="ctr"/>
                      <a:r>
                        <a:rPr lang="en-US" sz="1200" dirty="0" smtClean="0"/>
                        <a:t>AMC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25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a:t>°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(10 front fans)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5850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ELMA 043-012 (4PM, 2MCH, 12 AMC,RTM)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12151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 smtClean="0"/>
                    </a:p>
                    <a:p>
                      <a:pPr algn="ctr"/>
                      <a:endParaRPr lang="en-US" sz="1200" dirty="0" smtClean="0"/>
                    </a:p>
                    <a:p>
                      <a:pPr algn="ctr"/>
                      <a:r>
                        <a:rPr lang="en-US" sz="1200" dirty="0" smtClean="0"/>
                        <a:t>AMC: 47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a:t>°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1200" dirty="0" smtClean="0"/>
                    </a:p>
                    <a:p>
                      <a:pPr algn="ctr"/>
                      <a:r>
                        <a:rPr lang="en-US" sz="1200" baseline="0" dirty="0" smtClean="0"/>
                        <a:t>RTM: 23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a:t>°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(3 front fans and 3 rear fans)</a:t>
                      </a:r>
                    </a:p>
                    <a:p>
                      <a:pPr algn="ctr"/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3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Schroff 11890-035 (4PM,2MCH,12 AMC,RTM)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11144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latin typeface="+mn-lt"/>
                      </a:endParaRPr>
                    </a:p>
                    <a:p>
                      <a:pPr algn="ctr"/>
                      <a:endParaRPr lang="en-US" sz="1200" b="1" dirty="0" smtClean="0">
                        <a:latin typeface="+mn-lt"/>
                      </a:endParaRPr>
                    </a:p>
                    <a:p>
                      <a:pPr algn="ctr"/>
                      <a:r>
                        <a:rPr lang="en-US" sz="1200" b="1" dirty="0" smtClean="0">
                          <a:latin typeface="+mn-lt"/>
                        </a:rPr>
                        <a:t>AMC: 19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  <a:ea typeface="Cambria Math"/>
                        </a:rPr>
                        <a:t>°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C</a:t>
                      </a:r>
                      <a:endParaRPr lang="en-US" sz="1200" b="1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RTM: 14 °C</a:t>
                      </a:r>
                      <a:endParaRPr lang="en-GB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171 </a:t>
                      </a:r>
                    </a:p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(three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front fans)</a:t>
                      </a:r>
                    </a:p>
                    <a:p>
                      <a:pPr algn="ctr"/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(two rear fans)</a:t>
                      </a:r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algn="l" defTabSz="914400" rtl="0" eaLnBrk="1" latinLnBrk="0" hangingPunct="1"/>
                      <a:endParaRPr lang="en-GB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4" name="Chart 1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39045209"/>
              </p:ext>
            </p:extLst>
          </p:nvPr>
        </p:nvGraphicFramePr>
        <p:xfrm>
          <a:off x="2694180" y="2241586"/>
          <a:ext cx="2101045" cy="1097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Chart 2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10772144"/>
              </p:ext>
            </p:extLst>
          </p:nvPr>
        </p:nvGraphicFramePr>
        <p:xfrm>
          <a:off x="2585120" y="3695618"/>
          <a:ext cx="2416080" cy="1173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Chart 2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00389351"/>
              </p:ext>
            </p:extLst>
          </p:nvPr>
        </p:nvGraphicFramePr>
        <p:xfrm>
          <a:off x="2681790" y="5237062"/>
          <a:ext cx="2223691" cy="1226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34" name="Picture 3" descr="C:\Users\mdicosmo\Downloads\IMAG113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746575" y="5274204"/>
            <a:ext cx="1441744" cy="11521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mdicosmo\Downloads\IMAG1136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494"/>
          <a:stretch/>
        </p:blipFill>
        <p:spPr bwMode="auto">
          <a:xfrm>
            <a:off x="746575" y="3699030"/>
            <a:ext cx="1431022" cy="11094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Group 35"/>
          <p:cNvGrpSpPr/>
          <p:nvPr/>
        </p:nvGrpSpPr>
        <p:grpSpPr>
          <a:xfrm>
            <a:off x="722007" y="2393885"/>
            <a:ext cx="1509733" cy="814974"/>
            <a:chOff x="5967448" y="1178750"/>
            <a:chExt cx="2401047" cy="1035115"/>
          </a:xfrm>
        </p:grpSpPr>
        <p:grpSp>
          <p:nvGrpSpPr>
            <p:cNvPr id="37" name="Group 36"/>
            <p:cNvGrpSpPr/>
            <p:nvPr/>
          </p:nvGrpSpPr>
          <p:grpSpPr>
            <a:xfrm>
              <a:off x="5967448" y="1178750"/>
              <a:ext cx="1922009" cy="1035115"/>
              <a:chOff x="3626895" y="4779150"/>
              <a:chExt cx="1890210" cy="963960"/>
            </a:xfrm>
          </p:grpSpPr>
          <p:pic>
            <p:nvPicPr>
              <p:cNvPr id="40" name="Picture 5" descr="http://www.endpcnoise.com/e/images/papst_silent_case_fan.jp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3626895" y="5274205"/>
                <a:ext cx="471112" cy="4689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" name="Picture 5" descr="http://www.endpcnoise.com/e/images/papst_silent_case_fan.jp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4099283" y="5274205"/>
                <a:ext cx="471112" cy="4689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5" descr="http://www.endpcnoise.com/e/images/papst_silent_case_fan.jp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4572000" y="5274205"/>
                <a:ext cx="471112" cy="4689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5" descr="http://www.endpcnoise.com/e/images/papst_silent_case_fan.jp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5044388" y="5274205"/>
                <a:ext cx="471112" cy="4689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5" descr="http://www.endpcnoise.com/e/images/papst_silent_case_fan.jp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3628500" y="4779150"/>
                <a:ext cx="471112" cy="4689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5" descr="http://www.endpcnoise.com/e/images/papst_silent_case_fan.jp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4100888" y="4779150"/>
                <a:ext cx="471112" cy="4689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6" name="Picture 5" descr="http://www.endpcnoise.com/e/images/papst_silent_case_fan.jp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4573605" y="4779150"/>
                <a:ext cx="471112" cy="4689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7" name="Picture 5" descr="http://www.endpcnoise.com/e/images/papst_silent_case_fan.jp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5045993" y="4779150"/>
                <a:ext cx="471112" cy="4689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8" name="Picture 5" descr="http://www.endpcnoise.com/e/images/papst_silent_case_fan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887825" y="1710348"/>
              <a:ext cx="479038" cy="50351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5" descr="http://www.endpcnoise.com/e/images/papst_silent_case_fan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889457" y="1178750"/>
              <a:ext cx="479038" cy="50351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8" name="Rectangle 47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381000" y="683405"/>
            <a:ext cx="24385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Cooling unit test results</a:t>
            </a:r>
          </a:p>
        </p:txBody>
      </p:sp>
      <p:sp>
        <p:nvSpPr>
          <p:cNvPr id="28" name="Rectangle 1"/>
          <p:cNvSpPr/>
          <p:nvPr/>
        </p:nvSpPr>
        <p:spPr>
          <a:xfrm>
            <a:off x="460373" y="1050993"/>
            <a:ext cx="789204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300" b="1" dirty="0">
                <a:solidFill>
                  <a:schemeClr val="tx2">
                    <a:lumMod val="75000"/>
                  </a:schemeClr>
                </a:solidFill>
              </a:rPr>
              <a:t> AMC</a:t>
            </a: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 and </a:t>
            </a:r>
            <a:r>
              <a:rPr lang="en-US" sz="1300" b="1" dirty="0">
                <a:solidFill>
                  <a:schemeClr val="tx2">
                    <a:lumMod val="75000"/>
                  </a:schemeClr>
                </a:solidFill>
              </a:rPr>
              <a:t>RTM</a:t>
            </a: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 load modules 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dissipating max power (90W AMC, 40W RTM)</a:t>
            </a:r>
          </a:p>
          <a:p>
            <a:pPr lvl="1"/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- Fans model and mechanical layout have significant impact on the cooling capability </a:t>
            </a:r>
            <a:endParaRPr lang="en-US" sz="1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7002270" y="914237"/>
            <a:ext cx="18887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CFM</a:t>
            </a:r>
            <a:r>
              <a:rPr lang="it-IT" sz="1200" dirty="0" smtClean="0"/>
              <a:t> </a:t>
            </a:r>
            <a:r>
              <a:rPr lang="it-IT" sz="1200" dirty="0" err="1" smtClean="0"/>
              <a:t>Cubic</a:t>
            </a:r>
            <a:r>
              <a:rPr lang="it-IT" sz="1200" dirty="0" smtClean="0"/>
              <a:t> </a:t>
            </a:r>
            <a:r>
              <a:rPr lang="it-IT" sz="1200" dirty="0" err="1" smtClean="0"/>
              <a:t>Feet</a:t>
            </a:r>
            <a:r>
              <a:rPr lang="it-IT" sz="1200" dirty="0" smtClean="0"/>
              <a:t> per Minute</a:t>
            </a:r>
            <a:endParaRPr lang="it-IT" sz="1200" dirty="0"/>
          </a:p>
        </p:txBody>
      </p:sp>
      <p:sp>
        <p:nvSpPr>
          <p:cNvPr id="30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evaluation\Shelves</a:t>
            </a:r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31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19"/>
          <p:cNvSpPr txBox="1">
            <a:spLocks/>
          </p:cNvSpPr>
          <p:nvPr/>
        </p:nvSpPr>
        <p:spPr>
          <a:xfrm>
            <a:off x="296523" y="728700"/>
            <a:ext cx="8236209" cy="297033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it-IT" sz="1800" b="1" dirty="0" smtClean="0">
                <a:solidFill>
                  <a:schemeClr val="tx2">
                    <a:lumMod val="75000"/>
                  </a:schemeClr>
                </a:solidFill>
              </a:rPr>
              <a:t>IPMI Test</a:t>
            </a:r>
          </a:p>
          <a:p>
            <a:pPr>
              <a:buNone/>
            </a:pPr>
            <a:endParaRPr lang="it-IT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it-IT" sz="1400" dirty="0" smtClean="0">
                <a:solidFill>
                  <a:schemeClr val="tx2">
                    <a:lumMod val="75000"/>
                  </a:schemeClr>
                </a:solidFill>
              </a:rPr>
              <a:t>IPMI </a:t>
            </a:r>
            <a:r>
              <a:rPr lang="it-IT" sz="1400" dirty="0" err="1" smtClean="0">
                <a:solidFill>
                  <a:schemeClr val="tx2">
                    <a:lumMod val="75000"/>
                  </a:schemeClr>
                </a:solidFill>
              </a:rPr>
              <a:t>is</a:t>
            </a:r>
            <a:r>
              <a:rPr lang="it-IT" sz="1400" dirty="0" smtClean="0">
                <a:solidFill>
                  <a:schemeClr val="tx2">
                    <a:lumMod val="75000"/>
                  </a:schemeClr>
                </a:solidFill>
              </a:rPr>
              <a:t> the major cause of interoperability problems between different manufacturer components</a:t>
            </a:r>
          </a:p>
          <a:p>
            <a:pPr>
              <a:buFontTx/>
              <a:buChar char="-"/>
            </a:pPr>
            <a:r>
              <a:rPr lang="it-IT" sz="1400" dirty="0" smtClean="0">
                <a:solidFill>
                  <a:schemeClr val="tx2">
                    <a:lumMod val="75000"/>
                  </a:schemeClr>
                </a:solidFill>
              </a:rPr>
              <a:t>Polaris tester is a useful tool to find potential interoperability problems</a:t>
            </a:r>
          </a:p>
          <a:p>
            <a:pPr>
              <a:buFontTx/>
              <a:buChar char="-"/>
            </a:pPr>
            <a:r>
              <a:rPr lang="it-IT" sz="1400" dirty="0" smtClean="0">
                <a:solidFill>
                  <a:schemeClr val="tx2">
                    <a:lumMod val="75000"/>
                  </a:schemeClr>
                </a:solidFill>
              </a:rPr>
              <a:t>Polaris tester includes MCMC, MMC,EMMC and Backplane FRU test</a:t>
            </a:r>
          </a:p>
          <a:p>
            <a:pPr>
              <a:buNone/>
            </a:pPr>
            <a:endParaRPr lang="it-IT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it-IT" sz="1400" b="1" dirty="0" err="1" smtClean="0">
                <a:solidFill>
                  <a:schemeClr val="tx2">
                    <a:lumMod val="75000"/>
                  </a:schemeClr>
                </a:solidFill>
              </a:rPr>
              <a:t>Example</a:t>
            </a:r>
            <a:r>
              <a:rPr lang="it-IT" sz="1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1400" b="1" dirty="0" err="1" smtClean="0">
                <a:solidFill>
                  <a:schemeClr val="tx2">
                    <a:lumMod val="75000"/>
                  </a:schemeClr>
                </a:solidFill>
              </a:rPr>
              <a:t>of</a:t>
            </a:r>
            <a:r>
              <a:rPr lang="it-IT" sz="1400" b="1" dirty="0" smtClean="0">
                <a:solidFill>
                  <a:schemeClr val="tx2">
                    <a:lumMod val="75000"/>
                  </a:schemeClr>
                </a:solidFill>
              </a:rPr>
              <a:t> success: ELMA </a:t>
            </a:r>
            <a:r>
              <a:rPr lang="it-IT" sz="1400" b="1" dirty="0" err="1" smtClean="0">
                <a:solidFill>
                  <a:schemeClr val="tx2">
                    <a:lumMod val="75000"/>
                  </a:schemeClr>
                </a:solidFill>
              </a:rPr>
              <a:t>Backplane</a:t>
            </a:r>
            <a:r>
              <a:rPr lang="it-IT" sz="1400" b="1" dirty="0" smtClean="0">
                <a:solidFill>
                  <a:schemeClr val="tx2">
                    <a:lumMod val="75000"/>
                  </a:schemeClr>
                </a:solidFill>
              </a:rPr>
              <a:t> FRU information </a:t>
            </a:r>
            <a:endParaRPr lang="it-IT" sz="14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endParaRPr lang="it-IT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00050" lvl="1" indent="0">
              <a:buFont typeface="Wingdings" pitchFamily="2" charset="2"/>
              <a:buChar char="§"/>
            </a:pPr>
            <a:endParaRPr lang="it-IT" sz="1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800100" lvl="2" indent="0">
              <a:buFontTx/>
              <a:buChar char="-"/>
            </a:pPr>
            <a:endParaRPr lang="it-IT" sz="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00050" lvl="1" indent="0">
              <a:buNone/>
            </a:pPr>
            <a:endParaRPr lang="en-US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1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evaluation</a:t>
            </a:r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\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IPMI test</a:t>
            </a:r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351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it-IT" sz="1600" b="1" dirty="0" err="1" smtClean="0">
                <a:solidFill>
                  <a:schemeClr val="tx2">
                    <a:lumMod val="75000"/>
                  </a:schemeClr>
                </a:solidFill>
              </a:rPr>
              <a:t>Outline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2"/>
          <p:cNvSpPr txBox="1"/>
          <p:nvPr/>
        </p:nvSpPr>
        <p:spPr>
          <a:xfrm>
            <a:off x="685800" y="724626"/>
            <a:ext cx="3459345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Outline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xTCA</a:t>
            </a:r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Evaluation Project </a:t>
            </a:r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update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MicroTCA</a:t>
            </a:r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evaluation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Power modules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Cooling units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IPMI test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ATCA evaluation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Cooling performance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Conclusions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Observation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Future work</a:t>
            </a:r>
            <a:endParaRPr lang="en-US" sz="16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285750" indent="-285750"/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945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ATCA evaluation</a:t>
            </a: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670" y="3808789"/>
            <a:ext cx="2753260" cy="1477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84031" y="4242631"/>
            <a:ext cx="2247383" cy="65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"/>
          <p:cNvSpPr/>
          <p:nvPr/>
        </p:nvSpPr>
        <p:spPr>
          <a:xfrm>
            <a:off x="398875" y="638690"/>
            <a:ext cx="813385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   Commercial load boards for thermal tests  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Front and rear boards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IPMI controlled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On board temperature monitoring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indent="-285750">
              <a:buFont typeface="Wingdings" pitchFamily="2" charset="2"/>
              <a:buChar char="Ø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ATCA evaluation delayed by load boards 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       technical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problems (airflow measurement not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reliable)  </a:t>
            </a:r>
          </a:p>
          <a:p>
            <a:pPr indent="-285750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IPMITOOL based Labview interface to communicate with load boards</a:t>
            </a:r>
          </a:p>
          <a:p>
            <a:pPr indent="-285750">
              <a:buFont typeface="Wingdings" pitchFamily="2" charset="2"/>
              <a:buChar char="Ø"/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Rettangolo 34"/>
          <p:cNvSpPr/>
          <p:nvPr/>
        </p:nvSpPr>
        <p:spPr>
          <a:xfrm>
            <a:off x="1267760" y="5704102"/>
            <a:ext cx="26741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COMTEL Front and rear boards</a:t>
            </a:r>
            <a:endParaRPr 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ttangolo 24"/>
          <p:cNvSpPr/>
          <p:nvPr/>
        </p:nvSpPr>
        <p:spPr>
          <a:xfrm>
            <a:off x="381000" y="683405"/>
            <a:ext cx="2183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Cooling performance</a:t>
            </a:r>
          </a:p>
        </p:txBody>
      </p:sp>
      <p:pic>
        <p:nvPicPr>
          <p:cNvPr id="3074" name="Picture 2" descr="C:\Users\mdicosmo\Downloads\IMAG166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195" y="978315"/>
            <a:ext cx="2802260" cy="49709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ttangolo 34"/>
          <p:cNvSpPr/>
          <p:nvPr/>
        </p:nvSpPr>
        <p:spPr>
          <a:xfrm>
            <a:off x="5858564" y="5949280"/>
            <a:ext cx="267416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Test setup</a:t>
            </a:r>
            <a:endParaRPr lang="en-US" sz="9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" name="Straight Arrow Connector 2"/>
          <p:cNvCxnSpPr>
            <a:stCxn id="15" idx="3"/>
          </p:cNvCxnSpPr>
          <p:nvPr/>
        </p:nvCxnSpPr>
        <p:spPr>
          <a:xfrm flipV="1">
            <a:off x="4354930" y="3429000"/>
            <a:ext cx="2197290" cy="1118425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873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/>
          <p:nvPr/>
        </p:nvSpPr>
        <p:spPr>
          <a:xfrm>
            <a:off x="341530" y="98630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ATCA evaluation\Test results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2" name="Rettangolo 11"/>
          <p:cNvSpPr/>
          <p:nvPr/>
        </p:nvSpPr>
        <p:spPr>
          <a:xfrm>
            <a:off x="386535" y="1229270"/>
            <a:ext cx="803577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Test is performed with fans at maximum speed and:</a:t>
            </a:r>
          </a:p>
          <a:p>
            <a:pPr lvl="1" indent="-285750"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250W for front modules</a:t>
            </a:r>
          </a:p>
          <a:p>
            <a:pPr lvl="1" indent="-285750"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50W for rear modules</a:t>
            </a:r>
          </a:p>
        </p:txBody>
      </p:sp>
      <p:sp>
        <p:nvSpPr>
          <p:cNvPr id="16" name="Rettangolo 24"/>
          <p:cNvSpPr/>
          <p:nvPr/>
        </p:nvSpPr>
        <p:spPr>
          <a:xfrm>
            <a:off x="381000" y="683405"/>
            <a:ext cx="3939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ATCA Evaluation: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Schroff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and ASIS crate</a:t>
            </a:r>
          </a:p>
        </p:txBody>
      </p:sp>
      <p:sp>
        <p:nvSpPr>
          <p:cNvPr id="29698" name="AutoShape 2" descr="https://mail-attachment.googleusercontent.com/attachment/u/0/?ui=2&amp;ik=c17f3c4aa1&amp;view=att&amp;th=14144bbb50513d36&amp;attid=0.1&amp;disp=inline&amp;realattid=1446864439566401536-local0&amp;safe=1&amp;zw&amp;saduie=AG9B_P88O_2SDq1ktYdjmLc8LRtS&amp;sadet=1379838112406&amp;sads=XE4lc-1BaumK2OwmrwMLasmajec&amp;sadssc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0" name="AutoShape 4" descr="https://mail-attachment.googleusercontent.com/attachment/u/0/?ui=2&amp;ik=c17f3c4aa1&amp;view=att&amp;th=14144bbb50513d36&amp;attid=0.1&amp;disp=inline&amp;realattid=1446864439566401536-local0&amp;safe=1&amp;zw&amp;saduie=AG9B_P88O_2SDq1ktYdjmLc8LRtS&amp;sadet=1379838112406&amp;sads=XE4lc-1BaumK2OwmrwMLasmajec&amp;sadssc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2" name="AutoShape 6" descr="https://mail-attachment.googleusercontent.com/attachment/u/0/?ui=2&amp;ik=c17f3c4aa1&amp;view=att&amp;th=14144bbb50513d36&amp;attid=0.1&amp;disp=inline&amp;realattid=1446864439566401536-local0&amp;safe=1&amp;zw&amp;saduie=AG9B_P88O_2SDq1ktYdjmLc8LRtS&amp;sadet=1379838112406&amp;sads=XE4lc-1BaumK2OwmrwMLasmajec&amp;sadssc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4" name="AutoShape 8" descr="https://mail-attachment.googleusercontent.com/attachment/u/0/?ui=2&amp;ik=c17f3c4aa1&amp;view=att&amp;th=14144bbb50513d36&amp;attid=0.1&amp;disp=inline&amp;realattid=1446864439566401536-local0&amp;safe=1&amp;zw&amp;saduie=AG9B_P88O_2SDq1ktYdjmLc8LRtS&amp;sadet=1379838112406&amp;sads=XE4lc-1BaumK2OwmrwMLasmajec&amp;sadssc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9705" name="Picture 9" descr="C:\Users\matte\Pictures\IMAG1685.jpg"/>
          <p:cNvPicPr>
            <a:picLocks noChangeAspect="1" noChangeArrowheads="1"/>
          </p:cNvPicPr>
          <p:nvPr/>
        </p:nvPicPr>
        <p:blipFill>
          <a:blip r:embed="rId2" cstate="print"/>
          <a:srcRect l="16464" t="35442" r="5812" b="9799"/>
          <a:stretch>
            <a:fillRect/>
          </a:stretch>
        </p:blipFill>
        <p:spPr bwMode="auto">
          <a:xfrm>
            <a:off x="5741529" y="3374270"/>
            <a:ext cx="2434061" cy="3042019"/>
          </a:xfrm>
          <a:prstGeom prst="rect">
            <a:avLst/>
          </a:prstGeom>
          <a:noFill/>
        </p:spPr>
      </p:pic>
      <p:pic>
        <p:nvPicPr>
          <p:cNvPr id="33" name="Picture 2" descr="C:\Users\mdicosmo\Downloads\IMAG16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822" t="21787" r="10301" b="32067"/>
          <a:stretch>
            <a:fillRect/>
          </a:stretch>
        </p:blipFill>
        <p:spPr bwMode="auto">
          <a:xfrm>
            <a:off x="1151620" y="3374270"/>
            <a:ext cx="2700300" cy="2992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o 30"/>
          <p:cNvGrpSpPr/>
          <p:nvPr/>
        </p:nvGrpSpPr>
        <p:grpSpPr>
          <a:xfrm>
            <a:off x="5910720" y="773705"/>
            <a:ext cx="2351690" cy="2160240"/>
            <a:chOff x="5167141" y="589833"/>
            <a:chExt cx="3230284" cy="2959200"/>
          </a:xfrm>
        </p:grpSpPr>
        <p:sp>
          <p:nvSpPr>
            <p:cNvPr id="39" name="Rettangolo 34"/>
            <p:cNvSpPr/>
            <p:nvPr/>
          </p:nvSpPr>
          <p:spPr>
            <a:xfrm>
              <a:off x="5562110" y="3318201"/>
              <a:ext cx="2674169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b="1" dirty="0" smtClean="0">
                  <a:solidFill>
                    <a:schemeClr val="tx2">
                      <a:lumMod val="75000"/>
                    </a:schemeClr>
                  </a:solidFill>
                </a:rPr>
                <a:t>Load boards</a:t>
              </a:r>
              <a:endParaRPr lang="en-US" sz="9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40" name="Picture 3" descr="\\cern.ch\dfs\Users\m\mdicosmo\Desktop\IMAG1676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348" t="3750" r="21174" b="8611"/>
            <a:stretch/>
          </p:blipFill>
          <p:spPr bwMode="auto">
            <a:xfrm rot="10800000">
              <a:off x="7668296" y="589833"/>
              <a:ext cx="729129" cy="24165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" descr="\\cern.ch\dfs\Users\m\mdicosmo\Desktop\IMAG1671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24721" b="23751"/>
            <a:stretch/>
          </p:blipFill>
          <p:spPr bwMode="auto">
            <a:xfrm rot="16200000">
              <a:off x="5218874" y="538102"/>
              <a:ext cx="2416534" cy="25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2" name="Straight Arrow Connector 21"/>
            <p:cNvCxnSpPr/>
            <p:nvPr/>
          </p:nvCxnSpPr>
          <p:spPr>
            <a:xfrm>
              <a:off x="5697125" y="863715"/>
              <a:ext cx="0" cy="1845205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22"/>
            <p:cNvCxnSpPr/>
            <p:nvPr/>
          </p:nvCxnSpPr>
          <p:spPr>
            <a:xfrm>
              <a:off x="6327195" y="863715"/>
              <a:ext cx="0" cy="184520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23"/>
            <p:cNvCxnSpPr/>
            <p:nvPr/>
          </p:nvCxnSpPr>
          <p:spPr>
            <a:xfrm>
              <a:off x="6957265" y="863715"/>
              <a:ext cx="0" cy="1845205"/>
            </a:xfrm>
            <a:prstGeom prst="straightConnector1">
              <a:avLst/>
            </a:prstGeom>
            <a:ln w="28575">
              <a:solidFill>
                <a:srgbClr val="00B05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24"/>
            <p:cNvCxnSpPr/>
            <p:nvPr/>
          </p:nvCxnSpPr>
          <p:spPr>
            <a:xfrm>
              <a:off x="8037385" y="863715"/>
              <a:ext cx="0" cy="1845205"/>
            </a:xfrm>
            <a:prstGeom prst="straightConnector1">
              <a:avLst/>
            </a:prstGeom>
            <a:ln w="28575">
              <a:solidFill>
                <a:srgbClr val="7030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25"/>
            <p:cNvSpPr txBox="1"/>
            <p:nvPr/>
          </p:nvSpPr>
          <p:spPr>
            <a:xfrm>
              <a:off x="5462925" y="2933006"/>
              <a:ext cx="4683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Δ</a:t>
              </a:r>
              <a:r>
                <a:rPr lang="en-US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T1</a:t>
              </a:r>
              <a:endParaRPr lang="en-GB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47" name="TextBox 26"/>
            <p:cNvSpPr txBox="1"/>
            <p:nvPr/>
          </p:nvSpPr>
          <p:spPr>
            <a:xfrm>
              <a:off x="6092996" y="2933984"/>
              <a:ext cx="4683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b="1" dirty="0" smtClean="0">
                  <a:solidFill>
                    <a:srgbClr val="FF0000"/>
                  </a:solidFill>
                </a:rPr>
                <a:t>Δ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T2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48" name="TextBox 27"/>
            <p:cNvSpPr txBox="1"/>
            <p:nvPr/>
          </p:nvSpPr>
          <p:spPr>
            <a:xfrm>
              <a:off x="6732240" y="2932533"/>
              <a:ext cx="4683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b="1" dirty="0" smtClean="0">
                  <a:solidFill>
                    <a:srgbClr val="00B050"/>
                  </a:solidFill>
                </a:rPr>
                <a:t>Δ</a:t>
              </a:r>
              <a:r>
                <a:rPr lang="en-US" sz="1400" b="1" dirty="0" smtClean="0">
                  <a:solidFill>
                    <a:srgbClr val="00B050"/>
                  </a:solidFill>
                </a:rPr>
                <a:t>T3</a:t>
              </a:r>
              <a:endParaRPr lang="en-GB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49" name="TextBox 28"/>
            <p:cNvSpPr txBox="1"/>
            <p:nvPr/>
          </p:nvSpPr>
          <p:spPr>
            <a:xfrm>
              <a:off x="7846430" y="2932533"/>
              <a:ext cx="3898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b="1" dirty="0" smtClean="0">
                  <a:solidFill>
                    <a:srgbClr val="7030A0"/>
                  </a:solidFill>
                </a:rPr>
                <a:t>Δ</a:t>
              </a:r>
              <a:r>
                <a:rPr lang="en-US" sz="1400" b="1" dirty="0">
                  <a:solidFill>
                    <a:srgbClr val="7030A0"/>
                  </a:solidFill>
                </a:rPr>
                <a:t>R</a:t>
              </a:r>
              <a:endParaRPr lang="en-GB" sz="1400" b="1" dirty="0">
                <a:solidFill>
                  <a:srgbClr val="7030A0"/>
                </a:solidFill>
              </a:endParaRPr>
            </a:p>
          </p:txBody>
        </p:sp>
      </p:grpSp>
      <p:sp>
        <p:nvSpPr>
          <p:cNvPr id="50" name="Rettangolo 34"/>
          <p:cNvSpPr/>
          <p:nvPr/>
        </p:nvSpPr>
        <p:spPr>
          <a:xfrm>
            <a:off x="791580" y="2986208"/>
            <a:ext cx="26741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Schroff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crate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Rettangolo 50"/>
          <p:cNvSpPr/>
          <p:nvPr/>
        </p:nvSpPr>
        <p:spPr>
          <a:xfrm>
            <a:off x="4842030" y="2978950"/>
            <a:ext cx="26741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ASIS crate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Rectangle 22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873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/>
          <p:nvPr/>
        </p:nvSpPr>
        <p:spPr>
          <a:xfrm>
            <a:off x="341530" y="98630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ATCA evaluation\Test results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2" name="Rettangolo 11"/>
          <p:cNvSpPr/>
          <p:nvPr/>
        </p:nvSpPr>
        <p:spPr>
          <a:xfrm>
            <a:off x="386535" y="1229270"/>
            <a:ext cx="803577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Test is performed with fans at maximum speed and:</a:t>
            </a:r>
          </a:p>
          <a:p>
            <a:pPr lvl="1" indent="-285750"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250W for front modules</a:t>
            </a:r>
          </a:p>
          <a:p>
            <a:pPr lvl="1" indent="-285750"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50W for rear modules</a:t>
            </a:r>
          </a:p>
        </p:txBody>
      </p:sp>
      <p:sp>
        <p:nvSpPr>
          <p:cNvPr id="16" name="Rettangolo 24"/>
          <p:cNvSpPr/>
          <p:nvPr/>
        </p:nvSpPr>
        <p:spPr>
          <a:xfrm>
            <a:off x="381000" y="683405"/>
            <a:ext cx="3939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ATCA Evaluation: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Schroff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and ASIS crate</a:t>
            </a:r>
          </a:p>
        </p:txBody>
      </p:sp>
      <p:grpSp>
        <p:nvGrpSpPr>
          <p:cNvPr id="2" name="Gruppo 30"/>
          <p:cNvGrpSpPr/>
          <p:nvPr/>
        </p:nvGrpSpPr>
        <p:grpSpPr>
          <a:xfrm>
            <a:off x="5910720" y="773705"/>
            <a:ext cx="2351690" cy="2160240"/>
            <a:chOff x="5167141" y="589833"/>
            <a:chExt cx="3230284" cy="2959200"/>
          </a:xfrm>
        </p:grpSpPr>
        <p:sp>
          <p:nvSpPr>
            <p:cNvPr id="19" name="Rettangolo 34"/>
            <p:cNvSpPr/>
            <p:nvPr/>
          </p:nvSpPr>
          <p:spPr>
            <a:xfrm>
              <a:off x="5562110" y="3318201"/>
              <a:ext cx="2674169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b="1" dirty="0" smtClean="0">
                  <a:solidFill>
                    <a:schemeClr val="tx2">
                      <a:lumMod val="75000"/>
                    </a:schemeClr>
                  </a:solidFill>
                </a:rPr>
                <a:t>Load boards</a:t>
              </a:r>
              <a:endParaRPr lang="en-US" sz="9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20" name="Picture 3" descr="\\cern.ch\dfs\Users\m\mdicosmo\Desktop\IMAG1676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348" t="3750" r="21174" b="8611"/>
            <a:stretch/>
          </p:blipFill>
          <p:spPr bwMode="auto">
            <a:xfrm rot="10800000">
              <a:off x="7668296" y="589833"/>
              <a:ext cx="729129" cy="24165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\\cern.ch\dfs\Users\m\mdicosmo\Desktop\IMAG1671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24721" b="23751"/>
            <a:stretch/>
          </p:blipFill>
          <p:spPr bwMode="auto">
            <a:xfrm rot="16200000">
              <a:off x="5218874" y="538102"/>
              <a:ext cx="2416534" cy="25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2" name="Straight Arrow Connector 21"/>
            <p:cNvCxnSpPr/>
            <p:nvPr/>
          </p:nvCxnSpPr>
          <p:spPr>
            <a:xfrm>
              <a:off x="5697125" y="863715"/>
              <a:ext cx="0" cy="1845205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6327195" y="863715"/>
              <a:ext cx="0" cy="184520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6957265" y="863715"/>
              <a:ext cx="0" cy="1845205"/>
            </a:xfrm>
            <a:prstGeom prst="straightConnector1">
              <a:avLst/>
            </a:prstGeom>
            <a:ln w="28575">
              <a:solidFill>
                <a:srgbClr val="00B05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8037385" y="863715"/>
              <a:ext cx="0" cy="1845205"/>
            </a:xfrm>
            <a:prstGeom prst="straightConnector1">
              <a:avLst/>
            </a:prstGeom>
            <a:ln w="28575">
              <a:solidFill>
                <a:srgbClr val="7030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462925" y="2933006"/>
              <a:ext cx="4683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Δ</a:t>
              </a:r>
              <a:r>
                <a:rPr lang="en-US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T1</a:t>
              </a:r>
              <a:endParaRPr lang="en-GB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092996" y="2933984"/>
              <a:ext cx="4683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b="1" dirty="0" smtClean="0">
                  <a:solidFill>
                    <a:srgbClr val="FF0000"/>
                  </a:solidFill>
                </a:rPr>
                <a:t>Δ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T2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732240" y="2932533"/>
              <a:ext cx="4683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b="1" dirty="0" smtClean="0">
                  <a:solidFill>
                    <a:srgbClr val="00B050"/>
                  </a:solidFill>
                </a:rPr>
                <a:t>Δ</a:t>
              </a:r>
              <a:r>
                <a:rPr lang="en-US" sz="1400" b="1" dirty="0" smtClean="0">
                  <a:solidFill>
                    <a:srgbClr val="00B050"/>
                  </a:solidFill>
                </a:rPr>
                <a:t>T3</a:t>
              </a:r>
              <a:endParaRPr lang="en-GB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846430" y="2932533"/>
              <a:ext cx="3898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b="1" dirty="0" smtClean="0">
                  <a:solidFill>
                    <a:srgbClr val="7030A0"/>
                  </a:solidFill>
                </a:rPr>
                <a:t>Δ</a:t>
              </a:r>
              <a:r>
                <a:rPr lang="en-US" sz="1400" b="1" dirty="0">
                  <a:solidFill>
                    <a:srgbClr val="7030A0"/>
                  </a:solidFill>
                </a:rPr>
                <a:t>R</a:t>
              </a:r>
              <a:endParaRPr lang="en-GB" sz="1400" b="1" dirty="0">
                <a:solidFill>
                  <a:srgbClr val="7030A0"/>
                </a:solidFill>
              </a:endParaRPr>
            </a:p>
          </p:txBody>
        </p:sp>
      </p:grpSp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73200891"/>
              </p:ext>
            </p:extLst>
          </p:nvPr>
        </p:nvGraphicFramePr>
        <p:xfrm>
          <a:off x="134035" y="3369767"/>
          <a:ext cx="4366465" cy="3126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2" name="Char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68684514"/>
              </p:ext>
            </p:extLst>
          </p:nvPr>
        </p:nvGraphicFramePr>
        <p:xfrm>
          <a:off x="4320480" y="3369767"/>
          <a:ext cx="4572000" cy="3126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6" name="Rettangolo 34"/>
          <p:cNvSpPr/>
          <p:nvPr/>
        </p:nvSpPr>
        <p:spPr>
          <a:xfrm>
            <a:off x="2302876" y="3045441"/>
            <a:ext cx="26741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MAX front ∆T = </a:t>
            </a:r>
            <a:r>
              <a:rPr lang="en-US" sz="1300" b="1" dirty="0" smtClean="0">
                <a:solidFill>
                  <a:schemeClr val="tx2">
                    <a:lumMod val="75000"/>
                  </a:schemeClr>
                </a:solidFill>
              </a:rPr>
              <a:t>35 °C</a:t>
            </a:r>
            <a:endParaRPr lang="en-US" sz="13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Rettangolo 34"/>
          <p:cNvSpPr/>
          <p:nvPr/>
        </p:nvSpPr>
        <p:spPr>
          <a:xfrm>
            <a:off x="6957265" y="3031213"/>
            <a:ext cx="161896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MAX front ∆T = </a:t>
            </a:r>
            <a:r>
              <a:rPr lang="en-US" sz="1300" b="1" dirty="0" smtClean="0">
                <a:solidFill>
                  <a:schemeClr val="tx2">
                    <a:lumMod val="75000"/>
                  </a:schemeClr>
                </a:solidFill>
              </a:rPr>
              <a:t>23°C </a:t>
            </a:r>
            <a:endParaRPr lang="en-US" sz="13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Rettangolo 34"/>
          <p:cNvSpPr/>
          <p:nvPr/>
        </p:nvSpPr>
        <p:spPr>
          <a:xfrm>
            <a:off x="791580" y="2986208"/>
            <a:ext cx="26741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Schroff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crate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Rettangolo 38"/>
          <p:cNvSpPr/>
          <p:nvPr/>
        </p:nvSpPr>
        <p:spPr>
          <a:xfrm>
            <a:off x="4842030" y="2978950"/>
            <a:ext cx="26741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ASIS crate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Rectangle 22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873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it-IT" sz="1600" b="1" dirty="0" err="1" smtClean="0">
                <a:solidFill>
                  <a:schemeClr val="tx2">
                    <a:lumMod val="75000"/>
                  </a:schemeClr>
                </a:solidFill>
              </a:rPr>
              <a:t>Outline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2"/>
          <p:cNvSpPr txBox="1"/>
          <p:nvPr/>
        </p:nvSpPr>
        <p:spPr>
          <a:xfrm>
            <a:off x="685800" y="724626"/>
            <a:ext cx="3459345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Outline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xTCA</a:t>
            </a:r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Evaluation Project </a:t>
            </a:r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update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MicroTCA</a:t>
            </a:r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evaluation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Power modules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Cooling units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IPMI test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ATCA evaluation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Cooling performance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Conclusions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Observation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Future work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/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686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2"/>
          <p:cNvSpPr txBox="1"/>
          <p:nvPr/>
        </p:nvSpPr>
        <p:spPr>
          <a:xfrm>
            <a:off x="406326" y="3789040"/>
            <a:ext cx="8486154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But also</a:t>
            </a:r>
          </a:p>
          <a:p>
            <a:pPr marL="285750" indent="-285750"/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lvl="1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More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than 25 </a:t>
            </a:r>
            <a:r>
              <a:rPr lang="en-US" sz="1600" dirty="0" err="1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 components sent back for repair (100% repaired under warranty)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More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than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200 emails sent in the last year for component malfunctioning and support</a:t>
            </a: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Several interoperability problems faced during test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Must be solved in collaboration with the manufactures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Interoperability not always assured  (standards lacks…)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Complete technical specification not always verified or provided by manufacturers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Good technical support from equipment manufacturers is essential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/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Conclusions\Observation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lvl="1"/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grpSp>
        <p:nvGrpSpPr>
          <p:cNvPr id="11" name="Group 1"/>
          <p:cNvGrpSpPr/>
          <p:nvPr/>
        </p:nvGrpSpPr>
        <p:grpSpPr>
          <a:xfrm>
            <a:off x="6347319" y="998730"/>
            <a:ext cx="2385265" cy="2520000"/>
            <a:chOff x="5022050" y="1111384"/>
            <a:chExt cx="2970330" cy="3397456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contrast="-10000"/>
            </a:blip>
            <a:srcRect l="30439" t="1230" r="30475" b="949"/>
            <a:stretch>
              <a:fillRect/>
            </a:stretch>
          </p:blipFill>
          <p:spPr bwMode="auto">
            <a:xfrm>
              <a:off x="5022050" y="1111384"/>
              <a:ext cx="1790944" cy="25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3" cstate="print">
              <a:lum contrast="-10000"/>
            </a:blip>
            <a:srcRect l="30643" t="2579" r="30963" b="2061"/>
            <a:stretch>
              <a:fillRect/>
            </a:stretch>
          </p:blipFill>
          <p:spPr bwMode="auto">
            <a:xfrm>
              <a:off x="5602670" y="1549810"/>
              <a:ext cx="1804645" cy="25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4" cstate="print">
              <a:lum contrast="-10000"/>
            </a:blip>
            <a:srcRect l="30989" t="2579" r="30963" b="1446"/>
            <a:stretch>
              <a:fillRect/>
            </a:stretch>
          </p:blipFill>
          <p:spPr bwMode="auto">
            <a:xfrm>
              <a:off x="6215457" y="1988840"/>
              <a:ext cx="1776923" cy="25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Content Placeholder 19"/>
          <p:cNvSpPr txBox="1">
            <a:spLocks/>
          </p:cNvSpPr>
          <p:nvPr/>
        </p:nvSpPr>
        <p:spPr>
          <a:xfrm>
            <a:off x="6302315" y="3563735"/>
            <a:ext cx="2545160" cy="23576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it-IT" sz="1000" i="1" dirty="0" smtClean="0">
                <a:solidFill>
                  <a:schemeClr val="tx2">
                    <a:lumMod val="75000"/>
                  </a:schemeClr>
                </a:solidFill>
              </a:rPr>
              <a:t>Available on the uTCA/ATCA Repository</a:t>
            </a:r>
            <a:endParaRPr lang="en-US" sz="1000" i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406325" y="1006857"/>
            <a:ext cx="569584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Results obtained</a:t>
            </a:r>
          </a:p>
          <a:p>
            <a:pPr marL="285750" lvl="1" indent="-285750"/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Detailed test procedures defined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Test systems developed (Modules, systems and software)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standards, systems and equipment know-how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Comprehensive  set of tests performed for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crates, </a:t>
            </a:r>
          </a:p>
          <a:p>
            <a:pPr marL="285750" indent="-285750"/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     PMs and MCH. ATCA ongoing.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Interaction with manufacturers</a:t>
            </a:r>
          </a:p>
          <a:p>
            <a:pPr marL="285750" indent="-285750"/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	 (HW and SW modifications introduced)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Detailed evaluation reports 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published</a:t>
            </a:r>
          </a:p>
        </p:txBody>
      </p:sp>
    </p:spTree>
    <p:extLst>
      <p:ext uri="{BB962C8B-B14F-4D97-AF65-F5344CB8AC3E}">
        <p14:creationId xmlns="" xmlns:p14="http://schemas.microsoft.com/office/powerpoint/2010/main" val="52793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it-IT" sz="1600" b="1" dirty="0" err="1" smtClean="0">
                <a:solidFill>
                  <a:schemeClr val="tx2">
                    <a:lumMod val="75000"/>
                  </a:schemeClr>
                </a:solidFill>
              </a:rPr>
              <a:t>Outline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AutoShape 2" descr="data:image/jpeg;base64,/9j/4AAQSkZJRgABAQAAAQABAAD/2wCEAAkGBxQSEhUUEhQVFBUXFxUZFRgXFhcXGBgYGB0XGhUdFRcYHCggGBolHBgZITEiJykrLy4uFx8zODMsNygtLisBCgoKDg0OGxAQGywkICQsLCwsLCwsLCwsLCwsLCwsLCwsLCwsLCwsLCwsLCwsLCwsLCwsLCwsLCwsLCwsLCwsLP/AABEIAOAA4QMBEQACEQEDEQH/xAAbAAEAAgMBAQAAAAAAAAAAAAAABgcBAwUEAv/EAEwQAAEDAgEGCAgLBgYCAwAAAAEAAgMEEQUGEiExQWEHEyJRcYGRoRQyQlJUcpKxFiMkYoKTorLB0dIVM1NzwuEXNEODo7Nj8CU1dP/EABoBAQADAQEBAAAAAAAAAAAAAAADBAUBAgb/xAAxEQACAgECBAQFBAIDAQAAAAAAAQIDEQQxEhQhURMiQWEyM1KBoQUjcZHB8EKx8dH/2gAMAwEAAhEDEQA/AIivpTHCAIAgCAIAgCAIAgCAIAgCAIAgCAIAgCAIAgCAIAgCAIDDtRQPYstZReK1WqUQgCAIAgCAIAgCAIAgCAIAgCAIAgCAIAgCAIAgCAIAgCAw7UUD2LLWUXitVqlEIAgCAIAgCAIAgMXQHvpcFqZP3dPM8c4jeR22so3bBbtHpQk9ke9mRtedVLJ15rfeQvHM0r/kj14M+x9/AjEPRX+1H+pc5qn6jvgz7D4EYh6K/wBqP9ac1T9Q8GfYfAjEPRX+1H+tOap+oeDPsYORNf6K/tj/AFJzVP1HPBs7D4FV/osnaz9S7zVP1IeDPsYORdf6LJ2s/UnNU/Ujvgz7GPgbX+iyfZ/NOZq+pHPBs7A5G13osvYPzTmafqQ8GzsY+B9d6LL2D805mn6kPBs7GDkjXeiy+z/dOZq+pDwp9jHwSrvRZvZTmavqQ8KfY+fgpW+izewV3mKvqQ8KfYwclq30Wf6spzFX1IeFPsY+DFZ6LP8AVO/Jd8er6l/Y8KfYwcmqz0Wf6p/5J49X1L+znhT7Hy/JussfktR9U/8AJFfX9S/sOqfYsD9nTfwpPYd+SzeOPcucL7FWLXKAQBAEAQBAEB0cFwOerdmwRl9tbtTG+s46B0a9yisuhWvMz3GuU9icQZBUlI0PxGpb6jXZjTuB8d/UAqMtZbY8VRLCohH42ZOW+H0uiiow4jyy0R36XkF56wnK3T+ZL/I8euPwI51Xwp1jvEZDGPVc49pdbuUsf0+tbtnl6qfoc93CHiB/1gOiKP8AFqk5Ont+TxzFnc+4uEavbrlY71omf0gLj0VPb8neZsOrRcK9Q397BFJ6pdGe/OCil+nw/wCLZ7Wql6o7keXtJVDNdNUUT9QcM0t7bOb1kBQPSWV9cKSJFfGfdHnxOixUM4ykrvC4jpGaIg+27QWu6j1L1CWnflshhnmUbd4yyQ2bLPEWOLX1EjXDQWuZGCDvBZoVxaWhrKSIPGsTw2Y+HWIelO9iL9CcnT9I8azuBl3iHpTvYi/QnKU/SPHs7n18PcQ9JP1cX6E5Sn6fyx49ncyMvsQ9IP1cX6E5On6fyx49ncz8P8Q9I/44v0LnJ09vyzvjz7mRwg4h6R/xxfoTk6e35Y5izuZ/xCxD+OPqov0JydPb8jmLO5kcIeIfxx9VF+lOTp7fkcxZ3/A/xDxD+OPqov0pydPb8jmLO/4PocIuIfxW/VR/knJU9vyd5izv+A7hGxD+K36pn5JyVPb8nOYsJt8Janzx7LfyWd4MS14kinltmeEAQBAEAQE7yWyEBZ4TXu4mADOzCc1zhzvPkN3azu20LtXh8FXVlmujpxT6I3Y7whhjeIw1ghjboEmaAf8AbYdA6XadwXKtG35rXl9js9RjpDYgVTUPkcXyOc9x1ucSSesq9GKisJYXsVm23lmtejgQBAEAQBAe7CcXnpXZ0EjoztA8U+s06D1qOyuFixJHqM5R2ZOaXKOjxNohxCNsM2pk7eSL7OUfE6HXaqMqLaHxVvK7FlWQt6T3I1lZkhNQm5+MhJ5MrRo06g8eS7uOwqzRqY29PXsQ2VSh13RHVZIggCAIAgCAIDF1w7gyunDDtRQPYstZReK1WqUQgCAIAgLFySybipIfD8Q5IFjFG4ab+SS063nY3ZrO7NvvlZLwqvuW661BccyMZWZVS1z7u5EQPxcYOgb3ec7f2b7VGnjUvfuQ2Wub9jgqwRBAEAQBAb6KikmdmxRvkdzMaXHrtq614lOMfieDqTexK8N4NK2TS8Rwj57s53ssv71Vnrqlt1J46ab36HW/w2p4v8xXtb0BjO97j7lFzs38MD3y0V8UjHwRwgaDiOn+dB+ld5nUfR+Gc8Kn1l+QMhsOfoixEE75IXdwsnN3LeH/AGd8Ct7SPU7IeujjLaeuEsZFuLfnZhbzZpz22tuXhaqpvM4Yf+/wddE8YjIg+LZK1dNcywPzfOby29rb267K7DUVz2ZXlVOO6OKCpyMygCAIAgCAsXI/kYLXv87jQPq2NHe5Z1/XUQX8FurpU2V0tEqGHaigexZayi8VqtUohAEAQE14OcnGyudV1NhTw3PK1Oc3SSfmt1nnNhsKo6y9peHDdliitN8UtkcrLTKZ9dNnaRCy4iZu85w849w0dM2moVUff1PF1nG/Yj6sEQQBAEBvoaKSZ4jiY573amtFz/YbzoXmUlFZlsdSb6IsCgyFp6SMTYpM0c0bXEC/MSOVIdze9Z89XOx8NSLSojBZmz4ruEhkTeKw+nZEwanPaB1iNvvJ6l2Oicnm2WTktSl0giI4llNV1H72okI80OzG+yywVuFFcNokMrZy3ZyLKYjMoDBCA30lZJEbxSPjPOxzm+4rzKKlus/Y6m1syW4Fwg1zHBh+VX1Nc3lm2nkuYLk9IKqW6OprOxPDUTXTc7TajC8UOa9vglSdF9DLu6RyX9DgHKHF+n6rzL+yTNdvR9GRXKjIyoorucOMh2SMGgeu3yD2jerVOqhb02ZDZTKHuiOKyQhAEAQFiwfF5OvP8R575g33NWc/NrP97FtdKCulolQw7UUD2LLWUXitVqlEIAgPVhVA+omjhj8Z7g0bucncBc9S8WTUIuTOxXE8E64R8SbTxRYbT6GMa0y852tad5PLPUqOjg5yd0vsWb5KK8NFdrRKoQBAEB2MmcnJa6XMiFmi3GSHxWA+88w27tahuvjUsskrrc3hE5xLG6XB2GnomiSo/wBR7tNj/wCQjWfmCwG7bRhVZqXx2PCLMpxqWI7lb4jiEtRIZJnukedp2DmA1AbgtKEIwWIrBTlJyeWeZejgQBAEAQBAfUUrmuDmktc0gtI1gjSCN91xpNYYLKxijjxXDvC42NFVEPjQ0WLi0fGNPPyeU3sWbCT093hy+FlyUVbXxLc4OSeXctLaOa89OdBadLmj5hOsfNOjoU9+kjPrHoyKu9x6PY6eUmR8U8XhmGEPjNy+JuzzuLGsEbWdnMo6dTKEvDt/s92UqS44FfLQKoQBAWLlF8XgNI3z3RntEkn5LNqWdVJluzpSkV0tIqGHaigexZayi8VqtUohAEBYXBXRtjbUV0vixNc1vUM6QjfbNH0is7WycnGuJa0ywnNkFxGtdPK+V/jSOLjuvqA3AWHUr8IKEVFehWlLieTzr0cCAIAgJxJlsyGhjp6KN0MhBErjYkHyi13lOd52iw6rUeUlKxyseV6Fnx0ocMUQclXisEAQBAEAQBAEAQE14KcY4mr4lx5E4zdwe25Z2jOb1hUtdVxQ4l6FjTT4ZY7nGy2wfwSsljAswnPj9R+kAdBu36Km09niVp+ux4thwzaPnJXKWWhlz2cphtxkd9Dhu5nDYfwS+iNscPf0ZyuxwfQlOW+T0dRD+0aLSxwzpmAe062xwPjDr571dPdKEvCs+xNbWpLjgV4tEqmCUBY/CSOLocPh5mD7EbG/1LN0fWycv93Leo6QiiuVpFQw7UUD2LLWUXitVqlEIAgLJx75JgcEI0OnLC7n5V5XX7A1ZtX7mqlJ+n/hbn5KUu5Wy0iobKeB0jgxjXPcdAa0Ek9AC45KKyzqTfREhORNQxodO+npr6hPM1pPULqtzcM+VN/wiTwJY69Ach6pzS6AwVIGviJmP99l3m684llfyh4MvTqcanwuV84pw0iUuzc13JIdzG+pTOyKjx+h4UW5cPqd53B5Xj/Rb9bH+LlBztPf8EnLzMt4OsQP+k0dMsf4FOdp7/gcvMj+FYbJUythiAL3Z2aCQL5oLjpOjUCp52RhHiexHGLk+FHYkyIq2nNeImHmdPEO7OuoVq63tn+iTwJ+39mnE8j6yBnGPhJjAuXsc14A5zmm4G+1l2Gpqk8JnmVM47o4JKsEZ0cawWakeGTNsS0OaQbtcDtadttRUdVsbFmJ7lBx3OepDwerC8PfUStiiAL33zQSBewJOk7gV4nNQjxPY7GLk8IxiNC+CV8UgAew2cAQbGwOsa9a7CanHiQlFxeGaqad0b2yN8Zjmub0tII7wuyXEuF+pxPDyWZwr0wnpqasZqsAT8yUBzL9BFvpLM0MuGcq2XNTHMVMq9ahTJdwdZTeCzcVIfiJiA6+pjjoa7o2Hdp2Knq6OOPEt0T0WcLw9jz8IGTvgdScwWhlu6Ld5zOonRuIXrS3eJDrutzl9fBLpsyNNZnEAbSB26FZbwskSWWWFwyPtLTR+bG89paP6FQ/T10k/cs6rdIrxaBVMO1FA9iy1lF4rVapRCA+4Yc9zWDynBvtED8VxvCyEsvBYfDLLZ9LENAax7rdJa0fdKz/ANPWVKRb1XoiuCVolQtHim4Lh7ZA1prJ7DOIvmki5A+a0drrLLy9Tbj/AIouYVMM+rKzqZ3SPL5HF73aXOcbk9JK04pRWEU289WfVDVvheJInFj26nNNj/cbjoXJxU1iR1NxeUdjJiqdJiUEjzdz6gOcd7jp96huilS0uxJW27E2djhePy5v8iP70ih0C/a+571PxkNZO9vivcOhxHuKuuKfoiDLJBwcOtiVP0yDtjkVfV/Jl9iSj5iNnCdpxKbcIh9hq5o/ko7qPmM73A3VyGWaG5MPF52adLWuzgBYbM4F1+fN3KD9QjHCl65JNLJ5aIFjTWCacR+IJJQy2rNDnZtt1rK9XnhWeyK0sZeC68XhpaxraKY5sphZLEdFxe4uw7SLaRtB7MWErKm7I7ZNGXDLyspzH8Flo5jFMNI0tcPFe3Y5v5bFsVWxsjxRM+cHB4Z7sgXWxGm9cjta4fivGq+TJHun5iNeWzr19V/Nd3WH4Lum+VH+Dl3zGcRTkZcGCweGYFxetwika31onO4v7rVj2Pw9Tn3X5L8fPTj2KeBWwUDJQFn0R/auEOjPKqKbxTtJaDme0y7ekFZcly96foy4v3aseqK+wCLPqqdvnTQjqz237loWvEJP2ZVh1ksEn4XZs6vA82GMdZL3fiFW0CxVn3JtS/OQpXSuYdqKB7FlrKLxWq1SiEB78n23qqcH+PD99qjt+XL+GeofEiV8MbvlzBzU7D2vm/JVdAv23/P/AMJtV8f2IbhoHHRZ3i8ZHndGcL9yuT+F/f8A6II7osThqvnUvm2m7fi/wWd+n7SLWr9Cs1plQIDr5H/56l/nR+9Q6j5Uv4ZJV8aJ3wh1GHtqwKuGokk4pmmN7Q3Nu+2guGnWqOkjc4eRpLPqWL3BS8yZDcbqsOdFakgqI5c4cqV125unOGiQ6dWxXK43KXnawQSdePKmj64O/wD7Km9Z/wD1vXNX8l/76oU/MRL8aoaCoxWSGo49kruLs4PYI3OzG5rRybtJG/SepVKpXQoUo4x+SxONcrMM4eUONSUPGUVPTtpG35bw50kkrTqcJHAaCOsaRo0hTU1K3Fsnxf8ASIrJuGYRWCEP1HoV4rk54TpHR1dM5ji1zaaItcDYghz7EKlo0nXJPuWNQ8ST9iQ4TiMGNUxp6mzKlgu1wtf1493nN/sVWshPSz447EsZRujwy3IjgeES0mK08Uws4SixGpzTezmnaCrdlsbKHKJBCDhakzm5Yn5dVfzpPepdP8qP8Hm342cdTEZdHBI75BY7JZB90/isbXfN/o0NN8BU+UNFxFVPFsZI8D1b3b9khalMuKtP2KU1iTRz1KeCX8F2KcTXNYTyZgWH1tcZ7QR9JU9bXxVZXoT6eeJ47nriwficeZEBZpm4xnqlrpBbcCCOpePE4tK37YO8PDekcrhImzsRqPmljexjfxuptIsUo83vNjI0rJCYdqKB7FlrKLxWq1SiEB6sKlzJ4XebLG7scD+C8TWYNezPUfiRNuGaG1VC/wA6HN9l7j/WqX6e/I17ljVLzJlfELQKpbD3NxrDw1rgKuGxIJtywLH6Dxt2HoWSs6W7L+F/7+C90urx6oq2rpnxPLJWuY8a2uFiP7b1qRkpLMepSaaeGKSmfK8Mia57zqa0XJ/tvSUlFZbwEm3hHbydonRYnBE+2cydgdY3AI0kX221dSgtlxUOS7EkE1Ykzq8Ln+fH8mP70ij0Pyvue9T8ZDmQPOpjj0NJ9wVvij3IMPsSHg5Z/wDJU4Owyd0cig1b/ZZJR8xGzhMFsSmOr90Rs8hmpc0fWlfc7qPmMkNFm41R8W8gVtOOS86M9uwncdR5nWO2yrSzpbMr4WSrF0cPdFb1kDoy9j2lrm3DmnWCNYK0otSWVsVH06E54XY7VFP/APnaOxzvzVLQPyS/ks6ndfwQmlqXxPbJG4se03a4awVclFSWGV02nlFyZLYzBijYnStAqqdwfYaDfUXM52HaNhtuKx76pUNqPws0K5xtw3uirssh8vqv5z/etTT/ACo/wUrfjZx1MRlqZL1fg2DxSnQDVMJ9Uzta77IKyr48eocfb/BdqfDUn7/5I7wsUfF15fsljY/rF2HuaO1WNBLNWOxFqY4nnuQ1XSubKaoMb2yN8ZjmuHS0gj3LzKKkmn6nU8PJdtZRCTE6KpaNBgm09DRmd0rliqTVM4e6/wB/BoOObIy9iosqZ8+tqXc80oHQHEDuC16FiuK9ijY8zbOWpTwYdqKB7FlrKLxWq1SiEBhyAs3hPbx9FRVQ03Av0SsDtPWy3WszR+S2UGXNR5oRkis1plM3UVZJC8SRPdG8anNNj/cbl5lBSWGdTaeUSY5f1D2htRFTVNtRlhBPcQOwBVuTgnmLa/gm5iXqkzRNlvUZpbA2Cladfg8QYT9I3I6RYrq0kM5ll/ycd0vTCOJQYg+GZszTeRrs4F3Ku7ndp061PKClHhexFGTTySV3CTXHyovqh+JVZaGr3/sm5iZlvCXXjyoj/tj8CnI1e/8AY5mZHsPxiSGo8JZm8bd7tIuLvDg7Rf5xVidUZw4HsRRm4y4kYxnFZKqUzS5ueQ0HNFhyRYaOhK61XHhiJzcnlnzhGKSU0rZoXZr2316QQdBDhtC7ZXGyPDIRk4vKNuOYzJVyCSYMz7WJY3NzgNWdp02515qqjWsI7OxzeWfeP5QTVjmunLSWAtbmtzdBN9OlKqY1JqInY57nLUp4PTh1dJBI2WJxa9huD7wRtB1ELxOCmsSOxk4vKM4pXOnmkmeAHSOLnBt7XOu1yUhBQior0EnxPLPISvZwsnLZng+D0dOdDnZhcOhpc/7Tgs3Tee+Uv5Ld3lqUTVwjHj6Ggq9pGY7pe0ON+h0bu1d0nktnA5f5oRkV4tEqhAX7ka8SUNLK7WyHNv0Wa77iwdR0tkvc063mCfsULPNnuc/znOd7RJ/FbqWEkZr3PhdOGHaigexZayi8VqtUohAEBa+T0Ph2BuhGl8ee1vrRnjIh2Fo61k2vwtTxd/8AJdguOnBVC1ikEB6MPoZJ5GxRNz5HXzW3AvYEnS4gagdq8zmoR4nsdSbeEfWJYfJTyGKZuY9trtu02uLjS0kajzrkJqazHYSi4vDPKvZwIAgCAIAgCAIAgCAIDq5K4X4VVww2uHPBf6jeU+/ULdJChvs4K3IkrjxSSJFwtYlxlY2IeLCyx9d9nO7sxV9DDhrcu5LqZZljsezDPlGATM1up3uI6GuEp+y9w6l4s8mqT7/+HY+alrsV4tEqhAXLk1VcXgXGebDUEdOdJbvssa6PFqce6NCt4pyUyFsszzKAw7UUD2LLWUXitVqlEIAgLI4GK+0k8BPjNbI0b28l/cW9izf1CGUpfYt6WXVo4HCNgXgtW4tFo5ryM5gSfjG9RN+hwU+jt8SvruiK+vhlnuRZWyE7eRM+ZX0zj/Fa327s/qUGpWapL2JKXiaOxwtQZtfnefFGezOb/SotC81fck1K85DFcK4QBAEAQBAEAQBAEAQFlcHdI2jpJ8RmFrtIjHO0HZve+wHqjnWZq5O2xVRLdEVCLmyuqypdLI+R5u57nOcd7jc9S0YxUVwoqttvLJ5wRyh7qqmd4ssQNui7H9zx2Kjr1jhn2ZZ0zzmJAJYixxa7xmktPSDY94V9PKTKuMdD5XQWjikvE5PRN1GVsYH038YfsgrLguPVv2LsnihFXLUKQQGHaigexZayi8VqtUohAEB3Mh8Q4iugeTZpfmO6JOTp3AkHqVfUw46miSqXDNMtHKCibXeEUUhDZo7TU7jta7UegOzmHdmlZdUnVixbbMuzSnmD3KWqqd0b3MkaWvaS1zTrBGtbUZKSytjOax0YppzG9rxrY5rh0tII9ySWU0dTw8lj8MEAeylqW6WuDm33OAezuDlnaCWHKDLeqWUpFaLTKYQBAEAQBAEAQBAEB28kMnnV1QIxcRts6V3mt5h846h1nYoNRcqoZ9fQkqrc5Eg4T8da5zaKCwhgsHBuovAsGjc0d5PMq+ipaXiS3ZLqLE/ItkQRXysSPg7reKxCA7Hl0Z+mCB9rNVbVw4qWS0PFiNeXtFxNfUNtYOfnjokAce8nsXdLPiqQujibOFFEXuDW+M4hrelxsO8qdvCyRpZLF4WphHHSUjdTG5xG5oEbP61naBZcplrUvCUSuFpFQIDDtRQPYstZReK1WqUQgCAA82g7EBZmWOIP4nD8TgNngBr+YlwuWu523bICN6zNPBcU6ZFy2TxGxGzHMMixinFXSWbUsAEkdxd1vJdv8120aOjldktNPgnsJxV0eKO5WMjC0lrgQQSCCLEEawQdRWmmnsU/Ys/Ch+0MEdFrlgBDRtvHyo7dLOT2rLn+zqVL0Zcj+5TjsVaCtUpmUAQBAEAQBAEAQHQwLBpauURQtuT4xPisbtc47B71HbbGuOZHqEHN4RZOO10WDUgpqY3qJASXaM7TodI7m5mjduKzaoS1NnHPZf7gtzkqY8K3KmJ59P8A7tWrjsUgug2U05je2RutjmuHS0gj3LzJZWDqeHknfC9Tgy09Q3xZYrX9U5w7pO5UdA8Jw7Ms6ldVI5fBnhXH1zHEciH4x3SNEY6c7T9EqXWWcNeO/Qj08OKf8Hiy5xTwmtmeDdoOYz1WaNG4nOPWvemr4KkvucunxTbOCrBEEBh2ooHsWWsovFarVKIQBAEBYeSw8Lweqptb4SXxj/kZbpc1461nX/t6iM++5ar81Tj2IZgONS0kolhdY6nA+K9vM4c3uV22mNi4ZEEJuDyiwqmipMbj42AiCraOW07fXA8ZvM8aRovzLOjOzSy4ZdYlpxhcsrozhZL18uD1bmVbHsjkFnWGcNB5L2EaHAXINtPK5xZT3wjqYZhuiKuTqliRxssaGOOoc+BzXwS3kic03Av47dxa7ZsBaptPNyhiXRojtSUumxw1YIwgCAIAgCAICRZLZHz1pBaOLhvypXDR9AeWe7eq1+pjV7slrplP2RZldNS4JSWjbd7vFBPLleNrz5o27BqGtZsVZqZ9f/C43GmPQpnEa6SeR0srs57zdx9wA2ADQBuWxCChHhiZ8pOTyzzr2cCAICxMd+UYFTS63QOa09AJi0/YKzqvJqpR7lqzzUp9jZh8rcNwgytI4+r8QjWLg5vstufWdZcmnfqOF7ROx/bqz6srcLSKgQBAYdqKB7FlrKLxWq1SiEAQBATLgoxDi67iz4szHM+k3lN7g4fSVLXQzVlehY00sTx3I/lJh3g1VNDqDHnN9U8pn2SFYpnx1qRFZHhk0eGmqHRuD43Fj2m7XNNiDuIUjSawzynh5RP8K4QIpo+IxOFsjP4gbfrcwaQfnN07lnz0coviqeCzG9PpYj7rODyGoaZcNqWOafIcc4DdnjlN6HAnekdZODxavudenjLrBkRxPJasp/3lPJbzmjPb7TL267K3DUVz2f8AgglVOO6ONdTEZlAEB9Qxl5zWAuPM0Fx7AuNpbhddiSYTkFWz2+K4pp8qXkfZ8buVazWVQ9c/wTRonL0JK3J7DcNs6sl8Jm0WiAvp2WiBJ63myrO6+/pBYXcm4K6/ieWSqfKA01P4TVNEIItDTNtnfNDj5/OBoaOdVY0+JPgh17smdnDHil09imsdxmWrmdNMdJ0NA8VjdjW7vetmqqNceGJQnNyeWc9SHgIAgCAsXIEeEYbXUutwBcwb3N5P24+9Z2q8l0LC1T5q5RIFU175GRMc67YmlsY5g5xceu5t0AcyvxgottepWcm0k/Q869HAgCAw7UUD2LLWUXitVqlEIAgCA9GHVhhljlbrje1435pBt12t1rxOPHFx7nYvDyTbhcoxx0NSzxZo7X5y3SD1tcPZVPQT8rg/QsaldVIgKvlYIDbS1T4nZ8b3RuHlMcWntC8yipLDWTqbTyiycLxzFmQiVgirobE5zbF4trBDc1wcNozSVnTq07lwvMWW4TtSzujT/iRTSj5TQNcd2ZJ99oXeRmvgmc5mL+KJj4UYOdJoCD/Ji/B67y+pX/P8s54lP0mPhdhLPEw+53xQ/i4rnLah7z/LO+LUtomJeFHMGbTUkcY2Xdo9ljR711aDPxSD1XZEcxXLitnuHTGNvmxDix7Q5XerFekqh6f2QyvnL1JLktgMdBF+0K/Q7XDGdLs46QSDrkOwbNZ3Vr7XbLwqvuTV1qC45kNykx6WtmMspsNTGA8ljeYb+c7exXKaY1RwivZNzeWcpTHgIAgCAkOR+SsldJou2Fp+Mk/pZzvPdrOwGvqNQql7ktVTm/YlmR8kMGMzwQEGF7C1tjcZzA1xFzrtaTSql6lPTqUtyerEbXFbEAx6j4mpni1ZkrwPVuS37JCv1S4oKXsVZrEmjwqQ8hAEBh2ooHsWWsovFarVKIQBAEAQFjz/ACzAWu1vpXaeiPR/1OB6lmx/a1WPRlt+en+CuFpFQIAgOzkvlLNQyZ0RzmOtxkZPJeP6Xcx9+pQX0RtWHuSV2OD6E3rcEo8YYZ6N4hqdcjDouf8AyNGo/PbcHbfZSjbZpnwzWUWHCFyzHoyvMWwmalfmTxljtl9Tt7XDQ4dC0a7I2LMWVZQlHozxL2eQgLByPybjpov2hX8ljbOhjI0k+S4t2uJ8VvX0Z+ovc34Vf3ZaqrUVxzIxlXlJJXTZ7+SwXEcd9DBv53HaVZoojVHHqQ2WObyziqcjCAIAgJvktwfvlHHVhNPABnEHkvcNem/7tu86feqN2sUfLX1ZZroz1l0Rvyry2YI/BMOHFwgZrpG6M4bRHtAO1x0nvPmjStvxLer7HbLsLhgRTJas4isp5NQbKy/quOa77Lird8eKuS9iCt8M0zv8LFFxdeXjVLGx/WLsPc0dqr6GWasdiXUxxPPchqulcIAgMO1FA9iy1lF4rVapRCAIAgCA2R1D2gta9zWnWA4gHZpANjoXHFPq0dyzWunAgCAIDbS1L4nh8bnMe3U5psR1heZRUlhnU2uqJ9hfCGyVnE4lC2Vh8sNB63M597dO5ULNHKL4qngsx1CaxNHjyoydw9sBqaSqAbewivn3cdTRpzmH1r2Xqm+5y4Jx+5yyqvHFFm3InJeNsfh9dZsDBnRtd5fM5w2i+oeUbbNbU3tvwq9xVUkuOexwcssqX10tzyIm34qO+oec7nce7V0z6fTqpe5HbY5v2OBdWMERgvHOEwDoUOD1E37qCV99rWOt7VrDtUcrYR3Z6UJPZErwngxqpLGdzIG7dOe/sac0e0qs9fWvhWSaOmk/i6HWFXhWFfuh4VUDbcPIPr+JH1aVDw6jUb9ESZqq9yHZS5W1FabSOzY76ImaG7s7a87z2BXKdPCvbq+5XstlPc4KsEZgoCx+Er5RRUNWNZaGu/3GB2noLCOtZuj8ls4Fu/zQjIrlaRUCAIDDtRQPYstZReK1WqUQgCAIAgCAIAgCAIAgCAm2Q+SbHtNZWWZTMGcA7Rxltp+Zu8o6OmjqdS0/Dr3ZYpqyuKexz8tMrHVsgABbTsPxcerOtozn22kauYHpUmn06qXXfuebbeN+x3cP4TGsjbE6ijzGgABj7AAczXNPvUE9C28qRJHUpdGj0HhAoDpdh9z6kJ7yvPJW/X/2euZh9JkcJdOz91QgHpjZ91pTkZvef/Y5mPpE8FbwqVLtEUUUfTnSHq0gdykj+nwW7yeHqpeiIriuUVVU6J53vHm3zWew2wPYrUKK4bIhlZKW7OYpTwEAQBAWPh3ynAJWa3U7nEc9mOEv3XELNn5NWn3LcfNQ12K4WkVAgCAw7UUD2LLWUXitVqlEIAgCAIAgCAIAgCAICYZDZJCovU1PIpY7kl2gSZuvTsYNp6ue1PU6ng8kN2T01cXmlsacuMrTWOEUXIpo9DGgWz7aA5w2Dmbs6dXdNpvDXFLq2cut43hbIiqtkIQBAEAQBAEAQBAEBYnBDMH+FUztUkYdbdpY/uc3sWdr1jhmvQtabrmJX08JY5zHa2uLT0tNj7loRfEkys1htHwunAgMO1FA9iy1lF4rVapRCAIAgCAIAgCAIAgJXkPkkatxlm5FMy5e4m2eRra07ANrtnTqqanU+GuGO7JqaePq9jblzlaKi1PTciljsAALcZm6jbYwbB1nZbzptPweefWTO23cXljsQ9XSAIAgCAIAgCAIAgCAICTcG9bxWIQ8z86M/SHJ+0GqprIcVTJqHixGvhBouKxCcbHOEg+mAT9rOXrST4qk/scvjibI6rJEEBh2ooHsWWsovFarVKIQBAEAQBAEAQBASbInJN1dJnOuynYfjH6r7c1h5+c7B1KrqdQqlhbsmqq4+voe/LjKxsjRR0dmUrLNJboEltg+YPtHTq1+NNpmn4lm7PV1ufLHYhSulcIAgCAIAgCAIAgCAIAgN1HUmKRkg1se14+iQfwXmUeKLR1PDyT3hipQZKeduqSMtv6pzm9zz2Kh+ny6Sg/Qs6pdVIrxaJVCAw7UUD2LLWUXitVqlEIAgCAIAgCAICQZHZLyV0thdsLSONk5vmt53Hu1nZevqNQqo+5LVW5v2O3ltlQxsfgNDZkDBmyOb5fO1p2tve58o7tcGm07b8Wzckttx5IbEEV8rBAEAQBAEAQBAEAQBAEAQBAWVj/ynAqeXW6Exg/RJhdftBWZV+3qnHv/AOlufmpT7FarTKgQGHaigexZayi8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data:image/jpeg;base64,/9j/4AAQSkZJRgABAQAAAQABAAD/2wCEAAkGBxQSEhUUEhQVFBUXFxUZFRgXFhcXGBgYGB0XGhUdFRcYHCggGBolHBgZITEiJykrLy4uFx8zODMsNygtLisBCgoKDg0OGxAQGywkICQsLCwsLCwsLCwsLCwsLCwsLCwsLCwsLCwsLCwsLCwsLCwsLCwsLCwsLCwsLCwsLCwsLP/AABEIAOAA4QMBEQACEQEDEQH/xAAbAAEAAgMBAQAAAAAAAAAAAAAABgcBAwUEAv/EAEwQAAEDAgEGCAgLBgYCAwAAAAEAAgMEEQUGEiExQWEHEyJRcYGRoRQyQlJUcpKxFiMkYoKTorLB0dIVM1NzwuEXNEODo7Nj8CU1dP/EABoBAQADAQEBAAAAAAAAAAAAAAADBAUBAgb/xAAxEQACAgECBAQFBAIDAQAAAAAAAQIDEQQxEhQhURMiQWEyM1KBoQUjcZHB8EKx8dH/2gAMAwEAAhEDEQA/AIivpTHCAIAgCAIAgCAIAgCAIAgCAIAgCAIAgCAIAgCAIAgCAIDDtRQPYstZReK1WqUQgCAIAgCAIAgCAIAgCAIAgCAIAgCAIAgCAIAgCAIAgCAw7UUD2LLWUXitVqlEIAgCAIAgCAIAgMXQHvpcFqZP3dPM8c4jeR22so3bBbtHpQk9ke9mRtedVLJ15rfeQvHM0r/kj14M+x9/AjEPRX+1H+pc5qn6jvgz7D4EYh6K/wBqP9ac1T9Q8GfYfAjEPRX+1H+tOap+oeDPsYORNf6K/tj/AFJzVP1HPBs7D4FV/osnaz9S7zVP1IeDPsYORdf6LJ2s/UnNU/Ujvgz7GPgbX+iyfZ/NOZq+pHPBs7A5G13osvYPzTmafqQ8GzsY+B9d6LL2D805mn6kPBs7GDkjXeiy+z/dOZq+pDwp9jHwSrvRZvZTmavqQ8KfY+fgpW+izewV3mKvqQ8KfYwclq30Wf6spzFX1IeFPsY+DFZ6LP8AVO/Jd8er6l/Y8KfYwcmqz0Wf6p/5J49X1L+znhT7Hy/JussfktR9U/8AJFfX9S/sOqfYsD9nTfwpPYd+SzeOPcucL7FWLXKAQBAEAQBAEB0cFwOerdmwRl9tbtTG+s46B0a9yisuhWvMz3GuU9icQZBUlI0PxGpb6jXZjTuB8d/UAqMtZbY8VRLCohH42ZOW+H0uiiow4jyy0R36XkF56wnK3T+ZL/I8euPwI51Xwp1jvEZDGPVc49pdbuUsf0+tbtnl6qfoc93CHiB/1gOiKP8AFqk5Ont+TxzFnc+4uEavbrlY71omf0gLj0VPb8neZsOrRcK9Q397BFJ6pdGe/OCil+nw/wCLZ7Wql6o7keXtJVDNdNUUT9QcM0t7bOb1kBQPSWV9cKSJFfGfdHnxOixUM4ykrvC4jpGaIg+27QWu6j1L1CWnflshhnmUbd4yyQ2bLPEWOLX1EjXDQWuZGCDvBZoVxaWhrKSIPGsTw2Y+HWIelO9iL9CcnT9I8azuBl3iHpTvYi/QnKU/SPHs7n18PcQ9JP1cX6E5Sn6fyx49ncyMvsQ9IP1cX6E5On6fyx49ncz8P8Q9I/44v0LnJ09vyzvjz7mRwg4h6R/xxfoTk6e35Y5izuZ/xCxD+OPqov0JydPb8jmLO5kcIeIfxx9VF+lOTp7fkcxZ3/A/xDxD+OPqov0pydPb8jmLO/4PocIuIfxW/VR/knJU9vyd5izv+A7hGxD+K36pn5JyVPb8nOYsJt8Janzx7LfyWd4MS14kinltmeEAQBAEAQE7yWyEBZ4TXu4mADOzCc1zhzvPkN3azu20LtXh8FXVlmujpxT6I3Y7whhjeIw1ghjboEmaAf8AbYdA6XadwXKtG35rXl9js9RjpDYgVTUPkcXyOc9x1ucSSesq9GKisJYXsVm23lmtejgQBAEAQBAe7CcXnpXZ0EjoztA8U+s06D1qOyuFixJHqM5R2ZOaXKOjxNohxCNsM2pk7eSL7OUfE6HXaqMqLaHxVvK7FlWQt6T3I1lZkhNQm5+MhJ5MrRo06g8eS7uOwqzRqY29PXsQ2VSh13RHVZIggCAIAgCAIDF1w7gyunDDtRQPYstZReK1WqUQgCAIAgLFySybipIfD8Q5IFjFG4ab+SS063nY3ZrO7NvvlZLwqvuW661BccyMZWZVS1z7u5EQPxcYOgb3ec7f2b7VGnjUvfuQ2Wub9jgqwRBAEAQBAb6KikmdmxRvkdzMaXHrtq614lOMfieDqTexK8N4NK2TS8Rwj57s53ssv71Vnrqlt1J46ab36HW/w2p4v8xXtb0BjO97j7lFzs38MD3y0V8UjHwRwgaDiOn+dB+ld5nUfR+Gc8Kn1l+QMhsOfoixEE75IXdwsnN3LeH/AGd8Ct7SPU7IeujjLaeuEsZFuLfnZhbzZpz22tuXhaqpvM4Yf+/wddE8YjIg+LZK1dNcywPzfOby29rb267K7DUVz2ZXlVOO6OKCpyMygCAIAgCAsXI/kYLXv87jQPq2NHe5Z1/XUQX8FurpU2V0tEqGHaigexZayi8VqtUohAEAQE14OcnGyudV1NhTw3PK1Oc3SSfmt1nnNhsKo6y9peHDdliitN8UtkcrLTKZ9dNnaRCy4iZu85w849w0dM2moVUff1PF1nG/Yj6sEQQBAEBvoaKSZ4jiY573amtFz/YbzoXmUlFZlsdSb6IsCgyFp6SMTYpM0c0bXEC/MSOVIdze9Z89XOx8NSLSojBZmz4ruEhkTeKw+nZEwanPaB1iNvvJ6l2Oicnm2WTktSl0giI4llNV1H72okI80OzG+yywVuFFcNokMrZy3ZyLKYjMoDBCA30lZJEbxSPjPOxzm+4rzKKlus/Y6m1syW4Fwg1zHBh+VX1Nc3lm2nkuYLk9IKqW6OprOxPDUTXTc7TajC8UOa9vglSdF9DLu6RyX9DgHKHF+n6rzL+yTNdvR9GRXKjIyoorucOMh2SMGgeu3yD2jerVOqhb02ZDZTKHuiOKyQhAEAQFiwfF5OvP8R575g33NWc/NrP97FtdKCulolQw7UUD2LLWUXitVqlEIAgPVhVA+omjhj8Z7g0bucncBc9S8WTUIuTOxXE8E64R8SbTxRYbT6GMa0y852tad5PLPUqOjg5yd0vsWb5KK8NFdrRKoQBAEB2MmcnJa6XMiFmi3GSHxWA+88w27tahuvjUsskrrc3hE5xLG6XB2GnomiSo/wBR7tNj/wCQjWfmCwG7bRhVZqXx2PCLMpxqWI7lb4jiEtRIZJnukedp2DmA1AbgtKEIwWIrBTlJyeWeZejgQBAEAQBAfUUrmuDmktc0gtI1gjSCN91xpNYYLKxijjxXDvC42NFVEPjQ0WLi0fGNPPyeU3sWbCT093hy+FlyUVbXxLc4OSeXctLaOa89OdBadLmj5hOsfNOjoU9+kjPrHoyKu9x6PY6eUmR8U8XhmGEPjNy+JuzzuLGsEbWdnMo6dTKEvDt/s92UqS44FfLQKoQBAWLlF8XgNI3z3RntEkn5LNqWdVJluzpSkV0tIqGHaigexZayi8VqtUohAEBYXBXRtjbUV0vixNc1vUM6QjfbNH0is7WycnGuJa0ywnNkFxGtdPK+V/jSOLjuvqA3AWHUr8IKEVFehWlLieTzr0cCAIAgJxJlsyGhjp6KN0MhBErjYkHyi13lOd52iw6rUeUlKxyseV6Fnx0ocMUQclXisEAQBAEAQBAEAQE14KcY4mr4lx5E4zdwe25Z2jOb1hUtdVxQ4l6FjTT4ZY7nGy2wfwSsljAswnPj9R+kAdBu36Km09niVp+ux4thwzaPnJXKWWhlz2cphtxkd9Dhu5nDYfwS+iNscPf0ZyuxwfQlOW+T0dRD+0aLSxwzpmAe062xwPjDr571dPdKEvCs+xNbWpLjgV4tEqmCUBY/CSOLocPh5mD7EbG/1LN0fWycv93Leo6QiiuVpFQw7UUD2LLWUXitVqlEIAgLJx75JgcEI0OnLC7n5V5XX7A1ZtX7mqlJ+n/hbn5KUu5Wy0iobKeB0jgxjXPcdAa0Ek9AC45KKyzqTfREhORNQxodO+npr6hPM1pPULqtzcM+VN/wiTwJY69Ach6pzS6AwVIGviJmP99l3m684llfyh4MvTqcanwuV84pw0iUuzc13JIdzG+pTOyKjx+h4UW5cPqd53B5Xj/Rb9bH+LlBztPf8EnLzMt4OsQP+k0dMsf4FOdp7/gcvMj+FYbJUythiAL3Z2aCQL5oLjpOjUCp52RhHiexHGLk+FHYkyIq2nNeImHmdPEO7OuoVq63tn+iTwJ+39mnE8j6yBnGPhJjAuXsc14A5zmm4G+1l2Gpqk8JnmVM47o4JKsEZ0cawWakeGTNsS0OaQbtcDtadttRUdVsbFmJ7lBx3OepDwerC8PfUStiiAL33zQSBewJOk7gV4nNQjxPY7GLk8IxiNC+CV8UgAew2cAQbGwOsa9a7CanHiQlFxeGaqad0b2yN8Zjmub0tII7wuyXEuF+pxPDyWZwr0wnpqasZqsAT8yUBzL9BFvpLM0MuGcq2XNTHMVMq9ahTJdwdZTeCzcVIfiJiA6+pjjoa7o2Hdp2Knq6OOPEt0T0WcLw9jz8IGTvgdScwWhlu6Ld5zOonRuIXrS3eJDrutzl9fBLpsyNNZnEAbSB26FZbwskSWWWFwyPtLTR+bG89paP6FQ/T10k/cs6rdIrxaBVMO1FA9iy1lF4rVapRCA+4Yc9zWDynBvtED8VxvCyEsvBYfDLLZ9LENAax7rdJa0fdKz/ANPWVKRb1XoiuCVolQtHim4Lh7ZA1prJ7DOIvmki5A+a0drrLLy9Tbj/AIouYVMM+rKzqZ3SPL5HF73aXOcbk9JK04pRWEU289WfVDVvheJInFj26nNNj/cbjoXJxU1iR1NxeUdjJiqdJiUEjzdz6gOcd7jp96huilS0uxJW27E2djhePy5v8iP70ih0C/a+571PxkNZO9vivcOhxHuKuuKfoiDLJBwcOtiVP0yDtjkVfV/Jl9iSj5iNnCdpxKbcIh9hq5o/ko7qPmM73A3VyGWaG5MPF52adLWuzgBYbM4F1+fN3KD9QjHCl65JNLJ5aIFjTWCacR+IJJQy2rNDnZtt1rK9XnhWeyK0sZeC68XhpaxraKY5sphZLEdFxe4uw7SLaRtB7MWErKm7I7ZNGXDLyspzH8Flo5jFMNI0tcPFe3Y5v5bFsVWxsjxRM+cHB4Z7sgXWxGm9cjta4fivGq+TJHun5iNeWzr19V/Nd3WH4Lum+VH+Dl3zGcRTkZcGCweGYFxetwika31onO4v7rVj2Pw9Tn3X5L8fPTj2KeBWwUDJQFn0R/auEOjPKqKbxTtJaDme0y7ekFZcly96foy4v3aseqK+wCLPqqdvnTQjqz237loWvEJP2ZVh1ksEn4XZs6vA82GMdZL3fiFW0CxVn3JtS/OQpXSuYdqKB7FlrKLxWq1SiEB78n23qqcH+PD99qjt+XL+GeofEiV8MbvlzBzU7D2vm/JVdAv23/P/AMJtV8f2IbhoHHRZ3i8ZHndGcL9yuT+F/f8A6II7osThqvnUvm2m7fi/wWd+n7SLWr9Cs1plQIDr5H/56l/nR+9Q6j5Uv4ZJV8aJ3wh1GHtqwKuGokk4pmmN7Q3Nu+2guGnWqOkjc4eRpLPqWL3BS8yZDcbqsOdFakgqI5c4cqV125unOGiQ6dWxXK43KXnawQSdePKmj64O/wD7Km9Z/wD1vXNX8l/76oU/MRL8aoaCoxWSGo49kruLs4PYI3OzG5rRybtJG/SepVKpXQoUo4x+SxONcrMM4eUONSUPGUVPTtpG35bw50kkrTqcJHAaCOsaRo0hTU1K3Fsnxf8ASIrJuGYRWCEP1HoV4rk54TpHR1dM5ji1zaaItcDYghz7EKlo0nXJPuWNQ8ST9iQ4TiMGNUxp6mzKlgu1wtf1493nN/sVWshPSz447EsZRujwy3IjgeES0mK08Uws4SixGpzTezmnaCrdlsbKHKJBCDhakzm5Yn5dVfzpPepdP8qP8Hm342cdTEZdHBI75BY7JZB90/isbXfN/o0NN8BU+UNFxFVPFsZI8D1b3b9khalMuKtP2KU1iTRz1KeCX8F2KcTXNYTyZgWH1tcZ7QR9JU9bXxVZXoT6eeJ47nriwficeZEBZpm4xnqlrpBbcCCOpePE4tK37YO8PDekcrhImzsRqPmljexjfxuptIsUo83vNjI0rJCYdqKB7FlrKLxWq1SiEB6sKlzJ4XebLG7scD+C8TWYNezPUfiRNuGaG1VC/wA6HN9l7j/WqX6e/I17ljVLzJlfELQKpbD3NxrDw1rgKuGxIJtywLH6Dxt2HoWSs6W7L+F/7+C90urx6oq2rpnxPLJWuY8a2uFiP7b1qRkpLMepSaaeGKSmfK8Mia57zqa0XJ/tvSUlFZbwEm3hHbydonRYnBE+2cydgdY3AI0kX221dSgtlxUOS7EkE1Ykzq8Ln+fH8mP70ij0Pyvue9T8ZDmQPOpjj0NJ9wVvij3IMPsSHg5Z/wDJU4Owyd0cig1b/ZZJR8xGzhMFsSmOr90Rs8hmpc0fWlfc7qPmMkNFm41R8W8gVtOOS86M9uwncdR5nWO2yrSzpbMr4WSrF0cPdFb1kDoy9j2lrm3DmnWCNYK0otSWVsVH06E54XY7VFP/APnaOxzvzVLQPyS/ks6ndfwQmlqXxPbJG4se03a4awVclFSWGV02nlFyZLYzBijYnStAqqdwfYaDfUXM52HaNhtuKx76pUNqPws0K5xtw3uirssh8vqv5z/etTT/ACo/wUrfjZx1MRlqZL1fg2DxSnQDVMJ9Uzta77IKyr48eocfb/BdqfDUn7/5I7wsUfF15fsljY/rF2HuaO1WNBLNWOxFqY4nnuQ1XSubKaoMb2yN8ZjmuHS0gj3LzKKkmn6nU8PJdtZRCTE6KpaNBgm09DRmd0rliqTVM4e6/wB/BoOObIy9iosqZ8+tqXc80oHQHEDuC16FiuK9ijY8zbOWpTwYdqKB7FlrKLxWq1SiEBhyAs3hPbx9FRVQ03Av0SsDtPWy3WszR+S2UGXNR5oRkis1plM3UVZJC8SRPdG8anNNj/cbl5lBSWGdTaeUSY5f1D2htRFTVNtRlhBPcQOwBVuTgnmLa/gm5iXqkzRNlvUZpbA2Cladfg8QYT9I3I6RYrq0kM5ll/ycd0vTCOJQYg+GZszTeRrs4F3Ku7ndp061PKClHhexFGTTySV3CTXHyovqh+JVZaGr3/sm5iZlvCXXjyoj/tj8CnI1e/8AY5mZHsPxiSGo8JZm8bd7tIuLvDg7Rf5xVidUZw4HsRRm4y4kYxnFZKqUzS5ueQ0HNFhyRYaOhK61XHhiJzcnlnzhGKSU0rZoXZr2316QQdBDhtC7ZXGyPDIRk4vKNuOYzJVyCSYMz7WJY3NzgNWdp02515qqjWsI7OxzeWfeP5QTVjmunLSWAtbmtzdBN9OlKqY1JqInY57nLUp4PTh1dJBI2WJxa9huD7wRtB1ELxOCmsSOxk4vKM4pXOnmkmeAHSOLnBt7XOu1yUhBQior0EnxPLPISvZwsnLZng+D0dOdDnZhcOhpc/7Tgs3Tee+Uv5Ld3lqUTVwjHj6Ggq9pGY7pe0ON+h0bu1d0nktnA5f5oRkV4tEqhAX7ka8SUNLK7WyHNv0Wa77iwdR0tkvc063mCfsULPNnuc/znOd7RJ/FbqWEkZr3PhdOGHaigexZayi8VqtUohAEBa+T0Ph2BuhGl8ee1vrRnjIh2Fo61k2vwtTxd/8AJdguOnBVC1ikEB6MPoZJ5GxRNz5HXzW3AvYEnS4gagdq8zmoR4nsdSbeEfWJYfJTyGKZuY9trtu02uLjS0kajzrkJqazHYSi4vDPKvZwIAgCAIAgCAIAgCAIDq5K4X4VVww2uHPBf6jeU+/ULdJChvs4K3IkrjxSSJFwtYlxlY2IeLCyx9d9nO7sxV9DDhrcu5LqZZljsezDPlGATM1up3uI6GuEp+y9w6l4s8mqT7/+HY+alrsV4tEqhAXLk1VcXgXGebDUEdOdJbvssa6PFqce6NCt4pyUyFsszzKAw7UUD2LLWUXitVqlEIAgLI4GK+0k8BPjNbI0b28l/cW9izf1CGUpfYt6WXVo4HCNgXgtW4tFo5ryM5gSfjG9RN+hwU+jt8SvruiK+vhlnuRZWyE7eRM+ZX0zj/Fa327s/qUGpWapL2JKXiaOxwtQZtfnefFGezOb/SotC81fck1K85DFcK4QBAEAQBAEAQBAEAQFlcHdI2jpJ8RmFrtIjHO0HZve+wHqjnWZq5O2xVRLdEVCLmyuqypdLI+R5u57nOcd7jc9S0YxUVwoqttvLJ5wRyh7qqmd4ssQNui7H9zx2Kjr1jhn2ZZ0zzmJAJYixxa7xmktPSDY94V9PKTKuMdD5XQWjikvE5PRN1GVsYH038YfsgrLguPVv2LsnihFXLUKQQGHaigexZayi8VqtUohAEB3Mh8Q4iugeTZpfmO6JOTp3AkHqVfUw46miSqXDNMtHKCibXeEUUhDZo7TU7jta7UegOzmHdmlZdUnVixbbMuzSnmD3KWqqd0b3MkaWvaS1zTrBGtbUZKSytjOax0YppzG9rxrY5rh0tII9ySWU0dTw8lj8MEAeylqW6WuDm33OAezuDlnaCWHKDLeqWUpFaLTKYQBAEAQBAEAQBAEB28kMnnV1QIxcRts6V3mt5h846h1nYoNRcqoZ9fQkqrc5Eg4T8da5zaKCwhgsHBuovAsGjc0d5PMq+ipaXiS3ZLqLE/ItkQRXysSPg7reKxCA7Hl0Z+mCB9rNVbVw4qWS0PFiNeXtFxNfUNtYOfnjokAce8nsXdLPiqQujibOFFEXuDW+M4hrelxsO8qdvCyRpZLF4WphHHSUjdTG5xG5oEbP61naBZcplrUvCUSuFpFQIDDtRQPYstZReK1WqUQgCAA82g7EBZmWOIP4nD8TgNngBr+YlwuWu523bICN6zNPBcU6ZFy2TxGxGzHMMixinFXSWbUsAEkdxd1vJdv8120aOjldktNPgnsJxV0eKO5WMjC0lrgQQSCCLEEawQdRWmmnsU/Ys/Ch+0MEdFrlgBDRtvHyo7dLOT2rLn+zqVL0Zcj+5TjsVaCtUpmUAQBAEAQBAEAQHQwLBpauURQtuT4xPisbtc47B71HbbGuOZHqEHN4RZOO10WDUgpqY3qJASXaM7TodI7m5mjduKzaoS1NnHPZf7gtzkqY8K3KmJ59P8A7tWrjsUgug2U05je2RutjmuHS0gj3LzJZWDqeHknfC9Tgy09Q3xZYrX9U5w7pO5UdA8Jw7Ms6ldVI5fBnhXH1zHEciH4x3SNEY6c7T9EqXWWcNeO/Qj08OKf8Hiy5xTwmtmeDdoOYz1WaNG4nOPWvemr4KkvucunxTbOCrBEEBh2ooHsWWsovFarVKIQBAEBYeSw8Lweqptb4SXxj/kZbpc1461nX/t6iM++5ar81Tj2IZgONS0kolhdY6nA+K9vM4c3uV22mNi4ZEEJuDyiwqmipMbj42AiCraOW07fXA8ZvM8aRovzLOjOzSy4ZdYlpxhcsrozhZL18uD1bmVbHsjkFnWGcNB5L2EaHAXINtPK5xZT3wjqYZhuiKuTqliRxssaGOOoc+BzXwS3kic03Av47dxa7ZsBaptPNyhiXRojtSUumxw1YIwgCAIAgCAICRZLZHz1pBaOLhvypXDR9AeWe7eq1+pjV7slrplP2RZldNS4JSWjbd7vFBPLleNrz5o27BqGtZsVZqZ9f/C43GmPQpnEa6SeR0srs57zdx9wA2ADQBuWxCChHhiZ8pOTyzzr2cCAICxMd+UYFTS63QOa09AJi0/YKzqvJqpR7lqzzUp9jZh8rcNwgytI4+r8QjWLg5vstufWdZcmnfqOF7ROx/bqz6srcLSKgQBAYdqKB7FlrKLxWq1SiEAQBATLgoxDi67iz4szHM+k3lN7g4fSVLXQzVlehY00sTx3I/lJh3g1VNDqDHnN9U8pn2SFYpnx1qRFZHhk0eGmqHRuD43Fj2m7XNNiDuIUjSawzynh5RP8K4QIpo+IxOFsjP4gbfrcwaQfnN07lnz0coviqeCzG9PpYj7rODyGoaZcNqWOafIcc4DdnjlN6HAnekdZODxavudenjLrBkRxPJasp/3lPJbzmjPb7TL267K3DUVz2f8AgglVOO6ONdTEZlAEB9Qxl5zWAuPM0Fx7AuNpbhddiSYTkFWz2+K4pp8qXkfZ8buVazWVQ9c/wTRonL0JK3J7DcNs6sl8Jm0WiAvp2WiBJ63myrO6+/pBYXcm4K6/ieWSqfKA01P4TVNEIItDTNtnfNDj5/OBoaOdVY0+JPgh17smdnDHil09imsdxmWrmdNMdJ0NA8VjdjW7vetmqqNceGJQnNyeWc9SHgIAgCAsXIEeEYbXUutwBcwb3N5P24+9Z2q8l0LC1T5q5RIFU175GRMc67YmlsY5g5xceu5t0AcyvxgottepWcm0k/Q869HAgCAw7UUD2LLWUXitVqlEIAgCA9GHVhhljlbrje1435pBt12t1rxOPHFx7nYvDyTbhcoxx0NSzxZo7X5y3SD1tcPZVPQT8rg/QsaldVIgKvlYIDbS1T4nZ8b3RuHlMcWntC8yipLDWTqbTyiycLxzFmQiVgirobE5zbF4trBDc1wcNozSVnTq07lwvMWW4TtSzujT/iRTSj5TQNcd2ZJ99oXeRmvgmc5mL+KJj4UYOdJoCD/Ji/B67y+pX/P8s54lP0mPhdhLPEw+53xQ/i4rnLah7z/LO+LUtomJeFHMGbTUkcY2Xdo9ljR711aDPxSD1XZEcxXLitnuHTGNvmxDix7Q5XerFekqh6f2QyvnL1JLktgMdBF+0K/Q7XDGdLs46QSDrkOwbNZ3Vr7XbLwqvuTV1qC45kNykx6WtmMspsNTGA8ljeYb+c7exXKaY1RwivZNzeWcpTHgIAgCAkOR+SsldJou2Fp+Mk/pZzvPdrOwGvqNQql7ktVTm/YlmR8kMGMzwQEGF7C1tjcZzA1xFzrtaTSql6lPTqUtyerEbXFbEAx6j4mpni1ZkrwPVuS37JCv1S4oKXsVZrEmjwqQ8hAEBh2ooHsWWsovFarVKIQBAEAQFjz/ACzAWu1vpXaeiPR/1OB6lmx/a1WPRlt+en+CuFpFQIAgOzkvlLNQyZ0RzmOtxkZPJeP6Xcx9+pQX0RtWHuSV2OD6E3rcEo8YYZ6N4hqdcjDouf8AyNGo/PbcHbfZSjbZpnwzWUWHCFyzHoyvMWwmalfmTxljtl9Tt7XDQ4dC0a7I2LMWVZQlHozxL2eQgLByPybjpov2hX8ljbOhjI0k+S4t2uJ8VvX0Z+ovc34Vf3ZaqrUVxzIxlXlJJXTZ7+SwXEcd9DBv53HaVZoojVHHqQ2WObyziqcjCAIAgJvktwfvlHHVhNPABnEHkvcNem/7tu86feqN2sUfLX1ZZroz1l0Rvyry2YI/BMOHFwgZrpG6M4bRHtAO1x0nvPmjStvxLer7HbLsLhgRTJas4isp5NQbKy/quOa77Lird8eKuS9iCt8M0zv8LFFxdeXjVLGx/WLsPc0dqr6GWasdiXUxxPPchqulcIAgMO1FA9iy1lF4rVapRCAIAgCA2R1D2gta9zWnWA4gHZpANjoXHFPq0dyzWunAgCAIDbS1L4nh8bnMe3U5psR1heZRUlhnU2uqJ9hfCGyVnE4lC2Vh8sNB63M597dO5ULNHKL4qngsx1CaxNHjyoydw9sBqaSqAbewivn3cdTRpzmH1r2Xqm+5y4Jx+5yyqvHFFm3InJeNsfh9dZsDBnRtd5fM5w2i+oeUbbNbU3tvwq9xVUkuOexwcssqX10tzyIm34qO+oec7nce7V0z6fTqpe5HbY5v2OBdWMERgvHOEwDoUOD1E37qCV99rWOt7VrDtUcrYR3Z6UJPZErwngxqpLGdzIG7dOe/sac0e0qs9fWvhWSaOmk/i6HWFXhWFfuh4VUDbcPIPr+JH1aVDw6jUb9ESZqq9yHZS5W1FabSOzY76ImaG7s7a87z2BXKdPCvbq+5XstlPc4KsEZgoCx+Er5RRUNWNZaGu/3GB2noLCOtZuj8ls4Fu/zQjIrlaRUCAIDDtRQPYstZReK1WqUQgCAIAgCAIAgCAIAgCAm2Q+SbHtNZWWZTMGcA7Rxltp+Zu8o6OmjqdS0/Dr3ZYpqyuKexz8tMrHVsgABbTsPxcerOtozn22kauYHpUmn06qXXfuebbeN+x3cP4TGsjbE6ijzGgABj7AAczXNPvUE9C28qRJHUpdGj0HhAoDpdh9z6kJ7yvPJW/X/2euZh9JkcJdOz91QgHpjZ91pTkZvef/Y5mPpE8FbwqVLtEUUUfTnSHq0gdykj+nwW7yeHqpeiIriuUVVU6J53vHm3zWew2wPYrUKK4bIhlZKW7OYpTwEAQBAWPh3ynAJWa3U7nEc9mOEv3XELNn5NWn3LcfNQ12K4WkVAgCAw7UUD2LLWUXitVqlEIAgCAIAgCAIAgCAICYZDZJCovU1PIpY7kl2gSZuvTsYNp6ue1PU6ng8kN2T01cXmlsacuMrTWOEUXIpo9DGgWz7aA5w2Dmbs6dXdNpvDXFLq2cut43hbIiqtkIQBAEAQBAEAQBAEBYnBDMH+FUztUkYdbdpY/uc3sWdr1jhmvQtabrmJX08JY5zHa2uLT0tNj7loRfEkys1htHwunAgMO1FA9iy1lF4rVapRCAIAgCAIAgCAIAgJXkPkkatxlm5FMy5e4m2eRra07ANrtnTqqanU+GuGO7JqaePq9jblzlaKi1PTciljsAALcZm6jbYwbB1nZbzptPweefWTO23cXljsQ9XSAIAgCAIAgCAIAgCAICTcG9bxWIQ8z86M/SHJ+0GqprIcVTJqHixGvhBouKxCcbHOEg+mAT9rOXrST4qk/scvjibI6rJEEBh2ooHsWWsovFarVKIQBAEAQBAEAQBASbInJN1dJnOuynYfjH6r7c1h5+c7B1KrqdQqlhbsmqq4+voe/LjKxsjRR0dmUrLNJboEltg+YPtHTq1+NNpmn4lm7PV1ufLHYhSulcIAgCAIAgCAIAgCAIAgN1HUmKRkg1se14+iQfwXmUeKLR1PDyT3hipQZKeduqSMtv6pzm9zz2Kh+ny6Sg/Qs6pdVIrxaJVCAw7UUD2LLWUXitVqlEIAgCAIAgCAICQZHZLyV0thdsLSONk5vmt53Hu1nZevqNQqo+5LVW5v2O3ltlQxsfgNDZkDBmyOb5fO1p2tve58o7tcGm07b8Wzckttx5IbEEV8rBAEAQBAEAQBAEAQBAEAQBAWVj/ynAqeXW6Exg/RJhdftBWZV+3qnHv/AOlufmpT7FarTKgQGHaigexZayi8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extBox 2"/>
          <p:cNvSpPr txBox="1"/>
          <p:nvPr/>
        </p:nvSpPr>
        <p:spPr>
          <a:xfrm>
            <a:off x="685800" y="724626"/>
            <a:ext cx="3459345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Outline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Evaluation Project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update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evaluation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Power modules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Cooling units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IPMI test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ATCA evaluation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Cooling performance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Conclusions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Observation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Future work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/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45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2"/>
          <p:cNvSpPr txBox="1"/>
          <p:nvPr/>
        </p:nvSpPr>
        <p:spPr>
          <a:xfrm>
            <a:off x="406326" y="998730"/>
            <a:ext cx="794609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evaluation being finalized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Pending tests: New NAT DC840 and revised Wiener AC/DC PM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Polaris tester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MCH evaluation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New MCH coming in the next weeks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AdvancedTCA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Evaluation </a:t>
            </a: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Alternative ATCA shelf (to be selected)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Kontron ATCA Carrier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Shelf manager: IPMI tests</a:t>
            </a:r>
          </a:p>
          <a:p>
            <a:pPr marL="742950" lvl="1" indent="-285750">
              <a:buFont typeface="Wingdings" pitchFamily="2" charset="2"/>
              <a:buChar char="§"/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 typeface="Wingdings" pitchFamily="2" charset="2"/>
              <a:buChar char="Ø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Conclusions\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Future Work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lvl="1"/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257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/>
          <p:nvPr/>
        </p:nvSpPr>
        <p:spPr>
          <a:xfrm>
            <a:off x="341530" y="98630"/>
            <a:ext cx="830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2"/>
          <p:cNvSpPr txBox="1"/>
          <p:nvPr/>
        </p:nvSpPr>
        <p:spPr>
          <a:xfrm>
            <a:off x="3251814" y="2940030"/>
            <a:ext cx="27349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THANK YOU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771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/>
          <p:nvPr/>
        </p:nvSpPr>
        <p:spPr>
          <a:xfrm>
            <a:off x="341530" y="98630"/>
            <a:ext cx="830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2"/>
          <p:cNvSpPr txBox="1"/>
          <p:nvPr/>
        </p:nvSpPr>
        <p:spPr>
          <a:xfrm>
            <a:off x="3251814" y="2940030"/>
            <a:ext cx="30445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Backup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002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References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lvl="1"/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0" name="TextBox 2"/>
          <p:cNvSpPr txBox="1"/>
          <p:nvPr/>
        </p:nvSpPr>
        <p:spPr>
          <a:xfrm>
            <a:off x="341530" y="767605"/>
            <a:ext cx="87196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Useful links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Evaluation Repository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hlinkClick r:id="rId2"/>
              </a:rPr>
              <a:t>https://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espace.cern.ch/ph-dep-ESE-BE-uTCAEvaluationProject/default.aspx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ATCA Evaluation Repository </a:t>
            </a:r>
            <a:r>
              <a:rPr lang="it-IT" sz="1400" dirty="0" smtClean="0">
                <a:hlinkClick r:id="rId3"/>
              </a:rPr>
              <a:t>https://espace.cern.ch/ph-dep-ESE-BE-ATCAEvaluationProject/SitePages/Home.aspx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PICMG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Website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hlinkClick r:id="rId4"/>
              </a:rPr>
              <a:t>http://www.picmg.org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4"/>
              </a:rPr>
              <a:t>/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Short Form Specification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5"/>
              </a:rPr>
              <a:t>http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hlinkClick r:id="rId5"/>
              </a:rPr>
              <a:t>://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5"/>
              </a:rPr>
              <a:t>www.picmg.org/pdf/MicroTCA_Short_Form_Sept_2006.pdf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AMC Short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Form Specification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hlinkClick r:id="rId6"/>
              </a:rPr>
              <a:t>http://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6"/>
              </a:rPr>
              <a:t>www.picmg.org/pdf/AMC.0_R2.0_Short_Form.pdf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ATCA Short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Form Specification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hlinkClick r:id="rId7"/>
              </a:rPr>
              <a:t>http://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7"/>
              </a:rPr>
              <a:t>www.picmg.org/pdf/PICMG_3_0_Shortform.pdf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IPMI, IPMB 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</a:rPr>
              <a:t>Specification 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hlinkClick r:id="rId8"/>
              </a:rPr>
              <a:t>http://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  <a:hlinkClick r:id="rId8"/>
              </a:rPr>
              <a:t>www.intel.com/content/www/us/en/servers/ipmi/ipmi-specifications.html</a:t>
            </a:r>
            <a:endParaRPr lang="en-GB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Polaris Tester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hlinkClick r:id="rId9"/>
              </a:rPr>
              <a:t>http://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9"/>
              </a:rPr>
              <a:t>www.polarisnetworks.net/atca-test-tool.html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NAT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Website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hlinkClick r:id="rId10"/>
              </a:rPr>
              <a:t>http://www.nateurope.com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10"/>
              </a:rPr>
              <a:t>/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Vadatech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Website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hlinkClick r:id="rId11"/>
              </a:rPr>
              <a:t>http://www.vadatech.com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11"/>
              </a:rPr>
              <a:t>/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Schroff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Website </a:t>
            </a:r>
            <a:r>
              <a:rPr lang="it-IT" sz="1400" dirty="0" smtClean="0">
                <a:solidFill>
                  <a:schemeClr val="tx2">
                    <a:lumMod val="75000"/>
                  </a:schemeClr>
                </a:solidFill>
                <a:hlinkClick r:id="rId12"/>
              </a:rPr>
              <a:t>http://www.schroff.de/</a:t>
            </a:r>
            <a:endParaRPr lang="it-IT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it-IT" sz="1400" dirty="0" smtClean="0">
                <a:solidFill>
                  <a:schemeClr val="tx2">
                    <a:lumMod val="75000"/>
                  </a:schemeClr>
                </a:solidFill>
              </a:rPr>
              <a:t>ASIS Website </a:t>
            </a:r>
            <a:r>
              <a:rPr lang="it-IT" sz="1400" dirty="0" smtClean="0">
                <a:solidFill>
                  <a:schemeClr val="tx2">
                    <a:lumMod val="75000"/>
                  </a:schemeClr>
                </a:solidFill>
                <a:hlinkClick r:id="rId13"/>
              </a:rPr>
              <a:t>http://www.asis-pro.com/</a:t>
            </a:r>
            <a:endParaRPr lang="it-IT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it-IT" sz="1400" dirty="0" err="1" smtClean="0">
                <a:solidFill>
                  <a:schemeClr val="tx2">
                    <a:lumMod val="75000"/>
                  </a:schemeClr>
                </a:solidFill>
              </a:rPr>
              <a:t>Wiener</a:t>
            </a:r>
            <a:r>
              <a:rPr lang="it-IT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1400" dirty="0" smtClean="0">
                <a:solidFill>
                  <a:schemeClr val="tx2">
                    <a:lumMod val="75000"/>
                  </a:schemeClr>
                </a:solidFill>
                <a:hlinkClick r:id="rId14"/>
              </a:rPr>
              <a:t>http://www.wiener-d.com/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ELMA </a:t>
            </a:r>
            <a:r>
              <a:rPr lang="it-IT" sz="1400" dirty="0" smtClean="0">
                <a:solidFill>
                  <a:schemeClr val="tx2">
                    <a:lumMod val="75000"/>
                  </a:schemeClr>
                </a:solidFill>
                <a:hlinkClick r:id="rId15"/>
              </a:rPr>
              <a:t>http://www.elma.com/</a:t>
            </a:r>
            <a:endParaRPr lang="it-IT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it-IT" sz="1400" dirty="0" smtClean="0">
                <a:solidFill>
                  <a:schemeClr val="tx2">
                    <a:lumMod val="75000"/>
                  </a:schemeClr>
                </a:solidFill>
              </a:rPr>
              <a:t>COMTEL </a:t>
            </a:r>
            <a:r>
              <a:rPr lang="it-IT" sz="1400" dirty="0" smtClean="0">
                <a:hlinkClick r:id="rId16"/>
              </a:rPr>
              <a:t>http://www.comtel-online.com/</a:t>
            </a:r>
            <a:endParaRPr lang="it-IT" sz="1400" dirty="0" smtClean="0"/>
          </a:p>
        </p:txBody>
      </p:sp>
      <p:sp>
        <p:nvSpPr>
          <p:cNvPr id="11" name="Rectangle 20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800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Crates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comparison: Cooling unit structure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AutoShape 2" descr="data:image/jpeg;base64,/9j/4AAQSkZJRgABAQAAAQABAAD/2wCEAAkGBxQSEhUUEhQVFBUXFxUZFRgXFhcXGBgYGB0XGhUdFRcYHCggGBolHBgZITEiJykrLy4uFx8zODMsNygtLisBCgoKDg0OGxAQGywkICQsLCwsLCwsLCwsLCwsLCwsLCwsLCwsLCwsLCwsLCwsLCwsLCwsLCwsLCwsLCwsLCwsLP/AABEIAOAA4QMBEQACEQEDEQH/xAAbAAEAAgMBAQAAAAAAAAAAAAAABgcBAwUEAv/EAEwQAAEDAgEGCAgLBgYCAwAAAAEAAgMEEQUGEiExQWEHEyJRcYGRoRQyQlJUcpKxFiMkYoKTorLB0dIVM1NzwuEXNEODo7Nj8CU1dP/EABoBAQADAQEBAAAAAAAAAAAAAAADBAUBAgb/xAAxEQACAgECBAQFBAIDAQAAAAAAAQIDEQQxEhQhURMiQWEyM1KBoQUjcZHB8EKx8dH/2gAMAwEAAhEDEQA/AIivpTHCAIAgCAIAgCAIAgCAIAgCAIAgCAIAgCAIAgCAIAgCAIDDtRQPYstZReK1WqUQgCAIAgCAIAgCAIAgCAIAgCAIAgCAIAgCAIAgCAIAgCAw7UUD2LLWUXitVqlEIAgCAIAgCAIAgMXQHvpcFqZP3dPM8c4jeR22so3bBbtHpQk9ke9mRtedVLJ15rfeQvHM0r/kj14M+x9/AjEPRX+1H+pc5qn6jvgz7D4EYh6K/wBqP9ac1T9Q8GfYfAjEPRX+1H+tOap+oeDPsYORNf6K/tj/AFJzVP1HPBs7D4FV/osnaz9S7zVP1IeDPsYORdf6LJ2s/UnNU/Ujvgz7GPgbX+iyfZ/NOZq+pHPBs7A5G13osvYPzTmafqQ8GzsY+B9d6LL2D805mn6kPBs7GDkjXeiy+z/dOZq+pDwp9jHwSrvRZvZTmavqQ8KfY+fgpW+izewV3mKvqQ8KfYwclq30Wf6spzFX1IeFPsY+DFZ6LP8AVO/Jd8er6l/Y8KfYwcmqz0Wf6p/5J49X1L+znhT7Hy/JussfktR9U/8AJFfX9S/sOqfYsD9nTfwpPYd+SzeOPcucL7FWLXKAQBAEAQBAEB0cFwOerdmwRl9tbtTG+s46B0a9yisuhWvMz3GuU9icQZBUlI0PxGpb6jXZjTuB8d/UAqMtZbY8VRLCohH42ZOW+H0uiiow4jyy0R36XkF56wnK3T+ZL/I8euPwI51Xwp1jvEZDGPVc49pdbuUsf0+tbtnl6qfoc93CHiB/1gOiKP8AFqk5Ont+TxzFnc+4uEavbrlY71omf0gLj0VPb8neZsOrRcK9Q397BFJ6pdGe/OCil+nw/wCLZ7Wql6o7keXtJVDNdNUUT9QcM0t7bOb1kBQPSWV9cKSJFfGfdHnxOixUM4ykrvC4jpGaIg+27QWu6j1L1CWnflshhnmUbd4yyQ2bLPEWOLX1EjXDQWuZGCDvBZoVxaWhrKSIPGsTw2Y+HWIelO9iL9CcnT9I8azuBl3iHpTvYi/QnKU/SPHs7n18PcQ9JP1cX6E5Sn6fyx49ncyMvsQ9IP1cX6E5On6fyx49ncz8P8Q9I/44v0LnJ09vyzvjz7mRwg4h6R/xxfoTk6e35Y5izuZ/xCxD+OPqov0JydPb8jmLO5kcIeIfxx9VF+lOTp7fkcxZ3/A/xDxD+OPqov0pydPb8jmLO/4PocIuIfxW/VR/knJU9vyd5izv+A7hGxD+K36pn5JyVPb8nOYsJt8Janzx7LfyWd4MS14kinltmeEAQBAEAQE7yWyEBZ4TXu4mADOzCc1zhzvPkN3azu20LtXh8FXVlmujpxT6I3Y7whhjeIw1ghjboEmaAf8AbYdA6XadwXKtG35rXl9js9RjpDYgVTUPkcXyOc9x1ucSSesq9GKisJYXsVm23lmtejgQBAEAQBAe7CcXnpXZ0EjoztA8U+s06D1qOyuFixJHqM5R2ZOaXKOjxNohxCNsM2pk7eSL7OUfE6HXaqMqLaHxVvK7FlWQt6T3I1lZkhNQm5+MhJ5MrRo06g8eS7uOwqzRqY29PXsQ2VSh13RHVZIggCAIAgCAIDF1w7gyunDDtRQPYstZReK1WqUQgCAIAgLFySybipIfD8Q5IFjFG4ab+SS063nY3ZrO7NvvlZLwqvuW661BccyMZWZVS1z7u5EQPxcYOgb3ec7f2b7VGnjUvfuQ2Wub9jgqwRBAEAQBAb6KikmdmxRvkdzMaXHrtq614lOMfieDqTexK8N4NK2TS8Rwj57s53ssv71Vnrqlt1J46ab36HW/w2p4v8xXtb0BjO97j7lFzs38MD3y0V8UjHwRwgaDiOn+dB+ld5nUfR+Gc8Kn1l+QMhsOfoixEE75IXdwsnN3LeH/AGd8Ct7SPU7IeujjLaeuEsZFuLfnZhbzZpz22tuXhaqpvM4Yf+/wddE8YjIg+LZK1dNcywPzfOby29rb267K7DUVz2ZXlVOO6OKCpyMygCAIAgCAsXI/kYLXv87jQPq2NHe5Z1/XUQX8FurpU2V0tEqGHaigexZayi8VqtUohAEAQE14OcnGyudV1NhTw3PK1Oc3SSfmt1nnNhsKo6y9peHDdliitN8UtkcrLTKZ9dNnaRCy4iZu85w849w0dM2moVUff1PF1nG/Yj6sEQQBAEBvoaKSZ4jiY573amtFz/YbzoXmUlFZlsdSb6IsCgyFp6SMTYpM0c0bXEC/MSOVIdze9Z89XOx8NSLSojBZmz4ruEhkTeKw+nZEwanPaB1iNvvJ6l2Oicnm2WTktSl0giI4llNV1H72okI80OzG+yywVuFFcNokMrZy3ZyLKYjMoDBCA30lZJEbxSPjPOxzm+4rzKKlus/Y6m1syW4Fwg1zHBh+VX1Nc3lm2nkuYLk9IKqW6OprOxPDUTXTc7TajC8UOa9vglSdF9DLu6RyX9DgHKHF+n6rzL+yTNdvR9GRXKjIyoorucOMh2SMGgeu3yD2jerVOqhb02ZDZTKHuiOKyQhAEAQFiwfF5OvP8R575g33NWc/NrP97FtdKCulolQw7UUD2LLWUXitVqlEIAgPVhVA+omjhj8Z7g0bucncBc9S8WTUIuTOxXE8E64R8SbTxRYbT6GMa0y852tad5PLPUqOjg5yd0vsWb5KK8NFdrRKoQBAEB2MmcnJa6XMiFmi3GSHxWA+88w27tahuvjUsskrrc3hE5xLG6XB2GnomiSo/wBR7tNj/wCQjWfmCwG7bRhVZqXx2PCLMpxqWI7lb4jiEtRIZJnukedp2DmA1AbgtKEIwWIrBTlJyeWeZejgQBAEAQBAfUUrmuDmktc0gtI1gjSCN91xpNYYLKxijjxXDvC42NFVEPjQ0WLi0fGNPPyeU3sWbCT093hy+FlyUVbXxLc4OSeXctLaOa89OdBadLmj5hOsfNOjoU9+kjPrHoyKu9x6PY6eUmR8U8XhmGEPjNy+JuzzuLGsEbWdnMo6dTKEvDt/s92UqS44FfLQKoQBAWLlF8XgNI3z3RntEkn5LNqWdVJluzpSkV0tIqGHaigexZayi8VqtUohAEBYXBXRtjbUV0vixNc1vUM6QjfbNH0is7WycnGuJa0ywnNkFxGtdPK+V/jSOLjuvqA3AWHUr8IKEVFehWlLieTzr0cCAIAgJxJlsyGhjp6KN0MhBErjYkHyi13lOd52iw6rUeUlKxyseV6Fnx0ocMUQclXisEAQBAEAQBAEAQE14KcY4mr4lx5E4zdwe25Z2jOb1hUtdVxQ4l6FjTT4ZY7nGy2wfwSsljAswnPj9R+kAdBu36Km09niVp+ux4thwzaPnJXKWWhlz2cphtxkd9Dhu5nDYfwS+iNscPf0ZyuxwfQlOW+T0dRD+0aLSxwzpmAe062xwPjDr571dPdKEvCs+xNbWpLjgV4tEqmCUBY/CSOLocPh5mD7EbG/1LN0fWycv93Leo6QiiuVpFQw7UUD2LLWUXitVqlEIAgLJx75JgcEI0OnLC7n5V5XX7A1ZtX7mqlJ+n/hbn5KUu5Wy0iobKeB0jgxjXPcdAa0Ek9AC45KKyzqTfREhORNQxodO+npr6hPM1pPULqtzcM+VN/wiTwJY69Ach6pzS6AwVIGviJmP99l3m684llfyh4MvTqcanwuV84pw0iUuzc13JIdzG+pTOyKjx+h4UW5cPqd53B5Xj/Rb9bH+LlBztPf8EnLzMt4OsQP+k0dMsf4FOdp7/gcvMj+FYbJUythiAL3Z2aCQL5oLjpOjUCp52RhHiexHGLk+FHYkyIq2nNeImHmdPEO7OuoVq63tn+iTwJ+39mnE8j6yBnGPhJjAuXsc14A5zmm4G+1l2Gpqk8JnmVM47o4JKsEZ0cawWakeGTNsS0OaQbtcDtadttRUdVsbFmJ7lBx3OepDwerC8PfUStiiAL33zQSBewJOk7gV4nNQjxPY7GLk8IxiNC+CV8UgAew2cAQbGwOsa9a7CanHiQlFxeGaqad0b2yN8Zjmub0tII7wuyXEuF+pxPDyWZwr0wnpqasZqsAT8yUBzL9BFvpLM0MuGcq2XNTHMVMq9ahTJdwdZTeCzcVIfiJiA6+pjjoa7o2Hdp2Knq6OOPEt0T0WcLw9jz8IGTvgdScwWhlu6Ld5zOonRuIXrS3eJDrutzl9fBLpsyNNZnEAbSB26FZbwskSWWWFwyPtLTR+bG89paP6FQ/T10k/cs6rdIrxaBVMO1FA9iy1lF4rVapRCA+4Yc9zWDynBvtED8VxvCyEsvBYfDLLZ9LENAax7rdJa0fdKz/ANPWVKRb1XoiuCVolQtHim4Lh7ZA1prJ7DOIvmki5A+a0drrLLy9Tbj/AIouYVMM+rKzqZ3SPL5HF73aXOcbk9JK04pRWEU289WfVDVvheJInFj26nNNj/cbjoXJxU1iR1NxeUdjJiqdJiUEjzdz6gOcd7jp96huilS0uxJW27E2djhePy5v8iP70ih0C/a+571PxkNZO9vivcOhxHuKuuKfoiDLJBwcOtiVP0yDtjkVfV/Jl9iSj5iNnCdpxKbcIh9hq5o/ko7qPmM73A3VyGWaG5MPF52adLWuzgBYbM4F1+fN3KD9QjHCl65JNLJ5aIFjTWCacR+IJJQy2rNDnZtt1rK9XnhWeyK0sZeC68XhpaxraKY5sphZLEdFxe4uw7SLaRtB7MWErKm7I7ZNGXDLyspzH8Flo5jFMNI0tcPFe3Y5v5bFsVWxsjxRM+cHB4Z7sgXWxGm9cjta4fivGq+TJHun5iNeWzr19V/Nd3WH4Lum+VH+Dl3zGcRTkZcGCweGYFxetwika31onO4v7rVj2Pw9Tn3X5L8fPTj2KeBWwUDJQFn0R/auEOjPKqKbxTtJaDme0y7ekFZcly96foy4v3aseqK+wCLPqqdvnTQjqz237loWvEJP2ZVh1ksEn4XZs6vA82GMdZL3fiFW0CxVn3JtS/OQpXSuYdqKB7FlrKLxWq1SiEB78n23qqcH+PD99qjt+XL+GeofEiV8MbvlzBzU7D2vm/JVdAv23/P/AMJtV8f2IbhoHHRZ3i8ZHndGcL9yuT+F/f8A6II7osThqvnUvm2m7fi/wWd+n7SLWr9Cs1plQIDr5H/56l/nR+9Q6j5Uv4ZJV8aJ3wh1GHtqwKuGokk4pmmN7Q3Nu+2guGnWqOkjc4eRpLPqWL3BS8yZDcbqsOdFakgqI5c4cqV125unOGiQ6dWxXK43KXnawQSdePKmj64O/wD7Km9Z/wD1vXNX8l/76oU/MRL8aoaCoxWSGo49kruLs4PYI3OzG5rRybtJG/SepVKpXQoUo4x+SxONcrMM4eUONSUPGUVPTtpG35bw50kkrTqcJHAaCOsaRo0hTU1K3Fsnxf8ASIrJuGYRWCEP1HoV4rk54TpHR1dM5ji1zaaItcDYghz7EKlo0nXJPuWNQ8ST9iQ4TiMGNUxp6mzKlgu1wtf1493nN/sVWshPSz447EsZRujwy3IjgeES0mK08Uws4SixGpzTezmnaCrdlsbKHKJBCDhakzm5Yn5dVfzpPepdP8qP8Hm342cdTEZdHBI75BY7JZB90/isbXfN/o0NN8BU+UNFxFVPFsZI8D1b3b9khalMuKtP2KU1iTRz1KeCX8F2KcTXNYTyZgWH1tcZ7QR9JU9bXxVZXoT6eeJ47nriwficeZEBZpm4xnqlrpBbcCCOpePE4tK37YO8PDekcrhImzsRqPmljexjfxuptIsUo83vNjI0rJCYdqKB7FlrKLxWq1SiEB6sKlzJ4XebLG7scD+C8TWYNezPUfiRNuGaG1VC/wA6HN9l7j/WqX6e/I17ljVLzJlfELQKpbD3NxrDw1rgKuGxIJtywLH6Dxt2HoWSs6W7L+F/7+C90urx6oq2rpnxPLJWuY8a2uFiP7b1qRkpLMepSaaeGKSmfK8Mia57zqa0XJ/tvSUlFZbwEm3hHbydonRYnBE+2cydgdY3AI0kX221dSgtlxUOS7EkE1Ykzq8Ln+fH8mP70ij0Pyvue9T8ZDmQPOpjj0NJ9wVvij3IMPsSHg5Z/wDJU4Owyd0cig1b/ZZJR8xGzhMFsSmOr90Rs8hmpc0fWlfc7qPmMkNFm41R8W8gVtOOS86M9uwncdR5nWO2yrSzpbMr4WSrF0cPdFb1kDoy9j2lrm3DmnWCNYK0otSWVsVH06E54XY7VFP/APnaOxzvzVLQPyS/ks6ndfwQmlqXxPbJG4se03a4awVclFSWGV02nlFyZLYzBijYnStAqqdwfYaDfUXM52HaNhtuKx76pUNqPws0K5xtw3uirssh8vqv5z/etTT/ACo/wUrfjZx1MRlqZL1fg2DxSnQDVMJ9Uzta77IKyr48eocfb/BdqfDUn7/5I7wsUfF15fsljY/rF2HuaO1WNBLNWOxFqY4nnuQ1XSubKaoMb2yN8ZjmuHS0gj3LzKKkmn6nU8PJdtZRCTE6KpaNBgm09DRmd0rliqTVM4e6/wB/BoOObIy9iosqZ8+tqXc80oHQHEDuC16FiuK9ijY8zbOWpTwYdqKB7FlrKLxWq1SiEBhyAs3hPbx9FRVQ03Av0SsDtPWy3WszR+S2UGXNR5oRkis1plM3UVZJC8SRPdG8anNNj/cbl5lBSWGdTaeUSY5f1D2htRFTVNtRlhBPcQOwBVuTgnmLa/gm5iXqkzRNlvUZpbA2Cladfg8QYT9I3I6RYrq0kM5ll/ycd0vTCOJQYg+GZszTeRrs4F3Ku7ndp061PKClHhexFGTTySV3CTXHyovqh+JVZaGr3/sm5iZlvCXXjyoj/tj8CnI1e/8AY5mZHsPxiSGo8JZm8bd7tIuLvDg7Rf5xVidUZw4HsRRm4y4kYxnFZKqUzS5ueQ0HNFhyRYaOhK61XHhiJzcnlnzhGKSU0rZoXZr2316QQdBDhtC7ZXGyPDIRk4vKNuOYzJVyCSYMz7WJY3NzgNWdp02515qqjWsI7OxzeWfeP5QTVjmunLSWAtbmtzdBN9OlKqY1JqInY57nLUp4PTh1dJBI2WJxa9huD7wRtB1ELxOCmsSOxk4vKM4pXOnmkmeAHSOLnBt7XOu1yUhBQior0EnxPLPISvZwsnLZng+D0dOdDnZhcOhpc/7Tgs3Tee+Uv5Ld3lqUTVwjHj6Ggq9pGY7pe0ON+h0bu1d0nktnA5f5oRkV4tEqhAX7ka8SUNLK7WyHNv0Wa77iwdR0tkvc063mCfsULPNnuc/znOd7RJ/FbqWEkZr3PhdOGHaigexZayi8VqtUohAEBa+T0Ph2BuhGl8ee1vrRnjIh2Fo61k2vwtTxd/8AJdguOnBVC1ikEB6MPoZJ5GxRNz5HXzW3AvYEnS4gagdq8zmoR4nsdSbeEfWJYfJTyGKZuY9trtu02uLjS0kajzrkJqazHYSi4vDPKvZwIAgCAIAgCAIAgCAIDq5K4X4VVww2uHPBf6jeU+/ULdJChvs4K3IkrjxSSJFwtYlxlY2IeLCyx9d9nO7sxV9DDhrcu5LqZZljsezDPlGATM1up3uI6GuEp+y9w6l4s8mqT7/+HY+alrsV4tEqhAXLk1VcXgXGebDUEdOdJbvssa6PFqce6NCt4pyUyFsszzKAw7UUD2LLWUXitVqlEIAgLI4GK+0k8BPjNbI0b28l/cW9izf1CGUpfYt6WXVo4HCNgXgtW4tFo5ryM5gSfjG9RN+hwU+jt8SvruiK+vhlnuRZWyE7eRM+ZX0zj/Fa327s/qUGpWapL2JKXiaOxwtQZtfnefFGezOb/SotC81fck1K85DFcK4QBAEAQBAEAQBAEAQFlcHdI2jpJ8RmFrtIjHO0HZve+wHqjnWZq5O2xVRLdEVCLmyuqypdLI+R5u57nOcd7jc9S0YxUVwoqttvLJ5wRyh7qqmd4ssQNui7H9zx2Kjr1jhn2ZZ0zzmJAJYixxa7xmktPSDY94V9PKTKuMdD5XQWjikvE5PRN1GVsYH038YfsgrLguPVv2LsnihFXLUKQQGHaigexZayi8VqtUohAEB3Mh8Q4iugeTZpfmO6JOTp3AkHqVfUw46miSqXDNMtHKCibXeEUUhDZo7TU7jta7UegOzmHdmlZdUnVixbbMuzSnmD3KWqqd0b3MkaWvaS1zTrBGtbUZKSytjOax0YppzG9rxrY5rh0tII9ySWU0dTw8lj8MEAeylqW6WuDm33OAezuDlnaCWHKDLeqWUpFaLTKYQBAEAQBAEAQBAEB28kMnnV1QIxcRts6V3mt5h846h1nYoNRcqoZ9fQkqrc5Eg4T8da5zaKCwhgsHBuovAsGjc0d5PMq+ipaXiS3ZLqLE/ItkQRXysSPg7reKxCA7Hl0Z+mCB9rNVbVw4qWS0PFiNeXtFxNfUNtYOfnjokAce8nsXdLPiqQujibOFFEXuDW+M4hrelxsO8qdvCyRpZLF4WphHHSUjdTG5xG5oEbP61naBZcplrUvCUSuFpFQIDDtRQPYstZReK1WqUQgCAA82g7EBZmWOIP4nD8TgNngBr+YlwuWu523bICN6zNPBcU6ZFy2TxGxGzHMMixinFXSWbUsAEkdxd1vJdv8120aOjldktNPgnsJxV0eKO5WMjC0lrgQQSCCLEEawQdRWmmnsU/Ys/Ch+0MEdFrlgBDRtvHyo7dLOT2rLn+zqVL0Zcj+5TjsVaCtUpmUAQBAEAQBAEAQHQwLBpauURQtuT4xPisbtc47B71HbbGuOZHqEHN4RZOO10WDUgpqY3qJASXaM7TodI7m5mjduKzaoS1NnHPZf7gtzkqY8K3KmJ59P8A7tWrjsUgug2U05je2RutjmuHS0gj3LzJZWDqeHknfC9Tgy09Q3xZYrX9U5w7pO5UdA8Jw7Ms6ldVI5fBnhXH1zHEciH4x3SNEY6c7T9EqXWWcNeO/Qj08OKf8Hiy5xTwmtmeDdoOYz1WaNG4nOPWvemr4KkvucunxTbOCrBEEBh2ooHsWWsovFarVKIQBAEBYeSw8Lweqptb4SXxj/kZbpc1461nX/t6iM++5ar81Tj2IZgONS0kolhdY6nA+K9vM4c3uV22mNi4ZEEJuDyiwqmipMbj42AiCraOW07fXA8ZvM8aRovzLOjOzSy4ZdYlpxhcsrozhZL18uD1bmVbHsjkFnWGcNB5L2EaHAXINtPK5xZT3wjqYZhuiKuTqliRxssaGOOoc+BzXwS3kic03Av47dxa7ZsBaptPNyhiXRojtSUumxw1YIwgCAIAgCAICRZLZHz1pBaOLhvypXDR9AeWe7eq1+pjV7slrplP2RZldNS4JSWjbd7vFBPLleNrz5o27BqGtZsVZqZ9f/C43GmPQpnEa6SeR0srs57zdx9wA2ADQBuWxCChHhiZ8pOTyzzr2cCAICxMd+UYFTS63QOa09AJi0/YKzqvJqpR7lqzzUp9jZh8rcNwgytI4+r8QjWLg5vstufWdZcmnfqOF7ROx/bqz6srcLSKgQBAYdqKB7FlrKLxWq1SiEAQBATLgoxDi67iz4szHM+k3lN7g4fSVLXQzVlehY00sTx3I/lJh3g1VNDqDHnN9U8pn2SFYpnx1qRFZHhk0eGmqHRuD43Fj2m7XNNiDuIUjSawzynh5RP8K4QIpo+IxOFsjP4gbfrcwaQfnN07lnz0coviqeCzG9PpYj7rODyGoaZcNqWOafIcc4DdnjlN6HAnekdZODxavudenjLrBkRxPJasp/3lPJbzmjPb7TL267K3DUVz2f8AgglVOO6ONdTEZlAEB9Qxl5zWAuPM0Fx7AuNpbhddiSYTkFWz2+K4pp8qXkfZ8buVazWVQ9c/wTRonL0JK3J7DcNs6sl8Jm0WiAvp2WiBJ63myrO6+/pBYXcm4K6/ieWSqfKA01P4TVNEIItDTNtnfNDj5/OBoaOdVY0+JPgh17smdnDHil09imsdxmWrmdNMdJ0NA8VjdjW7vetmqqNceGJQnNyeWc9SHgIAgCAsXIEeEYbXUutwBcwb3N5P24+9Z2q8l0LC1T5q5RIFU175GRMc67YmlsY5g5xceu5t0AcyvxgottepWcm0k/Q869HAgCAw7UUD2LLWUXitVqlEIAgCA9GHVhhljlbrje1435pBt12t1rxOPHFx7nYvDyTbhcoxx0NSzxZo7X5y3SD1tcPZVPQT8rg/QsaldVIgKvlYIDbS1T4nZ8b3RuHlMcWntC8yipLDWTqbTyiycLxzFmQiVgirobE5zbF4trBDc1wcNozSVnTq07lwvMWW4TtSzujT/iRTSj5TQNcd2ZJ99oXeRmvgmc5mL+KJj4UYOdJoCD/Ji/B67y+pX/P8s54lP0mPhdhLPEw+53xQ/i4rnLah7z/LO+LUtomJeFHMGbTUkcY2Xdo9ljR711aDPxSD1XZEcxXLitnuHTGNvmxDix7Q5XerFekqh6f2QyvnL1JLktgMdBF+0K/Q7XDGdLs46QSDrkOwbNZ3Vr7XbLwqvuTV1qC45kNykx6WtmMspsNTGA8ljeYb+c7exXKaY1RwivZNzeWcpTHgIAgCAkOR+SsldJou2Fp+Mk/pZzvPdrOwGvqNQql7ktVTm/YlmR8kMGMzwQEGF7C1tjcZzA1xFzrtaTSql6lPTqUtyerEbXFbEAx6j4mpni1ZkrwPVuS37JCv1S4oKXsVZrEmjwqQ8hAEBh2ooHsWWsovFarVKIQBAEAQFjz/ACzAWu1vpXaeiPR/1OB6lmx/a1WPRlt+en+CuFpFQIAgOzkvlLNQyZ0RzmOtxkZPJeP6Xcx9+pQX0RtWHuSV2OD6E3rcEo8YYZ6N4hqdcjDouf8AyNGo/PbcHbfZSjbZpnwzWUWHCFyzHoyvMWwmalfmTxljtl9Tt7XDQ4dC0a7I2LMWVZQlHozxL2eQgLByPybjpov2hX8ljbOhjI0k+S4t2uJ8VvX0Z+ovc34Vf3ZaqrUVxzIxlXlJJXTZ7+SwXEcd9DBv53HaVZoojVHHqQ2WObyziqcjCAIAgJvktwfvlHHVhNPABnEHkvcNem/7tu86feqN2sUfLX1ZZroz1l0Rvyry2YI/BMOHFwgZrpG6M4bRHtAO1x0nvPmjStvxLer7HbLsLhgRTJas4isp5NQbKy/quOa77Lird8eKuS9iCt8M0zv8LFFxdeXjVLGx/WLsPc0dqr6GWasdiXUxxPPchqulcIAgMO1FA9iy1lF4rVapRCAIAgCA2R1D2gta9zWnWA4gHZpANjoXHFPq0dyzWunAgCAIDbS1L4nh8bnMe3U5psR1heZRUlhnU2uqJ9hfCGyVnE4lC2Vh8sNB63M597dO5ULNHKL4qngsx1CaxNHjyoydw9sBqaSqAbewivn3cdTRpzmH1r2Xqm+5y4Jx+5yyqvHFFm3InJeNsfh9dZsDBnRtd5fM5w2i+oeUbbNbU3tvwq9xVUkuOexwcssqX10tzyIm34qO+oec7nce7V0z6fTqpe5HbY5v2OBdWMERgvHOEwDoUOD1E37qCV99rWOt7VrDtUcrYR3Z6UJPZErwngxqpLGdzIG7dOe/sac0e0qs9fWvhWSaOmk/i6HWFXhWFfuh4VUDbcPIPr+JH1aVDw6jUb9ESZqq9yHZS5W1FabSOzY76ImaG7s7a87z2BXKdPCvbq+5XstlPc4KsEZgoCx+Er5RRUNWNZaGu/3GB2noLCOtZuj8ls4Fu/zQjIrlaRUCAIDDtRQPYstZReK1WqUQgCAIAgCAIAgCAIAgCAm2Q+SbHtNZWWZTMGcA7Rxltp+Zu8o6OmjqdS0/Dr3ZYpqyuKexz8tMrHVsgABbTsPxcerOtozn22kauYHpUmn06qXXfuebbeN+x3cP4TGsjbE6ijzGgABj7AAczXNPvUE9C28qRJHUpdGj0HhAoDpdh9z6kJ7yvPJW/X/2euZh9JkcJdOz91QgHpjZ91pTkZvef/Y5mPpE8FbwqVLtEUUUfTnSHq0gdykj+nwW7yeHqpeiIriuUVVU6J53vHm3zWew2wPYrUKK4bIhlZKW7OYpTwEAQBAWPh3ynAJWa3U7nEc9mOEv3XELNn5NWn3LcfNQ12K4WkVAgCAw7UUD2LLWUXitVqlEIAgCAIAgCAIAgCAICYZDZJCovU1PIpY7kl2gSZuvTsYNp6ue1PU6ng8kN2T01cXmlsacuMrTWOEUXIpo9DGgWz7aA5w2Dmbs6dXdNpvDXFLq2cut43hbIiqtkIQBAEAQBAEAQBAEBYnBDMH+FUztUkYdbdpY/uc3sWdr1jhmvQtabrmJX08JY5zHa2uLT0tNj7loRfEkys1htHwunAgMO1FA9iy1lF4rVapRCAIAgCAIAgCAIAgJXkPkkatxlm5FMy5e4m2eRra07ANrtnTqqanU+GuGO7JqaePq9jblzlaKi1PTciljsAALcZm6jbYwbB1nZbzptPweefWTO23cXljsQ9XSAIAgCAIAgCAIAgCAICTcG9bxWIQ8z86M/SHJ+0GqprIcVTJqHixGvhBouKxCcbHOEg+mAT9rOXrST4qk/scvjibI6rJEEBh2ooHsWWsovFarVKIQBAEAQBAEAQBASbInJN1dJnOuynYfjH6r7c1h5+c7B1KrqdQqlhbsmqq4+voe/LjKxsjRR0dmUrLNJboEltg+YPtHTq1+NNpmn4lm7PV1ufLHYhSulcIAgCAIAgCAIAgCAIAgN1HUmKRkg1se14+iQfwXmUeKLR1PDyT3hipQZKeduqSMtv6pzm9zz2Kh+ny6Sg/Qs6pdVIrxaJVCAw7UUD2LLWUXitVqlEIAgCAIAgCAICQZHZLyV0thdsLSONk5vmt53Hu1nZevqNQqo+5LVW5v2O3ltlQxsfgNDZkDBmyOb5fO1p2tve58o7tcGm07b8Wzckttx5IbEEV8rBAEAQBAEAQBAEAQBAEAQBAWVj/ynAqeXW6Exg/RJhdftBWZV+3qnHv/AOlufmpT7FarTKgQGHaigexZayi8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170" name="Picture 2" descr="C:\Users\mdicosmo\Downloads\IMAG113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56865" y="998730"/>
            <a:ext cx="2205245" cy="18683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dicosmo\Downloads\IMAG113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502465" y="998103"/>
            <a:ext cx="2404350" cy="19214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832942" y="721731"/>
            <a:ext cx="1189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ELMA (MTCA.4)</a:t>
            </a:r>
            <a:endParaRPr lang="en-GB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061610" y="683405"/>
            <a:ext cx="1402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SCHROFF (MTCA.4)</a:t>
            </a:r>
            <a:endParaRPr lang="en-GB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912260" y="721104"/>
            <a:ext cx="8654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VADATECH</a:t>
            </a:r>
            <a:endParaRPr lang="en-GB" sz="12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5967448" y="1178750"/>
            <a:ext cx="2565285" cy="1233990"/>
            <a:chOff x="3626895" y="4779150"/>
            <a:chExt cx="1890210" cy="963960"/>
          </a:xfrm>
        </p:grpSpPr>
        <p:pic>
          <p:nvPicPr>
            <p:cNvPr id="7173" name="Picture 5" descr="http://www.endpcnoise.com/e/images/papst_silent_case_fan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626895" y="5274205"/>
              <a:ext cx="471112" cy="46890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 descr="http://www.endpcnoise.com/e/images/papst_silent_case_fan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099283" y="5274205"/>
              <a:ext cx="471112" cy="46890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5" descr="http://www.endpcnoise.com/e/images/papst_silent_case_fan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572000" y="5274205"/>
              <a:ext cx="471112" cy="46890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5" descr="http://www.endpcnoise.com/e/images/papst_silent_case_fan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044388" y="5274205"/>
              <a:ext cx="471112" cy="46890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5" descr="http://www.endpcnoise.com/e/images/papst_silent_case_fan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628500" y="4779150"/>
              <a:ext cx="471112" cy="46890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5" descr="http://www.endpcnoise.com/e/images/papst_silent_case_fan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100888" y="4779150"/>
              <a:ext cx="471112" cy="46890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5" descr="http://www.endpcnoise.com/e/images/papst_silent_case_fan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573605" y="4779150"/>
              <a:ext cx="471112" cy="46890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5" descr="http://www.endpcnoise.com/e/images/papst_silent_case_fan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045993" y="4779150"/>
              <a:ext cx="471112" cy="46890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91294901"/>
              </p:ext>
            </p:extLst>
          </p:nvPr>
        </p:nvGraphicFramePr>
        <p:xfrm>
          <a:off x="1376645" y="3429000"/>
          <a:ext cx="6422755" cy="2569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0537"/>
                <a:gridCol w="725150"/>
                <a:gridCol w="1139521"/>
                <a:gridCol w="880539"/>
                <a:gridCol w="1167587"/>
                <a:gridCol w="1629421"/>
              </a:tblGrid>
              <a:tr h="461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Position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Number of fans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Fan model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CFM,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max speed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Noise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(dB, max speed)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MTBF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179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Schroff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Front (3)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SANYO </a:t>
                      </a:r>
                      <a:endParaRPr lang="en-US" sz="1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9GV1212P4G01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171 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58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40000hrs (L10: Survival rate: 90% at 60º C, rated voltage, and continuously run</a:t>
                      </a:r>
                      <a:endParaRPr lang="en-GB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in a free air state)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6580"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Rear (2)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SANYON </a:t>
                      </a:r>
                      <a:endParaRPr lang="en-US" sz="1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9G1212P4G03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129.94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51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0797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b="1" kern="1200" dirty="0" smtClean="0">
                        <a:solidFill>
                          <a:schemeClr val="lt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ELMA</a:t>
                      </a:r>
                      <a:endParaRPr lang="en-GB" sz="1000" b="1" kern="1200" dirty="0">
                        <a:solidFill>
                          <a:schemeClr val="lt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Papst</a:t>
                      </a:r>
                      <a:r>
                        <a:rPr lang="en-US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4412 </a:t>
                      </a: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F/2GP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43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60000 </a:t>
                      </a:r>
                      <a:r>
                        <a:rPr lang="en-US" sz="11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hrs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106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b="1" kern="1200" dirty="0" smtClean="0">
                        <a:solidFill>
                          <a:schemeClr val="lt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 err="1" smtClean="0">
                          <a:solidFill>
                            <a:schemeClr val="lt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Vadatech</a:t>
                      </a:r>
                      <a:endParaRPr lang="en-GB" sz="1000" b="1" kern="1200" dirty="0">
                        <a:solidFill>
                          <a:schemeClr val="lt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Cooltron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FD8025B12W11-3R21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59.2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75,000 </a:t>
                      </a:r>
                      <a:r>
                        <a:rPr lang="en-US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hrs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MTTF (Mean Time To Failure),</a:t>
                      </a:r>
                    </a:p>
                    <a:p>
                      <a:r>
                        <a:rPr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Confidence Level 90%, 40C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6" name="Rectangle 25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456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Ripple Measurements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AutoShape 2" descr="data:image/jpeg;base64,/9j/4AAQSkZJRgABAQAAAQABAAD/2wCEAAkGBxQSEhUUEhQVFBUXFxUZFRgXFhcXGBgYGB0XGhUdFRcYHCggGBolHBgZITEiJykrLy4uFx8zODMsNygtLisBCgoKDg0OGxAQGywkICQsLCwsLCwsLCwsLCwsLCwsLCwsLCwsLCwsLCwsLCwsLCwsLCwsLCwsLCwsLCwsLCwsLP/AABEIAOAA4QMBEQACEQEDEQH/xAAbAAEAAgMBAQAAAAAAAAAAAAAABgcBAwUEAv/EAEwQAAEDAgEGCAgLBgYCAwAAAAEAAgMEEQUGEiExQWEHEyJRcYGRoRQyQlJUcpKxFiMkYoKTorLB0dIVM1NzwuEXNEODo7Nj8CU1dP/EABoBAQADAQEBAAAAAAAAAAAAAAADBAUBAgb/xAAxEQACAgECBAQFBAIDAQAAAAAAAQIDEQQxEhQhURMiQWEyM1KBoQUjcZHB8EKx8dH/2gAMAwEAAhEDEQA/AIivpTHCAIAgCAIAgCAIAgCAIAgCAIAgCAIAgCAIAgCAIAgCAIDDtRQPYstZReK1WqUQgCAIAgCAIAgCAIAgCAIAgCAIAgCAIAgCAIAgCAIAgCAw7UUD2LLWUXitVqlEIAgCAIAgCAIAgMXQHvpcFqZP3dPM8c4jeR22so3bBbtHpQk9ke9mRtedVLJ15rfeQvHM0r/kj14M+x9/AjEPRX+1H+pc5qn6jvgz7D4EYh6K/wBqP9ac1T9Q8GfYfAjEPRX+1H+tOap+oeDPsYORNf6K/tj/AFJzVP1HPBs7D4FV/osnaz9S7zVP1IeDPsYORdf6LJ2s/UnNU/Ujvgz7GPgbX+iyfZ/NOZq+pHPBs7A5G13osvYPzTmafqQ8GzsY+B9d6LL2D805mn6kPBs7GDkjXeiy+z/dOZq+pDwp9jHwSrvRZvZTmavqQ8KfY+fgpW+izewV3mKvqQ8KfYwclq30Wf6spzFX1IeFPsY+DFZ6LP8AVO/Jd8er6l/Y8KfYwcmqz0Wf6p/5J49X1L+znhT7Hy/JussfktR9U/8AJFfX9S/sOqfYsD9nTfwpPYd+SzeOPcucL7FWLXKAQBAEAQBAEB0cFwOerdmwRl9tbtTG+s46B0a9yisuhWvMz3GuU9icQZBUlI0PxGpb6jXZjTuB8d/UAqMtZbY8VRLCohH42ZOW+H0uiiow4jyy0R36XkF56wnK3T+ZL/I8euPwI51Xwp1jvEZDGPVc49pdbuUsf0+tbtnl6qfoc93CHiB/1gOiKP8AFqk5Ont+TxzFnc+4uEavbrlY71omf0gLj0VPb8neZsOrRcK9Q397BFJ6pdGe/OCil+nw/wCLZ7Wql6o7keXtJVDNdNUUT9QcM0t7bOb1kBQPSWV9cKSJFfGfdHnxOixUM4ykrvC4jpGaIg+27QWu6j1L1CWnflshhnmUbd4yyQ2bLPEWOLX1EjXDQWuZGCDvBZoVxaWhrKSIPGsTw2Y+HWIelO9iL9CcnT9I8azuBl3iHpTvYi/QnKU/SPHs7n18PcQ9JP1cX6E5Sn6fyx49ncyMvsQ9IP1cX6E5On6fyx49ncz8P8Q9I/44v0LnJ09vyzvjz7mRwg4h6R/xxfoTk6e35Y5izuZ/xCxD+OPqov0JydPb8jmLO5kcIeIfxx9VF+lOTp7fkcxZ3/A/xDxD+OPqov0pydPb8jmLO/4PocIuIfxW/VR/knJU9vyd5izv+A7hGxD+K36pn5JyVPb8nOYsJt8Janzx7LfyWd4MS14kinltmeEAQBAEAQE7yWyEBZ4TXu4mADOzCc1zhzvPkN3azu20LtXh8FXVlmujpxT6I3Y7whhjeIw1ghjboEmaAf8AbYdA6XadwXKtG35rXl9js9RjpDYgVTUPkcXyOc9x1ucSSesq9GKisJYXsVm23lmtejgQBAEAQBAe7CcXnpXZ0EjoztA8U+s06D1qOyuFixJHqM5R2ZOaXKOjxNohxCNsM2pk7eSL7OUfE6HXaqMqLaHxVvK7FlWQt6T3I1lZkhNQm5+MhJ5MrRo06g8eS7uOwqzRqY29PXsQ2VSh13RHVZIggCAIAgCAIDF1w7gyunDDtRQPYstZReK1WqUQgCAIAgLFySybipIfD8Q5IFjFG4ab+SS063nY3ZrO7NvvlZLwqvuW661BccyMZWZVS1z7u5EQPxcYOgb3ec7f2b7VGnjUvfuQ2Wub9jgqwRBAEAQBAb6KikmdmxRvkdzMaXHrtq614lOMfieDqTexK8N4NK2TS8Rwj57s53ssv71Vnrqlt1J46ab36HW/w2p4v8xXtb0BjO97j7lFzs38MD3y0V8UjHwRwgaDiOn+dB+ld5nUfR+Gc8Kn1l+QMhsOfoixEE75IXdwsnN3LeH/AGd8Ct7SPU7IeujjLaeuEsZFuLfnZhbzZpz22tuXhaqpvM4Yf+/wddE8YjIg+LZK1dNcywPzfOby29rb267K7DUVz2ZXlVOO6OKCpyMygCAIAgCAsXI/kYLXv87jQPq2NHe5Z1/XUQX8FurpU2V0tEqGHaigexZayi8VqtUohAEAQE14OcnGyudV1NhTw3PK1Oc3SSfmt1nnNhsKo6y9peHDdliitN8UtkcrLTKZ9dNnaRCy4iZu85w849w0dM2moVUff1PF1nG/Yj6sEQQBAEBvoaKSZ4jiY573amtFz/YbzoXmUlFZlsdSb6IsCgyFp6SMTYpM0c0bXEC/MSOVIdze9Z89XOx8NSLSojBZmz4ruEhkTeKw+nZEwanPaB1iNvvJ6l2Oicnm2WTktSl0giI4llNV1H72okI80OzG+yywVuFFcNokMrZy3ZyLKYjMoDBCA30lZJEbxSPjPOxzm+4rzKKlus/Y6m1syW4Fwg1zHBh+VX1Nc3lm2nkuYLk9IKqW6OprOxPDUTXTc7TajC8UOa9vglSdF9DLu6RyX9DgHKHF+n6rzL+yTNdvR9GRXKjIyoorucOMh2SMGgeu3yD2jerVOqhb02ZDZTKHuiOKyQhAEAQFiwfF5OvP8R575g33NWc/NrP97FtdKCulolQw7UUD2LLWUXitVqlEIAgPVhVA+omjhj8Z7g0bucncBc9S8WTUIuTOxXE8E64R8SbTxRYbT6GMa0y852tad5PLPUqOjg5yd0vsWb5KK8NFdrRKoQBAEB2MmcnJa6XMiFmi3GSHxWA+88w27tahuvjUsskrrc3hE5xLG6XB2GnomiSo/wBR7tNj/wCQjWfmCwG7bRhVZqXx2PCLMpxqWI7lb4jiEtRIZJnukedp2DmA1AbgtKEIwWIrBTlJyeWeZejgQBAEAQBAfUUrmuDmktc0gtI1gjSCN91xpNYYLKxijjxXDvC42NFVEPjQ0WLi0fGNPPyeU3sWbCT093hy+FlyUVbXxLc4OSeXctLaOa89OdBadLmj5hOsfNOjoU9+kjPrHoyKu9x6PY6eUmR8U8XhmGEPjNy+JuzzuLGsEbWdnMo6dTKEvDt/s92UqS44FfLQKoQBAWLlF8XgNI3z3RntEkn5LNqWdVJluzpSkV0tIqGHaigexZayi8VqtUohAEBYXBXRtjbUV0vixNc1vUM6QjfbNH0is7WycnGuJa0ywnNkFxGtdPK+V/jSOLjuvqA3AWHUr8IKEVFehWlLieTzr0cCAIAgJxJlsyGhjp6KN0MhBErjYkHyi13lOd52iw6rUeUlKxyseV6Fnx0ocMUQclXisEAQBAEAQBAEAQE14KcY4mr4lx5E4zdwe25Z2jOb1hUtdVxQ4l6FjTT4ZY7nGy2wfwSsljAswnPj9R+kAdBu36Km09niVp+ux4thwzaPnJXKWWhlz2cphtxkd9Dhu5nDYfwS+iNscPf0ZyuxwfQlOW+T0dRD+0aLSxwzpmAe062xwPjDr571dPdKEvCs+xNbWpLjgV4tEqmCUBY/CSOLocPh5mD7EbG/1LN0fWycv93Leo6QiiuVpFQw7UUD2LLWUXitVqlEIAgLJx75JgcEI0OnLC7n5V5XX7A1ZtX7mqlJ+n/hbn5KUu5Wy0iobKeB0jgxjXPcdAa0Ek9AC45KKyzqTfREhORNQxodO+npr6hPM1pPULqtzcM+VN/wiTwJY69Ach6pzS6AwVIGviJmP99l3m684llfyh4MvTqcanwuV84pw0iUuzc13JIdzG+pTOyKjx+h4UW5cPqd53B5Xj/Rb9bH+LlBztPf8EnLzMt4OsQP+k0dMsf4FOdp7/gcvMj+FYbJUythiAL3Z2aCQL5oLjpOjUCp52RhHiexHGLk+FHYkyIq2nNeImHmdPEO7OuoVq63tn+iTwJ+39mnE8j6yBnGPhJjAuXsc14A5zmm4G+1l2Gpqk8JnmVM47o4JKsEZ0cawWakeGTNsS0OaQbtcDtadttRUdVsbFmJ7lBx3OepDwerC8PfUStiiAL33zQSBewJOk7gV4nNQjxPY7GLk8IxiNC+CV8UgAew2cAQbGwOsa9a7CanHiQlFxeGaqad0b2yN8Zjmub0tII7wuyXEuF+pxPDyWZwr0wnpqasZqsAT8yUBzL9BFvpLM0MuGcq2XNTHMVMq9ahTJdwdZTeCzcVIfiJiA6+pjjoa7o2Hdp2Knq6OOPEt0T0WcLw9jz8IGTvgdScwWhlu6Ld5zOonRuIXrS3eJDrutzl9fBLpsyNNZnEAbSB26FZbwskSWWWFwyPtLTR+bG89paP6FQ/T10k/cs6rdIrxaBVMO1FA9iy1lF4rVapRCA+4Yc9zWDynBvtED8VxvCyEsvBYfDLLZ9LENAax7rdJa0fdKz/ANPWVKRb1XoiuCVolQtHim4Lh7ZA1prJ7DOIvmki5A+a0drrLLy9Tbj/AIouYVMM+rKzqZ3SPL5HF73aXOcbk9JK04pRWEU289WfVDVvheJInFj26nNNj/cbjoXJxU1iR1NxeUdjJiqdJiUEjzdz6gOcd7jp96huilS0uxJW27E2djhePy5v8iP70ih0C/a+571PxkNZO9vivcOhxHuKuuKfoiDLJBwcOtiVP0yDtjkVfV/Jl9iSj5iNnCdpxKbcIh9hq5o/ko7qPmM73A3VyGWaG5MPF52adLWuzgBYbM4F1+fN3KD9QjHCl65JNLJ5aIFjTWCacR+IJJQy2rNDnZtt1rK9XnhWeyK0sZeC68XhpaxraKY5sphZLEdFxe4uw7SLaRtB7MWErKm7I7ZNGXDLyspzH8Flo5jFMNI0tcPFe3Y5v5bFsVWxsjxRM+cHB4Z7sgXWxGm9cjta4fivGq+TJHun5iNeWzr19V/Nd3WH4Lum+VH+Dl3zGcRTkZcGCweGYFxetwika31onO4v7rVj2Pw9Tn3X5L8fPTj2KeBWwUDJQFn0R/auEOjPKqKbxTtJaDme0y7ekFZcly96foy4v3aseqK+wCLPqqdvnTQjqz237loWvEJP2ZVh1ksEn4XZs6vA82GMdZL3fiFW0CxVn3JtS/OQpXSuYdqKB7FlrKLxWq1SiEB78n23qqcH+PD99qjt+XL+GeofEiV8MbvlzBzU7D2vm/JVdAv23/P/AMJtV8f2IbhoHHRZ3i8ZHndGcL9yuT+F/f8A6II7osThqvnUvm2m7fi/wWd+n7SLWr9Cs1plQIDr5H/56l/nR+9Q6j5Uv4ZJV8aJ3wh1GHtqwKuGokk4pmmN7Q3Nu+2guGnWqOkjc4eRpLPqWL3BS8yZDcbqsOdFakgqI5c4cqV125unOGiQ6dWxXK43KXnawQSdePKmj64O/wD7Km9Z/wD1vXNX8l/76oU/MRL8aoaCoxWSGo49kruLs4PYI3OzG5rRybtJG/SepVKpXQoUo4x+SxONcrMM4eUONSUPGUVPTtpG35bw50kkrTqcJHAaCOsaRo0hTU1K3Fsnxf8ASIrJuGYRWCEP1HoV4rk54TpHR1dM5ji1zaaItcDYghz7EKlo0nXJPuWNQ8ST9iQ4TiMGNUxp6mzKlgu1wtf1493nN/sVWshPSz447EsZRujwy3IjgeES0mK08Uws4SixGpzTezmnaCrdlsbKHKJBCDhakzm5Yn5dVfzpPepdP8qP8Hm342cdTEZdHBI75BY7JZB90/isbXfN/o0NN8BU+UNFxFVPFsZI8D1b3b9khalMuKtP2KU1iTRz1KeCX8F2KcTXNYTyZgWH1tcZ7QR9JU9bXxVZXoT6eeJ47nriwficeZEBZpm4xnqlrpBbcCCOpePE4tK37YO8PDekcrhImzsRqPmljexjfxuptIsUo83vNjI0rJCYdqKB7FlrKLxWq1SiEB6sKlzJ4XebLG7scD+C8TWYNezPUfiRNuGaG1VC/wA6HN9l7j/WqX6e/I17ljVLzJlfELQKpbD3NxrDw1rgKuGxIJtywLH6Dxt2HoWSs6W7L+F/7+C90urx6oq2rpnxPLJWuY8a2uFiP7b1qRkpLMepSaaeGKSmfK8Mia57zqa0XJ/tvSUlFZbwEm3hHbydonRYnBE+2cydgdY3AI0kX221dSgtlxUOS7EkE1Ykzq8Ln+fH8mP70ij0Pyvue9T8ZDmQPOpjj0NJ9wVvij3IMPsSHg5Z/wDJU4Owyd0cig1b/ZZJR8xGzhMFsSmOr90Rs8hmpc0fWlfc7qPmMkNFm41R8W8gVtOOS86M9uwncdR5nWO2yrSzpbMr4WSrF0cPdFb1kDoy9j2lrm3DmnWCNYK0otSWVsVH06E54XY7VFP/APnaOxzvzVLQPyS/ks6ndfwQmlqXxPbJG4se03a4awVclFSWGV02nlFyZLYzBijYnStAqqdwfYaDfUXM52HaNhtuKx76pUNqPws0K5xtw3uirssh8vqv5z/etTT/ACo/wUrfjZx1MRlqZL1fg2DxSnQDVMJ9Uzta77IKyr48eocfb/BdqfDUn7/5I7wsUfF15fsljY/rF2HuaO1WNBLNWOxFqY4nnuQ1XSubKaoMb2yN8ZjmuHS0gj3LzKKkmn6nU8PJdtZRCTE6KpaNBgm09DRmd0rliqTVM4e6/wB/BoOObIy9iosqZ8+tqXc80oHQHEDuC16FiuK9ijY8zbOWpTwYdqKB7FlrKLxWq1SiEBhyAs3hPbx9FRVQ03Av0SsDtPWy3WszR+S2UGXNR5oRkis1plM3UVZJC8SRPdG8anNNj/cbl5lBSWGdTaeUSY5f1D2htRFTVNtRlhBPcQOwBVuTgnmLa/gm5iXqkzRNlvUZpbA2Cladfg8QYT9I3I6RYrq0kM5ll/ycd0vTCOJQYg+GZszTeRrs4F3Ku7ndp061PKClHhexFGTTySV3CTXHyovqh+JVZaGr3/sm5iZlvCXXjyoj/tj8CnI1e/8AY5mZHsPxiSGo8JZm8bd7tIuLvDg7Rf5xVidUZw4HsRRm4y4kYxnFZKqUzS5ueQ0HNFhyRYaOhK61XHhiJzcnlnzhGKSU0rZoXZr2316QQdBDhtC7ZXGyPDIRk4vKNuOYzJVyCSYMz7WJY3NzgNWdp02515qqjWsI7OxzeWfeP5QTVjmunLSWAtbmtzdBN9OlKqY1JqInY57nLUp4PTh1dJBI2WJxa9huD7wRtB1ELxOCmsSOxk4vKM4pXOnmkmeAHSOLnBt7XOu1yUhBQior0EnxPLPISvZwsnLZng+D0dOdDnZhcOhpc/7Tgs3Tee+Uv5Ld3lqUTVwjHj6Ggq9pGY7pe0ON+h0bu1d0nktnA5f5oRkV4tEqhAX7ka8SUNLK7WyHNv0Wa77iwdR0tkvc063mCfsULPNnuc/znOd7RJ/FbqWEkZr3PhdOGHaigexZayi8VqtUohAEBa+T0Ph2BuhGl8ee1vrRnjIh2Fo61k2vwtTxd/8AJdguOnBVC1ikEB6MPoZJ5GxRNz5HXzW3AvYEnS4gagdq8zmoR4nsdSbeEfWJYfJTyGKZuY9trtu02uLjS0kajzrkJqazHYSi4vDPKvZwIAgCAIAgCAIAgCAIDq5K4X4VVww2uHPBf6jeU+/ULdJChvs4K3IkrjxSSJFwtYlxlY2IeLCyx9d9nO7sxV9DDhrcu5LqZZljsezDPlGATM1up3uI6GuEp+y9w6l4s8mqT7/+HY+alrsV4tEqhAXLk1VcXgXGebDUEdOdJbvssa6PFqce6NCt4pyUyFsszzKAw7UUD2LLWUXitVqlEIAgLI4GK+0k8BPjNbI0b28l/cW9izf1CGUpfYt6WXVo4HCNgXgtW4tFo5ryM5gSfjG9RN+hwU+jt8SvruiK+vhlnuRZWyE7eRM+ZX0zj/Fa327s/qUGpWapL2JKXiaOxwtQZtfnefFGezOb/SotC81fck1K85DFcK4QBAEAQBAEAQBAEAQFlcHdI2jpJ8RmFrtIjHO0HZve+wHqjnWZq5O2xVRLdEVCLmyuqypdLI+R5u57nOcd7jc9S0YxUVwoqttvLJ5wRyh7qqmd4ssQNui7H9zx2Kjr1jhn2ZZ0zzmJAJYixxa7xmktPSDY94V9PKTKuMdD5XQWjikvE5PRN1GVsYH038YfsgrLguPVv2LsnihFXLUKQQGHaigexZayi8VqtUohAEB3Mh8Q4iugeTZpfmO6JOTp3AkHqVfUw46miSqXDNMtHKCibXeEUUhDZo7TU7jta7UegOzmHdmlZdUnVixbbMuzSnmD3KWqqd0b3MkaWvaS1zTrBGtbUZKSytjOax0YppzG9rxrY5rh0tII9ySWU0dTw8lj8MEAeylqW6WuDm33OAezuDlnaCWHKDLeqWUpFaLTKYQBAEAQBAEAQBAEB28kMnnV1QIxcRts6V3mt5h846h1nYoNRcqoZ9fQkqrc5Eg4T8da5zaKCwhgsHBuovAsGjc0d5PMq+ipaXiS3ZLqLE/ItkQRXysSPg7reKxCA7Hl0Z+mCB9rNVbVw4qWS0PFiNeXtFxNfUNtYOfnjokAce8nsXdLPiqQujibOFFEXuDW+M4hrelxsO8qdvCyRpZLF4WphHHSUjdTG5xG5oEbP61naBZcplrUvCUSuFpFQIDDtRQPYstZReK1WqUQgCAA82g7EBZmWOIP4nD8TgNngBr+YlwuWu523bICN6zNPBcU6ZFy2TxGxGzHMMixinFXSWbUsAEkdxd1vJdv8120aOjldktNPgnsJxV0eKO5WMjC0lrgQQSCCLEEawQdRWmmnsU/Ys/Ch+0MEdFrlgBDRtvHyo7dLOT2rLn+zqVL0Zcj+5TjsVaCtUpmUAQBAEAQBAEAQHQwLBpauURQtuT4xPisbtc47B71HbbGuOZHqEHN4RZOO10WDUgpqY3qJASXaM7TodI7m5mjduKzaoS1NnHPZf7gtzkqY8K3KmJ59P8A7tWrjsUgug2U05je2RutjmuHS0gj3LzJZWDqeHknfC9Tgy09Q3xZYrX9U5w7pO5UdA8Jw7Ms6ldVI5fBnhXH1zHEciH4x3SNEY6c7T9EqXWWcNeO/Qj08OKf8Hiy5xTwmtmeDdoOYz1WaNG4nOPWvemr4KkvucunxTbOCrBEEBh2ooHsWWsovFarVKIQBAEBYeSw8Lweqptb4SXxj/kZbpc1461nX/t6iM++5ar81Tj2IZgONS0kolhdY6nA+K9vM4c3uV22mNi4ZEEJuDyiwqmipMbj42AiCraOW07fXA8ZvM8aRovzLOjOzSy4ZdYlpxhcsrozhZL18uD1bmVbHsjkFnWGcNB5L2EaHAXINtPK5xZT3wjqYZhuiKuTqliRxssaGOOoc+BzXwS3kic03Av47dxa7ZsBaptPNyhiXRojtSUumxw1YIwgCAIAgCAICRZLZHz1pBaOLhvypXDR9AeWe7eq1+pjV7slrplP2RZldNS4JSWjbd7vFBPLleNrz5o27BqGtZsVZqZ9f/C43GmPQpnEa6SeR0srs57zdx9wA2ADQBuWxCChHhiZ8pOTyzzr2cCAICxMd+UYFTS63QOa09AJi0/YKzqvJqpR7lqzzUp9jZh8rcNwgytI4+r8QjWLg5vstufWdZcmnfqOF7ROx/bqz6srcLSKgQBAYdqKB7FlrKLxWq1SiEAQBATLgoxDi67iz4szHM+k3lN7g4fSVLXQzVlehY00sTx3I/lJh3g1VNDqDHnN9U8pn2SFYpnx1qRFZHhk0eGmqHRuD43Fj2m7XNNiDuIUjSawzynh5RP8K4QIpo+IxOFsjP4gbfrcwaQfnN07lnz0coviqeCzG9PpYj7rODyGoaZcNqWOafIcc4DdnjlN6HAnekdZODxavudenjLrBkRxPJasp/3lPJbzmjPb7TL267K3DUVz2f8AgglVOO6ONdTEZlAEB9Qxl5zWAuPM0Fx7AuNpbhddiSYTkFWz2+K4pp8qXkfZ8buVazWVQ9c/wTRonL0JK3J7DcNs6sl8Jm0WiAvp2WiBJ63myrO6+/pBYXcm4K6/ieWSqfKA01P4TVNEIItDTNtnfNDj5/OBoaOdVY0+JPgh17smdnDHil09imsdxmWrmdNMdJ0NA8VjdjW7vetmqqNceGJQnNyeWc9SHgIAgCAsXIEeEYbXUutwBcwb3N5P24+9Z2q8l0LC1T5q5RIFU175GRMc67YmlsY5g5xceu5t0AcyvxgottepWcm0k/Q869HAgCAw7UUD2LLWUXitVqlEIAgCA9GHVhhljlbrje1435pBt12t1rxOPHFx7nYvDyTbhcoxx0NSzxZo7X5y3SD1tcPZVPQT8rg/QsaldVIgKvlYIDbS1T4nZ8b3RuHlMcWntC8yipLDWTqbTyiycLxzFmQiVgirobE5zbF4trBDc1wcNozSVnTq07lwvMWW4TtSzujT/iRTSj5TQNcd2ZJ99oXeRmvgmc5mL+KJj4UYOdJoCD/Ji/B67y+pX/P8s54lP0mPhdhLPEw+53xQ/i4rnLah7z/LO+LUtomJeFHMGbTUkcY2Xdo9ljR711aDPxSD1XZEcxXLitnuHTGNvmxDix7Q5XerFekqh6f2QyvnL1JLktgMdBF+0K/Q7XDGdLs46QSDrkOwbNZ3Vr7XbLwqvuTV1qC45kNykx6WtmMspsNTGA8ljeYb+c7exXKaY1RwivZNzeWcpTHgIAgCAkOR+SsldJou2Fp+Mk/pZzvPdrOwGvqNQql7ktVTm/YlmR8kMGMzwQEGF7C1tjcZzA1xFzrtaTSql6lPTqUtyerEbXFbEAx6j4mpni1ZkrwPVuS37JCv1S4oKXsVZrEmjwqQ8hAEBh2ooHsWWsovFarVKIQBAEAQFjz/ACzAWu1vpXaeiPR/1OB6lmx/a1WPRlt+en+CuFpFQIAgOzkvlLNQyZ0RzmOtxkZPJeP6Xcx9+pQX0RtWHuSV2OD6E3rcEo8YYZ6N4hqdcjDouf8AyNGo/PbcHbfZSjbZpnwzWUWHCFyzHoyvMWwmalfmTxljtl9Tt7XDQ4dC0a7I2LMWVZQlHozxL2eQgLByPybjpov2hX8ljbOhjI0k+S4t2uJ8VvX0Z+ovc34Vf3ZaqrUVxzIxlXlJJXTZ7+SwXEcd9DBv53HaVZoojVHHqQ2WObyziqcjCAIAgJvktwfvlHHVhNPABnEHkvcNem/7tu86feqN2sUfLX1ZZroz1l0Rvyry2YI/BMOHFwgZrpG6M4bRHtAO1x0nvPmjStvxLer7HbLsLhgRTJas4isp5NQbKy/quOa77Lird8eKuS9iCt8M0zv8LFFxdeXjVLGx/WLsPc0dqr6GWasdiXUxxPPchqulcIAgMO1FA9iy1lF4rVapRCAIAgCA2R1D2gta9zWnWA4gHZpANjoXHFPq0dyzWunAgCAIDbS1L4nh8bnMe3U5psR1heZRUlhnU2uqJ9hfCGyVnE4lC2Vh8sNB63M597dO5ULNHKL4qngsx1CaxNHjyoydw9sBqaSqAbewivn3cdTRpzmH1r2Xqm+5y4Jx+5yyqvHFFm3InJeNsfh9dZsDBnRtd5fM5w2i+oeUbbNbU3tvwq9xVUkuOexwcssqX10tzyIm34qO+oec7nce7V0z6fTqpe5HbY5v2OBdWMERgvHOEwDoUOD1E37qCV99rWOt7VrDtUcrYR3Z6UJPZErwngxqpLGdzIG7dOe/sac0e0qs9fWvhWSaOmk/i6HWFXhWFfuh4VUDbcPIPr+JH1aVDw6jUb9ESZqq9yHZS5W1FabSOzY76ImaG7s7a87z2BXKdPCvbq+5XstlPc4KsEZgoCx+Er5RRUNWNZaGu/3GB2noLCOtZuj8ls4Fu/zQjIrlaRUCAIDDtRQPYstZReK1WqUQgCAIAgCAIAgCAIAgCAm2Q+SbHtNZWWZTMGcA7Rxltp+Zu8o6OmjqdS0/Dr3ZYpqyuKexz8tMrHVsgABbTsPxcerOtozn22kauYHpUmn06qXXfuebbeN+x3cP4TGsjbE6ijzGgABj7AAczXNPvUE9C28qRJHUpdGj0HhAoDpdh9z6kJ7yvPJW/X/2euZh9JkcJdOz91QgHpjZ91pTkZvef/Y5mPpE8FbwqVLtEUUUfTnSHq0gdykj+nwW7yeHqpeiIriuUVVU6J53vHm3zWew2wPYrUKK4bIhlZKW7OYpTwEAQBAWPh3ynAJWa3U7nEc9mOEv3XELNn5NWn3LcfNQ12K4WkVAgCAw7UUD2LLWUXitVqlEIAgCAIAgCAIAgCAICYZDZJCovU1PIpY7kl2gSZuvTsYNp6ue1PU6ng8kN2T01cXmlsacuMrTWOEUXIpo9DGgWz7aA5w2Dmbs6dXdNpvDXFLq2cut43hbIiqtkIQBAEAQBAEAQBAEBYnBDMH+FUztUkYdbdpY/uc3sWdr1jhmvQtabrmJX08JY5zHa2uLT0tNj7loRfEkys1htHwunAgMO1FA9iy1lF4rVapRCAIAgCAIAgCAIAgJXkPkkatxlm5FMy5e4m2eRra07ANrtnTqqanU+GuGO7JqaePq9jblzlaKi1PTciljsAALcZm6jbYwbB1nZbzptPweefWTO23cXljsQ9XSAIAgCAIAgCAIAgCAICTcG9bxWIQ8z86M/SHJ+0GqprIcVTJqHixGvhBouKxCcbHOEg+mAT9rOXrST4qk/scvjibI6rJEEBh2ooHsWWsovFarVKIQBAEAQBAEAQBASbInJN1dJnOuynYfjH6r7c1h5+c7B1KrqdQqlhbsmqq4+voe/LjKxsjRR0dmUrLNJboEltg+YPtHTq1+NNpmn4lm7PV1ufLHYhSulcIAgCAIAgCAIAgCAIAgN1HUmKRkg1se14+iQfwXmUeKLR1PDyT3hipQZKeduqSMtv6pzm9zz2Kh+ny6Sg/Qs6pdVIrxaJVCAw7UUD2LLWUXitVqlEIAgCAIAgCAICQZHZLyV0thdsLSONk5vmt53Hu1nZevqNQqo+5LVW5v2O3ltlQxsfgNDZkDBmyOb5fO1p2tve58o7tcGm07b8Wzckttx5IbEEV8rBAEAQBAEAQBAEAQBAEAQBAWVj/ynAqeXW6Exg/RJhdftBWZV+3qnHv/AOlufmpT7FarTKgQGHaigexZayi8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7" name="Picture 3" descr="F:\natDC78 shared n6 C\No CU\natdc780 ripple full power zoomed slot 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01571" y="1268180"/>
            <a:ext cx="5334000" cy="256586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ttangolo 29"/>
          <p:cNvSpPr/>
          <p:nvPr/>
        </p:nvSpPr>
        <p:spPr>
          <a:xfrm>
            <a:off x="381000" y="683405"/>
            <a:ext cx="53228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Power Modules test – Ripple measurements example</a:t>
            </a:r>
          </a:p>
          <a:p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Test condition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: Shared power topology, PM output power 90%.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Rettangolo 30"/>
          <p:cNvSpPr/>
          <p:nvPr/>
        </p:nvSpPr>
        <p:spPr>
          <a:xfrm>
            <a:off x="386535" y="3931313"/>
            <a:ext cx="67094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Test condition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: Redundant power topology, fans maximum speed, PM output power 90%.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2" name="Picture 13" descr="F:\natDC78 shared n6 C\No CU\natdc780 ripple no power slot 2  CU max speed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01570" y="4262395"/>
            <a:ext cx="5334000" cy="222694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CasellaDiTesto 32"/>
          <p:cNvSpPr txBox="1"/>
          <p:nvPr/>
        </p:nvSpPr>
        <p:spPr>
          <a:xfrm>
            <a:off x="6417205" y="2348880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∆V=20mV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6431128" y="5039888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∆V=95mV</a:t>
            </a:r>
            <a:endParaRPr lang="it-IT" dirty="0"/>
          </a:p>
        </p:txBody>
      </p:sp>
      <p:pic>
        <p:nvPicPr>
          <p:cNvPr id="35" name="Picture 11"/>
          <p:cNvPicPr/>
          <p:nvPr/>
        </p:nvPicPr>
        <p:blipFill rotWithShape="1">
          <a:blip r:embed="rId4" cstate="print"/>
          <a:srcRect l="13113" t="14277" r="19013" b="8284"/>
          <a:stretch/>
        </p:blipFill>
        <p:spPr bwMode="auto">
          <a:xfrm>
            <a:off x="6885925" y="683405"/>
            <a:ext cx="1761405" cy="13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45456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it-IT" sz="1600" b="1" dirty="0" err="1" smtClean="0">
                <a:solidFill>
                  <a:schemeClr val="tx2">
                    <a:lumMod val="75000"/>
                  </a:schemeClr>
                </a:solidFill>
              </a:rPr>
              <a:t>Outline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2"/>
          <p:cNvSpPr txBox="1"/>
          <p:nvPr/>
        </p:nvSpPr>
        <p:spPr>
          <a:xfrm>
            <a:off x="685800" y="724626"/>
            <a:ext cx="3459345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Outline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Evaluation Project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update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MicroTCA</a:t>
            </a:r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evaluation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Power modules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Cooling units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IPMI test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ATCA evaluation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Cooling performance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Conclusions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Observation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Future work</a:t>
            </a:r>
            <a:endParaRPr lang="en-US" sz="16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285750" indent="-285750"/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873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"/>
          <p:cNvSpPr/>
          <p:nvPr/>
        </p:nvSpPr>
        <p:spPr>
          <a:xfrm>
            <a:off x="341530" y="98630"/>
            <a:ext cx="830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Evaluation Project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update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Content Placeholder 19"/>
          <p:cNvSpPr txBox="1">
            <a:spLocks/>
          </p:cNvSpPr>
          <p:nvPr/>
        </p:nvSpPr>
        <p:spPr>
          <a:xfrm>
            <a:off x="296524" y="638690"/>
            <a:ext cx="8314076" cy="20252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During the last meeting .. (9/4/2013)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First evaluation results were shown (NAT DC780 and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Vadatech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UTC010)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Non-conformities with technical specification and interoperability problems were the main concerned topics</a:t>
            </a:r>
          </a:p>
          <a:p>
            <a:pPr marL="0" indent="0">
              <a:buNone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Since then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New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components have been evaluated</a:t>
            </a:r>
            <a:endParaRPr lang="it-IT" sz="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00050" lvl="1" indent="0">
              <a:buNone/>
            </a:pPr>
            <a:endParaRPr lang="en-US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88515969"/>
              </p:ext>
            </p:extLst>
          </p:nvPr>
        </p:nvGraphicFramePr>
        <p:xfrm>
          <a:off x="1040795" y="2483895"/>
          <a:ext cx="70866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860"/>
                <a:gridCol w="2205245"/>
                <a:gridCol w="3093495"/>
              </a:tblGrid>
              <a:tr h="2523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Manufacturer</a:t>
                      </a:r>
                      <a:endParaRPr lang="en-GB" sz="1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Reference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Description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0">
                <a:tc gridSpan="3"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Power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Modules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1631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NAT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DC780 (HW v1.2, HW v1.3)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DC/DC, 792W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52490">
                <a:tc>
                  <a:txBody>
                    <a:bodyPr/>
                    <a:lstStyle/>
                    <a:p>
                      <a:pPr marL="0" algn="l" defTabSz="869777" rtl="0" eaLnBrk="1" latinLnBrk="0" hangingPunct="1"/>
                      <a:r>
                        <a:rPr lang="en-US" sz="1100" kern="1200" dirty="0" err="1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Vadatech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869777" rtl="0" eaLnBrk="1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UTC010 (FW v3.0, FW v4.0)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869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itchFamily="34" charset="0"/>
                        </a:rPr>
                        <a:t>DC/DC, 792W</a:t>
                      </a:r>
                      <a:endParaRPr lang="en-GB" sz="1100" dirty="0" smtClean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32645">
                <a:tc>
                  <a:txBody>
                    <a:bodyPr/>
                    <a:lstStyle/>
                    <a:p>
                      <a:pPr marL="0" algn="l" defTabSz="869777" rtl="0" eaLnBrk="1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Wiener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869777" rtl="0" eaLnBrk="1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AC800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(Prototype)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AC/DC, 800W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28355">
                <a:tc>
                  <a:txBody>
                    <a:bodyPr/>
                    <a:lstStyle/>
                    <a:p>
                      <a:pPr marL="0" algn="l" defTabSz="869777" rtl="0" eaLnBrk="1" latinLnBrk="0" hangingPunct="1"/>
                      <a:r>
                        <a:rPr lang="en-US" sz="1100" kern="1200" dirty="0" err="1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TreNew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869777" rtl="0" eaLnBrk="1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CM100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AC/DC, 300W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88035">
                <a:tc gridSpan="3">
                  <a:txBody>
                    <a:bodyPr/>
                    <a:lstStyle/>
                    <a:p>
                      <a:pPr marL="0" algn="l" defTabSz="869777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Crates</a:t>
                      </a:r>
                      <a:endParaRPr lang="en-GB" sz="1200" b="1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algn="l" defTabSz="869777" rtl="0" eaLnBrk="1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ELMA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869777" rtl="0" eaLnBrk="1" latinLnBrk="0" hangingPunct="1"/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043-012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itchFamily="34" charset="0"/>
                        </a:rPr>
                        <a:t>MTCA.4,</a:t>
                      </a:r>
                      <a:r>
                        <a:rPr lang="en-US" sz="1100" baseline="0" dirty="0" smtClean="0">
                          <a:latin typeface="Calibri" pitchFamily="34" charset="0"/>
                        </a:rPr>
                        <a:t> 12 AMCs, 4 PMs, 2 MCHs</a:t>
                      </a:r>
                      <a:endParaRPr lang="en-GB" sz="1100" dirty="0" smtClean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75015"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latin typeface="Calibri" pitchFamily="34" charset="0"/>
                        </a:rPr>
                        <a:t>Vadatech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VT892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MTCA.0,</a:t>
                      </a:r>
                      <a:r>
                        <a:rPr lang="en-US" sz="1100" baseline="0" dirty="0" smtClean="0">
                          <a:latin typeface="Calibri" pitchFamily="34" charset="0"/>
                        </a:rPr>
                        <a:t> 12 AMCs, 4 PMs, 2 MCHs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70725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Schroff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11850-019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MTCA.4,</a:t>
                      </a:r>
                      <a:r>
                        <a:rPr lang="en-US" sz="1100" baseline="0" dirty="0" smtClean="0">
                          <a:latin typeface="Calibri" pitchFamily="34" charset="0"/>
                        </a:rPr>
                        <a:t> 6 AMCs, 1 PM, 1 MCH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1770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Schroff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11890-035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itchFamily="34" charset="0"/>
                        </a:rPr>
                        <a:t>MTCA.4,</a:t>
                      </a:r>
                      <a:r>
                        <a:rPr lang="en-US" sz="1100" baseline="0" dirty="0" smtClean="0">
                          <a:latin typeface="Calibri" pitchFamily="34" charset="0"/>
                        </a:rPr>
                        <a:t> 12 AMCs, 4 PMs, 2 MCHs</a:t>
                      </a:r>
                      <a:endParaRPr lang="en-GB" sz="1100" dirty="0" smtClean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0">
                <a:tc gridSpan="3"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latin typeface="Calibri" pitchFamily="34" charset="0"/>
                        </a:rPr>
                        <a:t>MCHs</a:t>
                      </a:r>
                      <a:endParaRPr lang="en-GB" sz="1200" b="1" dirty="0"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7375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NAT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NAT MCH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MTCA.4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6809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Kontron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AM4904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MTCA.4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18795"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latin typeface="Calibri" pitchFamily="34" charset="0"/>
                        </a:rPr>
                        <a:t>Vadatech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UTC001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MTCA.4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625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Content Placeholder 19"/>
          <p:cNvSpPr txBox="1">
            <a:spLocks/>
          </p:cNvSpPr>
          <p:nvPr/>
        </p:nvSpPr>
        <p:spPr>
          <a:xfrm>
            <a:off x="296524" y="638690"/>
            <a:ext cx="8314076" cy="20252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During the last meeting .. (9/4/2013)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First evaluation results were shown (NAT DC780 and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Vadatech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UTC010)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Non-conformities with technical specification and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Interoperability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problems were the main concerned topics</a:t>
            </a:r>
          </a:p>
          <a:p>
            <a:pPr marL="0" indent="0">
              <a:buNone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Since then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New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components have been evaluated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ATCA evaluation has started</a:t>
            </a:r>
            <a:endParaRPr lang="it-IT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800100" lvl="2" indent="0">
              <a:buFontTx/>
              <a:buChar char="-"/>
            </a:pPr>
            <a:endParaRPr lang="it-IT" sz="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00050" lvl="1" indent="0">
              <a:buNone/>
            </a:pPr>
            <a:endParaRPr lang="en-US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6628167"/>
              </p:ext>
            </p:extLst>
          </p:nvPr>
        </p:nvGraphicFramePr>
        <p:xfrm>
          <a:off x="905780" y="2798930"/>
          <a:ext cx="7086600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860"/>
                <a:gridCol w="2205245"/>
                <a:gridCol w="3093495"/>
              </a:tblGrid>
              <a:tr h="2523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Manufacturer</a:t>
                      </a:r>
                      <a:endParaRPr lang="en-GB" sz="1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Reference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Description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152735">
                <a:tc gridSpan="3">
                  <a:txBody>
                    <a:bodyPr/>
                    <a:lstStyle/>
                    <a:p>
                      <a:pPr marL="0" algn="l" defTabSz="869777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Crates</a:t>
                      </a:r>
                      <a:endParaRPr lang="en-GB" sz="1200" b="1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1440">
                <a:tc>
                  <a:txBody>
                    <a:bodyPr/>
                    <a:lstStyle/>
                    <a:p>
                      <a:pPr marL="0" algn="l" defTabSz="869777" rtl="0" eaLnBrk="1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Schroff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11596-150 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itchFamily="34" charset="0"/>
                        </a:rPr>
                        <a:t>14 slots, dual</a:t>
                      </a:r>
                      <a:r>
                        <a:rPr lang="en-US" sz="1100" baseline="0" dirty="0" smtClean="0">
                          <a:latin typeface="Calibri" pitchFamily="34" charset="0"/>
                        </a:rPr>
                        <a:t> star 40G Backplane, bused IPMB</a:t>
                      </a:r>
                      <a:endParaRPr lang="en-GB" sz="1100" dirty="0" smtClean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37385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ASIS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144D422-000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itchFamily="34" charset="0"/>
                        </a:rPr>
                        <a:t>14 slots, dual</a:t>
                      </a:r>
                      <a:r>
                        <a:rPr lang="en-US" sz="1100" baseline="0" dirty="0" smtClean="0">
                          <a:latin typeface="Calibri" pitchFamily="34" charset="0"/>
                        </a:rPr>
                        <a:t> star 40G Backplane, bused IPMB</a:t>
                      </a:r>
                      <a:endParaRPr lang="en-GB" sz="1100" dirty="0" smtClean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0">
                <a:tc gridSpan="3"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latin typeface="Calibri" pitchFamily="34" charset="0"/>
                        </a:rPr>
                        <a:t>Shelf</a:t>
                      </a:r>
                      <a:r>
                        <a:rPr lang="en-US" sz="1200" b="1" baseline="0" dirty="0" smtClean="0">
                          <a:latin typeface="Calibri" pitchFamily="34" charset="0"/>
                        </a:rPr>
                        <a:t> managers</a:t>
                      </a:r>
                      <a:endParaRPr lang="en-GB" sz="1200" b="1" dirty="0"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7375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Schroff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21596-291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Calibri" pitchFamily="34" charset="0"/>
                        </a:rPr>
                        <a:t>Based on Pigeon Point </a:t>
                      </a:r>
                      <a:r>
                        <a:rPr lang="en-GB" sz="1100" dirty="0" err="1" smtClean="0">
                          <a:latin typeface="Calibri" pitchFamily="34" charset="0"/>
                        </a:rPr>
                        <a:t>ShMM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6809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 pitchFamily="34" charset="0"/>
                        </a:rPr>
                        <a:t>ASIS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Calibri" pitchFamily="34" charset="0"/>
                        </a:rPr>
                        <a:t>Based on Pigeon Point </a:t>
                      </a:r>
                      <a:r>
                        <a:rPr lang="en-GB" sz="1100" dirty="0" err="1" smtClean="0">
                          <a:latin typeface="Calibri" pitchFamily="34" charset="0"/>
                        </a:rPr>
                        <a:t>ShMM</a:t>
                      </a:r>
                      <a:endParaRPr lang="en-GB" sz="11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"/>
          <p:cNvSpPr/>
          <p:nvPr/>
        </p:nvSpPr>
        <p:spPr>
          <a:xfrm>
            <a:off x="341530" y="98630"/>
            <a:ext cx="830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Evaluation Project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update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22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it-IT" sz="1600" b="1" dirty="0" err="1" smtClean="0">
                <a:solidFill>
                  <a:schemeClr val="tx2">
                    <a:lumMod val="75000"/>
                  </a:schemeClr>
                </a:solidFill>
              </a:rPr>
              <a:t>Outline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AutoShape 2" descr="data:image/jpeg;base64,/9j/4AAQSkZJRgABAQAAAQABAAD/2wCEAAkGBxQSEhUUEhQVFBUXFxUZFRgXFhcXGBgYGB0XGhUdFRcYHCggGBolHBgZITEiJykrLy4uFx8zODMsNygtLisBCgoKDg0OGxAQGywkICQsLCwsLCwsLCwsLCwsLCwsLCwsLCwsLCwsLCwsLCwsLCwsLCwsLCwsLCwsLCwsLCwsLP/AABEIAOAA4QMBEQACEQEDEQH/xAAbAAEAAgMBAQAAAAAAAAAAAAAABgcBAwUEAv/EAEwQAAEDAgEGCAgLBgYCAwAAAAEAAgMEEQUGEiExQWEHEyJRcYGRoRQyQlJUcpKxFiMkYoKTorLB0dIVM1NzwuEXNEODo7Nj8CU1dP/EABoBAQADAQEBAAAAAAAAAAAAAAADBAUBAgb/xAAxEQACAgECBAQFBAIDAQAAAAAAAQIDEQQxEhQhURMiQWEyM1KBoQUjcZHB8EKx8dH/2gAMAwEAAhEDEQA/AIivpTHCAIAgCAIAgCAIAgCAIAgCAIAgCAIAgCAIAgCAIAgCAIDDtRQPYstZReK1WqUQgCAIAgCAIAgCAIAgCAIAgCAIAgCAIAgCAIAgCAIAgCAw7UUD2LLWUXitVqlEIAgCAIAgCAIAgMXQHvpcFqZP3dPM8c4jeR22so3bBbtHpQk9ke9mRtedVLJ15rfeQvHM0r/kj14M+x9/AjEPRX+1H+pc5qn6jvgz7D4EYh6K/wBqP9ac1T9Q8GfYfAjEPRX+1H+tOap+oeDPsYORNf6K/tj/AFJzVP1HPBs7D4FV/osnaz9S7zVP1IeDPsYORdf6LJ2s/UnNU/Ujvgz7GPgbX+iyfZ/NOZq+pHPBs7A5G13osvYPzTmafqQ8GzsY+B9d6LL2D805mn6kPBs7GDkjXeiy+z/dOZq+pDwp9jHwSrvRZvZTmavqQ8KfY+fgpW+izewV3mKvqQ8KfYwclq30Wf6spzFX1IeFPsY+DFZ6LP8AVO/Jd8er6l/Y8KfYwcmqz0Wf6p/5J49X1L+znhT7Hy/JussfktR9U/8AJFfX9S/sOqfYsD9nTfwpPYd+SzeOPcucL7FWLXKAQBAEAQBAEB0cFwOerdmwRl9tbtTG+s46B0a9yisuhWvMz3GuU9icQZBUlI0PxGpb6jXZjTuB8d/UAqMtZbY8VRLCohH42ZOW+H0uiiow4jyy0R36XkF56wnK3T+ZL/I8euPwI51Xwp1jvEZDGPVc49pdbuUsf0+tbtnl6qfoc93CHiB/1gOiKP8AFqk5Ont+TxzFnc+4uEavbrlY71omf0gLj0VPb8neZsOrRcK9Q397BFJ6pdGe/OCil+nw/wCLZ7Wql6o7keXtJVDNdNUUT9QcM0t7bOb1kBQPSWV9cKSJFfGfdHnxOixUM4ykrvC4jpGaIg+27QWu6j1L1CWnflshhnmUbd4yyQ2bLPEWOLX1EjXDQWuZGCDvBZoVxaWhrKSIPGsTw2Y+HWIelO9iL9CcnT9I8azuBl3iHpTvYi/QnKU/SPHs7n18PcQ9JP1cX6E5Sn6fyx49ncyMvsQ9IP1cX6E5On6fyx49ncz8P8Q9I/44v0LnJ09vyzvjz7mRwg4h6R/xxfoTk6e35Y5izuZ/xCxD+OPqov0JydPb8jmLO5kcIeIfxx9VF+lOTp7fkcxZ3/A/xDxD+OPqov0pydPb8jmLO/4PocIuIfxW/VR/knJU9vyd5izv+A7hGxD+K36pn5JyVPb8nOYsJt8Janzx7LfyWd4MS14kinltmeEAQBAEAQE7yWyEBZ4TXu4mADOzCc1zhzvPkN3azu20LtXh8FXVlmujpxT6I3Y7whhjeIw1ghjboEmaAf8AbYdA6XadwXKtG35rXl9js9RjpDYgVTUPkcXyOc9x1ucSSesq9GKisJYXsVm23lmtejgQBAEAQBAe7CcXnpXZ0EjoztA8U+s06D1qOyuFixJHqM5R2ZOaXKOjxNohxCNsM2pk7eSL7OUfE6HXaqMqLaHxVvK7FlWQt6T3I1lZkhNQm5+MhJ5MrRo06g8eS7uOwqzRqY29PXsQ2VSh13RHVZIggCAIAgCAIDF1w7gyunDDtRQPYstZReK1WqUQgCAIAgLFySybipIfD8Q5IFjFG4ab+SS063nY3ZrO7NvvlZLwqvuW661BccyMZWZVS1z7u5EQPxcYOgb3ec7f2b7VGnjUvfuQ2Wub9jgqwRBAEAQBAb6KikmdmxRvkdzMaXHrtq614lOMfieDqTexK8N4NK2TS8Rwj57s53ssv71Vnrqlt1J46ab36HW/w2p4v8xXtb0BjO97j7lFzs38MD3y0V8UjHwRwgaDiOn+dB+ld5nUfR+Gc8Kn1l+QMhsOfoixEE75IXdwsnN3LeH/AGd8Ct7SPU7IeujjLaeuEsZFuLfnZhbzZpz22tuXhaqpvM4Yf+/wddE8YjIg+LZK1dNcywPzfOby29rb267K7DUVz2ZXlVOO6OKCpyMygCAIAgCAsXI/kYLXv87jQPq2NHe5Z1/XUQX8FurpU2V0tEqGHaigexZayi8VqtUohAEAQE14OcnGyudV1NhTw3PK1Oc3SSfmt1nnNhsKo6y9peHDdliitN8UtkcrLTKZ9dNnaRCy4iZu85w849w0dM2moVUff1PF1nG/Yj6sEQQBAEBvoaKSZ4jiY573amtFz/YbzoXmUlFZlsdSb6IsCgyFp6SMTYpM0c0bXEC/MSOVIdze9Z89XOx8NSLSojBZmz4ruEhkTeKw+nZEwanPaB1iNvvJ6l2Oicnm2WTktSl0giI4llNV1H72okI80OzG+yywVuFFcNokMrZy3ZyLKYjMoDBCA30lZJEbxSPjPOxzm+4rzKKlus/Y6m1syW4Fwg1zHBh+VX1Nc3lm2nkuYLk9IKqW6OprOxPDUTXTc7TajC8UOa9vglSdF9DLu6RyX9DgHKHF+n6rzL+yTNdvR9GRXKjIyoorucOMh2SMGgeu3yD2jerVOqhb02ZDZTKHuiOKyQhAEAQFiwfF5OvP8R575g33NWc/NrP97FtdKCulolQw7UUD2LLWUXitVqlEIAgPVhVA+omjhj8Z7g0bucncBc9S8WTUIuTOxXE8E64R8SbTxRYbT6GMa0y852tad5PLPUqOjg5yd0vsWb5KK8NFdrRKoQBAEB2MmcnJa6XMiFmi3GSHxWA+88w27tahuvjUsskrrc3hE5xLG6XB2GnomiSo/wBR7tNj/wCQjWfmCwG7bRhVZqXx2PCLMpxqWI7lb4jiEtRIZJnukedp2DmA1AbgtKEIwWIrBTlJyeWeZejgQBAEAQBAfUUrmuDmktc0gtI1gjSCN91xpNYYLKxijjxXDvC42NFVEPjQ0WLi0fGNPPyeU3sWbCT093hy+FlyUVbXxLc4OSeXctLaOa89OdBadLmj5hOsfNOjoU9+kjPrHoyKu9x6PY6eUmR8U8XhmGEPjNy+JuzzuLGsEbWdnMo6dTKEvDt/s92UqS44FfLQKoQBAWLlF8XgNI3z3RntEkn5LNqWdVJluzpSkV0tIqGHaigexZayi8VqtUohAEBYXBXRtjbUV0vixNc1vUM6QjfbNH0is7WycnGuJa0ywnNkFxGtdPK+V/jSOLjuvqA3AWHUr8IKEVFehWlLieTzr0cCAIAgJxJlsyGhjp6KN0MhBErjYkHyi13lOd52iw6rUeUlKxyseV6Fnx0ocMUQclXisEAQBAEAQBAEAQE14KcY4mr4lx5E4zdwe25Z2jOb1hUtdVxQ4l6FjTT4ZY7nGy2wfwSsljAswnPj9R+kAdBu36Km09niVp+ux4thwzaPnJXKWWhlz2cphtxkd9Dhu5nDYfwS+iNscPf0ZyuxwfQlOW+T0dRD+0aLSxwzpmAe062xwPjDr571dPdKEvCs+xNbWpLjgV4tEqmCUBY/CSOLocPh5mD7EbG/1LN0fWycv93Leo6QiiuVpFQw7UUD2LLWUXitVqlEIAgLJx75JgcEI0OnLC7n5V5XX7A1ZtX7mqlJ+n/hbn5KUu5Wy0iobKeB0jgxjXPcdAa0Ek9AC45KKyzqTfREhORNQxodO+npr6hPM1pPULqtzcM+VN/wiTwJY69Ach6pzS6AwVIGviJmP99l3m684llfyh4MvTqcanwuV84pw0iUuzc13JIdzG+pTOyKjx+h4UW5cPqd53B5Xj/Rb9bH+LlBztPf8EnLzMt4OsQP+k0dMsf4FOdp7/gcvMj+FYbJUythiAL3Z2aCQL5oLjpOjUCp52RhHiexHGLk+FHYkyIq2nNeImHmdPEO7OuoVq63tn+iTwJ+39mnE8j6yBnGPhJjAuXsc14A5zmm4G+1l2Gpqk8JnmVM47o4JKsEZ0cawWakeGTNsS0OaQbtcDtadttRUdVsbFmJ7lBx3OepDwerC8PfUStiiAL33zQSBewJOk7gV4nNQjxPY7GLk8IxiNC+CV8UgAew2cAQbGwOsa9a7CanHiQlFxeGaqad0b2yN8Zjmub0tII7wuyXEuF+pxPDyWZwr0wnpqasZqsAT8yUBzL9BFvpLM0MuGcq2XNTHMVMq9ahTJdwdZTeCzcVIfiJiA6+pjjoa7o2Hdp2Knq6OOPEt0T0WcLw9jz8IGTvgdScwWhlu6Ld5zOonRuIXrS3eJDrutzl9fBLpsyNNZnEAbSB26FZbwskSWWWFwyPtLTR+bG89paP6FQ/T10k/cs6rdIrxaBVMO1FA9iy1lF4rVapRCA+4Yc9zWDynBvtED8VxvCyEsvBYfDLLZ9LENAax7rdJa0fdKz/ANPWVKRb1XoiuCVolQtHim4Lh7ZA1prJ7DOIvmki5A+a0drrLLy9Tbj/AIouYVMM+rKzqZ3SPL5HF73aXOcbk9JK04pRWEU289WfVDVvheJInFj26nNNj/cbjoXJxU1iR1NxeUdjJiqdJiUEjzdz6gOcd7jp96huilS0uxJW27E2djhePy5v8iP70ih0C/a+571PxkNZO9vivcOhxHuKuuKfoiDLJBwcOtiVP0yDtjkVfV/Jl9iSj5iNnCdpxKbcIh9hq5o/ko7qPmM73A3VyGWaG5MPF52adLWuzgBYbM4F1+fN3KD9QjHCl65JNLJ5aIFjTWCacR+IJJQy2rNDnZtt1rK9XnhWeyK0sZeC68XhpaxraKY5sphZLEdFxe4uw7SLaRtB7MWErKm7I7ZNGXDLyspzH8Flo5jFMNI0tcPFe3Y5v5bFsVWxsjxRM+cHB4Z7sgXWxGm9cjta4fivGq+TJHun5iNeWzr19V/Nd3WH4Lum+VH+Dl3zGcRTkZcGCweGYFxetwika31onO4v7rVj2Pw9Tn3X5L8fPTj2KeBWwUDJQFn0R/auEOjPKqKbxTtJaDme0y7ekFZcly96foy4v3aseqK+wCLPqqdvnTQjqz237loWvEJP2ZVh1ksEn4XZs6vA82GMdZL3fiFW0CxVn3JtS/OQpXSuYdqKB7FlrKLxWq1SiEB78n23qqcH+PD99qjt+XL+GeofEiV8MbvlzBzU7D2vm/JVdAv23/P/AMJtV8f2IbhoHHRZ3i8ZHndGcL9yuT+F/f8A6II7osThqvnUvm2m7fi/wWd+n7SLWr9Cs1plQIDr5H/56l/nR+9Q6j5Uv4ZJV8aJ3wh1GHtqwKuGokk4pmmN7Q3Nu+2guGnWqOkjc4eRpLPqWL3BS8yZDcbqsOdFakgqI5c4cqV125unOGiQ6dWxXK43KXnawQSdePKmj64O/wD7Km9Z/wD1vXNX8l/76oU/MRL8aoaCoxWSGo49kruLs4PYI3OzG5rRybtJG/SepVKpXQoUo4x+SxONcrMM4eUONSUPGUVPTtpG35bw50kkrTqcJHAaCOsaRo0hTU1K3Fsnxf8ASIrJuGYRWCEP1HoV4rk54TpHR1dM5ji1zaaItcDYghz7EKlo0nXJPuWNQ8ST9iQ4TiMGNUxp6mzKlgu1wtf1493nN/sVWshPSz447EsZRujwy3IjgeES0mK08Uws4SixGpzTezmnaCrdlsbKHKJBCDhakzm5Yn5dVfzpPepdP8qP8Hm342cdTEZdHBI75BY7JZB90/isbXfN/o0NN8BU+UNFxFVPFsZI8D1b3b9khalMuKtP2KU1iTRz1KeCX8F2KcTXNYTyZgWH1tcZ7QR9JU9bXxVZXoT6eeJ47nriwficeZEBZpm4xnqlrpBbcCCOpePE4tK37YO8PDekcrhImzsRqPmljexjfxuptIsUo83vNjI0rJCYdqKB7FlrKLxWq1SiEB6sKlzJ4XebLG7scD+C8TWYNezPUfiRNuGaG1VC/wA6HN9l7j/WqX6e/I17ljVLzJlfELQKpbD3NxrDw1rgKuGxIJtywLH6Dxt2HoWSs6W7L+F/7+C90urx6oq2rpnxPLJWuY8a2uFiP7b1qRkpLMepSaaeGKSmfK8Mia57zqa0XJ/tvSUlFZbwEm3hHbydonRYnBE+2cydgdY3AI0kX221dSgtlxUOS7EkE1Ykzq8Ln+fH8mP70ij0Pyvue9T8ZDmQPOpjj0NJ9wVvij3IMPsSHg5Z/wDJU4Owyd0cig1b/ZZJR8xGzhMFsSmOr90Rs8hmpc0fWlfc7qPmMkNFm41R8W8gVtOOS86M9uwncdR5nWO2yrSzpbMr4WSrF0cPdFb1kDoy9j2lrm3DmnWCNYK0otSWVsVH06E54XY7VFP/APnaOxzvzVLQPyS/ks6ndfwQmlqXxPbJG4se03a4awVclFSWGV02nlFyZLYzBijYnStAqqdwfYaDfUXM52HaNhtuKx76pUNqPws0K5xtw3uirssh8vqv5z/etTT/ACo/wUrfjZx1MRlqZL1fg2DxSnQDVMJ9Uzta77IKyr48eocfb/BdqfDUn7/5I7wsUfF15fsljY/rF2HuaO1WNBLNWOxFqY4nnuQ1XSubKaoMb2yN8ZjmuHS0gj3LzKKkmn6nU8PJdtZRCTE6KpaNBgm09DRmd0rliqTVM4e6/wB/BoOObIy9iosqZ8+tqXc80oHQHEDuC16FiuK9ijY8zbOWpTwYdqKB7FlrKLxWq1SiEBhyAs3hPbx9FRVQ03Av0SsDtPWy3WszR+S2UGXNR5oRkis1plM3UVZJC8SRPdG8anNNj/cbl5lBSWGdTaeUSY5f1D2htRFTVNtRlhBPcQOwBVuTgnmLa/gm5iXqkzRNlvUZpbA2Cladfg8QYT9I3I6RYrq0kM5ll/ycd0vTCOJQYg+GZszTeRrs4F3Ku7ndp061PKClHhexFGTTySV3CTXHyovqh+JVZaGr3/sm5iZlvCXXjyoj/tj8CnI1e/8AY5mZHsPxiSGo8JZm8bd7tIuLvDg7Rf5xVidUZw4HsRRm4y4kYxnFZKqUzS5ueQ0HNFhyRYaOhK61XHhiJzcnlnzhGKSU0rZoXZr2316QQdBDhtC7ZXGyPDIRk4vKNuOYzJVyCSYMz7WJY3NzgNWdp02515qqjWsI7OxzeWfeP5QTVjmunLSWAtbmtzdBN9OlKqY1JqInY57nLUp4PTh1dJBI2WJxa9huD7wRtB1ELxOCmsSOxk4vKM4pXOnmkmeAHSOLnBt7XOu1yUhBQior0EnxPLPISvZwsnLZng+D0dOdDnZhcOhpc/7Tgs3Tee+Uv5Ld3lqUTVwjHj6Ggq9pGY7pe0ON+h0bu1d0nktnA5f5oRkV4tEqhAX7ka8SUNLK7WyHNv0Wa77iwdR0tkvc063mCfsULPNnuc/znOd7RJ/FbqWEkZr3PhdOGHaigexZayi8VqtUohAEBa+T0Ph2BuhGl8ee1vrRnjIh2Fo61k2vwtTxd/8AJdguOnBVC1ikEB6MPoZJ5GxRNz5HXzW3AvYEnS4gagdq8zmoR4nsdSbeEfWJYfJTyGKZuY9trtu02uLjS0kajzrkJqazHYSi4vDPKvZwIAgCAIAgCAIAgCAIDq5K4X4VVww2uHPBf6jeU+/ULdJChvs4K3IkrjxSSJFwtYlxlY2IeLCyx9d9nO7sxV9DDhrcu5LqZZljsezDPlGATM1up3uI6GuEp+y9w6l4s8mqT7/+HY+alrsV4tEqhAXLk1VcXgXGebDUEdOdJbvssa6PFqce6NCt4pyUyFsszzKAw7UUD2LLWUXitVqlEIAgLI4GK+0k8BPjNbI0b28l/cW9izf1CGUpfYt6WXVo4HCNgXgtW4tFo5ryM5gSfjG9RN+hwU+jt8SvruiK+vhlnuRZWyE7eRM+ZX0zj/Fa327s/qUGpWapL2JKXiaOxwtQZtfnefFGezOb/SotC81fck1K85DFcK4QBAEAQBAEAQBAEAQFlcHdI2jpJ8RmFrtIjHO0HZve+wHqjnWZq5O2xVRLdEVCLmyuqypdLI+R5u57nOcd7jc9S0YxUVwoqttvLJ5wRyh7qqmd4ssQNui7H9zx2Kjr1jhn2ZZ0zzmJAJYixxa7xmktPSDY94V9PKTKuMdD5XQWjikvE5PRN1GVsYH038YfsgrLguPVv2LsnihFXLUKQQGHaigexZayi8VqtUohAEB3Mh8Q4iugeTZpfmO6JOTp3AkHqVfUw46miSqXDNMtHKCibXeEUUhDZo7TU7jta7UegOzmHdmlZdUnVixbbMuzSnmD3KWqqd0b3MkaWvaS1zTrBGtbUZKSytjOax0YppzG9rxrY5rh0tII9ySWU0dTw8lj8MEAeylqW6WuDm33OAezuDlnaCWHKDLeqWUpFaLTKYQBAEAQBAEAQBAEB28kMnnV1QIxcRts6V3mt5h846h1nYoNRcqoZ9fQkqrc5Eg4T8da5zaKCwhgsHBuovAsGjc0d5PMq+ipaXiS3ZLqLE/ItkQRXysSPg7reKxCA7Hl0Z+mCB9rNVbVw4qWS0PFiNeXtFxNfUNtYOfnjokAce8nsXdLPiqQujibOFFEXuDW+M4hrelxsO8qdvCyRpZLF4WphHHSUjdTG5xG5oEbP61naBZcplrUvCUSuFpFQIDDtRQPYstZReK1WqUQgCAA82g7EBZmWOIP4nD8TgNngBr+YlwuWu523bICN6zNPBcU6ZFy2TxGxGzHMMixinFXSWbUsAEkdxd1vJdv8120aOjldktNPgnsJxV0eKO5WMjC0lrgQQSCCLEEawQdRWmmnsU/Ys/Ch+0MEdFrlgBDRtvHyo7dLOT2rLn+zqVL0Zcj+5TjsVaCtUpmUAQBAEAQBAEAQHQwLBpauURQtuT4xPisbtc47B71HbbGuOZHqEHN4RZOO10WDUgpqY3qJASXaM7TodI7m5mjduKzaoS1NnHPZf7gtzkqY8K3KmJ59P8A7tWrjsUgug2U05je2RutjmuHS0gj3LzJZWDqeHknfC9Tgy09Q3xZYrX9U5w7pO5UdA8Jw7Ms6ldVI5fBnhXH1zHEciH4x3SNEY6c7T9EqXWWcNeO/Qj08OKf8Hiy5xTwmtmeDdoOYz1WaNG4nOPWvemr4KkvucunxTbOCrBEEBh2ooHsWWsovFarVKIQBAEBYeSw8Lweqptb4SXxj/kZbpc1461nX/t6iM++5ar81Tj2IZgONS0kolhdY6nA+K9vM4c3uV22mNi4ZEEJuDyiwqmipMbj42AiCraOW07fXA8ZvM8aRovzLOjOzSy4ZdYlpxhcsrozhZL18uD1bmVbHsjkFnWGcNB5L2EaHAXINtPK5xZT3wjqYZhuiKuTqliRxssaGOOoc+BzXwS3kic03Av47dxa7ZsBaptPNyhiXRojtSUumxw1YIwgCAIAgCAICRZLZHz1pBaOLhvypXDR9AeWe7eq1+pjV7slrplP2RZldNS4JSWjbd7vFBPLleNrz5o27BqGtZsVZqZ9f/C43GmPQpnEa6SeR0srs57zdx9wA2ADQBuWxCChHhiZ8pOTyzzr2cCAICxMd+UYFTS63QOa09AJi0/YKzqvJqpR7lqzzUp9jZh8rcNwgytI4+r8QjWLg5vstufWdZcmnfqOF7ROx/bqz6srcLSKgQBAYdqKB7FlrKLxWq1SiEAQBATLgoxDi67iz4szHM+k3lN7g4fSVLXQzVlehY00sTx3I/lJh3g1VNDqDHnN9U8pn2SFYpnx1qRFZHhk0eGmqHRuD43Fj2m7XNNiDuIUjSawzynh5RP8K4QIpo+IxOFsjP4gbfrcwaQfnN07lnz0coviqeCzG9PpYj7rODyGoaZcNqWOafIcc4DdnjlN6HAnekdZODxavudenjLrBkRxPJasp/3lPJbzmjPb7TL267K3DUVz2f8AgglVOO6ONdTEZlAEB9Qxl5zWAuPM0Fx7AuNpbhddiSYTkFWz2+K4pp8qXkfZ8buVazWVQ9c/wTRonL0JK3J7DcNs6sl8Jm0WiAvp2WiBJ63myrO6+/pBYXcm4K6/ieWSqfKA01P4TVNEIItDTNtnfNDj5/OBoaOdVY0+JPgh17smdnDHil09imsdxmWrmdNMdJ0NA8VjdjW7vetmqqNceGJQnNyeWc9SHgIAgCAsXIEeEYbXUutwBcwb3N5P24+9Z2q8l0LC1T5q5RIFU175GRMc67YmlsY5g5xceu5t0AcyvxgottepWcm0k/Q869HAgCAw7UUD2LLWUXitVqlEIAgCA9GHVhhljlbrje1435pBt12t1rxOPHFx7nYvDyTbhcoxx0NSzxZo7X5y3SD1tcPZVPQT8rg/QsaldVIgKvlYIDbS1T4nZ8b3RuHlMcWntC8yipLDWTqbTyiycLxzFmQiVgirobE5zbF4trBDc1wcNozSVnTq07lwvMWW4TtSzujT/iRTSj5TQNcd2ZJ99oXeRmvgmc5mL+KJj4UYOdJoCD/Ji/B67y+pX/P8s54lP0mPhdhLPEw+53xQ/i4rnLah7z/LO+LUtomJeFHMGbTUkcY2Xdo9ljR711aDPxSD1XZEcxXLitnuHTGNvmxDix7Q5XerFekqh6f2QyvnL1JLktgMdBF+0K/Q7XDGdLs46QSDrkOwbNZ3Vr7XbLwqvuTV1qC45kNykx6WtmMspsNTGA8ljeYb+c7exXKaY1RwivZNzeWcpTHgIAgCAkOR+SsldJou2Fp+Mk/pZzvPdrOwGvqNQql7ktVTm/YlmR8kMGMzwQEGF7C1tjcZzA1xFzrtaTSql6lPTqUtyerEbXFbEAx6j4mpni1ZkrwPVuS37JCv1S4oKXsVZrEmjwqQ8hAEBh2ooHsWWsovFarVKIQBAEAQFjz/ACzAWu1vpXaeiPR/1OB6lmx/a1WPRlt+en+CuFpFQIAgOzkvlLNQyZ0RzmOtxkZPJeP6Xcx9+pQX0RtWHuSV2OD6E3rcEo8YYZ6N4hqdcjDouf8AyNGo/PbcHbfZSjbZpnwzWUWHCFyzHoyvMWwmalfmTxljtl9Tt7XDQ4dC0a7I2LMWVZQlHozxL2eQgLByPybjpov2hX8ljbOhjI0k+S4t2uJ8VvX0Z+ovc34Vf3ZaqrUVxzIxlXlJJXTZ7+SwXEcd9DBv53HaVZoojVHHqQ2WObyziqcjCAIAgJvktwfvlHHVhNPABnEHkvcNem/7tu86feqN2sUfLX1ZZroz1l0Rvyry2YI/BMOHFwgZrpG6M4bRHtAO1x0nvPmjStvxLer7HbLsLhgRTJas4isp5NQbKy/quOa77Lird8eKuS9iCt8M0zv8LFFxdeXjVLGx/WLsPc0dqr6GWasdiXUxxPPchqulcIAgMO1FA9iy1lF4rVapRCAIAgCA2R1D2gta9zWnWA4gHZpANjoXHFPq0dyzWunAgCAIDbS1L4nh8bnMe3U5psR1heZRUlhnU2uqJ9hfCGyVnE4lC2Vh8sNB63M597dO5ULNHKL4qngsx1CaxNHjyoydw9sBqaSqAbewivn3cdTRpzmH1r2Xqm+5y4Jx+5yyqvHFFm3InJeNsfh9dZsDBnRtd5fM5w2i+oeUbbNbU3tvwq9xVUkuOexwcssqX10tzyIm34qO+oec7nce7V0z6fTqpe5HbY5v2OBdWMERgvHOEwDoUOD1E37qCV99rWOt7VrDtUcrYR3Z6UJPZErwngxqpLGdzIG7dOe/sac0e0qs9fWvhWSaOmk/i6HWFXhWFfuh4VUDbcPIPr+JH1aVDw6jUb9ESZqq9yHZS5W1FabSOzY76ImaG7s7a87z2BXKdPCvbq+5XstlPc4KsEZgoCx+Er5RRUNWNZaGu/3GB2noLCOtZuj8ls4Fu/zQjIrlaRUCAIDDtRQPYstZReK1WqUQgCAIAgCAIAgCAIAgCAm2Q+SbHtNZWWZTMGcA7Rxltp+Zu8o6OmjqdS0/Dr3ZYpqyuKexz8tMrHVsgABbTsPxcerOtozn22kauYHpUmn06qXXfuebbeN+x3cP4TGsjbE6ijzGgABj7AAczXNPvUE9C28qRJHUpdGj0HhAoDpdh9z6kJ7yvPJW/X/2euZh9JkcJdOz91QgHpjZ91pTkZvef/Y5mPpE8FbwqVLtEUUUfTnSHq0gdykj+nwW7yeHqpeiIriuUVVU6J53vHm3zWew2wPYrUKK4bIhlZKW7OYpTwEAQBAWPh3ynAJWa3U7nEc9mOEv3XELNn5NWn3LcfNQ12K4WkVAgCAw7UUD2LLWUXitVqlEIAgCAIAgCAIAgCAICYZDZJCovU1PIpY7kl2gSZuvTsYNp6ue1PU6ng8kN2T01cXmlsacuMrTWOEUXIpo9DGgWz7aA5w2Dmbs6dXdNpvDXFLq2cut43hbIiqtkIQBAEAQBAEAQBAEBYnBDMH+FUztUkYdbdpY/uc3sWdr1jhmvQtabrmJX08JY5zHa2uLT0tNj7loRfEkys1htHwunAgMO1FA9iy1lF4rVapRCAIAgCAIAgCAIAgJXkPkkatxlm5FMy5e4m2eRra07ANrtnTqqanU+GuGO7JqaePq9jblzlaKi1PTciljsAALcZm6jbYwbB1nZbzptPweefWTO23cXljsQ9XSAIAgCAIAgCAIAgCAICTcG9bxWIQ8z86M/SHJ+0GqprIcVTJqHixGvhBouKxCcbHOEg+mAT9rOXrST4qk/scvjibI6rJEEBh2ooHsWWsovFarVKIQBAEAQBAEAQBASbInJN1dJnOuynYfjH6r7c1h5+c7B1KrqdQqlhbsmqq4+voe/LjKxsjRR0dmUrLNJboEltg+YPtHTq1+NNpmn4lm7PV1ufLHYhSulcIAgCAIAgCAIAgCAIAgN1HUmKRkg1se14+iQfwXmUeKLR1PDyT3hipQZKeduqSMtv6pzm9zz2Kh+ny6Sg/Qs6pdVIrxaJVCAw7UUD2LLWUXitVqlEIAgCAIAgCAICQZHZLyV0thdsLSONk5vmt53Hu1nZevqNQqo+5LVW5v2O3ltlQxsfgNDZkDBmyOb5fO1p2tve58o7tcGm07b8Wzckttx5IbEEV8rBAEAQBAEAQBAEAQBAEAQBAWVj/ynAqeXW6Exg/RJhdftBWZV+3qnHv/AOlufmpT7FarTKgQGHaigexZayi8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data:image/jpeg;base64,/9j/4AAQSkZJRgABAQAAAQABAAD/2wCEAAkGBxQSEhUUEhQVFBUXFxUZFRgXFhcXGBgYGB0XGhUdFRcYHCggGBolHBgZITEiJykrLy4uFx8zODMsNygtLisBCgoKDg0OGxAQGywkICQsLCwsLCwsLCwsLCwsLCwsLCwsLCwsLCwsLCwsLCwsLCwsLCwsLCwsLCwsLCwsLCwsLP/AABEIAOAA4QMBEQACEQEDEQH/xAAbAAEAAgMBAQAAAAAAAAAAAAAABgcBAwUEAv/EAEwQAAEDAgEGCAgLBgYCAwAAAAEAAgMEEQUGEiExQWEHEyJRcYGRoRQyQlJUcpKxFiMkYoKTorLB0dIVM1NzwuEXNEODo7Nj8CU1dP/EABoBAQADAQEBAAAAAAAAAAAAAAADBAUBAgb/xAAxEQACAgECBAQFBAIDAQAAAAAAAQIDEQQxEhQhURMiQWEyM1KBoQUjcZHB8EKx8dH/2gAMAwEAAhEDEQA/AIivpTHCAIAgCAIAgCAIAgCAIAgCAIAgCAIAgCAIAgCAIAgCAIDDtRQPYstZReK1WqUQgCAIAgCAIAgCAIAgCAIAgCAIAgCAIAgCAIAgCAIAgCAw7UUD2LLWUXitVqlEIAgCAIAgCAIAgMXQHvpcFqZP3dPM8c4jeR22so3bBbtHpQk9ke9mRtedVLJ15rfeQvHM0r/kj14M+x9/AjEPRX+1H+pc5qn6jvgz7D4EYh6K/wBqP9ac1T9Q8GfYfAjEPRX+1H+tOap+oeDPsYORNf6K/tj/AFJzVP1HPBs7D4FV/osnaz9S7zVP1IeDPsYORdf6LJ2s/UnNU/Ujvgz7GPgbX+iyfZ/NOZq+pHPBs7A5G13osvYPzTmafqQ8GzsY+B9d6LL2D805mn6kPBs7GDkjXeiy+z/dOZq+pDwp9jHwSrvRZvZTmavqQ8KfY+fgpW+izewV3mKvqQ8KfYwclq30Wf6spzFX1IeFPsY+DFZ6LP8AVO/Jd8er6l/Y8KfYwcmqz0Wf6p/5J49X1L+znhT7Hy/JussfktR9U/8AJFfX9S/sOqfYsD9nTfwpPYd+SzeOPcucL7FWLXKAQBAEAQBAEB0cFwOerdmwRl9tbtTG+s46B0a9yisuhWvMz3GuU9icQZBUlI0PxGpb6jXZjTuB8d/UAqMtZbY8VRLCohH42ZOW+H0uiiow4jyy0R36XkF56wnK3T+ZL/I8euPwI51Xwp1jvEZDGPVc49pdbuUsf0+tbtnl6qfoc93CHiB/1gOiKP8AFqk5Ont+TxzFnc+4uEavbrlY71omf0gLj0VPb8neZsOrRcK9Q397BFJ6pdGe/OCil+nw/wCLZ7Wql6o7keXtJVDNdNUUT9QcM0t7bOb1kBQPSWV9cKSJFfGfdHnxOixUM4ykrvC4jpGaIg+27QWu6j1L1CWnflshhnmUbd4yyQ2bLPEWOLX1EjXDQWuZGCDvBZoVxaWhrKSIPGsTw2Y+HWIelO9iL9CcnT9I8azuBl3iHpTvYi/QnKU/SPHs7n18PcQ9JP1cX6E5Sn6fyx49ncyMvsQ9IP1cX6E5On6fyx49ncz8P8Q9I/44v0LnJ09vyzvjz7mRwg4h6R/xxfoTk6e35Y5izuZ/xCxD+OPqov0JydPb8jmLO5kcIeIfxx9VF+lOTp7fkcxZ3/A/xDxD+OPqov0pydPb8jmLO/4PocIuIfxW/VR/knJU9vyd5izv+A7hGxD+K36pn5JyVPb8nOYsJt8Janzx7LfyWd4MS14kinltmeEAQBAEAQE7yWyEBZ4TXu4mADOzCc1zhzvPkN3azu20LtXh8FXVlmujpxT6I3Y7whhjeIw1ghjboEmaAf8AbYdA6XadwXKtG35rXl9js9RjpDYgVTUPkcXyOc9x1ucSSesq9GKisJYXsVm23lmtejgQBAEAQBAe7CcXnpXZ0EjoztA8U+s06D1qOyuFixJHqM5R2ZOaXKOjxNohxCNsM2pk7eSL7OUfE6HXaqMqLaHxVvK7FlWQt6T3I1lZkhNQm5+MhJ5MrRo06g8eS7uOwqzRqY29PXsQ2VSh13RHVZIggCAIAgCAIDF1w7gyunDDtRQPYstZReK1WqUQgCAIAgLFySybipIfD8Q5IFjFG4ab+SS063nY3ZrO7NvvlZLwqvuW661BccyMZWZVS1z7u5EQPxcYOgb3ec7f2b7VGnjUvfuQ2Wub9jgqwRBAEAQBAb6KikmdmxRvkdzMaXHrtq614lOMfieDqTexK8N4NK2TS8Rwj57s53ssv71Vnrqlt1J46ab36HW/w2p4v8xXtb0BjO97j7lFzs38MD3y0V8UjHwRwgaDiOn+dB+ld5nUfR+Gc8Kn1l+QMhsOfoixEE75IXdwsnN3LeH/AGd8Ct7SPU7IeujjLaeuEsZFuLfnZhbzZpz22tuXhaqpvM4Yf+/wddE8YjIg+LZK1dNcywPzfOby29rb267K7DUVz2ZXlVOO6OKCpyMygCAIAgCAsXI/kYLXv87jQPq2NHe5Z1/XUQX8FurpU2V0tEqGHaigexZayi8VqtUohAEAQE14OcnGyudV1NhTw3PK1Oc3SSfmt1nnNhsKo6y9peHDdliitN8UtkcrLTKZ9dNnaRCy4iZu85w849w0dM2moVUff1PF1nG/Yj6sEQQBAEBvoaKSZ4jiY573amtFz/YbzoXmUlFZlsdSb6IsCgyFp6SMTYpM0c0bXEC/MSOVIdze9Z89XOx8NSLSojBZmz4ruEhkTeKw+nZEwanPaB1iNvvJ6l2Oicnm2WTktSl0giI4llNV1H72okI80OzG+yywVuFFcNokMrZy3ZyLKYjMoDBCA30lZJEbxSPjPOxzm+4rzKKlus/Y6m1syW4Fwg1zHBh+VX1Nc3lm2nkuYLk9IKqW6OprOxPDUTXTc7TajC8UOa9vglSdF9DLu6RyX9DgHKHF+n6rzL+yTNdvR9GRXKjIyoorucOMh2SMGgeu3yD2jerVOqhb02ZDZTKHuiOKyQhAEAQFiwfF5OvP8R575g33NWc/NrP97FtdKCulolQw7UUD2LLWUXitVqlEIAgPVhVA+omjhj8Z7g0bucncBc9S8WTUIuTOxXE8E64R8SbTxRYbT6GMa0y852tad5PLPUqOjg5yd0vsWb5KK8NFdrRKoQBAEB2MmcnJa6XMiFmi3GSHxWA+88w27tahuvjUsskrrc3hE5xLG6XB2GnomiSo/wBR7tNj/wCQjWfmCwG7bRhVZqXx2PCLMpxqWI7lb4jiEtRIZJnukedp2DmA1AbgtKEIwWIrBTlJyeWeZejgQBAEAQBAfUUrmuDmktc0gtI1gjSCN91xpNYYLKxijjxXDvC42NFVEPjQ0WLi0fGNPPyeU3sWbCT093hy+FlyUVbXxLc4OSeXctLaOa89OdBadLmj5hOsfNOjoU9+kjPrHoyKu9x6PY6eUmR8U8XhmGEPjNy+JuzzuLGsEbWdnMo6dTKEvDt/s92UqS44FfLQKoQBAWLlF8XgNI3z3RntEkn5LNqWdVJluzpSkV0tIqGHaigexZayi8VqtUohAEBYXBXRtjbUV0vixNc1vUM6QjfbNH0is7WycnGuJa0ywnNkFxGtdPK+V/jSOLjuvqA3AWHUr8IKEVFehWlLieTzr0cCAIAgJxJlsyGhjp6KN0MhBErjYkHyi13lOd52iw6rUeUlKxyseV6Fnx0ocMUQclXisEAQBAEAQBAEAQE14KcY4mr4lx5E4zdwe25Z2jOb1hUtdVxQ4l6FjTT4ZY7nGy2wfwSsljAswnPj9R+kAdBu36Km09niVp+ux4thwzaPnJXKWWhlz2cphtxkd9Dhu5nDYfwS+iNscPf0ZyuxwfQlOW+T0dRD+0aLSxwzpmAe062xwPjDr571dPdKEvCs+xNbWpLjgV4tEqmCUBY/CSOLocPh5mD7EbG/1LN0fWycv93Leo6QiiuVpFQw7UUD2LLWUXitVqlEIAgLJx75JgcEI0OnLC7n5V5XX7A1ZtX7mqlJ+n/hbn5KUu5Wy0iobKeB0jgxjXPcdAa0Ek9AC45KKyzqTfREhORNQxodO+npr6hPM1pPULqtzcM+VN/wiTwJY69Ach6pzS6AwVIGviJmP99l3m684llfyh4MvTqcanwuV84pw0iUuzc13JIdzG+pTOyKjx+h4UW5cPqd53B5Xj/Rb9bH+LlBztPf8EnLzMt4OsQP+k0dMsf4FOdp7/gcvMj+FYbJUythiAL3Z2aCQL5oLjpOjUCp52RhHiexHGLk+FHYkyIq2nNeImHmdPEO7OuoVq63tn+iTwJ+39mnE8j6yBnGPhJjAuXsc14A5zmm4G+1l2Gpqk8JnmVM47o4JKsEZ0cawWakeGTNsS0OaQbtcDtadttRUdVsbFmJ7lBx3OepDwerC8PfUStiiAL33zQSBewJOk7gV4nNQjxPY7GLk8IxiNC+CV8UgAew2cAQbGwOsa9a7CanHiQlFxeGaqad0b2yN8Zjmub0tII7wuyXEuF+pxPDyWZwr0wnpqasZqsAT8yUBzL9BFvpLM0MuGcq2XNTHMVMq9ahTJdwdZTeCzcVIfiJiA6+pjjoa7o2Hdp2Knq6OOPEt0T0WcLw9jz8IGTvgdScwWhlu6Ld5zOonRuIXrS3eJDrutzl9fBLpsyNNZnEAbSB26FZbwskSWWWFwyPtLTR+bG89paP6FQ/T10k/cs6rdIrxaBVMO1FA9iy1lF4rVapRCA+4Yc9zWDynBvtED8VxvCyEsvBYfDLLZ9LENAax7rdJa0fdKz/ANPWVKRb1XoiuCVolQtHim4Lh7ZA1prJ7DOIvmki5A+a0drrLLy9Tbj/AIouYVMM+rKzqZ3SPL5HF73aXOcbk9JK04pRWEU289WfVDVvheJInFj26nNNj/cbjoXJxU1iR1NxeUdjJiqdJiUEjzdz6gOcd7jp96huilS0uxJW27E2djhePy5v8iP70ih0C/a+571PxkNZO9vivcOhxHuKuuKfoiDLJBwcOtiVP0yDtjkVfV/Jl9iSj5iNnCdpxKbcIh9hq5o/ko7qPmM73A3VyGWaG5MPF52adLWuzgBYbM4F1+fN3KD9QjHCl65JNLJ5aIFjTWCacR+IJJQy2rNDnZtt1rK9XnhWeyK0sZeC68XhpaxraKY5sphZLEdFxe4uw7SLaRtB7MWErKm7I7ZNGXDLyspzH8Flo5jFMNI0tcPFe3Y5v5bFsVWxsjxRM+cHB4Z7sgXWxGm9cjta4fivGq+TJHun5iNeWzr19V/Nd3WH4Lum+VH+Dl3zGcRTkZcGCweGYFxetwika31onO4v7rVj2Pw9Tn3X5L8fPTj2KeBWwUDJQFn0R/auEOjPKqKbxTtJaDme0y7ekFZcly96foy4v3aseqK+wCLPqqdvnTQjqz237loWvEJP2ZVh1ksEn4XZs6vA82GMdZL3fiFW0CxVn3JtS/OQpXSuYdqKB7FlrKLxWq1SiEB78n23qqcH+PD99qjt+XL+GeofEiV8MbvlzBzU7D2vm/JVdAv23/P/AMJtV8f2IbhoHHRZ3i8ZHndGcL9yuT+F/f8A6II7osThqvnUvm2m7fi/wWd+n7SLWr9Cs1plQIDr5H/56l/nR+9Q6j5Uv4ZJV8aJ3wh1GHtqwKuGokk4pmmN7Q3Nu+2guGnWqOkjc4eRpLPqWL3BS8yZDcbqsOdFakgqI5c4cqV125unOGiQ6dWxXK43KXnawQSdePKmj64O/wD7Km9Z/wD1vXNX8l/76oU/MRL8aoaCoxWSGo49kruLs4PYI3OzG5rRybtJG/SepVKpXQoUo4x+SxONcrMM4eUONSUPGUVPTtpG35bw50kkrTqcJHAaCOsaRo0hTU1K3Fsnxf8ASIrJuGYRWCEP1HoV4rk54TpHR1dM5ji1zaaItcDYghz7EKlo0nXJPuWNQ8ST9iQ4TiMGNUxp6mzKlgu1wtf1493nN/sVWshPSz447EsZRujwy3IjgeES0mK08Uws4SixGpzTezmnaCrdlsbKHKJBCDhakzm5Yn5dVfzpPepdP8qP8Hm342cdTEZdHBI75BY7JZB90/isbXfN/o0NN8BU+UNFxFVPFsZI8D1b3b9khalMuKtP2KU1iTRz1KeCX8F2KcTXNYTyZgWH1tcZ7QR9JU9bXxVZXoT6eeJ47nriwficeZEBZpm4xnqlrpBbcCCOpePE4tK37YO8PDekcrhImzsRqPmljexjfxuptIsUo83vNjI0rJCYdqKB7FlrKLxWq1SiEB6sKlzJ4XebLG7scD+C8TWYNezPUfiRNuGaG1VC/wA6HN9l7j/WqX6e/I17ljVLzJlfELQKpbD3NxrDw1rgKuGxIJtywLH6Dxt2HoWSs6W7L+F/7+C90urx6oq2rpnxPLJWuY8a2uFiP7b1qRkpLMepSaaeGKSmfK8Mia57zqa0XJ/tvSUlFZbwEm3hHbydonRYnBE+2cydgdY3AI0kX221dSgtlxUOS7EkE1Ykzq8Ln+fH8mP70ij0Pyvue9T8ZDmQPOpjj0NJ9wVvij3IMPsSHg5Z/wDJU4Owyd0cig1b/ZZJR8xGzhMFsSmOr90Rs8hmpc0fWlfc7qPmMkNFm41R8W8gVtOOS86M9uwncdR5nWO2yrSzpbMr4WSrF0cPdFb1kDoy9j2lrm3DmnWCNYK0otSWVsVH06E54XY7VFP/APnaOxzvzVLQPyS/ks6ndfwQmlqXxPbJG4se03a4awVclFSWGV02nlFyZLYzBijYnStAqqdwfYaDfUXM52HaNhtuKx76pUNqPws0K5xtw3uirssh8vqv5z/etTT/ACo/wUrfjZx1MRlqZL1fg2DxSnQDVMJ9Uzta77IKyr48eocfb/BdqfDUn7/5I7wsUfF15fsljY/rF2HuaO1WNBLNWOxFqY4nnuQ1XSubKaoMb2yN8ZjmuHS0gj3LzKKkmn6nU8PJdtZRCTE6KpaNBgm09DRmd0rliqTVM4e6/wB/BoOObIy9iosqZ8+tqXc80oHQHEDuC16FiuK9ijY8zbOWpTwYdqKB7FlrKLxWq1SiEBhyAs3hPbx9FRVQ03Av0SsDtPWy3WszR+S2UGXNR5oRkis1plM3UVZJC8SRPdG8anNNj/cbl5lBSWGdTaeUSY5f1D2htRFTVNtRlhBPcQOwBVuTgnmLa/gm5iXqkzRNlvUZpbA2Cladfg8QYT9I3I6RYrq0kM5ll/ycd0vTCOJQYg+GZszTeRrs4F3Ku7ndp061PKClHhexFGTTySV3CTXHyovqh+JVZaGr3/sm5iZlvCXXjyoj/tj8CnI1e/8AY5mZHsPxiSGo8JZm8bd7tIuLvDg7Rf5xVidUZw4HsRRm4y4kYxnFZKqUzS5ueQ0HNFhyRYaOhK61XHhiJzcnlnzhGKSU0rZoXZr2316QQdBDhtC7ZXGyPDIRk4vKNuOYzJVyCSYMz7WJY3NzgNWdp02515qqjWsI7OxzeWfeP5QTVjmunLSWAtbmtzdBN9OlKqY1JqInY57nLUp4PTh1dJBI2WJxa9huD7wRtB1ELxOCmsSOxk4vKM4pXOnmkmeAHSOLnBt7XOu1yUhBQior0EnxPLPISvZwsnLZng+D0dOdDnZhcOhpc/7Tgs3Tee+Uv5Ld3lqUTVwjHj6Ggq9pGY7pe0ON+h0bu1d0nktnA5f5oRkV4tEqhAX7ka8SUNLK7WyHNv0Wa77iwdR0tkvc063mCfsULPNnuc/znOd7RJ/FbqWEkZr3PhdOGHaigexZayi8VqtUohAEBa+T0Ph2BuhGl8ee1vrRnjIh2Fo61k2vwtTxd/8AJdguOnBVC1ikEB6MPoZJ5GxRNz5HXzW3AvYEnS4gagdq8zmoR4nsdSbeEfWJYfJTyGKZuY9trtu02uLjS0kajzrkJqazHYSi4vDPKvZwIAgCAIAgCAIAgCAIDq5K4X4VVww2uHPBf6jeU+/ULdJChvs4K3IkrjxSSJFwtYlxlY2IeLCyx9d9nO7sxV9DDhrcu5LqZZljsezDPlGATM1up3uI6GuEp+y9w6l4s8mqT7/+HY+alrsV4tEqhAXLk1VcXgXGebDUEdOdJbvssa6PFqce6NCt4pyUyFsszzKAw7UUD2LLWUXitVqlEIAgLI4GK+0k8BPjNbI0b28l/cW9izf1CGUpfYt6WXVo4HCNgXgtW4tFo5ryM5gSfjG9RN+hwU+jt8SvruiK+vhlnuRZWyE7eRM+ZX0zj/Fa327s/qUGpWapL2JKXiaOxwtQZtfnefFGezOb/SotC81fck1K85DFcK4QBAEAQBAEAQBAEAQFlcHdI2jpJ8RmFrtIjHO0HZve+wHqjnWZq5O2xVRLdEVCLmyuqypdLI+R5u57nOcd7jc9S0YxUVwoqttvLJ5wRyh7qqmd4ssQNui7H9zx2Kjr1jhn2ZZ0zzmJAJYixxa7xmktPSDY94V9PKTKuMdD5XQWjikvE5PRN1GVsYH038YfsgrLguPVv2LsnihFXLUKQQGHaigexZayi8VqtUohAEB3Mh8Q4iugeTZpfmO6JOTp3AkHqVfUw46miSqXDNMtHKCibXeEUUhDZo7TU7jta7UegOzmHdmlZdUnVixbbMuzSnmD3KWqqd0b3MkaWvaS1zTrBGtbUZKSytjOax0YppzG9rxrY5rh0tII9ySWU0dTw8lj8MEAeylqW6WuDm33OAezuDlnaCWHKDLeqWUpFaLTKYQBAEAQBAEAQBAEB28kMnnV1QIxcRts6V3mt5h846h1nYoNRcqoZ9fQkqrc5Eg4T8da5zaKCwhgsHBuovAsGjc0d5PMq+ipaXiS3ZLqLE/ItkQRXysSPg7reKxCA7Hl0Z+mCB9rNVbVw4qWS0PFiNeXtFxNfUNtYOfnjokAce8nsXdLPiqQujibOFFEXuDW+M4hrelxsO8qdvCyRpZLF4WphHHSUjdTG5xG5oEbP61naBZcplrUvCUSuFpFQIDDtRQPYstZReK1WqUQgCAA82g7EBZmWOIP4nD8TgNngBr+YlwuWu523bICN6zNPBcU6ZFy2TxGxGzHMMixinFXSWbUsAEkdxd1vJdv8120aOjldktNPgnsJxV0eKO5WMjC0lrgQQSCCLEEawQdRWmmnsU/Ys/Ch+0MEdFrlgBDRtvHyo7dLOT2rLn+zqVL0Zcj+5TjsVaCtUpmUAQBAEAQBAEAQHQwLBpauURQtuT4xPisbtc47B71HbbGuOZHqEHN4RZOO10WDUgpqY3qJASXaM7TodI7m5mjduKzaoS1NnHPZf7gtzkqY8K3KmJ59P8A7tWrjsUgug2U05je2RutjmuHS0gj3LzJZWDqeHknfC9Tgy09Q3xZYrX9U5w7pO5UdA8Jw7Ms6ldVI5fBnhXH1zHEciH4x3SNEY6c7T9EqXWWcNeO/Qj08OKf8Hiy5xTwmtmeDdoOYz1WaNG4nOPWvemr4KkvucunxTbOCrBEEBh2ooHsWWsovFarVKIQBAEBYeSw8Lweqptb4SXxj/kZbpc1461nX/t6iM++5ar81Tj2IZgONS0kolhdY6nA+K9vM4c3uV22mNi4ZEEJuDyiwqmipMbj42AiCraOW07fXA8ZvM8aRovzLOjOzSy4ZdYlpxhcsrozhZL18uD1bmVbHsjkFnWGcNB5L2EaHAXINtPK5xZT3wjqYZhuiKuTqliRxssaGOOoc+BzXwS3kic03Av47dxa7ZsBaptPNyhiXRojtSUumxw1YIwgCAIAgCAICRZLZHz1pBaOLhvypXDR9AeWe7eq1+pjV7slrplP2RZldNS4JSWjbd7vFBPLleNrz5o27BqGtZsVZqZ9f/C43GmPQpnEa6SeR0srs57zdx9wA2ADQBuWxCChHhiZ8pOTyzzr2cCAICxMd+UYFTS63QOa09AJi0/YKzqvJqpR7lqzzUp9jZh8rcNwgytI4+r8QjWLg5vstufWdZcmnfqOF7ROx/bqz6srcLSKgQBAYdqKB7FlrKLxWq1SiEAQBATLgoxDi67iz4szHM+k3lN7g4fSVLXQzVlehY00sTx3I/lJh3g1VNDqDHnN9U8pn2SFYpnx1qRFZHhk0eGmqHRuD43Fj2m7XNNiDuIUjSawzynh5RP8K4QIpo+IxOFsjP4gbfrcwaQfnN07lnz0coviqeCzG9PpYj7rODyGoaZcNqWOafIcc4DdnjlN6HAnekdZODxavudenjLrBkRxPJasp/3lPJbzmjPb7TL267K3DUVz2f8AgglVOO6ONdTEZlAEB9Qxl5zWAuPM0Fx7AuNpbhddiSYTkFWz2+K4pp8qXkfZ8buVazWVQ9c/wTRonL0JK3J7DcNs6sl8Jm0WiAvp2WiBJ63myrO6+/pBYXcm4K6/ieWSqfKA01P4TVNEIItDTNtnfNDj5/OBoaOdVY0+JPgh17smdnDHil09imsdxmWrmdNMdJ0NA8VjdjW7vetmqqNceGJQnNyeWc9SHgIAgCAsXIEeEYbXUutwBcwb3N5P24+9Z2q8l0LC1T5q5RIFU175GRMc67YmlsY5g5xceu5t0AcyvxgottepWcm0k/Q869HAgCAw7UUD2LLWUXitVqlEIAgCA9GHVhhljlbrje1435pBt12t1rxOPHFx7nYvDyTbhcoxx0NSzxZo7X5y3SD1tcPZVPQT8rg/QsaldVIgKvlYIDbS1T4nZ8b3RuHlMcWntC8yipLDWTqbTyiycLxzFmQiVgirobE5zbF4trBDc1wcNozSVnTq07lwvMWW4TtSzujT/iRTSj5TQNcd2ZJ99oXeRmvgmc5mL+KJj4UYOdJoCD/Ji/B67y+pX/P8s54lP0mPhdhLPEw+53xQ/i4rnLah7z/LO+LUtomJeFHMGbTUkcY2Xdo9ljR711aDPxSD1XZEcxXLitnuHTGNvmxDix7Q5XerFekqh6f2QyvnL1JLktgMdBF+0K/Q7XDGdLs46QSDrkOwbNZ3Vr7XbLwqvuTV1qC45kNykx6WtmMspsNTGA8ljeYb+c7exXKaY1RwivZNzeWcpTHgIAgCAkOR+SsldJou2Fp+Mk/pZzvPdrOwGvqNQql7ktVTm/YlmR8kMGMzwQEGF7C1tjcZzA1xFzrtaTSql6lPTqUtyerEbXFbEAx6j4mpni1ZkrwPVuS37JCv1S4oKXsVZrEmjwqQ8hAEBh2ooHsWWsovFarVKIQBAEAQFjz/ACzAWu1vpXaeiPR/1OB6lmx/a1WPRlt+en+CuFpFQIAgOzkvlLNQyZ0RzmOtxkZPJeP6Xcx9+pQX0RtWHuSV2OD6E3rcEo8YYZ6N4hqdcjDouf8AyNGo/PbcHbfZSjbZpnwzWUWHCFyzHoyvMWwmalfmTxljtl9Tt7XDQ4dC0a7I2LMWVZQlHozxL2eQgLByPybjpov2hX8ljbOhjI0k+S4t2uJ8VvX0Z+ovc34Vf3ZaqrUVxzIxlXlJJXTZ7+SwXEcd9DBv53HaVZoojVHHqQ2WObyziqcjCAIAgJvktwfvlHHVhNPABnEHkvcNem/7tu86feqN2sUfLX1ZZroz1l0Rvyry2YI/BMOHFwgZrpG6M4bRHtAO1x0nvPmjStvxLer7HbLsLhgRTJas4isp5NQbKy/quOa77Lird8eKuS9iCt8M0zv8LFFxdeXjVLGx/WLsPc0dqr6GWasdiXUxxPPchqulcIAgMO1FA9iy1lF4rVapRCAIAgCA2R1D2gta9zWnWA4gHZpANjoXHFPq0dyzWunAgCAIDbS1L4nh8bnMe3U5psR1heZRUlhnU2uqJ9hfCGyVnE4lC2Vh8sNB63M597dO5ULNHKL4qngsx1CaxNHjyoydw9sBqaSqAbewivn3cdTRpzmH1r2Xqm+5y4Jx+5yyqvHFFm3InJeNsfh9dZsDBnRtd5fM5w2i+oeUbbNbU3tvwq9xVUkuOexwcssqX10tzyIm34qO+oec7nce7V0z6fTqpe5HbY5v2OBdWMERgvHOEwDoUOD1E37qCV99rWOt7VrDtUcrYR3Z6UJPZErwngxqpLGdzIG7dOe/sac0e0qs9fWvhWSaOmk/i6HWFXhWFfuh4VUDbcPIPr+JH1aVDw6jUb9ESZqq9yHZS5W1FabSOzY76ImaG7s7a87z2BXKdPCvbq+5XstlPc4KsEZgoCx+Er5RRUNWNZaGu/3GB2noLCOtZuj8ls4Fu/zQjIrlaRUCAIDDtRQPYstZReK1WqUQgCAIAgCAIAgCAIAgCAm2Q+SbHtNZWWZTMGcA7Rxltp+Zu8o6OmjqdS0/Dr3ZYpqyuKexz8tMrHVsgABbTsPxcerOtozn22kauYHpUmn06qXXfuebbeN+x3cP4TGsjbE6ijzGgABj7AAczXNPvUE9C28qRJHUpdGj0HhAoDpdh9z6kJ7yvPJW/X/2euZh9JkcJdOz91QgHpjZ91pTkZvef/Y5mPpE8FbwqVLtEUUUfTnSHq0gdykj+nwW7yeHqpeiIriuUVVU6J53vHm3zWew2wPYrUKK4bIhlZKW7OYpTwEAQBAWPh3ynAJWa3U7nEc9mOEv3XELNn5NWn3LcfNQ12K4WkVAgCAw7UUD2LLWUXitVqlEIAgCAIAgCAIAgCAICYZDZJCovU1PIpY7kl2gSZuvTsYNp6ue1PU6ng8kN2T01cXmlsacuMrTWOEUXIpo9DGgWz7aA5w2Dmbs6dXdNpvDXFLq2cut43hbIiqtkIQBAEAQBAEAQBAEBYnBDMH+FUztUkYdbdpY/uc3sWdr1jhmvQtabrmJX08JY5zHa2uLT0tNj7loRfEkys1htHwunAgMO1FA9iy1lF4rVapRCAIAgCAIAgCAIAgJXkPkkatxlm5FMy5e4m2eRra07ANrtnTqqanU+GuGO7JqaePq9jblzlaKi1PTciljsAALcZm6jbYwbB1nZbzptPweefWTO23cXljsQ9XSAIAgCAIAgCAIAgCAICTcG9bxWIQ8z86M/SHJ+0GqprIcVTJqHixGvhBouKxCcbHOEg+mAT9rOXrST4qk/scvjibI6rJEEBh2ooHsWWsovFarVKIQBAEAQBAEAQBASbInJN1dJnOuynYfjH6r7c1h5+c7B1KrqdQqlhbsmqq4+voe/LjKxsjRR0dmUrLNJboEltg+YPtHTq1+NNpmn4lm7PV1ufLHYhSulcIAgCAIAgCAIAgCAIAgN1HUmKRkg1se14+iQfwXmUeKLR1PDyT3hipQZKeduqSMtv6pzm9zz2Kh+ny6Sg/Qs6pdVIrxaJVCAw7UUD2LLWUXitVqlEIAgCAIAgCAICQZHZLyV0thdsLSONk5vmt53Hu1nZevqNQqo+5LVW5v2O3ltlQxsfgNDZkDBmyOb5fO1p2tve58o7tcGm07b8Wzckttx5IbEEV8rBAEAQBAEAQBAEAQBAEAQBAWVj/ynAqeXW6Exg/RJhdftBWZV+3qnHv/AOlufmpT7FarTKgQGHaigexZayi8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Box 2"/>
          <p:cNvSpPr txBox="1"/>
          <p:nvPr/>
        </p:nvSpPr>
        <p:spPr>
          <a:xfrm>
            <a:off x="685800" y="724626"/>
            <a:ext cx="3459345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Outline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xTCA</a:t>
            </a:r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Evaluation Project </a:t>
            </a:r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update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evaluation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Power modules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Cooling units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IPMI test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ATCA evaluation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Cooling performance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Conclusions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Observation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Future work</a:t>
            </a:r>
            <a:endParaRPr lang="en-US" sz="16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285750" indent="-285750"/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160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8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34312620"/>
              </p:ext>
            </p:extLst>
          </p:nvPr>
        </p:nvGraphicFramePr>
        <p:xfrm>
          <a:off x="2051720" y="1448780"/>
          <a:ext cx="6102039" cy="13051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4310"/>
                <a:gridCol w="1950085"/>
                <a:gridCol w="1535796"/>
                <a:gridCol w="1151848"/>
              </a:tblGrid>
              <a:tr h="135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Test Conditions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Measured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DC780 Specs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Maximum Power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Vi=-48V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730W 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780W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effectLst/>
                        </a:rPr>
                        <a:t>Input Voltage</a:t>
                      </a:r>
                      <a:endParaRPr lang="en-GB" sz="9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</a:rPr>
                        <a:t>-48V to -53V 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</a:rPr>
                        <a:t>-40V to -60V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Load Regulation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Full power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8.6%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10%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Line Regulation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effectLst/>
                        </a:rPr>
                        <a:t>Full load, Vin: -40V to -53V </a:t>
                      </a:r>
                      <a:endParaRPr lang="en-GB" sz="9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</a:rPr>
                        <a:t>2mV (max</a:t>
                      </a:r>
                      <a:r>
                        <a:rPr lang="en-US" sz="900" dirty="0" smtClean="0">
                          <a:solidFill>
                            <a:schemeClr val="bg1"/>
                          </a:solidFill>
                          <a:effectLst/>
                        </a:rPr>
                        <a:t>) before failure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</a:rPr>
                        <a:t>Not reported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Efficiency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Vi = -48V, 1-100% of full power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94% (max)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95.5% (min)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Ripple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Full power 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20mV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Not reported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10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Voltage transient deviation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25160" algn="r"/>
                        </a:tabLst>
                      </a:pPr>
                      <a:r>
                        <a:rPr lang="en-US" sz="900" dirty="0">
                          <a:effectLst/>
                        </a:rPr>
                        <a:t>Load step from 25% to 75% of full </a:t>
                      </a:r>
                      <a:r>
                        <a:rPr lang="en-US" sz="900" dirty="0" smtClean="0">
                          <a:effectLst/>
                        </a:rPr>
                        <a:t>load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±0.5V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Not reported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90214220"/>
              </p:ext>
            </p:extLst>
          </p:nvPr>
        </p:nvGraphicFramePr>
        <p:xfrm>
          <a:off x="2057703" y="2978950"/>
          <a:ext cx="6114697" cy="16883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4310"/>
                <a:gridCol w="1950085"/>
                <a:gridCol w="1569218"/>
                <a:gridCol w="1131084"/>
              </a:tblGrid>
              <a:tr h="152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Test Conditions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Measured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UTC010 Specs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2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Maximum Power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Vi=-48V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600W 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780W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52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Input Voltage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-38V to </a:t>
                      </a:r>
                      <a:r>
                        <a:rPr lang="en-US" sz="900" dirty="0" smtClean="0">
                          <a:effectLst/>
                        </a:rPr>
                        <a:t>-75V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-36V to -75V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2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Load Regulation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Full power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1.2%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Not reported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915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Line Regulation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Full load, Vin: -38V to -53V 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1.93V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Not reported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5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Minimum load, Vin: -38V to -53V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1.22V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Not reported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0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Efficiency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Vi = -48V, 1-100% of full power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93% (max at 300W)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95% (full load)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5215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Ripple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Full power 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73mV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Not reported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21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Minimum Power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700mV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Not reported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45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Voltage transient deviation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25160" algn="r"/>
                        </a:tabLst>
                      </a:pPr>
                      <a:r>
                        <a:rPr lang="en-US" sz="900" dirty="0">
                          <a:effectLst/>
                        </a:rPr>
                        <a:t>Load step from 25% to 75% of full </a:t>
                      </a:r>
                      <a:r>
                        <a:rPr lang="en-US" sz="900" dirty="0" smtClean="0">
                          <a:effectLst/>
                        </a:rPr>
                        <a:t>load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±0.4V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Not reported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Rettangolo 34"/>
          <p:cNvSpPr/>
          <p:nvPr/>
        </p:nvSpPr>
        <p:spPr>
          <a:xfrm>
            <a:off x="611560" y="4194085"/>
            <a:ext cx="11026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b="1" dirty="0" err="1" smtClean="0">
                <a:solidFill>
                  <a:schemeClr val="tx2">
                    <a:lumMod val="75000"/>
                  </a:schemeClr>
                </a:solidFill>
              </a:rPr>
              <a:t>Vadatech</a:t>
            </a:r>
            <a:r>
              <a:rPr lang="en-GB" sz="900" b="1" dirty="0" smtClean="0">
                <a:solidFill>
                  <a:schemeClr val="tx2">
                    <a:lumMod val="75000"/>
                  </a:schemeClr>
                </a:solidFill>
              </a:rPr>
              <a:t> UTC010</a:t>
            </a:r>
          </a:p>
          <a:p>
            <a:pPr algn="ctr"/>
            <a:r>
              <a:rPr lang="en-GB" sz="900" b="1" dirty="0" smtClean="0">
                <a:solidFill>
                  <a:schemeClr val="tx2">
                    <a:lumMod val="75000"/>
                  </a:schemeClr>
                </a:solidFill>
              </a:rPr>
              <a:t>FW v3.0</a:t>
            </a:r>
            <a:endParaRPr lang="en-GB" sz="9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ttangolo 34"/>
          <p:cNvSpPr/>
          <p:nvPr/>
        </p:nvSpPr>
        <p:spPr>
          <a:xfrm>
            <a:off x="679067" y="2393885"/>
            <a:ext cx="11026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b="1" dirty="0" smtClean="0">
                <a:solidFill>
                  <a:schemeClr val="tx2">
                    <a:lumMod val="75000"/>
                  </a:schemeClr>
                </a:solidFill>
              </a:rPr>
              <a:t>NAT DC780</a:t>
            </a:r>
          </a:p>
          <a:p>
            <a:pPr algn="ctr"/>
            <a:r>
              <a:rPr lang="en-GB" sz="900" b="1" dirty="0" smtClean="0">
                <a:solidFill>
                  <a:schemeClr val="tx2">
                    <a:lumMod val="75000"/>
                  </a:schemeClr>
                </a:solidFill>
              </a:rPr>
              <a:t>HW v1.2</a:t>
            </a:r>
            <a:endParaRPr lang="en-GB" sz="9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6" name="Picture 6" descr="http://www.nateurope.com/Bilder/NAT-PM-DC780_lr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062" y="1673805"/>
            <a:ext cx="999531" cy="612213"/>
          </a:xfrm>
          <a:prstGeom prst="rect">
            <a:avLst/>
          </a:prstGeom>
          <a:noFill/>
        </p:spPr>
      </p:pic>
      <p:pic>
        <p:nvPicPr>
          <p:cNvPr id="17" name="Picture 8" descr="http://www.vadatech.com/images/products/UTC01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3293985"/>
            <a:ext cx="922602" cy="836492"/>
          </a:xfrm>
          <a:prstGeom prst="rect">
            <a:avLst/>
          </a:prstGeom>
          <a:noFill/>
        </p:spPr>
      </p:pic>
      <p:pic>
        <p:nvPicPr>
          <p:cNvPr id="20" name="Picture 2" descr="C:\Users\mdicosmo\Downloads\IMAG055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026" y="5004175"/>
            <a:ext cx="469690" cy="8331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1" name="Table 2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29765209"/>
              </p:ext>
            </p:extLst>
          </p:nvPr>
        </p:nvGraphicFramePr>
        <p:xfrm>
          <a:off x="2051720" y="4914165"/>
          <a:ext cx="6102039" cy="1170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4310"/>
                <a:gridCol w="1950085"/>
                <a:gridCol w="1535796"/>
                <a:gridCol w="1151848"/>
              </a:tblGrid>
              <a:tr h="135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Test Conditions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Measured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Wiener </a:t>
                      </a:r>
                      <a:r>
                        <a:rPr lang="en-US" sz="900" dirty="0">
                          <a:effectLst/>
                        </a:rPr>
                        <a:t>Specs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Maximum Power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800W 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800W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Load Regulation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1-100% of full power</a:t>
                      </a:r>
                      <a:endParaRPr lang="en-GB" sz="9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3.5%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Not</a:t>
                      </a:r>
                      <a:r>
                        <a:rPr lang="en-US" sz="9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reported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Efficiency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1-100</a:t>
                      </a:r>
                      <a:r>
                        <a:rPr lang="en-US" sz="900" dirty="0">
                          <a:effectLst/>
                        </a:rPr>
                        <a:t>% of full power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Not</a:t>
                      </a:r>
                      <a:r>
                        <a:rPr lang="en-US" sz="9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possible to measure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93% </a:t>
                      </a:r>
                      <a:r>
                        <a:rPr lang="en-US" sz="900" dirty="0">
                          <a:effectLst/>
                        </a:rPr>
                        <a:t>(min)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Power Factor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Not</a:t>
                      </a:r>
                      <a:r>
                        <a:rPr lang="en-US" sz="9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possible to measure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0.99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Ripple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Full power 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10mV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&lt;10mV </a:t>
                      </a:r>
                      <a:r>
                        <a:rPr lang="en-US" sz="900" dirty="0" err="1" smtClean="0">
                          <a:effectLst/>
                        </a:rPr>
                        <a:t>Pk</a:t>
                      </a:r>
                      <a:r>
                        <a:rPr lang="en-US" sz="900" dirty="0" smtClean="0">
                          <a:effectLst/>
                        </a:rPr>
                        <a:t>-to-</a:t>
                      </a:r>
                      <a:r>
                        <a:rPr lang="en-US" sz="900" dirty="0" err="1" smtClean="0">
                          <a:effectLst/>
                        </a:rPr>
                        <a:t>Pk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3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Voltage transient deviation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25160" algn="r"/>
                        </a:tabLst>
                      </a:pPr>
                      <a:r>
                        <a:rPr lang="en-US" sz="900" dirty="0">
                          <a:effectLst/>
                        </a:rPr>
                        <a:t>Load step from 25% to 75% of full </a:t>
                      </a:r>
                      <a:r>
                        <a:rPr lang="en-US" sz="900" dirty="0" smtClean="0">
                          <a:effectLst/>
                        </a:rPr>
                        <a:t>load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To be done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Not reported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5" name="Rettangolo 24"/>
          <p:cNvSpPr/>
          <p:nvPr/>
        </p:nvSpPr>
        <p:spPr>
          <a:xfrm>
            <a:off x="381000" y="683405"/>
            <a:ext cx="6240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Power Modules test – First results obtained (Beginning of 2013)</a:t>
            </a:r>
          </a:p>
        </p:txBody>
      </p:sp>
      <p:sp>
        <p:nvSpPr>
          <p:cNvPr id="19" name="Rettangolo 34"/>
          <p:cNvSpPr/>
          <p:nvPr/>
        </p:nvSpPr>
        <p:spPr>
          <a:xfrm>
            <a:off x="589058" y="5853463"/>
            <a:ext cx="11026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b="1" dirty="0" smtClean="0">
                <a:solidFill>
                  <a:schemeClr val="tx2">
                    <a:lumMod val="75000"/>
                  </a:schemeClr>
                </a:solidFill>
              </a:rPr>
              <a:t>Wiener AC PM</a:t>
            </a:r>
          </a:p>
          <a:p>
            <a:pPr algn="ctr"/>
            <a:r>
              <a:rPr lang="en-GB" sz="900" b="1" dirty="0" smtClean="0">
                <a:solidFill>
                  <a:schemeClr val="tx2">
                    <a:lumMod val="75000"/>
                  </a:schemeClr>
                </a:solidFill>
              </a:rPr>
              <a:t>Prototype</a:t>
            </a:r>
            <a:endParaRPr lang="en-GB" sz="9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evaluation\Power Modules</a:t>
            </a:r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945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8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44070257"/>
              </p:ext>
            </p:extLst>
          </p:nvPr>
        </p:nvGraphicFramePr>
        <p:xfrm>
          <a:off x="2051720" y="1448780"/>
          <a:ext cx="6102039" cy="13051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4310"/>
                <a:gridCol w="1950085"/>
                <a:gridCol w="1535796"/>
                <a:gridCol w="1151848"/>
              </a:tblGrid>
              <a:tr h="135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Test Conditions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Measured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DC780 Specs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Maximum Power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Vi=-48V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780W 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780W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</a:rPr>
                        <a:t>Input Voltage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-40V to -60V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-40V to -60V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Load Regulation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Full power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8.6%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10%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Line Regulation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Full load, Vin: -40V to -53V 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2mV (max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Not reported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Efficiency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Vi = -48V, 1-100% of full power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94% (max)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95.5% (min)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Ripple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Full power 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20mV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Not reported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10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Voltage transient deviation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25160" algn="r"/>
                        </a:tabLst>
                      </a:pPr>
                      <a:r>
                        <a:rPr lang="en-US" sz="900" dirty="0">
                          <a:effectLst/>
                        </a:rPr>
                        <a:t>Load step from 25% to 75% of full </a:t>
                      </a:r>
                      <a:r>
                        <a:rPr lang="en-US" sz="900" dirty="0" smtClean="0">
                          <a:effectLst/>
                        </a:rPr>
                        <a:t>load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±0.5V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Not reported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57037490"/>
              </p:ext>
            </p:extLst>
          </p:nvPr>
        </p:nvGraphicFramePr>
        <p:xfrm>
          <a:off x="2057703" y="2978950"/>
          <a:ext cx="6114697" cy="16883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4310"/>
                <a:gridCol w="1950085"/>
                <a:gridCol w="1569218"/>
                <a:gridCol w="1131084"/>
              </a:tblGrid>
              <a:tr h="152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Test Conditions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Measured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UTC010 Specs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2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Maximum Power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Vi=-48V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780W 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780W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152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Input Voltage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-38V to </a:t>
                      </a:r>
                      <a:r>
                        <a:rPr lang="en-US" sz="900" dirty="0" smtClean="0">
                          <a:effectLst/>
                        </a:rPr>
                        <a:t>-75V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-36V to -75V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2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Load Regulation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Full power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1.2%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Not reported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915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Line Regulation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Full load, Vin: -38V to -53V 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1.93V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Not reported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5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Minimum load, Vin: -38V to -53V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1.22V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Not reported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0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Efficiency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Vi = -48V, 1-100% of full power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93% </a:t>
                      </a:r>
                      <a:r>
                        <a:rPr lang="en-US" sz="900" dirty="0" smtClean="0">
                          <a:effectLst/>
                        </a:rPr>
                        <a:t>(full load)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95% (full load)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15215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Ripple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Full power 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73mV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Not reported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21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Minimum Power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700mV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Not reported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45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Voltage transient deviation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25160" algn="r"/>
                        </a:tabLst>
                      </a:pPr>
                      <a:r>
                        <a:rPr lang="en-US" sz="900" dirty="0">
                          <a:effectLst/>
                        </a:rPr>
                        <a:t>Load step from 25% to 75% of full </a:t>
                      </a:r>
                      <a:r>
                        <a:rPr lang="en-US" sz="900" dirty="0" smtClean="0">
                          <a:effectLst/>
                        </a:rPr>
                        <a:t>load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±0.4V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Not reported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Rettangolo 34"/>
          <p:cNvSpPr/>
          <p:nvPr/>
        </p:nvSpPr>
        <p:spPr>
          <a:xfrm>
            <a:off x="611560" y="4194085"/>
            <a:ext cx="11026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b="1" dirty="0" err="1" smtClean="0">
                <a:solidFill>
                  <a:schemeClr val="tx2">
                    <a:lumMod val="75000"/>
                  </a:schemeClr>
                </a:solidFill>
              </a:rPr>
              <a:t>Vadatech</a:t>
            </a:r>
            <a:r>
              <a:rPr lang="en-GB" sz="900" b="1" dirty="0" smtClean="0">
                <a:solidFill>
                  <a:schemeClr val="tx2">
                    <a:lumMod val="75000"/>
                  </a:schemeClr>
                </a:solidFill>
              </a:rPr>
              <a:t> UTC010</a:t>
            </a:r>
          </a:p>
          <a:p>
            <a:pPr algn="ctr"/>
            <a:r>
              <a:rPr lang="en-GB" sz="900" b="1" dirty="0" smtClean="0">
                <a:solidFill>
                  <a:schemeClr val="tx2">
                    <a:lumMod val="75000"/>
                  </a:schemeClr>
                </a:solidFill>
              </a:rPr>
              <a:t>FW v.4.0</a:t>
            </a:r>
            <a:endParaRPr lang="en-GB" sz="9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ttangolo 34"/>
          <p:cNvSpPr/>
          <p:nvPr/>
        </p:nvSpPr>
        <p:spPr>
          <a:xfrm>
            <a:off x="679067" y="2393885"/>
            <a:ext cx="11026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b="1" dirty="0" smtClean="0">
                <a:solidFill>
                  <a:schemeClr val="tx2">
                    <a:lumMod val="75000"/>
                  </a:schemeClr>
                </a:solidFill>
              </a:rPr>
              <a:t>NAT DC780</a:t>
            </a:r>
          </a:p>
          <a:p>
            <a:pPr algn="ctr"/>
            <a:r>
              <a:rPr lang="en-GB" sz="900" b="1" dirty="0" smtClean="0">
                <a:solidFill>
                  <a:schemeClr val="tx2">
                    <a:lumMod val="75000"/>
                  </a:schemeClr>
                </a:solidFill>
              </a:rPr>
              <a:t>HW v1.3</a:t>
            </a:r>
            <a:endParaRPr lang="en-GB" sz="9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6" name="Picture 6" descr="http://www.nateurope.com/Bilder/NAT-PM-DC780_lr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062" y="1673805"/>
            <a:ext cx="999531" cy="612213"/>
          </a:xfrm>
          <a:prstGeom prst="rect">
            <a:avLst/>
          </a:prstGeom>
          <a:noFill/>
        </p:spPr>
      </p:pic>
      <p:pic>
        <p:nvPicPr>
          <p:cNvPr id="17" name="Picture 8" descr="http://www.vadatech.com/images/products/UTC01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3293985"/>
            <a:ext cx="922602" cy="836492"/>
          </a:xfrm>
          <a:prstGeom prst="rect">
            <a:avLst/>
          </a:prstGeom>
          <a:noFill/>
        </p:spPr>
      </p:pic>
      <p:pic>
        <p:nvPicPr>
          <p:cNvPr id="20" name="Picture 2" descr="C:\Users\mdicosmo\Downloads\IMAG055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026" y="5004175"/>
            <a:ext cx="469690" cy="8331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1" name="Table 2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33645038"/>
              </p:ext>
            </p:extLst>
          </p:nvPr>
        </p:nvGraphicFramePr>
        <p:xfrm>
          <a:off x="2051720" y="4914165"/>
          <a:ext cx="6102039" cy="1170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4310"/>
                <a:gridCol w="1950085"/>
                <a:gridCol w="1535796"/>
                <a:gridCol w="1151848"/>
              </a:tblGrid>
              <a:tr h="135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Test Conditions</a:t>
                      </a:r>
                      <a:endParaRPr lang="en-GB" sz="90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Measured</a:t>
                      </a:r>
                      <a:endParaRPr lang="en-GB" sz="90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Wiener </a:t>
                      </a:r>
                      <a:r>
                        <a:rPr lang="en-US" sz="9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Specs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Maximum Power</a:t>
                      </a:r>
                      <a:endParaRPr lang="en-GB" sz="90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800W 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800W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Load Regulation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1-100% of full power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3.5%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</a:t>
                      </a:r>
                      <a:r>
                        <a:rPr lang="en-US" sz="9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reported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Efficiency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1-100</a:t>
                      </a:r>
                      <a:r>
                        <a:rPr lang="en-US" sz="9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% of full power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Not</a:t>
                      </a:r>
                      <a:r>
                        <a:rPr lang="en-US" sz="9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possible to measure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93% </a:t>
                      </a:r>
                      <a:r>
                        <a:rPr lang="en-US" sz="9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(min)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Power Factor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Not</a:t>
                      </a:r>
                      <a:r>
                        <a:rPr lang="en-US" sz="9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possible to measure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0.99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Ripple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Full power 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10mV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&lt;10mV </a:t>
                      </a:r>
                      <a:r>
                        <a:rPr lang="en-US" sz="90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Pk</a:t>
                      </a: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-to-</a:t>
                      </a:r>
                      <a:r>
                        <a:rPr lang="en-US" sz="90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Pk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3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Voltage transient deviation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25160" algn="r"/>
                        </a:tabLst>
                      </a:pPr>
                      <a:r>
                        <a:rPr lang="en-US" sz="9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Load step from 25% to 75% of full </a:t>
                      </a: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load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To be done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Not reported</a:t>
                      </a:r>
                      <a:endParaRPr lang="en-GB" sz="9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5" name="Rettangolo 24"/>
          <p:cNvSpPr/>
          <p:nvPr/>
        </p:nvSpPr>
        <p:spPr>
          <a:xfrm>
            <a:off x="381000" y="683405"/>
            <a:ext cx="54387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Power Modules test – New results obtained (July 2013)</a:t>
            </a: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- Improvements: Efficiency, output power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 rot="20148965">
            <a:off x="4033700" y="5141690"/>
            <a:ext cx="2448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n</a:t>
            </a:r>
            <a:r>
              <a:rPr lang="it-IT" b="1" dirty="0" smtClean="0">
                <a:solidFill>
                  <a:srgbClr val="FF0000"/>
                </a:solidFill>
              </a:rPr>
              <a:t>ew version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test pending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8" name="Rettangolo 34"/>
          <p:cNvSpPr/>
          <p:nvPr/>
        </p:nvSpPr>
        <p:spPr>
          <a:xfrm>
            <a:off x="544053" y="5853463"/>
            <a:ext cx="11026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b="1" dirty="0" smtClean="0">
                <a:solidFill>
                  <a:schemeClr val="tx2">
                    <a:lumMod val="75000"/>
                  </a:schemeClr>
                </a:solidFill>
              </a:rPr>
              <a:t>Wiener AC PM</a:t>
            </a:r>
          </a:p>
          <a:p>
            <a:pPr algn="ctr"/>
            <a:r>
              <a:rPr lang="en-GB" sz="900" b="1" dirty="0" smtClean="0">
                <a:solidFill>
                  <a:schemeClr val="tx2">
                    <a:lumMod val="75000"/>
                  </a:schemeClr>
                </a:solidFill>
              </a:rPr>
              <a:t>Prototype</a:t>
            </a:r>
            <a:endParaRPr lang="en-GB" sz="9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evaluation\Power Modules</a:t>
            </a:r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945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1000" y="457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8"/>
          <p:cNvCxnSpPr/>
          <p:nvPr/>
        </p:nvCxnSpPr>
        <p:spPr>
          <a:xfrm>
            <a:off x="381000" y="6553200"/>
            <a:ext cx="81517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888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6" name="Rettangolo 24"/>
          <p:cNvSpPr/>
          <p:nvPr/>
        </p:nvSpPr>
        <p:spPr>
          <a:xfrm>
            <a:off x="381000" y="683405"/>
            <a:ext cx="6972165" cy="55399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Power Modules test: NAT DC780 </a:t>
            </a:r>
          </a:p>
          <a:p>
            <a:endParaRPr lang="en-US" sz="1400" b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Several hardware problems have been found (HW v1.2 and HW v1.3)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Input voltage range did not match the specification (Inrush current limiter stage)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Drop of efficiency (Inrush current limiter overheating)</a:t>
            </a:r>
          </a:p>
          <a:p>
            <a:pPr marL="742950" lvl="1" indent="-285750"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NAT released several patches in order to match the specification (Last version is HW v1.4)</a:t>
            </a:r>
          </a:p>
          <a:p>
            <a:pPr marL="285750" indent="-285750">
              <a:buFontTx/>
              <a:buChar char="-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DC780 has been discontinued</a:t>
            </a:r>
          </a:p>
        </p:txBody>
      </p:sp>
      <p:pic>
        <p:nvPicPr>
          <p:cNvPr id="37" name="Picture 1" descr="C:\Users\mdicosmo\Downloads\IMAG1106 (2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75324" y="2064371"/>
            <a:ext cx="1499919" cy="23296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dicosmo\Downloads\DC780_pcb_bottom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100" r="20035"/>
          <a:stretch/>
        </p:blipFill>
        <p:spPr bwMode="auto">
          <a:xfrm>
            <a:off x="503896" y="2393885"/>
            <a:ext cx="2447926" cy="19472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ettangolo 34"/>
          <p:cNvSpPr/>
          <p:nvPr/>
        </p:nvSpPr>
        <p:spPr>
          <a:xfrm>
            <a:off x="71501" y="4408536"/>
            <a:ext cx="39278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tx2">
                    <a:lumMod val="75000"/>
                  </a:schemeClr>
                </a:solidFill>
              </a:rPr>
              <a:t>PM bottom PCB after line regulation tests </a:t>
            </a:r>
          </a:p>
          <a:p>
            <a:pPr algn="ctr"/>
            <a:r>
              <a:rPr lang="en-GB" sz="1000" b="1" dirty="0" smtClean="0">
                <a:solidFill>
                  <a:schemeClr val="tx2">
                    <a:lumMod val="75000"/>
                  </a:schemeClr>
                </a:solidFill>
              </a:rPr>
              <a:t>(Vin 40V, Pout 90%)</a:t>
            </a:r>
            <a:endParaRPr lang="en-GB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Rettangolo 34"/>
          <p:cNvSpPr/>
          <p:nvPr/>
        </p:nvSpPr>
        <p:spPr>
          <a:xfrm>
            <a:off x="3581891" y="4424045"/>
            <a:ext cx="25234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tx2">
                    <a:lumMod val="75000"/>
                  </a:schemeClr>
                </a:solidFill>
              </a:rPr>
              <a:t>Unexpected input stage damage under normal conditions (Vin 48V, Pout 70%) </a:t>
            </a:r>
            <a:endParaRPr lang="en-GB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0" y="5911533"/>
            <a:ext cx="30398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Replaced with DC840  (being released)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3536885" y="5949280"/>
            <a:ext cx="630070" cy="1800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304800" y="658100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M. Di Cosmo – Summary of evaluation results of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equipment                                       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Interest Group - Perugia 26/9/2013 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1" name="Chart 40"/>
          <p:cNvGraphicFramePr/>
          <p:nvPr>
            <p:extLst>
              <p:ext uri="{D42A27DB-BD31-4B8C-83A1-F6EECF244321}">
                <p14:modId xmlns="" xmlns:p14="http://schemas.microsoft.com/office/powerpoint/2010/main" val="3445946810"/>
              </p:ext>
            </p:extLst>
          </p:nvPr>
        </p:nvGraphicFramePr>
        <p:xfrm>
          <a:off x="5857021" y="2176180"/>
          <a:ext cx="2880320" cy="2281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2" name="Rettangolo 34"/>
          <p:cNvSpPr/>
          <p:nvPr/>
        </p:nvSpPr>
        <p:spPr>
          <a:xfrm>
            <a:off x="6098831" y="4458120"/>
            <a:ext cx="288365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tx2">
                    <a:lumMod val="75000"/>
                  </a:schemeClr>
                </a:solidFill>
              </a:rPr>
              <a:t>Input stage overheating effect: Efficiency drop</a:t>
            </a:r>
            <a:endParaRPr lang="en-GB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Rectangle 1"/>
          <p:cNvSpPr/>
          <p:nvPr/>
        </p:nvSpPr>
        <p:spPr>
          <a:xfrm>
            <a:off x="341530" y="9863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&gt; </a:t>
            </a: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evaluation\Power Modules</a:t>
            </a:r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945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7077</TotalTime>
  <Words>2554</Words>
  <Application>Microsoft Office PowerPoint</Application>
  <PresentationFormat>Presentazione su schermo (4:3)</PresentationFormat>
  <Paragraphs>673</Paragraphs>
  <Slides>25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26" baseType="lpstr">
      <vt:lpstr>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Matteo Di Cosmo</dc:creator>
  <cp:lastModifiedBy>HP</cp:lastModifiedBy>
  <cp:revision>852</cp:revision>
  <cp:lastPrinted>2013-03-19T15:36:39Z</cp:lastPrinted>
  <dcterms:created xsi:type="dcterms:W3CDTF">2006-08-16T00:00:00Z</dcterms:created>
  <dcterms:modified xsi:type="dcterms:W3CDTF">2013-09-26T12:02:41Z</dcterms:modified>
</cp:coreProperties>
</file>