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8" r:id="rId2"/>
    <p:sldId id="289" r:id="rId3"/>
    <p:sldId id="298" r:id="rId4"/>
    <p:sldId id="283" r:id="rId5"/>
    <p:sldId id="294" r:id="rId6"/>
    <p:sldId id="297" r:id="rId7"/>
    <p:sldId id="300" r:id="rId8"/>
    <p:sldId id="302" r:id="rId9"/>
    <p:sldId id="301" r:id="rId10"/>
    <p:sldId id="303" r:id="rId11"/>
    <p:sldId id="299" r:id="rId12"/>
    <p:sldId id="296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594" autoAdjust="0"/>
    <p:restoredTop sz="94606" autoAdjust="0"/>
  </p:normalViewPr>
  <p:slideViewPr>
    <p:cSldViewPr snapToGrid="0" snapToObjects="1" showGuides="1">
      <p:cViewPr varScale="1">
        <p:scale>
          <a:sx n="92" d="100"/>
          <a:sy n="92" d="100"/>
        </p:scale>
        <p:origin x="-1672" y="-96"/>
      </p:cViewPr>
      <p:guideLst>
        <p:guide orient="horz" pos="2160"/>
        <p:guide pos="1334"/>
      </p:guideLst>
    </p:cSldViewPr>
  </p:slideViewPr>
  <p:outlineViewPr>
    <p:cViewPr>
      <p:scale>
        <a:sx n="33" d="100"/>
        <a:sy n="33" d="100"/>
      </p:scale>
      <p:origin x="0" y="9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42DEA-9DB1-CA49-B07E-41523EC5B344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CE9D4-320D-6641-B1DC-CDB3FF5CF9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61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EAAEF-4856-4446-BF70-2780DD4298EC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733BF-52FB-E848-B3F0-AC2F6F14D0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358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r>
              <a:rPr lang="fr-CH" dirty="0" smtClean="0"/>
              <a:t>WELCOME to TWEPP-12	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dirty="0" smtClean="0"/>
              <a:t>Oxford, 17 – 21 September 2012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103" y="6490036"/>
            <a:ext cx="2154603" cy="365125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dirty="0" smtClean="0"/>
              <a:t>Jorgen.Christiansen@cern.ch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7959"/>
            <a:ext cx="7391401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31726" y="6490036"/>
            <a:ext cx="2219533" cy="365125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dirty="0" smtClean="0"/>
              <a:t>Jorgen.Christiansen@cern.ch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TWEPP-13 Closing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7031" y="6490036"/>
            <a:ext cx="2074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CH" smtClean="0"/>
              <a:t>philippe.farthouat@cern.ch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490036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TWEPP-12 Opening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67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g.infn.it/twepp2013/index.php/papers" TargetMode="External"/><Relationship Id="rId3" Type="http://schemas.openxmlformats.org/officeDocument/2006/relationships/hyperlink" Target="https://indico.cern.ch/internalPage.py?pageId=2&amp;confId=22897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2897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3211" y="4267200"/>
            <a:ext cx="6639697" cy="5667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r>
              <a:rPr lang="fr-CH" dirty="0" smtClean="0"/>
              <a:t>TWEPP-2013 Close-out	</a:t>
            </a:r>
            <a:endParaRPr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dirty="0" smtClean="0"/>
              <a:t>Perugia, 23 – 27 September 2012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4" t="9397" r="9553" b="10394"/>
          <a:stretch/>
        </p:blipFill>
        <p:spPr>
          <a:xfrm>
            <a:off x="4153989" y="0"/>
            <a:ext cx="49900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262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scientific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00376"/>
            <a:ext cx="7163089" cy="49896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Scientific committee members: </a:t>
            </a:r>
            <a:br>
              <a:rPr lang="en-US" dirty="0" smtClean="0"/>
            </a:br>
            <a:r>
              <a:rPr lang="en-US" dirty="0" smtClean="0"/>
              <a:t>  Philippe </a:t>
            </a:r>
            <a:r>
              <a:rPr lang="en-US" dirty="0" err="1"/>
              <a:t>Farthouat</a:t>
            </a:r>
            <a:r>
              <a:rPr lang="en-US" dirty="0"/>
              <a:t> (CERN, co-Chair)   G.M. </a:t>
            </a:r>
            <a:r>
              <a:rPr lang="en-US" dirty="0" err="1"/>
              <a:t>Bilei</a:t>
            </a:r>
            <a:r>
              <a:rPr lang="en-US" dirty="0"/>
              <a:t> (INFN Perugia)   L. Feld (Aachen University)   M. French (RAL)   G. Hall (Imperial College)   M. Hansen (CERN)   L. </a:t>
            </a:r>
            <a:r>
              <a:rPr lang="en-US" dirty="0" err="1"/>
              <a:t>Mapelli</a:t>
            </a:r>
            <a:r>
              <a:rPr lang="en-US" dirty="0"/>
              <a:t> (CERN)   A. </a:t>
            </a:r>
            <a:r>
              <a:rPr lang="en-US" dirty="0" err="1"/>
              <a:t>Marchioro</a:t>
            </a:r>
            <a:r>
              <a:rPr lang="en-US" dirty="0"/>
              <a:t> (CERN)   L. Musa (CERN)   M. Newcomer (U. of Pennsylvania)   </a:t>
            </a:r>
            <a:r>
              <a:rPr lang="en-US" b="1" dirty="0"/>
              <a:t>E. </a:t>
            </a:r>
            <a:r>
              <a:rPr lang="en-US" b="1" dirty="0" err="1"/>
              <a:t>Petrolo</a:t>
            </a:r>
            <a:r>
              <a:rPr lang="en-US" b="1" dirty="0"/>
              <a:t> (INFN Rome)</a:t>
            </a:r>
            <a:r>
              <a:rPr lang="en-US" dirty="0"/>
              <a:t>   J. Serrano (CERN)   W. Smith (U. of Wisconsin)   C. de la </a:t>
            </a:r>
            <a:r>
              <a:rPr lang="en-US" dirty="0" err="1"/>
              <a:t>Taille</a:t>
            </a:r>
            <a:r>
              <a:rPr lang="en-US" dirty="0"/>
              <a:t> (IN2P3)   F. </a:t>
            </a:r>
            <a:r>
              <a:rPr lang="en-US" dirty="0" err="1"/>
              <a:t>Vasey</a:t>
            </a:r>
            <a:r>
              <a:rPr lang="en-US" dirty="0"/>
              <a:t> (CERN)   K. Wyllie (CERN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Jorgen </a:t>
            </a:r>
            <a:r>
              <a:rPr lang="en-US" dirty="0"/>
              <a:t>Christiansen (CERN, co-Chair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b="1" dirty="0" err="1" smtClean="0"/>
              <a:t>Evelyne</a:t>
            </a:r>
            <a:r>
              <a:rPr lang="en-US" b="1" dirty="0" smtClean="0"/>
              <a:t> </a:t>
            </a:r>
            <a:r>
              <a:rPr lang="en-US" b="1" dirty="0" err="1" smtClean="0"/>
              <a:t>Dho</a:t>
            </a:r>
            <a:r>
              <a:rPr lang="en-US" b="1" dirty="0" smtClean="0"/>
              <a:t> </a:t>
            </a:r>
            <a:r>
              <a:rPr lang="en-US" dirty="0" smtClean="0"/>
              <a:t>for </a:t>
            </a:r>
            <a:r>
              <a:rPr lang="en-US" dirty="0" err="1" smtClean="0"/>
              <a:t>Indico</a:t>
            </a:r>
            <a:r>
              <a:rPr lang="en-US" dirty="0" smtClean="0"/>
              <a:t>, poster, </a:t>
            </a:r>
            <a:r>
              <a:rPr lang="en-US" dirty="0" err="1" smtClean="0"/>
              <a:t>programme</a:t>
            </a:r>
            <a:r>
              <a:rPr lang="en-US" dirty="0" smtClean="0"/>
              <a:t>, Emails, ,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5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3 years of organizing TWEPP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IMG_22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6" y="1807188"/>
            <a:ext cx="7012873" cy="4675248"/>
          </a:xfrm>
          <a:prstGeom prst="rect">
            <a:avLst/>
          </a:prstGeom>
        </p:spPr>
      </p:pic>
      <p:pic>
        <p:nvPicPr>
          <p:cNvPr id="8" name="Picture 7" descr="Philippe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7" t="8361" r="25105" b="4282"/>
          <a:stretch/>
        </p:blipFill>
        <p:spPr>
          <a:xfrm>
            <a:off x="1526972" y="2725364"/>
            <a:ext cx="3253737" cy="3581499"/>
          </a:xfrm>
          <a:prstGeom prst="rect">
            <a:avLst/>
          </a:prstGeom>
        </p:spPr>
      </p:pic>
      <p:pic>
        <p:nvPicPr>
          <p:cNvPr id="9" name="Picture 8" descr="Philippe5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1" b="21368"/>
          <a:stretch/>
        </p:blipFill>
        <p:spPr>
          <a:xfrm>
            <a:off x="5499731" y="1500374"/>
            <a:ext cx="3633696" cy="366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83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12" y="139660"/>
            <a:ext cx="3008812" cy="870534"/>
          </a:xfrm>
        </p:spPr>
        <p:txBody>
          <a:bodyPr/>
          <a:lstStyle/>
          <a:p>
            <a:r>
              <a:rPr lang="en-US" dirty="0" smtClean="0"/>
              <a:t>TWEPP-14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963285" y="1922417"/>
            <a:ext cx="3861326" cy="145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Aix en Provence, </a:t>
            </a:r>
          </a:p>
          <a:p>
            <a:pPr>
              <a:lnSpc>
                <a:spcPct val="90000"/>
              </a:lnSpc>
            </a:pPr>
            <a:r>
              <a:rPr lang="en-US" sz="2400" b="1" i="1" dirty="0" smtClean="0"/>
              <a:t>France</a:t>
            </a:r>
            <a:endParaRPr lang="en-US" sz="2400" b="1" i="1" dirty="0"/>
          </a:p>
          <a:p>
            <a:pPr>
              <a:lnSpc>
                <a:spcPct val="90000"/>
              </a:lnSpc>
            </a:pPr>
            <a:r>
              <a:rPr lang="en-US" sz="2400" b="1" i="1" dirty="0" smtClean="0"/>
              <a:t>Sep. 22 </a:t>
            </a:r>
            <a:r>
              <a:rPr lang="en-US" sz="2400" b="1" i="1" dirty="0"/>
              <a:t>– </a:t>
            </a:r>
            <a:r>
              <a:rPr lang="en-US" sz="2400" b="1" i="1" dirty="0" smtClean="0"/>
              <a:t>26 2014</a:t>
            </a:r>
          </a:p>
          <a:p>
            <a:pPr>
              <a:lnSpc>
                <a:spcPct val="90000"/>
              </a:lnSpc>
            </a:pPr>
            <a:r>
              <a:rPr lang="en-US" sz="2400" b="1" i="1" dirty="0" smtClean="0"/>
              <a:t>Hosted by CPPM</a:t>
            </a:r>
            <a:endParaRPr lang="en-US" sz="24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3635830" cy="39163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103" y="6490036"/>
            <a:ext cx="2154603" cy="365125"/>
          </a:xfrm>
        </p:spPr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490036"/>
            <a:ext cx="6007100" cy="365125"/>
          </a:xfrm>
        </p:spPr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9392"/>
            <a:ext cx="5963285" cy="4466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285" y="3641924"/>
            <a:ext cx="3018372" cy="2848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15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508377" cy="812903"/>
          </a:xfrm>
        </p:spPr>
        <p:txBody>
          <a:bodyPr/>
          <a:lstStyle/>
          <a:p>
            <a:r>
              <a:rPr lang="en-GB" dirty="0" smtClean="0"/>
              <a:t>Time to go home</a:t>
            </a:r>
            <a:endParaRPr lang="en-GB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170278"/>
            <a:ext cx="5780236" cy="5134728"/>
          </a:xfr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666" y="3326616"/>
            <a:ext cx="3459130" cy="316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57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JINST Proceedings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844" y="1946196"/>
            <a:ext cx="8665197" cy="4543840"/>
          </a:xfrm>
        </p:spPr>
        <p:txBody>
          <a:bodyPr numCol="2" spcCol="360000">
            <a:noAutofit/>
          </a:bodyPr>
          <a:lstStyle/>
          <a:p>
            <a:pPr marL="273050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800" dirty="0"/>
              <a:t>J</a:t>
            </a:r>
            <a:r>
              <a:rPr lang="en-US" sz="1800" dirty="0" smtClean="0"/>
              <a:t>INST paper submissions</a:t>
            </a:r>
            <a:br>
              <a:rPr lang="en-US" sz="1800" dirty="0" smtClean="0"/>
            </a:br>
            <a:r>
              <a:rPr lang="en-US" sz="1800" b="1" dirty="0">
                <a:solidFill>
                  <a:srgbClr val="FF0000"/>
                </a:solidFill>
              </a:rPr>
              <a:t>B</a:t>
            </a:r>
            <a:r>
              <a:rPr lang="en-US" sz="1800" b="1" dirty="0" smtClean="0">
                <a:solidFill>
                  <a:srgbClr val="FF0000"/>
                </a:solidFill>
              </a:rPr>
              <a:t>efore </a:t>
            </a:r>
            <a:r>
              <a:rPr lang="en-US" sz="1800" b="1" dirty="0">
                <a:solidFill>
                  <a:srgbClr val="FF0000"/>
                </a:solidFill>
              </a:rPr>
              <a:t>November </a:t>
            </a:r>
            <a:r>
              <a:rPr lang="en-US" sz="1800" b="1" dirty="0" smtClean="0">
                <a:solidFill>
                  <a:srgbClr val="FF0000"/>
                </a:solidFill>
              </a:rPr>
              <a:t>1</a:t>
            </a:r>
            <a:r>
              <a:rPr lang="en-US" sz="18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1800" b="1" dirty="0" smtClean="0">
                <a:solidFill>
                  <a:srgbClr val="FF0000"/>
                </a:solidFill>
              </a:rPr>
              <a:t>.</a:t>
            </a:r>
            <a:endParaRPr lang="en-US" sz="1800" b="1" dirty="0">
              <a:solidFill>
                <a:srgbClr val="FF0000"/>
              </a:solidFill>
            </a:endParaRPr>
          </a:p>
          <a:p>
            <a:pPr marL="273050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800" dirty="0"/>
              <a:t>Proceedings for </a:t>
            </a:r>
            <a:r>
              <a:rPr lang="en-US" sz="1800" dirty="0" smtClean="0"/>
              <a:t>both Oral </a:t>
            </a:r>
            <a:r>
              <a:rPr lang="en-US" sz="1800" dirty="0"/>
              <a:t>&amp; </a:t>
            </a:r>
            <a:r>
              <a:rPr lang="en-US" sz="1800" dirty="0" smtClean="0"/>
              <a:t>Poster contributions</a:t>
            </a:r>
            <a:endParaRPr lang="en-US" sz="1800" dirty="0"/>
          </a:p>
          <a:p>
            <a:pPr marL="273050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800" dirty="0"/>
              <a:t>All </a:t>
            </a:r>
            <a:r>
              <a:rPr lang="en-US" sz="1800" dirty="0" smtClean="0"/>
              <a:t>papers </a:t>
            </a:r>
            <a:r>
              <a:rPr lang="en-US" sz="1800" dirty="0"/>
              <a:t>will be </a:t>
            </a:r>
            <a:r>
              <a:rPr lang="en-US" sz="1800" dirty="0" smtClean="0"/>
              <a:t>reviewed</a:t>
            </a:r>
          </a:p>
          <a:p>
            <a:pPr marL="501650" lvl="1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600" i="1" dirty="0" smtClean="0">
                <a:solidFill>
                  <a:srgbClr val="FF0000"/>
                </a:solidFill>
              </a:rPr>
              <a:t>Please assure </a:t>
            </a:r>
            <a:r>
              <a:rPr lang="en-US" sz="1600" b="1" i="1" dirty="0" smtClean="0">
                <a:solidFill>
                  <a:srgbClr val="FF0000"/>
                </a:solidFill>
              </a:rPr>
              <a:t>good quality to minimize load on reviewers</a:t>
            </a:r>
          </a:p>
          <a:p>
            <a:pPr marL="730250" lvl="2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400" b="1" i="1" dirty="0" smtClean="0">
                <a:solidFill>
                  <a:srgbClr val="FF0000"/>
                </a:solidFill>
              </a:rPr>
              <a:t>All co-Authors MUST have read paper and made corrections BEFORE submitting paper for review</a:t>
            </a:r>
            <a:endParaRPr lang="en-US" sz="1400" b="1" dirty="0"/>
          </a:p>
          <a:p>
            <a:pPr marL="501650" lvl="1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600" dirty="0" smtClean="0"/>
              <a:t>You may be requested to help with paper reviews</a:t>
            </a:r>
          </a:p>
          <a:p>
            <a:pPr marL="501650" lvl="1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600" dirty="0" smtClean="0"/>
              <a:t>Thanks </a:t>
            </a:r>
            <a:r>
              <a:rPr lang="en-US" sz="1600" dirty="0"/>
              <a:t>for you help </a:t>
            </a:r>
          </a:p>
          <a:p>
            <a:pPr marL="273050" indent="-273050">
              <a:lnSpc>
                <a:spcPct val="90000"/>
              </a:lnSpc>
              <a:spcAft>
                <a:spcPts val="300"/>
              </a:spcAft>
              <a:defRPr/>
            </a:pPr>
            <a:endParaRPr lang="en-US" sz="1800" dirty="0" smtClean="0"/>
          </a:p>
          <a:p>
            <a:pPr marL="273050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800" dirty="0" smtClean="0"/>
              <a:t>Max. </a:t>
            </a:r>
            <a:r>
              <a:rPr lang="en-US" sz="1800" dirty="0"/>
              <a:t>8 pages </a:t>
            </a:r>
            <a:endParaRPr lang="en-US" sz="1800" dirty="0" smtClean="0"/>
          </a:p>
          <a:p>
            <a:pPr marL="501650" lvl="1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600" dirty="0"/>
              <a:t>E</a:t>
            </a:r>
            <a:r>
              <a:rPr lang="en-US" sz="1600" dirty="0" smtClean="0"/>
              <a:t>xcluding Title </a:t>
            </a:r>
            <a:r>
              <a:rPr lang="en-US" sz="1600" dirty="0"/>
              <a:t>and Table of </a:t>
            </a:r>
            <a:r>
              <a:rPr lang="en-US" sz="1600" dirty="0" smtClean="0"/>
              <a:t>Content </a:t>
            </a:r>
            <a:endParaRPr lang="en-US" sz="1600" dirty="0"/>
          </a:p>
          <a:p>
            <a:pPr marL="273050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800" dirty="0"/>
              <a:t>Detailed </a:t>
            </a:r>
            <a:r>
              <a:rPr lang="en-US" sz="1800" dirty="0" smtClean="0"/>
              <a:t>instructions: </a:t>
            </a:r>
            <a:endParaRPr lang="en-US" sz="1800" dirty="0"/>
          </a:p>
          <a:p>
            <a:pPr marL="501650" lvl="1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600" dirty="0" smtClean="0"/>
              <a:t>TWEPP-13 site</a:t>
            </a:r>
            <a:r>
              <a:rPr lang="en-US" sz="1600" dirty="0"/>
              <a:t>: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www.pg.infn.it/twepp2013/index.php/papers</a:t>
            </a:r>
            <a:r>
              <a:rPr lang="en-US" sz="1600" dirty="0" smtClean="0"/>
              <a:t> </a:t>
            </a:r>
          </a:p>
          <a:p>
            <a:pPr marL="501650" lvl="1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600" dirty="0" err="1" smtClean="0"/>
              <a:t>Indico</a:t>
            </a:r>
            <a:r>
              <a:rPr lang="en-US" sz="1600" dirty="0"/>
              <a:t>: </a:t>
            </a: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indico.cern.ch/internalPage.py?pageId=2&amp;confId=228972</a:t>
            </a:r>
            <a:r>
              <a:rPr lang="en-US" sz="1600" dirty="0" smtClean="0"/>
              <a:t> </a:t>
            </a:r>
          </a:p>
          <a:p>
            <a:pPr marL="273050" indent="-273050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1800" dirty="0" smtClean="0"/>
              <a:t>In </a:t>
            </a:r>
            <a:r>
              <a:rPr lang="en-US" sz="1800" dirty="0"/>
              <a:t>case of problems contact </a:t>
            </a:r>
            <a:r>
              <a:rPr lang="en-US" sz="1800" dirty="0" smtClean="0"/>
              <a:t>Jorgen.Christiansen@cern.ch 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103" y="6490036"/>
            <a:ext cx="2154603" cy="365125"/>
          </a:xfrm>
        </p:spPr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490036"/>
            <a:ext cx="6007100" cy="365125"/>
          </a:xfrm>
        </p:spPr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493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 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72344"/>
            <a:ext cx="6508377" cy="452845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Please fill in evaluation form on </a:t>
            </a:r>
            <a:r>
              <a:rPr lang="en-GB" dirty="0" err="1" smtClean="0"/>
              <a:t>Indico</a:t>
            </a:r>
            <a:r>
              <a:rPr lang="en-GB" dirty="0" smtClean="0"/>
              <a:t> workshop </a:t>
            </a:r>
            <a:r>
              <a:rPr lang="en-GB" dirty="0"/>
              <a:t>home </a:t>
            </a:r>
            <a:r>
              <a:rPr lang="en-GB" dirty="0" smtClean="0"/>
              <a:t>page:  </a:t>
            </a:r>
            <a:r>
              <a:rPr lang="en-GB" sz="1700" dirty="0" smtClean="0">
                <a:hlinkClick r:id="rId2"/>
              </a:rPr>
              <a:t>https</a:t>
            </a:r>
            <a:r>
              <a:rPr lang="en-GB" sz="1700" dirty="0">
                <a:hlinkClick r:id="rId2"/>
              </a:rPr>
              <a:t>://</a:t>
            </a:r>
            <a:r>
              <a:rPr lang="en-GB" sz="1700" dirty="0" smtClean="0">
                <a:hlinkClick r:id="rId2"/>
              </a:rPr>
              <a:t>indico.cern.ch/conferenceDisplay.py?confId=228972</a:t>
            </a:r>
            <a:r>
              <a:rPr lang="en-GB" sz="1700" dirty="0" smtClean="0"/>
              <a:t> (</a:t>
            </a:r>
            <a:r>
              <a:rPr lang="en-GB" dirty="0" smtClean="0"/>
              <a:t>menu on left side) to help us to improve and shape this yearly workshop to the needs of the HEP electronics community (you).</a:t>
            </a:r>
          </a:p>
          <a:p>
            <a:r>
              <a:rPr lang="en-US" dirty="0"/>
              <a:t>Anonymous </a:t>
            </a:r>
            <a:r>
              <a:rPr lang="en-US" dirty="0" smtClean="0"/>
              <a:t>process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Good things</a:t>
            </a:r>
          </a:p>
          <a:p>
            <a:pPr lvl="1"/>
            <a:r>
              <a:rPr lang="en-GB" dirty="0" smtClean="0"/>
              <a:t>Bad things</a:t>
            </a:r>
          </a:p>
          <a:p>
            <a:pPr lvl="1"/>
            <a:r>
              <a:rPr lang="en-GB" dirty="0" smtClean="0"/>
              <a:t>New things and proposals</a:t>
            </a:r>
          </a:p>
          <a:p>
            <a:pPr lvl="1"/>
            <a:r>
              <a:rPr lang="en-GB" dirty="0" smtClean="0"/>
              <a:t>Program</a:t>
            </a:r>
          </a:p>
          <a:p>
            <a:pPr lvl="1"/>
            <a:r>
              <a:rPr lang="en-GB" dirty="0" smtClean="0"/>
              <a:t>Best presentations and posters</a:t>
            </a:r>
          </a:p>
          <a:p>
            <a:pPr lvl="1"/>
            <a:r>
              <a:rPr lang="en-GB" dirty="0" smtClean="0"/>
              <a:t>Organization</a:t>
            </a:r>
          </a:p>
          <a:p>
            <a:pPr lvl="1"/>
            <a:r>
              <a:rPr lang="en-GB" dirty="0" smtClean="0"/>
              <a:t>Practical aspects</a:t>
            </a:r>
          </a:p>
          <a:p>
            <a:pPr lvl="1"/>
            <a:r>
              <a:rPr lang="en-GB" b="1" dirty="0" smtClean="0"/>
              <a:t>Proposals for future invited speakers and subjects</a:t>
            </a:r>
          </a:p>
          <a:p>
            <a:pPr lvl="1"/>
            <a:r>
              <a:rPr lang="en-GB" dirty="0" smtClean="0"/>
              <a:t>,,,,,,,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9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to our sponsors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103" y="6490036"/>
            <a:ext cx="2154603" cy="365125"/>
          </a:xfrm>
        </p:spPr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490036"/>
            <a:ext cx="6007100" cy="365125"/>
          </a:xfrm>
        </p:spPr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45" y="1500375"/>
            <a:ext cx="6082938" cy="512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7246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contributions</a:t>
            </a:r>
            <a:endParaRPr lang="en-GB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Excellent presentations</a:t>
            </a:r>
          </a:p>
          <a:p>
            <a:r>
              <a:rPr lang="en-US" dirty="0" smtClean="0"/>
              <a:t>Excellent posters</a:t>
            </a:r>
          </a:p>
          <a:p>
            <a:r>
              <a:rPr lang="en-US" dirty="0" smtClean="0"/>
              <a:t>Active working groups</a:t>
            </a:r>
          </a:p>
          <a:p>
            <a:r>
              <a:rPr lang="en-US" dirty="0" smtClean="0"/>
              <a:t>Good and friendly coffee discussions</a:t>
            </a:r>
          </a:p>
          <a:p>
            <a:r>
              <a:rPr lang="en-US" dirty="0" smtClean="0"/>
              <a:t>,,,,</a:t>
            </a:r>
            <a:endParaRPr lang="en-US" dirty="0"/>
          </a:p>
        </p:txBody>
      </p:sp>
      <p:pic>
        <p:nvPicPr>
          <p:cNvPr id="9" name="Content Placeholder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08" y="1915886"/>
            <a:ext cx="7676587" cy="45741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708" y="1915886"/>
            <a:ext cx="9144000" cy="42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65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to local organization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199" y="1715590"/>
            <a:ext cx="6508377" cy="4410574"/>
          </a:xfrm>
        </p:spPr>
        <p:txBody>
          <a:bodyPr>
            <a:normAutofit/>
          </a:bodyPr>
          <a:lstStyle/>
          <a:p>
            <a:r>
              <a:rPr lang="en-GB" dirty="0" err="1" smtClean="0"/>
              <a:t>Gian</a:t>
            </a:r>
            <a:r>
              <a:rPr lang="en-GB" dirty="0" smtClean="0"/>
              <a:t> Mario and his Perugia team</a:t>
            </a:r>
          </a:p>
          <a:p>
            <a:r>
              <a:rPr lang="en-GB" dirty="0" smtClean="0"/>
              <a:t>Superb </a:t>
            </a:r>
            <a:r>
              <a:rPr lang="en-GB" dirty="0" smtClean="0"/>
              <a:t>city</a:t>
            </a:r>
          </a:p>
          <a:p>
            <a:r>
              <a:rPr lang="en-GB" dirty="0" smtClean="0"/>
              <a:t>Charming welcome</a:t>
            </a:r>
          </a:p>
          <a:p>
            <a:r>
              <a:rPr lang="en-GB" dirty="0"/>
              <a:t>Effective </a:t>
            </a:r>
            <a:r>
              <a:rPr lang="en-GB" dirty="0" smtClean="0"/>
              <a:t>organization</a:t>
            </a:r>
          </a:p>
          <a:p>
            <a:r>
              <a:rPr lang="en-GB" dirty="0" smtClean="0"/>
              <a:t>Excellent conference dinner</a:t>
            </a:r>
          </a:p>
          <a:p>
            <a:r>
              <a:rPr lang="en-GB" dirty="0" smtClean="0"/>
              <a:t>,,,,,,,</a:t>
            </a:r>
          </a:p>
          <a:p>
            <a:endParaRPr lang="en-GB" dirty="0"/>
          </a:p>
        </p:txBody>
      </p:sp>
      <p:sp>
        <p:nvSpPr>
          <p:cNvPr id="3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7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165669"/>
            <a:ext cx="6508377" cy="699535"/>
          </a:xfrm>
        </p:spPr>
        <p:txBody>
          <a:bodyPr/>
          <a:lstStyle/>
          <a:p>
            <a:r>
              <a:rPr lang="en-US" dirty="0" smtClean="0"/>
              <a:t>The Perugia team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2358" y="865204"/>
            <a:ext cx="9007585" cy="5501880"/>
            <a:chOff x="22358" y="879010"/>
            <a:chExt cx="9007585" cy="550188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4134" y="950877"/>
              <a:ext cx="1091734" cy="145200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716" y="2870797"/>
              <a:ext cx="1024815" cy="135529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62935" y="950876"/>
              <a:ext cx="1034396" cy="138592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60721" y="2949620"/>
              <a:ext cx="1091200" cy="145129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6162" y="879010"/>
              <a:ext cx="1124293" cy="140536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92756" y="2915752"/>
              <a:ext cx="1092006" cy="136500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92997" y="2949619"/>
              <a:ext cx="1083734" cy="144136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7516" y="950877"/>
              <a:ext cx="1511951" cy="145200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384762" y="4805562"/>
              <a:ext cx="964575" cy="128288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759653" y="4817824"/>
              <a:ext cx="935875" cy="1247026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119433" y="2904421"/>
              <a:ext cx="1115672" cy="141511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94043" y="4768622"/>
              <a:ext cx="993551" cy="1321423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748272" y="950877"/>
              <a:ext cx="1333500" cy="13335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5918" y="2336806"/>
              <a:ext cx="15314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Gian Mario Bilei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44132" y="2299743"/>
              <a:ext cx="17145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00FF"/>
                  </a:solidFill>
                </a:rPr>
                <a:t>Attilio</a:t>
              </a:r>
              <a:r>
                <a:rPr lang="en-US" sz="1400" dirty="0" smtClean="0">
                  <a:solidFill>
                    <a:srgbClr val="0000FF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Santocchia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86489" y="2294454"/>
              <a:ext cx="17216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Giovanni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Ambrosi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06033" y="2286007"/>
              <a:ext cx="14802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Daniele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Passeri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04318" y="2277522"/>
              <a:ext cx="16792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Mauro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Menichelli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358" y="4314626"/>
              <a:ext cx="1516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00FF"/>
                  </a:solidFill>
                </a:rPr>
                <a:t>Leonello</a:t>
              </a:r>
              <a:r>
                <a:rPr lang="en-US" sz="1400" dirty="0" smtClean="0">
                  <a:solidFill>
                    <a:srgbClr val="0000FF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Servoli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83335" y="4331558"/>
              <a:ext cx="13768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00FF"/>
                  </a:solidFill>
                </a:rPr>
                <a:t>Pisana</a:t>
              </a:r>
              <a:r>
                <a:rPr lang="en-US" sz="1400" dirty="0" smtClean="0">
                  <a:solidFill>
                    <a:srgbClr val="0000FF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Placidi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91544" y="4382357"/>
              <a:ext cx="1042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00FF"/>
                  </a:solidFill>
                </a:rPr>
                <a:t>Livio</a:t>
              </a:r>
              <a:r>
                <a:rPr lang="en-US" sz="1400" dirty="0" smtClean="0">
                  <a:solidFill>
                    <a:srgbClr val="0000FF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Fanò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77654" y="4399290"/>
              <a:ext cx="9949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00FF"/>
                  </a:solidFill>
                </a:rPr>
                <a:t>Elia</a:t>
              </a:r>
              <a:r>
                <a:rPr lang="en-US" sz="1400" dirty="0" smtClean="0">
                  <a:solidFill>
                    <a:srgbClr val="0000FF"/>
                  </a:solidFill>
                </a:rPr>
                <a:t> Conti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52739" y="4382357"/>
              <a:ext cx="17487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Michele Salvatore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24461" y="6042010"/>
              <a:ext cx="1418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00FF"/>
                  </a:solidFill>
                </a:rPr>
                <a:t>Aniello</a:t>
              </a:r>
              <a:r>
                <a:rPr lang="en-US" sz="1400" dirty="0" smtClean="0">
                  <a:solidFill>
                    <a:srgbClr val="0000FF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Spiezia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91474" y="6039961"/>
              <a:ext cx="17144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Diego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Ciangottini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83703" y="6073113"/>
              <a:ext cx="11875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Luisa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Alunni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266647" y="4751689"/>
              <a:ext cx="1025589" cy="1338356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6097959" y="6058943"/>
              <a:ext cx="1342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Sara Marconi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06911" y="4817823"/>
              <a:ext cx="1063809" cy="1184534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16914" y="6042515"/>
              <a:ext cx="10155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Lucia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Bissi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810247" y="4768622"/>
              <a:ext cx="1074796" cy="1304491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7466670" y="6003616"/>
              <a:ext cx="15632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Arianna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Morozzi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393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IT support team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81" y="1896219"/>
            <a:ext cx="1926593" cy="19265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985546"/>
            <a:ext cx="1993949" cy="19939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3312" y="4004909"/>
            <a:ext cx="1730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FF"/>
                </a:solidFill>
              </a:rPr>
              <a:t>Mirko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 err="1" smtClean="0">
                <a:solidFill>
                  <a:srgbClr val="0000FF"/>
                </a:solidFill>
              </a:rPr>
              <a:t>Mariotti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4004909"/>
            <a:ext cx="2128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Francesco </a:t>
            </a:r>
            <a:r>
              <a:rPr lang="en-GB" sz="2000" dirty="0" err="1" smtClean="0">
                <a:solidFill>
                  <a:srgbClr val="0000FF"/>
                </a:solidFill>
              </a:rPr>
              <a:t>Babucci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16767" y="4004909"/>
            <a:ext cx="1900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Enrico </a:t>
            </a:r>
            <a:r>
              <a:rPr lang="en-GB" sz="2000" dirty="0" err="1" smtClean="0">
                <a:solidFill>
                  <a:srgbClr val="0000FF"/>
                </a:solidFill>
              </a:rPr>
              <a:t>Becchetti</a:t>
            </a:r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0717" y="1896219"/>
            <a:ext cx="2762641" cy="207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0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Consulta</a:t>
            </a:r>
            <a:r>
              <a:rPr lang="en-GB" dirty="0"/>
              <a:t> Congress Agency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Jorgen.Christiansen@cern.ch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TWEPP-13 Closing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2013-09-25 13.51.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24" y="1606903"/>
            <a:ext cx="5433798" cy="40585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222" y="5684415"/>
            <a:ext cx="5834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0000FF"/>
                </a:solidFill>
              </a:rPr>
              <a:t>Simona</a:t>
            </a:r>
            <a:r>
              <a:rPr lang="en-GB" sz="2400" dirty="0" smtClean="0">
                <a:solidFill>
                  <a:srgbClr val="0000FF"/>
                </a:solidFill>
              </a:rPr>
              <a:t>, Laura, </a:t>
            </a:r>
            <a:r>
              <a:rPr lang="en-GB" sz="2400" dirty="0" err="1" smtClean="0">
                <a:solidFill>
                  <a:srgbClr val="0000FF"/>
                </a:solidFill>
              </a:rPr>
              <a:t>Giada</a:t>
            </a:r>
            <a:r>
              <a:rPr lang="en-GB" sz="2400" dirty="0" smtClean="0">
                <a:solidFill>
                  <a:srgbClr val="0000FF"/>
                </a:solidFill>
              </a:rPr>
              <a:t>, Silvia and </a:t>
            </a:r>
            <a:r>
              <a:rPr lang="en-GB" sz="2400" dirty="0" err="1" smtClean="0">
                <a:solidFill>
                  <a:srgbClr val="0000FF"/>
                </a:solidFill>
              </a:rPr>
              <a:t>Giuseppina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45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2813</TotalTime>
  <Words>341</Words>
  <Application>Microsoft Macintosh PowerPoint</Application>
  <PresentationFormat>On-screen Show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Plaza</vt:lpstr>
      <vt:lpstr>TWEPP-2013 Close-out </vt:lpstr>
      <vt:lpstr>JINST Proceedings </vt:lpstr>
      <vt:lpstr>Evaluation form</vt:lpstr>
      <vt:lpstr>Thanks to our sponsors</vt:lpstr>
      <vt:lpstr>Thanks for your contributions</vt:lpstr>
      <vt:lpstr>Thanks to local organization</vt:lpstr>
      <vt:lpstr>The Perugia team</vt:lpstr>
      <vt:lpstr>The IT support team</vt:lpstr>
      <vt:lpstr>Consulta Congress Agency</vt:lpstr>
      <vt:lpstr>The scientific committee</vt:lpstr>
      <vt:lpstr>Thanks for 3 years of organizing TWEPP</vt:lpstr>
      <vt:lpstr>TWEPP-14</vt:lpstr>
      <vt:lpstr>Time to go home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Farthouat</dc:creator>
  <cp:lastModifiedBy>jorgen christiansen</cp:lastModifiedBy>
  <cp:revision>113</cp:revision>
  <dcterms:created xsi:type="dcterms:W3CDTF">2012-08-09T09:06:37Z</dcterms:created>
  <dcterms:modified xsi:type="dcterms:W3CDTF">2013-09-27T09:08:49Z</dcterms:modified>
</cp:coreProperties>
</file>