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2"/>
  </p:notesMasterIdLst>
  <p:sldIdLst>
    <p:sldId id="256" r:id="rId4"/>
    <p:sldId id="332" r:id="rId5"/>
    <p:sldId id="339" r:id="rId6"/>
    <p:sldId id="340" r:id="rId7"/>
    <p:sldId id="338" r:id="rId8"/>
    <p:sldId id="336" r:id="rId9"/>
    <p:sldId id="337" r:id="rId10"/>
    <p:sldId id="342" r:id="rId11"/>
  </p:sldIdLst>
  <p:sldSz cx="9144000" cy="6858000" type="screen4x3"/>
  <p:notesSz cx="6718300" cy="9856788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14900" cy="36830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8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671513" y="4681538"/>
            <a:ext cx="5362575" cy="4422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0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3805238" y="9359900"/>
            <a:ext cx="2898775" cy="48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5028D3A3-EBF0-401F-AC28-0599EA6517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3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4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5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6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7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8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77B461-8FAB-4DC2-8758-2A10943BA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C35027-1603-4FE3-81A3-6104116D5A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4638"/>
            <a:ext cx="2082800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960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464638-EBBC-4D99-B11A-531EA2D5E4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B79FBD-8BC8-4EEE-BF44-4F7B34CF91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8C10365-B197-4329-AD40-0DFD462D43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53124DA-92B5-4490-B903-48ED5E80B5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81349A-141A-4009-85D0-EF70AE968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40AF61C-E54F-4C93-924B-8CF765A3C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A98A938-D185-4F33-ABE9-87A716B45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E3549F-AA59-4B65-AC72-0BF189E0A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0595FA-9E11-41DD-9AFE-B767E844A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3C9E8C-D4EC-4498-8074-9EECAD4C08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5C6741-A4D7-428C-93C6-157F49599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DB42E0A-BB2C-4575-ABCA-5BED29B897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4638"/>
            <a:ext cx="2082800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960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C6B46C-B00B-4D02-8C42-71E4C0E88A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E7153C-C9C6-4D91-A919-879D96967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8B97AC-6E54-4456-B2CB-90D8603671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B7F0AF-241E-48AC-8EB0-13716CE21C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2B7FE8-C071-4CE4-A49A-2CDDDB799F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76ECC6-8B7D-4059-ACCE-444C1C35B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4D93838-AE36-458B-9AEF-FF3A38CEDF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3713B-D523-443B-8DB7-6E8ACDEF6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E7F7FB-09CB-4E29-8969-9EA89D272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62E41A-0455-4EF0-A0CB-A64B7C58AE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48BEFE-6A9E-430D-9A13-5F6E34D503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9441CA-83DC-40F2-9FE4-4D36842AA3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4638"/>
            <a:ext cx="2082800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960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9DD882-1D39-4319-92F8-5420784EA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2EA544-75D0-4929-A304-A004637F6C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415E95-70F7-45CA-BA1A-C5C44188D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7A7FE7-68F3-4DB0-BD8F-EBCC0C80C6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D1128B-5E54-4D9B-99E4-9FAE979AF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A29593-C147-4D88-8ED6-218E6BA1A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BDFFEE-F0CE-42FF-9A9A-F70572C1EF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407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858000"/>
            <a:ext cx="14351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0" y="5410200"/>
            <a:ext cx="44069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886700" y="6400800"/>
            <a:ext cx="901700" cy="41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6D2776FB-863E-4993-B686-04F3512C20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0">
            <a:gsLst>
              <a:gs pos="0">
                <a:srgbClr val="8BA2BA"/>
              </a:gs>
              <a:gs pos="100000">
                <a:srgbClr val="003368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407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0" y="6858000"/>
            <a:ext cx="1435100" cy="3302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</a:tabLst>
              <a:defRPr sz="1200" b="1">
                <a:solidFill>
                  <a:srgbClr val="606060"/>
                </a:solidFill>
                <a:latin typeface="+mn-lt"/>
                <a:cs typeface="Arial" charset="0"/>
              </a:defRPr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5410200"/>
            <a:ext cx="4597400" cy="3302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200" b="1">
                <a:solidFill>
                  <a:srgbClr val="606060"/>
                </a:solidFill>
                <a:latin typeface="+mn-lt"/>
                <a:cs typeface="Arial" charset="0"/>
              </a:defRPr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7886700" y="6400800"/>
            <a:ext cx="90170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fld id="{E7969EA6-B200-40F9-B152-272ABD0336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407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0" y="6858000"/>
            <a:ext cx="14351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r>
              <a:rPr lang="en-US"/>
              <a:t>07.09.2010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5410200"/>
            <a:ext cx="44069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r>
              <a:rPr lang="en-US"/>
              <a:t>Orbit &amp; Feedbacks - MPP review 2010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7886700" y="6400800"/>
            <a:ext cx="90170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fld id="{22C25726-C84E-41E6-8C89-59239D0500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447800" y="3975100"/>
            <a:ext cx="34956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FF"/>
                </a:solidFill>
                <a:latin typeface="Arial" charset="0"/>
                <a:cs typeface="Arial" charset="0"/>
              </a:rPr>
              <a:t>Mariusz Sapinski BI/BL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Planning of quench tests 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QTSWG  13.01.18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914400" y="1651000"/>
            <a:ext cx="7772400" cy="205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b="1" dirty="0" smtClean="0">
                <a:solidFill>
                  <a:srgbClr val="000000"/>
                </a:solidFill>
                <a:latin typeface="Palatino Linotype" pitchFamily="18" charset="0"/>
              </a:rPr>
              <a:t>Latest news concerning planning of quench tests</a:t>
            </a:r>
            <a:endParaRPr lang="en-US" sz="4400" b="1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079625" y="5967413"/>
            <a:ext cx="6858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Palatino Linotype" pitchFamily="18" charset="0"/>
              </a:rPr>
              <a:t>      </a:t>
            </a:r>
            <a:r>
              <a:rPr lang="en-US" dirty="0" smtClean="0">
                <a:solidFill>
                  <a:srgbClr val="000000"/>
                </a:solidFill>
                <a:latin typeface="Palatino Linotype" pitchFamily="18" charset="0"/>
              </a:rPr>
              <a:t>Quench Test Strategy WG</a:t>
            </a:r>
            <a:r>
              <a:rPr lang="en-US" dirty="0" smtClean="0">
                <a:solidFill>
                  <a:srgbClr val="000000"/>
                </a:solidFill>
                <a:latin typeface="Palatino Linotype" pitchFamily="18" charset="0"/>
              </a:rPr>
              <a:t>, 2013/01/18</a:t>
            </a:r>
            <a:endParaRPr lang="en-US" dirty="0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Planning of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QTSWG 13.01.18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Preparation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 planning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3059815"/>
              </p:ext>
            </p:extLst>
          </p:nvPr>
        </p:nvGraphicFramePr>
        <p:xfrm>
          <a:off x="762000" y="914400"/>
          <a:ext cx="8001000" cy="5442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048"/>
                <a:gridCol w="5769952"/>
              </a:tblGrid>
              <a:tr h="556719"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latin typeface="Calibri"/>
                          <a:cs typeface="Calibri"/>
                        </a:rPr>
                        <a:t>date</a:t>
                      </a:r>
                      <a:endParaRPr lang="en-US" sz="120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action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87001"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>
                          <a:latin typeface="Calibri"/>
                          <a:cs typeface="Calibri"/>
                        </a:rPr>
                        <a:t>Friday,</a:t>
                      </a:r>
                      <a:r>
                        <a:rPr lang="en-US" sz="1600" i="0" baseline="0" dirty="0" smtClean="0">
                          <a:latin typeface="Calibri"/>
                          <a:cs typeface="Calibri"/>
                        </a:rPr>
                        <a:t> January 18th</a:t>
                      </a:r>
                      <a:endParaRPr lang="en-US" sz="16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QTSWG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meeting, checking status of preparation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</a:tr>
              <a:tr h="587001"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>
                          <a:latin typeface="Calibri"/>
                          <a:cs typeface="Calibri"/>
                        </a:rPr>
                        <a:t>Tuesday, January 22nd</a:t>
                      </a:r>
                      <a:endParaRPr lang="en-US" sz="16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Deadline for MPP EDMS documents  (sooner is better).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</a:tr>
              <a:tr h="2192676"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>
                          <a:latin typeface="Calibri"/>
                          <a:cs typeface="Calibri"/>
                        </a:rPr>
                        <a:t>Friday</a:t>
                      </a:r>
                      <a:r>
                        <a:rPr lang="en-US" sz="1600" i="0" baseline="0" dirty="0" smtClean="0">
                          <a:latin typeface="Calibri"/>
                          <a:cs typeface="Calibri"/>
                        </a:rPr>
                        <a:t>, January  25th</a:t>
                      </a:r>
                      <a:endParaRPr lang="en-US" sz="16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MPP, presentations :  </a:t>
                      </a: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Vera and Anton concerning beam screen  temperatures</a:t>
                      </a: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Mariusz – quench test planning and …</a:t>
                      </a: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6 hour MD time to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set ADT and test the fast loss procedure at injection with collimators.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(exact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date depends on ion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owen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refill)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</a:tr>
              <a:tr h="362402"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>
                          <a:latin typeface="Calibri"/>
                          <a:cs typeface="Calibri"/>
                        </a:rPr>
                        <a:t>Monday,</a:t>
                      </a:r>
                      <a:r>
                        <a:rPr lang="en-US" sz="1600" i="0" baseline="0" dirty="0" smtClean="0">
                          <a:latin typeface="Calibri"/>
                          <a:cs typeface="Calibri"/>
                        </a:rPr>
                        <a:t> January  28th</a:t>
                      </a:r>
                      <a:endParaRPr lang="en-US" sz="16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Collimation WG: presentation about collimators settings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for quench test (Belen)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</a:tr>
              <a:tr h="362402"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>
                          <a:latin typeface="Calibri"/>
                          <a:cs typeface="Calibri"/>
                        </a:rPr>
                        <a:t>Wednesday, January 30th</a:t>
                      </a:r>
                      <a:endParaRPr lang="en-US" sz="16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LMC: presentation about final tests schedule (Mariusz)</a:t>
                      </a:r>
                    </a:p>
                    <a:p>
                      <a:pPr marL="4572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Planning of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QTSWG 13.01.18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Quench tests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planning (I)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12192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4" charset="0"/>
                <a:cs typeface="DejaVu Sans" charset="0"/>
              </a:rPr>
              <a:t>    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4" charset="0"/>
                <a:cs typeface="DejaVu Sans" charset="0"/>
              </a:rPr>
              <a:t>ADT fast loss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8200" y="22860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Collimation protons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8200" y="33528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    Collimation ions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38200" y="44196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Steady state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with bump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38200" y="54864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Q6 injection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4800" y="1444823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High priority, most difficult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2587823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High priority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56489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Can be done during other magnet recovery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Planning of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QTSWG 13.01.18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Quench tests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planning (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II)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12192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4" charset="0"/>
                <a:cs typeface="DejaVu Sans" charset="0"/>
              </a:rPr>
              <a:t>    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4" charset="0"/>
                <a:cs typeface="DejaVu Sans" charset="0"/>
              </a:rPr>
              <a:t>ADT fast loss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8200" y="22860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Collimation protons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8200" y="33528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    Collimation ions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38200" y="44196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Steady state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with bump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38200" y="5486400"/>
            <a:ext cx="2743200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Q6 injection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4800" y="1444823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High priority, most difficult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2587823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High priority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56489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Can be done during other magnet recovery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20" name="Curved Up Arrow 19"/>
          <p:cNvSpPr/>
          <p:nvPr/>
        </p:nvSpPr>
        <p:spPr bwMode="auto">
          <a:xfrm rot="16200000">
            <a:off x="3238500" y="1028700"/>
            <a:ext cx="3429000" cy="2438400"/>
          </a:xfrm>
          <a:prstGeom prst="curved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4600" y="22098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E</a:t>
            </a:r>
            <a:r>
              <a:rPr lang="en-US" sz="1600" b="1" dirty="0" smtClean="0">
                <a:solidFill>
                  <a:schemeClr val="tx1"/>
                </a:solidFill>
              </a:rPr>
              <a:t>nd of lead in the oven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22" name="Plus 21"/>
          <p:cNvSpPr/>
          <p:nvPr/>
        </p:nvSpPr>
        <p:spPr bwMode="auto">
          <a:xfrm>
            <a:off x="5943600" y="5486400"/>
            <a:ext cx="1219200" cy="990600"/>
          </a:xfrm>
          <a:prstGeom prst="mathPl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0200" y="52578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Not easy </a:t>
            </a:r>
            <a:r>
              <a:rPr lang="en-US" sz="1600" b="1" dirty="0" err="1" smtClean="0">
                <a:solidFill>
                  <a:schemeClr val="tx1"/>
                </a:solidFill>
              </a:rPr>
              <a:t>bricolage</a:t>
            </a:r>
            <a:r>
              <a:rPr lang="en-US" sz="1600" b="1" dirty="0" smtClean="0">
                <a:solidFill>
                  <a:schemeClr val="tx1"/>
                </a:solidFill>
              </a:rPr>
              <a:t> in MPS 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beam  induced quench 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LMC158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Quench tests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planning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(III)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3059815"/>
              </p:ext>
            </p:extLst>
          </p:nvPr>
        </p:nvGraphicFramePr>
        <p:xfrm>
          <a:off x="762000" y="914400"/>
          <a:ext cx="8153401" cy="511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711"/>
                <a:gridCol w="1690500"/>
                <a:gridCol w="1868847"/>
                <a:gridCol w="2761142"/>
                <a:gridCol w="1219201"/>
              </a:tblGrid>
              <a:tr h="404178"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latin typeface="Calibri"/>
                          <a:cs typeface="Calibri"/>
                        </a:rPr>
                        <a:t>Time</a:t>
                      </a:r>
                      <a:endParaRPr lang="en-US" sz="120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MD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beam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comments 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accumulated time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26163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06:00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 if needed </a:t>
                      </a:r>
                    </a:p>
                  </a:txBody>
                  <a:tcPr marL="12700" marR="12700" marT="12700" marB="0" anchor="ctr">
                    <a:solidFill>
                      <a:srgbClr val="EAEC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Prepare BLM thresholds (easy), ADT settings (probably tricky), QPS acquisition</a:t>
                      </a: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</a:tr>
              <a:tr h="426163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08:00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ADT fast loss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1</a:t>
                      </a:r>
                      <a:endParaRPr kumimoji="0" lang="en-US" sz="1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10 x 1e9 (?) @ 4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TeV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Quench expected (12L6)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</a:tr>
              <a:tr h="263104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10:00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down, quench recovery, </a:t>
                      </a:r>
                      <a:r>
                        <a:rPr kumimoji="0" lang="en-US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precycle</a:t>
                      </a:r>
                      <a:endParaRPr kumimoji="0" lang="en-US" sz="1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</a:tr>
              <a:tr h="304900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15:00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ADT fast loss Q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2</a:t>
                      </a:r>
                      <a:endParaRPr kumimoji="0" lang="en-US" sz="1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10 x 1e9 (?) @ 4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TeV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(contingency?)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Quench expected (12L6)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</a:tr>
              <a:tr h="283713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17:00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down, quench recovery, </a:t>
                      </a:r>
                      <a:r>
                        <a:rPr kumimoji="0" lang="en-US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precycle</a:t>
                      </a:r>
                      <a:endParaRPr kumimoji="0" lang="en-US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1" dirty="0" smtClean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b="0" i="0" dirty="0" smtClean="0">
                          <a:latin typeface="Calibri"/>
                          <a:cs typeface="Calibri"/>
                        </a:rPr>
                        <a:t>Preparation of BLM thresholds (complex)</a:t>
                      </a:r>
                      <a:r>
                        <a:rPr lang="en-US" sz="1200" b="0" i="0" baseline="0" dirty="0" smtClean="0">
                          <a:latin typeface="Calibri"/>
                          <a:cs typeface="Calibri"/>
                        </a:rPr>
                        <a:t>, ADT settings</a:t>
                      </a:r>
                      <a:endParaRPr lang="en-US" sz="1200" b="0" i="0" dirty="0" smtClean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Calibri"/>
                          <a:cs typeface="Calibri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</a:tr>
              <a:tr h="576637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22:00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Proton collimation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ramp 1</a:t>
                      </a:r>
                      <a:endParaRPr lang="en-US" sz="1400" dirty="0" smtClean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9e12 @ 4 </a:t>
                      </a:r>
                      <a:r>
                        <a:rPr lang="en-US" sz="1200" b="0" u="none" dirty="0" err="1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200" b="0" u="none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assumed no quench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</a:tr>
              <a:tr h="304900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00:00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noProof="0" dirty="0" smtClean="0">
                          <a:latin typeface="Calibri"/>
                          <a:cs typeface="Calibri"/>
                        </a:rPr>
                        <a:t>Ramp down, </a:t>
                      </a:r>
                      <a:r>
                        <a:rPr lang="en-US" sz="1400" i="1" noProof="0" dirty="0" err="1" smtClean="0">
                          <a:latin typeface="Calibri"/>
                          <a:cs typeface="Calibri"/>
                        </a:rPr>
                        <a:t>precycle</a:t>
                      </a:r>
                      <a:endParaRPr lang="en-US" sz="1400" i="1" noProof="0" dirty="0" smtClean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16</a:t>
                      </a:r>
                    </a:p>
                  </a:txBody>
                  <a:tcPr marL="12700" marR="12700" marT="12700" marB="0" anchor="ctr"/>
                </a:tc>
              </a:tr>
              <a:tr h="304900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02:00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Proton collimation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ramp 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&gt;9e12 @ 4 </a:t>
                      </a:r>
                      <a:r>
                        <a:rPr lang="en-US" sz="1200" b="0" u="none" dirty="0" err="1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200" b="0" u="none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Quench expected (L7)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18</a:t>
                      </a:r>
                    </a:p>
                  </a:txBody>
                  <a:tcPr marL="12700" marR="12700" marT="12700" marB="0" anchor="ctr"/>
                </a:tc>
              </a:tr>
              <a:tr h="687738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04:00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down, quench recovery, </a:t>
                      </a:r>
                      <a:r>
                        <a:rPr kumimoji="0" lang="en-US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precycle</a:t>
                      </a:r>
                      <a:endParaRPr kumimoji="0" lang="en-US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u="none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u="none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2700" marR="12700" marT="12700" marB="0" anchor="ctr"/>
                </a:tc>
              </a:tr>
              <a:tr h="304900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09:00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Proton collimation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ramp 3</a:t>
                      </a:r>
                      <a:endParaRPr kumimoji="0" lang="en-US" sz="14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&gt;9e12 @ 4 </a:t>
                      </a:r>
                      <a:r>
                        <a:rPr lang="en-US" sz="1200" b="0" u="none" dirty="0" err="1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200" b="0" u="none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(contingency?)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Quench expected  (IR7)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(Maybe the other beam?)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beam  induced quench 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LMC158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Quench tests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planning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(IV)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3059815"/>
              </p:ext>
            </p:extLst>
          </p:nvPr>
        </p:nvGraphicFramePr>
        <p:xfrm>
          <a:off x="762001" y="1371600"/>
          <a:ext cx="7696201" cy="3657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297"/>
                <a:gridCol w="1706702"/>
                <a:gridCol w="1525453"/>
                <a:gridCol w="2125618"/>
                <a:gridCol w="1759131"/>
              </a:tblGrid>
              <a:tr h="404178"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latin typeface="Calibri"/>
                          <a:cs typeface="Calibri"/>
                        </a:rPr>
                        <a:t>Time</a:t>
                      </a:r>
                      <a:endParaRPr lang="en-US" sz="120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MD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beam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comments 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accumulated </a:t>
                      </a:r>
                    </a:p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Time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26163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11:00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down, quench recovery, </a:t>
                      </a:r>
                      <a:r>
                        <a:rPr kumimoji="0" lang="en-US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precycle</a:t>
                      </a:r>
                      <a:endParaRPr kumimoji="0" lang="en-US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>
                    <a:solidFill>
                      <a:srgbClr val="EAEC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Prepare BLM thresholds (very complex and critical) , ADT settings,</a:t>
                      </a: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27</a:t>
                      </a:r>
                    </a:p>
                  </a:txBody>
                  <a:tcPr marL="12700" marR="12700" marT="12700" marB="0" anchor="ctr">
                    <a:solidFill>
                      <a:srgbClr val="E5E6FD"/>
                    </a:solidFill>
                  </a:tcPr>
                </a:tc>
              </a:tr>
              <a:tr h="426163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16:00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Ion collimation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1</a:t>
                      </a:r>
                      <a:endParaRPr kumimoji="0" lang="en-US" sz="1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5e11 (charges,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ie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. 3x24 bunches)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@ 4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ZTeV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Quench expected (IR7).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Additional ramp if enough time</a:t>
                      </a: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32</a:t>
                      </a:r>
                    </a:p>
                  </a:txBody>
                  <a:tcPr marL="12700" marR="12700" marT="12700" marB="0" anchor="ctr"/>
                </a:tc>
              </a:tr>
              <a:tr h="263104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18:00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down, quench recovery, </a:t>
                      </a:r>
                      <a:r>
                        <a:rPr kumimoji="0" lang="en-US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precycle</a:t>
                      </a:r>
                      <a:endParaRPr kumimoji="0" lang="en-US" sz="1800" b="1" i="1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34</a:t>
                      </a:r>
                    </a:p>
                  </a:txBody>
                  <a:tcPr marL="12700" marR="12700" marT="12700" marB="0" anchor="ctr"/>
                </a:tc>
              </a:tr>
              <a:tr h="304900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23:00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Orbital bump steady state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ramp 1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10 x 1e11 @ 4 </a:t>
                      </a:r>
                      <a:r>
                        <a:rPr lang="en-US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TeV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Quench expected (12L6).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Additional ramp if enough time. </a:t>
                      </a: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39</a:t>
                      </a:r>
                    </a:p>
                  </a:txBody>
                  <a:tcPr marL="12700" marR="12700" marT="12700" marB="0" anchor="ctr"/>
                </a:tc>
              </a:tr>
              <a:tr h="283713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01:00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Ramp down, quench recovery, </a:t>
                      </a:r>
                      <a:r>
                        <a:rPr kumimoji="0" lang="en-US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precycle</a:t>
                      </a:r>
                      <a:endParaRPr kumimoji="0" lang="en-US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1" dirty="0" smtClean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 smtClean="0">
                          <a:latin typeface="Calibri"/>
                          <a:cs typeface="Calibri"/>
                        </a:rPr>
                        <a:t> Preparation of BLM thresholds (easy) and QPS fast acquisition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 smtClean="0">
                          <a:latin typeface="Calibri"/>
                          <a:cs typeface="Calibri"/>
                        </a:rPr>
                        <a:t>                      41</a:t>
                      </a:r>
                    </a:p>
                  </a:txBody>
                  <a:tcPr marL="12700" marR="12700" marT="12700" marB="0" anchor="ctr"/>
                </a:tc>
              </a:tr>
              <a:tr h="576637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03:00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Q6 injection QT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endParaRPr lang="en-US" sz="1400" dirty="0" smtClean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Fat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pilot at injection B2,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Q6 magnet at higher currents (5 </a:t>
                      </a:r>
                      <a:r>
                        <a:rPr lang="en-US" sz="1200" b="0" u="none" baseline="0" dirty="0" err="1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+)</a:t>
                      </a: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Can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start independently of quench recovery in 12L6.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Quench expected (6L8).</a:t>
                      </a:r>
                      <a:endParaRPr lang="en-US" sz="1200" b="0" u="none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43</a:t>
                      </a:r>
                    </a:p>
                  </a:txBody>
                  <a:tcPr marL="12700" marR="12700" marT="12700" marB="0" anchor="ctr"/>
                </a:tc>
              </a:tr>
              <a:tr h="304900">
                <a:tc>
                  <a:txBody>
                    <a:bodyPr/>
                    <a:lstStyle/>
                    <a:p>
                      <a:r>
                        <a:rPr lang="en-US" sz="1400" i="0" dirty="0" smtClean="0">
                          <a:latin typeface="Calibri"/>
                          <a:cs typeface="Calibri"/>
                        </a:rPr>
                        <a:t>05:00</a:t>
                      </a:r>
                      <a:endParaRPr lang="en-US" sz="1400" i="0" dirty="0"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noProof="0" dirty="0" smtClean="0">
                          <a:latin typeface="Calibri"/>
                          <a:cs typeface="Calibri"/>
                        </a:rPr>
                        <a:t>END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45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00400" y="51816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3 spare hours: possibility to make another ramp for </a:t>
            </a:r>
            <a:r>
              <a:rPr lang="en-US" sz="1400" b="1" dirty="0" smtClean="0">
                <a:solidFill>
                  <a:schemeClr val="tx1"/>
                </a:solidFill>
              </a:rPr>
              <a:t>ion collimation QT </a:t>
            </a:r>
            <a:r>
              <a:rPr lang="en-US" sz="1400" dirty="0" smtClean="0">
                <a:solidFill>
                  <a:schemeClr val="tx1"/>
                </a:solidFill>
              </a:rPr>
              <a:t>or </a:t>
            </a:r>
            <a:r>
              <a:rPr lang="en-US" sz="1400" b="1" dirty="0" smtClean="0">
                <a:solidFill>
                  <a:schemeClr val="tx1"/>
                </a:solidFill>
              </a:rPr>
              <a:t>Orbital bump steady state QT.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Planning of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QTSWG 13.01.18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ADT fast losses QT - idea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143000"/>
            <a:ext cx="83058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5200" y="19050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b</a:t>
            </a:r>
            <a:r>
              <a:rPr lang="en-US" sz="1400" dirty="0" smtClean="0">
                <a:solidFill>
                  <a:schemeClr val="accent3"/>
                </a:solidFill>
              </a:rPr>
              <a:t>low-up and scraping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67400" y="2895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b</a:t>
            </a:r>
            <a:r>
              <a:rPr lang="en-US" sz="1400" dirty="0" smtClean="0">
                <a:solidFill>
                  <a:schemeClr val="accent3"/>
                </a:solidFill>
              </a:rPr>
              <a:t>low-up and scraping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67400" y="3807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</a:rPr>
              <a:t>          bump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295400" y="3352800"/>
            <a:ext cx="533400" cy="5334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3505200" y="2895600"/>
            <a:ext cx="533400" cy="17526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124200" y="2362200"/>
            <a:ext cx="1219200" cy="838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124200" y="4267200"/>
            <a:ext cx="1219200" cy="838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8" name="Flowchart: Terminator 37"/>
          <p:cNvSpPr/>
          <p:nvPr/>
        </p:nvSpPr>
        <p:spPr bwMode="auto">
          <a:xfrm>
            <a:off x="533400" y="2819400"/>
            <a:ext cx="1981200" cy="1676400"/>
          </a:xfrm>
          <a:prstGeom prst="flowChartTerminator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9" name="Flowchart: Terminator 38"/>
          <p:cNvSpPr/>
          <p:nvPr/>
        </p:nvSpPr>
        <p:spPr bwMode="auto">
          <a:xfrm>
            <a:off x="5105400" y="2819400"/>
            <a:ext cx="1981200" cy="1676400"/>
          </a:xfrm>
          <a:prstGeom prst="flowChartTerminator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6629400" y="3352800"/>
            <a:ext cx="533400" cy="533400"/>
          </a:xfrm>
          <a:prstGeom prst="ellipse">
            <a:avLst/>
          </a:prstGeom>
          <a:solidFill>
            <a:srgbClr val="00B8FF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1" name="Striped Right Arrow 40"/>
          <p:cNvSpPr/>
          <p:nvPr/>
        </p:nvSpPr>
        <p:spPr bwMode="auto">
          <a:xfrm>
            <a:off x="6172200" y="3581400"/>
            <a:ext cx="457200" cy="152400"/>
          </a:xfrm>
          <a:prstGeom prst="striped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2" name="Explosion 2 41"/>
          <p:cNvSpPr/>
          <p:nvPr/>
        </p:nvSpPr>
        <p:spPr bwMode="auto">
          <a:xfrm>
            <a:off x="7086600" y="2743200"/>
            <a:ext cx="2057400" cy="1752600"/>
          </a:xfrm>
          <a:prstGeom prst="irregularSeal2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5800" y="1066800"/>
            <a:ext cx="1752600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Inject and ramp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43200" y="1090136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low-up vertically and scrape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57800" y="1066800"/>
            <a:ext cx="3048000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Excite horizontally and quench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9973963">
            <a:off x="7620000" y="35814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Quench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91000" y="5867401"/>
            <a:ext cx="30480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(*) Not in scale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triped Right Arrow 44"/>
          <p:cNvSpPr/>
          <p:nvPr/>
        </p:nvSpPr>
        <p:spPr bwMode="auto">
          <a:xfrm rot="5400000">
            <a:off x="6210300" y="4533900"/>
            <a:ext cx="990600" cy="457200"/>
          </a:xfrm>
          <a:prstGeom prst="stripedRightArrow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4" name="Striped Right Arrow 43"/>
          <p:cNvSpPr/>
          <p:nvPr/>
        </p:nvSpPr>
        <p:spPr bwMode="auto">
          <a:xfrm rot="5400000">
            <a:off x="3848100" y="4533900"/>
            <a:ext cx="990600" cy="457200"/>
          </a:xfrm>
          <a:prstGeom prst="stripedRightArrow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3" name="Striped Right Arrow 42"/>
          <p:cNvSpPr/>
          <p:nvPr/>
        </p:nvSpPr>
        <p:spPr bwMode="auto">
          <a:xfrm rot="5400000">
            <a:off x="1638300" y="4533900"/>
            <a:ext cx="990600" cy="457200"/>
          </a:xfrm>
          <a:prstGeom prst="stripedRightArrow">
            <a:avLst/>
          </a:prstGeom>
          <a:solidFill>
            <a:srgbClr val="FFFF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Planning of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tests </a:t>
            </a:r>
            <a:r>
              <a:rPr lang="en-US" sz="1200" b="1" dirty="0">
                <a:solidFill>
                  <a:srgbClr val="606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QTSWG 13.01.18</a:t>
            </a: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Open </a:t>
            </a: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points concerning ADT fast losses QT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143000"/>
            <a:ext cx="83058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43000" y="990600"/>
            <a:ext cx="6858000" cy="457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4" charset="0"/>
                <a:cs typeface="DejaVu Sans" charset="0"/>
              </a:rPr>
              <a:t>                                Inject and ramp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143000" y="16764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143000" y="26670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143000" y="35814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143000" y="5257800"/>
            <a:ext cx="6781800" cy="6096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19050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3"/>
                </a:solidFill>
              </a:rPr>
              <a:t>oc</a:t>
            </a:r>
            <a:r>
              <a:rPr lang="en-US" sz="1400" dirty="0" err="1" smtClean="0">
                <a:solidFill>
                  <a:schemeClr val="accent3"/>
                </a:solidFill>
              </a:rPr>
              <a:t>tupoles</a:t>
            </a:r>
            <a:r>
              <a:rPr lang="en-US" sz="1400" dirty="0" smtClean="0">
                <a:solidFill>
                  <a:schemeClr val="accent3"/>
                </a:solidFill>
              </a:rPr>
              <a:t> and </a:t>
            </a:r>
            <a:r>
              <a:rPr lang="en-US" sz="1400" dirty="0" err="1" smtClean="0">
                <a:solidFill>
                  <a:schemeClr val="accent3"/>
                </a:solidFill>
              </a:rPr>
              <a:t>chroma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9200" y="28926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</a:rPr>
              <a:t>          bump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9200" y="3807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b</a:t>
            </a:r>
            <a:r>
              <a:rPr lang="en-US" sz="1400" dirty="0" smtClean="0">
                <a:solidFill>
                  <a:schemeClr val="accent3"/>
                </a:solidFill>
              </a:rPr>
              <a:t>low-up and scraping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200" y="5407223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   Horizontal</a:t>
            </a:r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chemeClr val="accent3"/>
                </a:solidFill>
              </a:rPr>
              <a:t>kick and quench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29000" y="16764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5200" y="19050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b</a:t>
            </a:r>
            <a:r>
              <a:rPr lang="en-US" sz="1400" dirty="0" smtClean="0">
                <a:solidFill>
                  <a:schemeClr val="accent3"/>
                </a:solidFill>
              </a:rPr>
              <a:t>low-up and scraping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0" y="464820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Dump during scraping?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429000" y="26670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5200" y="2895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3"/>
                </a:solidFill>
              </a:rPr>
              <a:t>oc</a:t>
            </a:r>
            <a:r>
              <a:rPr lang="en-US" sz="1400" dirty="0" err="1" smtClean="0">
                <a:solidFill>
                  <a:schemeClr val="accent3"/>
                </a:solidFill>
              </a:rPr>
              <a:t>tupoles</a:t>
            </a:r>
            <a:r>
              <a:rPr lang="en-US" sz="1400" dirty="0" smtClean="0">
                <a:solidFill>
                  <a:schemeClr val="accent3"/>
                </a:solidFill>
              </a:rPr>
              <a:t> and </a:t>
            </a:r>
            <a:r>
              <a:rPr lang="en-US" sz="1400" dirty="0" err="1" smtClean="0">
                <a:solidFill>
                  <a:schemeClr val="accent3"/>
                </a:solidFill>
              </a:rPr>
              <a:t>chroma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429000" y="35814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05200" y="3807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</a:rPr>
              <a:t>          bump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9000" y="4343400"/>
            <a:ext cx="213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 H/V coupling – horizontal blow-up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how big bump?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791200" y="16764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7400" y="19050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3"/>
                </a:solidFill>
              </a:rPr>
              <a:t>oc</a:t>
            </a:r>
            <a:r>
              <a:rPr lang="en-US" sz="1400" dirty="0" err="1" smtClean="0">
                <a:solidFill>
                  <a:schemeClr val="accent3"/>
                </a:solidFill>
              </a:rPr>
              <a:t>tupoles</a:t>
            </a:r>
            <a:r>
              <a:rPr lang="en-US" sz="1400" dirty="0" smtClean="0">
                <a:solidFill>
                  <a:schemeClr val="accent3"/>
                </a:solidFill>
              </a:rPr>
              <a:t> and </a:t>
            </a:r>
            <a:r>
              <a:rPr lang="en-US" sz="1400" dirty="0" err="1" smtClean="0">
                <a:solidFill>
                  <a:schemeClr val="accent3"/>
                </a:solidFill>
              </a:rPr>
              <a:t>chroma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791200" y="26670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67400" y="2895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b</a:t>
            </a:r>
            <a:r>
              <a:rPr lang="en-US" sz="1400" dirty="0" smtClean="0">
                <a:solidFill>
                  <a:schemeClr val="accent3"/>
                </a:solidFill>
              </a:rPr>
              <a:t>low-up and scraping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5791200" y="3581400"/>
            <a:ext cx="21336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67400" y="3807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</a:rPr>
              <a:t>          bump</a:t>
            </a:r>
            <a:endParaRPr lang="en-US" sz="1400" dirty="0" smtClean="0">
              <a:solidFill>
                <a:schemeClr val="accent3"/>
              </a:solidFill>
            </a:endParaRPr>
          </a:p>
        </p:txBody>
      </p:sp>
      <p:sp>
        <p:nvSpPr>
          <p:cNvPr id="33" name="Down Arrow 32"/>
          <p:cNvSpPr/>
          <p:nvPr/>
        </p:nvSpPr>
        <p:spPr bwMode="auto">
          <a:xfrm>
            <a:off x="1981200" y="1447800"/>
            <a:ext cx="304800" cy="228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191000" y="1447800"/>
            <a:ext cx="304800" cy="228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6629400" y="1447800"/>
            <a:ext cx="304800" cy="228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43600" y="4343400"/>
            <a:ext cx="213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 H/V coupling – horizontal blow-up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how big bump?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1981200" y="2362200"/>
            <a:ext cx="304800" cy="3048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4191000" y="2362200"/>
            <a:ext cx="304800" cy="3048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9" name="Down Arrow 38"/>
          <p:cNvSpPr/>
          <p:nvPr/>
        </p:nvSpPr>
        <p:spPr bwMode="auto">
          <a:xfrm>
            <a:off x="6629400" y="2362200"/>
            <a:ext cx="304800" cy="3048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1981200" y="3352800"/>
            <a:ext cx="304800" cy="228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>
            <a:off x="4191000" y="3352800"/>
            <a:ext cx="304800" cy="228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2" name="Down Arrow 41"/>
          <p:cNvSpPr/>
          <p:nvPr/>
        </p:nvSpPr>
        <p:spPr bwMode="auto">
          <a:xfrm>
            <a:off x="6629400" y="3352800"/>
            <a:ext cx="304800" cy="228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400"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30859</TotalTime>
  <Words>772</Words>
  <Application>Microsoft Office PowerPoint</Application>
  <PresentationFormat>On-screen Show (4:3)</PresentationFormat>
  <Paragraphs>214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Mariusz</dc:creator>
  <cp:lastModifiedBy>Mariusz</cp:lastModifiedBy>
  <cp:revision>2410</cp:revision>
  <cp:lastPrinted>2011-01-25T08:14:52Z</cp:lastPrinted>
  <dcterms:created xsi:type="dcterms:W3CDTF">1601-01-01T00:00:00Z</dcterms:created>
  <dcterms:modified xsi:type="dcterms:W3CDTF">2013-01-17T21:03:09Z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