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2" r:id="rId4"/>
    <p:sldId id="258" r:id="rId5"/>
    <p:sldId id="266" r:id="rId6"/>
    <p:sldId id="268" r:id="rId7"/>
    <p:sldId id="260" r:id="rId8"/>
    <p:sldId id="261" r:id="rId9"/>
    <p:sldId id="269" r:id="rId10"/>
    <p:sldId id="265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15CD"/>
    <a:srgbClr val="3B0EE2"/>
    <a:srgbClr val="A35A09"/>
    <a:srgbClr val="FFFFAB"/>
    <a:srgbClr val="FFFFC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75" autoAdjust="0"/>
  </p:normalViewPr>
  <p:slideViewPr>
    <p:cSldViewPr>
      <p:cViewPr>
        <p:scale>
          <a:sx n="90" d="100"/>
          <a:sy n="90" d="100"/>
        </p:scale>
        <p:origin x="-7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66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2/12/2013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410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2/12/2013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483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127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541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812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76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27584" y="-33146"/>
            <a:ext cx="7596336" cy="830997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sz="2400" dirty="0" smtClean="0"/>
              <a:t>Insulation vacuum LHC activities </a:t>
            </a:r>
            <a:br>
              <a:rPr lang="en-US" sz="2400" dirty="0" smtClean="0"/>
            </a:br>
            <a:r>
              <a:rPr lang="en-US" sz="2400" dirty="0" smtClean="0"/>
              <a:t>(Christmas break 2011-2012)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FD3AE88B-4D2B-466A-8725-47D76968F456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1E2-B0E1-42AF-89DE-F933ABDF0A76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BA65-1483-4A5A-A939-5CD3575456E0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7F89-8955-41A2-8CB5-BEBA2ED029AF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7584" y="15388"/>
            <a:ext cx="7560840" cy="738664"/>
          </a:xfrm>
        </p:spPr>
        <p:txBody>
          <a:bodyPr wrap="square">
            <a:spAutoFit/>
          </a:bodyPr>
          <a:lstStyle>
            <a:lvl1pPr>
              <a:defRPr sz="1400" baseline="0"/>
            </a:lvl1pPr>
          </a:lstStyle>
          <a:p>
            <a:r>
              <a:rPr lang="en-US" dirty="0" smtClean="0"/>
              <a:t>LS1 activities </a:t>
            </a:r>
            <a:br>
              <a:rPr lang="en-US" dirty="0" smtClean="0"/>
            </a:br>
            <a:r>
              <a:rPr lang="en-US" dirty="0" smtClean="0"/>
              <a:t>Leak test-Consolidation-Maintenance</a:t>
            </a:r>
            <a:br>
              <a:rPr lang="en-US" dirty="0" smtClean="0"/>
            </a:br>
            <a:r>
              <a:rPr lang="en-US" dirty="0" smtClean="0"/>
              <a:t>EIV section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56BA-AAE9-4297-A43C-4B1B6FD4D91A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73EB-1656-4BB6-85A7-C597CA4E96FD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6DCB-7D04-4CA5-B6EF-B1E35C2FC0A1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A0E2-A17A-4745-9C19-30D0355EA218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59186"/>
            <a:ext cx="7488832" cy="646331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GB" sz="1200" dirty="0" smtClean="0"/>
              <a:t>LS1 activities </a:t>
            </a:r>
            <a:br>
              <a:rPr lang="en-GB" sz="1200" dirty="0" smtClean="0"/>
            </a:br>
            <a:r>
              <a:rPr lang="en-GB" sz="1200" dirty="0" smtClean="0"/>
              <a:t>Leak test-Consolidation-Maintenance</a:t>
            </a:r>
            <a:br>
              <a:rPr lang="en-GB" sz="1200" dirty="0" smtClean="0"/>
            </a:br>
            <a:r>
              <a:rPr lang="en-GB" sz="1200" dirty="0" smtClean="0"/>
              <a:t>EIV section</a:t>
            </a:r>
            <a:endParaRPr 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hdr="0"/>
  <p:txStyles>
    <p:titleStyle>
      <a:lvl1pPr marL="0" algn="ctr" defTabSz="914400" rtl="0" eaLnBrk="1" latinLnBrk="0" hangingPunct="1">
        <a:spcBef>
          <a:spcPct val="0"/>
        </a:spcBef>
        <a:buNone/>
        <a:defRPr sz="12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 baseline="0">
          <a:solidFill>
            <a:schemeClr val="accent2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40" cy="673134"/>
          </a:xfrm>
        </p:spPr>
        <p:txBody>
          <a:bodyPr/>
          <a:lstStyle/>
          <a:p>
            <a:r>
              <a:rPr lang="en-US" sz="1200" dirty="0" smtClean="0"/>
              <a:t>LS1 activities </a:t>
            </a:r>
            <a:br>
              <a:rPr lang="en-US" sz="1200" dirty="0" smtClean="0"/>
            </a:br>
            <a:r>
              <a:rPr lang="en-GB" sz="1200" dirty="0"/>
              <a:t>Leak test-Consolidation-Maintenance</a:t>
            </a:r>
            <a:br>
              <a:rPr lang="en-GB" sz="1200" dirty="0"/>
            </a:br>
            <a:r>
              <a:rPr lang="en-GB" sz="1200" dirty="0"/>
              <a:t>EIV section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fr-CH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L.Mourier-TE-VSC-EIV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987824" y="2132856"/>
            <a:ext cx="6588224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b="1" kern="1200" baseline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i="1" kern="120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/>
              <a:t>Activities</a:t>
            </a:r>
          </a:p>
          <a:p>
            <a:r>
              <a:rPr lang="en-GB" sz="3600" dirty="0" smtClean="0"/>
              <a:t>EIV Planning</a:t>
            </a:r>
          </a:p>
          <a:p>
            <a:r>
              <a:rPr lang="en-GB" sz="3600" dirty="0"/>
              <a:t>W</a:t>
            </a:r>
            <a:r>
              <a:rPr lang="en-GB" sz="3600" dirty="0" smtClean="0"/>
              <a:t>orking tool</a:t>
            </a:r>
          </a:p>
          <a:p>
            <a:r>
              <a:rPr lang="en-GB" sz="3600" dirty="0" smtClean="0"/>
              <a:t>Documentation</a:t>
            </a:r>
          </a:p>
          <a:p>
            <a:r>
              <a:rPr lang="en-GB" sz="3600" dirty="0" smtClean="0"/>
              <a:t>Conclusion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361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3284984"/>
            <a:ext cx="77048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Thank you!</a:t>
            </a:r>
          </a:p>
          <a:p>
            <a:pPr algn="ctr"/>
            <a:endParaRPr lang="en-GB" sz="3200" dirty="0"/>
          </a:p>
          <a:p>
            <a:pPr algn="ctr"/>
            <a:endParaRPr lang="en-GB" sz="3200" dirty="0" smtClean="0"/>
          </a:p>
          <a:p>
            <a:pPr algn="ctr"/>
            <a:endParaRPr lang="en-GB" sz="3200" dirty="0"/>
          </a:p>
          <a:p>
            <a:pPr algn="ctr"/>
            <a:endParaRPr lang="en-GB" sz="3200" dirty="0" smtClean="0"/>
          </a:p>
          <a:p>
            <a:pPr algn="ctr"/>
            <a:r>
              <a:rPr lang="en-GB" sz="3200" dirty="0" smtClean="0"/>
              <a:t> </a:t>
            </a:r>
            <a:endParaRPr lang="en-GB" sz="3200" dirty="0"/>
          </a:p>
        </p:txBody>
      </p:sp>
      <p:sp>
        <p:nvSpPr>
          <p:cNvPr id="4" name="Title 7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40" cy="673134"/>
          </a:xfrm>
        </p:spPr>
        <p:txBody>
          <a:bodyPr/>
          <a:lstStyle/>
          <a:p>
            <a:r>
              <a:rPr lang="en-US" sz="1200" dirty="0" smtClean="0"/>
              <a:t>LS1 activities </a:t>
            </a:r>
            <a:br>
              <a:rPr lang="en-US" sz="1200" dirty="0" smtClean="0"/>
            </a:br>
            <a:r>
              <a:rPr lang="en-GB" sz="1200" dirty="0"/>
              <a:t>Leak test-Consolidation-Maintenance</a:t>
            </a:r>
            <a:br>
              <a:rPr lang="en-GB" sz="1200" dirty="0"/>
            </a:br>
            <a:r>
              <a:rPr lang="en-GB" sz="1200" dirty="0"/>
              <a:t>EIV section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1456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L.Mourier-TE-VSC-EIV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764704"/>
            <a:ext cx="784887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sz="3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Activities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3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Envelope leak testing above 80K </a:t>
            </a:r>
            <a:r>
              <a:rPr lang="en-GB" sz="1100" b="1" dirty="0">
                <a:solidFill>
                  <a:srgbClr val="0070C0"/>
                </a:solidFill>
              </a:rPr>
              <a:t>total </a:t>
            </a:r>
            <a:r>
              <a:rPr lang="en-GB" sz="1100" b="1" dirty="0" smtClean="0">
                <a:solidFill>
                  <a:srgbClr val="0070C0"/>
                </a:solidFill>
              </a:rPr>
              <a:t>of~112 volumes</a:t>
            </a:r>
            <a:r>
              <a:rPr lang="en-GB" sz="11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GB" sz="1000" dirty="0" smtClean="0">
                <a:solidFill>
                  <a:srgbClr val="0070C0"/>
                </a:solidFill>
              </a:rPr>
              <a:t>                 (</a:t>
            </a:r>
            <a:r>
              <a:rPr lang="en-GB" sz="1000" dirty="0">
                <a:solidFill>
                  <a:srgbClr val="0070C0"/>
                </a:solidFill>
              </a:rPr>
              <a:t>3 </a:t>
            </a:r>
            <a:r>
              <a:rPr lang="en-GB" sz="1000" dirty="0" smtClean="0">
                <a:solidFill>
                  <a:srgbClr val="0070C0"/>
                </a:solidFill>
              </a:rPr>
              <a:t>days/arc with 2 </a:t>
            </a:r>
            <a:r>
              <a:rPr lang="en-GB" sz="1000" dirty="0">
                <a:solidFill>
                  <a:srgbClr val="0070C0"/>
                </a:solidFill>
              </a:rPr>
              <a:t>teams for </a:t>
            </a:r>
            <a:r>
              <a:rPr lang="en-GB" sz="1000" dirty="0" smtClean="0">
                <a:solidFill>
                  <a:srgbClr val="0070C0"/>
                </a:solidFill>
              </a:rPr>
              <a:t>~14 </a:t>
            </a:r>
            <a:r>
              <a:rPr lang="en-GB" sz="1000" dirty="0">
                <a:solidFill>
                  <a:srgbClr val="0070C0"/>
                </a:solidFill>
              </a:rPr>
              <a:t>volumes )</a:t>
            </a:r>
            <a:endParaRPr lang="en-GB" sz="1000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Monitoring the pressure during the warm-up for a first diagnostic </a:t>
            </a:r>
            <a:r>
              <a:rPr lang="en-GB" sz="1100" dirty="0" smtClean="0"/>
              <a:t>(CERN)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Leak test 0-rings that will not be exchanged (magnet foot, BPM free-throw’, level gauge, DFBA envelope, </a:t>
            </a:r>
            <a:r>
              <a:rPr lang="en-GB" sz="1400" dirty="0" err="1" smtClean="0"/>
              <a:t>viton</a:t>
            </a:r>
            <a:r>
              <a:rPr lang="en-GB" sz="1400" dirty="0"/>
              <a:t>)</a:t>
            </a:r>
            <a:r>
              <a:rPr lang="en-GB" sz="1400" dirty="0" smtClean="0"/>
              <a:t> </a:t>
            </a:r>
            <a:endParaRPr lang="en-GB" sz="11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Open NC in case of leaks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11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Vacuum degradation &amp; venting </a:t>
            </a:r>
            <a:r>
              <a:rPr lang="en-GB" sz="1100" b="1" dirty="0">
                <a:solidFill>
                  <a:srgbClr val="0070C0"/>
                </a:solidFill>
              </a:rPr>
              <a:t>total </a:t>
            </a:r>
            <a:r>
              <a:rPr lang="en-GB" sz="1100" b="1" dirty="0" smtClean="0">
                <a:solidFill>
                  <a:srgbClr val="0070C0"/>
                </a:solidFill>
              </a:rPr>
              <a:t>of ~</a:t>
            </a:r>
            <a:r>
              <a:rPr lang="en-GB" sz="1100" b="1" dirty="0">
                <a:solidFill>
                  <a:srgbClr val="0070C0"/>
                </a:solidFill>
              </a:rPr>
              <a:t>234 volumes</a:t>
            </a:r>
            <a:r>
              <a:rPr lang="en-GB" sz="28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GB" sz="1200" dirty="0" smtClean="0">
                <a:solidFill>
                  <a:srgbClr val="0070C0"/>
                </a:solidFill>
              </a:rPr>
              <a:t>               (1 day/arc with 1 team for ~30 volumes )</a:t>
            </a:r>
            <a:endParaRPr lang="en-GB" sz="1200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Degradation of the vacuum to accelerate the warm up </a:t>
            </a:r>
            <a:r>
              <a:rPr lang="en-GB" sz="800" dirty="0" smtClean="0"/>
              <a:t>(with dry air or N2)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Break vacuum at room temperature </a:t>
            </a:r>
            <a:r>
              <a:rPr lang="en-GB" sz="800" dirty="0"/>
              <a:t>(</a:t>
            </a:r>
            <a:r>
              <a:rPr lang="en-GB" sz="800" dirty="0" smtClean="0"/>
              <a:t>with tunnel air)</a:t>
            </a:r>
            <a:endParaRPr lang="en-GB" sz="800" dirty="0"/>
          </a:p>
          <a:p>
            <a:pPr marL="285750" indent="-285750">
              <a:buFont typeface="Wingdings" pitchFamily="2" charset="2"/>
              <a:buChar char="ü"/>
            </a:pPr>
            <a:endParaRPr lang="en-GB" sz="14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1100" dirty="0" smtClean="0">
              <a:solidFill>
                <a:srgbClr val="0070C0"/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Clamshell</a:t>
            </a:r>
            <a:r>
              <a:rPr lang="en-GB" sz="1400" dirty="0">
                <a:solidFill>
                  <a:srgbClr val="0070C0"/>
                </a:solidFill>
              </a:rPr>
              <a:t> on </a:t>
            </a:r>
            <a:r>
              <a:rPr lang="en-GB" sz="1400" dirty="0" smtClean="0">
                <a:solidFill>
                  <a:srgbClr val="0070C0"/>
                </a:solidFill>
              </a:rPr>
              <a:t>M line and diode vessel </a:t>
            </a:r>
            <a:r>
              <a:rPr lang="en-GB" sz="1100" b="1" dirty="0">
                <a:solidFill>
                  <a:srgbClr val="0070C0"/>
                </a:solidFill>
              </a:rPr>
              <a:t>total of </a:t>
            </a:r>
            <a:r>
              <a:rPr lang="en-GB" sz="1100" b="1" dirty="0" smtClean="0">
                <a:solidFill>
                  <a:srgbClr val="0070C0"/>
                </a:solidFill>
              </a:rPr>
              <a:t>~11000 welds  </a:t>
            </a:r>
            <a:r>
              <a:rPr lang="en-GB" sz="1000" dirty="0">
                <a:solidFill>
                  <a:srgbClr val="0070C0"/>
                </a:solidFill>
              </a:rPr>
              <a:t>(20 days/arc with 2 teams for ~ 1400 welds 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Standard leak test after welding executed by dedicated team 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1100" dirty="0" smtClean="0"/>
              <a:t>(pumping down, inject He  &amp; leak test the weld on a vacuum subsector of 214m) </a:t>
            </a:r>
            <a:endParaRPr lang="en-GB" sz="14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/>
              <a:t>I</a:t>
            </a:r>
            <a:r>
              <a:rPr lang="en-GB" sz="1400" dirty="0" smtClean="0"/>
              <a:t>n case of leak or impossibility to perform the standard test call an expert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Expert will confirm the leak or will find an issue in case of problem.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Activities status and result daily reported </a:t>
            </a:r>
            <a:r>
              <a:rPr lang="en-GB" sz="1100" dirty="0" smtClean="0"/>
              <a:t>(WISH tool only or other system is required?)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All welds will be re-validated by pressure test </a:t>
            </a:r>
            <a:r>
              <a:rPr lang="en-GB" sz="1100" dirty="0" smtClean="0"/>
              <a:t>(whole sector)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1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1100" dirty="0" smtClean="0"/>
          </a:p>
          <a:p>
            <a:endParaRPr lang="en-GB" sz="11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8" name="Picture 8" descr="clam shell on tu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848947"/>
            <a:ext cx="4032448" cy="3164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1" b="7549"/>
          <a:stretch/>
        </p:blipFill>
        <p:spPr bwMode="auto">
          <a:xfrm>
            <a:off x="899592" y="1340768"/>
            <a:ext cx="3907454" cy="2365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7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40" cy="673134"/>
          </a:xfrm>
        </p:spPr>
        <p:txBody>
          <a:bodyPr/>
          <a:lstStyle/>
          <a:p>
            <a:r>
              <a:rPr lang="en-US" sz="1200" dirty="0" smtClean="0"/>
              <a:t>LS1 activities </a:t>
            </a:r>
            <a:br>
              <a:rPr lang="en-US" sz="1200" dirty="0" smtClean="0"/>
            </a:br>
            <a:r>
              <a:rPr lang="en-GB" sz="1200" dirty="0"/>
              <a:t>Leak test-Consolidation-Maintenance</a:t>
            </a:r>
            <a:br>
              <a:rPr lang="en-GB" sz="1200" dirty="0"/>
            </a:br>
            <a:r>
              <a:rPr lang="en-GB" sz="1200" dirty="0"/>
              <a:t>EIV section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94199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1196752"/>
            <a:ext cx="7200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Tools for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clamshells activities</a:t>
            </a:r>
            <a:endParaRPr lang="en-GB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Standard clamshells already exist for M &amp; diode tests</a:t>
            </a:r>
          </a:p>
          <a:p>
            <a:endParaRPr lang="en-GB" sz="20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New ‘long clamshell’ design is on going </a:t>
            </a:r>
            <a:r>
              <a:rPr lang="en-GB" sz="800" dirty="0">
                <a:solidFill>
                  <a:srgbClr val="0070C0"/>
                </a:solidFill>
              </a:rPr>
              <a:t>(Paul, Alain</a:t>
            </a:r>
            <a:r>
              <a:rPr lang="en-GB" sz="800" dirty="0" smtClean="0">
                <a:solidFill>
                  <a:srgbClr val="0070C0"/>
                </a:solidFill>
              </a:rPr>
              <a:t>, Rafal, Hervé, Christophe)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 smtClean="0"/>
              <a:t>Special clamshell to test two welds in the same time</a:t>
            </a:r>
          </a:p>
          <a:p>
            <a:pPr marL="742950" lvl="1" indent="-285750">
              <a:buFont typeface="Courier New" pitchFamily="49" charset="0"/>
              <a:buChar char="o"/>
            </a:pPr>
            <a:endParaRPr lang="en-GB" sz="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20 extra clamshells “M” will be manufactured </a:t>
            </a:r>
            <a:r>
              <a:rPr lang="en-GB" sz="1200" dirty="0" smtClean="0">
                <a:solidFill>
                  <a:srgbClr val="0070C0"/>
                </a:solidFill>
              </a:rPr>
              <a:t>(25 in total)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 smtClean="0"/>
              <a:t>Quotation </a:t>
            </a:r>
            <a:r>
              <a:rPr lang="en-GB" sz="800" dirty="0"/>
              <a:t>is on going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2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10 extra clamshells “pot de diode” will be manufactured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/>
              <a:t>166.5mm (12  in total) </a:t>
            </a:r>
            <a:r>
              <a:rPr lang="en-GB" sz="800" dirty="0">
                <a:sym typeface="Symbol"/>
              </a:rPr>
              <a:t> Modification of the dimensions </a:t>
            </a:r>
            <a:endParaRPr lang="en-GB" sz="800" dirty="0"/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/>
              <a:t>94 mm (12 in total) </a:t>
            </a:r>
            <a:r>
              <a:rPr lang="en-GB" sz="800" dirty="0">
                <a:sym typeface="Symbol"/>
              </a:rPr>
              <a:t> Modification of the dimensions </a:t>
            </a:r>
            <a:endParaRPr lang="en-GB" sz="800" dirty="0" smtClean="0">
              <a:sym typeface="Symbol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 smtClean="0"/>
              <a:t>Quotation </a:t>
            </a:r>
            <a:r>
              <a:rPr lang="en-GB" sz="800" dirty="0"/>
              <a:t>is on </a:t>
            </a:r>
            <a:r>
              <a:rPr lang="en-GB" sz="800" dirty="0" smtClean="0"/>
              <a:t>going</a:t>
            </a:r>
            <a:endParaRPr lang="en-GB" sz="800" dirty="0">
              <a:sym typeface="Symbol"/>
            </a:endParaRPr>
          </a:p>
          <a:p>
            <a:pPr marL="742950" lvl="1" indent="-285750">
              <a:buFont typeface="Courier New" pitchFamily="49" charset="0"/>
              <a:buChar char="o"/>
            </a:pP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10 extra </a:t>
            </a:r>
            <a:r>
              <a:rPr lang="en-GB" sz="2000" dirty="0" smtClean="0">
                <a:solidFill>
                  <a:srgbClr val="0070C0"/>
                </a:solidFill>
              </a:rPr>
              <a:t>chart recorders </a:t>
            </a:r>
            <a:r>
              <a:rPr lang="en-GB" sz="2000" dirty="0">
                <a:solidFill>
                  <a:srgbClr val="0070C0"/>
                </a:solidFill>
              </a:rPr>
              <a:t>ordered </a:t>
            </a:r>
            <a:endParaRPr lang="en-GB" sz="2000" dirty="0">
              <a:solidFill>
                <a:srgbClr val="0070C0"/>
              </a:solidFill>
              <a:sym typeface="Symbol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/>
              <a:t>delivery end of  </a:t>
            </a:r>
            <a:r>
              <a:rPr lang="en-GB" sz="800" dirty="0" smtClean="0"/>
              <a:t>January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/>
              <a:t>0-10V cable will be produced </a:t>
            </a:r>
          </a:p>
          <a:p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Other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 smtClean="0"/>
              <a:t>Bridging tool to pump and backfill the 214m volume with helium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 smtClean="0"/>
              <a:t>Pump to evacuate cold mass volume to 1 mbar (RV12? IPX?)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 smtClean="0"/>
              <a:t>Detector (10 planned+ 5 news)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 smtClean="0"/>
              <a:t>Helium in 50 </a:t>
            </a:r>
            <a:r>
              <a:rPr lang="en-GB" sz="800" dirty="0" err="1" smtClean="0"/>
              <a:t>ltr</a:t>
            </a:r>
            <a:r>
              <a:rPr lang="en-GB" sz="800" dirty="0" smtClean="0"/>
              <a:t> (to be ordered)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800" dirty="0"/>
              <a:t>P</a:t>
            </a:r>
            <a:r>
              <a:rPr lang="en-GB" sz="800" dirty="0" smtClean="0"/>
              <a:t>atrick’s  trolley or adapted leak detector trolley?</a:t>
            </a:r>
          </a:p>
          <a:p>
            <a:pPr marL="742950" lvl="1" indent="-285750">
              <a:buFont typeface="Courier New" pitchFamily="49" charset="0"/>
              <a:buChar char="o"/>
            </a:pPr>
            <a:endParaRPr lang="en-GB" sz="800" dirty="0"/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0070C0"/>
              </a:solidFill>
              <a:sym typeface="Symbol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Title 7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40" cy="673134"/>
          </a:xfrm>
        </p:spPr>
        <p:txBody>
          <a:bodyPr/>
          <a:lstStyle/>
          <a:p>
            <a:r>
              <a:rPr lang="en-US" sz="1200" dirty="0" smtClean="0"/>
              <a:t>LS1 activities </a:t>
            </a:r>
            <a:br>
              <a:rPr lang="en-US" sz="1200" dirty="0" smtClean="0"/>
            </a:br>
            <a:r>
              <a:rPr lang="en-GB" sz="1200" dirty="0"/>
              <a:t>Leak test-Consolidation-Maintenance</a:t>
            </a:r>
            <a:br>
              <a:rPr lang="en-GB" sz="1200" dirty="0"/>
            </a:br>
            <a:r>
              <a:rPr lang="en-GB" sz="1200" dirty="0"/>
              <a:t>EIV section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47281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L.Mourier-TE-VSC-EIV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15616" y="649714"/>
            <a:ext cx="7812360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3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Consolidation</a:t>
            </a:r>
            <a:endParaRPr lang="en-GB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>
                <a:solidFill>
                  <a:srgbClr val="0070C0"/>
                </a:solidFill>
              </a:rPr>
              <a:t>DN200</a:t>
            </a:r>
            <a:r>
              <a:rPr lang="en-GB" sz="3200" dirty="0">
                <a:solidFill>
                  <a:srgbClr val="0070C0"/>
                </a:solidFill>
              </a:rPr>
              <a:t> </a:t>
            </a:r>
            <a:r>
              <a:rPr lang="en-GB" sz="1200" dirty="0">
                <a:solidFill>
                  <a:srgbClr val="0070C0"/>
                </a:solidFill>
              </a:rPr>
              <a:t>(6 days/arc with 1 team)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Installation of DN200 &amp; DN200 modified </a:t>
            </a:r>
            <a:r>
              <a:rPr lang="en-GB" sz="800" dirty="0" smtClean="0"/>
              <a:t>(actually manufactured in main workshop)</a:t>
            </a:r>
            <a:r>
              <a:rPr lang="en-GB" sz="1400" dirty="0" smtClean="0"/>
              <a:t> with spring, </a:t>
            </a:r>
            <a:r>
              <a:rPr lang="en-GB" sz="1400" dirty="0"/>
              <a:t>Flap valve </a:t>
            </a:r>
            <a:r>
              <a:rPr lang="en-GB" sz="1000" dirty="0"/>
              <a:t>(on </a:t>
            </a:r>
            <a:r>
              <a:rPr lang="en-GB" sz="1000" dirty="0" smtClean="0"/>
              <a:t>3,5 </a:t>
            </a:r>
            <a:r>
              <a:rPr lang="en-GB" sz="1000" dirty="0"/>
              <a:t>sectors ) </a:t>
            </a:r>
            <a:r>
              <a:rPr lang="en-GB" sz="1000" dirty="0" smtClean="0"/>
              <a:t> - LSS Rafal + Wim</a:t>
            </a:r>
            <a:endParaRPr lang="en-GB" sz="10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/>
              <a:t>Install DN200 </a:t>
            </a:r>
            <a:r>
              <a:rPr lang="en-GB" sz="1400" dirty="0" smtClean="0"/>
              <a:t>modified &amp; </a:t>
            </a:r>
            <a:r>
              <a:rPr lang="en-GB" sz="1400" dirty="0"/>
              <a:t>Flap valve  on the </a:t>
            </a:r>
            <a:r>
              <a:rPr lang="en-GB" sz="1400" dirty="0" smtClean="0"/>
              <a:t>consolidated subsector  </a:t>
            </a:r>
            <a:r>
              <a:rPr lang="en-GB" sz="1200" dirty="0"/>
              <a:t>(on </a:t>
            </a:r>
            <a:r>
              <a:rPr lang="en-GB" sz="1200" dirty="0" smtClean="0"/>
              <a:t>4,5 </a:t>
            </a:r>
            <a:r>
              <a:rPr lang="en-GB" sz="1200" dirty="0"/>
              <a:t>sectors</a:t>
            </a:r>
            <a:r>
              <a:rPr lang="en-GB" sz="1200" dirty="0" smtClean="0"/>
              <a:t>)</a:t>
            </a:r>
            <a:endParaRPr lang="en-GB" sz="12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GB" sz="1200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GB" sz="12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GB" sz="1200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GB" sz="12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GB" sz="1200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GB" sz="12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GB" sz="1200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70C0"/>
                </a:solidFill>
              </a:rPr>
              <a:t>To </a:t>
            </a:r>
            <a:r>
              <a:rPr lang="en-GB" sz="2000" dirty="0">
                <a:solidFill>
                  <a:srgbClr val="0070C0"/>
                </a:solidFill>
              </a:rPr>
              <a:t>improve </a:t>
            </a:r>
            <a:r>
              <a:rPr lang="en-GB" sz="2000" dirty="0" smtClean="0">
                <a:solidFill>
                  <a:srgbClr val="0070C0"/>
                </a:solidFill>
              </a:rPr>
              <a:t>redundancy </a:t>
            </a:r>
            <a:r>
              <a:rPr lang="en-GB" sz="2000" dirty="0">
                <a:solidFill>
                  <a:srgbClr val="0070C0"/>
                </a:solidFill>
              </a:rPr>
              <a:t>on magnet &amp; QRL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200" dirty="0">
                <a:solidFill>
                  <a:srgbClr val="0070C0"/>
                </a:solidFill>
              </a:rPr>
              <a:t>(5 days/arc with 1 team)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/>
              <a:t>Installation of 16 </a:t>
            </a:r>
            <a:r>
              <a:rPr lang="en-GB" sz="1400" dirty="0" smtClean="0"/>
              <a:t>new </a:t>
            </a:r>
            <a:r>
              <a:rPr lang="en-GB" sz="1400" dirty="0"/>
              <a:t>pumping groups on the QRL </a:t>
            </a:r>
            <a:r>
              <a:rPr lang="en-GB" sz="1200" dirty="0"/>
              <a:t>(all sectors)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/>
              <a:t>Installation of  21 by-pass  </a:t>
            </a:r>
            <a:r>
              <a:rPr lang="en-GB" sz="1400" dirty="0" smtClean="0"/>
              <a:t>valves on the magnet </a:t>
            </a:r>
            <a:r>
              <a:rPr lang="en-GB" sz="1200" dirty="0" smtClean="0"/>
              <a:t>(3 </a:t>
            </a:r>
            <a:r>
              <a:rPr lang="en-GB" sz="1200" dirty="0"/>
              <a:t>sectors</a:t>
            </a:r>
            <a:r>
              <a:rPr lang="en-GB" sz="1200" dirty="0" smtClean="0"/>
              <a:t>)</a:t>
            </a:r>
          </a:p>
          <a:p>
            <a:pPr marL="285750" indent="-285750">
              <a:buFont typeface="Wingdings" pitchFamily="2" charset="2"/>
              <a:buChar char="ü"/>
            </a:pPr>
            <a:endParaRPr lang="en-GB" sz="28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>
                <a:solidFill>
                  <a:srgbClr val="0070C0"/>
                </a:solidFill>
              </a:rPr>
              <a:t>O-Ring exchange </a:t>
            </a:r>
            <a:r>
              <a:rPr lang="en-GB" sz="2000" dirty="0" smtClean="0">
                <a:solidFill>
                  <a:srgbClr val="0070C0"/>
                </a:solidFill>
              </a:rPr>
              <a:t>&amp; reclamping </a:t>
            </a:r>
            <a:r>
              <a:rPr lang="en-GB" sz="1200" dirty="0">
                <a:solidFill>
                  <a:srgbClr val="0070C0"/>
                </a:solidFill>
              </a:rPr>
              <a:t>(17 days/arc with 1 team)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GB" sz="1400" dirty="0"/>
              <a:t>Replace NBR O-ring (Black) with Viton (Green</a:t>
            </a:r>
            <a:r>
              <a:rPr lang="en-GB" sz="1400" dirty="0" smtClean="0"/>
              <a:t>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GB" sz="1400" dirty="0" err="1" smtClean="0"/>
              <a:t>Reclamp</a:t>
            </a:r>
            <a:r>
              <a:rPr lang="en-GB" sz="1400" dirty="0" smtClean="0"/>
              <a:t> DN100 &amp; DN63 flanges </a:t>
            </a:r>
            <a:r>
              <a:rPr lang="en-GB" sz="1200" dirty="0" smtClean="0"/>
              <a:t>(3,5 </a:t>
            </a:r>
            <a:r>
              <a:rPr lang="en-GB" sz="1200" dirty="0"/>
              <a:t>sectors)</a:t>
            </a:r>
          </a:p>
          <a:p>
            <a:pPr marL="342900" indent="-342900">
              <a:buFont typeface="Wingdings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>
                <a:solidFill>
                  <a:srgbClr val="0070C0"/>
                </a:solidFill>
              </a:rPr>
              <a:t>After QRL consolidation </a:t>
            </a:r>
            <a:r>
              <a:rPr lang="en-GB" sz="1200" dirty="0">
                <a:solidFill>
                  <a:srgbClr val="0070C0"/>
                </a:solidFill>
              </a:rPr>
              <a:t>(~16 days/arc with 1 team)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GB" sz="1400" dirty="0" smtClean="0"/>
              <a:t>Pump QRL  IV and leak test </a:t>
            </a:r>
            <a:r>
              <a:rPr lang="en-GB" sz="1100" dirty="0" smtClean="0"/>
              <a:t>(</a:t>
            </a:r>
            <a:r>
              <a:rPr lang="en-GB" sz="1100" dirty="0"/>
              <a:t>N</a:t>
            </a:r>
            <a:r>
              <a:rPr lang="en-GB" sz="1100" dirty="0" smtClean="0"/>
              <a:t>ew pumping groups, seals, gauges, safety valve)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1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11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1100" dirty="0"/>
          </a:p>
          <a:p>
            <a:endParaRPr lang="en-GB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6804248" y="2348880"/>
            <a:ext cx="1584176" cy="1529866"/>
            <a:chOff x="6804248" y="2422816"/>
            <a:chExt cx="1584176" cy="1529866"/>
          </a:xfrm>
        </p:grpSpPr>
        <p:pic>
          <p:nvPicPr>
            <p:cNvPr id="1057" name="Picture 3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2422816"/>
              <a:ext cx="1584176" cy="128343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239385" y="3706461"/>
              <a:ext cx="7889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Flap  valve</a:t>
              </a:r>
              <a:endParaRPr lang="en-GB" sz="1000" dirty="0"/>
            </a:p>
          </p:txBody>
        </p:sp>
      </p:grpSp>
      <p:sp>
        <p:nvSpPr>
          <p:cNvPr id="18" name="Title 7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40" cy="673134"/>
          </a:xfrm>
        </p:spPr>
        <p:txBody>
          <a:bodyPr/>
          <a:lstStyle/>
          <a:p>
            <a:r>
              <a:rPr lang="en-US" sz="1200" dirty="0" smtClean="0"/>
              <a:t>LS1 activities </a:t>
            </a:r>
            <a:br>
              <a:rPr lang="en-US" sz="1200" dirty="0" smtClean="0"/>
            </a:br>
            <a:r>
              <a:rPr lang="en-GB" sz="1200" dirty="0"/>
              <a:t>Leak test-Consolidation-Maintenance</a:t>
            </a:r>
            <a:br>
              <a:rPr lang="en-GB" sz="1200" dirty="0"/>
            </a:br>
            <a:r>
              <a:rPr lang="en-GB" sz="1200" dirty="0"/>
              <a:t>EIV section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fr-CH" sz="20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1746309" y="2421418"/>
            <a:ext cx="1529547" cy="1295614"/>
            <a:chOff x="1746309" y="2421418"/>
            <a:chExt cx="1529547" cy="1295614"/>
          </a:xfrm>
        </p:grpSpPr>
        <p:sp>
          <p:nvSpPr>
            <p:cNvPr id="11" name="TextBox 10"/>
            <p:cNvSpPr txBox="1"/>
            <p:nvPr/>
          </p:nvSpPr>
          <p:spPr>
            <a:xfrm>
              <a:off x="2196248" y="3470811"/>
              <a:ext cx="6078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DN200</a:t>
              </a:r>
              <a:endParaRPr lang="en-GB" sz="1000" dirty="0"/>
            </a:p>
          </p:txBody>
        </p:sp>
        <p:pic>
          <p:nvPicPr>
            <p:cNvPr id="1201" name="Picture 17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309" y="2421418"/>
              <a:ext cx="1529547" cy="106189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4252790" y="2421418"/>
            <a:ext cx="1543346" cy="1295614"/>
            <a:chOff x="4252790" y="2421418"/>
            <a:chExt cx="1543346" cy="1295614"/>
          </a:xfrm>
        </p:grpSpPr>
        <p:sp>
          <p:nvSpPr>
            <p:cNvPr id="12" name="TextBox 11"/>
            <p:cNvSpPr txBox="1"/>
            <p:nvPr/>
          </p:nvSpPr>
          <p:spPr>
            <a:xfrm>
              <a:off x="4427984" y="3470811"/>
              <a:ext cx="11448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DN200 modified</a:t>
              </a:r>
            </a:p>
          </p:txBody>
        </p:sp>
        <p:pic>
          <p:nvPicPr>
            <p:cNvPr id="1204" name="Picture 18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2790" y="2421418"/>
              <a:ext cx="1543346" cy="106189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2016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L.Mourier-TE-VSC-EIV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59632" y="1854691"/>
            <a:ext cx="770485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After magnet consolidation &amp; W magnet bellow closure</a:t>
            </a:r>
          </a:p>
          <a:p>
            <a:r>
              <a:rPr lang="en-GB" sz="3200" dirty="0"/>
              <a:t>	</a:t>
            </a:r>
            <a:r>
              <a:rPr lang="en-GB" sz="1600" dirty="0" smtClean="0">
                <a:solidFill>
                  <a:srgbClr val="0070C0"/>
                </a:solidFill>
              </a:rPr>
              <a:t>(~27 </a:t>
            </a:r>
            <a:r>
              <a:rPr lang="en-GB" sz="1600" dirty="0">
                <a:solidFill>
                  <a:srgbClr val="0070C0"/>
                </a:solidFill>
              </a:rPr>
              <a:t>days/arc with 1 team)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/>
              <a:t>Pump magnet </a:t>
            </a:r>
            <a:r>
              <a:rPr lang="en-GB" sz="1400" dirty="0" err="1" smtClean="0"/>
              <a:t>Ins.V</a:t>
            </a:r>
            <a:r>
              <a:rPr lang="en-GB" sz="1400" dirty="0" smtClean="0"/>
              <a:t> </a:t>
            </a:r>
            <a:r>
              <a:rPr lang="en-GB" sz="1400" dirty="0"/>
              <a:t>after W closure and leak testing </a:t>
            </a:r>
            <a:r>
              <a:rPr lang="en-GB" sz="1400" dirty="0" smtClean="0"/>
              <a:t>the cryostat (New by-pass, BPM,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/>
              <a:t>W bellow, DN200 &amp; DN100 </a:t>
            </a:r>
            <a:r>
              <a:rPr lang="en-GB" sz="1400" dirty="0" smtClean="0"/>
              <a:t>flanges, </a:t>
            </a:r>
            <a:r>
              <a:rPr lang="en-GB" sz="1400" dirty="0" err="1" smtClean="0"/>
              <a:t>etc</a:t>
            </a:r>
            <a:r>
              <a:rPr lang="en-GB" sz="1400" dirty="0" smtClean="0"/>
              <a:t>)  </a:t>
            </a:r>
            <a:r>
              <a:rPr lang="en-GB" sz="800" dirty="0"/>
              <a:t>21 days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/>
              <a:t>Validation of internal lines </a:t>
            </a:r>
            <a:r>
              <a:rPr lang="en-GB" sz="1400" dirty="0" smtClean="0"/>
              <a:t>“1 bar” (measure He </a:t>
            </a:r>
            <a:r>
              <a:rPr lang="en-GB" sz="1400" dirty="0"/>
              <a:t>residual  on each subsector) </a:t>
            </a:r>
            <a:r>
              <a:rPr lang="en-GB" sz="800" dirty="0"/>
              <a:t>3 </a:t>
            </a:r>
            <a:r>
              <a:rPr lang="en-GB" sz="800" dirty="0" smtClean="0"/>
              <a:t>days</a:t>
            </a:r>
            <a:endParaRPr lang="en-GB" sz="8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/>
              <a:t>Validation of internal lines at </a:t>
            </a:r>
            <a:r>
              <a:rPr lang="en-GB" sz="1400" dirty="0" smtClean="0"/>
              <a:t>50% of ‘design pressure’ after pressure test </a:t>
            </a:r>
            <a:r>
              <a:rPr lang="en-GB" sz="800" dirty="0" smtClean="0"/>
              <a:t>3 </a:t>
            </a:r>
            <a:r>
              <a:rPr lang="en-GB" sz="800" dirty="0"/>
              <a:t>days</a:t>
            </a:r>
          </a:p>
          <a:p>
            <a:endParaRPr lang="en-GB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Maint</a:t>
            </a:r>
            <a:r>
              <a:rPr lang="en-GB" sz="2000" dirty="0">
                <a:solidFill>
                  <a:srgbClr val="0070C0"/>
                </a:solidFill>
              </a:rPr>
              <a:t>enan</a:t>
            </a:r>
            <a:r>
              <a:rPr lang="en-GB" sz="2000" dirty="0" smtClean="0">
                <a:solidFill>
                  <a:srgbClr val="0070C0"/>
                </a:solidFill>
              </a:rPr>
              <a:t>ce </a:t>
            </a:r>
            <a:r>
              <a:rPr lang="en-GB" sz="1600" dirty="0" smtClean="0">
                <a:solidFill>
                  <a:srgbClr val="0070C0"/>
                </a:solidFill>
              </a:rPr>
              <a:t>(~5 </a:t>
            </a:r>
            <a:r>
              <a:rPr lang="en-GB" sz="1600" dirty="0">
                <a:solidFill>
                  <a:srgbClr val="0070C0"/>
                </a:solidFill>
              </a:rPr>
              <a:t>days/arc with 1 team</a:t>
            </a:r>
            <a:r>
              <a:rPr lang="en-GB" sz="1600" dirty="0" smtClean="0">
                <a:solidFill>
                  <a:srgbClr val="0070C0"/>
                </a:solidFill>
              </a:rPr>
              <a:t>)</a:t>
            </a:r>
            <a:endParaRPr lang="en-GB" sz="2800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50 LSS  </a:t>
            </a:r>
            <a:r>
              <a:rPr lang="en-GB" sz="1400" dirty="0"/>
              <a:t>turbo </a:t>
            </a:r>
            <a:r>
              <a:rPr lang="en-GB" sz="1400" dirty="0" smtClean="0"/>
              <a:t>pump (60l/s) </a:t>
            </a:r>
            <a:r>
              <a:rPr lang="en-GB" sz="1400" dirty="0"/>
              <a:t>bearings </a:t>
            </a:r>
            <a:r>
              <a:rPr lang="en-GB" sz="1400" dirty="0" smtClean="0"/>
              <a:t>(100%)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 smtClean="0"/>
              <a:t>30 Q8 </a:t>
            </a:r>
            <a:r>
              <a:rPr lang="en-GB" sz="1400" dirty="0"/>
              <a:t>turbo pump </a:t>
            </a:r>
            <a:r>
              <a:rPr lang="en-GB" sz="1400" dirty="0" smtClean="0"/>
              <a:t>(300l/s</a:t>
            </a:r>
            <a:r>
              <a:rPr lang="en-GB" sz="1400" dirty="0"/>
              <a:t>) bearings (100</a:t>
            </a:r>
            <a:r>
              <a:rPr lang="en-GB" sz="1400" dirty="0" smtClean="0"/>
              <a:t>%)</a:t>
            </a:r>
            <a:endParaRPr lang="en-GB" sz="14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GB" sz="1400" dirty="0"/>
              <a:t>Primary pump </a:t>
            </a:r>
            <a:r>
              <a:rPr lang="en-GB" sz="1400" dirty="0" smtClean="0"/>
              <a:t>maintenance 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1000" dirty="0" err="1" smtClean="0"/>
              <a:t>Sogevac</a:t>
            </a:r>
            <a:r>
              <a:rPr lang="en-GB" sz="1000" dirty="0" smtClean="0"/>
              <a:t>  100% 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sz="1000" dirty="0" smtClean="0"/>
              <a:t>RV12  20% (maintenance anticipated in 2012)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4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40" cy="673134"/>
          </a:xfrm>
        </p:spPr>
        <p:txBody>
          <a:bodyPr/>
          <a:lstStyle/>
          <a:p>
            <a:r>
              <a:rPr lang="en-US" sz="1200" dirty="0" smtClean="0"/>
              <a:t>LS1 activities </a:t>
            </a:r>
            <a:br>
              <a:rPr lang="en-US" sz="1200" dirty="0" smtClean="0"/>
            </a:br>
            <a:r>
              <a:rPr lang="en-GB" sz="1200" dirty="0"/>
              <a:t>Leak test-Consolidation-Maintenance</a:t>
            </a:r>
            <a:br>
              <a:rPr lang="en-GB" sz="1200" dirty="0"/>
            </a:br>
            <a:r>
              <a:rPr lang="en-GB" sz="1200" dirty="0"/>
              <a:t>EIV section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64582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7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40" cy="673134"/>
          </a:xfrm>
        </p:spPr>
        <p:txBody>
          <a:bodyPr/>
          <a:lstStyle/>
          <a:p>
            <a:r>
              <a:rPr lang="en-US" sz="1200" dirty="0" smtClean="0"/>
              <a:t>LS1 activities </a:t>
            </a:r>
            <a:br>
              <a:rPr lang="en-US" sz="1200" dirty="0" smtClean="0"/>
            </a:br>
            <a:r>
              <a:rPr lang="en-GB" sz="1200" dirty="0"/>
              <a:t>Leak test-Consolidation-Maintenance</a:t>
            </a:r>
            <a:br>
              <a:rPr lang="en-GB" sz="1200" dirty="0"/>
            </a:br>
            <a:r>
              <a:rPr lang="en-GB" sz="1200" dirty="0"/>
              <a:t>EIV section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fr-C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809470"/>
            <a:ext cx="360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sz="30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EIV Planning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995" y="939221"/>
            <a:ext cx="3154429" cy="5767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979" y="928936"/>
            <a:ext cx="771525" cy="574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403648" y="1556792"/>
            <a:ext cx="3456384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Envelope leak testing at 80K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Vacuum degradation &amp; venting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Clamshell M line and diode vessel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Pump magnet IV after W closure and leak testing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Validation </a:t>
            </a:r>
            <a:r>
              <a:rPr lang="en-GB" sz="1400" dirty="0"/>
              <a:t>of internal lines </a:t>
            </a:r>
            <a:r>
              <a:rPr lang="en-GB" sz="1400" dirty="0" smtClean="0"/>
              <a:t>“1 </a:t>
            </a:r>
            <a:r>
              <a:rPr lang="en-GB" sz="1400" dirty="0"/>
              <a:t>bars</a:t>
            </a:r>
            <a:r>
              <a:rPr lang="en-GB" sz="1400" dirty="0" smtClean="0"/>
              <a:t>”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Validation of internal lines at </a:t>
            </a:r>
            <a:r>
              <a:rPr lang="en-GB" sz="1400" dirty="0" smtClean="0"/>
              <a:t>50% of ‘design </a:t>
            </a:r>
            <a:r>
              <a:rPr lang="en-GB" sz="1400" dirty="0"/>
              <a:t>pressure’</a:t>
            </a:r>
            <a:r>
              <a:rPr lang="en-GB" sz="1400" b="1" dirty="0" smtClean="0"/>
              <a:t>               </a:t>
            </a:r>
          </a:p>
          <a:p>
            <a:r>
              <a:rPr lang="en-GB" sz="1400" b="1" dirty="0" smtClean="0"/>
              <a:t>                70% of the work load</a:t>
            </a:r>
            <a:endParaRPr lang="en-GB"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1415520" y="4077072"/>
            <a:ext cx="3462064" cy="203132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Consolidation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DN200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N</a:t>
            </a:r>
            <a:r>
              <a:rPr lang="en-GB" sz="1400" dirty="0" smtClean="0"/>
              <a:t>ews </a:t>
            </a:r>
            <a:r>
              <a:rPr lang="en-GB" sz="1400" dirty="0"/>
              <a:t>pumping groups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B</a:t>
            </a:r>
            <a:r>
              <a:rPr lang="en-GB" sz="1400" dirty="0" smtClean="0"/>
              <a:t>y-pass  </a:t>
            </a:r>
            <a:r>
              <a:rPr lang="en-GB" sz="1400" dirty="0"/>
              <a:t>valves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O-Ring exchange &amp; reclamping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Pump QRL  IV </a:t>
            </a:r>
            <a:r>
              <a:rPr lang="en-GB" sz="1400" dirty="0" smtClean="0"/>
              <a:t>and </a:t>
            </a:r>
            <a:r>
              <a:rPr lang="en-GB" sz="1400" dirty="0"/>
              <a:t>leak testing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Maintenance</a:t>
            </a:r>
            <a:endParaRPr lang="en-GB" sz="1400" dirty="0"/>
          </a:p>
          <a:p>
            <a:pPr algn="ctr"/>
            <a:r>
              <a:rPr lang="en-GB" sz="1400" b="1" dirty="0" smtClean="0"/>
              <a:t>30% of </a:t>
            </a:r>
            <a:r>
              <a:rPr lang="en-GB" sz="1400" b="1" dirty="0"/>
              <a:t>the work </a:t>
            </a:r>
            <a:r>
              <a:rPr lang="en-GB" sz="1400" b="1" dirty="0" smtClean="0"/>
              <a:t>load </a:t>
            </a:r>
          </a:p>
          <a:p>
            <a:pPr algn="ctr"/>
            <a:r>
              <a:rPr lang="en-GB" sz="1400" b="1" dirty="0" smtClean="0"/>
              <a:t>can move into the planning </a:t>
            </a:r>
            <a:endParaRPr lang="en-GB" sz="1400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688188" cy="441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74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L.Mourier-TE-VSC-EIV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99592" y="846297"/>
            <a:ext cx="82444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0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GB" sz="3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orking </a:t>
            </a:r>
            <a:r>
              <a:rPr lang="en-GB" sz="30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tool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6594" y="1527175"/>
            <a:ext cx="81028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WISH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33047"/>
            <a:ext cx="811200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813690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04100"/>
            <a:ext cx="8112002" cy="423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908695" y="2067301"/>
            <a:ext cx="8127801" cy="4430241"/>
            <a:chOff x="908695" y="2067301"/>
            <a:chExt cx="8127801" cy="4430241"/>
          </a:xfrm>
        </p:grpSpPr>
        <p:grpSp>
          <p:nvGrpSpPr>
            <p:cNvPr id="10" name="Group 9"/>
            <p:cNvGrpSpPr/>
            <p:nvPr/>
          </p:nvGrpSpPr>
          <p:grpSpPr>
            <a:xfrm>
              <a:off x="908695" y="2067301"/>
              <a:ext cx="8127801" cy="4430241"/>
              <a:chOff x="908695" y="2067301"/>
              <a:chExt cx="8127801" cy="4430241"/>
            </a:xfrm>
          </p:grpSpPr>
          <p:pic>
            <p:nvPicPr>
              <p:cNvPr id="3079" name="Picture 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8695" y="2067301"/>
                <a:ext cx="8127801" cy="44302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81" name="Picture 9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3728" y="3068960"/>
                <a:ext cx="6048672" cy="28352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082" name="Picture 1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1547" y="2996952"/>
              <a:ext cx="1500498" cy="244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6" name="Title 7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40" cy="673134"/>
          </a:xfrm>
        </p:spPr>
        <p:txBody>
          <a:bodyPr/>
          <a:lstStyle/>
          <a:p>
            <a:r>
              <a:rPr lang="en-US" sz="1200" dirty="0" smtClean="0"/>
              <a:t>LS1 activities </a:t>
            </a:r>
            <a:br>
              <a:rPr lang="en-US" sz="1200" dirty="0" smtClean="0"/>
            </a:br>
            <a:r>
              <a:rPr lang="en-GB" sz="1200" dirty="0"/>
              <a:t>Leak test-Consolidation-Maintenance</a:t>
            </a:r>
            <a:br>
              <a:rPr lang="en-GB" sz="1200" dirty="0"/>
            </a:br>
            <a:r>
              <a:rPr lang="en-GB" sz="1200" dirty="0"/>
              <a:t>EIV section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88731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03648" y="722882"/>
            <a:ext cx="6912768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Documentation</a:t>
            </a:r>
          </a:p>
          <a:p>
            <a:endParaRPr lang="en-GB" sz="1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ECR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GB" sz="1600" dirty="0" smtClean="0"/>
              <a:t>Done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200" dirty="0" smtClean="0"/>
              <a:t>DN200 &amp; flap valves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200" dirty="0"/>
              <a:t>By-pass valves (magnet)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1400" dirty="0" smtClean="0"/>
          </a:p>
          <a:p>
            <a:pPr marL="457200" indent="-457200">
              <a:buFont typeface="Wingdings" pitchFamily="2" charset="2"/>
              <a:buChar char="ü"/>
            </a:pPr>
            <a:r>
              <a:rPr lang="en-GB" sz="1600" dirty="0"/>
              <a:t>To be Done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200" dirty="0"/>
              <a:t>New groups on the </a:t>
            </a:r>
            <a:r>
              <a:rPr lang="en-GB" sz="1200" dirty="0" smtClean="0"/>
              <a:t>QRL</a:t>
            </a:r>
          </a:p>
          <a:p>
            <a:endParaRPr lang="en-GB" sz="1400" dirty="0"/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Procedure </a:t>
            </a:r>
            <a:r>
              <a:rPr lang="en-GB" sz="1400" dirty="0" smtClean="0">
                <a:solidFill>
                  <a:srgbClr val="0070C0"/>
                </a:solidFill>
              </a:rPr>
              <a:t>(description, tooling, reporting, etc...)</a:t>
            </a:r>
            <a:endParaRPr lang="en-GB" sz="1400" dirty="0">
              <a:solidFill>
                <a:srgbClr val="0070C0"/>
              </a:solidFill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GB" sz="1600" dirty="0"/>
              <a:t>Done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200" dirty="0"/>
              <a:t>Clamshell leak test </a:t>
            </a:r>
            <a:r>
              <a:rPr lang="en-GB" sz="800" dirty="0"/>
              <a:t>“</a:t>
            </a:r>
            <a:r>
              <a:rPr lang="fr-FR" sz="800" dirty="0"/>
              <a:t>Procédure de test d’étanchéité des lignes M1, M2, M3’’</a:t>
            </a:r>
            <a:endParaRPr lang="en-GB" sz="800" dirty="0"/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200" dirty="0"/>
              <a:t>Vacuum degradation </a:t>
            </a:r>
            <a:r>
              <a:rPr lang="en-GB" sz="800" dirty="0"/>
              <a:t>EDMS </a:t>
            </a:r>
            <a:r>
              <a:rPr lang="fr-CH" sz="800" dirty="0"/>
              <a:t>996513 </a:t>
            </a:r>
            <a:r>
              <a:rPr lang="en-GB" sz="800" dirty="0"/>
              <a:t>“ </a:t>
            </a:r>
            <a:r>
              <a:rPr lang="fr-CH" sz="800" dirty="0"/>
              <a:t>Interventions sur le vide d’isolation des </a:t>
            </a:r>
            <a:r>
              <a:rPr lang="fr-CH" sz="800" dirty="0" err="1"/>
              <a:t>cryo</a:t>
            </a:r>
            <a:r>
              <a:rPr lang="fr-CH" sz="800" dirty="0"/>
              <a:t>-aimants du </a:t>
            </a:r>
            <a:r>
              <a:rPr lang="en-GB" sz="800" dirty="0"/>
              <a:t>LHC</a:t>
            </a:r>
            <a:r>
              <a:rPr lang="fr-FR" sz="800" dirty="0"/>
              <a:t>’’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fr-FR" sz="1200" dirty="0" smtClean="0"/>
              <a:t>Maintenance</a:t>
            </a:r>
            <a:r>
              <a:rPr lang="fr-FR" sz="1400" dirty="0" smtClean="0"/>
              <a:t> </a:t>
            </a:r>
            <a:r>
              <a:rPr lang="en-GB" sz="800" dirty="0"/>
              <a:t>EDMS </a:t>
            </a:r>
            <a:r>
              <a:rPr lang="fr-FR" sz="800" dirty="0"/>
              <a:t>1160364 </a:t>
            </a:r>
            <a:r>
              <a:rPr lang="en-GB" sz="800" dirty="0"/>
              <a:t>“ </a:t>
            </a:r>
            <a:r>
              <a:rPr lang="fr-FR" sz="800" dirty="0"/>
              <a:t>Maintenance des groupes de pompage fixes et mobiles du LHC</a:t>
            </a:r>
            <a:r>
              <a:rPr lang="en-GB" sz="800" dirty="0"/>
              <a:t> “</a:t>
            </a:r>
          </a:p>
          <a:p>
            <a:pPr marL="628650" lvl="1" indent="-171450">
              <a:buFont typeface="Arial" pitchFamily="34" charset="0"/>
              <a:buChar char="•"/>
            </a:pPr>
            <a:endParaRPr lang="en-GB" sz="800" dirty="0"/>
          </a:p>
          <a:p>
            <a:pPr marL="457200" indent="-457200">
              <a:buFont typeface="Wingdings" pitchFamily="2" charset="2"/>
              <a:buChar char="ü"/>
            </a:pPr>
            <a:r>
              <a:rPr lang="en-GB" sz="1600" dirty="0"/>
              <a:t>To be updated </a:t>
            </a:r>
            <a:endParaRPr lang="en-GB" sz="160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fr-FR" sz="1200" dirty="0"/>
              <a:t>Validation of </a:t>
            </a:r>
            <a:r>
              <a:rPr lang="fr-FR" sz="1200" dirty="0" err="1" smtClean="0"/>
              <a:t>external</a:t>
            </a:r>
            <a:r>
              <a:rPr lang="fr-FR" sz="1200" dirty="0" smtClean="0"/>
              <a:t> </a:t>
            </a:r>
            <a:r>
              <a:rPr lang="fr-FR" sz="1200" dirty="0" err="1" smtClean="0"/>
              <a:t>envelope</a:t>
            </a:r>
            <a:r>
              <a:rPr lang="fr-FR" sz="1200" dirty="0" smtClean="0"/>
              <a:t> &amp; </a:t>
            </a:r>
            <a:r>
              <a:rPr lang="fr-FR" sz="1200" dirty="0" err="1" smtClean="0"/>
              <a:t>internal</a:t>
            </a:r>
            <a:r>
              <a:rPr lang="fr-FR" sz="1200" dirty="0" smtClean="0"/>
              <a:t> </a:t>
            </a:r>
            <a:r>
              <a:rPr lang="fr-FR" sz="1200" dirty="0" err="1"/>
              <a:t>h</a:t>
            </a:r>
            <a:r>
              <a:rPr lang="fr-FR" sz="1200" dirty="0" err="1" smtClean="0"/>
              <a:t>elium</a:t>
            </a:r>
            <a:r>
              <a:rPr lang="fr-FR" sz="1200" dirty="0" smtClean="0"/>
              <a:t> </a:t>
            </a:r>
            <a:r>
              <a:rPr lang="fr-FR" sz="1200" dirty="0"/>
              <a:t>line </a:t>
            </a:r>
            <a:r>
              <a:rPr lang="en-GB" sz="800" dirty="0"/>
              <a:t>EDMS 353384</a:t>
            </a:r>
          </a:p>
          <a:p>
            <a:pPr marL="457200" indent="-457200">
              <a:buFont typeface="Wingdings" pitchFamily="2" charset="2"/>
              <a:buChar char="ü"/>
            </a:pPr>
            <a:endParaRPr lang="fr-FR" sz="1400" dirty="0"/>
          </a:p>
          <a:p>
            <a:endParaRPr lang="en-GB" sz="14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Other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GB" sz="1600" dirty="0"/>
              <a:t>On going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200" dirty="0"/>
              <a:t>DN200 installation description </a:t>
            </a:r>
            <a:r>
              <a:rPr lang="en-GB" sz="800" dirty="0" smtClean="0"/>
              <a:t>(In excel file, describe which and where DN200 or flap valve  should be installed)</a:t>
            </a:r>
          </a:p>
          <a:p>
            <a:pPr marL="628650" lvl="1" indent="-171450">
              <a:buFont typeface="Arial" pitchFamily="34" charset="0"/>
              <a:buChar char="•"/>
            </a:pPr>
            <a:endParaRPr lang="en-GB" sz="800" dirty="0"/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200" dirty="0" err="1"/>
              <a:t>Reclamping</a:t>
            </a:r>
            <a:r>
              <a:rPr lang="en-GB" sz="1400" dirty="0" smtClean="0"/>
              <a:t> </a:t>
            </a:r>
            <a:r>
              <a:rPr lang="en-GB" sz="800" dirty="0"/>
              <a:t>(use existing excel file)</a:t>
            </a:r>
          </a:p>
          <a:p>
            <a:pPr lvl="1"/>
            <a:endParaRPr lang="en-GB" sz="1400" dirty="0"/>
          </a:p>
          <a:p>
            <a:pPr marL="457200" indent="-457200">
              <a:buFont typeface="Wingdings" pitchFamily="2" charset="2"/>
              <a:buChar char="ü"/>
            </a:pPr>
            <a:endParaRPr lang="en-GB" sz="1400" dirty="0"/>
          </a:p>
          <a:p>
            <a:endParaRPr lang="en-GB" sz="1400" dirty="0" smtClean="0"/>
          </a:p>
          <a:p>
            <a:pPr marL="457200" indent="-457200">
              <a:buFont typeface="Wingdings" pitchFamily="2" charset="2"/>
              <a:buChar char="ü"/>
            </a:pPr>
            <a:endParaRPr lang="en-GB" sz="2800" dirty="0">
              <a:solidFill>
                <a:srgbClr val="0070C0"/>
              </a:solidFill>
            </a:endParaRPr>
          </a:p>
          <a:p>
            <a:endParaRPr lang="en-GB" sz="3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7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40" cy="673134"/>
          </a:xfrm>
        </p:spPr>
        <p:txBody>
          <a:bodyPr/>
          <a:lstStyle/>
          <a:p>
            <a:r>
              <a:rPr lang="en-US" sz="1200" dirty="0" smtClean="0"/>
              <a:t>LS1 activities </a:t>
            </a:r>
            <a:br>
              <a:rPr lang="en-US" sz="1200" dirty="0" smtClean="0"/>
            </a:br>
            <a:r>
              <a:rPr lang="en-GB" sz="1200" dirty="0"/>
              <a:t>Leak test-Consolidation-Maintenance</a:t>
            </a:r>
            <a:br>
              <a:rPr lang="en-GB" sz="1200" dirty="0"/>
            </a:br>
            <a:r>
              <a:rPr lang="en-GB" sz="1200" dirty="0"/>
              <a:t>EIV section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31317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/>
              <a:pPr/>
              <a:t>12 February,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1534135"/>
            <a:ext cx="7992894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To be </a:t>
            </a:r>
            <a:r>
              <a:rPr lang="en-GB" sz="2000" dirty="0" smtClean="0">
                <a:solidFill>
                  <a:srgbClr val="0070C0"/>
                </a:solidFill>
              </a:rPr>
              <a:t>confirmed…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GB" sz="1600" dirty="0" smtClean="0"/>
              <a:t>Is WISH tool enough to follow status &amp; result activities?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1200" dirty="0"/>
              <a:t>Step validation, NC reporting (</a:t>
            </a:r>
            <a:r>
              <a:rPr lang="en-GB" sz="1200" dirty="0" smtClean="0"/>
              <a:t>attached to WISH), </a:t>
            </a:r>
            <a:r>
              <a:rPr lang="en-GB" sz="1200" dirty="0"/>
              <a:t>detail of the test if not </a:t>
            </a:r>
            <a:r>
              <a:rPr lang="en-GB" sz="1200" dirty="0" smtClean="0"/>
              <a:t>standard, add comment etc..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GB" sz="1200" dirty="0"/>
          </a:p>
          <a:p>
            <a:pPr marL="457200" indent="-457200">
              <a:buFont typeface="Wingdings" pitchFamily="2" charset="2"/>
              <a:buChar char="ü"/>
            </a:pPr>
            <a:r>
              <a:rPr lang="en-GB" sz="1600" dirty="0" smtClean="0"/>
              <a:t>Which type of pump for M circuit evacuation?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1200" dirty="0"/>
              <a:t>RV12, IPX, mobile pumping </a:t>
            </a:r>
            <a:r>
              <a:rPr lang="en-GB" sz="1200" dirty="0" smtClean="0"/>
              <a:t>group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GB" sz="1200" dirty="0"/>
          </a:p>
          <a:p>
            <a:pPr lvl="1" indent="-457200">
              <a:buFont typeface="Wingdings" pitchFamily="2" charset="2"/>
              <a:buChar char="ü"/>
            </a:pPr>
            <a:r>
              <a:rPr lang="en-GB" sz="1600" dirty="0"/>
              <a:t>Type of trolley to </a:t>
            </a:r>
            <a:r>
              <a:rPr lang="en-GB" sz="1600" dirty="0" smtClean="0"/>
              <a:t>use for detection?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1200" dirty="0"/>
              <a:t>Patrick’s trolley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1200" dirty="0"/>
              <a:t>Trolley delivered with new </a:t>
            </a:r>
            <a:r>
              <a:rPr lang="en-GB" sz="1200" dirty="0" smtClean="0"/>
              <a:t>detector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GB" sz="1200" dirty="0"/>
          </a:p>
          <a:p>
            <a:pPr marL="914400" lvl="1" indent="-457200">
              <a:buFont typeface="Arial" pitchFamily="34" charset="0"/>
              <a:buChar char="•"/>
            </a:pPr>
            <a:endParaRPr lang="en-GB" sz="1200" dirty="0" smtClean="0"/>
          </a:p>
          <a:p>
            <a:pPr lvl="1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On going…</a:t>
            </a:r>
          </a:p>
          <a:p>
            <a:pPr lvl="1" indent="-457200">
              <a:buFont typeface="Wingdings" pitchFamily="2" charset="2"/>
              <a:buChar char="ü"/>
            </a:pPr>
            <a:r>
              <a:rPr lang="en-GB" sz="1600" dirty="0" smtClean="0"/>
              <a:t>New </a:t>
            </a:r>
            <a:r>
              <a:rPr lang="en-GB" sz="1600" dirty="0"/>
              <a:t>‘long clamshell’ design is on </a:t>
            </a:r>
            <a:r>
              <a:rPr lang="en-GB" sz="1600" dirty="0" smtClean="0"/>
              <a:t>going</a:t>
            </a:r>
          </a:p>
          <a:p>
            <a:pPr lvl="1" indent="-457200">
              <a:buFont typeface="Wingdings" pitchFamily="2" charset="2"/>
              <a:buChar char="ü"/>
            </a:pPr>
            <a:r>
              <a:rPr lang="en-GB" sz="1600" dirty="0" smtClean="0"/>
              <a:t>Extra clamshell M and diode quotation on going </a:t>
            </a:r>
          </a:p>
          <a:p>
            <a:pPr lvl="1" indent="-457200">
              <a:buFont typeface="Wingdings" pitchFamily="2" charset="2"/>
              <a:buChar char="ü"/>
            </a:pPr>
            <a:r>
              <a:rPr lang="en-GB" sz="1600" dirty="0" smtClean="0"/>
              <a:t>Extra recorder delivered and of January</a:t>
            </a:r>
          </a:p>
          <a:p>
            <a:pPr lvl="1" indent="-457200">
              <a:buFont typeface="Wingdings" pitchFamily="2" charset="2"/>
              <a:buChar char="ü"/>
            </a:pPr>
            <a:r>
              <a:rPr lang="en-GB" sz="1600" dirty="0" smtClean="0"/>
              <a:t>ECR for new pumping groups</a:t>
            </a:r>
          </a:p>
          <a:p>
            <a:pPr lvl="1" indent="-457200">
              <a:buFont typeface="Wingdings" pitchFamily="2" charset="2"/>
              <a:buChar char="ü"/>
            </a:pPr>
            <a:r>
              <a:rPr lang="en-GB" sz="1600" dirty="0" smtClean="0"/>
              <a:t>Update procedure leak test </a:t>
            </a:r>
          </a:p>
          <a:p>
            <a:pPr lvl="1" indent="-457200">
              <a:buFont typeface="Wingdings" pitchFamily="2" charset="2"/>
              <a:buChar char="ü"/>
            </a:pPr>
            <a:r>
              <a:rPr lang="en-GB" sz="1600" dirty="0"/>
              <a:t>DN200 modified is produced in main workshop </a:t>
            </a:r>
            <a:r>
              <a:rPr lang="en-GB" sz="1600" dirty="0" smtClean="0"/>
              <a:t>(followed by </a:t>
            </a:r>
            <a:r>
              <a:rPr lang="pt-BR" sz="1600" dirty="0" smtClean="0"/>
              <a:t>TE-MSC-MNC</a:t>
            </a:r>
            <a:r>
              <a:rPr lang="pt-BR" sz="1600" dirty="0"/>
              <a:t>)</a:t>
            </a:r>
          </a:p>
          <a:p>
            <a:endParaRPr lang="pt-BR" dirty="0"/>
          </a:p>
          <a:p>
            <a:pPr lvl="1" indent="-457200">
              <a:buFont typeface="Wingdings" pitchFamily="2" charset="2"/>
              <a:buChar char="ü"/>
            </a:pPr>
            <a:endParaRPr lang="en-GB" sz="1600" dirty="0" smtClean="0"/>
          </a:p>
          <a:p>
            <a:pPr lvl="1" indent="-457200">
              <a:buFont typeface="Wingdings" pitchFamily="2" charset="2"/>
              <a:buChar char="ü"/>
            </a:pPr>
            <a:endParaRPr lang="en-GB" sz="1600" dirty="0" smtClean="0"/>
          </a:p>
          <a:p>
            <a:pPr lvl="1" indent="-457200">
              <a:buFont typeface="Wingdings" pitchFamily="2" charset="2"/>
              <a:buChar char="ü"/>
            </a:pPr>
            <a:endParaRPr lang="en-GB" sz="1600" dirty="0" smtClean="0"/>
          </a:p>
          <a:p>
            <a:pPr lvl="1" indent="-457200">
              <a:buFont typeface="Wingdings" pitchFamily="2" charset="2"/>
              <a:buChar char="ü"/>
            </a:pPr>
            <a:endParaRPr lang="en-GB" sz="1600" dirty="0" smtClean="0"/>
          </a:p>
          <a:p>
            <a:pPr lvl="1" indent="-457200">
              <a:buFont typeface="Wingdings" pitchFamily="2" charset="2"/>
              <a:buChar char="ü"/>
            </a:pPr>
            <a:endParaRPr lang="en-GB" sz="1600" dirty="0" smtClean="0"/>
          </a:p>
          <a:p>
            <a:pPr lvl="1" indent="-457200">
              <a:buFont typeface="Wingdings" pitchFamily="2" charset="2"/>
              <a:buChar char="ü"/>
            </a:pPr>
            <a:endParaRPr lang="en-GB" sz="1600" dirty="0" smtClean="0"/>
          </a:p>
          <a:p>
            <a:pPr lvl="1" indent="-457200">
              <a:buFont typeface="Wingdings" pitchFamily="2" charset="2"/>
              <a:buChar char="ü"/>
            </a:pPr>
            <a:endParaRPr lang="en-GB" sz="1600" dirty="0"/>
          </a:p>
          <a:p>
            <a:pPr marL="914400" lvl="1" indent="-457200">
              <a:buFont typeface="Arial" pitchFamily="34" charset="0"/>
              <a:buChar char="•"/>
            </a:pPr>
            <a:endParaRPr lang="en-GB" sz="1200" dirty="0"/>
          </a:p>
          <a:p>
            <a:pPr lvl="1" indent="-457200">
              <a:buFont typeface="Wingdings" pitchFamily="2" charset="2"/>
              <a:buChar char="ü"/>
            </a:pPr>
            <a:endParaRPr lang="fr-FR" sz="1600" dirty="0"/>
          </a:p>
        </p:txBody>
      </p:sp>
      <p:sp>
        <p:nvSpPr>
          <p:cNvPr id="7" name="Rectangle 6"/>
          <p:cNvSpPr/>
          <p:nvPr/>
        </p:nvSpPr>
        <p:spPr>
          <a:xfrm>
            <a:off x="1331640" y="836712"/>
            <a:ext cx="228139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84983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3193</TotalTime>
  <Words>917</Words>
  <Application>Microsoft Office PowerPoint</Application>
  <PresentationFormat>On-screen Show (4:3)</PresentationFormat>
  <Paragraphs>213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te-vsc-test</vt:lpstr>
      <vt:lpstr>LS1 activities  Leak test-Consolidation-Maintenance EIV section </vt:lpstr>
      <vt:lpstr>LS1 activities  Leak test-Consolidation-Maintenance EIV section </vt:lpstr>
      <vt:lpstr>LS1 activities  Leak test-Consolidation-Maintenance EIV section </vt:lpstr>
      <vt:lpstr>LS1 activities  Leak test-Consolidation-Maintenance EIV section </vt:lpstr>
      <vt:lpstr>LS1 activities  Leak test-Consolidation-Maintenance EIV section </vt:lpstr>
      <vt:lpstr>LS1 activities  Leak test-Consolidation-Maintenance EIV section </vt:lpstr>
      <vt:lpstr>LS1 activities  Leak test-Consolidation-Maintenance EIV section </vt:lpstr>
      <vt:lpstr>LS1 activities  Leak test-Consolidation-Maintenance EIV section </vt:lpstr>
      <vt:lpstr>PowerPoint Presentation</vt:lpstr>
      <vt:lpstr>LS1 activities  Leak test-Consolidation-Maintenance EIV section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sjuvet</cp:lastModifiedBy>
  <cp:revision>448</cp:revision>
  <cp:lastPrinted>2012-03-13T09:57:04Z</cp:lastPrinted>
  <dcterms:created xsi:type="dcterms:W3CDTF">2011-06-15T12:28:07Z</dcterms:created>
  <dcterms:modified xsi:type="dcterms:W3CDTF">2013-02-12T10:25:48Z</dcterms:modified>
</cp:coreProperties>
</file>