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728" r:id="rId2"/>
    <p:sldId id="743" r:id="rId3"/>
    <p:sldId id="750" r:id="rId4"/>
    <p:sldId id="751" r:id="rId5"/>
    <p:sldId id="749" r:id="rId6"/>
    <p:sldId id="752" r:id="rId7"/>
    <p:sldId id="754" r:id="rId8"/>
    <p:sldId id="755" r:id="rId9"/>
    <p:sldId id="744" r:id="rId10"/>
    <p:sldId id="773" r:id="rId11"/>
    <p:sldId id="769" r:id="rId12"/>
    <p:sldId id="771" r:id="rId13"/>
    <p:sldId id="772" r:id="rId14"/>
    <p:sldId id="758" r:id="rId15"/>
    <p:sldId id="756" r:id="rId16"/>
    <p:sldId id="721" r:id="rId17"/>
    <p:sldId id="727" r:id="rId18"/>
    <p:sldId id="759" r:id="rId19"/>
    <p:sldId id="722" r:id="rId20"/>
    <p:sldId id="753" r:id="rId21"/>
    <p:sldId id="729" r:id="rId22"/>
    <p:sldId id="734" r:id="rId23"/>
  </p:sldIdLst>
  <p:sldSz cx="10287000" cy="7620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3366FF"/>
    <a:srgbClr val="FF0066"/>
    <a:srgbClr val="FF33CC"/>
    <a:srgbClr val="33CCFF"/>
    <a:srgbClr val="FF9966"/>
    <a:srgbClr val="339933"/>
    <a:srgbClr val="009999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0812" autoAdjust="0"/>
    <p:restoredTop sz="93893" autoAdjust="0"/>
  </p:normalViewPr>
  <p:slideViewPr>
    <p:cSldViewPr>
      <p:cViewPr>
        <p:scale>
          <a:sx n="90" d="100"/>
          <a:sy n="90" d="100"/>
        </p:scale>
        <p:origin x="-1133" y="-120"/>
      </p:cViewPr>
      <p:guideLst>
        <p:guide orient="horz" pos="240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19247" cy="46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4" tIns="46418" rIns="92834" bIns="46418" numCol="1" anchor="t" anchorCtr="0" compatLnSpc="1">
            <a:prstTxWarp prst="textNoShape">
              <a:avLst/>
            </a:prstTxWarp>
          </a:bodyPr>
          <a:lstStyle>
            <a:lvl1pPr defTabSz="928292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539" y="2"/>
            <a:ext cx="2919247" cy="46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4" tIns="46418" rIns="92834" bIns="46418" numCol="1" anchor="t" anchorCtr="0" compatLnSpc="1">
            <a:prstTxWarp prst="textNoShape">
              <a:avLst/>
            </a:prstTxWarp>
          </a:bodyPr>
          <a:lstStyle>
            <a:lvl1pPr algn="r" defTabSz="928292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1505"/>
            <a:ext cx="2919247" cy="54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4" tIns="46418" rIns="92834" bIns="46418" numCol="1" anchor="b" anchorCtr="0" compatLnSpc="1">
            <a:prstTxWarp prst="textNoShape">
              <a:avLst/>
            </a:prstTxWarp>
          </a:bodyPr>
          <a:lstStyle>
            <a:lvl1pPr defTabSz="928292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539" y="9421505"/>
            <a:ext cx="2919247" cy="54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4" tIns="46418" rIns="92834" bIns="46418" numCol="1" anchor="b" anchorCtr="0" compatLnSpc="1">
            <a:prstTxWarp prst="textNoShape">
              <a:avLst/>
            </a:prstTxWarp>
          </a:bodyPr>
          <a:lstStyle>
            <a:lvl1pPr algn="r" defTabSz="928292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fld id="{60F4FAE5-552D-4822-9D96-FADF0BBAF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871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515" cy="49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4" tIns="46418" rIns="92834" bIns="46418" numCol="1" anchor="t" anchorCtr="0" compatLnSpc="1">
            <a:prstTxWarp prst="textNoShape">
              <a:avLst/>
            </a:prstTxWarp>
          </a:bodyPr>
          <a:lstStyle>
            <a:lvl1pPr defTabSz="928292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61" y="2"/>
            <a:ext cx="2946514" cy="49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4" tIns="46418" rIns="92834" bIns="46418" numCol="1" anchor="t" anchorCtr="0" compatLnSpc="1">
            <a:prstTxWarp prst="textNoShape">
              <a:avLst/>
            </a:prstTxWarp>
          </a:bodyPr>
          <a:lstStyle>
            <a:lvl1pPr algn="r" defTabSz="928292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0" y="744538"/>
            <a:ext cx="502285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251" y="4717146"/>
            <a:ext cx="4985176" cy="44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4" tIns="46418" rIns="92834" bIns="464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1095"/>
            <a:ext cx="2946515" cy="49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4" tIns="46418" rIns="92834" bIns="46418" numCol="1" anchor="b" anchorCtr="0" compatLnSpc="1">
            <a:prstTxWarp prst="textNoShape">
              <a:avLst/>
            </a:prstTxWarp>
          </a:bodyPr>
          <a:lstStyle>
            <a:lvl1pPr defTabSz="928292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61" y="9431095"/>
            <a:ext cx="2946514" cy="49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4" tIns="46418" rIns="92834" bIns="46418" numCol="1" anchor="b" anchorCtr="0" compatLnSpc="1">
            <a:prstTxWarp prst="textNoShape">
              <a:avLst/>
            </a:prstTxWarp>
          </a:bodyPr>
          <a:lstStyle>
            <a:lvl1pPr algn="r" defTabSz="928292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fld id="{E5D64B83-54CA-4F5B-8E34-B5E6E93A2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63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366963"/>
            <a:ext cx="874395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4318000"/>
            <a:ext cx="72009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4F5BE-1ADD-409B-86E1-5FD35EB6DA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64F4C-BC88-4EEA-ADC6-780F75C2E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677863"/>
            <a:ext cx="2185987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677863"/>
            <a:ext cx="6405563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BE3A7-D478-473F-87FF-563546E7A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1093050" y="59724"/>
            <a:ext cx="8181909" cy="789947"/>
          </a:xfrm>
        </p:spPr>
        <p:txBody>
          <a:bodyPr>
            <a:normAutofit/>
          </a:bodyPr>
          <a:lstStyle>
            <a:lvl1pPr algn="l">
              <a:defRPr sz="3600" b="1" u="none"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24" name="Picture 123" descr="LHCDipole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477482" y="63175"/>
            <a:ext cx="600075" cy="592667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cxnSp>
        <p:nvCxnSpPr>
          <p:cNvPr id="126" name="Straight Connector 125"/>
          <p:cNvCxnSpPr/>
          <p:nvPr userDrawn="1"/>
        </p:nvCxnSpPr>
        <p:spPr>
          <a:xfrm>
            <a:off x="1133554" y="809667"/>
            <a:ext cx="8141405" cy="0"/>
          </a:xfrm>
          <a:prstGeom prst="line">
            <a:avLst/>
          </a:prstGeom>
          <a:ln w="28575">
            <a:solidFill>
              <a:srgbClr val="5E5E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Content Placeholder 2"/>
          <p:cNvSpPr>
            <a:spLocks noGrp="1"/>
          </p:cNvSpPr>
          <p:nvPr>
            <p:ph idx="1"/>
          </p:nvPr>
        </p:nvSpPr>
        <p:spPr>
          <a:xfrm>
            <a:off x="1093050" y="1089698"/>
            <a:ext cx="8181909" cy="5477123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88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 userDrawn="1"/>
        </p:nvSpPr>
        <p:spPr>
          <a:xfrm>
            <a:off x="1336077" y="1649760"/>
            <a:ext cx="7776864" cy="8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60" name="Rectangle 59"/>
          <p:cNvSpPr/>
          <p:nvPr userDrawn="1"/>
        </p:nvSpPr>
        <p:spPr>
          <a:xfrm>
            <a:off x="1336077" y="1889804"/>
            <a:ext cx="7776864" cy="20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62" name="Rectangle 61"/>
          <p:cNvSpPr/>
          <p:nvPr userDrawn="1"/>
        </p:nvSpPr>
        <p:spPr>
          <a:xfrm>
            <a:off x="1336077" y="2249849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63" name="Rectangle 62"/>
          <p:cNvSpPr/>
          <p:nvPr userDrawn="1"/>
        </p:nvSpPr>
        <p:spPr>
          <a:xfrm>
            <a:off x="1336077" y="2569884"/>
            <a:ext cx="7776864" cy="20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65" name="Rectangle 64"/>
          <p:cNvSpPr/>
          <p:nvPr userDrawn="1"/>
        </p:nvSpPr>
        <p:spPr>
          <a:xfrm>
            <a:off x="1336077" y="2960849"/>
            <a:ext cx="7776864" cy="172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67" name="Rectangle 66"/>
          <p:cNvSpPr/>
          <p:nvPr userDrawn="1"/>
        </p:nvSpPr>
        <p:spPr>
          <a:xfrm>
            <a:off x="1336077" y="3289964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69" name="Rectangle 68"/>
          <p:cNvSpPr/>
          <p:nvPr userDrawn="1"/>
        </p:nvSpPr>
        <p:spPr>
          <a:xfrm>
            <a:off x="1336077" y="3650027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72" name="Rectangle 71"/>
          <p:cNvSpPr/>
          <p:nvPr userDrawn="1"/>
        </p:nvSpPr>
        <p:spPr>
          <a:xfrm>
            <a:off x="1336077" y="4170040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73" name="Rectangle 72"/>
          <p:cNvSpPr/>
          <p:nvPr userDrawn="1"/>
        </p:nvSpPr>
        <p:spPr>
          <a:xfrm>
            <a:off x="1336077" y="4490098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75" name="Rectangle 74"/>
          <p:cNvSpPr/>
          <p:nvPr userDrawn="1"/>
        </p:nvSpPr>
        <p:spPr>
          <a:xfrm>
            <a:off x="1336077" y="4850160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77" name="Rectangle 76"/>
          <p:cNvSpPr/>
          <p:nvPr userDrawn="1"/>
        </p:nvSpPr>
        <p:spPr>
          <a:xfrm>
            <a:off x="1336077" y="5210156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79" name="Rectangle 78"/>
          <p:cNvSpPr/>
          <p:nvPr userDrawn="1"/>
        </p:nvSpPr>
        <p:spPr>
          <a:xfrm>
            <a:off x="1336077" y="5530191"/>
            <a:ext cx="7776864" cy="20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80" name="Rectangle 79"/>
          <p:cNvSpPr/>
          <p:nvPr userDrawn="1"/>
        </p:nvSpPr>
        <p:spPr>
          <a:xfrm>
            <a:off x="1336077" y="5890249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grpSp>
        <p:nvGrpSpPr>
          <p:cNvPr id="205" name="Group 98"/>
          <p:cNvGrpSpPr/>
          <p:nvPr userDrawn="1"/>
        </p:nvGrpSpPr>
        <p:grpSpPr>
          <a:xfrm>
            <a:off x="1579347" y="1649760"/>
            <a:ext cx="7533594" cy="5080547"/>
            <a:chOff x="1331712" y="1700808"/>
            <a:chExt cx="6696528" cy="216024"/>
          </a:xfrm>
          <a:noFill/>
        </p:grpSpPr>
        <p:sp>
          <p:nvSpPr>
            <p:cNvPr id="206" name="Rectangle 205"/>
            <p:cNvSpPr/>
            <p:nvPr userDrawn="1"/>
          </p:nvSpPr>
          <p:spPr>
            <a:xfrm>
              <a:off x="1331712" y="1700808"/>
              <a:ext cx="648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08" name="Rectangle 207"/>
            <p:cNvSpPr/>
            <p:nvPr userDrawn="1"/>
          </p:nvSpPr>
          <p:spPr>
            <a:xfrm>
              <a:off x="2195808" y="1700808"/>
              <a:ext cx="648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09" name="Rectangle 208"/>
            <p:cNvSpPr/>
            <p:nvPr userDrawn="1"/>
          </p:nvSpPr>
          <p:spPr>
            <a:xfrm>
              <a:off x="1979784" y="1700808"/>
              <a:ext cx="216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0" name="Rectangle 209"/>
            <p:cNvSpPr/>
            <p:nvPr userDrawn="1"/>
          </p:nvSpPr>
          <p:spPr>
            <a:xfrm>
              <a:off x="3059832" y="1700808"/>
              <a:ext cx="648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1" name="Rectangle 210"/>
            <p:cNvSpPr/>
            <p:nvPr userDrawn="1"/>
          </p:nvSpPr>
          <p:spPr>
            <a:xfrm>
              <a:off x="2843808" y="1700808"/>
              <a:ext cx="216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2" name="Rectangle 211"/>
            <p:cNvSpPr/>
            <p:nvPr userDrawn="1"/>
          </p:nvSpPr>
          <p:spPr>
            <a:xfrm>
              <a:off x="3923928" y="1700808"/>
              <a:ext cx="648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3" name="Rectangle 212"/>
            <p:cNvSpPr/>
            <p:nvPr userDrawn="1"/>
          </p:nvSpPr>
          <p:spPr>
            <a:xfrm>
              <a:off x="3707904" y="1700808"/>
              <a:ext cx="216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4" name="Rectangle 213"/>
            <p:cNvSpPr/>
            <p:nvPr userDrawn="1"/>
          </p:nvSpPr>
          <p:spPr>
            <a:xfrm>
              <a:off x="4788024" y="1700808"/>
              <a:ext cx="648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5" name="Rectangle 214"/>
            <p:cNvSpPr/>
            <p:nvPr userDrawn="1"/>
          </p:nvSpPr>
          <p:spPr>
            <a:xfrm>
              <a:off x="4572000" y="1700808"/>
              <a:ext cx="216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6" name="Rectangle 215"/>
            <p:cNvSpPr/>
            <p:nvPr userDrawn="1"/>
          </p:nvSpPr>
          <p:spPr>
            <a:xfrm>
              <a:off x="5652048" y="1700808"/>
              <a:ext cx="648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7" name="Rectangle 216"/>
            <p:cNvSpPr/>
            <p:nvPr userDrawn="1"/>
          </p:nvSpPr>
          <p:spPr>
            <a:xfrm>
              <a:off x="5436024" y="1700808"/>
              <a:ext cx="216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8" name="Rectangle 217"/>
            <p:cNvSpPr/>
            <p:nvPr userDrawn="1"/>
          </p:nvSpPr>
          <p:spPr>
            <a:xfrm>
              <a:off x="6516216" y="1700808"/>
              <a:ext cx="648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19" name="Rectangle 218"/>
            <p:cNvSpPr/>
            <p:nvPr userDrawn="1"/>
          </p:nvSpPr>
          <p:spPr>
            <a:xfrm>
              <a:off x="6300192" y="1700808"/>
              <a:ext cx="216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20" name="Rectangle 219"/>
            <p:cNvSpPr/>
            <p:nvPr userDrawn="1"/>
          </p:nvSpPr>
          <p:spPr>
            <a:xfrm>
              <a:off x="7380240" y="1700808"/>
              <a:ext cx="648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221" name="Rectangle 220"/>
            <p:cNvSpPr/>
            <p:nvPr userDrawn="1"/>
          </p:nvSpPr>
          <p:spPr>
            <a:xfrm>
              <a:off x="7164216" y="1700808"/>
              <a:ext cx="216000" cy="216024"/>
            </a:xfrm>
            <a:prstGeom prst="rect">
              <a:avLst/>
            </a:prstGeom>
            <a:grp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200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1093050" y="59724"/>
            <a:ext cx="8181909" cy="789947"/>
          </a:xfrm>
        </p:spPr>
        <p:txBody>
          <a:bodyPr>
            <a:normAutofit/>
          </a:bodyPr>
          <a:lstStyle>
            <a:lvl1pPr algn="l">
              <a:defRPr sz="3600" b="1" u="none">
                <a:solidFill>
                  <a:srgbClr val="3B3B57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579104" y="1409733"/>
            <a:ext cx="729000" cy="240027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S</a:t>
            </a:r>
            <a:r>
              <a:rPr lang="fr-CH" sz="1200" dirty="0" smtClean="0"/>
              <a:t>12</a:t>
            </a:r>
            <a:endParaRPr lang="en-US" sz="120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2551212" y="1409733"/>
            <a:ext cx="729000" cy="240027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S</a:t>
            </a:r>
            <a:r>
              <a:rPr lang="fr-CH" sz="1200" dirty="0" smtClean="0"/>
              <a:t>23</a:t>
            </a:r>
            <a:endParaRPr lang="en-US" sz="120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2308185" y="1409733"/>
            <a:ext cx="243000" cy="2400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P</a:t>
            </a:r>
            <a:r>
              <a:rPr lang="fr-CH" sz="1200" dirty="0" smtClean="0"/>
              <a:t>2</a:t>
            </a:r>
            <a:endParaRPr lang="en-US" sz="1200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3523239" y="1409733"/>
            <a:ext cx="729000" cy="240027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S</a:t>
            </a:r>
            <a:r>
              <a:rPr lang="fr-CH" sz="1200" dirty="0" smtClean="0"/>
              <a:t>34</a:t>
            </a:r>
            <a:endParaRPr lang="en-US" sz="12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280212" y="1409733"/>
            <a:ext cx="243000" cy="2400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P</a:t>
            </a:r>
            <a:r>
              <a:rPr lang="fr-CH" sz="1200" dirty="0" smtClean="0"/>
              <a:t>3</a:t>
            </a:r>
            <a:endParaRPr lang="en-US" sz="1200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4495347" y="1409733"/>
            <a:ext cx="729000" cy="240027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S</a:t>
            </a:r>
            <a:r>
              <a:rPr lang="fr-CH" sz="1200" dirty="0" smtClean="0"/>
              <a:t>45</a:t>
            </a:r>
            <a:endParaRPr lang="en-US" sz="1200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4252320" y="1409733"/>
            <a:ext cx="243000" cy="2400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P</a:t>
            </a:r>
            <a:r>
              <a:rPr lang="fr-CH" sz="1200" dirty="0" smtClean="0"/>
              <a:t>4</a:t>
            </a:r>
            <a:endParaRPr lang="en-US" sz="1200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5467455" y="1409733"/>
            <a:ext cx="729000" cy="240027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S</a:t>
            </a:r>
            <a:r>
              <a:rPr lang="fr-CH" sz="1200" dirty="0" smtClean="0"/>
              <a:t>56</a:t>
            </a:r>
            <a:endParaRPr lang="en-US" sz="1200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5224428" y="1409733"/>
            <a:ext cx="243000" cy="2400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P</a:t>
            </a:r>
            <a:r>
              <a:rPr lang="fr-CH" sz="1200" dirty="0" smtClean="0"/>
              <a:t>5</a:t>
            </a:r>
            <a:endParaRPr lang="en-US" sz="1200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6439482" y="1409733"/>
            <a:ext cx="729000" cy="240027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S</a:t>
            </a:r>
            <a:r>
              <a:rPr lang="fr-CH" sz="1200" dirty="0" smtClean="0"/>
              <a:t>67</a:t>
            </a:r>
            <a:endParaRPr lang="en-US" sz="1200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6196455" y="1409733"/>
            <a:ext cx="243000" cy="2400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P</a:t>
            </a:r>
            <a:r>
              <a:rPr lang="fr-CH" sz="1200" dirty="0" smtClean="0"/>
              <a:t>6</a:t>
            </a:r>
            <a:endParaRPr lang="en-US" sz="1200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7411671" y="1409733"/>
            <a:ext cx="729000" cy="240027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S</a:t>
            </a:r>
            <a:r>
              <a:rPr lang="fr-CH" sz="1200" dirty="0" smtClean="0"/>
              <a:t>78</a:t>
            </a:r>
            <a:endParaRPr lang="en-US" sz="1200" dirty="0"/>
          </a:p>
        </p:txBody>
      </p:sp>
      <p:sp>
        <p:nvSpPr>
          <p:cNvPr id="29" name="Rectangle 28"/>
          <p:cNvSpPr/>
          <p:nvPr userDrawn="1"/>
        </p:nvSpPr>
        <p:spPr>
          <a:xfrm>
            <a:off x="7168644" y="1409733"/>
            <a:ext cx="243000" cy="2400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P</a:t>
            </a:r>
            <a:r>
              <a:rPr lang="fr-CH" sz="1200" dirty="0" smtClean="0"/>
              <a:t>7</a:t>
            </a:r>
            <a:endParaRPr lang="en-US" sz="1200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8383698" y="1409733"/>
            <a:ext cx="729000" cy="240027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S</a:t>
            </a:r>
            <a:r>
              <a:rPr lang="fr-CH" sz="1200" dirty="0" smtClean="0"/>
              <a:t>81</a:t>
            </a:r>
            <a:endParaRPr lang="en-US" sz="1200" dirty="0"/>
          </a:p>
        </p:txBody>
      </p:sp>
      <p:sp>
        <p:nvSpPr>
          <p:cNvPr id="31" name="Rectangle 30"/>
          <p:cNvSpPr/>
          <p:nvPr userDrawn="1"/>
        </p:nvSpPr>
        <p:spPr>
          <a:xfrm>
            <a:off x="8140671" y="1409733"/>
            <a:ext cx="243000" cy="2400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P</a:t>
            </a:r>
            <a:r>
              <a:rPr lang="fr-CH" sz="1200" dirty="0" smtClean="0"/>
              <a:t>8</a:t>
            </a:r>
            <a:endParaRPr lang="en-US" sz="1200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850023" y="1649769"/>
            <a:ext cx="486054" cy="8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i="1" noProof="0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850023" y="1729769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Dec.</a:t>
            </a:r>
            <a:endParaRPr lang="en-US" sz="900" i="1" noProof="0" dirty="0"/>
          </a:p>
        </p:txBody>
      </p:sp>
      <p:sp>
        <p:nvSpPr>
          <p:cNvPr id="35" name="Rectangle 34"/>
          <p:cNvSpPr/>
          <p:nvPr userDrawn="1"/>
        </p:nvSpPr>
        <p:spPr>
          <a:xfrm>
            <a:off x="850023" y="1889787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Jan.</a:t>
            </a:r>
            <a:endParaRPr lang="en-US" sz="900" i="1" noProof="0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850023" y="2089809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Feb.</a:t>
            </a:r>
            <a:endParaRPr lang="en-US" sz="900" i="1" noProof="0" dirty="0"/>
          </a:p>
        </p:txBody>
      </p:sp>
      <p:sp>
        <p:nvSpPr>
          <p:cNvPr id="37" name="Rectangle 36"/>
          <p:cNvSpPr/>
          <p:nvPr userDrawn="1"/>
        </p:nvSpPr>
        <p:spPr>
          <a:xfrm>
            <a:off x="850023" y="2249827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Mar.</a:t>
            </a:r>
            <a:endParaRPr lang="en-US" sz="900" i="1" noProof="0" dirty="0"/>
          </a:p>
        </p:txBody>
      </p:sp>
      <p:sp>
        <p:nvSpPr>
          <p:cNvPr id="38" name="Rectangle 37"/>
          <p:cNvSpPr/>
          <p:nvPr userDrawn="1"/>
        </p:nvSpPr>
        <p:spPr>
          <a:xfrm>
            <a:off x="850023" y="2409844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Apr.</a:t>
            </a:r>
            <a:endParaRPr lang="en-US" sz="900" i="1" noProof="0" dirty="0"/>
          </a:p>
        </p:txBody>
      </p:sp>
      <p:sp>
        <p:nvSpPr>
          <p:cNvPr id="39" name="Rectangle 38"/>
          <p:cNvSpPr/>
          <p:nvPr userDrawn="1"/>
        </p:nvSpPr>
        <p:spPr>
          <a:xfrm>
            <a:off x="850023" y="2569880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May</a:t>
            </a:r>
            <a:endParaRPr lang="en-US" sz="900" i="1" noProof="0" dirty="0"/>
          </a:p>
        </p:txBody>
      </p:sp>
      <p:sp>
        <p:nvSpPr>
          <p:cNvPr id="40" name="Rectangle 39"/>
          <p:cNvSpPr/>
          <p:nvPr userDrawn="1"/>
        </p:nvSpPr>
        <p:spPr>
          <a:xfrm>
            <a:off x="850023" y="2769902"/>
            <a:ext cx="486054" cy="19094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Jun.</a:t>
            </a:r>
            <a:endParaRPr lang="en-US" sz="900" i="1" noProof="0" dirty="0"/>
          </a:p>
        </p:txBody>
      </p:sp>
      <p:sp>
        <p:nvSpPr>
          <p:cNvPr id="41" name="Rectangle 40"/>
          <p:cNvSpPr/>
          <p:nvPr userDrawn="1"/>
        </p:nvSpPr>
        <p:spPr>
          <a:xfrm>
            <a:off x="850023" y="2960849"/>
            <a:ext cx="486054" cy="169053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Jul.</a:t>
            </a:r>
            <a:endParaRPr lang="en-US" sz="900" i="1" noProof="0" dirty="0"/>
          </a:p>
        </p:txBody>
      </p:sp>
      <p:sp>
        <p:nvSpPr>
          <p:cNvPr id="42" name="Rectangle 41"/>
          <p:cNvSpPr/>
          <p:nvPr userDrawn="1"/>
        </p:nvSpPr>
        <p:spPr>
          <a:xfrm>
            <a:off x="850023" y="3129942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Aug.</a:t>
            </a:r>
            <a:endParaRPr lang="en-US" sz="900" i="1" noProof="0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850023" y="3289960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Sep.</a:t>
            </a:r>
            <a:endParaRPr lang="en-US" sz="900" i="1" noProof="0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850023" y="3449978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Oct.</a:t>
            </a:r>
            <a:endParaRPr lang="en-US" sz="900" i="1" noProof="0" dirty="0"/>
          </a:p>
        </p:txBody>
      </p:sp>
      <p:sp>
        <p:nvSpPr>
          <p:cNvPr id="85" name="Rectangle 84"/>
          <p:cNvSpPr/>
          <p:nvPr userDrawn="1"/>
        </p:nvSpPr>
        <p:spPr>
          <a:xfrm>
            <a:off x="850023" y="3650000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Nov.</a:t>
            </a:r>
            <a:endParaRPr lang="en-US" sz="900" i="1" noProof="0" dirty="0"/>
          </a:p>
        </p:txBody>
      </p:sp>
      <p:sp>
        <p:nvSpPr>
          <p:cNvPr id="86" name="Rectangle 85"/>
          <p:cNvSpPr/>
          <p:nvPr userDrawn="1"/>
        </p:nvSpPr>
        <p:spPr>
          <a:xfrm>
            <a:off x="850023" y="3805888"/>
            <a:ext cx="486054" cy="168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Dec.</a:t>
            </a:r>
            <a:endParaRPr lang="en-US" sz="900" i="1" noProof="0" dirty="0"/>
          </a:p>
        </p:txBody>
      </p:sp>
      <p:cxnSp>
        <p:nvCxnSpPr>
          <p:cNvPr id="119" name="Straight Connector 118"/>
          <p:cNvCxnSpPr/>
          <p:nvPr userDrawn="1"/>
        </p:nvCxnSpPr>
        <p:spPr>
          <a:xfrm>
            <a:off x="1345597" y="6050249"/>
            <a:ext cx="777686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Picture 123" descr="LHCDipole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477482" y="63175"/>
            <a:ext cx="600075" cy="592667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cxnSp>
        <p:nvCxnSpPr>
          <p:cNvPr id="126" name="Straight Connector 125"/>
          <p:cNvCxnSpPr/>
          <p:nvPr userDrawn="1"/>
        </p:nvCxnSpPr>
        <p:spPr>
          <a:xfrm>
            <a:off x="1133554" y="809667"/>
            <a:ext cx="8141405" cy="0"/>
          </a:xfrm>
          <a:prstGeom prst="line">
            <a:avLst/>
          </a:prstGeom>
          <a:ln w="28575">
            <a:solidFill>
              <a:srgbClr val="5E5E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 userDrawn="1"/>
        </p:nvSpPr>
        <p:spPr>
          <a:xfrm>
            <a:off x="850023" y="3970036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Jan.</a:t>
            </a:r>
            <a:endParaRPr lang="en-US" sz="900" i="1" noProof="0" dirty="0"/>
          </a:p>
        </p:txBody>
      </p:sp>
      <p:sp>
        <p:nvSpPr>
          <p:cNvPr id="104" name="Rectangle 103"/>
          <p:cNvSpPr/>
          <p:nvPr userDrawn="1"/>
        </p:nvSpPr>
        <p:spPr>
          <a:xfrm>
            <a:off x="850023" y="4170058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Feb.</a:t>
            </a:r>
            <a:endParaRPr lang="en-US" sz="900" i="1" noProof="0" dirty="0"/>
          </a:p>
        </p:txBody>
      </p:sp>
      <p:sp>
        <p:nvSpPr>
          <p:cNvPr id="105" name="Rectangle 104"/>
          <p:cNvSpPr/>
          <p:nvPr userDrawn="1"/>
        </p:nvSpPr>
        <p:spPr>
          <a:xfrm>
            <a:off x="850023" y="4330076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Mar.</a:t>
            </a:r>
            <a:endParaRPr lang="en-US" sz="900" i="1" noProof="0" dirty="0"/>
          </a:p>
        </p:txBody>
      </p:sp>
      <p:sp>
        <p:nvSpPr>
          <p:cNvPr id="106" name="Rectangle 105"/>
          <p:cNvSpPr/>
          <p:nvPr userDrawn="1"/>
        </p:nvSpPr>
        <p:spPr>
          <a:xfrm>
            <a:off x="850023" y="4490076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Apr.</a:t>
            </a:r>
            <a:endParaRPr lang="en-US" sz="900" i="1" noProof="0" dirty="0"/>
          </a:p>
        </p:txBody>
      </p:sp>
      <p:sp>
        <p:nvSpPr>
          <p:cNvPr id="107" name="Rectangle 106"/>
          <p:cNvSpPr/>
          <p:nvPr userDrawn="1"/>
        </p:nvSpPr>
        <p:spPr>
          <a:xfrm>
            <a:off x="850023" y="4650111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May</a:t>
            </a:r>
            <a:endParaRPr lang="en-US" sz="900" i="1" noProof="0" dirty="0"/>
          </a:p>
        </p:txBody>
      </p:sp>
      <p:sp>
        <p:nvSpPr>
          <p:cNvPr id="108" name="Rectangle 107"/>
          <p:cNvSpPr/>
          <p:nvPr userDrawn="1"/>
        </p:nvSpPr>
        <p:spPr>
          <a:xfrm>
            <a:off x="850023" y="4850133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Jun.</a:t>
            </a:r>
            <a:endParaRPr lang="en-US" sz="900" i="1" noProof="0" dirty="0"/>
          </a:p>
        </p:txBody>
      </p:sp>
      <p:sp>
        <p:nvSpPr>
          <p:cNvPr id="109" name="Rectangle 108"/>
          <p:cNvSpPr/>
          <p:nvPr userDrawn="1"/>
        </p:nvSpPr>
        <p:spPr>
          <a:xfrm>
            <a:off x="850023" y="5010151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Jul.</a:t>
            </a:r>
            <a:endParaRPr lang="en-US" sz="900" i="1" noProof="0" dirty="0"/>
          </a:p>
        </p:txBody>
      </p:sp>
      <p:sp>
        <p:nvSpPr>
          <p:cNvPr id="110" name="Rectangle 109"/>
          <p:cNvSpPr/>
          <p:nvPr userDrawn="1"/>
        </p:nvSpPr>
        <p:spPr>
          <a:xfrm>
            <a:off x="850023" y="5210173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Aug.</a:t>
            </a:r>
            <a:endParaRPr lang="en-US" sz="900" i="1" noProof="0" dirty="0"/>
          </a:p>
        </p:txBody>
      </p:sp>
      <p:sp>
        <p:nvSpPr>
          <p:cNvPr id="111" name="Rectangle 110"/>
          <p:cNvSpPr/>
          <p:nvPr userDrawn="1"/>
        </p:nvSpPr>
        <p:spPr>
          <a:xfrm>
            <a:off x="850023" y="5370191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Sep.</a:t>
            </a:r>
            <a:endParaRPr lang="en-US" sz="900" i="1" noProof="0" dirty="0"/>
          </a:p>
        </p:txBody>
      </p:sp>
      <p:sp>
        <p:nvSpPr>
          <p:cNvPr id="112" name="Rectangle 111"/>
          <p:cNvSpPr/>
          <p:nvPr userDrawn="1"/>
        </p:nvSpPr>
        <p:spPr>
          <a:xfrm>
            <a:off x="850023" y="5530209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Oct.</a:t>
            </a:r>
            <a:endParaRPr lang="en-US" sz="900" i="1" noProof="0" dirty="0"/>
          </a:p>
        </p:txBody>
      </p:sp>
      <p:sp>
        <p:nvSpPr>
          <p:cNvPr id="113" name="Rectangle 112"/>
          <p:cNvSpPr/>
          <p:nvPr userDrawn="1"/>
        </p:nvSpPr>
        <p:spPr>
          <a:xfrm>
            <a:off x="850023" y="5730231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Nov.</a:t>
            </a:r>
            <a:endParaRPr lang="en-US" sz="900" i="1" noProof="0" dirty="0"/>
          </a:p>
        </p:txBody>
      </p:sp>
      <p:sp>
        <p:nvSpPr>
          <p:cNvPr id="114" name="Rectangle 113"/>
          <p:cNvSpPr/>
          <p:nvPr userDrawn="1"/>
        </p:nvSpPr>
        <p:spPr>
          <a:xfrm>
            <a:off x="850023" y="5890249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Dec.</a:t>
            </a:r>
            <a:endParaRPr lang="en-US" sz="900" i="1" noProof="0" dirty="0"/>
          </a:p>
        </p:txBody>
      </p:sp>
      <p:sp>
        <p:nvSpPr>
          <p:cNvPr id="125" name="Rectangle 124"/>
          <p:cNvSpPr/>
          <p:nvPr userDrawn="1"/>
        </p:nvSpPr>
        <p:spPr>
          <a:xfrm>
            <a:off x="850023" y="6050249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Jan.</a:t>
            </a:r>
            <a:endParaRPr lang="en-US" sz="900" i="1" noProof="0" dirty="0"/>
          </a:p>
        </p:txBody>
      </p:sp>
      <p:sp>
        <p:nvSpPr>
          <p:cNvPr id="127" name="Rectangle 126"/>
          <p:cNvSpPr/>
          <p:nvPr userDrawn="1"/>
        </p:nvSpPr>
        <p:spPr>
          <a:xfrm>
            <a:off x="9112941" y="1649760"/>
            <a:ext cx="486054" cy="8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i="1" noProof="0" dirty="0"/>
          </a:p>
        </p:txBody>
      </p:sp>
      <p:sp>
        <p:nvSpPr>
          <p:cNvPr id="128" name="Rectangle 127"/>
          <p:cNvSpPr/>
          <p:nvPr userDrawn="1"/>
        </p:nvSpPr>
        <p:spPr>
          <a:xfrm>
            <a:off x="9112941" y="1729760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Dec.</a:t>
            </a:r>
            <a:endParaRPr lang="en-US" sz="900" i="1" noProof="0" dirty="0"/>
          </a:p>
        </p:txBody>
      </p:sp>
      <p:sp>
        <p:nvSpPr>
          <p:cNvPr id="129" name="Rectangle 128"/>
          <p:cNvSpPr/>
          <p:nvPr userDrawn="1"/>
        </p:nvSpPr>
        <p:spPr>
          <a:xfrm>
            <a:off x="9112941" y="1889778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Jan.</a:t>
            </a:r>
            <a:endParaRPr lang="en-US" sz="900" i="1" noProof="0" dirty="0"/>
          </a:p>
        </p:txBody>
      </p:sp>
      <p:sp>
        <p:nvSpPr>
          <p:cNvPr id="130" name="Rectangle 129"/>
          <p:cNvSpPr/>
          <p:nvPr userDrawn="1"/>
        </p:nvSpPr>
        <p:spPr>
          <a:xfrm>
            <a:off x="9112941" y="2089800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Feb.</a:t>
            </a:r>
            <a:endParaRPr lang="en-US" sz="900" i="1" noProof="0" dirty="0"/>
          </a:p>
        </p:txBody>
      </p:sp>
      <p:sp>
        <p:nvSpPr>
          <p:cNvPr id="131" name="Rectangle 130"/>
          <p:cNvSpPr/>
          <p:nvPr userDrawn="1"/>
        </p:nvSpPr>
        <p:spPr>
          <a:xfrm>
            <a:off x="9112941" y="2249818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Mar.</a:t>
            </a:r>
            <a:endParaRPr lang="en-US" sz="900" i="1" noProof="0" dirty="0"/>
          </a:p>
        </p:txBody>
      </p:sp>
      <p:sp>
        <p:nvSpPr>
          <p:cNvPr id="132" name="Rectangle 131"/>
          <p:cNvSpPr/>
          <p:nvPr userDrawn="1"/>
        </p:nvSpPr>
        <p:spPr>
          <a:xfrm>
            <a:off x="9112941" y="2409836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Apr.</a:t>
            </a:r>
            <a:endParaRPr lang="en-US" sz="900" i="1" noProof="0" dirty="0"/>
          </a:p>
        </p:txBody>
      </p:sp>
      <p:sp>
        <p:nvSpPr>
          <p:cNvPr id="133" name="Rectangle 132"/>
          <p:cNvSpPr/>
          <p:nvPr userDrawn="1"/>
        </p:nvSpPr>
        <p:spPr>
          <a:xfrm>
            <a:off x="9112941" y="2569871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May</a:t>
            </a:r>
            <a:endParaRPr lang="en-US" sz="900" i="1" noProof="0" dirty="0"/>
          </a:p>
        </p:txBody>
      </p:sp>
      <p:sp>
        <p:nvSpPr>
          <p:cNvPr id="134" name="Rectangle 133"/>
          <p:cNvSpPr/>
          <p:nvPr userDrawn="1"/>
        </p:nvSpPr>
        <p:spPr>
          <a:xfrm>
            <a:off x="9112941" y="2769893"/>
            <a:ext cx="486054" cy="190956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Jun.</a:t>
            </a:r>
            <a:endParaRPr lang="en-US" sz="900" i="1" noProof="0" dirty="0"/>
          </a:p>
        </p:txBody>
      </p:sp>
      <p:sp>
        <p:nvSpPr>
          <p:cNvPr id="135" name="Rectangle 134"/>
          <p:cNvSpPr/>
          <p:nvPr userDrawn="1"/>
        </p:nvSpPr>
        <p:spPr>
          <a:xfrm>
            <a:off x="9112941" y="2960849"/>
            <a:ext cx="486054" cy="169044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Jul.</a:t>
            </a:r>
            <a:endParaRPr lang="en-US" sz="900" i="1" noProof="0" dirty="0"/>
          </a:p>
        </p:txBody>
      </p:sp>
      <p:sp>
        <p:nvSpPr>
          <p:cNvPr id="136" name="Rectangle 135"/>
          <p:cNvSpPr/>
          <p:nvPr userDrawn="1"/>
        </p:nvSpPr>
        <p:spPr>
          <a:xfrm>
            <a:off x="9112941" y="3129933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Aug.</a:t>
            </a:r>
            <a:endParaRPr lang="en-US" sz="900" i="1" noProof="0" dirty="0"/>
          </a:p>
        </p:txBody>
      </p:sp>
      <p:sp>
        <p:nvSpPr>
          <p:cNvPr id="137" name="Rectangle 136"/>
          <p:cNvSpPr/>
          <p:nvPr userDrawn="1"/>
        </p:nvSpPr>
        <p:spPr>
          <a:xfrm>
            <a:off x="9112941" y="3289951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Sep.</a:t>
            </a:r>
            <a:endParaRPr lang="en-US" sz="900" i="1" noProof="0" dirty="0"/>
          </a:p>
        </p:txBody>
      </p:sp>
      <p:sp>
        <p:nvSpPr>
          <p:cNvPr id="138" name="Rectangle 137"/>
          <p:cNvSpPr/>
          <p:nvPr userDrawn="1"/>
        </p:nvSpPr>
        <p:spPr>
          <a:xfrm>
            <a:off x="9112941" y="3449969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Oct.</a:t>
            </a:r>
            <a:endParaRPr lang="en-US" sz="900" i="1" noProof="0" dirty="0"/>
          </a:p>
        </p:txBody>
      </p:sp>
      <p:sp>
        <p:nvSpPr>
          <p:cNvPr id="139" name="Rectangle 138"/>
          <p:cNvSpPr/>
          <p:nvPr userDrawn="1"/>
        </p:nvSpPr>
        <p:spPr>
          <a:xfrm>
            <a:off x="9112941" y="3649991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Nov.</a:t>
            </a:r>
            <a:endParaRPr lang="en-US" sz="900" i="1" noProof="0" dirty="0"/>
          </a:p>
        </p:txBody>
      </p:sp>
      <p:sp>
        <p:nvSpPr>
          <p:cNvPr id="140" name="Rectangle 139"/>
          <p:cNvSpPr/>
          <p:nvPr userDrawn="1"/>
        </p:nvSpPr>
        <p:spPr>
          <a:xfrm>
            <a:off x="9112941" y="3810009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Dec.</a:t>
            </a:r>
            <a:endParaRPr lang="en-US" sz="900" i="1" noProof="0" dirty="0"/>
          </a:p>
        </p:txBody>
      </p:sp>
      <p:sp>
        <p:nvSpPr>
          <p:cNvPr id="141" name="Rectangle 140"/>
          <p:cNvSpPr/>
          <p:nvPr userDrawn="1"/>
        </p:nvSpPr>
        <p:spPr>
          <a:xfrm>
            <a:off x="9112941" y="3970027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Jan.</a:t>
            </a:r>
            <a:endParaRPr lang="en-US" sz="900" i="1" noProof="0" dirty="0"/>
          </a:p>
        </p:txBody>
      </p:sp>
      <p:sp>
        <p:nvSpPr>
          <p:cNvPr id="142" name="Rectangle 141"/>
          <p:cNvSpPr/>
          <p:nvPr userDrawn="1"/>
        </p:nvSpPr>
        <p:spPr>
          <a:xfrm>
            <a:off x="9112941" y="4170049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Feb.</a:t>
            </a:r>
            <a:endParaRPr lang="en-US" sz="900" i="1" noProof="0" dirty="0"/>
          </a:p>
        </p:txBody>
      </p:sp>
      <p:sp>
        <p:nvSpPr>
          <p:cNvPr id="143" name="Rectangle 142"/>
          <p:cNvSpPr/>
          <p:nvPr userDrawn="1"/>
        </p:nvSpPr>
        <p:spPr>
          <a:xfrm>
            <a:off x="9112941" y="4330067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Mar.</a:t>
            </a:r>
            <a:endParaRPr lang="en-US" sz="900" i="1" noProof="0" dirty="0"/>
          </a:p>
        </p:txBody>
      </p:sp>
      <p:sp>
        <p:nvSpPr>
          <p:cNvPr id="144" name="Rectangle 143"/>
          <p:cNvSpPr/>
          <p:nvPr userDrawn="1"/>
        </p:nvSpPr>
        <p:spPr>
          <a:xfrm>
            <a:off x="9112941" y="4490067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Apr.</a:t>
            </a:r>
            <a:endParaRPr lang="en-US" sz="900" i="1" noProof="0" dirty="0"/>
          </a:p>
        </p:txBody>
      </p:sp>
      <p:sp>
        <p:nvSpPr>
          <p:cNvPr id="145" name="Rectangle 144"/>
          <p:cNvSpPr/>
          <p:nvPr userDrawn="1"/>
        </p:nvSpPr>
        <p:spPr>
          <a:xfrm>
            <a:off x="9112941" y="4650102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May</a:t>
            </a:r>
            <a:endParaRPr lang="en-US" sz="900" i="1" noProof="0" dirty="0"/>
          </a:p>
        </p:txBody>
      </p:sp>
      <p:sp>
        <p:nvSpPr>
          <p:cNvPr id="146" name="Rectangle 145"/>
          <p:cNvSpPr/>
          <p:nvPr userDrawn="1"/>
        </p:nvSpPr>
        <p:spPr>
          <a:xfrm>
            <a:off x="9112941" y="4850124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Jun.</a:t>
            </a:r>
            <a:endParaRPr lang="en-US" sz="900" i="1" noProof="0" dirty="0"/>
          </a:p>
        </p:txBody>
      </p:sp>
      <p:sp>
        <p:nvSpPr>
          <p:cNvPr id="147" name="Rectangle 146"/>
          <p:cNvSpPr/>
          <p:nvPr userDrawn="1"/>
        </p:nvSpPr>
        <p:spPr>
          <a:xfrm>
            <a:off x="9112941" y="5010142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Jul.</a:t>
            </a:r>
            <a:endParaRPr lang="en-US" sz="900" i="1" noProof="0" dirty="0"/>
          </a:p>
        </p:txBody>
      </p:sp>
      <p:sp>
        <p:nvSpPr>
          <p:cNvPr id="148" name="Rectangle 147"/>
          <p:cNvSpPr/>
          <p:nvPr userDrawn="1"/>
        </p:nvSpPr>
        <p:spPr>
          <a:xfrm>
            <a:off x="9112941" y="5210164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Aug.</a:t>
            </a:r>
            <a:endParaRPr lang="en-US" sz="900" i="1" noProof="0" dirty="0"/>
          </a:p>
        </p:txBody>
      </p:sp>
      <p:sp>
        <p:nvSpPr>
          <p:cNvPr id="149" name="Rectangle 148"/>
          <p:cNvSpPr/>
          <p:nvPr userDrawn="1"/>
        </p:nvSpPr>
        <p:spPr>
          <a:xfrm>
            <a:off x="9112941" y="5370182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Sep.</a:t>
            </a:r>
            <a:endParaRPr lang="en-US" sz="900" i="1" noProof="0" dirty="0"/>
          </a:p>
        </p:txBody>
      </p:sp>
      <p:sp>
        <p:nvSpPr>
          <p:cNvPr id="150" name="Rectangle 149"/>
          <p:cNvSpPr/>
          <p:nvPr userDrawn="1"/>
        </p:nvSpPr>
        <p:spPr>
          <a:xfrm>
            <a:off x="9112941" y="5530200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Oct.</a:t>
            </a:r>
            <a:endParaRPr lang="en-US" sz="900" i="1" noProof="0" dirty="0"/>
          </a:p>
        </p:txBody>
      </p:sp>
      <p:sp>
        <p:nvSpPr>
          <p:cNvPr id="151" name="Rectangle 150"/>
          <p:cNvSpPr/>
          <p:nvPr userDrawn="1"/>
        </p:nvSpPr>
        <p:spPr>
          <a:xfrm>
            <a:off x="9112941" y="5730222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Nov.</a:t>
            </a:r>
            <a:endParaRPr lang="en-US" sz="900" i="1" noProof="0" dirty="0"/>
          </a:p>
        </p:txBody>
      </p:sp>
      <p:sp>
        <p:nvSpPr>
          <p:cNvPr id="152" name="Rectangle 151"/>
          <p:cNvSpPr/>
          <p:nvPr userDrawn="1"/>
        </p:nvSpPr>
        <p:spPr>
          <a:xfrm>
            <a:off x="9112941" y="5890240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Dec.</a:t>
            </a:r>
            <a:endParaRPr lang="en-US" sz="900" i="1" noProof="0" dirty="0"/>
          </a:p>
        </p:txBody>
      </p:sp>
      <p:sp>
        <p:nvSpPr>
          <p:cNvPr id="153" name="Rectangle 152"/>
          <p:cNvSpPr/>
          <p:nvPr userDrawn="1"/>
        </p:nvSpPr>
        <p:spPr>
          <a:xfrm>
            <a:off x="9112941" y="6050240"/>
            <a:ext cx="486054" cy="20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Jan.</a:t>
            </a:r>
            <a:endParaRPr lang="en-US" sz="900" i="1" noProof="0" dirty="0"/>
          </a:p>
        </p:txBody>
      </p:sp>
      <p:sp>
        <p:nvSpPr>
          <p:cNvPr id="154" name="Rectangle 153"/>
          <p:cNvSpPr/>
          <p:nvPr userDrawn="1"/>
        </p:nvSpPr>
        <p:spPr>
          <a:xfrm>
            <a:off x="9598995" y="1889787"/>
            <a:ext cx="233595" cy="2080000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200" noProof="0" dirty="0" smtClean="0"/>
              <a:t>2013</a:t>
            </a:r>
            <a:endParaRPr lang="en-US" sz="1200" noProof="0" dirty="0"/>
          </a:p>
        </p:txBody>
      </p:sp>
      <p:sp>
        <p:nvSpPr>
          <p:cNvPr id="155" name="Rectangle 154"/>
          <p:cNvSpPr/>
          <p:nvPr userDrawn="1"/>
        </p:nvSpPr>
        <p:spPr>
          <a:xfrm>
            <a:off x="9598995" y="3969787"/>
            <a:ext cx="233595" cy="2080000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200" noProof="0" dirty="0" smtClean="0"/>
              <a:t>2014</a:t>
            </a:r>
            <a:endParaRPr lang="en-US" sz="1200" noProof="0" dirty="0"/>
          </a:p>
        </p:txBody>
      </p:sp>
      <p:sp>
        <p:nvSpPr>
          <p:cNvPr id="122" name="Rectangle 121"/>
          <p:cNvSpPr/>
          <p:nvPr userDrawn="1"/>
        </p:nvSpPr>
        <p:spPr>
          <a:xfrm>
            <a:off x="1336077" y="1409733"/>
            <a:ext cx="243000" cy="2400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 smtClean="0"/>
              <a:t>P</a:t>
            </a:r>
            <a:r>
              <a:rPr lang="fr-CH" sz="1200" dirty="0" smtClean="0"/>
              <a:t>1</a:t>
            </a:r>
            <a:endParaRPr lang="en-US" sz="1200" dirty="0"/>
          </a:p>
        </p:txBody>
      </p:sp>
      <p:sp>
        <p:nvSpPr>
          <p:cNvPr id="156" name="Rectangle 155"/>
          <p:cNvSpPr/>
          <p:nvPr userDrawn="1"/>
        </p:nvSpPr>
        <p:spPr>
          <a:xfrm>
            <a:off x="1336320" y="1649760"/>
            <a:ext cx="243000" cy="4600000"/>
          </a:xfrm>
          <a:prstGeom prst="rect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dirty="0"/>
          </a:p>
        </p:txBody>
      </p:sp>
      <p:sp>
        <p:nvSpPr>
          <p:cNvPr id="157" name="Rectangle 156"/>
          <p:cNvSpPr/>
          <p:nvPr userDrawn="1"/>
        </p:nvSpPr>
        <p:spPr>
          <a:xfrm>
            <a:off x="616428" y="1890018"/>
            <a:ext cx="233595" cy="2080000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200" noProof="0" dirty="0" smtClean="0"/>
              <a:t>2013</a:t>
            </a:r>
            <a:endParaRPr lang="en-US" sz="1200" noProof="0" dirty="0"/>
          </a:p>
        </p:txBody>
      </p:sp>
      <p:sp>
        <p:nvSpPr>
          <p:cNvPr id="158" name="Rectangle 157"/>
          <p:cNvSpPr/>
          <p:nvPr userDrawn="1"/>
        </p:nvSpPr>
        <p:spPr>
          <a:xfrm>
            <a:off x="616428" y="3970018"/>
            <a:ext cx="233595" cy="2079769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200" noProof="0" dirty="0" smtClean="0"/>
              <a:t>2014</a:t>
            </a:r>
            <a:endParaRPr lang="en-US" sz="1200" noProof="0" dirty="0"/>
          </a:p>
        </p:txBody>
      </p:sp>
      <p:sp>
        <p:nvSpPr>
          <p:cNvPr id="120" name="Rectangle 119"/>
          <p:cNvSpPr/>
          <p:nvPr userDrawn="1"/>
        </p:nvSpPr>
        <p:spPr>
          <a:xfrm>
            <a:off x="850023" y="6250271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Feb.</a:t>
            </a:r>
            <a:endParaRPr lang="en-US" sz="900" i="1" noProof="0" dirty="0"/>
          </a:p>
        </p:txBody>
      </p:sp>
      <p:sp>
        <p:nvSpPr>
          <p:cNvPr id="121" name="Rectangle 120"/>
          <p:cNvSpPr/>
          <p:nvPr userDrawn="1"/>
        </p:nvSpPr>
        <p:spPr>
          <a:xfrm>
            <a:off x="850023" y="6410289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Mar.</a:t>
            </a:r>
            <a:endParaRPr lang="en-US" sz="900" i="1" noProof="0" dirty="0"/>
          </a:p>
        </p:txBody>
      </p:sp>
      <p:sp>
        <p:nvSpPr>
          <p:cNvPr id="159" name="Rectangle 158"/>
          <p:cNvSpPr/>
          <p:nvPr userDrawn="1"/>
        </p:nvSpPr>
        <p:spPr>
          <a:xfrm>
            <a:off x="850023" y="6570307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Apr.</a:t>
            </a:r>
            <a:endParaRPr lang="en-US" sz="900" i="1" noProof="0" dirty="0"/>
          </a:p>
        </p:txBody>
      </p:sp>
      <p:sp>
        <p:nvSpPr>
          <p:cNvPr id="160" name="Rectangle 159"/>
          <p:cNvSpPr/>
          <p:nvPr userDrawn="1"/>
        </p:nvSpPr>
        <p:spPr>
          <a:xfrm>
            <a:off x="9112698" y="6250271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Feb.</a:t>
            </a:r>
            <a:endParaRPr lang="en-US" sz="900" i="1" noProof="0" dirty="0"/>
          </a:p>
        </p:txBody>
      </p:sp>
      <p:sp>
        <p:nvSpPr>
          <p:cNvPr id="161" name="Rectangle 160"/>
          <p:cNvSpPr/>
          <p:nvPr userDrawn="1"/>
        </p:nvSpPr>
        <p:spPr>
          <a:xfrm>
            <a:off x="9112698" y="6410289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Mar.</a:t>
            </a:r>
            <a:endParaRPr lang="en-US" sz="900" i="1" noProof="0" dirty="0"/>
          </a:p>
        </p:txBody>
      </p:sp>
      <p:sp>
        <p:nvSpPr>
          <p:cNvPr id="162" name="Rectangle 161"/>
          <p:cNvSpPr/>
          <p:nvPr userDrawn="1"/>
        </p:nvSpPr>
        <p:spPr>
          <a:xfrm>
            <a:off x="9112698" y="6570307"/>
            <a:ext cx="486054" cy="160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i="1" noProof="0" dirty="0" smtClean="0"/>
              <a:t>Apr.</a:t>
            </a:r>
            <a:endParaRPr lang="en-US" sz="900" i="1" noProof="0" dirty="0"/>
          </a:p>
        </p:txBody>
      </p:sp>
      <p:sp>
        <p:nvSpPr>
          <p:cNvPr id="163" name="Rectangle 162"/>
          <p:cNvSpPr/>
          <p:nvPr userDrawn="1"/>
        </p:nvSpPr>
        <p:spPr>
          <a:xfrm>
            <a:off x="1336077" y="6250271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164" name="Rectangle 163"/>
          <p:cNvSpPr/>
          <p:nvPr userDrawn="1"/>
        </p:nvSpPr>
        <p:spPr>
          <a:xfrm>
            <a:off x="1335834" y="6410307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165" name="Rectangle 164"/>
          <p:cNvSpPr/>
          <p:nvPr userDrawn="1"/>
        </p:nvSpPr>
        <p:spPr>
          <a:xfrm>
            <a:off x="1335834" y="6570307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  <p:sp>
        <p:nvSpPr>
          <p:cNvPr id="166" name="Rectangle 165"/>
          <p:cNvSpPr/>
          <p:nvPr userDrawn="1"/>
        </p:nvSpPr>
        <p:spPr>
          <a:xfrm>
            <a:off x="1336080" y="3811100"/>
            <a:ext cx="7776864" cy="1600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200" noProof="0" dirty="0"/>
          </a:p>
        </p:txBody>
      </p:sp>
    </p:spTree>
    <p:extLst>
      <p:ext uri="{BB962C8B-B14F-4D97-AF65-F5344CB8AC3E}">
        <p14:creationId xmlns:p14="http://schemas.microsoft.com/office/powerpoint/2010/main" val="40722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90734-2821-416E-9892-60C425222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895850"/>
            <a:ext cx="874395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3228975"/>
            <a:ext cx="874395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F1CDA-A82F-47B6-97EF-A8DECA325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2201863"/>
            <a:ext cx="42957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2201863"/>
            <a:ext cx="42957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785FB-32B3-44BC-94A5-EEADD3C2C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04800"/>
            <a:ext cx="92583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704975"/>
            <a:ext cx="4545013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416175"/>
            <a:ext cx="4545013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704975"/>
            <a:ext cx="454660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416175"/>
            <a:ext cx="454660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CE06-7943-4BA6-8D7D-300E180D1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7F67E-A4FD-473F-B047-F6419EE4E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52EE-CFEA-4058-9581-758309784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03213"/>
            <a:ext cx="3384550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303213"/>
            <a:ext cx="574992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593850"/>
            <a:ext cx="3384550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8A112-FCB7-43F2-922B-E47D49170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5334000"/>
            <a:ext cx="61722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81038"/>
            <a:ext cx="61722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964238"/>
            <a:ext cx="61722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C60F1-3129-4785-AD00-595DF31C3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677863"/>
            <a:ext cx="874395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7" rIns="91435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2201863"/>
            <a:ext cx="8743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7239000"/>
            <a:ext cx="86598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ctr">
              <a:defRPr sz="1500">
                <a:latin typeface="Times New Roman" pitchFamily="1" charset="0"/>
              </a:defRPr>
            </a:lvl1pPr>
          </a:lstStyle>
          <a:p>
            <a:pPr>
              <a:defRPr/>
            </a:pPr>
            <a:r>
              <a:rPr lang="en-US" smtClean="0"/>
              <a:t>Paul Cruikshank TE/VSC                                                LSI Activities – CERN/AL4030                                                           15th January 2013</a:t>
            </a: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1425" y="7091363"/>
            <a:ext cx="240030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latin typeface="Times New Roman" pitchFamily="1" charset="0"/>
              </a:defRPr>
            </a:lvl1pPr>
          </a:lstStyle>
          <a:p>
            <a:pPr>
              <a:defRPr/>
            </a:pPr>
            <a:fld id="{31583E0A-0F0E-4306-8938-0E35A40FF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7" r:id="rId7"/>
    <p:sldLayoutId id="2147483703" r:id="rId8"/>
    <p:sldLayoutId id="2147483704" r:id="rId9"/>
    <p:sldLayoutId id="2147483705" r:id="rId10"/>
    <p:sldLayoutId id="2147483706" r:id="rId11"/>
    <p:sldLayoutId id="2147483709" r:id="rId12"/>
    <p:sldLayoutId id="2147483710" r:id="rId13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gif"/><Relationship Id="rId5" Type="http://schemas.openxmlformats.org/officeDocument/2006/relationships/image" Target="../media/image26.emf"/><Relationship Id="rId4" Type="http://schemas.openxmlformats.org/officeDocument/2006/relationships/package" Target="../embeddings/Microsoft_Excel_Worksheet1.xls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2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8.jpeg"/><Relationship Id="rId7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jpeg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4948" y="1577752"/>
            <a:ext cx="9937104" cy="857374"/>
          </a:xfrm>
          <a:prstGeom prst="rect">
            <a:avLst/>
          </a:prstGeom>
        </p:spPr>
        <p:txBody>
          <a:bodyPr wrap="squar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4900" dirty="0" smtClean="0">
                <a:solidFill>
                  <a:srgbClr val="FF0066"/>
                </a:solidFill>
              </a:rPr>
              <a:t> </a:t>
            </a:r>
            <a:r>
              <a:rPr lang="en-US" sz="4400" dirty="0" smtClean="0">
                <a:solidFill>
                  <a:srgbClr val="FF0066"/>
                </a:solidFill>
              </a:rPr>
              <a:t>LS1 Activities – CERN/AL4030 </a:t>
            </a:r>
            <a:endParaRPr lang="en-US" sz="44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1399084" y="2081809"/>
            <a:ext cx="8296386" cy="4719962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r>
              <a:rPr lang="en-US" dirty="0" smtClean="0"/>
              <a:t>- Cold vacuum system recall</a:t>
            </a:r>
            <a:endParaRPr lang="en-GB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</a:pPr>
            <a:r>
              <a:rPr lang="en-GB" dirty="0" smtClean="0"/>
              <a:t>- Overview: Activities/Planning/Mandates/Resources, Infrastructure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</a:pPr>
            <a:r>
              <a:rPr lang="en-US" dirty="0" smtClean="0"/>
              <a:t>- </a:t>
            </a:r>
            <a:r>
              <a:rPr lang="en-US" dirty="0" err="1" smtClean="0"/>
              <a:t>Localisation</a:t>
            </a:r>
            <a:r>
              <a:rPr lang="en-US" dirty="0" smtClean="0"/>
              <a:t> of known helium leaks</a:t>
            </a:r>
            <a:endParaRPr lang="en-GB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</a:pPr>
            <a:r>
              <a:rPr lang="en-GB" dirty="0" smtClean="0"/>
              <a:t>                                </a:t>
            </a:r>
            <a:r>
              <a:rPr lang="en-GB" sz="2400" dirty="0" smtClean="0"/>
              <a:t>Paul Cruikshank TE-VSC</a:t>
            </a:r>
          </a:p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pic>
        <p:nvPicPr>
          <p:cNvPr id="7" name="Picture 6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8" name="Picture 7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95578" y="1889787"/>
            <a:ext cx="7822839" cy="4990324"/>
            <a:chOff x="1151624" y="1700808"/>
            <a:chExt cx="6953635" cy="4491292"/>
          </a:xfrm>
        </p:grpSpPr>
        <p:sp>
          <p:nvSpPr>
            <p:cNvPr id="93" name="Rectangle 92"/>
            <p:cNvSpPr/>
            <p:nvPr/>
          </p:nvSpPr>
          <p:spPr>
            <a:xfrm>
              <a:off x="4860032" y="1908068"/>
              <a:ext cx="648072" cy="28800"/>
            </a:xfrm>
            <a:prstGeom prst="rect">
              <a:avLst/>
            </a:prstGeom>
            <a:solidFill>
              <a:srgbClr val="CC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860032" y="2006856"/>
              <a:ext cx="648072" cy="198008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63000">
                  <a:schemeClr val="bg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100" dirty="0">
                  <a:solidFill>
                    <a:srgbClr val="002060"/>
                  </a:solidFill>
                </a:rPr>
                <a:t>W-Up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55" name="Rectangle 4"/>
            <p:cNvSpPr/>
            <p:nvPr/>
          </p:nvSpPr>
          <p:spPr>
            <a:xfrm>
              <a:off x="4860032" y="3212996"/>
              <a:ext cx="648072" cy="180000"/>
            </a:xfrm>
            <a:prstGeom prst="rect">
              <a:avLst/>
            </a:prstGeom>
            <a:solidFill>
              <a:srgbClr val="BDA48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01" name="Rectangle 4"/>
            <p:cNvSpPr/>
            <p:nvPr/>
          </p:nvSpPr>
          <p:spPr>
            <a:xfrm>
              <a:off x="5724128" y="3357028"/>
              <a:ext cx="648072" cy="180000"/>
            </a:xfrm>
            <a:prstGeom prst="rect">
              <a:avLst/>
            </a:prstGeom>
            <a:solidFill>
              <a:srgbClr val="BDA48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10" name="Rectangle 4"/>
            <p:cNvSpPr/>
            <p:nvPr/>
          </p:nvSpPr>
          <p:spPr>
            <a:xfrm>
              <a:off x="7452320" y="3861048"/>
              <a:ext cx="648072" cy="216000"/>
            </a:xfrm>
            <a:prstGeom prst="rect">
              <a:avLst/>
            </a:prstGeom>
            <a:solidFill>
              <a:srgbClr val="BDA48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21" name="Rectangle 4"/>
            <p:cNvSpPr/>
            <p:nvPr/>
          </p:nvSpPr>
          <p:spPr>
            <a:xfrm>
              <a:off x="1403648" y="4041068"/>
              <a:ext cx="648072" cy="180000"/>
            </a:xfrm>
            <a:prstGeom prst="rect">
              <a:avLst/>
            </a:prstGeom>
            <a:solidFill>
              <a:srgbClr val="BDA48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25" name="Rectangle 4"/>
            <p:cNvSpPr/>
            <p:nvPr/>
          </p:nvSpPr>
          <p:spPr>
            <a:xfrm>
              <a:off x="2267744" y="4221108"/>
              <a:ext cx="648072" cy="180000"/>
            </a:xfrm>
            <a:prstGeom prst="rect">
              <a:avLst/>
            </a:prstGeom>
            <a:solidFill>
              <a:srgbClr val="BDA48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29" name="Rectangle 4"/>
            <p:cNvSpPr/>
            <p:nvPr/>
          </p:nvSpPr>
          <p:spPr>
            <a:xfrm>
              <a:off x="3131912" y="4365124"/>
              <a:ext cx="648000" cy="180000"/>
            </a:xfrm>
            <a:prstGeom prst="rect">
              <a:avLst/>
            </a:prstGeom>
            <a:solidFill>
              <a:srgbClr val="BDA48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33" name="Rectangle 4"/>
            <p:cNvSpPr/>
            <p:nvPr/>
          </p:nvSpPr>
          <p:spPr>
            <a:xfrm>
              <a:off x="3995936" y="4509140"/>
              <a:ext cx="648072" cy="180000"/>
            </a:xfrm>
            <a:prstGeom prst="rect">
              <a:avLst/>
            </a:prstGeom>
            <a:solidFill>
              <a:srgbClr val="BDA48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95" name="Rectangle 4"/>
            <p:cNvSpPr/>
            <p:nvPr/>
          </p:nvSpPr>
          <p:spPr>
            <a:xfrm>
              <a:off x="4860032" y="1936868"/>
              <a:ext cx="648072" cy="720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5724152" y="1908068"/>
              <a:ext cx="648072" cy="28800"/>
            </a:xfrm>
            <a:prstGeom prst="rect">
              <a:avLst/>
            </a:prstGeom>
            <a:solidFill>
              <a:srgbClr val="CC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6588224" y="1929668"/>
              <a:ext cx="648072" cy="28800"/>
            </a:xfrm>
            <a:prstGeom prst="rect">
              <a:avLst/>
            </a:prstGeom>
            <a:solidFill>
              <a:srgbClr val="CC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7452320" y="1929668"/>
              <a:ext cx="648072" cy="28800"/>
            </a:xfrm>
            <a:prstGeom prst="rect">
              <a:avLst/>
            </a:prstGeom>
            <a:solidFill>
              <a:srgbClr val="CC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403624" y="1944068"/>
              <a:ext cx="648072" cy="28800"/>
            </a:xfrm>
            <a:prstGeom prst="rect">
              <a:avLst/>
            </a:prstGeom>
            <a:solidFill>
              <a:srgbClr val="CC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2267744" y="1944068"/>
              <a:ext cx="648072" cy="28800"/>
            </a:xfrm>
            <a:prstGeom prst="rect">
              <a:avLst/>
            </a:prstGeom>
            <a:solidFill>
              <a:srgbClr val="CC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3131840" y="1960060"/>
              <a:ext cx="648072" cy="28800"/>
            </a:xfrm>
            <a:prstGeom prst="rect">
              <a:avLst/>
            </a:prstGeom>
            <a:solidFill>
              <a:srgbClr val="CC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998129" y="1960060"/>
              <a:ext cx="648072" cy="28800"/>
            </a:xfrm>
            <a:prstGeom prst="rect">
              <a:avLst/>
            </a:prstGeom>
            <a:solidFill>
              <a:srgbClr val="CC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white"/>
                </a:solidFill>
              </a:endParaRPr>
            </a:p>
          </p:txBody>
        </p:sp>
        <p:sp>
          <p:nvSpPr>
            <p:cNvPr id="171" name="Rectangle 4"/>
            <p:cNvSpPr/>
            <p:nvPr/>
          </p:nvSpPr>
          <p:spPr>
            <a:xfrm>
              <a:off x="1403648" y="2077984"/>
              <a:ext cx="648072" cy="720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72" name="Rectangle 4"/>
            <p:cNvSpPr/>
            <p:nvPr/>
          </p:nvSpPr>
          <p:spPr>
            <a:xfrm>
              <a:off x="2267744" y="2073652"/>
              <a:ext cx="648072" cy="720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73" name="Rectangle 4"/>
            <p:cNvSpPr/>
            <p:nvPr/>
          </p:nvSpPr>
          <p:spPr>
            <a:xfrm>
              <a:off x="3131840" y="2147280"/>
              <a:ext cx="648072" cy="720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74" name="Rectangle 4"/>
            <p:cNvSpPr/>
            <p:nvPr/>
          </p:nvSpPr>
          <p:spPr>
            <a:xfrm>
              <a:off x="3995936" y="2140906"/>
              <a:ext cx="648072" cy="720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1403624" y="2149988"/>
              <a:ext cx="648072" cy="144000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63000">
                  <a:schemeClr val="bg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100" dirty="0">
                  <a:solidFill>
                    <a:srgbClr val="002060"/>
                  </a:solidFill>
                </a:rPr>
                <a:t>W-Up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2267744" y="2145660"/>
              <a:ext cx="648072" cy="144000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63000">
                  <a:schemeClr val="bg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100" dirty="0">
                  <a:solidFill>
                    <a:srgbClr val="002060"/>
                  </a:solidFill>
                </a:rPr>
                <a:t>W-Up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80" name="Rectangle 4"/>
            <p:cNvSpPr/>
            <p:nvPr/>
          </p:nvSpPr>
          <p:spPr>
            <a:xfrm>
              <a:off x="1403624" y="2291280"/>
              <a:ext cx="648072" cy="576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81" name="Rectangle 4"/>
            <p:cNvSpPr/>
            <p:nvPr/>
          </p:nvSpPr>
          <p:spPr>
            <a:xfrm>
              <a:off x="2267744" y="2276872"/>
              <a:ext cx="648072" cy="576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cxnSp>
          <p:nvCxnSpPr>
            <p:cNvPr id="26" name="Straight Connector 25"/>
            <p:cNvCxnSpPr>
              <a:cxnSpLocks noChangeAspect="1"/>
            </p:cNvCxnSpPr>
            <p:nvPr/>
          </p:nvCxnSpPr>
          <p:spPr>
            <a:xfrm>
              <a:off x="2303748" y="3852698"/>
              <a:ext cx="576000" cy="143984"/>
            </a:xfrm>
            <a:prstGeom prst="line">
              <a:avLst/>
            </a:prstGeom>
            <a:ln w="38100" cap="rnd">
              <a:solidFill>
                <a:srgbClr val="A937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Rectangle 182"/>
            <p:cNvSpPr/>
            <p:nvPr/>
          </p:nvSpPr>
          <p:spPr>
            <a:xfrm>
              <a:off x="3131840" y="2222400"/>
              <a:ext cx="648072" cy="9361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63000">
                  <a:schemeClr val="bg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700" dirty="0">
                  <a:solidFill>
                    <a:srgbClr val="002060"/>
                  </a:solidFill>
                </a:rPr>
                <a:t>W-Up</a:t>
              </a:r>
              <a:endParaRPr lang="en-US" sz="700" dirty="0">
                <a:solidFill>
                  <a:srgbClr val="002060"/>
                </a:solidFill>
              </a:endParaRP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3131840" y="2312400"/>
              <a:ext cx="648072" cy="72000"/>
            </a:xfrm>
            <a:prstGeom prst="rect">
              <a:avLst/>
            </a:prstGeom>
            <a:solidFill>
              <a:srgbClr val="CC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700" dirty="0">
                  <a:solidFill>
                    <a:prstClr val="white"/>
                  </a:solidFill>
                </a:rPr>
                <a:t>CSCM</a:t>
              </a:r>
            </a:p>
          </p:txBody>
        </p:sp>
        <p:sp>
          <p:nvSpPr>
            <p:cNvPr id="185" name="Rectangle 4"/>
            <p:cNvSpPr/>
            <p:nvPr/>
          </p:nvSpPr>
          <p:spPr>
            <a:xfrm>
              <a:off x="3131840" y="2377228"/>
              <a:ext cx="648072" cy="21600"/>
            </a:xfrm>
            <a:prstGeom prst="rect">
              <a:avLst/>
            </a:prstGeom>
            <a:solidFill>
              <a:srgbClr val="F03CF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3131840" y="2399300"/>
              <a:ext cx="648072" cy="72000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63000">
                  <a:schemeClr val="bg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700" dirty="0">
                  <a:solidFill>
                    <a:srgbClr val="002060"/>
                  </a:solidFill>
                </a:rPr>
                <a:t>W-Up</a:t>
              </a:r>
              <a:endParaRPr lang="en-US" sz="700" dirty="0">
                <a:solidFill>
                  <a:srgbClr val="002060"/>
                </a:solidFill>
              </a:endParaRPr>
            </a:p>
          </p:txBody>
        </p:sp>
        <p:sp>
          <p:nvSpPr>
            <p:cNvPr id="187" name="Rectangle 4"/>
            <p:cNvSpPr/>
            <p:nvPr/>
          </p:nvSpPr>
          <p:spPr>
            <a:xfrm>
              <a:off x="3131840" y="2471300"/>
              <a:ext cx="648072" cy="576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3995936" y="2212902"/>
              <a:ext cx="648072" cy="144000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63000">
                  <a:schemeClr val="bg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700" dirty="0">
                  <a:solidFill>
                    <a:srgbClr val="002060"/>
                  </a:solidFill>
                </a:rPr>
                <a:t>W-Up</a:t>
              </a:r>
              <a:endParaRPr lang="en-US" sz="700" dirty="0">
                <a:solidFill>
                  <a:srgbClr val="002060"/>
                </a:solidFill>
              </a:endParaRPr>
            </a:p>
          </p:txBody>
        </p:sp>
        <p:sp>
          <p:nvSpPr>
            <p:cNvPr id="190" name="Rectangle 4"/>
            <p:cNvSpPr/>
            <p:nvPr/>
          </p:nvSpPr>
          <p:spPr>
            <a:xfrm>
              <a:off x="3993291" y="2348880"/>
              <a:ext cx="648072" cy="720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5724152" y="1988860"/>
              <a:ext cx="648072" cy="216000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63000">
                  <a:schemeClr val="bg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100" dirty="0">
                  <a:solidFill>
                    <a:srgbClr val="002060"/>
                  </a:solidFill>
                </a:rPr>
                <a:t>W-Up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93" name="Rectangle 4"/>
            <p:cNvSpPr/>
            <p:nvPr/>
          </p:nvSpPr>
          <p:spPr>
            <a:xfrm>
              <a:off x="5724152" y="1936844"/>
              <a:ext cx="648072" cy="720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94" name="Rectangle 4"/>
            <p:cNvSpPr/>
            <p:nvPr/>
          </p:nvSpPr>
          <p:spPr>
            <a:xfrm>
              <a:off x="5724152" y="2183268"/>
              <a:ext cx="648072" cy="576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6588224" y="2024864"/>
              <a:ext cx="648072" cy="180000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63000">
                  <a:schemeClr val="bg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100" dirty="0">
                  <a:solidFill>
                    <a:srgbClr val="002060"/>
                  </a:solidFill>
                </a:rPr>
                <a:t>W-Up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99" name="Rectangle 4"/>
            <p:cNvSpPr/>
            <p:nvPr/>
          </p:nvSpPr>
          <p:spPr>
            <a:xfrm>
              <a:off x="6588224" y="1956495"/>
              <a:ext cx="648072" cy="720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200" name="Rectangle 4"/>
            <p:cNvSpPr/>
            <p:nvPr/>
          </p:nvSpPr>
          <p:spPr>
            <a:xfrm>
              <a:off x="6588224" y="2240868"/>
              <a:ext cx="648072" cy="576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7452320" y="2024864"/>
              <a:ext cx="648072" cy="180000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63000">
                  <a:schemeClr val="bg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1100" dirty="0">
                  <a:solidFill>
                    <a:srgbClr val="002060"/>
                  </a:solidFill>
                </a:rPr>
                <a:t>W-Up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202" name="Rectangle 4"/>
            <p:cNvSpPr/>
            <p:nvPr/>
          </p:nvSpPr>
          <p:spPr>
            <a:xfrm>
              <a:off x="7452320" y="1952815"/>
              <a:ext cx="648072" cy="720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203" name="Rectangle 4"/>
            <p:cNvSpPr/>
            <p:nvPr/>
          </p:nvSpPr>
          <p:spPr>
            <a:xfrm>
              <a:off x="7452320" y="2240872"/>
              <a:ext cx="648072" cy="576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96" name="Rectangle 4"/>
            <p:cNvSpPr/>
            <p:nvPr/>
          </p:nvSpPr>
          <p:spPr>
            <a:xfrm>
              <a:off x="4860032" y="2183268"/>
              <a:ext cx="648072" cy="57600"/>
            </a:xfrm>
            <a:prstGeom prst="rect">
              <a:avLst/>
            </a:prstGeom>
            <a:solidFill>
              <a:srgbClr val="FFFF7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solidFill>
                  <a:srgbClr val="002060"/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403648" y="2237244"/>
              <a:ext cx="6696744" cy="2271876"/>
              <a:chOff x="1403648" y="2201256"/>
              <a:chExt cx="6696744" cy="2271876"/>
            </a:xfrm>
          </p:grpSpPr>
          <p:grpSp>
            <p:nvGrpSpPr>
              <p:cNvPr id="165" name="Group 164"/>
              <p:cNvGrpSpPr/>
              <p:nvPr/>
            </p:nvGrpSpPr>
            <p:grpSpPr>
              <a:xfrm>
                <a:off x="1403648" y="2201256"/>
                <a:ext cx="6696744" cy="2271876"/>
                <a:chOff x="1403648" y="1769188"/>
                <a:chExt cx="6696744" cy="2271876"/>
              </a:xfrm>
              <a:solidFill>
                <a:srgbClr val="C7B6E8"/>
              </a:solidFill>
            </p:grpSpPr>
            <p:sp>
              <p:nvSpPr>
                <p:cNvPr id="122" name="Rectangle 4"/>
                <p:cNvSpPr/>
                <p:nvPr/>
              </p:nvSpPr>
              <p:spPr>
                <a:xfrm>
                  <a:off x="2267744" y="2312876"/>
                  <a:ext cx="648072" cy="1440160"/>
                </a:xfrm>
                <a:prstGeom prst="rect">
                  <a:avLst/>
                </a:prstGeom>
                <a:grpFill/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612000" rIns="144000" bIns="0" rtlCol="0" anchor="b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dirty="0">
                      <a:solidFill>
                        <a:srgbClr val="601D75"/>
                      </a:solidFill>
                    </a:rPr>
                    <a:t>Splices</a:t>
                  </a:r>
                </a:p>
              </p:txBody>
            </p:sp>
            <p:sp>
              <p:nvSpPr>
                <p:cNvPr id="34" name="Rectangle 4"/>
                <p:cNvSpPr/>
                <p:nvPr/>
              </p:nvSpPr>
              <p:spPr>
                <a:xfrm>
                  <a:off x="4860032" y="1769188"/>
                  <a:ext cx="648072" cy="975780"/>
                </a:xfrm>
                <a:prstGeom prst="rect">
                  <a:avLst/>
                </a:prstGeom>
                <a:grpFill/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612000" rIns="144000" bIns="0" rtlCol="0" anchor="b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dirty="0">
                      <a:solidFill>
                        <a:srgbClr val="601D75"/>
                      </a:solidFill>
                    </a:rPr>
                    <a:t>Splices</a:t>
                  </a:r>
                </a:p>
              </p:txBody>
            </p:sp>
            <p:sp>
              <p:nvSpPr>
                <p:cNvPr id="98" name="Rectangle 4"/>
                <p:cNvSpPr/>
                <p:nvPr/>
              </p:nvSpPr>
              <p:spPr>
                <a:xfrm>
                  <a:off x="5724128" y="1856088"/>
                  <a:ext cx="648072" cy="1068740"/>
                </a:xfrm>
                <a:prstGeom prst="rect">
                  <a:avLst/>
                </a:prstGeom>
                <a:grpFill/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612000" rIns="144000" bIns="0" rtlCol="0" anchor="b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dirty="0">
                      <a:solidFill>
                        <a:srgbClr val="601D75"/>
                      </a:solidFill>
                    </a:rPr>
                    <a:t>Splices</a:t>
                  </a:r>
                </a:p>
              </p:txBody>
            </p:sp>
            <p:sp>
              <p:nvSpPr>
                <p:cNvPr id="103" name="Rectangle 4"/>
                <p:cNvSpPr/>
                <p:nvPr/>
              </p:nvSpPr>
              <p:spPr>
                <a:xfrm>
                  <a:off x="6588224" y="1970824"/>
                  <a:ext cx="648072" cy="1062104"/>
                </a:xfrm>
                <a:prstGeom prst="rect">
                  <a:avLst/>
                </a:prstGeom>
                <a:grpFill/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612000" rIns="144000" bIns="0" rtlCol="0" anchor="b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dirty="0">
                      <a:solidFill>
                        <a:srgbClr val="601D75"/>
                      </a:solidFill>
                    </a:rPr>
                    <a:t>Splices</a:t>
                  </a:r>
                </a:p>
              </p:txBody>
            </p:sp>
            <p:sp>
              <p:nvSpPr>
                <p:cNvPr id="107" name="Rectangle 4"/>
                <p:cNvSpPr/>
                <p:nvPr/>
              </p:nvSpPr>
              <p:spPr>
                <a:xfrm>
                  <a:off x="7452320" y="2114884"/>
                  <a:ext cx="648072" cy="1296132"/>
                </a:xfrm>
                <a:prstGeom prst="rect">
                  <a:avLst/>
                </a:prstGeom>
                <a:grpFill/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612000" rIns="144000" bIns="0" rtlCol="0" anchor="b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dirty="0">
                      <a:solidFill>
                        <a:srgbClr val="601D75"/>
                      </a:solidFill>
                    </a:rPr>
                    <a:t>Splices</a:t>
                  </a:r>
                </a:p>
              </p:txBody>
            </p:sp>
            <p:sp>
              <p:nvSpPr>
                <p:cNvPr id="118" name="Rectangle 4"/>
                <p:cNvSpPr/>
                <p:nvPr/>
              </p:nvSpPr>
              <p:spPr>
                <a:xfrm>
                  <a:off x="1403648" y="2204940"/>
                  <a:ext cx="648072" cy="1386064"/>
                </a:xfrm>
                <a:prstGeom prst="rect">
                  <a:avLst/>
                </a:prstGeom>
                <a:grpFill/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612000" rIns="144000" bIns="0" rtlCol="0" anchor="b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dirty="0">
                      <a:solidFill>
                        <a:srgbClr val="601D75"/>
                      </a:solidFill>
                    </a:rPr>
                    <a:t>Splices</a:t>
                  </a: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100" dirty="0">
                    <a:solidFill>
                      <a:srgbClr val="601D75"/>
                    </a:solidFill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400" dirty="0">
                    <a:solidFill>
                      <a:srgbClr val="601D75"/>
                    </a:solidFill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100" dirty="0">
                    <a:solidFill>
                      <a:srgbClr val="601D75"/>
                    </a:solidFill>
                  </a:endParaRPr>
                </a:p>
              </p:txBody>
            </p:sp>
            <p:sp>
              <p:nvSpPr>
                <p:cNvPr id="126" name="Rectangle 4"/>
                <p:cNvSpPr/>
                <p:nvPr/>
              </p:nvSpPr>
              <p:spPr>
                <a:xfrm>
                  <a:off x="3131840" y="2709013"/>
                  <a:ext cx="648072" cy="1188012"/>
                </a:xfrm>
                <a:prstGeom prst="rect">
                  <a:avLst/>
                </a:prstGeom>
                <a:grpFill/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612000" rIns="144000" bIns="0" rtlCol="0" anchor="b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dirty="0">
                      <a:solidFill>
                        <a:srgbClr val="601D75"/>
                      </a:solidFill>
                    </a:rPr>
                    <a:t>Splices</a:t>
                  </a:r>
                </a:p>
              </p:txBody>
            </p:sp>
            <p:sp>
              <p:nvSpPr>
                <p:cNvPr id="130" name="Rectangle 4"/>
                <p:cNvSpPr/>
                <p:nvPr/>
              </p:nvSpPr>
              <p:spPr>
                <a:xfrm>
                  <a:off x="3995936" y="2816932"/>
                  <a:ext cx="648072" cy="1224132"/>
                </a:xfrm>
                <a:prstGeom prst="rect">
                  <a:avLst/>
                </a:prstGeom>
                <a:grpFill/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612000" rIns="144000" bIns="0" rtlCol="0" anchor="b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dirty="0">
                      <a:solidFill>
                        <a:srgbClr val="601D75"/>
                      </a:solidFill>
                    </a:rPr>
                    <a:t>Splices</a:t>
                  </a:r>
                </a:p>
              </p:txBody>
            </p:sp>
          </p:grpSp>
          <p:grpSp>
            <p:nvGrpSpPr>
              <p:cNvPr id="164" name="Group 163"/>
              <p:cNvGrpSpPr/>
              <p:nvPr/>
            </p:nvGrpSpPr>
            <p:grpSpPr>
              <a:xfrm>
                <a:off x="1403648" y="2276952"/>
                <a:ext cx="6696744" cy="1908148"/>
                <a:chOff x="1403648" y="1844884"/>
                <a:chExt cx="6696744" cy="1908148"/>
              </a:xfrm>
            </p:grpSpPr>
            <p:sp>
              <p:nvSpPr>
                <p:cNvPr id="38" name="Rectangle 1" descr="Wide upward diagonal"/>
                <p:cNvSpPr>
                  <a:spLocks noChangeArrowheads="1"/>
                </p:cNvSpPr>
                <p:nvPr/>
              </p:nvSpPr>
              <p:spPr bwMode="auto">
                <a:xfrm>
                  <a:off x="4860032" y="1844884"/>
                  <a:ext cx="648072" cy="540000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75000"/>
                      <a:alpha val="28999"/>
                    </a:schemeClr>
                  </a:fgClr>
                  <a:bgClr>
                    <a:srgbClr val="FFFFFF">
                      <a:alpha val="28999"/>
                    </a:srgbClr>
                  </a:bgClr>
                </a:patt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99" name="Rectangle 1" descr="Wide upward diagonal"/>
                <p:cNvSpPr>
                  <a:spLocks noChangeArrowheads="1"/>
                </p:cNvSpPr>
                <p:nvPr/>
              </p:nvSpPr>
              <p:spPr bwMode="auto">
                <a:xfrm>
                  <a:off x="5724128" y="2024920"/>
                  <a:ext cx="648072" cy="540000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75000"/>
                      <a:alpha val="28999"/>
                    </a:schemeClr>
                  </a:fgClr>
                  <a:bgClr>
                    <a:srgbClr val="FFFFFF">
                      <a:alpha val="28999"/>
                    </a:srgbClr>
                  </a:bgClr>
                </a:patt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04" name="Rectangle 1" descr="Wide upward diagonal"/>
                <p:cNvSpPr>
                  <a:spLocks noChangeArrowheads="1"/>
                </p:cNvSpPr>
                <p:nvPr/>
              </p:nvSpPr>
              <p:spPr bwMode="auto">
                <a:xfrm>
                  <a:off x="6588224" y="2204940"/>
                  <a:ext cx="648072" cy="540000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75000"/>
                      <a:alpha val="28999"/>
                    </a:schemeClr>
                  </a:fgClr>
                  <a:bgClr>
                    <a:srgbClr val="FFFFFF">
                      <a:alpha val="28999"/>
                    </a:srgbClr>
                  </a:bgClr>
                </a:patt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08" name="Rectangle 1" descr="Wide upward diagonal"/>
                <p:cNvSpPr>
                  <a:spLocks noChangeArrowheads="1"/>
                </p:cNvSpPr>
                <p:nvPr/>
              </p:nvSpPr>
              <p:spPr bwMode="auto">
                <a:xfrm>
                  <a:off x="7452320" y="2348956"/>
                  <a:ext cx="648072" cy="540000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75000"/>
                      <a:alpha val="28999"/>
                    </a:schemeClr>
                  </a:fgClr>
                  <a:bgClr>
                    <a:srgbClr val="FFFFFF">
                      <a:alpha val="28999"/>
                    </a:srgbClr>
                  </a:bgClr>
                </a:patt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9" name="Rectangle 1" descr="Wide upward diagonal"/>
                <p:cNvSpPr>
                  <a:spLocks noChangeArrowheads="1"/>
                </p:cNvSpPr>
                <p:nvPr/>
              </p:nvSpPr>
              <p:spPr bwMode="auto">
                <a:xfrm>
                  <a:off x="1403648" y="2528992"/>
                  <a:ext cx="648072" cy="540000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75000"/>
                      <a:alpha val="28999"/>
                    </a:schemeClr>
                  </a:fgClr>
                  <a:bgClr>
                    <a:srgbClr val="FFFFFF">
                      <a:alpha val="28999"/>
                    </a:srgbClr>
                  </a:bgClr>
                </a:patt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3" name="Rectangle 1" descr="Wide upward diagonal"/>
                <p:cNvSpPr>
                  <a:spLocks noChangeArrowheads="1"/>
                </p:cNvSpPr>
                <p:nvPr/>
              </p:nvSpPr>
              <p:spPr bwMode="auto">
                <a:xfrm>
                  <a:off x="2267744" y="2709012"/>
                  <a:ext cx="648072" cy="612000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75000"/>
                      <a:alpha val="28999"/>
                    </a:schemeClr>
                  </a:fgClr>
                  <a:bgClr>
                    <a:srgbClr val="FFFFFF">
                      <a:alpha val="28999"/>
                    </a:srgbClr>
                  </a:bgClr>
                </a:patt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7" name="Rectangle 1" descr="Wide upward diagonal"/>
                <p:cNvSpPr>
                  <a:spLocks noChangeArrowheads="1"/>
                </p:cNvSpPr>
                <p:nvPr/>
              </p:nvSpPr>
              <p:spPr bwMode="auto">
                <a:xfrm>
                  <a:off x="3131840" y="2889032"/>
                  <a:ext cx="648072" cy="612000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75000"/>
                      <a:alpha val="28999"/>
                    </a:schemeClr>
                  </a:fgClr>
                  <a:bgClr>
                    <a:srgbClr val="FFFFFF">
                      <a:alpha val="28999"/>
                    </a:srgbClr>
                  </a:bgClr>
                </a:patt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1" name="Rectangle 1" descr="Wide upward diagonal"/>
                <p:cNvSpPr>
                  <a:spLocks noChangeArrowheads="1"/>
                </p:cNvSpPr>
                <p:nvPr/>
              </p:nvSpPr>
              <p:spPr bwMode="auto">
                <a:xfrm>
                  <a:off x="3995936" y="3141032"/>
                  <a:ext cx="648072" cy="612000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75000"/>
                      <a:alpha val="28999"/>
                    </a:schemeClr>
                  </a:fgClr>
                  <a:bgClr>
                    <a:srgbClr val="FFFFFF">
                      <a:alpha val="28999"/>
                    </a:srgbClr>
                  </a:bgClr>
                </a:patt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63" name="Group 162"/>
              <p:cNvGrpSpPr/>
              <p:nvPr/>
            </p:nvGrpSpPr>
            <p:grpSpPr>
              <a:xfrm>
                <a:off x="1439653" y="2888960"/>
                <a:ext cx="6624735" cy="1548144"/>
                <a:chOff x="1439653" y="2456892"/>
                <a:chExt cx="6624735" cy="1548144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4896036" y="2456892"/>
                  <a:ext cx="576064" cy="252000"/>
                </a:xfrm>
                <a:prstGeom prst="line">
                  <a:avLst/>
                </a:prstGeom>
                <a:ln w="38100" cap="rnd">
                  <a:solidFill>
                    <a:srgbClr val="F03C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5760132" y="2600904"/>
                  <a:ext cx="576064" cy="252000"/>
                </a:xfrm>
                <a:prstGeom prst="line">
                  <a:avLst/>
                </a:prstGeom>
                <a:ln w="38100" cap="rnd">
                  <a:solidFill>
                    <a:srgbClr val="F03C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6624228" y="2744948"/>
                  <a:ext cx="576064" cy="252000"/>
                </a:xfrm>
                <a:prstGeom prst="line">
                  <a:avLst/>
                </a:prstGeom>
                <a:ln w="38100" cap="rnd">
                  <a:solidFill>
                    <a:srgbClr val="F03C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7488324" y="3140992"/>
                  <a:ext cx="576064" cy="252000"/>
                </a:xfrm>
                <a:prstGeom prst="line">
                  <a:avLst/>
                </a:prstGeom>
                <a:ln w="38100" cap="rnd">
                  <a:solidFill>
                    <a:srgbClr val="F03C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2303748" y="3465004"/>
                  <a:ext cx="576000" cy="252000"/>
                </a:xfrm>
                <a:prstGeom prst="line">
                  <a:avLst/>
                </a:prstGeom>
                <a:ln w="38100" cap="rnd">
                  <a:solidFill>
                    <a:srgbClr val="F03C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3167844" y="3609020"/>
                  <a:ext cx="576064" cy="252000"/>
                </a:xfrm>
                <a:prstGeom prst="line">
                  <a:avLst/>
                </a:prstGeom>
                <a:ln w="38100" cap="rnd">
                  <a:solidFill>
                    <a:srgbClr val="F03C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4031940" y="3753036"/>
                  <a:ext cx="576064" cy="252000"/>
                </a:xfrm>
                <a:prstGeom prst="line">
                  <a:avLst/>
                </a:prstGeom>
                <a:ln w="38100" cap="rnd">
                  <a:solidFill>
                    <a:srgbClr val="F03C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>
                  <a:cxnSpLocks noChangeAspect="1"/>
                </p:cNvCxnSpPr>
                <p:nvPr/>
              </p:nvCxnSpPr>
              <p:spPr>
                <a:xfrm>
                  <a:off x="1439653" y="3321004"/>
                  <a:ext cx="576065" cy="252000"/>
                </a:xfrm>
                <a:prstGeom prst="line">
                  <a:avLst/>
                </a:prstGeom>
                <a:ln w="38100" cap="rnd">
                  <a:solidFill>
                    <a:srgbClr val="F03C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" name="Straight Connector 8"/>
              <p:cNvCxnSpPr/>
              <p:nvPr/>
            </p:nvCxnSpPr>
            <p:spPr>
              <a:xfrm>
                <a:off x="4896036" y="2204884"/>
                <a:ext cx="576064" cy="108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760156" y="2312888"/>
                <a:ext cx="576064" cy="108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6611682" y="2420908"/>
                <a:ext cx="576064" cy="108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7484896" y="2528920"/>
                <a:ext cx="576064" cy="108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439654" y="2636932"/>
                <a:ext cx="576064" cy="108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307615" y="2744944"/>
                <a:ext cx="576064" cy="108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167844" y="3302984"/>
                <a:ext cx="576064" cy="108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4034133" y="3410996"/>
                <a:ext cx="576064" cy="162104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896036" y="2852956"/>
                <a:ext cx="576064" cy="144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760132" y="2996972"/>
                <a:ext cx="576064" cy="144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7492663" y="3573048"/>
                <a:ext cx="576064" cy="144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1439652" y="3717064"/>
                <a:ext cx="576064" cy="144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167844" y="4041088"/>
                <a:ext cx="576064" cy="144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031940" y="4185104"/>
                <a:ext cx="576064" cy="108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624296" y="3140988"/>
                <a:ext cx="576000" cy="144000"/>
              </a:xfrm>
              <a:prstGeom prst="line">
                <a:avLst/>
              </a:prstGeom>
              <a:ln w="38100" cap="rnd">
                <a:solidFill>
                  <a:srgbClr val="A937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6" name="Rectangle 135"/>
            <p:cNvSpPr/>
            <p:nvPr/>
          </p:nvSpPr>
          <p:spPr>
            <a:xfrm>
              <a:off x="1187624" y="1988855"/>
              <a:ext cx="216000" cy="2368747"/>
            </a:xfrm>
            <a:prstGeom prst="rect">
              <a:avLst/>
            </a:prstGeom>
            <a:solidFill>
              <a:srgbClr val="9BE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4644032" y="2141260"/>
              <a:ext cx="216000" cy="2133844"/>
            </a:xfrm>
            <a:prstGeom prst="rect">
              <a:avLst/>
            </a:prstGeom>
            <a:solidFill>
              <a:srgbClr val="9BE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6372224" y="1988860"/>
              <a:ext cx="216000" cy="1883374"/>
            </a:xfrm>
            <a:prstGeom prst="rect">
              <a:avLst/>
            </a:prstGeom>
            <a:solidFill>
              <a:srgbClr val="9BE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7236296" y="2171750"/>
              <a:ext cx="216000" cy="936000"/>
            </a:xfrm>
            <a:prstGeom prst="rect">
              <a:avLst/>
            </a:prstGeom>
            <a:solidFill>
              <a:srgbClr val="9BE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 dirty="0">
                <a:solidFill>
                  <a:prstClr val="white"/>
                </a:solidFill>
              </a:endParaRPr>
            </a:p>
          </p:txBody>
        </p:sp>
        <p:sp>
          <p:nvSpPr>
            <p:cNvPr id="195" name="Oval 194"/>
            <p:cNvSpPr/>
            <p:nvPr/>
          </p:nvSpPr>
          <p:spPr>
            <a:xfrm>
              <a:off x="1151624" y="3879072"/>
              <a:ext cx="72000" cy="7200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96" name="Oval 195"/>
            <p:cNvSpPr/>
            <p:nvPr/>
          </p:nvSpPr>
          <p:spPr>
            <a:xfrm>
              <a:off x="1342804" y="4153308"/>
              <a:ext cx="72000" cy="7200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1160302" y="3300975"/>
              <a:ext cx="72000" cy="7200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05" name="Oval 204"/>
            <p:cNvSpPr/>
            <p:nvPr/>
          </p:nvSpPr>
          <p:spPr>
            <a:xfrm>
              <a:off x="1342804" y="3431376"/>
              <a:ext cx="72000" cy="7200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>
              <a:off x="1152511" y="4158032"/>
              <a:ext cx="72000" cy="7200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1357355" y="4285595"/>
              <a:ext cx="72000" cy="7200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08" name="Oval 207"/>
            <p:cNvSpPr/>
            <p:nvPr/>
          </p:nvSpPr>
          <p:spPr>
            <a:xfrm>
              <a:off x="4678629" y="4216844"/>
              <a:ext cx="72000" cy="7200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09" name="Oval 208"/>
            <p:cNvSpPr/>
            <p:nvPr/>
          </p:nvSpPr>
          <p:spPr>
            <a:xfrm>
              <a:off x="4716024" y="4149100"/>
              <a:ext cx="72000" cy="7200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10" name="Oval 209"/>
            <p:cNvSpPr/>
            <p:nvPr/>
          </p:nvSpPr>
          <p:spPr>
            <a:xfrm>
              <a:off x="4752020" y="4221108"/>
              <a:ext cx="72000" cy="7200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6407809" y="3836230"/>
              <a:ext cx="72000" cy="7200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6445204" y="3768486"/>
              <a:ext cx="72000" cy="7200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6481200" y="3840494"/>
              <a:ext cx="72000" cy="7200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06" name="Rectangle 4"/>
            <p:cNvSpPr/>
            <p:nvPr/>
          </p:nvSpPr>
          <p:spPr>
            <a:xfrm>
              <a:off x="6588224" y="3501027"/>
              <a:ext cx="648072" cy="216000"/>
            </a:xfrm>
            <a:prstGeom prst="rect">
              <a:avLst/>
            </a:prstGeom>
            <a:solidFill>
              <a:srgbClr val="BDA48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002060"/>
                </a:solidFill>
              </a:endParaRPr>
            </a:p>
          </p:txBody>
        </p:sp>
        <p:cxnSp>
          <p:nvCxnSpPr>
            <p:cNvPr id="117" name="Straight Connector 116"/>
            <p:cNvCxnSpPr/>
            <p:nvPr/>
          </p:nvCxnSpPr>
          <p:spPr>
            <a:xfrm>
              <a:off x="2302768" y="3897088"/>
              <a:ext cx="576064" cy="144000"/>
            </a:xfrm>
            <a:prstGeom prst="line">
              <a:avLst/>
            </a:prstGeom>
            <a:ln w="38100" cap="rnd">
              <a:solidFill>
                <a:srgbClr val="A937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4860032" y="4221108"/>
              <a:ext cx="648072" cy="504036"/>
              <a:chOff x="4860032" y="3753036"/>
              <a:chExt cx="648072" cy="504036"/>
            </a:xfrm>
          </p:grpSpPr>
          <p:sp>
            <p:nvSpPr>
              <p:cNvPr id="134" name="Rectangle 133"/>
              <p:cNvSpPr/>
              <p:nvPr/>
            </p:nvSpPr>
            <p:spPr>
              <a:xfrm>
                <a:off x="4860032" y="3753036"/>
                <a:ext cx="648072" cy="216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70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1100" dirty="0">
                    <a:solidFill>
                      <a:prstClr val="black"/>
                    </a:solidFill>
                  </a:rPr>
                  <a:t>Cool-down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Rectangle 4"/>
              <p:cNvSpPr/>
              <p:nvPr/>
            </p:nvSpPr>
            <p:spPr>
              <a:xfrm>
                <a:off x="4860032" y="4077072"/>
                <a:ext cx="648072" cy="180000"/>
              </a:xfrm>
              <a:prstGeom prst="rect">
                <a:avLst/>
              </a:prstGeom>
              <a:solidFill>
                <a:srgbClr val="CC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38" name="Rectangle 4"/>
              <p:cNvSpPr/>
              <p:nvPr/>
            </p:nvSpPr>
            <p:spPr>
              <a:xfrm>
                <a:off x="4860032" y="4005064"/>
                <a:ext cx="648072" cy="72000"/>
              </a:xfrm>
              <a:prstGeom prst="rect">
                <a:avLst/>
              </a:prstGeom>
              <a:solidFill>
                <a:srgbClr val="FFFF7D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39" name="Rectangle 4"/>
              <p:cNvSpPr/>
              <p:nvPr/>
            </p:nvSpPr>
            <p:spPr>
              <a:xfrm>
                <a:off x="4860032" y="3969060"/>
                <a:ext cx="648000" cy="36000"/>
              </a:xfrm>
              <a:prstGeom prst="rect">
                <a:avLst/>
              </a:prstGeom>
              <a:solidFill>
                <a:srgbClr val="BDA48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3995936" y="4689140"/>
              <a:ext cx="648072" cy="504036"/>
              <a:chOff x="4860032" y="3753036"/>
              <a:chExt cx="648072" cy="504036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4860032" y="3753036"/>
                <a:ext cx="648072" cy="216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70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1100" dirty="0">
                    <a:solidFill>
                      <a:prstClr val="black"/>
                    </a:solidFill>
                  </a:rPr>
                  <a:t>Cool-down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Rectangle 4"/>
              <p:cNvSpPr/>
              <p:nvPr/>
            </p:nvSpPr>
            <p:spPr>
              <a:xfrm>
                <a:off x="4860032" y="4077072"/>
                <a:ext cx="648072" cy="180000"/>
              </a:xfrm>
              <a:prstGeom prst="rect">
                <a:avLst/>
              </a:prstGeom>
              <a:solidFill>
                <a:srgbClr val="CC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43" name="Rectangle 4"/>
              <p:cNvSpPr/>
              <p:nvPr/>
            </p:nvSpPr>
            <p:spPr>
              <a:xfrm>
                <a:off x="4860032" y="4005064"/>
                <a:ext cx="648072" cy="72000"/>
              </a:xfrm>
              <a:prstGeom prst="rect">
                <a:avLst/>
              </a:prstGeom>
              <a:solidFill>
                <a:srgbClr val="FFFF7D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44" name="Rectangle 4"/>
              <p:cNvSpPr/>
              <p:nvPr/>
            </p:nvSpPr>
            <p:spPr>
              <a:xfrm>
                <a:off x="4860032" y="3969060"/>
                <a:ext cx="648000" cy="36000"/>
              </a:xfrm>
              <a:prstGeom prst="rect">
                <a:avLst/>
              </a:prstGeom>
              <a:solidFill>
                <a:srgbClr val="BDA48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5724128" y="3872234"/>
              <a:ext cx="648072" cy="504036"/>
              <a:chOff x="4860032" y="3753036"/>
              <a:chExt cx="648072" cy="504036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4860032" y="3753036"/>
                <a:ext cx="648072" cy="216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70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1100" dirty="0">
                    <a:solidFill>
                      <a:prstClr val="black"/>
                    </a:solidFill>
                  </a:rPr>
                  <a:t>Cool-down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Rectangle 4"/>
              <p:cNvSpPr/>
              <p:nvPr/>
            </p:nvSpPr>
            <p:spPr>
              <a:xfrm>
                <a:off x="4860032" y="4077072"/>
                <a:ext cx="648072" cy="180000"/>
              </a:xfrm>
              <a:prstGeom prst="rect">
                <a:avLst/>
              </a:prstGeom>
              <a:solidFill>
                <a:srgbClr val="CC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48" name="Rectangle 4"/>
              <p:cNvSpPr/>
              <p:nvPr/>
            </p:nvSpPr>
            <p:spPr>
              <a:xfrm>
                <a:off x="4860032" y="4005064"/>
                <a:ext cx="648072" cy="72000"/>
              </a:xfrm>
              <a:prstGeom prst="rect">
                <a:avLst/>
              </a:prstGeom>
              <a:solidFill>
                <a:srgbClr val="FFFF7D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49" name="Rectangle 4"/>
              <p:cNvSpPr/>
              <p:nvPr/>
            </p:nvSpPr>
            <p:spPr>
              <a:xfrm>
                <a:off x="4860032" y="3969060"/>
                <a:ext cx="648000" cy="36000"/>
              </a:xfrm>
              <a:prstGeom prst="rect">
                <a:avLst/>
              </a:prstGeom>
              <a:solidFill>
                <a:srgbClr val="BDA48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150" name="Group 149"/>
            <p:cNvGrpSpPr/>
            <p:nvPr/>
          </p:nvGrpSpPr>
          <p:grpSpPr>
            <a:xfrm>
              <a:off x="6588224" y="3872234"/>
              <a:ext cx="648072" cy="504036"/>
              <a:chOff x="4860032" y="3753036"/>
              <a:chExt cx="648072" cy="504036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4860032" y="3753036"/>
                <a:ext cx="648072" cy="216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70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1100" dirty="0">
                    <a:solidFill>
                      <a:prstClr val="black"/>
                    </a:solidFill>
                  </a:rPr>
                  <a:t>Cool-down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Rectangle 4"/>
              <p:cNvSpPr/>
              <p:nvPr/>
            </p:nvSpPr>
            <p:spPr>
              <a:xfrm>
                <a:off x="4860032" y="4077072"/>
                <a:ext cx="648072" cy="180000"/>
              </a:xfrm>
              <a:prstGeom prst="rect">
                <a:avLst/>
              </a:prstGeom>
              <a:solidFill>
                <a:srgbClr val="CC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53" name="Rectangle 4"/>
              <p:cNvSpPr/>
              <p:nvPr/>
            </p:nvSpPr>
            <p:spPr>
              <a:xfrm>
                <a:off x="4860032" y="4005064"/>
                <a:ext cx="648072" cy="72000"/>
              </a:xfrm>
              <a:prstGeom prst="rect">
                <a:avLst/>
              </a:prstGeom>
              <a:solidFill>
                <a:srgbClr val="FFFF7D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54" name="Rectangle 4"/>
              <p:cNvSpPr/>
              <p:nvPr/>
            </p:nvSpPr>
            <p:spPr>
              <a:xfrm>
                <a:off x="4860032" y="3969060"/>
                <a:ext cx="648000" cy="36000"/>
              </a:xfrm>
              <a:prstGeom prst="rect">
                <a:avLst/>
              </a:prstGeom>
              <a:solidFill>
                <a:srgbClr val="BDA48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155" name="Group 154"/>
            <p:cNvGrpSpPr/>
            <p:nvPr/>
          </p:nvGrpSpPr>
          <p:grpSpPr>
            <a:xfrm>
              <a:off x="7456659" y="4069581"/>
              <a:ext cx="648072" cy="504036"/>
              <a:chOff x="4860032" y="3753036"/>
              <a:chExt cx="648072" cy="504036"/>
            </a:xfrm>
          </p:grpSpPr>
          <p:sp>
            <p:nvSpPr>
              <p:cNvPr id="156" name="Rectangle 155"/>
              <p:cNvSpPr/>
              <p:nvPr/>
            </p:nvSpPr>
            <p:spPr>
              <a:xfrm>
                <a:off x="4860032" y="3753036"/>
                <a:ext cx="648072" cy="216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70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1100" dirty="0">
                    <a:solidFill>
                      <a:prstClr val="black"/>
                    </a:solidFill>
                  </a:rPr>
                  <a:t>Cool-down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Rectangle 4"/>
              <p:cNvSpPr/>
              <p:nvPr/>
            </p:nvSpPr>
            <p:spPr>
              <a:xfrm>
                <a:off x="4860032" y="4077072"/>
                <a:ext cx="648072" cy="180000"/>
              </a:xfrm>
              <a:prstGeom prst="rect">
                <a:avLst/>
              </a:prstGeom>
              <a:solidFill>
                <a:srgbClr val="CC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58" name="Rectangle 4"/>
              <p:cNvSpPr/>
              <p:nvPr/>
            </p:nvSpPr>
            <p:spPr>
              <a:xfrm>
                <a:off x="4860032" y="4005064"/>
                <a:ext cx="648072" cy="72000"/>
              </a:xfrm>
              <a:prstGeom prst="rect">
                <a:avLst/>
              </a:prstGeom>
              <a:solidFill>
                <a:srgbClr val="FFFF7D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59" name="Rectangle 4"/>
              <p:cNvSpPr/>
              <p:nvPr/>
            </p:nvSpPr>
            <p:spPr>
              <a:xfrm>
                <a:off x="4860032" y="3969060"/>
                <a:ext cx="648000" cy="36000"/>
              </a:xfrm>
              <a:prstGeom prst="rect">
                <a:avLst/>
              </a:prstGeom>
              <a:solidFill>
                <a:srgbClr val="BDA48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1403648" y="4221088"/>
              <a:ext cx="648072" cy="504036"/>
              <a:chOff x="4860032" y="3753036"/>
              <a:chExt cx="648072" cy="504036"/>
            </a:xfrm>
          </p:grpSpPr>
          <p:sp>
            <p:nvSpPr>
              <p:cNvPr id="191" name="Rectangle 190"/>
              <p:cNvSpPr/>
              <p:nvPr/>
            </p:nvSpPr>
            <p:spPr>
              <a:xfrm>
                <a:off x="4860032" y="3753036"/>
                <a:ext cx="648072" cy="216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70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1100" dirty="0">
                    <a:solidFill>
                      <a:prstClr val="black"/>
                    </a:solidFill>
                  </a:rPr>
                  <a:t>Cool-down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Rectangle 4"/>
              <p:cNvSpPr/>
              <p:nvPr/>
            </p:nvSpPr>
            <p:spPr>
              <a:xfrm>
                <a:off x="4860032" y="4077072"/>
                <a:ext cx="648072" cy="180000"/>
              </a:xfrm>
              <a:prstGeom prst="rect">
                <a:avLst/>
              </a:prstGeom>
              <a:solidFill>
                <a:srgbClr val="CC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11" name="Rectangle 4"/>
              <p:cNvSpPr/>
              <p:nvPr/>
            </p:nvSpPr>
            <p:spPr>
              <a:xfrm>
                <a:off x="4860032" y="4005064"/>
                <a:ext cx="648072" cy="72000"/>
              </a:xfrm>
              <a:prstGeom prst="rect">
                <a:avLst/>
              </a:prstGeom>
              <a:solidFill>
                <a:srgbClr val="FFFF7D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12" name="Rectangle 4"/>
              <p:cNvSpPr/>
              <p:nvPr/>
            </p:nvSpPr>
            <p:spPr>
              <a:xfrm>
                <a:off x="4860032" y="3969060"/>
                <a:ext cx="648000" cy="36000"/>
              </a:xfrm>
              <a:prstGeom prst="rect">
                <a:avLst/>
              </a:prstGeom>
              <a:solidFill>
                <a:srgbClr val="BDA48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13" name="Group 212"/>
            <p:cNvGrpSpPr/>
            <p:nvPr/>
          </p:nvGrpSpPr>
          <p:grpSpPr>
            <a:xfrm>
              <a:off x="2267744" y="4394208"/>
              <a:ext cx="648072" cy="504036"/>
              <a:chOff x="4860032" y="3753036"/>
              <a:chExt cx="648072" cy="504036"/>
            </a:xfrm>
          </p:grpSpPr>
          <p:sp>
            <p:nvSpPr>
              <p:cNvPr id="217" name="Rectangle 216"/>
              <p:cNvSpPr/>
              <p:nvPr/>
            </p:nvSpPr>
            <p:spPr>
              <a:xfrm>
                <a:off x="4860032" y="3753036"/>
                <a:ext cx="648072" cy="216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70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1100" dirty="0">
                    <a:solidFill>
                      <a:prstClr val="black"/>
                    </a:solidFill>
                  </a:rPr>
                  <a:t>Cool-down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8" name="Rectangle 4"/>
              <p:cNvSpPr/>
              <p:nvPr/>
            </p:nvSpPr>
            <p:spPr>
              <a:xfrm>
                <a:off x="4860032" y="4077072"/>
                <a:ext cx="648072" cy="180000"/>
              </a:xfrm>
              <a:prstGeom prst="rect">
                <a:avLst/>
              </a:prstGeom>
              <a:solidFill>
                <a:srgbClr val="CC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19" name="Rectangle 4"/>
              <p:cNvSpPr/>
              <p:nvPr/>
            </p:nvSpPr>
            <p:spPr>
              <a:xfrm>
                <a:off x="4860032" y="4005064"/>
                <a:ext cx="648072" cy="72000"/>
              </a:xfrm>
              <a:prstGeom prst="rect">
                <a:avLst/>
              </a:prstGeom>
              <a:solidFill>
                <a:srgbClr val="FFFF7D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20" name="Rectangle 4"/>
              <p:cNvSpPr/>
              <p:nvPr/>
            </p:nvSpPr>
            <p:spPr>
              <a:xfrm>
                <a:off x="4860032" y="3969060"/>
                <a:ext cx="648000" cy="36000"/>
              </a:xfrm>
              <a:prstGeom prst="rect">
                <a:avLst/>
              </a:prstGeom>
              <a:solidFill>
                <a:srgbClr val="BDA48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21" name="Group 220"/>
            <p:cNvGrpSpPr/>
            <p:nvPr/>
          </p:nvGrpSpPr>
          <p:grpSpPr>
            <a:xfrm>
              <a:off x="3135603" y="4546608"/>
              <a:ext cx="648072" cy="504036"/>
              <a:chOff x="4860032" y="3753036"/>
              <a:chExt cx="648072" cy="504036"/>
            </a:xfrm>
          </p:grpSpPr>
          <p:sp>
            <p:nvSpPr>
              <p:cNvPr id="222" name="Rectangle 221"/>
              <p:cNvSpPr/>
              <p:nvPr/>
            </p:nvSpPr>
            <p:spPr>
              <a:xfrm>
                <a:off x="4860032" y="3753036"/>
                <a:ext cx="648072" cy="216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70000">
                    <a:srgbClr val="00B0F0"/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1100" dirty="0">
                    <a:solidFill>
                      <a:prstClr val="black"/>
                    </a:solidFill>
                  </a:rPr>
                  <a:t>Cool-down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Rectangle 4"/>
              <p:cNvSpPr/>
              <p:nvPr/>
            </p:nvSpPr>
            <p:spPr>
              <a:xfrm>
                <a:off x="4860032" y="4077072"/>
                <a:ext cx="648072" cy="180000"/>
              </a:xfrm>
              <a:prstGeom prst="rect">
                <a:avLst/>
              </a:prstGeom>
              <a:solidFill>
                <a:srgbClr val="CC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24" name="Rectangle 4"/>
              <p:cNvSpPr/>
              <p:nvPr/>
            </p:nvSpPr>
            <p:spPr>
              <a:xfrm>
                <a:off x="4860032" y="4005064"/>
                <a:ext cx="648072" cy="72000"/>
              </a:xfrm>
              <a:prstGeom prst="rect">
                <a:avLst/>
              </a:prstGeom>
              <a:solidFill>
                <a:srgbClr val="FFFF7D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25" name="Rectangle 4"/>
              <p:cNvSpPr/>
              <p:nvPr/>
            </p:nvSpPr>
            <p:spPr>
              <a:xfrm>
                <a:off x="4860032" y="3969060"/>
                <a:ext cx="648000" cy="36000"/>
              </a:xfrm>
              <a:prstGeom prst="rect">
                <a:avLst/>
              </a:prstGeom>
              <a:solidFill>
                <a:srgbClr val="BDA48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612000" rIns="0" bIns="0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226" name="Rectangle 225"/>
            <p:cNvSpPr/>
            <p:nvPr/>
          </p:nvSpPr>
          <p:spPr>
            <a:xfrm>
              <a:off x="1190412" y="5724048"/>
              <a:ext cx="6914847" cy="46805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1600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2000" dirty="0">
                  <a:solidFill>
                    <a:prstClr val="black"/>
                  </a:solidFill>
                </a:rPr>
                <a:t>13 </a:t>
              </a:r>
              <a:r>
                <a:rPr lang="fr-CH" sz="2000" dirty="0" err="1">
                  <a:solidFill>
                    <a:prstClr val="black"/>
                  </a:solidFill>
                </a:rPr>
                <a:t>TeV</a:t>
              </a:r>
              <a:endParaRPr lang="en-GB" sz="2000" dirty="0">
                <a:solidFill>
                  <a:prstClr val="black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1185544" y="5265204"/>
              <a:ext cx="6914847" cy="4680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2000" dirty="0" err="1">
                  <a:solidFill>
                    <a:prstClr val="black"/>
                  </a:solidFill>
                </a:rPr>
                <a:t>Beam</a:t>
              </a:r>
              <a:r>
                <a:rPr lang="fr-CH" sz="2000" dirty="0">
                  <a:solidFill>
                    <a:prstClr val="black"/>
                  </a:solidFill>
                </a:rPr>
                <a:t> </a:t>
              </a:r>
              <a:r>
                <a:rPr lang="fr-CH" sz="2000" dirty="0" err="1">
                  <a:solidFill>
                    <a:prstClr val="black"/>
                  </a:solidFill>
                </a:rPr>
                <a:t>Commissioning</a:t>
              </a:r>
              <a:endParaRPr lang="en-GB" sz="2000" dirty="0">
                <a:solidFill>
                  <a:prstClr val="black"/>
                </a:solidFill>
              </a:endParaRPr>
            </a:p>
          </p:txBody>
        </p:sp>
        <p:grpSp>
          <p:nvGrpSpPr>
            <p:cNvPr id="182" name="Group 181"/>
            <p:cNvGrpSpPr/>
            <p:nvPr/>
          </p:nvGrpSpPr>
          <p:grpSpPr>
            <a:xfrm>
              <a:off x="1409504" y="4973505"/>
              <a:ext cx="1506312" cy="147683"/>
              <a:chOff x="1409504" y="4541457"/>
              <a:chExt cx="1506312" cy="147683"/>
            </a:xfrm>
          </p:grpSpPr>
          <p:sp>
            <p:nvSpPr>
              <p:cNvPr id="188" name="Rectangle 187"/>
              <p:cNvSpPr/>
              <p:nvPr/>
            </p:nvSpPr>
            <p:spPr>
              <a:xfrm>
                <a:off x="2051648" y="4541457"/>
                <a:ext cx="216168" cy="144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900" dirty="0">
                    <a:solidFill>
                      <a:prstClr val="white"/>
                    </a:solidFill>
                  </a:rPr>
                  <a:t>M</a:t>
                </a:r>
                <a:endParaRPr lang="en-GB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2271896" y="4545124"/>
                <a:ext cx="643920" cy="144000"/>
              </a:xfrm>
              <a:prstGeom prst="rect">
                <a:avLst/>
              </a:prstGeom>
              <a:solidFill>
                <a:srgbClr val="77933C">
                  <a:alpha val="58039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9" name="Rectangle 228"/>
              <p:cNvSpPr/>
              <p:nvPr/>
            </p:nvSpPr>
            <p:spPr>
              <a:xfrm>
                <a:off x="1409504" y="4545140"/>
                <a:ext cx="643920" cy="144000"/>
              </a:xfrm>
              <a:prstGeom prst="rect">
                <a:avLst/>
              </a:prstGeom>
              <a:solidFill>
                <a:srgbClr val="77933C">
                  <a:alpha val="58039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900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30" name="Group 229"/>
            <p:cNvGrpSpPr/>
            <p:nvPr/>
          </p:nvGrpSpPr>
          <p:grpSpPr>
            <a:xfrm>
              <a:off x="4860032" y="4833156"/>
              <a:ext cx="1506312" cy="147683"/>
              <a:chOff x="1409504" y="4541457"/>
              <a:chExt cx="1506312" cy="147683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2051648" y="4541457"/>
                <a:ext cx="216168" cy="144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900" dirty="0">
                    <a:solidFill>
                      <a:prstClr val="white"/>
                    </a:solidFill>
                  </a:rPr>
                  <a:t>M</a:t>
                </a:r>
                <a:endParaRPr lang="en-GB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32" name="Rectangle 231"/>
              <p:cNvSpPr/>
              <p:nvPr/>
            </p:nvSpPr>
            <p:spPr>
              <a:xfrm>
                <a:off x="2271896" y="4545124"/>
                <a:ext cx="643920" cy="144000"/>
              </a:xfrm>
              <a:prstGeom prst="rect">
                <a:avLst/>
              </a:prstGeom>
              <a:solidFill>
                <a:srgbClr val="77933C">
                  <a:alpha val="58039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33" name="Rectangle 232"/>
              <p:cNvSpPr/>
              <p:nvPr/>
            </p:nvSpPr>
            <p:spPr>
              <a:xfrm>
                <a:off x="1409504" y="4545140"/>
                <a:ext cx="643920" cy="144000"/>
              </a:xfrm>
              <a:prstGeom prst="rect">
                <a:avLst/>
              </a:prstGeom>
              <a:solidFill>
                <a:srgbClr val="77933C">
                  <a:alpha val="58039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900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34" name="Group 233"/>
            <p:cNvGrpSpPr/>
            <p:nvPr/>
          </p:nvGrpSpPr>
          <p:grpSpPr>
            <a:xfrm>
              <a:off x="6594080" y="5117521"/>
              <a:ext cx="1506312" cy="147683"/>
              <a:chOff x="1409504" y="4541457"/>
              <a:chExt cx="1506312" cy="147683"/>
            </a:xfrm>
          </p:grpSpPr>
          <p:sp>
            <p:nvSpPr>
              <p:cNvPr id="235" name="Rectangle 234"/>
              <p:cNvSpPr/>
              <p:nvPr/>
            </p:nvSpPr>
            <p:spPr>
              <a:xfrm>
                <a:off x="2051648" y="4541457"/>
                <a:ext cx="216168" cy="144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CH" sz="900" dirty="0">
                    <a:solidFill>
                      <a:prstClr val="white"/>
                    </a:solidFill>
                  </a:rPr>
                  <a:t>M</a:t>
                </a:r>
                <a:endParaRPr lang="en-GB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36" name="Rectangle 235"/>
              <p:cNvSpPr/>
              <p:nvPr/>
            </p:nvSpPr>
            <p:spPr>
              <a:xfrm>
                <a:off x="2271896" y="4545124"/>
                <a:ext cx="643920" cy="144000"/>
              </a:xfrm>
              <a:prstGeom prst="rect">
                <a:avLst/>
              </a:prstGeom>
              <a:solidFill>
                <a:srgbClr val="77933C">
                  <a:alpha val="58039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37" name="Rectangle 236"/>
              <p:cNvSpPr/>
              <p:nvPr/>
            </p:nvSpPr>
            <p:spPr>
              <a:xfrm>
                <a:off x="1409504" y="4545140"/>
                <a:ext cx="643920" cy="144000"/>
              </a:xfrm>
              <a:prstGeom prst="rect">
                <a:avLst/>
              </a:prstGeom>
              <a:solidFill>
                <a:srgbClr val="77933C">
                  <a:alpha val="58039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900" dirty="0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238" name="Straight Connector 237"/>
            <p:cNvCxnSpPr/>
            <p:nvPr/>
          </p:nvCxnSpPr>
          <p:spPr>
            <a:xfrm>
              <a:off x="1187624" y="1700808"/>
              <a:ext cx="6912768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>
              <a:off x="1187624" y="3573016"/>
              <a:ext cx="6912768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>
              <a:off x="1187624" y="5445224"/>
              <a:ext cx="6912768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4" name="Title 1"/>
          <p:cNvSpPr txBox="1">
            <a:spLocks/>
          </p:cNvSpPr>
          <p:nvPr/>
        </p:nvSpPr>
        <p:spPr>
          <a:xfrm>
            <a:off x="1457578" y="94125"/>
            <a:ext cx="7862767" cy="789947"/>
          </a:xfrm>
          <a:prstGeom prst="rect">
            <a:avLst/>
          </a:prstGeom>
          <a:solidFill>
            <a:schemeClr val="accent1"/>
          </a:solidFill>
        </p:spPr>
        <p:txBody>
          <a:bodyPr vert="horz" lIns="102321" tIns="51161" rIns="102321" bIns="51161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u="none" kern="1200">
                <a:solidFill>
                  <a:srgbClr val="3B3B57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LHC LS1 schedule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1" name="Footer Placeholder 4"/>
          <p:cNvSpPr txBox="1">
            <a:spLocks/>
          </p:cNvSpPr>
          <p:nvPr/>
        </p:nvSpPr>
        <p:spPr>
          <a:xfrm>
            <a:off x="487524" y="7304584"/>
            <a:ext cx="9451404" cy="31541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2055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8" r="31735"/>
          <a:stretch/>
        </p:blipFill>
        <p:spPr bwMode="auto">
          <a:xfrm>
            <a:off x="6097437" y="369618"/>
            <a:ext cx="2722136" cy="7166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79093" y="259535"/>
            <a:ext cx="1787544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Powering tests</a:t>
            </a:r>
            <a:endParaRPr lang="fr-FR" sz="13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50481" y="490693"/>
            <a:ext cx="849929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accent6">
                    <a:lumMod val="75000"/>
                  </a:schemeClr>
                </a:solidFill>
              </a:rPr>
              <a:t>ELQA</a:t>
            </a:r>
            <a:endParaRPr lang="fr-FR" sz="1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05797" y="1628594"/>
            <a:ext cx="849929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accent6">
                    <a:lumMod val="75000"/>
                  </a:schemeClr>
                </a:solidFill>
              </a:rPr>
              <a:t>ELQA</a:t>
            </a:r>
            <a:endParaRPr lang="fr-FR" sz="1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3953" y="977939"/>
            <a:ext cx="1593617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rgbClr val="FFCCFF"/>
                </a:solidFill>
              </a:rPr>
              <a:t>Leak tests</a:t>
            </a:r>
            <a:endParaRPr lang="fr-FR" sz="1300" dirty="0">
              <a:solidFill>
                <a:srgbClr val="FFCC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82080" y="1264549"/>
            <a:ext cx="1168652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Warm up</a:t>
            </a:r>
            <a:endParaRPr lang="fr-FR" sz="13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61842" y="6690320"/>
            <a:ext cx="1487375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accent6">
                    <a:lumMod val="75000"/>
                  </a:schemeClr>
                </a:solidFill>
              </a:rPr>
              <a:t>Preparation</a:t>
            </a:r>
            <a:endParaRPr lang="fr-FR" sz="1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61842" y="7159360"/>
            <a:ext cx="1487375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bg2">
                    <a:lumMod val="90000"/>
                  </a:schemeClr>
                </a:solidFill>
              </a:rPr>
              <a:t>Flushing</a:t>
            </a:r>
            <a:endParaRPr lang="fr-FR" sz="13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776785">
            <a:off x="7662304" y="2226154"/>
            <a:ext cx="1487375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Open W</a:t>
            </a:r>
            <a:endParaRPr lang="fr-FR" sz="13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370940">
            <a:off x="7698886" y="2743436"/>
            <a:ext cx="1487375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bg1"/>
                </a:solidFill>
              </a:rPr>
              <a:t>Open M</a:t>
            </a:r>
            <a:endParaRPr lang="fr-FR" sz="13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135105">
            <a:off x="7122967" y="3079455"/>
            <a:ext cx="2094617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 err="1">
                <a:solidFill>
                  <a:schemeClr val="bg1"/>
                </a:solidFill>
              </a:rPr>
              <a:t>Desolder</a:t>
            </a:r>
            <a:r>
              <a:rPr lang="en-GB" sz="1300" dirty="0">
                <a:solidFill>
                  <a:schemeClr val="bg1"/>
                </a:solidFill>
              </a:rPr>
              <a:t> BB (15%)</a:t>
            </a:r>
            <a:endParaRPr lang="fr-FR" sz="13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135105">
            <a:off x="7229450" y="3386372"/>
            <a:ext cx="2094617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bg1"/>
                </a:solidFill>
              </a:rPr>
              <a:t>Solder BB (15%)</a:t>
            </a:r>
            <a:endParaRPr lang="fr-FR" sz="13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370940">
            <a:off x="5548545" y="3272532"/>
            <a:ext cx="1653521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bg1"/>
                </a:solidFill>
              </a:rPr>
              <a:t>Shunt</a:t>
            </a:r>
            <a:endParaRPr lang="fr-FR" sz="13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370940">
            <a:off x="5561897" y="3523232"/>
            <a:ext cx="1653521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bg1"/>
                </a:solidFill>
              </a:rPr>
              <a:t>Diodes</a:t>
            </a:r>
            <a:endParaRPr lang="fr-FR" sz="13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370940">
            <a:off x="5590736" y="3773842"/>
            <a:ext cx="1653521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bg1"/>
                </a:solidFill>
              </a:rPr>
              <a:t>Weld M</a:t>
            </a:r>
            <a:endParaRPr lang="fr-FR" sz="13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086962">
            <a:off x="5718028" y="4077440"/>
            <a:ext cx="1653521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bg1"/>
                </a:solidFill>
              </a:rPr>
              <a:t>Leak Tests M</a:t>
            </a:r>
            <a:endParaRPr lang="fr-FR" sz="13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809658">
            <a:off x="5722177" y="4481618"/>
            <a:ext cx="2186011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bg1"/>
                </a:solidFill>
              </a:rPr>
              <a:t>Non Conformities M</a:t>
            </a:r>
            <a:endParaRPr lang="fr-FR" sz="13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007518">
            <a:off x="7632146" y="5562853"/>
            <a:ext cx="1487375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accent3">
                    <a:lumMod val="50000"/>
                  </a:schemeClr>
                </a:solidFill>
              </a:rPr>
              <a:t>Close W</a:t>
            </a:r>
            <a:endParaRPr lang="fr-FR" sz="13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360034">
            <a:off x="7521211" y="6138305"/>
            <a:ext cx="1487375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rgbClr val="D60093"/>
                </a:solidFill>
              </a:rPr>
              <a:t>Leak tests W</a:t>
            </a:r>
            <a:endParaRPr lang="fr-FR" sz="1300" dirty="0">
              <a:solidFill>
                <a:srgbClr val="D6009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2798115">
            <a:off x="5784793" y="2345393"/>
            <a:ext cx="1120124" cy="303376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rgbClr val="FFC000"/>
                </a:solidFill>
              </a:rPr>
              <a:t>PAQ</a:t>
            </a:r>
            <a:endParaRPr lang="fr-FR" sz="1300" dirty="0">
              <a:solidFill>
                <a:srgbClr val="FFC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2394456">
            <a:off x="6576844" y="3903633"/>
            <a:ext cx="2514599" cy="30777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algn="ctr"/>
            <a:r>
              <a:rPr lang="en-GB" sz="13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Elec. non conformities</a:t>
            </a:r>
            <a:endParaRPr lang="fr-FR" sz="13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9930" y="1936369"/>
            <a:ext cx="5256999" cy="475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572" y="376886"/>
            <a:ext cx="970554" cy="724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ight Arrow 27"/>
          <p:cNvSpPr/>
          <p:nvPr/>
        </p:nvSpPr>
        <p:spPr>
          <a:xfrm>
            <a:off x="1174059" y="2627353"/>
            <a:ext cx="243027" cy="1425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21" tIns="51161" rIns="102321" bIns="51161" rtlCol="0" anchor="ctr"/>
          <a:lstStyle/>
          <a:p>
            <a:pPr algn="ctr"/>
            <a:endParaRPr lang="fr-FR"/>
          </a:p>
        </p:txBody>
      </p:sp>
      <p:sp>
        <p:nvSpPr>
          <p:cNvPr id="31" name="Right Arrow 30"/>
          <p:cNvSpPr/>
          <p:nvPr/>
        </p:nvSpPr>
        <p:spPr>
          <a:xfrm>
            <a:off x="1187138" y="4297955"/>
            <a:ext cx="243027" cy="1425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21" tIns="51161" rIns="102321" bIns="51161" rtlCol="0" anchor="ctr"/>
          <a:lstStyle/>
          <a:p>
            <a:pPr algn="ctr"/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train arc 56</a:t>
            </a:r>
            <a:endParaRPr lang="en-GB" dirty="0"/>
          </a:p>
        </p:txBody>
      </p:sp>
      <p:sp>
        <p:nvSpPr>
          <p:cNvPr id="29" name="Footer Placeholder 4"/>
          <p:cNvSpPr txBox="1">
            <a:spLocks/>
          </p:cNvSpPr>
          <p:nvPr/>
        </p:nvSpPr>
        <p:spPr>
          <a:xfrm>
            <a:off x="487524" y="7304584"/>
            <a:ext cx="9451404" cy="31541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1344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7" name="Picture 6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8" name="Picture 7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420" y="929680"/>
            <a:ext cx="5503540" cy="2729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12" y="3960820"/>
            <a:ext cx="5461864" cy="2815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4118992" y="785664"/>
            <a:ext cx="3256756" cy="12961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" charset="0"/>
            </a:endParaRPr>
          </a:p>
        </p:txBody>
      </p:sp>
      <p:cxnSp>
        <p:nvCxnSpPr>
          <p:cNvPr id="11" name="Straight Arrow Connector 10"/>
          <p:cNvCxnSpPr>
            <a:stCxn id="2" idx="3"/>
          </p:cNvCxnSpPr>
          <p:nvPr/>
        </p:nvCxnSpPr>
        <p:spPr bwMode="auto">
          <a:xfrm flipH="1">
            <a:off x="2407196" y="1891992"/>
            <a:ext cx="2188737" cy="19180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1578650" y="153570"/>
            <a:ext cx="6997474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 Cold vacuum - Task list &amp; duration estimates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9004" y="1599604"/>
            <a:ext cx="300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Inputs from </a:t>
            </a:r>
            <a:r>
              <a:rPr lang="en-US" sz="1600" dirty="0" err="1" smtClean="0"/>
              <a:t>Ludo</a:t>
            </a:r>
            <a:r>
              <a:rPr lang="en-US" sz="1600" dirty="0" smtClean="0"/>
              <a:t>, Wim, Paul, Julien, Alain, </a:t>
            </a:r>
            <a:r>
              <a:rPr lang="en-US" sz="1600" dirty="0" err="1" smtClean="0"/>
              <a:t>Nico</a:t>
            </a:r>
            <a:r>
              <a:rPr lang="en-US" sz="1600" dirty="0" smtClean="0"/>
              <a:t>, etc…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8366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7" name="Picture 6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8" name="Picture 7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543386" y="153570"/>
            <a:ext cx="7068006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 Cold vacuum – Task &amp; team planning proposal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76124" y="4314056"/>
            <a:ext cx="14256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Created by Alain &amp; Wim </a:t>
            </a:r>
            <a:r>
              <a:rPr lang="en-US" sz="1600" dirty="0" err="1" smtClean="0"/>
              <a:t>wrt</a:t>
            </a:r>
            <a:r>
              <a:rPr lang="en-US" sz="1600" dirty="0" smtClean="0"/>
              <a:t> respect to LHC schedule</a:t>
            </a:r>
            <a:endParaRPr lang="en-GB" sz="1600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48" y="1073696"/>
            <a:ext cx="10009112" cy="230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79" y="3803923"/>
            <a:ext cx="2400300" cy="324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-37772" y="769104"/>
            <a:ext cx="2084928" cy="12961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" charset="0"/>
            </a:endParaRPr>
          </a:p>
        </p:txBody>
      </p:sp>
      <p:cxnSp>
        <p:nvCxnSpPr>
          <p:cNvPr id="12" name="Straight Arrow Connector 11"/>
          <p:cNvCxnSpPr>
            <a:stCxn id="2" idx="4"/>
          </p:cNvCxnSpPr>
          <p:nvPr/>
        </p:nvCxnSpPr>
        <p:spPr bwMode="auto">
          <a:xfrm>
            <a:off x="1004692" y="2065248"/>
            <a:ext cx="466400" cy="16007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007" y="3803922"/>
            <a:ext cx="3109913" cy="324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Oval 19"/>
          <p:cNvSpPr/>
          <p:nvPr/>
        </p:nvSpPr>
        <p:spPr bwMode="auto">
          <a:xfrm>
            <a:off x="3847356" y="769104"/>
            <a:ext cx="2084928" cy="12961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5077387" y="2065248"/>
            <a:ext cx="466400" cy="16007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2356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72222" y="158725"/>
            <a:ext cx="6926429" cy="657319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600" dirty="0" smtClean="0">
                <a:solidFill>
                  <a:srgbClr val="FF0066"/>
                </a:solidFill>
              </a:rPr>
              <a:t>Mandates for cold vacuum activities</a:t>
            </a:r>
            <a:endParaRPr lang="en-US" sz="36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272563" y="929680"/>
            <a:ext cx="9804866" cy="5920290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800" dirty="0" smtClean="0"/>
              <a:t>Mandates: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Activity responsible: Paul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Prior to start – LS1 &amp; SMACC coordination meetings, budget, resources, reviews,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During execution – status reporting, LS1 &amp; SMACC coordination meeting, VSC coordination meeting, NC overview, 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endParaRPr lang="en-GB" sz="1800" dirty="0" smtClean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Sub-activity link person: </a:t>
            </a:r>
            <a:r>
              <a:rPr lang="en-US" sz="1800" dirty="0" err="1" smtClean="0"/>
              <a:t>Ludo</a:t>
            </a:r>
            <a:r>
              <a:rPr lang="en-US" sz="1800" dirty="0" smtClean="0"/>
              <a:t>, Wim, Rafal, Paul, Cedric, Julien,.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Prior to start – ECR, procedures, </a:t>
            </a:r>
            <a:r>
              <a:rPr lang="en-US" sz="1800" dirty="0"/>
              <a:t>t</a:t>
            </a:r>
            <a:r>
              <a:rPr lang="en-US" sz="1800" dirty="0" smtClean="0"/>
              <a:t>ooling, materials, vacuum equipment, planning inputs, VIC,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During execution – knowledge transfer, defining weekly actions, interface with other tech groups, trouble shooting, prioritizing, peak assistance, reunion de </a:t>
            </a:r>
            <a:r>
              <a:rPr lang="en-US" sz="1800" dirty="0" err="1" smtClean="0"/>
              <a:t>chantier</a:t>
            </a:r>
            <a:r>
              <a:rPr lang="en-US" sz="1800" dirty="0" smtClean="0"/>
              <a:t>, coordination of NC field actions,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endParaRPr lang="en-US" sz="1800" dirty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S133 support: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Technical training, transport, 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PPSPS, safety training &amp; equipment,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Prior to start by sub-activity - mode </a:t>
            </a:r>
            <a:r>
              <a:rPr lang="en-US" sz="1800" dirty="0" err="1" smtClean="0"/>
              <a:t>operatoires</a:t>
            </a:r>
            <a:r>
              <a:rPr lang="en-US" sz="1800" dirty="0" smtClean="0"/>
              <a:t>, VIC,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During execution:</a:t>
            </a:r>
          </a:p>
          <a:p>
            <a:pPr lvl="3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Teams – test execution, daily reporting, material logistics, consumables,  </a:t>
            </a:r>
          </a:p>
          <a:p>
            <a:pPr lvl="3"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800" dirty="0" smtClean="0"/>
              <a:t>Team support - test result validation, result recording (</a:t>
            </a:r>
            <a:r>
              <a:rPr lang="en-US" sz="1800" dirty="0" err="1" smtClean="0"/>
              <a:t>WISh</a:t>
            </a:r>
            <a:r>
              <a:rPr lang="en-US" sz="1800" dirty="0" smtClean="0"/>
              <a:t>), result archiving, NC creation &amp; documentation, team deployment, field expertise, mode </a:t>
            </a:r>
            <a:r>
              <a:rPr lang="en-US" sz="1800" dirty="0" err="1" smtClean="0"/>
              <a:t>operatoire</a:t>
            </a:r>
            <a:r>
              <a:rPr lang="en-US" sz="1800" dirty="0" smtClean="0"/>
              <a:t> updates, equipment maintenance, VSC coordination meeting, PV creation, </a:t>
            </a:r>
            <a:r>
              <a:rPr lang="en-US" sz="1800" smtClean="0"/>
              <a:t>invoicing,   </a:t>
            </a:r>
            <a:endParaRPr lang="en-GB" sz="18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8" name="Picture 7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9" name="Picture 8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43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71538" y="158725"/>
            <a:ext cx="2527790" cy="657319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600" dirty="0" smtClean="0">
                <a:solidFill>
                  <a:srgbClr val="FF0066"/>
                </a:solidFill>
              </a:rPr>
              <a:t>Data storage</a:t>
            </a:r>
            <a:endParaRPr lang="en-US" sz="36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246956" y="1001688"/>
            <a:ext cx="9804866" cy="2580914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r>
              <a:rPr lang="en-GB" dirty="0" smtClean="0"/>
              <a:t>Data storage: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 Use of WISH tool to define status of series leak test.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 Create NCR in </a:t>
            </a:r>
            <a:r>
              <a:rPr lang="en-GB" dirty="0" err="1" smtClean="0"/>
              <a:t>edms</a:t>
            </a:r>
            <a:r>
              <a:rPr lang="en-GB" dirty="0" smtClean="0"/>
              <a:t> in case of leak and attach to WISH step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 Maintain test/activity details in VSC Excel files – who, what, when,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Team leaders in the tunnel send daily reports</a:t>
            </a:r>
            <a:endParaRPr lang="en-GB" dirty="0" smtClean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 Maintain overview table of subsector status, 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 List of known He leaks – NCR in </a:t>
            </a:r>
            <a:r>
              <a:rPr lang="en-GB" dirty="0" err="1" smtClean="0"/>
              <a:t>edms</a:t>
            </a:r>
            <a:endParaRPr lang="en-GB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8" name="Picture 7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9" name="Picture 8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37" y="4242048"/>
            <a:ext cx="9937104" cy="2891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61521" y="3815411"/>
            <a:ext cx="4325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Test recording used during LHC installation (</a:t>
            </a:r>
            <a:r>
              <a:rPr lang="en-US" sz="1400" dirty="0" err="1" smtClean="0"/>
              <a:t>A.Grimaud</a:t>
            </a:r>
            <a:r>
              <a:rPr lang="en-US" sz="1400" dirty="0" smtClean="0"/>
              <a:t>)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66217" y="158725"/>
            <a:ext cx="3938431" cy="657319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600" dirty="0" smtClean="0">
                <a:solidFill>
                  <a:srgbClr val="FF0066"/>
                </a:solidFill>
              </a:rPr>
              <a:t>Resources summary</a:t>
            </a:r>
            <a:endParaRPr lang="en-US" sz="36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246956" y="929680"/>
            <a:ext cx="9804866" cy="6120345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 VSC Staff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2 Engineers, 1 Fellow, 5 technicians</a:t>
            </a:r>
          </a:p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Vacuum support contract S133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14 industrial support staff required for ins vacuum system (&amp; </a:t>
            </a:r>
            <a:r>
              <a:rPr lang="en-GB" dirty="0" err="1" smtClean="0"/>
              <a:t>B.Vac</a:t>
            </a:r>
            <a:r>
              <a:rPr lang="en-GB" dirty="0" smtClean="0"/>
              <a:t>) arc activities in 2013, then reduction will depend on agreed planning.</a:t>
            </a:r>
          </a:p>
          <a:p>
            <a:pPr lvl="1"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FSU support (FSU-TE-09,S145)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0.5 additional workshop mechanic for PIM activity (+0.5 for </a:t>
            </a:r>
            <a:r>
              <a:rPr lang="en-GB" dirty="0" err="1" smtClean="0"/>
              <a:t>expts</a:t>
            </a:r>
            <a:r>
              <a:rPr lang="en-GB" dirty="0" smtClean="0"/>
              <a:t>)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Polish collaboration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6 </a:t>
            </a:r>
            <a:r>
              <a:rPr lang="en-GB" dirty="0" err="1" smtClean="0"/>
              <a:t>eng</a:t>
            </a:r>
            <a:r>
              <a:rPr lang="en-GB" dirty="0" smtClean="0"/>
              <a:t>/technical staff for cold beam vacuum interconnect QA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inspection at opening/closing, beam vac temporary protection, 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endoscopy at PIM cutting positions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install protection shells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</a:pPr>
            <a:r>
              <a:rPr lang="en-GB" dirty="0" smtClean="0">
                <a:solidFill>
                  <a:srgbClr val="FF0066"/>
                </a:solidFill>
                <a:sym typeface="Wingdings"/>
              </a:rPr>
              <a:t>  </a:t>
            </a:r>
            <a:r>
              <a:rPr lang="en-GB" dirty="0" smtClean="0">
                <a:solidFill>
                  <a:srgbClr val="FF0066"/>
                </a:solidFill>
              </a:rPr>
              <a:t>All will require safety training, access training, safety equipment..........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8" name="Picture 7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9" name="Picture 8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62824" y="158725"/>
            <a:ext cx="4145218" cy="780430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600" dirty="0" smtClean="0">
                <a:solidFill>
                  <a:srgbClr val="FF0066"/>
                </a:solidFill>
              </a:rPr>
              <a:t>Infrastructure</a:t>
            </a:r>
            <a:r>
              <a:rPr lang="en-US" sz="4400" dirty="0" smtClean="0">
                <a:solidFill>
                  <a:srgbClr val="FF0066"/>
                </a:solidFill>
              </a:rPr>
              <a:t> needs</a:t>
            </a:r>
            <a:endParaRPr lang="en-US" sz="44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246956" y="1001688"/>
            <a:ext cx="9937104" cy="4981572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US" dirty="0" smtClean="0"/>
              <a:t>Bungalows/office space: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Office space at even points only (shared with VSC-LBV)</a:t>
            </a:r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CERN wireless intranet &amp; telephone</a:t>
            </a:r>
            <a:endParaRPr lang="en-US" dirty="0"/>
          </a:p>
          <a:p>
            <a:pPr lvl="2"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QA, doc, tech meeting, storage of sensitive equipment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US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 Polish Collaboration – all equipment provided by VSC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cars, bikes, trailers, safety equip, PC, cameras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US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PEFRA;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3 dedicated VSC </a:t>
            </a:r>
            <a:r>
              <a:rPr lang="en-US" dirty="0" err="1" smtClean="0"/>
              <a:t>Pefra</a:t>
            </a:r>
            <a:r>
              <a:rPr lang="en-US" dirty="0" smtClean="0"/>
              <a:t> at each even point from tunnel access date.</a:t>
            </a:r>
          </a:p>
          <a:p>
            <a:pPr lvl="2">
              <a:buClr>
                <a:srgbClr val="00CC99"/>
              </a:buClr>
              <a:buFontTx/>
              <a:buChar char="-"/>
            </a:pPr>
            <a:r>
              <a:rPr lang="en-US" sz="1800" dirty="0" smtClean="0"/>
              <a:t>for mobile pumping groups, detectors, tooling – shared with LBV.</a:t>
            </a:r>
          </a:p>
          <a:p>
            <a:pPr lvl="2">
              <a:buClr>
                <a:srgbClr val="00CC99"/>
              </a:buClr>
              <a:buFontTx/>
              <a:buChar char="-"/>
            </a:pPr>
            <a:endParaRPr lang="en-US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Dedicated VSC/EIV  logistics zone on surface: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US" dirty="0" smtClean="0"/>
              <a:t>At each even point, 5m2 storage, space for  bicycles </a:t>
            </a:r>
            <a:r>
              <a:rPr lang="en-US" dirty="0"/>
              <a:t>&amp;</a:t>
            </a:r>
            <a:r>
              <a:rPr lang="en-US" dirty="0" smtClean="0"/>
              <a:t> trailers.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8" name="Picture 7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9" name="Picture 8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51015" y="158725"/>
            <a:ext cx="4968843" cy="657319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600" dirty="0" smtClean="0">
                <a:solidFill>
                  <a:srgbClr val="FF0066"/>
                </a:solidFill>
              </a:rPr>
              <a:t>Office/</a:t>
            </a:r>
            <a:r>
              <a:rPr lang="en-US" sz="3600" dirty="0" err="1" smtClean="0">
                <a:solidFill>
                  <a:srgbClr val="FF0066"/>
                </a:solidFill>
              </a:rPr>
              <a:t>vestiaires</a:t>
            </a:r>
            <a:r>
              <a:rPr lang="en-US" sz="3600" dirty="0" smtClean="0">
                <a:solidFill>
                  <a:srgbClr val="FF0066"/>
                </a:solidFill>
              </a:rPr>
              <a:t> at Points</a:t>
            </a:r>
            <a:endParaRPr lang="en-US" sz="4400" baseline="-250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8" name="Picture 7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9" name="Picture 8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413" y="823021"/>
            <a:ext cx="7076442" cy="622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9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37704" y="158725"/>
            <a:ext cx="6195459" cy="657319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600" dirty="0" smtClean="0">
                <a:solidFill>
                  <a:srgbClr val="FF0066"/>
                </a:solidFill>
              </a:rPr>
              <a:t>Phase 1 activities – known leaks</a:t>
            </a:r>
            <a:endParaRPr lang="en-US" sz="36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162412" y="834109"/>
            <a:ext cx="9949639" cy="2350082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r>
              <a:rPr lang="en-GB" sz="1600" dirty="0" smtClean="0"/>
              <a:t>22 internal He leaks to solve 	2 leaks &gt; 10</a:t>
            </a:r>
            <a:r>
              <a:rPr lang="en-GB" sz="1600" baseline="30000" dirty="0" smtClean="0"/>
              <a:t>-4</a:t>
            </a:r>
            <a:r>
              <a:rPr lang="en-GB" sz="1600" dirty="0" smtClean="0"/>
              <a:t> </a:t>
            </a:r>
            <a:r>
              <a:rPr lang="en-GB" sz="1600" dirty="0" err="1" smtClean="0"/>
              <a:t>mbarl</a:t>
            </a:r>
            <a:r>
              <a:rPr lang="en-GB" sz="1600" dirty="0" smtClean="0"/>
              <a:t>/s , 12 leaks &gt; 10</a:t>
            </a:r>
            <a:r>
              <a:rPr lang="en-GB" sz="1600" baseline="30000" dirty="0" smtClean="0"/>
              <a:t>-6</a:t>
            </a:r>
            <a:r>
              <a:rPr lang="en-GB" sz="1600" dirty="0" smtClean="0"/>
              <a:t>  </a:t>
            </a:r>
            <a:r>
              <a:rPr lang="en-GB" sz="1600" dirty="0" err="1" smtClean="0"/>
              <a:t>mbarl</a:t>
            </a:r>
            <a:r>
              <a:rPr lang="en-GB" sz="1600" dirty="0" smtClean="0"/>
              <a:t>/s @ RT</a:t>
            </a:r>
          </a:p>
          <a:p>
            <a:pPr>
              <a:buClr>
                <a:srgbClr val="00CC99"/>
              </a:buClr>
            </a:pPr>
            <a:r>
              <a:rPr lang="en-GB" sz="1600" dirty="0" smtClean="0"/>
              <a:t>Highest priorities are:		3-4, A27L4, </a:t>
            </a:r>
            <a:r>
              <a:rPr lang="en-GB" sz="1600" dirty="0" err="1" smtClean="0"/>
              <a:t>coldmass</a:t>
            </a:r>
            <a:r>
              <a:rPr lang="en-GB" sz="1600" dirty="0" smtClean="0"/>
              <a:t> circuit – very large leak should be localised quickly</a:t>
            </a:r>
          </a:p>
          <a:p>
            <a:pPr>
              <a:buClr>
                <a:srgbClr val="00CC99"/>
              </a:buClr>
            </a:pPr>
            <a:r>
              <a:rPr lang="en-GB" sz="1600" dirty="0" smtClean="0"/>
              <a:t>			4-5 QRL </a:t>
            </a:r>
            <a:r>
              <a:rPr lang="en-GB" sz="1600" dirty="0" err="1" smtClean="0"/>
              <a:t>SubS</a:t>
            </a:r>
            <a:r>
              <a:rPr lang="en-GB" sz="1600" dirty="0" smtClean="0"/>
              <a:t> B, line C – will need dedicated intervention scenario with CRG</a:t>
            </a:r>
          </a:p>
          <a:p>
            <a:pPr>
              <a:buClr>
                <a:srgbClr val="00CC99"/>
              </a:buClr>
            </a:pPr>
            <a:r>
              <a:rPr lang="en-GB" sz="1600" dirty="0" smtClean="0"/>
              <a:t>Note:	- the LHC operates with these leaks; </a:t>
            </a:r>
          </a:p>
          <a:p>
            <a:pPr>
              <a:buClr>
                <a:srgbClr val="00CC99"/>
              </a:buClr>
            </a:pPr>
            <a:r>
              <a:rPr lang="en-GB" sz="1600" dirty="0" smtClean="0"/>
              <a:t>	- the 2 biggest leaks weren’t present at RT after welding and </a:t>
            </a:r>
            <a:r>
              <a:rPr lang="en-GB" sz="1600" dirty="0" err="1" smtClean="0"/>
              <a:t>PTest</a:t>
            </a:r>
            <a:r>
              <a:rPr lang="en-GB" sz="1600" dirty="0" smtClean="0"/>
              <a:t>;</a:t>
            </a:r>
          </a:p>
          <a:p>
            <a:pPr>
              <a:buClr>
                <a:srgbClr val="00CC99"/>
              </a:buClr>
            </a:pPr>
            <a:r>
              <a:rPr lang="en-GB" sz="1600" dirty="0" smtClean="0"/>
              <a:t>	- for many of known leaks, search in 2006 &amp; 2007 was not successful</a:t>
            </a:r>
            <a:r>
              <a:rPr lang="en-GB" sz="1600" dirty="0" smtClean="0">
                <a:sym typeface="Wingdings" pitchFamily="2" charset="2"/>
              </a:rPr>
              <a:t>, but they have not evolved</a:t>
            </a:r>
            <a:r>
              <a:rPr lang="en-GB" sz="1600" dirty="0" smtClean="0"/>
              <a:t>.</a:t>
            </a:r>
          </a:p>
          <a:p>
            <a:pPr>
              <a:buClr>
                <a:srgbClr val="00CC99"/>
              </a:buClr>
            </a:pPr>
            <a:r>
              <a:rPr lang="en-GB" sz="1600" dirty="0"/>
              <a:t>	</a:t>
            </a:r>
            <a:r>
              <a:rPr lang="en-GB" sz="1600" dirty="0" smtClean="0"/>
              <a:t>- previously eliminated leaks 	a) at welds - incomplete, inclusions, porosity, LME, </a:t>
            </a:r>
            <a:r>
              <a:rPr lang="en-GB" sz="1600" dirty="0" err="1" smtClean="0"/>
              <a:t>etc</a:t>
            </a:r>
            <a:endParaRPr lang="en-GB" sz="1600" dirty="0" smtClean="0"/>
          </a:p>
          <a:p>
            <a:pPr>
              <a:buClr>
                <a:srgbClr val="00CC99"/>
              </a:buClr>
            </a:pPr>
            <a:r>
              <a:rPr lang="en-GB" sz="1600" dirty="0" smtClean="0"/>
              <a:t>				b) others - shocks, inclusions, false arcs, ultrasonic vibrations, </a:t>
            </a:r>
            <a:r>
              <a:rPr lang="en-GB" sz="1600" dirty="0" err="1" smtClean="0"/>
              <a:t>etc</a:t>
            </a:r>
            <a:r>
              <a:rPr lang="en-GB" sz="1600" dirty="0" smtClean="0"/>
              <a:t> </a:t>
            </a:r>
          </a:p>
          <a:p>
            <a:pPr>
              <a:buClr>
                <a:srgbClr val="00CC99"/>
              </a:buClr>
            </a:pPr>
            <a:endParaRPr lang="en-GB" sz="1800" dirty="0" smtClean="0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6372277"/>
              </p:ext>
            </p:extLst>
          </p:nvPr>
        </p:nvGraphicFramePr>
        <p:xfrm>
          <a:off x="312695" y="3017912"/>
          <a:ext cx="9649072" cy="4070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3" name="Worksheet" r:id="rId4" imgW="8562992" imgH="3629096" progId="Excel.Sheet.12">
                  <p:embed/>
                </p:oleObj>
              </mc:Choice>
              <mc:Fallback>
                <p:oleObj name="Worksheet" r:id="rId4" imgW="8562992" imgH="3629096" progId="Excel.Sheet.12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695" y="3017912"/>
                        <a:ext cx="9649072" cy="40707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8" name="Picture 7" descr="icon-bul-pho-2007-046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9" name="Picture 8" descr="VSC logo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/>
          <p:nvPr/>
        </p:nvSpPr>
        <p:spPr>
          <a:xfrm>
            <a:off x="246956" y="1073696"/>
            <a:ext cx="9804866" cy="1519085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20" y="472231"/>
            <a:ext cx="8780412" cy="6637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7100635" y="3954016"/>
            <a:ext cx="2448272" cy="143116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668587" y="2801888"/>
            <a:ext cx="2088232" cy="39604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icon-bul-pho-2007-04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10" name="Picture 9" descr="VSC 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77973" y="153570"/>
            <a:ext cx="7426566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Longitudinal leak </a:t>
            </a:r>
            <a:r>
              <a:rPr lang="en-US" sz="2800" dirty="0" err="1" smtClean="0">
                <a:solidFill>
                  <a:srgbClr val="FF0066"/>
                </a:solidFill>
              </a:rPr>
              <a:t>localisation</a:t>
            </a:r>
            <a:r>
              <a:rPr lang="en-US" sz="2800" dirty="0" smtClean="0">
                <a:solidFill>
                  <a:srgbClr val="FF0066"/>
                </a:solidFill>
              </a:rPr>
              <a:t> - which IC to open?</a:t>
            </a:r>
            <a:endParaRPr lang="en-US" sz="28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174948" y="1001688"/>
            <a:ext cx="9804866" cy="811199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823020" y="3521968"/>
            <a:ext cx="8499475" cy="34163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An under vacuum leak test in molecular flow conditions, using </a:t>
            </a:r>
            <a:r>
              <a:rPr lang="en-US" sz="1800" dirty="0" err="1">
                <a:latin typeface="Arial" charset="0"/>
              </a:rPr>
              <a:t>turbomolecular</a:t>
            </a:r>
            <a:r>
              <a:rPr lang="en-US" sz="1800" dirty="0">
                <a:latin typeface="Arial" charset="0"/>
              </a:rPr>
              <a:t> pump, mass spectrometer leak detector and helium as tracer gas.</a:t>
            </a:r>
          </a:p>
          <a:p>
            <a:pPr eaLnBrk="0" hangingPunct="0">
              <a:spcBef>
                <a:spcPct val="50000"/>
              </a:spcBef>
            </a:pPr>
            <a:endParaRPr lang="en-US" sz="1800" dirty="0">
              <a:latin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Assume linear conductance of cryostat, so C </a:t>
            </a:r>
            <a:r>
              <a:rPr lang="en-US" sz="1800" dirty="0">
                <a:latin typeface="Arial" charset="0"/>
                <a:sym typeface="Symbol" pitchFamily="18" charset="2"/>
              </a:rPr>
              <a:t></a:t>
            </a:r>
            <a:r>
              <a:rPr lang="en-US" sz="1800" dirty="0">
                <a:latin typeface="Arial" charset="0"/>
              </a:rPr>
              <a:t> 1/L  (with &amp; without MLI)</a:t>
            </a:r>
          </a:p>
          <a:p>
            <a:pPr eaLnBrk="0" hangingPunct="0"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For S &gt;&gt; C1 or C2:     </a:t>
            </a:r>
            <a:r>
              <a:rPr lang="en-US" sz="1800" dirty="0">
                <a:solidFill>
                  <a:srgbClr val="3366FF"/>
                </a:solidFill>
                <a:latin typeface="Arial" charset="0"/>
              </a:rPr>
              <a:t>q1/q2</a:t>
            </a:r>
            <a:r>
              <a:rPr lang="en-US" sz="1800" dirty="0">
                <a:latin typeface="Arial" charset="0"/>
              </a:rPr>
              <a:t> </a:t>
            </a:r>
            <a:r>
              <a:rPr lang="en-US" sz="1800" dirty="0">
                <a:latin typeface="Arial" charset="0"/>
                <a:sym typeface="Symbol" pitchFamily="18" charset="2"/>
              </a:rPr>
              <a:t></a:t>
            </a:r>
            <a:r>
              <a:rPr lang="en-US" sz="1800" dirty="0">
                <a:latin typeface="Arial" charset="0"/>
              </a:rPr>
              <a:t> C1/C2 </a:t>
            </a:r>
            <a:r>
              <a:rPr lang="en-US" sz="1800" dirty="0">
                <a:latin typeface="Arial" charset="0"/>
                <a:sym typeface="Symbol" pitchFamily="18" charset="2"/>
              </a:rPr>
              <a:t></a:t>
            </a:r>
            <a:r>
              <a:rPr lang="en-US" sz="1800" dirty="0">
                <a:latin typeface="Arial" charset="0"/>
              </a:rPr>
              <a:t> </a:t>
            </a:r>
            <a:r>
              <a:rPr lang="en-US" sz="1800" dirty="0">
                <a:solidFill>
                  <a:srgbClr val="3366FF"/>
                </a:solidFill>
                <a:latin typeface="Arial" charset="0"/>
              </a:rPr>
              <a:t>L2/L1</a:t>
            </a:r>
          </a:p>
          <a:p>
            <a:pPr eaLnBrk="0" hangingPunct="0">
              <a:spcBef>
                <a:spcPct val="50000"/>
              </a:spcBef>
            </a:pPr>
            <a:r>
              <a:rPr lang="en-US" sz="1800" dirty="0" smtClean="0">
                <a:latin typeface="Arial" charset="0"/>
              </a:rPr>
              <a:t>For </a:t>
            </a:r>
            <a:r>
              <a:rPr lang="en-US" sz="1800" dirty="0">
                <a:latin typeface="Arial" charset="0"/>
              </a:rPr>
              <a:t>LHC cryostats, S ~ C so apply correction for effective pumping </a:t>
            </a:r>
            <a:r>
              <a:rPr lang="en-US" sz="1800" dirty="0" smtClean="0">
                <a:latin typeface="Arial" charset="0"/>
              </a:rPr>
              <a:t>speed</a:t>
            </a:r>
          </a:p>
          <a:p>
            <a:pPr eaLnBrk="0" hangingPunct="0">
              <a:spcBef>
                <a:spcPct val="50000"/>
              </a:spcBef>
            </a:pPr>
            <a:endParaRPr lang="en-US" sz="1800" dirty="0" smtClean="0">
              <a:solidFill>
                <a:srgbClr val="3366FF"/>
              </a:solidFill>
              <a:latin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3366FF"/>
                </a:solidFill>
                <a:latin typeface="Arial" charset="0"/>
              </a:rPr>
              <a:t>Experience shows method is not perfect to one interconnect! Additional adjacent interconnects were often opened to </a:t>
            </a:r>
            <a:r>
              <a:rPr lang="en-US" sz="1800" dirty="0" err="1" smtClean="0">
                <a:solidFill>
                  <a:srgbClr val="3366FF"/>
                </a:solidFill>
                <a:latin typeface="Arial" charset="0"/>
              </a:rPr>
              <a:t>localise</a:t>
            </a:r>
            <a:r>
              <a:rPr lang="en-US" sz="1800" dirty="0" smtClean="0">
                <a:solidFill>
                  <a:srgbClr val="3366FF"/>
                </a:solidFill>
                <a:latin typeface="Arial" charset="0"/>
              </a:rPr>
              <a:t> the leak.              </a:t>
            </a:r>
            <a:endParaRPr lang="en-US" sz="1800" dirty="0">
              <a:solidFill>
                <a:srgbClr val="3366FF"/>
              </a:solidFill>
              <a:latin typeface="Arial" charset="0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013527"/>
              </p:ext>
            </p:extLst>
          </p:nvPr>
        </p:nvGraphicFramePr>
        <p:xfrm>
          <a:off x="1183060" y="1073696"/>
          <a:ext cx="7345362" cy="214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7" name="Designer Drawing" r:id="rId3" imgW="5026152" imgH="1984248" progId="">
                  <p:embed/>
                </p:oleObj>
              </mc:Choice>
              <mc:Fallback>
                <p:oleObj name="Designer Drawing" r:id="rId3" imgW="5026152" imgH="1984248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3060" y="1073696"/>
                        <a:ext cx="7345362" cy="2144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11" name="Picture 10" descr="icon-bul-pho-2007-04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12" name="Picture 11" descr="VSC log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5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01827" y="158725"/>
            <a:ext cx="6067219" cy="657319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600" dirty="0" smtClean="0">
                <a:solidFill>
                  <a:srgbClr val="FF0066"/>
                </a:solidFill>
              </a:rPr>
              <a:t>Phase 1 activities - Leak testing</a:t>
            </a:r>
            <a:endParaRPr lang="en-US" sz="36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174948" y="929680"/>
            <a:ext cx="9804866" cy="6120345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r>
              <a:rPr lang="en-GB" dirty="0" smtClean="0"/>
              <a:t>Known internal leaks:</a:t>
            </a:r>
          </a:p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Re-measure the known internal helium leaks before venting: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Cryostat under vac, temp &gt; 80 K, He pressure constant,   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Two 8 hour days </a:t>
            </a:r>
            <a:r>
              <a:rPr lang="en-GB" dirty="0" smtClean="0"/>
              <a:t>per known leak with above conditions.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Need CRG support to pump and pressurise circuits.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Leaks in the same arc can be treated in parallel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After venting @ RT, MSC to open 5 priority interconnects/leak </a:t>
            </a:r>
            <a:r>
              <a:rPr lang="en-GB" dirty="0"/>
              <a:t>(</a:t>
            </a:r>
            <a:r>
              <a:rPr lang="en-GB" dirty="0" smtClean="0">
                <a:solidFill>
                  <a:srgbClr val="FF0000"/>
                </a:solidFill>
              </a:rPr>
              <a:t>1 day).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VSC will need pressure ~ 6 bar in cold mass </a:t>
            </a:r>
            <a:r>
              <a:rPr lang="en-GB" dirty="0"/>
              <a:t>&amp;</a:t>
            </a:r>
            <a:r>
              <a:rPr lang="en-GB" dirty="0" smtClean="0"/>
              <a:t> </a:t>
            </a:r>
            <a:r>
              <a:rPr lang="en-GB" dirty="0" err="1" smtClean="0"/>
              <a:t>c’k</a:t>
            </a:r>
            <a:r>
              <a:rPr lang="en-GB" dirty="0" smtClean="0"/>
              <a:t> circuit for </a:t>
            </a:r>
            <a:r>
              <a:rPr lang="en-GB" dirty="0" smtClean="0">
                <a:solidFill>
                  <a:srgbClr val="FF0000"/>
                </a:solidFill>
              </a:rPr>
              <a:t>2 days</a:t>
            </a:r>
            <a:r>
              <a:rPr lang="en-GB" dirty="0" smtClean="0"/>
              <a:t>.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Co-activity with ‘special intervention team’ needs to be co-ordinated.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GB" dirty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The localisation method was successfully applied during LHC installation.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Requires expert assistance in the tunnel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Detailed procedure in preparation.  </a:t>
            </a:r>
          </a:p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8" name="Picture 7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9" name="Picture 8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/>
          <p:nvPr/>
        </p:nvSpPr>
        <p:spPr>
          <a:xfrm>
            <a:off x="1039044" y="2153816"/>
            <a:ext cx="8136904" cy="1780695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  <a:p>
            <a:pPr lvl="3">
              <a:buClr>
                <a:srgbClr val="00CC99"/>
              </a:buClr>
            </a:pPr>
            <a:r>
              <a:rPr lang="en-GB" sz="4000" dirty="0" smtClean="0"/>
              <a:t>Thanks for your attention.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7" name="Picture 6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8" name="Picture 7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15880" y="153570"/>
            <a:ext cx="5793106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 LHC arc cold vacuum systems - recall</a:t>
            </a:r>
            <a:endParaRPr lang="en-US" sz="28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174948" y="1001688"/>
            <a:ext cx="9804866" cy="811199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pic>
        <p:nvPicPr>
          <p:cNvPr id="18" name="Picture 13" descr="magnets_2_so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012" y="929680"/>
            <a:ext cx="8496945" cy="6382421"/>
          </a:xfrm>
          <a:prstGeom prst="rect">
            <a:avLst/>
          </a:prstGeom>
          <a:noFill/>
        </p:spPr>
      </p:pic>
      <p:pic>
        <p:nvPicPr>
          <p:cNvPr id="21" name="Picture 20" descr="icon-bul-pho-2007-04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22" name="Picture 21" descr="VSC 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978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15876" y="153570"/>
            <a:ext cx="5793106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 LHC arc cold vacuum systems - recall</a:t>
            </a:r>
            <a:endParaRPr lang="en-US" sz="28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174948" y="1001688"/>
            <a:ext cx="9804866" cy="811199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25051081"/>
              </p:ext>
            </p:extLst>
          </p:nvPr>
        </p:nvGraphicFramePr>
        <p:xfrm>
          <a:off x="466624" y="929680"/>
          <a:ext cx="9511189" cy="5554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2" name="Designer Drawing" r:id="rId3" imgW="9982200" imgH="5782056" progId="">
                  <p:embed/>
                </p:oleObj>
              </mc:Choice>
              <mc:Fallback>
                <p:oleObj name="Designer Drawing" r:id="rId3" imgW="9982200" imgH="5782056" progId="">
                  <p:embed/>
                  <p:pic>
                    <p:nvPicPr>
                      <p:cNvPr id="0" name="Picture 3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624" y="929680"/>
                        <a:ext cx="9511189" cy="55542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0" descr="icon-bul-pho-2007-04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22" name="Picture 21" descr="VSC log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978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15879" y="153570"/>
            <a:ext cx="5793106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 LHC arc cold vacuum systems - recall</a:t>
            </a:r>
            <a:endParaRPr lang="en-US" sz="28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174948" y="1001688"/>
            <a:ext cx="9804866" cy="811199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pic>
        <p:nvPicPr>
          <p:cNvPr id="18" name="Picture 12" descr="view arc"/>
          <p:cNvPicPr>
            <a:picLocks noChangeAspect="1" noChangeArrowheads="1"/>
          </p:cNvPicPr>
          <p:nvPr/>
        </p:nvPicPr>
        <p:blipFill>
          <a:blip r:embed="rId3" cstate="print"/>
          <a:srcRect t="14584" r="16183" b="3336"/>
          <a:stretch>
            <a:fillRect/>
          </a:stretch>
        </p:blipFill>
        <p:spPr bwMode="auto">
          <a:xfrm>
            <a:off x="4078164" y="4706938"/>
            <a:ext cx="2896122" cy="212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1617076"/>
              </p:ext>
            </p:extLst>
          </p:nvPr>
        </p:nvGraphicFramePr>
        <p:xfrm>
          <a:off x="2381127" y="1296988"/>
          <a:ext cx="5662612" cy="318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65" name="Designer Drawing" r:id="rId4" imgW="3087624" imgH="1734312" progId="">
                  <p:embed/>
                </p:oleObj>
              </mc:Choice>
              <mc:Fallback>
                <p:oleObj name="Designer Drawing" r:id="rId4" imgW="3087624" imgH="1734312" progId="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127" y="1296988"/>
                        <a:ext cx="5662612" cy="318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10" descr="jumper D2L2"/>
          <p:cNvPicPr>
            <a:picLocks noChangeAspect="1" noChangeArrowheads="1"/>
          </p:cNvPicPr>
          <p:nvPr/>
        </p:nvPicPr>
        <p:blipFill>
          <a:blip r:embed="rId6" cstate="print"/>
          <a:srcRect r="16180" b="12273"/>
          <a:stretch>
            <a:fillRect/>
          </a:stretch>
        </p:blipFill>
        <p:spPr bwMode="auto">
          <a:xfrm>
            <a:off x="953620" y="4725988"/>
            <a:ext cx="2684808" cy="210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1466727" y="3368676"/>
            <a:ext cx="8572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/>
              <a:t>LHC</a:t>
            </a:r>
          </a:p>
          <a:p>
            <a:pPr algn="ctr"/>
            <a:r>
              <a:rPr lang="en-US" sz="1400"/>
              <a:t>magnet</a:t>
            </a:r>
          </a:p>
          <a:p>
            <a:pPr algn="ctr"/>
            <a:r>
              <a:rPr lang="en-US" sz="1400"/>
              <a:t>cryostat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1466727" y="1458913"/>
            <a:ext cx="857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/>
              <a:t>QRL</a:t>
            </a:r>
          </a:p>
          <a:p>
            <a:pPr algn="ctr"/>
            <a:r>
              <a:rPr lang="en-US" sz="1400"/>
              <a:t>cryostat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1447677" y="2144713"/>
            <a:ext cx="893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/>
              <a:t>Jumpers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7981827" y="2117726"/>
            <a:ext cx="8429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/>
              <a:t>Vacuum</a:t>
            </a:r>
          </a:p>
          <a:p>
            <a:pPr algn="ctr"/>
            <a:r>
              <a:rPr lang="en-US" sz="1400"/>
              <a:t>barriers</a:t>
            </a:r>
          </a:p>
        </p:txBody>
      </p:sp>
      <p:sp>
        <p:nvSpPr>
          <p:cNvPr id="35" name="Line 29"/>
          <p:cNvSpPr>
            <a:spLocks noChangeShapeType="1"/>
          </p:cNvSpPr>
          <p:nvPr/>
        </p:nvSpPr>
        <p:spPr bwMode="auto">
          <a:xfrm flipH="1" flipV="1">
            <a:off x="7408739" y="2201863"/>
            <a:ext cx="577850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30"/>
          <p:cNvSpPr>
            <a:spLocks noChangeShapeType="1"/>
          </p:cNvSpPr>
          <p:nvPr/>
        </p:nvSpPr>
        <p:spPr bwMode="auto">
          <a:xfrm flipH="1">
            <a:off x="7435727" y="2376488"/>
            <a:ext cx="577850" cy="376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8" name="Picture 37" descr="icon-bul-pho-2007-046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39" name="Picture 38" descr="VSC logo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pic>
        <p:nvPicPr>
          <p:cNvPr id="19" name="Picture 14" descr="interconnect internals"/>
          <p:cNvPicPr>
            <a:picLocks noChangeAspect="1" noChangeArrowheads="1"/>
          </p:cNvPicPr>
          <p:nvPr/>
        </p:nvPicPr>
        <p:blipFill>
          <a:blip r:embed="rId9" cstate="print"/>
          <a:srcRect t="31828" r="17853" b="1575"/>
          <a:stretch>
            <a:fillRect/>
          </a:stretch>
        </p:blipFill>
        <p:spPr bwMode="auto">
          <a:xfrm>
            <a:off x="7159724" y="4746104"/>
            <a:ext cx="1919065" cy="207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978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15879" y="153570"/>
            <a:ext cx="5793106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 LHC arc cold vacuum systems - recall</a:t>
            </a:r>
            <a:endParaRPr lang="en-US" sz="28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174948" y="1001688"/>
            <a:ext cx="9804866" cy="811199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pic>
        <p:nvPicPr>
          <p:cNvPr id="16" name="Picture 18" descr="Typ_ins2w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020" y="1216024"/>
            <a:ext cx="8611939" cy="5750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icon-bul-pho-2007-04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23" name="Picture 22" descr="VSC 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206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15879" y="153570"/>
            <a:ext cx="5793106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 LHC arc cold vacuum systems - recall</a:t>
            </a:r>
            <a:endParaRPr lang="en-US" sz="2800" baseline="-25000" dirty="0"/>
          </a:p>
        </p:txBody>
      </p:sp>
      <p:sp>
        <p:nvSpPr>
          <p:cNvPr id="3" name="TextBox 15"/>
          <p:cNvSpPr txBox="1"/>
          <p:nvPr/>
        </p:nvSpPr>
        <p:spPr>
          <a:xfrm>
            <a:off x="174948" y="1001688"/>
            <a:ext cx="9804866" cy="811199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72468" y="895211"/>
            <a:ext cx="798745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>
                <a:solidFill>
                  <a:schemeClr val="accent2"/>
                </a:solidFill>
                <a:latin typeface="Arial" charset="0"/>
              </a:rPr>
              <a:t>LHC cryostats were designed with DN100 ISO-K ‘pumping’ ports at vacuum subsector extremities. </a:t>
            </a:r>
            <a:r>
              <a:rPr lang="en-US" sz="1400" dirty="0" smtClean="0">
                <a:solidFill>
                  <a:schemeClr val="accent2"/>
                </a:solidFill>
                <a:latin typeface="Arial" charset="0"/>
              </a:rPr>
              <a:t>300l/s </a:t>
            </a:r>
            <a:r>
              <a:rPr lang="en-US" sz="1400" dirty="0" err="1">
                <a:solidFill>
                  <a:schemeClr val="accent2"/>
                </a:solidFill>
                <a:latin typeface="Arial" charset="0"/>
              </a:rPr>
              <a:t>turbos</a:t>
            </a:r>
            <a:r>
              <a:rPr lang="en-US" sz="1400" dirty="0">
                <a:solidFill>
                  <a:schemeClr val="accent2"/>
                </a:solidFill>
                <a:latin typeface="Arial" charset="0"/>
              </a:rPr>
              <a:t> can be installed (and removed) without breaking </a:t>
            </a:r>
            <a:r>
              <a:rPr lang="en-US" sz="1400" dirty="0" smtClean="0">
                <a:solidFill>
                  <a:schemeClr val="accent2"/>
                </a:solidFill>
                <a:latin typeface="Arial" charset="0"/>
              </a:rPr>
              <a:t>vacuum           </a:t>
            </a:r>
            <a:endParaRPr lang="en-US" sz="1400" dirty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8" name="Picture 6" descr="VPGMB on Q15 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7676" y="1475601"/>
            <a:ext cx="3559324" cy="474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IMG_26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5267" y="1482187"/>
            <a:ext cx="3552471" cy="473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056" y="4084907"/>
            <a:ext cx="2841625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056" y="1482187"/>
            <a:ext cx="2813645" cy="2109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518518" y="6250394"/>
            <a:ext cx="7433146" cy="136960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 smtClean="0">
                <a:solidFill>
                  <a:schemeClr val="accent2"/>
                </a:solidFill>
                <a:latin typeface="Arial" charset="0"/>
              </a:rPr>
              <a:t>Tunnel equipment: 	63 m</a:t>
            </a:r>
            <a:r>
              <a:rPr lang="en-US" sz="1400" baseline="30000" dirty="0" smtClean="0">
                <a:solidFill>
                  <a:schemeClr val="accent2"/>
                </a:solidFill>
                <a:latin typeface="Arial" charset="0"/>
              </a:rPr>
              <a:t>3</a:t>
            </a:r>
            <a:r>
              <a:rPr lang="en-US" sz="1400" dirty="0" smtClean="0">
                <a:solidFill>
                  <a:schemeClr val="accent2"/>
                </a:solidFill>
                <a:latin typeface="Arial" charset="0"/>
              </a:rPr>
              <a:t>/</a:t>
            </a:r>
            <a:r>
              <a:rPr lang="en-US" sz="1400" dirty="0" err="1" smtClean="0">
                <a:solidFill>
                  <a:schemeClr val="accent2"/>
                </a:solidFill>
                <a:latin typeface="Arial" charset="0"/>
              </a:rPr>
              <a:t>hr</a:t>
            </a:r>
            <a:r>
              <a:rPr lang="en-US" sz="1400" dirty="0" smtClean="0">
                <a:solidFill>
                  <a:schemeClr val="accent2"/>
                </a:solidFill>
                <a:latin typeface="Arial" charset="0"/>
              </a:rPr>
              <a:t> mobile primaries – 20 units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 dirty="0" smtClean="0">
                <a:solidFill>
                  <a:schemeClr val="accent2"/>
                </a:solidFill>
                <a:latin typeface="Arial" charset="0"/>
              </a:rPr>
              <a:t>		300 l/s mobile primaries – 40 units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chemeClr val="accent2"/>
                </a:solidFill>
                <a:latin typeface="Arial" charset="0"/>
              </a:rPr>
              <a:t>	</a:t>
            </a:r>
            <a:r>
              <a:rPr lang="en-US" sz="1400" dirty="0" smtClean="0">
                <a:solidFill>
                  <a:schemeClr val="accent2"/>
                </a:solidFill>
                <a:latin typeface="Arial" charset="0"/>
              </a:rPr>
              <a:t>	MS Leak detectors – 20 units		</a:t>
            </a:r>
          </a:p>
          <a:p>
            <a:pPr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chemeClr val="accent2"/>
                </a:solidFill>
                <a:latin typeface="Arial" charset="0"/>
              </a:rPr>
              <a:t>          </a:t>
            </a:r>
            <a:endParaRPr lang="en-US" sz="18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14" name="Picture 13" descr="icon-bul-pho-2007-046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15" name="Picture 14" descr="VSC logo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4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43685" y="153570"/>
            <a:ext cx="7867391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 LS1 leak </a:t>
            </a:r>
            <a:r>
              <a:rPr lang="en-US" sz="2800" dirty="0">
                <a:solidFill>
                  <a:srgbClr val="FF0066"/>
                </a:solidFill>
              </a:rPr>
              <a:t>t</a:t>
            </a:r>
            <a:r>
              <a:rPr lang="en-US" sz="2800" dirty="0" smtClean="0">
                <a:solidFill>
                  <a:srgbClr val="FF0066"/>
                </a:solidFill>
              </a:rPr>
              <a:t>est </a:t>
            </a:r>
            <a:r>
              <a:rPr lang="en-US" sz="2800" dirty="0">
                <a:solidFill>
                  <a:srgbClr val="FF0066"/>
                </a:solidFill>
              </a:rPr>
              <a:t>s</a:t>
            </a:r>
            <a:r>
              <a:rPr lang="en-US" sz="2800" dirty="0" smtClean="0">
                <a:solidFill>
                  <a:srgbClr val="FF0066"/>
                </a:solidFill>
              </a:rPr>
              <a:t>upport &amp; consolidation - cold vacuum</a:t>
            </a:r>
          </a:p>
        </p:txBody>
      </p:sp>
      <p:sp>
        <p:nvSpPr>
          <p:cNvPr id="3" name="TextBox 15"/>
          <p:cNvSpPr txBox="1"/>
          <p:nvPr/>
        </p:nvSpPr>
        <p:spPr>
          <a:xfrm>
            <a:off x="174948" y="1001688"/>
            <a:ext cx="9804866" cy="811199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372479"/>
              </p:ext>
            </p:extLst>
          </p:nvPr>
        </p:nvGraphicFramePr>
        <p:xfrm>
          <a:off x="360251" y="1145704"/>
          <a:ext cx="9619562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554"/>
                <a:gridCol w="1360439"/>
                <a:gridCol w="1368152"/>
                <a:gridCol w="1296144"/>
                <a:gridCol w="2592288"/>
                <a:gridCol w="18839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IC status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Arc</a:t>
                      </a:r>
                      <a:r>
                        <a:rPr lang="en-US" sz="1400" baseline="0" dirty="0" smtClean="0"/>
                        <a:t> s</a:t>
                      </a:r>
                      <a:r>
                        <a:rPr lang="en-US" sz="1400" dirty="0" smtClean="0"/>
                        <a:t>plice train</a:t>
                      </a:r>
                      <a:endParaRPr lang="en-GB" sz="1400" dirty="0" smtClean="0"/>
                    </a:p>
                    <a:p>
                      <a:r>
                        <a:rPr lang="en-US" sz="1400" dirty="0" smtClean="0"/>
                        <a:t>-</a:t>
                      </a:r>
                      <a:r>
                        <a:rPr lang="en-US" sz="1400" baseline="0" dirty="0" smtClean="0"/>
                        <a:t> LT support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</a:t>
                      </a:r>
                      <a:r>
                        <a:rPr lang="en-US" sz="1400" baseline="0" dirty="0" smtClean="0"/>
                        <a:t> cons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- LT support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DFBA</a:t>
                      </a:r>
                    </a:p>
                    <a:p>
                      <a:r>
                        <a:rPr lang="en-US" sz="1400" baseline="0" dirty="0" smtClean="0"/>
                        <a:t>- LT support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VSC</a:t>
                      </a:r>
                      <a:r>
                        <a:rPr lang="en-GB" sz="1400" baseline="0" dirty="0" smtClean="0"/>
                        <a:t> IV consolidation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VSC cold BV cons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Closed</a:t>
                      </a:r>
                    </a:p>
                    <a:p>
                      <a:pPr algn="ctr"/>
                      <a:r>
                        <a:rPr lang="en-US" sz="1400" dirty="0" smtClean="0"/>
                        <a:t>(phase</a:t>
                      </a:r>
                      <a:r>
                        <a:rPr lang="en-US" sz="1400" baseline="0" dirty="0" smtClean="0"/>
                        <a:t> 1)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Degrade</a:t>
                      </a:r>
                      <a:r>
                        <a:rPr lang="en-US" sz="1400" baseline="0" dirty="0" smtClean="0"/>
                        <a:t> IV,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Vent IV</a:t>
                      </a:r>
                      <a:r>
                        <a:rPr lang="en-US" sz="1400" baseline="0" dirty="0" smtClean="0"/>
                        <a:t>,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LT</a:t>
                      </a:r>
                      <a:r>
                        <a:rPr lang="en-US" sz="1400" dirty="0" smtClean="0"/>
                        <a:t> (80 K &lt; T &lt;300</a:t>
                      </a:r>
                      <a:r>
                        <a:rPr lang="en-US" sz="1400" baseline="0" dirty="0" smtClean="0"/>
                        <a:t> K),</a:t>
                      </a:r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Localise</a:t>
                      </a:r>
                      <a:r>
                        <a:rPr lang="en-US" sz="1400" baseline="0" dirty="0" smtClean="0"/>
                        <a:t> known He leaks,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He &amp; RGA analysis</a:t>
                      </a:r>
                    </a:p>
                    <a:p>
                      <a:endParaRPr lang="en-US" sz="1400" baseline="0" dirty="0" smtClean="0"/>
                    </a:p>
                    <a:p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Vent BV, RF ball,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Open</a:t>
                      </a:r>
                    </a:p>
                    <a:p>
                      <a:pPr algn="ctr"/>
                      <a:r>
                        <a:rPr lang="en-US" sz="1400" dirty="0" smtClean="0"/>
                        <a:t>(phase 2)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M clamshell,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Cryomagnets</a:t>
                      </a:r>
                      <a:r>
                        <a:rPr lang="en-US" sz="1400" dirty="0" smtClean="0"/>
                        <a:t>,</a:t>
                      </a:r>
                    </a:p>
                    <a:p>
                      <a:r>
                        <a:rPr lang="en-US" sz="1400" dirty="0" smtClean="0"/>
                        <a:t>CC, Y, Diodes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Splices</a:t>
                      </a:r>
                      <a:r>
                        <a:rPr lang="en-US" sz="1400" baseline="0" dirty="0" smtClean="0"/>
                        <a:t> &amp; </a:t>
                      </a:r>
                      <a:r>
                        <a:rPr lang="en-US" sz="1400" baseline="0" dirty="0" err="1" smtClean="0"/>
                        <a:t>l</a:t>
                      </a:r>
                      <a:r>
                        <a:rPr lang="en-US" sz="1400" dirty="0" err="1" smtClean="0"/>
                        <a:t>yra</a:t>
                      </a:r>
                      <a:r>
                        <a:rPr lang="en-US" sz="1400" dirty="0" smtClean="0"/>
                        <a:t>,</a:t>
                      </a:r>
                    </a:p>
                    <a:p>
                      <a:r>
                        <a:rPr lang="en-US" sz="1400" dirty="0" smtClean="0"/>
                        <a:t>DFBAK,</a:t>
                      </a:r>
                    </a:p>
                    <a:p>
                      <a:r>
                        <a:rPr lang="en-US" sz="1400" dirty="0" smtClean="0"/>
                        <a:t>Flexibles,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Localise</a:t>
                      </a:r>
                      <a:r>
                        <a:rPr lang="en-US" sz="1400" dirty="0" smtClean="0"/>
                        <a:t> He leaks (5 bar),</a:t>
                      </a:r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pPr algn="r"/>
                      <a:endParaRPr lang="en-US" sz="1400" dirty="0" smtClean="0"/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Vent QRL &amp; SAM,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Flap valves,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DN200 springs &amp; </a:t>
                      </a:r>
                      <a:r>
                        <a:rPr lang="en-US" sz="1400" dirty="0" err="1" smtClean="0">
                          <a:solidFill>
                            <a:srgbClr val="0070C0"/>
                          </a:solidFill>
                        </a:rPr>
                        <a:t>pumpouts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,</a:t>
                      </a:r>
                    </a:p>
                    <a:p>
                      <a:pPr algn="r"/>
                      <a:r>
                        <a:rPr lang="en-US" sz="1400" dirty="0" err="1" smtClean="0">
                          <a:solidFill>
                            <a:srgbClr val="0070C0"/>
                          </a:solidFill>
                        </a:rPr>
                        <a:t>Reclamping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 of DN100 &amp; 63,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Additional by-passes &amp; </a:t>
                      </a:r>
                      <a:r>
                        <a:rPr lang="en-US" sz="1400" dirty="0" err="1" smtClean="0">
                          <a:solidFill>
                            <a:srgbClr val="0070C0"/>
                          </a:solidFill>
                        </a:rPr>
                        <a:t>turbos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Turbo maintenance,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Pump &amp; LT QRL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 &amp; 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SAM,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PIM</a:t>
                      </a:r>
                      <a:r>
                        <a:rPr lang="en-US" sz="1400" baseline="0" dirty="0" smtClean="0"/>
                        <a:t> temp </a:t>
                      </a:r>
                      <a:r>
                        <a:rPr lang="en-US" sz="1400" dirty="0" smtClean="0"/>
                        <a:t>protection,</a:t>
                      </a:r>
                    </a:p>
                    <a:p>
                      <a:r>
                        <a:rPr lang="en-US" sz="1400" dirty="0" smtClean="0"/>
                        <a:t>PIM exchange,</a:t>
                      </a:r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pPr algn="r"/>
                      <a:endParaRPr lang="en-US" sz="1400" dirty="0" smtClean="0"/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Rupture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 discs,</a:t>
                      </a:r>
                      <a:endParaRPr lang="en-US" sz="140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RF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 ball,</a:t>
                      </a:r>
                    </a:p>
                    <a:p>
                      <a:pPr algn="r"/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Pump  &amp; LT BV,</a:t>
                      </a:r>
                    </a:p>
                    <a:p>
                      <a:pPr algn="r"/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Protection shells,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Closed</a:t>
                      </a:r>
                    </a:p>
                    <a:p>
                      <a:pPr algn="ctr"/>
                      <a:r>
                        <a:rPr lang="en-US" sz="1400" dirty="0" smtClean="0"/>
                        <a:t>(phase 3)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Pump</a:t>
                      </a:r>
                      <a:r>
                        <a:rPr lang="en-US" sz="1400" baseline="0" dirty="0" smtClean="0"/>
                        <a:t> IV,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LT envelope,</a:t>
                      </a:r>
                    </a:p>
                    <a:p>
                      <a:r>
                        <a:rPr lang="en-US" sz="1400" dirty="0" smtClean="0"/>
                        <a:t>LT internals,</a:t>
                      </a:r>
                    </a:p>
                    <a:p>
                      <a:r>
                        <a:rPr lang="en-US" sz="1400" dirty="0" smtClean="0"/>
                        <a:t>LT</a:t>
                      </a:r>
                      <a:r>
                        <a:rPr lang="en-US" sz="1400" baseline="0" dirty="0" smtClean="0"/>
                        <a:t> after PT,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LT envelope,</a:t>
                      </a:r>
                    </a:p>
                    <a:p>
                      <a:r>
                        <a:rPr lang="en-US" sz="1400" dirty="0" smtClean="0"/>
                        <a:t>LT internals,</a:t>
                      </a:r>
                    </a:p>
                    <a:p>
                      <a:r>
                        <a:rPr lang="en-US" sz="1400" dirty="0" smtClean="0"/>
                        <a:t>LT</a:t>
                      </a:r>
                      <a:r>
                        <a:rPr lang="en-US" sz="1400" baseline="0" dirty="0" smtClean="0"/>
                        <a:t> after PT,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LT envelope,</a:t>
                      </a:r>
                    </a:p>
                    <a:p>
                      <a:r>
                        <a:rPr lang="en-US" sz="1400" dirty="0" smtClean="0"/>
                        <a:t>LT internals,</a:t>
                      </a:r>
                    </a:p>
                    <a:p>
                      <a:r>
                        <a:rPr lang="en-US" sz="1400" dirty="0" smtClean="0"/>
                        <a:t>LT</a:t>
                      </a:r>
                      <a:r>
                        <a:rPr lang="en-US" sz="1400" baseline="0" dirty="0" smtClean="0"/>
                        <a:t> after PT,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 bwMode="auto">
          <a:xfrm flipV="1">
            <a:off x="2973150" y="3655282"/>
            <a:ext cx="6706853" cy="107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911252" y="3399687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b</a:t>
            </a:r>
            <a:r>
              <a:rPr lang="en-US" sz="1200" dirty="0" smtClean="0">
                <a:solidFill>
                  <a:srgbClr val="FF0000"/>
                </a:solidFill>
              </a:rPr>
              <a:t>efore train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8023820" y="2441848"/>
            <a:ext cx="0" cy="32403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9896028" y="2945904"/>
            <a:ext cx="0" cy="23042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 rot="-5400000">
            <a:off x="7449204" y="3041095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t</a:t>
            </a:r>
            <a:r>
              <a:rPr lang="en-US" sz="1200" dirty="0" smtClean="0">
                <a:solidFill>
                  <a:srgbClr val="0070C0"/>
                </a:solidFill>
              </a:rPr>
              <a:t>ime window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86290" y="663134"/>
            <a:ext cx="2776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 </a:t>
            </a:r>
            <a:r>
              <a:rPr lang="en-US" sz="1600" dirty="0"/>
              <a:t>t</a:t>
            </a:r>
            <a:r>
              <a:rPr lang="en-US" sz="1600" dirty="0" smtClean="0"/>
              <a:t>ypical activities in an arc</a:t>
            </a:r>
            <a:endParaRPr lang="en-GB" sz="1600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35" name="Picture 34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36" name="Picture 35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29070" y="153570"/>
            <a:ext cx="8096621" cy="534208"/>
          </a:xfrm>
          <a:prstGeom prst="rect">
            <a:avLst/>
          </a:prstGeom>
        </p:spPr>
        <p:txBody>
          <a:bodyPr wrap="none" lIns="102321" tIns="51161" rIns="102321" bIns="51161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2800" dirty="0" smtClean="0">
                <a:solidFill>
                  <a:srgbClr val="FF0066"/>
                </a:solidFill>
              </a:rPr>
              <a:t> LS1 leak </a:t>
            </a:r>
            <a:r>
              <a:rPr lang="en-US" sz="2800" dirty="0">
                <a:solidFill>
                  <a:srgbClr val="FF0066"/>
                </a:solidFill>
              </a:rPr>
              <a:t>t</a:t>
            </a:r>
            <a:r>
              <a:rPr lang="en-US" sz="2800" dirty="0" smtClean="0">
                <a:solidFill>
                  <a:srgbClr val="FF0066"/>
                </a:solidFill>
              </a:rPr>
              <a:t>est </a:t>
            </a:r>
            <a:r>
              <a:rPr lang="en-US" sz="2800" dirty="0">
                <a:solidFill>
                  <a:srgbClr val="FF0066"/>
                </a:solidFill>
              </a:rPr>
              <a:t>s</a:t>
            </a:r>
            <a:r>
              <a:rPr lang="en-US" sz="2800" dirty="0" smtClean="0">
                <a:solidFill>
                  <a:srgbClr val="FF0066"/>
                </a:solidFill>
              </a:rPr>
              <a:t>upport &amp; consolidation - cold vacuum</a:t>
            </a:r>
          </a:p>
        </p:txBody>
      </p:sp>
      <p:sp>
        <p:nvSpPr>
          <p:cNvPr id="3" name="TextBox 15"/>
          <p:cNvSpPr txBox="1"/>
          <p:nvPr/>
        </p:nvSpPr>
        <p:spPr>
          <a:xfrm>
            <a:off x="174948" y="1001688"/>
            <a:ext cx="9804866" cy="811199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endParaRPr lang="en-GB" dirty="0" smtClean="0"/>
          </a:p>
          <a:p>
            <a:pPr>
              <a:buClr>
                <a:srgbClr val="00CC99"/>
              </a:buClr>
            </a:pPr>
            <a:endParaRPr lang="en-GB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769061"/>
              </p:ext>
            </p:extLst>
          </p:nvPr>
        </p:nvGraphicFramePr>
        <p:xfrm>
          <a:off x="360251" y="1145704"/>
          <a:ext cx="9619562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554"/>
                <a:gridCol w="1360439"/>
                <a:gridCol w="1368152"/>
                <a:gridCol w="1296144"/>
                <a:gridCol w="2592288"/>
                <a:gridCol w="18839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IC status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Arc</a:t>
                      </a:r>
                      <a:r>
                        <a:rPr lang="en-US" sz="1400" baseline="0" dirty="0" smtClean="0"/>
                        <a:t> s</a:t>
                      </a:r>
                      <a:r>
                        <a:rPr lang="en-US" sz="1400" dirty="0" smtClean="0"/>
                        <a:t>plice train</a:t>
                      </a:r>
                      <a:endParaRPr lang="en-GB" sz="1400" dirty="0" smtClean="0"/>
                    </a:p>
                    <a:p>
                      <a:r>
                        <a:rPr lang="en-US" sz="1400" dirty="0" smtClean="0"/>
                        <a:t>-</a:t>
                      </a:r>
                      <a:r>
                        <a:rPr lang="en-US" sz="1400" baseline="0" dirty="0" smtClean="0"/>
                        <a:t> LT support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</a:t>
                      </a:r>
                      <a:r>
                        <a:rPr lang="en-US" sz="1400" baseline="0" dirty="0" smtClean="0"/>
                        <a:t> cons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- LT support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DFBA</a:t>
                      </a:r>
                    </a:p>
                    <a:p>
                      <a:r>
                        <a:rPr lang="en-US" sz="1400" baseline="0" dirty="0" smtClean="0"/>
                        <a:t>- LT support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VSC</a:t>
                      </a:r>
                      <a:r>
                        <a:rPr lang="en-GB" sz="1400" baseline="0" dirty="0" smtClean="0"/>
                        <a:t> IV consolidation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VSC cold BV cons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Closed</a:t>
                      </a:r>
                    </a:p>
                    <a:p>
                      <a:pPr algn="ctr"/>
                      <a:r>
                        <a:rPr lang="en-US" sz="1400" dirty="0" smtClean="0"/>
                        <a:t>(phase</a:t>
                      </a:r>
                      <a:r>
                        <a:rPr lang="en-US" sz="1400" baseline="0" dirty="0" smtClean="0"/>
                        <a:t> 1)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Degrade</a:t>
                      </a:r>
                      <a:r>
                        <a:rPr lang="en-US" sz="1400" baseline="0" dirty="0" smtClean="0"/>
                        <a:t> IV,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Vent IV</a:t>
                      </a:r>
                      <a:r>
                        <a:rPr lang="en-US" sz="1400" baseline="0" dirty="0" smtClean="0"/>
                        <a:t>,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LT</a:t>
                      </a:r>
                      <a:r>
                        <a:rPr lang="en-US" sz="1400" dirty="0" smtClean="0"/>
                        <a:t> (80 K &lt; T &lt;300</a:t>
                      </a:r>
                      <a:r>
                        <a:rPr lang="en-US" sz="1400" baseline="0" dirty="0" smtClean="0"/>
                        <a:t> K),</a:t>
                      </a:r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Localise</a:t>
                      </a:r>
                      <a:r>
                        <a:rPr lang="en-US" sz="1400" baseline="0" dirty="0" smtClean="0"/>
                        <a:t> known He leaks,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He &amp; RGA analysis</a:t>
                      </a:r>
                    </a:p>
                    <a:p>
                      <a:endParaRPr lang="en-US" sz="1400" baseline="0" dirty="0" smtClean="0"/>
                    </a:p>
                    <a:p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Vent BV, RF ball,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Open</a:t>
                      </a:r>
                    </a:p>
                    <a:p>
                      <a:pPr algn="ctr"/>
                      <a:r>
                        <a:rPr lang="en-US" sz="1400" dirty="0" smtClean="0"/>
                        <a:t>(phase 2)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M clamshell,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Cryomagnets</a:t>
                      </a:r>
                      <a:r>
                        <a:rPr lang="en-US" sz="1400" dirty="0" smtClean="0"/>
                        <a:t>,</a:t>
                      </a:r>
                    </a:p>
                    <a:p>
                      <a:r>
                        <a:rPr lang="en-US" sz="1400" dirty="0" smtClean="0"/>
                        <a:t>CC, Y, Diodes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Splices</a:t>
                      </a:r>
                      <a:r>
                        <a:rPr lang="en-US" sz="1400" baseline="0" dirty="0" smtClean="0"/>
                        <a:t> &amp; </a:t>
                      </a:r>
                      <a:r>
                        <a:rPr lang="en-US" sz="1400" baseline="0" dirty="0" err="1" smtClean="0"/>
                        <a:t>l</a:t>
                      </a:r>
                      <a:r>
                        <a:rPr lang="en-US" sz="1400" dirty="0" err="1" smtClean="0"/>
                        <a:t>yra</a:t>
                      </a:r>
                      <a:r>
                        <a:rPr lang="en-US" sz="1400" dirty="0" smtClean="0"/>
                        <a:t>,</a:t>
                      </a:r>
                    </a:p>
                    <a:p>
                      <a:r>
                        <a:rPr lang="en-US" sz="1400" dirty="0" smtClean="0"/>
                        <a:t>DFBAK,</a:t>
                      </a:r>
                    </a:p>
                    <a:p>
                      <a:r>
                        <a:rPr lang="en-US" sz="1400" dirty="0" smtClean="0"/>
                        <a:t>Flexibles,</a:t>
                      </a: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Localise</a:t>
                      </a:r>
                      <a:r>
                        <a:rPr lang="en-US" sz="1400" dirty="0" smtClean="0"/>
                        <a:t> He leaks (5 bar),</a:t>
                      </a:r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pPr algn="r"/>
                      <a:endParaRPr lang="en-US" sz="1400" dirty="0" smtClean="0"/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Vent QRL &amp; SAM,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Flap valves,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DN200 springs &amp; </a:t>
                      </a:r>
                      <a:r>
                        <a:rPr lang="en-US" sz="1400" dirty="0" err="1" smtClean="0">
                          <a:solidFill>
                            <a:srgbClr val="0070C0"/>
                          </a:solidFill>
                        </a:rPr>
                        <a:t>pumpouts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,</a:t>
                      </a:r>
                    </a:p>
                    <a:p>
                      <a:pPr algn="r"/>
                      <a:r>
                        <a:rPr lang="en-US" sz="1400" dirty="0" err="1" smtClean="0">
                          <a:solidFill>
                            <a:srgbClr val="0070C0"/>
                          </a:solidFill>
                        </a:rPr>
                        <a:t>Reclamping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 of DN100 &amp; 63,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Additional by-passes &amp; </a:t>
                      </a:r>
                      <a:r>
                        <a:rPr lang="en-US" sz="1400" dirty="0" err="1" smtClean="0">
                          <a:solidFill>
                            <a:srgbClr val="0070C0"/>
                          </a:solidFill>
                        </a:rPr>
                        <a:t>turbos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Turbo maintenance,</a:t>
                      </a: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Pump &amp; LT QRL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 &amp; 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SAM,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PIM</a:t>
                      </a:r>
                      <a:r>
                        <a:rPr lang="en-US" sz="1400" baseline="0" dirty="0" smtClean="0"/>
                        <a:t> temp </a:t>
                      </a:r>
                      <a:r>
                        <a:rPr lang="en-US" sz="1400" dirty="0" smtClean="0"/>
                        <a:t>protection,</a:t>
                      </a:r>
                    </a:p>
                    <a:p>
                      <a:r>
                        <a:rPr lang="en-US" sz="1400" dirty="0" smtClean="0"/>
                        <a:t>PIM exchange,</a:t>
                      </a:r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pPr algn="r"/>
                      <a:endParaRPr lang="en-US" sz="1400" dirty="0" smtClean="0"/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Rupture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 discs,</a:t>
                      </a:r>
                      <a:endParaRPr lang="en-US" sz="140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RF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 ball,</a:t>
                      </a:r>
                    </a:p>
                    <a:p>
                      <a:pPr algn="r"/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Pump  &amp; LT BV,</a:t>
                      </a:r>
                    </a:p>
                    <a:p>
                      <a:pPr algn="r"/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</a:rPr>
                        <a:t>Protection shells,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Closed</a:t>
                      </a:r>
                    </a:p>
                    <a:p>
                      <a:pPr algn="ctr"/>
                      <a:r>
                        <a:rPr lang="en-US" sz="1400" dirty="0" smtClean="0"/>
                        <a:t>(phase 3)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Pump</a:t>
                      </a:r>
                      <a:r>
                        <a:rPr lang="en-US" sz="1400" baseline="0" dirty="0" smtClean="0"/>
                        <a:t> IV,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LT envelope,</a:t>
                      </a:r>
                    </a:p>
                    <a:p>
                      <a:r>
                        <a:rPr lang="en-US" sz="1400" dirty="0" smtClean="0"/>
                        <a:t>LT internals,</a:t>
                      </a:r>
                    </a:p>
                    <a:p>
                      <a:r>
                        <a:rPr lang="en-US" sz="1400" dirty="0" smtClean="0"/>
                        <a:t>LT</a:t>
                      </a:r>
                      <a:r>
                        <a:rPr lang="en-US" sz="1400" baseline="0" dirty="0" smtClean="0"/>
                        <a:t> after PT,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LT envelope,</a:t>
                      </a:r>
                    </a:p>
                    <a:p>
                      <a:r>
                        <a:rPr lang="en-US" sz="1400" dirty="0" smtClean="0"/>
                        <a:t>LT internals,</a:t>
                      </a:r>
                    </a:p>
                    <a:p>
                      <a:r>
                        <a:rPr lang="en-US" sz="1400" dirty="0" smtClean="0"/>
                        <a:t>LT</a:t>
                      </a:r>
                      <a:r>
                        <a:rPr lang="en-US" sz="1400" baseline="0" dirty="0" smtClean="0"/>
                        <a:t> after PT,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LT envelope,</a:t>
                      </a:r>
                    </a:p>
                    <a:p>
                      <a:r>
                        <a:rPr lang="en-US" sz="1400" dirty="0" smtClean="0"/>
                        <a:t>LT internals,</a:t>
                      </a:r>
                    </a:p>
                    <a:p>
                      <a:r>
                        <a:rPr lang="en-US" sz="1400" dirty="0" smtClean="0"/>
                        <a:t>LT</a:t>
                      </a:r>
                      <a:r>
                        <a:rPr lang="en-US" sz="1400" baseline="0" dirty="0" smtClean="0"/>
                        <a:t> after PT,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 bwMode="auto">
          <a:xfrm flipV="1">
            <a:off x="2973150" y="3655282"/>
            <a:ext cx="6706853" cy="107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911252" y="3399687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b</a:t>
            </a:r>
            <a:r>
              <a:rPr lang="en-US" sz="1200" dirty="0" smtClean="0">
                <a:solidFill>
                  <a:srgbClr val="FF0000"/>
                </a:solidFill>
              </a:rPr>
              <a:t>efore train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8023820" y="2441848"/>
            <a:ext cx="0" cy="32403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9896028" y="2945904"/>
            <a:ext cx="0" cy="23042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 rot="-5400000">
            <a:off x="7449204" y="3041095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t</a:t>
            </a:r>
            <a:r>
              <a:rPr lang="en-US" sz="1200" dirty="0" smtClean="0">
                <a:solidFill>
                  <a:srgbClr val="0070C0"/>
                </a:solidFill>
              </a:rPr>
              <a:t>ime window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88724" y="6546304"/>
            <a:ext cx="79861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50 %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127276" y="6546304"/>
            <a:ext cx="79861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10 %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4495565" y="6546304"/>
            <a:ext cx="79861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10 %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439644" y="6546304"/>
            <a:ext cx="79861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20 %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8671892" y="6546304"/>
            <a:ext cx="79861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10 %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462980" y="6600165"/>
            <a:ext cx="1088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IS Workload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786290" y="663134"/>
            <a:ext cx="2776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 </a:t>
            </a:r>
            <a:r>
              <a:rPr lang="en-US" sz="1600" dirty="0"/>
              <a:t>t</a:t>
            </a:r>
            <a:r>
              <a:rPr lang="en-US" sz="1600" dirty="0" smtClean="0"/>
              <a:t>ypical activities in an arc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2839244" y="1073696"/>
            <a:ext cx="7128792" cy="5918884"/>
          </a:xfrm>
          <a:prstGeom prst="rect">
            <a:avLst/>
          </a:prstGeom>
          <a:solidFill>
            <a:schemeClr val="bg1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4207396" y="1073696"/>
            <a:ext cx="7128792" cy="5918884"/>
          </a:xfrm>
          <a:prstGeom prst="rect">
            <a:avLst/>
          </a:prstGeom>
          <a:solidFill>
            <a:schemeClr val="bg1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5503540" y="1073696"/>
            <a:ext cx="7128792" cy="5976664"/>
          </a:xfrm>
          <a:prstGeom prst="rect">
            <a:avLst/>
          </a:prstGeom>
          <a:solidFill>
            <a:schemeClr val="bg1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8095828" y="1001688"/>
            <a:ext cx="7128792" cy="5976664"/>
          </a:xfrm>
          <a:prstGeom prst="rect">
            <a:avLst/>
          </a:prstGeom>
          <a:solidFill>
            <a:schemeClr val="bg1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87524" y="7304584"/>
            <a:ext cx="9451404" cy="315416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Paul Cruikshank TE/VSC                                                LSI Activities – CERN/AL4030                                                           15th January 2013</a:t>
            </a:r>
            <a:endParaRPr lang="en-US" sz="1200" dirty="0"/>
          </a:p>
        </p:txBody>
      </p:sp>
      <p:pic>
        <p:nvPicPr>
          <p:cNvPr id="36" name="Picture 35" descr="icon-bul-pho-2007-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020" cy="823021"/>
          </a:xfrm>
          <a:prstGeom prst="rect">
            <a:avLst/>
          </a:prstGeom>
        </p:spPr>
      </p:pic>
      <p:pic>
        <p:nvPicPr>
          <p:cNvPr id="37" name="Picture 36" descr="VSC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3940" y="1"/>
            <a:ext cx="1183060" cy="79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55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32" grpId="1" animBg="1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108991</TotalTime>
  <Words>1599</Words>
  <Application>Microsoft Office PowerPoint</Application>
  <PresentationFormat>Custom</PresentationFormat>
  <Paragraphs>370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Default Design</vt:lpstr>
      <vt:lpstr>Designer Drawing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Detailed train arc 56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Vincent Baglin</dc:creator>
  <cp:lastModifiedBy>cruiksha</cp:lastModifiedBy>
  <cp:revision>2952</cp:revision>
  <cp:lastPrinted>2013-01-08T07:56:10Z</cp:lastPrinted>
  <dcterms:created xsi:type="dcterms:W3CDTF">2001-01-11T15:38:54Z</dcterms:created>
  <dcterms:modified xsi:type="dcterms:W3CDTF">2013-01-16T08:03:06Z</dcterms:modified>
</cp:coreProperties>
</file>