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67" r:id="rId2"/>
  </p:sldMasterIdLst>
  <p:notesMasterIdLst>
    <p:notesMasterId r:id="rId23"/>
  </p:notesMasterIdLst>
  <p:sldIdLst>
    <p:sldId id="256" r:id="rId3"/>
    <p:sldId id="274" r:id="rId4"/>
    <p:sldId id="257" r:id="rId5"/>
    <p:sldId id="263" r:id="rId6"/>
    <p:sldId id="278" r:id="rId7"/>
    <p:sldId id="276" r:id="rId8"/>
    <p:sldId id="265" r:id="rId9"/>
    <p:sldId id="258" r:id="rId10"/>
    <p:sldId id="261" r:id="rId11"/>
    <p:sldId id="264" r:id="rId12"/>
    <p:sldId id="266" r:id="rId13"/>
    <p:sldId id="273" r:id="rId14"/>
    <p:sldId id="269" r:id="rId15"/>
    <p:sldId id="270" r:id="rId16"/>
    <p:sldId id="277" r:id="rId17"/>
    <p:sldId id="282" r:id="rId18"/>
    <p:sldId id="279" r:id="rId19"/>
    <p:sldId id="271" r:id="rId20"/>
    <p:sldId id="275" r:id="rId21"/>
    <p:sldId id="26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362" autoAdjust="0"/>
  </p:normalViewPr>
  <p:slideViewPr>
    <p:cSldViewPr>
      <p:cViewPr varScale="1">
        <p:scale>
          <a:sx n="123" d="100"/>
          <a:sy n="123" d="100"/>
        </p:scale>
        <p:origin x="-127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5C3177-BD43-48A8-B0C3-A11F595D2371}" type="datetimeFigureOut">
              <a:rPr lang="en-GB" smtClean="0"/>
              <a:t>31/01/2013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FB8CEE-2B14-4DAD-96DE-C5FD4983AFD3}" type="slidenum">
              <a:rPr lang="en-GB" smtClean="0"/>
              <a:t>‹#›</a:t>
            </a:fld>
            <a:endParaRPr lang="en-GB"/>
          </a:p>
        </p:txBody>
      </p:sp>
    </p:spTree>
    <p:extLst>
      <p:ext uri="{BB962C8B-B14F-4D97-AF65-F5344CB8AC3E}">
        <p14:creationId xmlns:p14="http://schemas.microsoft.com/office/powerpoint/2010/main" val="549290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abdullin.com/wiki/continuous-integration.htm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Provide information to our colleagues from the experiments (aka VOCs) running machines within the IT infrastructure (aka </a:t>
            </a:r>
            <a:r>
              <a:rPr lang="en-GB" dirty="0" err="1" smtClean="0"/>
              <a:t>VOBoxes</a:t>
            </a:r>
            <a:r>
              <a:rPr lang="en-GB" dirty="0" smtClean="0"/>
              <a:t>) about the “Agile Infrastructure” (AI) </a:t>
            </a:r>
            <a:r>
              <a:rPr lang="en-GB" smtClean="0"/>
              <a:t>projectPrepare</a:t>
            </a:r>
            <a:r>
              <a:rPr lang="en-GB" dirty="0" smtClean="0"/>
              <a:t> them for the upcoming migration from the </a:t>
            </a:r>
            <a:r>
              <a:rPr lang="en-GB" dirty="0" err="1" smtClean="0"/>
              <a:t>Quattor</a:t>
            </a:r>
            <a:r>
              <a:rPr lang="en-GB" dirty="0" smtClean="0"/>
              <a:t> environment to the AI environment</a:t>
            </a:r>
          </a:p>
          <a:p>
            <a:r>
              <a:rPr lang="en-GB" dirty="0" smtClean="0"/>
              <a:t>IT Service Managers who are not yet involved in the AI project, but run </a:t>
            </a:r>
            <a:r>
              <a:rPr lang="en-GB" dirty="0" err="1" smtClean="0"/>
              <a:t>Quattor</a:t>
            </a:r>
            <a:r>
              <a:rPr lang="en-GB" dirty="0" smtClean="0"/>
              <a:t>- managed machines and wish to start preparing for the migration are welcome to attend as well</a:t>
            </a:r>
          </a:p>
          <a:p>
            <a:endParaRPr lang="en-GB" dirty="0"/>
          </a:p>
        </p:txBody>
      </p:sp>
      <p:sp>
        <p:nvSpPr>
          <p:cNvPr id="4" name="Slide Number Placeholder 3"/>
          <p:cNvSpPr>
            <a:spLocks noGrp="1"/>
          </p:cNvSpPr>
          <p:nvPr>
            <p:ph type="sldNum" sz="quarter" idx="10"/>
          </p:nvPr>
        </p:nvSpPr>
        <p:spPr/>
        <p:txBody>
          <a:bodyPr/>
          <a:lstStyle/>
          <a:p>
            <a:fld id="{69FB8CEE-2B14-4DAD-96DE-C5FD4983AFD3}" type="slidenum">
              <a:rPr lang="en-GB" smtClean="0"/>
              <a:t>2</a:t>
            </a:fld>
            <a:endParaRPr lang="en-GB"/>
          </a:p>
        </p:txBody>
      </p:sp>
    </p:spTree>
    <p:extLst>
      <p:ext uri="{BB962C8B-B14F-4D97-AF65-F5344CB8AC3E}">
        <p14:creationId xmlns:p14="http://schemas.microsoft.com/office/powerpoint/2010/main" val="2763992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sz="1200" b="0" i="0" kern="1200" dirty="0" smtClean="0">
                <a:solidFill>
                  <a:schemeClr val="tx1"/>
                </a:solidFill>
                <a:effectLst/>
                <a:latin typeface="+mn-lt"/>
                <a:ea typeface="+mn-ea"/>
                <a:cs typeface="+mn-cs"/>
              </a:rPr>
              <a:t>What is version control, and why should you care? Version control is a system that records changes to a file or set of files over time so that you can recall specific versions later. Even though the examples in this book show software source code as the files under version control, in reality any type of file on a computer can be placed under version control.</a:t>
            </a:r>
          </a:p>
          <a:p>
            <a:pPr fontAlgn="base"/>
            <a:r>
              <a:rPr lang="en-GB" sz="1200" b="0" i="0" kern="1200" dirty="0" smtClean="0">
                <a:solidFill>
                  <a:schemeClr val="tx1"/>
                </a:solidFill>
                <a:effectLst/>
                <a:latin typeface="+mn-lt"/>
                <a:ea typeface="+mn-ea"/>
                <a:cs typeface="+mn-cs"/>
              </a:rPr>
              <a:t>If you are a graphic or web designer and want to keep every version of an image or layout (which you certainly would), it is very wise to use a Version Control System (VCS). A VCS allows you to: revert files back to a previous state, revert the entire project back to a previous state, compare changes over time, see who last modified something that might be causing a problem, who introduced an issue and when, and more. Using a VCS also means that if you screw things up or lose files, you can generally recover easily. In addition, you get all this for very little overhead.</a:t>
            </a:r>
          </a:p>
          <a:p>
            <a:endParaRPr lang="en-GB" sz="1200" b="1" i="0" kern="1200" dirty="0" smtClean="0">
              <a:solidFill>
                <a:schemeClr val="tx1"/>
              </a:solidFill>
              <a:effectLst/>
              <a:latin typeface="+mn-lt"/>
              <a:ea typeface="+mn-ea"/>
              <a:cs typeface="+mn-cs"/>
            </a:endParaRPr>
          </a:p>
          <a:p>
            <a:r>
              <a:rPr lang="en-GB" sz="1200" b="1" i="0" kern="1200" dirty="0" smtClean="0">
                <a:solidFill>
                  <a:schemeClr val="tx1"/>
                </a:solidFill>
                <a:effectLst/>
                <a:latin typeface="+mn-lt"/>
                <a:ea typeface="+mn-ea"/>
                <a:cs typeface="+mn-cs"/>
              </a:rPr>
              <a:t>Version Control Systems became an essential part of software development</a:t>
            </a:r>
            <a:r>
              <a:rPr lang="en-GB" sz="1200" b="0" i="0" kern="1200" dirty="0" smtClean="0">
                <a:solidFill>
                  <a:schemeClr val="tx1"/>
                </a:solidFill>
                <a:effectLst/>
                <a:latin typeface="+mn-lt"/>
                <a:ea typeface="+mn-ea"/>
                <a:cs typeface="+mn-cs"/>
              </a:rPr>
              <a:t> due to the following benefits:</a:t>
            </a:r>
          </a:p>
          <a:p>
            <a:endParaRPr lang="en-GB" sz="1200" b="1" i="0" kern="1200" dirty="0" smtClean="0">
              <a:solidFill>
                <a:schemeClr val="tx1"/>
              </a:solidFill>
              <a:effectLst/>
              <a:latin typeface="+mn-lt"/>
              <a:ea typeface="+mn-ea"/>
              <a:cs typeface="+mn-cs"/>
            </a:endParaRPr>
          </a:p>
          <a:p>
            <a:r>
              <a:rPr lang="en-GB" sz="1200" b="1" i="0" kern="1200" dirty="0" smtClean="0">
                <a:solidFill>
                  <a:schemeClr val="tx1"/>
                </a:solidFill>
                <a:effectLst/>
                <a:latin typeface="+mn-lt"/>
                <a:ea typeface="+mn-ea"/>
                <a:cs typeface="+mn-cs"/>
              </a:rPr>
              <a:t>collaboration</a:t>
            </a:r>
            <a:r>
              <a:rPr lang="en-GB" sz="1200" b="0" i="0" kern="1200" dirty="0" smtClean="0">
                <a:solidFill>
                  <a:schemeClr val="tx1"/>
                </a:solidFill>
                <a:effectLst/>
                <a:latin typeface="+mn-lt"/>
                <a:ea typeface="+mn-ea"/>
                <a:cs typeface="+mn-cs"/>
              </a:rPr>
              <a:t> - a team of developers (which could be distributed geographically) may be working on the same set of files at once without interrupting each other's work;</a:t>
            </a:r>
          </a:p>
          <a:p>
            <a:endParaRPr lang="en-GB" sz="1200" b="1" i="0" kern="1200" dirty="0" smtClean="0">
              <a:solidFill>
                <a:schemeClr val="tx1"/>
              </a:solidFill>
              <a:effectLst/>
              <a:latin typeface="+mn-lt"/>
              <a:ea typeface="+mn-ea"/>
              <a:cs typeface="+mn-cs"/>
            </a:endParaRPr>
          </a:p>
          <a:p>
            <a:r>
              <a:rPr lang="en-GB" sz="1200" b="1" i="0" kern="1200" dirty="0" smtClean="0">
                <a:solidFill>
                  <a:schemeClr val="tx1"/>
                </a:solidFill>
                <a:effectLst/>
                <a:latin typeface="+mn-lt"/>
                <a:ea typeface="+mn-ea"/>
                <a:cs typeface="+mn-cs"/>
              </a:rPr>
              <a:t>change management</a:t>
            </a:r>
            <a:r>
              <a:rPr lang="en-GB" sz="1200" b="0" i="0" kern="1200" dirty="0" smtClean="0">
                <a:solidFill>
                  <a:schemeClr val="tx1"/>
                </a:solidFill>
                <a:effectLst/>
                <a:latin typeface="+mn-lt"/>
                <a:ea typeface="+mn-ea"/>
                <a:cs typeface="+mn-cs"/>
              </a:rPr>
              <a:t> - changes can be inspected, reviewed or rolled back as needed; if you need that </a:t>
            </a:r>
            <a:r>
              <a:rPr lang="en-GB" sz="1200" b="0" i="0" kern="1200" dirty="0" err="1" smtClean="0">
                <a:solidFill>
                  <a:schemeClr val="tx1"/>
                </a:solidFill>
                <a:effectLst/>
                <a:latin typeface="+mn-lt"/>
                <a:ea typeface="+mn-ea"/>
                <a:cs typeface="+mn-cs"/>
              </a:rPr>
              <a:t>App.config</a:t>
            </a:r>
            <a:r>
              <a:rPr lang="en-GB" sz="1200" b="0" i="0" kern="1200" dirty="0" smtClean="0">
                <a:solidFill>
                  <a:schemeClr val="tx1"/>
                </a:solidFill>
                <a:effectLst/>
                <a:latin typeface="+mn-lt"/>
                <a:ea typeface="+mn-ea"/>
                <a:cs typeface="+mn-cs"/>
              </a:rPr>
              <a:t> file the way it was on May 17, 2008 - no problem;</a:t>
            </a:r>
          </a:p>
          <a:p>
            <a:endParaRPr lang="en-GB" sz="1200" b="1" i="0" kern="1200" dirty="0" smtClean="0">
              <a:solidFill>
                <a:schemeClr val="tx1"/>
              </a:solidFill>
              <a:effectLst/>
              <a:latin typeface="+mn-lt"/>
              <a:ea typeface="+mn-ea"/>
              <a:cs typeface="+mn-cs"/>
            </a:endParaRPr>
          </a:p>
          <a:p>
            <a:r>
              <a:rPr lang="en-GB" sz="1200" b="1" i="0" kern="1200" dirty="0" smtClean="0">
                <a:solidFill>
                  <a:schemeClr val="tx1"/>
                </a:solidFill>
                <a:effectLst/>
                <a:latin typeface="+mn-lt"/>
                <a:ea typeface="+mn-ea"/>
                <a:cs typeface="+mn-cs"/>
              </a:rPr>
              <a:t>tracking ownership</a:t>
            </a:r>
            <a:r>
              <a:rPr lang="en-GB" sz="1200" b="0" i="0" kern="1200" dirty="0" smtClean="0">
                <a:solidFill>
                  <a:schemeClr val="tx1"/>
                </a:solidFill>
                <a:effectLst/>
                <a:latin typeface="+mn-lt"/>
                <a:ea typeface="+mn-ea"/>
                <a:cs typeface="+mn-cs"/>
              </a:rPr>
              <a:t> - every change is associated with the name of the person, so we know whom to give kudos to or ask questions;</a:t>
            </a:r>
          </a:p>
          <a:p>
            <a:endParaRPr lang="en-GB" sz="1200" b="1" i="0" kern="1200" dirty="0" smtClean="0">
              <a:solidFill>
                <a:schemeClr val="tx1"/>
              </a:solidFill>
              <a:effectLst/>
              <a:latin typeface="+mn-lt"/>
              <a:ea typeface="+mn-ea"/>
              <a:cs typeface="+mn-cs"/>
            </a:endParaRPr>
          </a:p>
          <a:p>
            <a:r>
              <a:rPr lang="en-GB" sz="1200" b="1" i="0" kern="1200" dirty="0" smtClean="0">
                <a:solidFill>
                  <a:schemeClr val="tx1"/>
                </a:solidFill>
                <a:effectLst/>
                <a:latin typeface="+mn-lt"/>
                <a:ea typeface="+mn-ea"/>
                <a:cs typeface="+mn-cs"/>
              </a:rPr>
              <a:t>tracking evolution</a:t>
            </a:r>
            <a:r>
              <a:rPr lang="en-GB" sz="1200" b="0" i="0" kern="1200" dirty="0" smtClean="0">
                <a:solidFill>
                  <a:schemeClr val="tx1"/>
                </a:solidFill>
                <a:effectLst/>
                <a:latin typeface="+mn-lt"/>
                <a:ea typeface="+mn-ea"/>
                <a:cs typeface="+mn-cs"/>
              </a:rPr>
              <a:t> - every change is associated with a short description, so you just need to pull a change log of some class to see how it evolved and who did what;</a:t>
            </a:r>
          </a:p>
          <a:p>
            <a:endParaRPr lang="en-GB" sz="1200" b="1" i="0" kern="1200" dirty="0" smtClean="0">
              <a:solidFill>
                <a:schemeClr val="tx1"/>
              </a:solidFill>
              <a:effectLst/>
              <a:latin typeface="+mn-lt"/>
              <a:ea typeface="+mn-ea"/>
              <a:cs typeface="+mn-cs"/>
            </a:endParaRPr>
          </a:p>
          <a:p>
            <a:r>
              <a:rPr lang="en-GB" sz="1200" b="1" i="0" kern="1200" dirty="0" smtClean="0">
                <a:solidFill>
                  <a:schemeClr val="tx1"/>
                </a:solidFill>
                <a:effectLst/>
                <a:latin typeface="+mn-lt"/>
                <a:ea typeface="+mn-ea"/>
                <a:cs typeface="+mn-cs"/>
              </a:rPr>
              <a:t>branching</a:t>
            </a:r>
            <a:r>
              <a:rPr lang="en-GB" sz="1200" b="0" i="0" kern="1200" dirty="0" smtClean="0">
                <a:solidFill>
                  <a:schemeClr val="tx1"/>
                </a:solidFill>
                <a:effectLst/>
                <a:latin typeface="+mn-lt"/>
                <a:ea typeface="+mn-ea"/>
                <a:cs typeface="+mn-cs"/>
              </a:rPr>
              <a:t> - it is possible to create a copy (branch) of the entire project for some specific purpose (i.e.: prototyping or developing a fix for the important customer) without disrupting development workflow;</a:t>
            </a:r>
          </a:p>
          <a:p>
            <a:endParaRPr lang="en-GB" sz="1200" b="1" i="0" kern="1200" dirty="0" smtClean="0">
              <a:solidFill>
                <a:schemeClr val="tx1"/>
              </a:solidFill>
              <a:effectLst/>
              <a:latin typeface="+mn-lt"/>
              <a:ea typeface="+mn-ea"/>
              <a:cs typeface="+mn-cs"/>
              <a:hlinkClick r:id="rId3"/>
            </a:endParaRPr>
          </a:p>
          <a:p>
            <a:r>
              <a:rPr lang="en-GB" sz="1200" b="1" i="0" kern="1200" dirty="0" smtClean="0">
                <a:solidFill>
                  <a:schemeClr val="tx1"/>
                </a:solidFill>
                <a:effectLst/>
                <a:latin typeface="+mn-lt"/>
                <a:ea typeface="+mn-ea"/>
                <a:cs typeface="+mn-cs"/>
                <a:hlinkClick r:id="rId3"/>
              </a:rPr>
              <a:t>continuous integration</a:t>
            </a:r>
            <a:r>
              <a:rPr lang="en-GB" sz="1200" b="0" i="0" kern="1200" dirty="0" smtClean="0">
                <a:solidFill>
                  <a:schemeClr val="tx1"/>
                </a:solidFill>
                <a:effectLst/>
                <a:latin typeface="+mn-lt"/>
                <a:ea typeface="+mn-ea"/>
                <a:cs typeface="+mn-cs"/>
              </a:rPr>
              <a:t> - ability to split evolution of a software project into incremental changes allows to run all sorts of checks and tests against each incremental change in a continuous manner.</a:t>
            </a:r>
          </a:p>
          <a:p>
            <a:endParaRPr lang="en-GB" sz="1200" b="0" i="0" kern="1200" dirty="0" smtClean="0">
              <a:solidFill>
                <a:schemeClr val="tx1"/>
              </a:solidFill>
              <a:effectLst/>
              <a:latin typeface="+mn-lt"/>
              <a:ea typeface="+mn-ea"/>
              <a:cs typeface="+mn-cs"/>
            </a:endParaRPr>
          </a:p>
          <a:p>
            <a:endParaRPr lang="en-GB" dirty="0" smtClean="0"/>
          </a:p>
          <a:p>
            <a:endParaRPr lang="en-GB" dirty="0" smtClean="0"/>
          </a:p>
          <a:p>
            <a:r>
              <a:rPr lang="en-GB" dirty="0" smtClean="0"/>
              <a:t>Distributed</a:t>
            </a:r>
            <a:r>
              <a:rPr lang="en-GB" baseline="0" dirty="0" smtClean="0"/>
              <a:t> -&gt; </a:t>
            </a:r>
            <a:r>
              <a:rPr lang="en-GB" sz="1200" b="0" i="0" u="none" strike="noStrike" kern="1200" baseline="0" dirty="0" smtClean="0">
                <a:solidFill>
                  <a:schemeClr val="tx1"/>
                </a:solidFill>
                <a:latin typeface="+mn-lt"/>
                <a:ea typeface="+mn-ea"/>
                <a:cs typeface="+mn-cs"/>
              </a:rPr>
              <a:t>Multiple repositories can create different histories and changes</a:t>
            </a:r>
            <a:endParaRPr lang="en-GB" dirty="0" smtClean="0"/>
          </a:p>
          <a:p>
            <a:r>
              <a:rPr lang="en-GB" dirty="0" smtClean="0"/>
              <a:t>Shared -&gt; </a:t>
            </a:r>
            <a:r>
              <a:rPr lang="en-GB" sz="1200" b="0" i="0" u="none" strike="noStrike" kern="1200" baseline="0" dirty="0" smtClean="0">
                <a:solidFill>
                  <a:schemeClr val="tx1"/>
                </a:solidFill>
                <a:latin typeface="+mn-lt"/>
                <a:ea typeface="+mn-ea"/>
                <a:cs typeface="+mn-cs"/>
              </a:rPr>
              <a:t>Multiple developers can use and update a common repository</a:t>
            </a:r>
          </a:p>
          <a:p>
            <a:r>
              <a:rPr lang="en-GB" sz="1200" b="0" i="0" u="none" strike="noStrike" kern="1200" baseline="0" dirty="0" smtClean="0">
                <a:solidFill>
                  <a:schemeClr val="tx1"/>
                </a:solidFill>
                <a:latin typeface="+mn-lt"/>
                <a:ea typeface="+mn-ea"/>
                <a:cs typeface="+mn-cs"/>
              </a:rPr>
              <a:t>Private</a:t>
            </a:r>
          </a:p>
          <a:p>
            <a:endParaRPr lang="en-GB" sz="1200" b="0" i="0" u="none" strike="noStrike" kern="1200" baseline="0" dirty="0" smtClean="0">
              <a:solidFill>
                <a:schemeClr val="tx1"/>
              </a:solidFill>
              <a:latin typeface="+mn-lt"/>
              <a:ea typeface="+mn-ea"/>
              <a:cs typeface="+mn-cs"/>
            </a:endParaRPr>
          </a:p>
          <a:p>
            <a:r>
              <a:rPr lang="en-GB" dirty="0" smtClean="0"/>
              <a:t>Each developer has a local copy of the entire development history</a:t>
            </a:r>
            <a:endParaRPr lang="en-GB" dirty="0"/>
          </a:p>
        </p:txBody>
      </p:sp>
      <p:sp>
        <p:nvSpPr>
          <p:cNvPr id="4" name="Slide Number Placeholder 3"/>
          <p:cNvSpPr>
            <a:spLocks noGrp="1"/>
          </p:cNvSpPr>
          <p:nvPr>
            <p:ph type="sldNum" sz="quarter" idx="10"/>
          </p:nvPr>
        </p:nvSpPr>
        <p:spPr/>
        <p:txBody>
          <a:bodyPr/>
          <a:lstStyle/>
          <a:p>
            <a:fld id="{69FB8CEE-2B14-4DAD-96DE-C5FD4983AFD3}" type="slidenum">
              <a:rPr lang="en-GB" smtClean="0"/>
              <a:t>4</a:t>
            </a:fld>
            <a:endParaRPr lang="en-GB"/>
          </a:p>
        </p:txBody>
      </p:sp>
    </p:spTree>
    <p:extLst>
      <p:ext uri="{BB962C8B-B14F-4D97-AF65-F5344CB8AC3E}">
        <p14:creationId xmlns:p14="http://schemas.microsoft.com/office/powerpoint/2010/main" val="1111392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Ai </a:t>
            </a:r>
            <a:r>
              <a:rPr lang="en-GB" smtClean="0"/>
              <a:t>community</a:t>
            </a:r>
            <a:r>
              <a:rPr lang="en-GB" baseline="0" smtClean="0"/>
              <a:t> exchange </a:t>
            </a:r>
            <a:endParaRPr lang="en-GB" dirty="0"/>
          </a:p>
        </p:txBody>
      </p:sp>
      <p:sp>
        <p:nvSpPr>
          <p:cNvPr id="4" name="Slide Number Placeholder 3"/>
          <p:cNvSpPr>
            <a:spLocks noGrp="1"/>
          </p:cNvSpPr>
          <p:nvPr>
            <p:ph type="sldNum" sz="quarter" idx="10"/>
          </p:nvPr>
        </p:nvSpPr>
        <p:spPr/>
        <p:txBody>
          <a:bodyPr/>
          <a:lstStyle/>
          <a:p>
            <a:fld id="{69FB8CEE-2B14-4DAD-96DE-C5FD4983AFD3}" type="slidenum">
              <a:rPr lang="en-GB" smtClean="0"/>
              <a:t>11</a:t>
            </a:fld>
            <a:endParaRPr lang="en-GB"/>
          </a:p>
        </p:txBody>
      </p:sp>
    </p:spTree>
    <p:extLst>
      <p:ext uri="{BB962C8B-B14F-4D97-AF65-F5344CB8AC3E}">
        <p14:creationId xmlns:p14="http://schemas.microsoft.com/office/powerpoint/2010/main" val="1611931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People using a given module for different use cases must work as a team and maintain one and only one CERN IT official module per software piece (exceptions will be considered if several modules are needed for different major versions of the software being configured)</a:t>
            </a:r>
            <a:endParaRPr lang="en-GB" b="1" dirty="0" smtClean="0"/>
          </a:p>
          <a:p>
            <a:endParaRPr lang="en-GB" dirty="0"/>
          </a:p>
        </p:txBody>
      </p:sp>
      <p:sp>
        <p:nvSpPr>
          <p:cNvPr id="4" name="Slide Number Placeholder 3"/>
          <p:cNvSpPr>
            <a:spLocks noGrp="1"/>
          </p:cNvSpPr>
          <p:nvPr>
            <p:ph type="sldNum" sz="quarter" idx="10"/>
          </p:nvPr>
        </p:nvSpPr>
        <p:spPr/>
        <p:txBody>
          <a:bodyPr/>
          <a:lstStyle/>
          <a:p>
            <a:fld id="{69FB8CEE-2B14-4DAD-96DE-C5FD4983AFD3}" type="slidenum">
              <a:rPr lang="en-GB" smtClean="0"/>
              <a:t>15</a:t>
            </a:fld>
            <a:endParaRPr lang="en-GB"/>
          </a:p>
        </p:txBody>
      </p:sp>
    </p:spTree>
    <p:extLst>
      <p:ext uri="{BB962C8B-B14F-4D97-AF65-F5344CB8AC3E}">
        <p14:creationId xmlns:p14="http://schemas.microsoft.com/office/powerpoint/2010/main" val="25529566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3"/>
          <p:cNvGrpSpPr>
            <a:grpSpLocks/>
          </p:cNvGrpSpPr>
          <p:nvPr/>
        </p:nvGrpSpPr>
        <p:grpSpPr bwMode="auto">
          <a:xfrm>
            <a:off x="1143000" y="0"/>
            <a:ext cx="8001000" cy="849313"/>
            <a:chOff x="1143000" y="0"/>
            <a:chExt cx="8001000" cy="849313"/>
          </a:xfrm>
        </p:grpSpPr>
        <p:pic>
          <p:nvPicPr>
            <p:cNvPr id="5" name="Picture 20" descr="banner-ITonly"/>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43000" y="0"/>
              <a:ext cx="80010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userDrawn="1"/>
          </p:nvSpPr>
          <p:spPr bwMode="auto">
            <a:xfrm>
              <a:off x="1295400" y="0"/>
              <a:ext cx="5562600" cy="838200"/>
            </a:xfrm>
            <a:prstGeom prst="rect">
              <a:avLst/>
            </a:prstGeom>
            <a:noFill/>
            <a:ln w="9525">
              <a:noFill/>
              <a:miter lim="800000"/>
              <a:headEnd/>
              <a:tailEnd/>
            </a:ln>
            <a:effectLst/>
          </p:spPr>
          <p:txBody>
            <a:bodyPr anchor="ctr"/>
            <a:lstStyle/>
            <a:p>
              <a:pPr>
                <a:defRPr/>
              </a:pPr>
              <a:r>
                <a:rPr lang="en-US" sz="2800" kern="0" dirty="0">
                  <a:solidFill>
                    <a:schemeClr val="bg1"/>
                  </a:solidFill>
                  <a:latin typeface="+mj-lt"/>
                  <a:ea typeface="+mj-ea"/>
                  <a:cs typeface="+mj-cs"/>
                </a:rPr>
                <a:t>Platform &amp; Engineering Services</a:t>
              </a:r>
            </a:p>
          </p:txBody>
        </p:sp>
      </p:grpSp>
      <p:pic>
        <p:nvPicPr>
          <p:cNvPr id="7" name="Picture 14" descr="pes-imag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0" descr="CERNlogo-rg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8200" y="6172200"/>
            <a:ext cx="6191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23"/>
          <p:cNvSpPr txBox="1">
            <a:spLocks noChangeArrowheads="1"/>
          </p:cNvSpPr>
          <p:nvPr/>
        </p:nvSpPr>
        <p:spPr bwMode="auto">
          <a:xfrm>
            <a:off x="0" y="6111875"/>
            <a:ext cx="1295400" cy="677863"/>
          </a:xfrm>
          <a:prstGeom prst="rect">
            <a:avLst/>
          </a:prstGeom>
          <a:noFill/>
          <a:ln w="9525">
            <a:noFill/>
            <a:miter lim="800000"/>
            <a:headEnd/>
            <a:tailEnd/>
          </a:ln>
          <a:effectLst/>
        </p:spPr>
        <p:txBody>
          <a:bodyPr>
            <a:spAutoFit/>
          </a:bodyPr>
          <a:lstStyle/>
          <a:p>
            <a:pPr algn="r">
              <a:defRPr/>
            </a:pPr>
            <a:r>
              <a:rPr lang="en-US" sz="900" dirty="0">
                <a:latin typeface="Tahoma" pitchFamily="34" charset="0"/>
                <a:ea typeface="+mn-ea"/>
              </a:rPr>
              <a:t>CERN IT Department</a:t>
            </a:r>
          </a:p>
          <a:p>
            <a:pPr algn="r">
              <a:defRPr/>
            </a:pPr>
            <a:r>
              <a:rPr lang="en-US" sz="900" dirty="0">
                <a:latin typeface="Tahoma" pitchFamily="34" charset="0"/>
                <a:ea typeface="+mn-ea"/>
              </a:rPr>
              <a:t>CH-1211 Geneva 23</a:t>
            </a:r>
          </a:p>
          <a:p>
            <a:pPr algn="r">
              <a:defRPr/>
            </a:pPr>
            <a:r>
              <a:rPr lang="en-US" sz="900" dirty="0">
                <a:latin typeface="Tahoma" pitchFamily="34" charset="0"/>
                <a:ea typeface="+mn-ea"/>
              </a:rPr>
              <a:t>Switzerland</a:t>
            </a:r>
          </a:p>
          <a:p>
            <a:pPr algn="r">
              <a:defRPr/>
            </a:pPr>
            <a:r>
              <a:rPr lang="en-US" sz="1100" b="1" dirty="0">
                <a:latin typeface="Tahoma" pitchFamily="34" charset="0"/>
                <a:ea typeface="+mn-ea"/>
              </a:rPr>
              <a:t>www.cern.ch/i</a:t>
            </a:r>
            <a:r>
              <a:rPr lang="en-US" sz="1000" b="1" dirty="0">
                <a:latin typeface="Tahoma" pitchFamily="34" charset="0"/>
                <a:ea typeface="+mn-ea"/>
              </a:rPr>
              <a:t>t</a:t>
            </a:r>
          </a:p>
        </p:txBody>
      </p:sp>
      <p:sp>
        <p:nvSpPr>
          <p:cNvPr id="10" name="TextBox 9"/>
          <p:cNvSpPr txBox="1"/>
          <p:nvPr/>
        </p:nvSpPr>
        <p:spPr bwMode="auto">
          <a:xfrm>
            <a:off x="-76200" y="68263"/>
            <a:ext cx="1371600" cy="769937"/>
          </a:xfrm>
          <a:prstGeom prst="rect">
            <a:avLst/>
          </a:prstGeom>
          <a:noFill/>
        </p:spPr>
        <p:txBody>
          <a:bodyPr>
            <a:spAutoFit/>
          </a:bodyPr>
          <a:lstStyle/>
          <a:p>
            <a:pPr algn="ctr">
              <a:defRPr/>
            </a:pPr>
            <a:r>
              <a:rPr lang="en-US" sz="4400">
                <a:solidFill>
                  <a:srgbClr val="3861AA"/>
                </a:solidFill>
              </a:rPr>
              <a:t>PES</a:t>
            </a:r>
            <a:endParaRPr lang="en-US" sz="3600">
              <a:solidFill>
                <a:srgbClr val="3861AA"/>
              </a:solidFill>
            </a:endParaRPr>
          </a:p>
        </p:txBody>
      </p:sp>
      <p:sp>
        <p:nvSpPr>
          <p:cNvPr id="3074" name="Rectangle 2"/>
          <p:cNvSpPr>
            <a:spLocks noGrp="1" noChangeArrowheads="1"/>
          </p:cNvSpPr>
          <p:nvPr>
            <p:ph type="ctrTitle"/>
          </p:nvPr>
        </p:nvSpPr>
        <p:spPr>
          <a:xfrm>
            <a:off x="2057400" y="1752600"/>
            <a:ext cx="6553200" cy="1470025"/>
          </a:xfrm>
        </p:spPr>
        <p:txBody>
          <a:bodyPr/>
          <a:lstStyle>
            <a:lvl1pPr algn="ctr">
              <a:defRPr sz="3600" b="1">
                <a:solidFill>
                  <a:srgbClr val="3861AA"/>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2133600" y="3505200"/>
            <a:ext cx="6400800" cy="1752600"/>
          </a:xfrm>
        </p:spPr>
        <p:txBody>
          <a:bodyPr/>
          <a:lstStyle>
            <a:lvl1pPr marL="0" indent="0" algn="ctr">
              <a:buFontTx/>
              <a:buNone/>
              <a:defRPr sz="2400">
                <a:solidFill>
                  <a:srgbClr val="3861AA"/>
                </a:solidFill>
              </a:defRPr>
            </a:lvl1pPr>
          </a:lstStyle>
          <a:p>
            <a:r>
              <a:rPr lang="en-US" smtClean="0"/>
              <a:t>Click to edit Master subtitle style</a:t>
            </a:r>
            <a:endParaRPr lang="en-US"/>
          </a:p>
        </p:txBody>
      </p:sp>
      <p:sp>
        <p:nvSpPr>
          <p:cNvPr id="11" name="Footer Placeholder 2"/>
          <p:cNvSpPr>
            <a:spLocks noGrp="1"/>
          </p:cNvSpPr>
          <p:nvPr>
            <p:ph type="ftr" sz="quarter" idx="10"/>
          </p:nvPr>
        </p:nvSpPr>
        <p:spPr/>
        <p:txBody>
          <a:bodyPr/>
          <a:lstStyle>
            <a:lvl1pPr>
              <a:defRPr smtClean="0"/>
            </a:lvl1pPr>
          </a:lstStyle>
          <a:p>
            <a:endParaRPr lang="en-GB"/>
          </a:p>
        </p:txBody>
      </p:sp>
    </p:spTree>
    <p:extLst>
      <p:ext uri="{BB962C8B-B14F-4D97-AF65-F5344CB8AC3E}">
        <p14:creationId xmlns:p14="http://schemas.microsoft.com/office/powerpoint/2010/main" val="3116825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066800"/>
            <a:ext cx="43053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066800"/>
            <a:ext cx="43053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userDrawn="1">
            <p:ph type="ftr" sz="quarter" idx="10"/>
          </p:nvPr>
        </p:nvSpPr>
        <p:spPr>
          <a:ln/>
        </p:spPr>
        <p:txBody>
          <a:bodyPr/>
          <a:lstStyle>
            <a:lvl1pPr>
              <a:defRPr/>
            </a:lvl1pPr>
          </a:lstStyle>
          <a:p>
            <a:pPr>
              <a:defRPr/>
            </a:pPr>
            <a:endParaRPr lang="en-US">
              <a:solidFill>
                <a:srgbClr val="3861AA"/>
              </a:solidFill>
            </a:endParaRPr>
          </a:p>
        </p:txBody>
      </p:sp>
    </p:spTree>
    <p:extLst>
      <p:ext uri="{BB962C8B-B14F-4D97-AF65-F5344CB8AC3E}">
        <p14:creationId xmlns:p14="http://schemas.microsoft.com/office/powerpoint/2010/main" val="4229805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userDrawn="1">
            <p:ph type="ftr" sz="quarter" idx="10"/>
          </p:nvPr>
        </p:nvSpPr>
        <p:spPr>
          <a:ln/>
        </p:spPr>
        <p:txBody>
          <a:bodyPr/>
          <a:lstStyle>
            <a:lvl1pPr>
              <a:defRPr/>
            </a:lvl1pPr>
          </a:lstStyle>
          <a:p>
            <a:pPr>
              <a:defRPr/>
            </a:pPr>
            <a:endParaRPr lang="en-US">
              <a:solidFill>
                <a:srgbClr val="3861AA"/>
              </a:solidFill>
            </a:endParaRPr>
          </a:p>
        </p:txBody>
      </p:sp>
    </p:spTree>
    <p:extLst>
      <p:ext uri="{BB962C8B-B14F-4D97-AF65-F5344CB8AC3E}">
        <p14:creationId xmlns:p14="http://schemas.microsoft.com/office/powerpoint/2010/main" val="1730493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userDrawn="1">
            <p:ph type="ftr" sz="quarter" idx="10"/>
          </p:nvPr>
        </p:nvSpPr>
        <p:spPr>
          <a:ln/>
        </p:spPr>
        <p:txBody>
          <a:bodyPr/>
          <a:lstStyle>
            <a:lvl1pPr>
              <a:defRPr/>
            </a:lvl1pPr>
          </a:lstStyle>
          <a:p>
            <a:pPr>
              <a:defRPr/>
            </a:pPr>
            <a:endParaRPr lang="en-US">
              <a:solidFill>
                <a:srgbClr val="3861AA"/>
              </a:solidFill>
            </a:endParaRPr>
          </a:p>
        </p:txBody>
      </p:sp>
    </p:spTree>
    <p:extLst>
      <p:ext uri="{BB962C8B-B14F-4D97-AF65-F5344CB8AC3E}">
        <p14:creationId xmlns:p14="http://schemas.microsoft.com/office/powerpoint/2010/main" val="2658100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057400" y="1752600"/>
            <a:ext cx="6553200" cy="1470025"/>
          </a:xfrm>
          <a:prstGeom prst="rect">
            <a:avLst/>
          </a:prstGeom>
          <a:noFill/>
          <a:ln w="9525">
            <a:noFill/>
            <a:miter lim="800000"/>
            <a:headEnd/>
            <a:tailEnd/>
          </a:ln>
        </p:spPr>
        <p:txBody>
          <a:bodyPr anchor="ctr"/>
          <a:lstStyle/>
          <a:p>
            <a:pPr algn="ctr" eaLnBrk="0" hangingPunct="0">
              <a:defRPr/>
            </a:pPr>
            <a:r>
              <a:rPr lang="en-US" sz="3600" b="1">
                <a:solidFill>
                  <a:srgbClr val="3861AA"/>
                </a:solidFill>
              </a:rPr>
              <a:t>Click to edit Master title style</a:t>
            </a:r>
          </a:p>
        </p:txBody>
      </p:sp>
      <p:sp>
        <p:nvSpPr>
          <p:cNvPr id="5" name="Rectangle 3"/>
          <p:cNvSpPr>
            <a:spLocks noGrp="1" noChangeArrowheads="1"/>
          </p:cNvSpPr>
          <p:nvPr>
            <p:ph type="subTitle" idx="1"/>
          </p:nvPr>
        </p:nvSpPr>
        <p:spPr>
          <a:xfrm>
            <a:off x="2133600" y="3505200"/>
            <a:ext cx="6400800" cy="1752600"/>
          </a:xfrm>
        </p:spPr>
        <p:txBody>
          <a:bodyPr/>
          <a:lstStyle>
            <a:lvl1pPr marL="0" indent="0" algn="ctr">
              <a:buFontTx/>
              <a:buNone/>
              <a:defRPr sz="2400">
                <a:solidFill>
                  <a:srgbClr val="3861AA"/>
                </a:solidFill>
              </a:defRPr>
            </a:lvl1pPr>
          </a:lstStyle>
          <a:p>
            <a:r>
              <a:rPr lang="en-US" smtClean="0"/>
              <a:t>Click to edit Master subtitle style</a:t>
            </a:r>
            <a:endParaRPr lang="en-US"/>
          </a:p>
        </p:txBody>
      </p:sp>
      <p:sp>
        <p:nvSpPr>
          <p:cNvPr id="9" name="Title 8"/>
          <p:cNvSpPr>
            <a:spLocks noGrp="1"/>
          </p:cNvSpPr>
          <p:nvPr>
            <p:ph type="title"/>
          </p:nvPr>
        </p:nvSpPr>
        <p:spPr/>
        <p:txBody>
          <a:bodyPr/>
          <a:lstStyle/>
          <a:p>
            <a:r>
              <a:rPr lang="en-US" smtClean="0"/>
              <a:t>Click to edit Master title style</a:t>
            </a:r>
            <a:endParaRPr lang="en-US"/>
          </a:p>
        </p:txBody>
      </p:sp>
      <p:sp>
        <p:nvSpPr>
          <p:cNvPr id="6" name="Footer Placeholder 2"/>
          <p:cNvSpPr>
            <a:spLocks noGrp="1"/>
          </p:cNvSpPr>
          <p:nvPr>
            <p:ph type="ftr" sz="quarter" idx="10"/>
          </p:nvPr>
        </p:nvSpPr>
        <p:spPr/>
        <p:txBody>
          <a:bodyPr/>
          <a:lstStyle>
            <a:lvl1pPr>
              <a:defRPr smtClean="0"/>
            </a:lvl1pPr>
          </a:lstStyle>
          <a:p>
            <a:endParaRPr lang="en-GB"/>
          </a:p>
        </p:txBody>
      </p:sp>
    </p:spTree>
    <p:extLst>
      <p:ext uri="{BB962C8B-B14F-4D97-AF65-F5344CB8AC3E}">
        <p14:creationId xmlns:p14="http://schemas.microsoft.com/office/powerpoint/2010/main" val="3508266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ln/>
        </p:spPr>
        <p:txBody>
          <a:bodyPr/>
          <a:lstStyle>
            <a:lvl1pPr>
              <a:defRPr/>
            </a:lvl1pPr>
          </a:lstStyle>
          <a:p>
            <a:endParaRPr lang="en-GB"/>
          </a:p>
        </p:txBody>
      </p:sp>
    </p:spTree>
    <p:extLst>
      <p:ext uri="{BB962C8B-B14F-4D97-AF65-F5344CB8AC3E}">
        <p14:creationId xmlns:p14="http://schemas.microsoft.com/office/powerpoint/2010/main" val="355845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6"/>
          <p:cNvSpPr>
            <a:spLocks noGrp="1" noChangeArrowheads="1"/>
          </p:cNvSpPr>
          <p:nvPr>
            <p:ph type="ftr" sz="quarter" idx="10"/>
          </p:nvPr>
        </p:nvSpPr>
        <p:spPr>
          <a:ln/>
        </p:spPr>
        <p:txBody>
          <a:bodyPr/>
          <a:lstStyle>
            <a:lvl1pPr>
              <a:defRPr/>
            </a:lvl1pPr>
          </a:lstStyle>
          <a:p>
            <a:endParaRPr lang="en-GB"/>
          </a:p>
        </p:txBody>
      </p:sp>
    </p:spTree>
    <p:extLst>
      <p:ext uri="{BB962C8B-B14F-4D97-AF65-F5344CB8AC3E}">
        <p14:creationId xmlns:p14="http://schemas.microsoft.com/office/powerpoint/2010/main" val="2635713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6"/>
          <p:cNvSpPr>
            <a:spLocks noGrp="1" noChangeArrowheads="1"/>
          </p:cNvSpPr>
          <p:nvPr>
            <p:ph type="ftr" sz="quarter" idx="10"/>
          </p:nvPr>
        </p:nvSpPr>
        <p:spPr>
          <a:ln/>
        </p:spPr>
        <p:txBody>
          <a:bodyPr/>
          <a:lstStyle>
            <a:lvl1pPr>
              <a:defRPr/>
            </a:lvl1pPr>
          </a:lstStyle>
          <a:p>
            <a:endParaRPr lang="en-GB"/>
          </a:p>
        </p:txBody>
      </p:sp>
    </p:spTree>
    <p:extLst>
      <p:ext uri="{BB962C8B-B14F-4D97-AF65-F5344CB8AC3E}">
        <p14:creationId xmlns:p14="http://schemas.microsoft.com/office/powerpoint/2010/main" val="3795086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ln/>
        </p:spPr>
        <p:txBody>
          <a:bodyPr/>
          <a:lstStyle>
            <a:lvl1pPr>
              <a:defRPr/>
            </a:lvl1pPr>
          </a:lstStyle>
          <a:p>
            <a:endParaRPr lang="en-GB"/>
          </a:p>
        </p:txBody>
      </p:sp>
    </p:spTree>
    <p:extLst>
      <p:ext uri="{BB962C8B-B14F-4D97-AF65-F5344CB8AC3E}">
        <p14:creationId xmlns:p14="http://schemas.microsoft.com/office/powerpoint/2010/main" val="2129360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0"/>
          <p:cNvSpPr>
            <a:spLocks noGrp="1" noChangeArrowheads="1"/>
          </p:cNvSpPr>
          <p:nvPr userDrawn="1">
            <p:ph type="ftr" sz="quarter" idx="10"/>
          </p:nvPr>
        </p:nvSpPr>
        <p:spPr>
          <a:ln/>
        </p:spPr>
        <p:txBody>
          <a:bodyPr/>
          <a:lstStyle>
            <a:lvl1pPr>
              <a:defRPr/>
            </a:lvl1pPr>
          </a:lstStyle>
          <a:p>
            <a:pPr>
              <a:defRPr/>
            </a:pPr>
            <a:endParaRPr lang="en-US">
              <a:solidFill>
                <a:srgbClr val="3861AA"/>
              </a:solidFill>
            </a:endParaRPr>
          </a:p>
        </p:txBody>
      </p:sp>
    </p:spTree>
    <p:extLst>
      <p:ext uri="{BB962C8B-B14F-4D97-AF65-F5344CB8AC3E}">
        <p14:creationId xmlns:p14="http://schemas.microsoft.com/office/powerpoint/2010/main" val="975852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userDrawn="1">
            <p:ph type="ftr" sz="quarter" idx="10"/>
          </p:nvPr>
        </p:nvSpPr>
        <p:spPr>
          <a:ln/>
        </p:spPr>
        <p:txBody>
          <a:bodyPr/>
          <a:lstStyle>
            <a:lvl1pPr>
              <a:defRPr/>
            </a:lvl1pPr>
          </a:lstStyle>
          <a:p>
            <a:pPr>
              <a:defRPr/>
            </a:pPr>
            <a:endParaRPr lang="en-US">
              <a:solidFill>
                <a:srgbClr val="3861AA"/>
              </a:solidFill>
            </a:endParaRPr>
          </a:p>
        </p:txBody>
      </p:sp>
    </p:spTree>
    <p:extLst>
      <p:ext uri="{BB962C8B-B14F-4D97-AF65-F5344CB8AC3E}">
        <p14:creationId xmlns:p14="http://schemas.microsoft.com/office/powerpoint/2010/main" val="3956879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userDrawn="1">
            <p:ph type="ftr" sz="quarter" idx="10"/>
          </p:nvPr>
        </p:nvSpPr>
        <p:spPr>
          <a:ln/>
        </p:spPr>
        <p:txBody>
          <a:bodyPr/>
          <a:lstStyle>
            <a:lvl1pPr>
              <a:defRPr/>
            </a:lvl1pPr>
          </a:lstStyle>
          <a:p>
            <a:pPr>
              <a:defRPr/>
            </a:pPr>
            <a:endParaRPr lang="en-US">
              <a:solidFill>
                <a:srgbClr val="3861AA"/>
              </a:solidFill>
            </a:endParaRPr>
          </a:p>
        </p:txBody>
      </p:sp>
    </p:spTree>
    <p:extLst>
      <p:ext uri="{BB962C8B-B14F-4D97-AF65-F5344CB8AC3E}">
        <p14:creationId xmlns:p14="http://schemas.microsoft.com/office/powerpoint/2010/main" val="4195166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0" descr="banner-ITonly"/>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0" y="0"/>
            <a:ext cx="80010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9" descr="pes-image.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12192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1295400" y="0"/>
            <a:ext cx="5562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Rectangle 3"/>
          <p:cNvSpPr>
            <a:spLocks noGrp="1" noChangeArrowheads="1"/>
          </p:cNvSpPr>
          <p:nvPr>
            <p:ph type="body" idx="1"/>
          </p:nvPr>
        </p:nvSpPr>
        <p:spPr bwMode="auto">
          <a:xfrm>
            <a:off x="1371600" y="1066800"/>
            <a:ext cx="75438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0" name="Rectangle 16"/>
          <p:cNvSpPr>
            <a:spLocks noGrp="1" noChangeArrowheads="1"/>
          </p:cNvSpPr>
          <p:nvPr>
            <p:ph type="ftr" sz="quarter" idx="3"/>
          </p:nvPr>
        </p:nvSpPr>
        <p:spPr bwMode="auto">
          <a:xfrm>
            <a:off x="1905000" y="6324600"/>
            <a:ext cx="6477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endParaRPr lang="en-GB"/>
          </a:p>
        </p:txBody>
      </p:sp>
      <p:pic>
        <p:nvPicPr>
          <p:cNvPr id="1031" name="Picture 21" descr="CERNlogo-rgb"/>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58200" y="6172200"/>
            <a:ext cx="6191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6" name="Text Box 22"/>
          <p:cNvSpPr txBox="1">
            <a:spLocks noChangeArrowheads="1"/>
          </p:cNvSpPr>
          <p:nvPr/>
        </p:nvSpPr>
        <p:spPr bwMode="auto">
          <a:xfrm>
            <a:off x="0" y="6111875"/>
            <a:ext cx="1295400" cy="677863"/>
          </a:xfrm>
          <a:prstGeom prst="rect">
            <a:avLst/>
          </a:prstGeom>
          <a:noFill/>
          <a:ln w="9525">
            <a:noFill/>
            <a:miter lim="800000"/>
            <a:headEnd/>
            <a:tailEnd/>
          </a:ln>
          <a:effectLst/>
        </p:spPr>
        <p:txBody>
          <a:bodyPr>
            <a:spAutoFit/>
          </a:bodyPr>
          <a:lstStyle/>
          <a:p>
            <a:pPr algn="r">
              <a:defRPr/>
            </a:pPr>
            <a:r>
              <a:rPr lang="en-US" sz="900" dirty="0">
                <a:latin typeface="Tahoma" pitchFamily="34" charset="0"/>
                <a:ea typeface="+mn-ea"/>
              </a:rPr>
              <a:t>CERN IT Department</a:t>
            </a:r>
          </a:p>
          <a:p>
            <a:pPr algn="r">
              <a:defRPr/>
            </a:pPr>
            <a:r>
              <a:rPr lang="en-US" sz="900" dirty="0">
                <a:latin typeface="Tahoma" pitchFamily="34" charset="0"/>
                <a:ea typeface="+mn-ea"/>
              </a:rPr>
              <a:t>CH-1211 Geneva 23</a:t>
            </a:r>
          </a:p>
          <a:p>
            <a:pPr algn="r">
              <a:defRPr/>
            </a:pPr>
            <a:r>
              <a:rPr lang="en-US" sz="900" dirty="0">
                <a:latin typeface="Tahoma" pitchFamily="34" charset="0"/>
                <a:ea typeface="+mn-ea"/>
              </a:rPr>
              <a:t>Switzerland</a:t>
            </a:r>
          </a:p>
          <a:p>
            <a:pPr algn="r">
              <a:defRPr/>
            </a:pPr>
            <a:r>
              <a:rPr lang="en-US" sz="1100" b="1" dirty="0">
                <a:latin typeface="Tahoma" pitchFamily="34" charset="0"/>
                <a:ea typeface="+mn-ea"/>
              </a:rPr>
              <a:t>www.cern.ch/i</a:t>
            </a:r>
            <a:r>
              <a:rPr lang="en-US" sz="1000" b="1" dirty="0">
                <a:latin typeface="Tahoma" pitchFamily="34" charset="0"/>
                <a:ea typeface="+mn-ea"/>
              </a:rPr>
              <a:t>t</a:t>
            </a:r>
          </a:p>
        </p:txBody>
      </p:sp>
      <p:sp>
        <p:nvSpPr>
          <p:cNvPr id="12" name="TextBox 11"/>
          <p:cNvSpPr txBox="1"/>
          <p:nvPr/>
        </p:nvSpPr>
        <p:spPr bwMode="auto">
          <a:xfrm>
            <a:off x="-76200" y="68263"/>
            <a:ext cx="1371600" cy="769937"/>
          </a:xfrm>
          <a:prstGeom prst="rect">
            <a:avLst/>
          </a:prstGeom>
          <a:noFill/>
        </p:spPr>
        <p:txBody>
          <a:bodyPr>
            <a:spAutoFit/>
          </a:bodyPr>
          <a:lstStyle/>
          <a:p>
            <a:pPr algn="ctr">
              <a:defRPr/>
            </a:pPr>
            <a:r>
              <a:rPr lang="en-US" sz="4400">
                <a:solidFill>
                  <a:srgbClr val="3861AA"/>
                </a:solidFill>
              </a:rPr>
              <a:t>PES</a:t>
            </a:r>
            <a:endParaRPr lang="en-US" sz="3600">
              <a:solidFill>
                <a:srgbClr val="3861AA"/>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lvl1pPr algn="l" rtl="0" eaLnBrk="1" fontAlgn="base" hangingPunct="1">
        <a:spcBef>
          <a:spcPct val="0"/>
        </a:spcBef>
        <a:spcAft>
          <a:spcPct val="0"/>
        </a:spcAft>
        <a:defRPr sz="3200">
          <a:solidFill>
            <a:schemeClr val="bg1"/>
          </a:solidFill>
          <a:latin typeface="+mj-lt"/>
          <a:ea typeface="ＭＳ Ｐゴシック" pitchFamily="-112" charset="-128"/>
          <a:cs typeface="+mj-cs"/>
        </a:defRPr>
      </a:lvl1pPr>
      <a:lvl2pPr algn="l" rtl="0" eaLnBrk="1" fontAlgn="base" hangingPunct="1">
        <a:spcBef>
          <a:spcPct val="0"/>
        </a:spcBef>
        <a:spcAft>
          <a:spcPct val="0"/>
        </a:spcAft>
        <a:defRPr sz="3200">
          <a:solidFill>
            <a:schemeClr val="bg1"/>
          </a:solidFill>
          <a:latin typeface="Arial" charset="0"/>
          <a:ea typeface="ＭＳ Ｐゴシック" pitchFamily="-112" charset="-128"/>
        </a:defRPr>
      </a:lvl2pPr>
      <a:lvl3pPr algn="l" rtl="0" eaLnBrk="1" fontAlgn="base" hangingPunct="1">
        <a:spcBef>
          <a:spcPct val="0"/>
        </a:spcBef>
        <a:spcAft>
          <a:spcPct val="0"/>
        </a:spcAft>
        <a:defRPr sz="3200">
          <a:solidFill>
            <a:schemeClr val="bg1"/>
          </a:solidFill>
          <a:latin typeface="Arial" charset="0"/>
          <a:ea typeface="ＭＳ Ｐゴシック" pitchFamily="-112" charset="-128"/>
        </a:defRPr>
      </a:lvl3pPr>
      <a:lvl4pPr algn="l" rtl="0" eaLnBrk="1" fontAlgn="base" hangingPunct="1">
        <a:spcBef>
          <a:spcPct val="0"/>
        </a:spcBef>
        <a:spcAft>
          <a:spcPct val="0"/>
        </a:spcAft>
        <a:defRPr sz="3200">
          <a:solidFill>
            <a:schemeClr val="bg1"/>
          </a:solidFill>
          <a:latin typeface="Arial" charset="0"/>
          <a:ea typeface="ＭＳ Ｐゴシック" pitchFamily="-112" charset="-128"/>
        </a:defRPr>
      </a:lvl4pPr>
      <a:lvl5pPr algn="l" rtl="0" eaLnBrk="1" fontAlgn="base" hangingPunct="1">
        <a:spcBef>
          <a:spcPct val="0"/>
        </a:spcBef>
        <a:spcAft>
          <a:spcPct val="0"/>
        </a:spcAft>
        <a:defRPr sz="3200">
          <a:solidFill>
            <a:schemeClr val="bg1"/>
          </a:solidFill>
          <a:latin typeface="Arial" charset="0"/>
          <a:ea typeface="ＭＳ Ｐゴシック" pitchFamily="-112" charset="-128"/>
        </a:defRPr>
      </a:lvl5pPr>
      <a:lvl6pPr marL="457200" algn="l" rtl="0" eaLnBrk="1" fontAlgn="base" hangingPunct="1">
        <a:spcBef>
          <a:spcPct val="0"/>
        </a:spcBef>
        <a:spcAft>
          <a:spcPct val="0"/>
        </a:spcAft>
        <a:defRPr sz="3200">
          <a:solidFill>
            <a:schemeClr val="bg1"/>
          </a:solidFill>
          <a:latin typeface="Arial" charset="0"/>
        </a:defRPr>
      </a:lvl6pPr>
      <a:lvl7pPr marL="914400" algn="l" rtl="0" eaLnBrk="1" fontAlgn="base" hangingPunct="1">
        <a:spcBef>
          <a:spcPct val="0"/>
        </a:spcBef>
        <a:spcAft>
          <a:spcPct val="0"/>
        </a:spcAft>
        <a:defRPr sz="3200">
          <a:solidFill>
            <a:schemeClr val="bg1"/>
          </a:solidFill>
          <a:latin typeface="Arial" charset="0"/>
        </a:defRPr>
      </a:lvl7pPr>
      <a:lvl8pPr marL="1371600" algn="l" rtl="0" eaLnBrk="1" fontAlgn="base" hangingPunct="1">
        <a:spcBef>
          <a:spcPct val="0"/>
        </a:spcBef>
        <a:spcAft>
          <a:spcPct val="0"/>
        </a:spcAft>
        <a:defRPr sz="3200">
          <a:solidFill>
            <a:schemeClr val="bg1"/>
          </a:solidFill>
          <a:latin typeface="Arial" charset="0"/>
        </a:defRPr>
      </a:lvl8pPr>
      <a:lvl9pPr marL="1828800" algn="l"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lr>
          <a:srgbClr val="3861AA"/>
        </a:buClr>
        <a:buChar char="•"/>
        <a:defRPr sz="2800">
          <a:solidFill>
            <a:schemeClr val="tx1"/>
          </a:solidFill>
          <a:latin typeface="+mn-lt"/>
          <a:ea typeface="ＭＳ Ｐゴシック" pitchFamily="-112" charset="-128"/>
          <a:cs typeface="+mn-cs"/>
        </a:defRPr>
      </a:lvl1pPr>
      <a:lvl2pPr marL="742950" indent="-285750" algn="l" rtl="0" eaLnBrk="1" fontAlgn="base" hangingPunct="1">
        <a:spcBef>
          <a:spcPct val="20000"/>
        </a:spcBef>
        <a:spcAft>
          <a:spcPct val="0"/>
        </a:spcAft>
        <a:buClr>
          <a:srgbClr val="004F9E"/>
        </a:buClr>
        <a:buFont typeface="Arial" charset="0"/>
        <a:buChar char="–"/>
        <a:defRPr sz="24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lr>
          <a:srgbClr val="3E282B"/>
        </a:buClr>
        <a:buChar char="•"/>
        <a:defRPr sz="20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7" descr="banner-ITonly"/>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0" y="0"/>
            <a:ext cx="80010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9" descr="pes-image.jpg"/>
          <p:cNvPicPr>
            <a:picLocks noChangeAspect="1"/>
          </p:cNvPicPr>
          <p:nvPr/>
        </p:nvPicPr>
        <p:blipFill>
          <a:blip r:embed="rId9">
            <a:extLst>
              <a:ext uri="{28A0092B-C50C-407E-A947-70E740481C1C}">
                <a14:useLocalDpi xmlns:a14="http://schemas.microsoft.com/office/drawing/2010/main" val="0"/>
              </a:ext>
            </a:extLst>
          </a:blip>
          <a:srcRect b="86058"/>
          <a:stretch>
            <a:fillRect/>
          </a:stretch>
        </p:blipFill>
        <p:spPr bwMode="auto">
          <a:xfrm>
            <a:off x="0" y="0"/>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0" y="-3175"/>
            <a:ext cx="1371600" cy="830263"/>
          </a:xfrm>
          <a:prstGeom prst="rect">
            <a:avLst/>
          </a:prstGeom>
          <a:noFill/>
        </p:spPr>
        <p:txBody>
          <a:bodyPr anchor="ctr">
            <a:spAutoFit/>
          </a:bodyPr>
          <a:lstStyle/>
          <a:p>
            <a:pPr>
              <a:defRPr/>
            </a:pPr>
            <a:r>
              <a:rPr lang="en-US" sz="1600">
                <a:solidFill>
                  <a:srgbClr val="3861AA"/>
                </a:solidFill>
              </a:rPr>
              <a:t>Platform &amp; Engineering Services</a:t>
            </a:r>
            <a:endParaRPr lang="en-US" sz="1200">
              <a:solidFill>
                <a:srgbClr val="3861AA"/>
              </a:solidFill>
            </a:endParaRPr>
          </a:p>
        </p:txBody>
      </p:sp>
      <p:sp>
        <p:nvSpPr>
          <p:cNvPr id="2053" name="Rectangle 9"/>
          <p:cNvSpPr>
            <a:spLocks noGrp="1" noChangeArrowheads="1"/>
          </p:cNvSpPr>
          <p:nvPr>
            <p:ph type="body" idx="1"/>
          </p:nvPr>
        </p:nvSpPr>
        <p:spPr bwMode="auto">
          <a:xfrm>
            <a:off x="228600" y="1066800"/>
            <a:ext cx="8763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8"/>
          <p:cNvSpPr>
            <a:spLocks noGrp="1" noChangeArrowheads="1"/>
          </p:cNvSpPr>
          <p:nvPr>
            <p:ph type="title"/>
          </p:nvPr>
        </p:nvSpPr>
        <p:spPr bwMode="auto">
          <a:xfrm>
            <a:off x="1295400" y="0"/>
            <a:ext cx="5562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50" name="Rectangle 10"/>
          <p:cNvSpPr>
            <a:spLocks noGrp="1" noChangeArrowheads="1"/>
          </p:cNvSpPr>
          <p:nvPr>
            <p:ph type="ftr" sz="quarter" idx="3"/>
          </p:nvPr>
        </p:nvSpPr>
        <p:spPr bwMode="auto">
          <a:xfrm>
            <a:off x="2514600" y="6553200"/>
            <a:ext cx="6477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a:defRPr/>
            </a:pPr>
            <a:endParaRPr lang="en-US">
              <a:solidFill>
                <a:srgbClr val="3861AA"/>
              </a:solidFill>
            </a:endParaRPr>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hf hdr="0" ftr="0" dt="0"/>
  <p:txStyles>
    <p:titleStyle>
      <a:lvl1pPr algn="l" rtl="0" eaLnBrk="1" fontAlgn="base" hangingPunct="1">
        <a:spcBef>
          <a:spcPct val="0"/>
        </a:spcBef>
        <a:spcAft>
          <a:spcPct val="0"/>
        </a:spcAft>
        <a:defRPr sz="3200">
          <a:solidFill>
            <a:schemeClr val="bg1"/>
          </a:solidFill>
          <a:latin typeface="+mj-lt"/>
          <a:ea typeface="ＭＳ Ｐゴシック" pitchFamily="-112" charset="-128"/>
          <a:cs typeface="+mj-cs"/>
        </a:defRPr>
      </a:lvl1pPr>
      <a:lvl2pPr algn="l" rtl="0" eaLnBrk="1" fontAlgn="base" hangingPunct="1">
        <a:spcBef>
          <a:spcPct val="0"/>
        </a:spcBef>
        <a:spcAft>
          <a:spcPct val="0"/>
        </a:spcAft>
        <a:defRPr sz="3200">
          <a:solidFill>
            <a:schemeClr val="bg1"/>
          </a:solidFill>
          <a:latin typeface="Arial" charset="0"/>
          <a:ea typeface="ＭＳ Ｐゴシック" pitchFamily="-112" charset="-128"/>
        </a:defRPr>
      </a:lvl2pPr>
      <a:lvl3pPr algn="l" rtl="0" eaLnBrk="1" fontAlgn="base" hangingPunct="1">
        <a:spcBef>
          <a:spcPct val="0"/>
        </a:spcBef>
        <a:spcAft>
          <a:spcPct val="0"/>
        </a:spcAft>
        <a:defRPr sz="3200">
          <a:solidFill>
            <a:schemeClr val="bg1"/>
          </a:solidFill>
          <a:latin typeface="Arial" charset="0"/>
          <a:ea typeface="ＭＳ Ｐゴシック" pitchFamily="-112" charset="-128"/>
        </a:defRPr>
      </a:lvl3pPr>
      <a:lvl4pPr algn="l" rtl="0" eaLnBrk="1" fontAlgn="base" hangingPunct="1">
        <a:spcBef>
          <a:spcPct val="0"/>
        </a:spcBef>
        <a:spcAft>
          <a:spcPct val="0"/>
        </a:spcAft>
        <a:defRPr sz="3200">
          <a:solidFill>
            <a:schemeClr val="bg1"/>
          </a:solidFill>
          <a:latin typeface="Arial" charset="0"/>
          <a:ea typeface="ＭＳ Ｐゴシック" pitchFamily="-112" charset="-128"/>
        </a:defRPr>
      </a:lvl4pPr>
      <a:lvl5pPr algn="l" rtl="0" eaLnBrk="1" fontAlgn="base" hangingPunct="1">
        <a:spcBef>
          <a:spcPct val="0"/>
        </a:spcBef>
        <a:spcAft>
          <a:spcPct val="0"/>
        </a:spcAft>
        <a:defRPr sz="3200">
          <a:solidFill>
            <a:schemeClr val="bg1"/>
          </a:solidFill>
          <a:latin typeface="Arial" charset="0"/>
          <a:ea typeface="ＭＳ Ｐゴシック" pitchFamily="-112" charset="-128"/>
        </a:defRPr>
      </a:lvl5pPr>
      <a:lvl6pPr marL="457200" algn="l" rtl="0" eaLnBrk="1" fontAlgn="base" hangingPunct="1">
        <a:spcBef>
          <a:spcPct val="0"/>
        </a:spcBef>
        <a:spcAft>
          <a:spcPct val="0"/>
        </a:spcAft>
        <a:defRPr sz="3200">
          <a:solidFill>
            <a:schemeClr val="bg1"/>
          </a:solidFill>
          <a:latin typeface="Arial" charset="0"/>
        </a:defRPr>
      </a:lvl6pPr>
      <a:lvl7pPr marL="914400" algn="l" rtl="0" eaLnBrk="1" fontAlgn="base" hangingPunct="1">
        <a:spcBef>
          <a:spcPct val="0"/>
        </a:spcBef>
        <a:spcAft>
          <a:spcPct val="0"/>
        </a:spcAft>
        <a:defRPr sz="3200">
          <a:solidFill>
            <a:schemeClr val="bg1"/>
          </a:solidFill>
          <a:latin typeface="Arial" charset="0"/>
        </a:defRPr>
      </a:lvl7pPr>
      <a:lvl8pPr marL="1371600" algn="l" rtl="0" eaLnBrk="1" fontAlgn="base" hangingPunct="1">
        <a:spcBef>
          <a:spcPct val="0"/>
        </a:spcBef>
        <a:spcAft>
          <a:spcPct val="0"/>
        </a:spcAft>
        <a:defRPr sz="3200">
          <a:solidFill>
            <a:schemeClr val="bg1"/>
          </a:solidFill>
          <a:latin typeface="Arial" charset="0"/>
        </a:defRPr>
      </a:lvl8pPr>
      <a:lvl9pPr marL="1828800" algn="l"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lr>
          <a:srgbClr val="3861AA"/>
        </a:buClr>
        <a:buChar char="•"/>
        <a:defRPr sz="2800">
          <a:solidFill>
            <a:schemeClr val="tx1"/>
          </a:solidFill>
          <a:latin typeface="+mn-lt"/>
          <a:ea typeface="ＭＳ Ｐゴシック" pitchFamily="-112" charset="-128"/>
          <a:cs typeface="+mn-cs"/>
        </a:defRPr>
      </a:lvl1pPr>
      <a:lvl2pPr marL="742950" indent="-285750" algn="l" rtl="0" eaLnBrk="1" fontAlgn="base" hangingPunct="1">
        <a:spcBef>
          <a:spcPct val="20000"/>
        </a:spcBef>
        <a:spcAft>
          <a:spcPct val="0"/>
        </a:spcAft>
        <a:buClr>
          <a:srgbClr val="3861AA"/>
        </a:buClr>
        <a:buFont typeface="Arial" charset="0"/>
        <a:buChar char="–"/>
        <a:defRPr sz="2400">
          <a:solidFill>
            <a:schemeClr val="tx1"/>
          </a:solidFill>
          <a:latin typeface="+mn-lt"/>
          <a:ea typeface="ＭＳ Ｐゴシック" pitchFamily="-112" charset="-128"/>
        </a:defRPr>
      </a:lvl2pPr>
      <a:lvl3pPr marL="11430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3pPr>
      <a:lvl4pPr marL="16002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4pPr>
      <a:lvl5pPr marL="2057400" indent="-228600" algn="l" rtl="0" eaLnBrk="1" fontAlgn="base" hangingPunct="1">
        <a:spcBef>
          <a:spcPct val="20000"/>
        </a:spcBef>
        <a:spcAft>
          <a:spcPct val="0"/>
        </a:spcAft>
        <a:buChar char="»"/>
        <a:defRPr sz="2000">
          <a:solidFill>
            <a:schemeClr val="tx1"/>
          </a:solidFill>
          <a:latin typeface="+mn-lt"/>
          <a:ea typeface="ＭＳ Ｐゴシック" pitchFamily="-112" charset="-128"/>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vitor.gouveia@cern.ch"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eclipse.org/egit/"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cern.ch/go/rmQ9"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hyperlink" Target="https://community.web.cern.ch/home/quattor-ai"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hyperlink" Target="https://gitgw.cern.ch/gitweb"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cern.ch/go/RQ8j"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GIT Service in the Agile Infrastructure Project</a:t>
            </a:r>
            <a:endParaRPr lang="en-GB" dirty="0"/>
          </a:p>
        </p:txBody>
      </p:sp>
      <p:sp>
        <p:nvSpPr>
          <p:cNvPr id="3" name="Subtitle 2"/>
          <p:cNvSpPr>
            <a:spLocks noGrp="1"/>
          </p:cNvSpPr>
          <p:nvPr>
            <p:ph type="subTitle" idx="1"/>
          </p:nvPr>
        </p:nvSpPr>
        <p:spPr/>
        <p:txBody>
          <a:bodyPr/>
          <a:lstStyle/>
          <a:p>
            <a:endParaRPr lang="en-US" dirty="0" smtClean="0"/>
          </a:p>
          <a:p>
            <a:r>
              <a:rPr lang="en-US" dirty="0" smtClean="0"/>
              <a:t>V</a:t>
            </a:r>
            <a:r>
              <a:rPr lang="pt-PT" dirty="0" err="1"/>
              <a:t>ítor</a:t>
            </a:r>
            <a:r>
              <a:rPr lang="pt-PT" dirty="0"/>
              <a:t> Gouveia,</a:t>
            </a:r>
          </a:p>
          <a:p>
            <a:r>
              <a:rPr lang="pt-PT" dirty="0">
                <a:hlinkClick r:id="rId2"/>
              </a:rPr>
              <a:t>vitor.gouveia@cern.ch</a:t>
            </a:r>
            <a:endParaRPr lang="pt-PT" dirty="0"/>
          </a:p>
          <a:p>
            <a:endParaRPr lang="en-US" dirty="0"/>
          </a:p>
          <a:p>
            <a:endParaRPr lang="en-US" dirty="0"/>
          </a:p>
          <a:p>
            <a:r>
              <a:rPr lang="en-US" dirty="0"/>
              <a:t>IT-PES-PS</a:t>
            </a:r>
          </a:p>
          <a:p>
            <a:endParaRPr lang="en-GB" dirty="0"/>
          </a:p>
        </p:txBody>
      </p:sp>
    </p:spTree>
    <p:extLst>
      <p:ext uri="{BB962C8B-B14F-4D97-AF65-F5344CB8AC3E}">
        <p14:creationId xmlns:p14="http://schemas.microsoft.com/office/powerpoint/2010/main" val="34784970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GIT and </a:t>
            </a:r>
            <a:r>
              <a:rPr lang="en-GB" sz="2800" dirty="0" smtClean="0"/>
              <a:t>the Agile </a:t>
            </a:r>
            <a:r>
              <a:rPr lang="en-GB" sz="2800" dirty="0"/>
              <a:t>Infrastructure</a:t>
            </a:r>
          </a:p>
        </p:txBody>
      </p:sp>
      <p:sp>
        <p:nvSpPr>
          <p:cNvPr id="3" name="Content Placeholder 2"/>
          <p:cNvSpPr>
            <a:spLocks noGrp="1"/>
          </p:cNvSpPr>
          <p:nvPr>
            <p:ph idx="1"/>
          </p:nvPr>
        </p:nvSpPr>
        <p:spPr/>
        <p:txBody>
          <a:bodyPr/>
          <a:lstStyle/>
          <a:p>
            <a:r>
              <a:rPr lang="en-GB" dirty="0"/>
              <a:t>The new organization of the </a:t>
            </a:r>
            <a:r>
              <a:rPr lang="en-GB" dirty="0" smtClean="0"/>
              <a:t>AI branches</a:t>
            </a:r>
            <a:endParaRPr lang="en-GB" b="1" dirty="0" smtClean="0"/>
          </a:p>
          <a:p>
            <a:pPr lvl="1"/>
            <a:r>
              <a:rPr lang="en-GB" b="1" dirty="0" smtClean="0"/>
              <a:t>Manifests</a:t>
            </a:r>
            <a:r>
              <a:rPr lang="en-GB" dirty="0" smtClean="0"/>
              <a:t> folder is now called</a:t>
            </a:r>
            <a:r>
              <a:rPr lang="en-GB" b="1" dirty="0" smtClean="0"/>
              <a:t> </a:t>
            </a:r>
            <a:r>
              <a:rPr lang="en-GB" b="1" dirty="0" err="1" smtClean="0"/>
              <a:t>Hostgroups</a:t>
            </a:r>
            <a:endParaRPr lang="en-GB" b="1" dirty="0" smtClean="0"/>
          </a:p>
          <a:p>
            <a:pPr lvl="2"/>
            <a:r>
              <a:rPr lang="en-GB" dirty="0" smtClean="0"/>
              <a:t>Describe </a:t>
            </a:r>
            <a:r>
              <a:rPr lang="en-GB" dirty="0"/>
              <a:t>which </a:t>
            </a:r>
            <a:r>
              <a:rPr lang="en-GB" b="1" dirty="0"/>
              <a:t>resources</a:t>
            </a:r>
            <a:r>
              <a:rPr lang="en-GB" dirty="0"/>
              <a:t> should be applied to set of machines in a </a:t>
            </a:r>
            <a:r>
              <a:rPr lang="en-GB" dirty="0" err="1" smtClean="0"/>
              <a:t>hostgroup</a:t>
            </a:r>
            <a:endParaRPr lang="en-GB" dirty="0" smtClean="0"/>
          </a:p>
          <a:p>
            <a:pPr lvl="2"/>
            <a:r>
              <a:rPr lang="en-GB" dirty="0"/>
              <a:t>Conceptually similar to </a:t>
            </a:r>
            <a:r>
              <a:rPr lang="en-GB" b="1" dirty="0" err="1"/>
              <a:t>cdb</a:t>
            </a:r>
            <a:r>
              <a:rPr lang="en-GB" b="1" dirty="0"/>
              <a:t> cluster/customization </a:t>
            </a:r>
            <a:r>
              <a:rPr lang="en-GB" b="1" dirty="0" smtClean="0"/>
              <a:t>templates</a:t>
            </a:r>
          </a:p>
          <a:p>
            <a:pPr lvl="2"/>
            <a:endParaRPr lang="en-GB" b="1" dirty="0" smtClean="0"/>
          </a:p>
          <a:p>
            <a:r>
              <a:rPr lang="en-GB" dirty="0" smtClean="0"/>
              <a:t>Why the new organization?</a:t>
            </a:r>
          </a:p>
          <a:p>
            <a:pPr lvl="1" algn="just"/>
            <a:r>
              <a:rPr lang="en-GB" dirty="0" smtClean="0"/>
              <a:t>One to one correspondence between each </a:t>
            </a:r>
            <a:r>
              <a:rPr lang="en-GB" dirty="0" err="1" smtClean="0"/>
              <a:t>hostgroup</a:t>
            </a:r>
            <a:r>
              <a:rPr lang="en-GB" dirty="0" smtClean="0"/>
              <a:t> in foreman and each class name in the GIT repo.</a:t>
            </a:r>
          </a:p>
          <a:p>
            <a:pPr lvl="1" algn="just"/>
            <a:r>
              <a:rPr lang="en-GB" dirty="0"/>
              <a:t>O</a:t>
            </a:r>
            <a:r>
              <a:rPr lang="en-GB" dirty="0" smtClean="0"/>
              <a:t>ne place to configure the </a:t>
            </a:r>
            <a:r>
              <a:rPr lang="en-GB" dirty="0" err="1" smtClean="0"/>
              <a:t>hostgroups</a:t>
            </a:r>
            <a:endParaRPr lang="en-GB" dirty="0" smtClean="0"/>
          </a:p>
          <a:p>
            <a:pPr marL="1371600" lvl="3" indent="0">
              <a:buNone/>
            </a:pPr>
            <a:endParaRPr lang="en-GB" dirty="0"/>
          </a:p>
          <a:p>
            <a:pPr marL="457200" lvl="1" indent="0">
              <a:buNone/>
            </a:pPr>
            <a:endParaRPr lang="en-GB" b="1" dirty="0"/>
          </a:p>
          <a:p>
            <a:pPr lvl="2"/>
            <a:endParaRPr lang="en-GB" dirty="0" smtClean="0"/>
          </a:p>
          <a:p>
            <a:pPr lvl="2"/>
            <a:endParaRPr lang="en-GB" dirty="0" smtClean="0"/>
          </a:p>
          <a:p>
            <a:pPr lvl="2"/>
            <a:endParaRPr lang="en-GB" dirty="0"/>
          </a:p>
          <a:p>
            <a:pPr lvl="2"/>
            <a:endParaRPr lang="en-GB" dirty="0"/>
          </a:p>
          <a:p>
            <a:pPr lvl="1"/>
            <a:endParaRPr lang="en-GB" b="1" dirty="0" smtClean="0"/>
          </a:p>
          <a:p>
            <a:pPr lvl="2"/>
            <a:endParaRPr lang="en-GB" b="1" dirty="0"/>
          </a:p>
          <a:p>
            <a:pPr lvl="2"/>
            <a:endParaRPr lang="en-GB" dirty="0"/>
          </a:p>
          <a:p>
            <a:pPr lvl="2"/>
            <a:endParaRPr lang="en-GB" b="1" dirty="0"/>
          </a:p>
          <a:p>
            <a:endParaRPr lang="en-GB" dirty="0"/>
          </a:p>
        </p:txBody>
      </p:sp>
    </p:spTree>
    <p:extLst>
      <p:ext uri="{BB962C8B-B14F-4D97-AF65-F5344CB8AC3E}">
        <p14:creationId xmlns:p14="http://schemas.microsoft.com/office/powerpoint/2010/main" val="18149426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GIT and Agile Infrastructure</a:t>
            </a:r>
          </a:p>
        </p:txBody>
      </p:sp>
      <p:sp>
        <p:nvSpPr>
          <p:cNvPr id="3" name="Content Placeholder 2"/>
          <p:cNvSpPr>
            <a:spLocks noGrp="1"/>
          </p:cNvSpPr>
          <p:nvPr>
            <p:ph idx="1"/>
          </p:nvPr>
        </p:nvSpPr>
        <p:spPr>
          <a:xfrm>
            <a:off x="1371600" y="1066800"/>
            <a:ext cx="6152728" cy="5530552"/>
          </a:xfrm>
        </p:spPr>
        <p:txBody>
          <a:bodyPr/>
          <a:lstStyle/>
          <a:p>
            <a:pPr marL="514350" indent="-457200"/>
            <a:r>
              <a:rPr lang="en-GB" dirty="0" smtClean="0"/>
              <a:t>For example:</a:t>
            </a:r>
          </a:p>
          <a:p>
            <a:pPr marL="457200" lvl="1" indent="0">
              <a:buNone/>
            </a:pPr>
            <a:r>
              <a:rPr lang="en-GB" dirty="0" smtClean="0"/>
              <a:t>The </a:t>
            </a:r>
            <a:r>
              <a:rPr lang="en-GB" b="1" dirty="0" err="1" smtClean="0"/>
              <a:t>voatlas</a:t>
            </a:r>
            <a:r>
              <a:rPr lang="en-GB" dirty="0" smtClean="0"/>
              <a:t> </a:t>
            </a:r>
            <a:r>
              <a:rPr lang="en-GB" dirty="0" err="1" smtClean="0"/>
              <a:t>hostgroup</a:t>
            </a:r>
            <a:r>
              <a:rPr lang="en-GB" dirty="0" smtClean="0"/>
              <a:t> will load automatically the puppet class </a:t>
            </a:r>
            <a:r>
              <a:rPr lang="en-GB" b="1" dirty="0" err="1" smtClean="0"/>
              <a:t>hg_voatlas</a:t>
            </a:r>
            <a:endParaRPr lang="en-GB" b="1" dirty="0" smtClean="0"/>
          </a:p>
          <a:p>
            <a:pPr marL="914400" lvl="1" indent="-457200"/>
            <a:endParaRPr lang="en-GB" b="1" dirty="0" smtClean="0"/>
          </a:p>
          <a:p>
            <a:pPr marL="457200" lvl="1" indent="0">
              <a:buNone/>
            </a:pPr>
            <a:r>
              <a:rPr lang="en-GB" dirty="0" smtClean="0"/>
              <a:t>The </a:t>
            </a:r>
            <a:r>
              <a:rPr lang="en-GB" b="1" dirty="0" err="1" smtClean="0"/>
              <a:t>voatlas</a:t>
            </a:r>
            <a:r>
              <a:rPr lang="en-GB" b="1" dirty="0" smtClean="0"/>
              <a:t>/</a:t>
            </a:r>
            <a:r>
              <a:rPr lang="en-GB" b="1" dirty="0" err="1" smtClean="0"/>
              <a:t>atlas_cc</a:t>
            </a:r>
            <a:r>
              <a:rPr lang="en-GB" dirty="0" smtClean="0"/>
              <a:t> </a:t>
            </a:r>
            <a:r>
              <a:rPr lang="en-GB" dirty="0" err="1" smtClean="0"/>
              <a:t>hostgroup</a:t>
            </a:r>
            <a:r>
              <a:rPr lang="en-GB" dirty="0" smtClean="0"/>
              <a:t> will load automatically the puppet class </a:t>
            </a:r>
            <a:r>
              <a:rPr lang="en-GB" b="1" dirty="0" err="1" smtClean="0"/>
              <a:t>hg_voatlas</a:t>
            </a:r>
            <a:r>
              <a:rPr lang="en-GB" b="1" dirty="0" smtClean="0"/>
              <a:t>::</a:t>
            </a:r>
            <a:r>
              <a:rPr lang="en-GB" b="1" dirty="0" err="1" smtClean="0"/>
              <a:t>atlas_cc</a:t>
            </a:r>
            <a:endParaRPr lang="en-GB" b="1" dirty="0" smtClean="0"/>
          </a:p>
          <a:p>
            <a:pPr marL="914400" lvl="1" indent="-457200"/>
            <a:endParaRPr lang="en-GB" b="1" dirty="0" smtClean="0"/>
          </a:p>
          <a:p>
            <a:pPr marL="457200" lvl="1" indent="0">
              <a:buNone/>
            </a:pPr>
            <a:r>
              <a:rPr lang="en-GB" dirty="0" smtClean="0"/>
              <a:t>The </a:t>
            </a:r>
            <a:r>
              <a:rPr lang="en-GB" b="1" dirty="0" err="1" smtClean="0"/>
              <a:t>voatlas</a:t>
            </a:r>
            <a:r>
              <a:rPr lang="en-GB" b="1" dirty="0" smtClean="0"/>
              <a:t>/</a:t>
            </a:r>
            <a:r>
              <a:rPr lang="en-GB" b="1" dirty="0" err="1" smtClean="0"/>
              <a:t>nosql</a:t>
            </a:r>
            <a:r>
              <a:rPr lang="en-GB" b="1" dirty="0" smtClean="0"/>
              <a:t>/slc5 </a:t>
            </a:r>
            <a:r>
              <a:rPr lang="en-GB" dirty="0" err="1" smtClean="0"/>
              <a:t>hostgroup</a:t>
            </a:r>
            <a:r>
              <a:rPr lang="en-GB" dirty="0" smtClean="0"/>
              <a:t> will load automatically the puppet class </a:t>
            </a:r>
            <a:r>
              <a:rPr lang="en-GB" b="1" dirty="0" err="1" smtClean="0"/>
              <a:t>hg_voatlas</a:t>
            </a:r>
            <a:r>
              <a:rPr lang="en-GB" b="1" dirty="0" smtClean="0"/>
              <a:t>::</a:t>
            </a:r>
            <a:r>
              <a:rPr lang="en-GB" b="1" dirty="0" err="1" smtClean="0"/>
              <a:t>nosql</a:t>
            </a:r>
            <a:r>
              <a:rPr lang="en-GB" b="1" dirty="0" smtClean="0"/>
              <a:t>::slc5</a:t>
            </a:r>
          </a:p>
          <a:p>
            <a:pPr marL="914400" lvl="1" indent="-457200"/>
            <a:endParaRPr lang="en-GB" dirty="0" smtClean="0"/>
          </a:p>
          <a:p>
            <a:pPr marL="457200" lvl="1" indent="0">
              <a:buNone/>
            </a:pPr>
            <a:r>
              <a:rPr lang="en-GB" dirty="0" smtClean="0"/>
              <a:t> </a:t>
            </a:r>
            <a:endParaRPr lang="en-GB" dirty="0"/>
          </a:p>
          <a:p>
            <a:pPr marL="457200" lvl="1" indent="0">
              <a:buNone/>
            </a:pPr>
            <a:endParaRPr lang="en-GB" dirty="0" smtClean="0"/>
          </a:p>
          <a:p>
            <a:pPr marL="457200" lvl="1" indent="0">
              <a:buNone/>
            </a:pPr>
            <a:endParaRPr lang="en-GB" dirty="0"/>
          </a:p>
          <a:p>
            <a:pPr marL="457200" lvl="1" indent="0">
              <a:buNone/>
            </a:pPr>
            <a:endParaRPr lang="en-GB" dirty="0" smtClean="0"/>
          </a:p>
          <a:p>
            <a:pPr marL="457200" lvl="1" indent="0">
              <a:buNone/>
            </a:pPr>
            <a:endParaRPr lang="en-GB" dirty="0"/>
          </a:p>
          <a:p>
            <a:pPr marL="457200" lvl="1" indent="0">
              <a:buNone/>
            </a:pPr>
            <a:endParaRPr lang="en-GB" dirty="0" smtClean="0"/>
          </a:p>
          <a:p>
            <a:pPr marL="457200" lvl="1" indent="0">
              <a:buNone/>
            </a:pPr>
            <a:endParaRPr lang="en-GB" dirty="0"/>
          </a:p>
          <a:p>
            <a:pPr marL="457200" lvl="1" indent="0">
              <a:buNone/>
            </a:pPr>
            <a:r>
              <a:rPr lang="en-GB" dirty="0" smtClean="0"/>
              <a:t> </a:t>
            </a:r>
          </a:p>
          <a:p>
            <a:pPr marL="0" indent="0" algn="ctr">
              <a:buNone/>
            </a:pPr>
            <a:endParaRPr lang="en-GB"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1556792"/>
            <a:ext cx="2272177" cy="3134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87088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GIT and Agile Infrastructure</a:t>
            </a:r>
          </a:p>
        </p:txBody>
      </p:sp>
      <p:sp>
        <p:nvSpPr>
          <p:cNvPr id="3" name="Content Placeholder 2"/>
          <p:cNvSpPr>
            <a:spLocks noGrp="1"/>
          </p:cNvSpPr>
          <p:nvPr>
            <p:ph idx="1"/>
          </p:nvPr>
        </p:nvSpPr>
        <p:spPr/>
        <p:txBody>
          <a:bodyPr/>
          <a:lstStyle/>
          <a:p>
            <a:r>
              <a:rPr lang="en-GB" sz="3600" dirty="0" smtClean="0"/>
              <a:t>Forget about the GUI interface to setup your nodes/</a:t>
            </a:r>
            <a:r>
              <a:rPr lang="en-GB" sz="3600" dirty="0" err="1" smtClean="0"/>
              <a:t>hostgroups</a:t>
            </a:r>
            <a:endParaRPr lang="en-GB" sz="3600" dirty="0" smtClean="0"/>
          </a:p>
          <a:p>
            <a:endParaRPr lang="en-GB" sz="3200" dirty="0"/>
          </a:p>
          <a:p>
            <a:endParaRPr lang="en-GB" sz="3200" dirty="0" smtClean="0"/>
          </a:p>
          <a:p>
            <a:endParaRPr lang="en-GB" sz="3200" dirty="0" smtClean="0"/>
          </a:p>
          <a:p>
            <a:endParaRPr lang="en-GB" sz="3200" dirty="0"/>
          </a:p>
          <a:p>
            <a:endParaRPr lang="en-GB" sz="3200" dirty="0" smtClean="0"/>
          </a:p>
          <a:p>
            <a:pPr marL="342900" lvl="1" indent="-342900">
              <a:buClr>
                <a:srgbClr val="3861AA"/>
              </a:buClr>
              <a:buFontTx/>
              <a:buChar char="•"/>
            </a:pPr>
            <a:endParaRPr lang="en-GB" sz="3200" dirty="0" smtClean="0"/>
          </a:p>
          <a:p>
            <a:pPr marL="342900" lvl="1" indent="-342900">
              <a:buClr>
                <a:srgbClr val="3861AA"/>
              </a:buClr>
              <a:buFontTx/>
              <a:buChar char="•"/>
            </a:pPr>
            <a:r>
              <a:rPr lang="en-GB" sz="3200" dirty="0" smtClean="0"/>
              <a:t>This </a:t>
            </a:r>
            <a:r>
              <a:rPr lang="en-GB" sz="3200" dirty="0"/>
              <a:t>feature will be disable very soon</a:t>
            </a:r>
          </a:p>
          <a:p>
            <a:endParaRPr lang="en-GB" sz="32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2685" y="2492896"/>
            <a:ext cx="6555739"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9005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GIT and Agile Infrastructure</a:t>
            </a:r>
          </a:p>
        </p:txBody>
      </p:sp>
      <p:sp>
        <p:nvSpPr>
          <p:cNvPr id="3" name="Content Placeholder 2"/>
          <p:cNvSpPr>
            <a:spLocks noGrp="1"/>
          </p:cNvSpPr>
          <p:nvPr>
            <p:ph idx="1"/>
          </p:nvPr>
        </p:nvSpPr>
        <p:spPr/>
        <p:txBody>
          <a:bodyPr/>
          <a:lstStyle/>
          <a:p>
            <a:r>
              <a:rPr lang="en-GB" dirty="0" smtClean="0"/>
              <a:t>EGIT</a:t>
            </a:r>
          </a:p>
          <a:p>
            <a:pPr lvl="1"/>
            <a:r>
              <a:rPr lang="en-GB" dirty="0">
                <a:hlinkClick r:id="rId2"/>
              </a:rPr>
              <a:t>http://www.eclipse.org/egit</a:t>
            </a:r>
            <a:r>
              <a:rPr lang="en-GB" dirty="0" smtClean="0">
                <a:hlinkClick r:id="rId2"/>
              </a:rPr>
              <a:t>/</a:t>
            </a:r>
            <a:endParaRPr lang="en-GB" dirty="0" smtClean="0"/>
          </a:p>
          <a:p>
            <a:pPr lvl="1"/>
            <a:r>
              <a:rPr lang="en-GB" dirty="0"/>
              <a:t>A</a:t>
            </a:r>
            <a:r>
              <a:rPr lang="en-GB" dirty="0" smtClean="0"/>
              <a:t>llows </a:t>
            </a:r>
            <a:r>
              <a:rPr lang="en-GB" dirty="0"/>
              <a:t>to perform </a:t>
            </a:r>
            <a:r>
              <a:rPr lang="en-GB" i="1" dirty="0"/>
              <a:t>Git</a:t>
            </a:r>
            <a:r>
              <a:rPr lang="en-GB" dirty="0"/>
              <a:t> commands from the Eclipse IDE</a:t>
            </a:r>
            <a:r>
              <a:rPr lang="en-GB" dirty="0" smtClean="0"/>
              <a:t>.</a:t>
            </a:r>
          </a:p>
          <a:p>
            <a:pPr lvl="1"/>
            <a:r>
              <a:rPr lang="en-GB" dirty="0" smtClean="0"/>
              <a:t>Combined with </a:t>
            </a:r>
            <a:r>
              <a:rPr lang="en-GB" dirty="0" err="1" smtClean="0"/>
              <a:t>Geppeto</a:t>
            </a:r>
            <a:r>
              <a:rPr lang="en-GB" dirty="0" smtClean="0"/>
              <a:t>(Puppet IDE) provides a complete </a:t>
            </a:r>
            <a:r>
              <a:rPr lang="en-GB" dirty="0" err="1" smtClean="0"/>
              <a:t>puppet+git</a:t>
            </a:r>
            <a:r>
              <a:rPr lang="en-GB" dirty="0" smtClean="0"/>
              <a:t> development environment.</a:t>
            </a:r>
          </a:p>
          <a:p>
            <a:pPr lvl="2"/>
            <a:r>
              <a:rPr lang="en-GB" dirty="0" smtClean="0"/>
              <a:t>Syntax </a:t>
            </a:r>
            <a:r>
              <a:rPr lang="en-GB" dirty="0"/>
              <a:t>highlighting</a:t>
            </a:r>
            <a:r>
              <a:rPr lang="en-GB" dirty="0" smtClean="0"/>
              <a:t> </a:t>
            </a:r>
          </a:p>
          <a:p>
            <a:pPr lvl="2"/>
            <a:r>
              <a:rPr lang="en-GB" dirty="0" smtClean="0"/>
              <a:t>Autocomplete</a:t>
            </a:r>
          </a:p>
          <a:p>
            <a:pPr lvl="2"/>
            <a:r>
              <a:rPr lang="en-GB" dirty="0" smtClean="0"/>
              <a:t>Organization</a:t>
            </a:r>
          </a:p>
          <a:p>
            <a:pPr lvl="2"/>
            <a:r>
              <a:rPr lang="en-GB" dirty="0" smtClean="0"/>
              <a:t>Quick navigation</a:t>
            </a:r>
          </a:p>
          <a:p>
            <a:pPr lvl="2"/>
            <a:r>
              <a:rPr lang="en-GB" dirty="0" smtClean="0"/>
              <a:t>Easy to manage</a:t>
            </a:r>
          </a:p>
          <a:p>
            <a:pPr lvl="2"/>
            <a:r>
              <a:rPr lang="en-GB" dirty="0" smtClean="0"/>
              <a:t>Etc..</a:t>
            </a:r>
          </a:p>
          <a:p>
            <a:pPr lvl="2"/>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3645024"/>
            <a:ext cx="1368152" cy="2967922"/>
          </a:xfrm>
          <a:prstGeom prst="rect">
            <a:avLst/>
          </a:prstGeom>
        </p:spPr>
      </p:pic>
    </p:spTree>
    <p:extLst>
      <p:ext uri="{BB962C8B-B14F-4D97-AF65-F5344CB8AC3E}">
        <p14:creationId xmlns:p14="http://schemas.microsoft.com/office/powerpoint/2010/main" val="23425161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GIT and Agile </a:t>
            </a:r>
            <a:r>
              <a:rPr lang="en-GB" sz="2400" dirty="0" smtClean="0"/>
              <a:t>Infrastructure</a:t>
            </a:r>
            <a:endParaRPr lang="en-GB" sz="2400" dirty="0"/>
          </a:p>
        </p:txBody>
      </p:sp>
      <p:sp>
        <p:nvSpPr>
          <p:cNvPr id="3" name="Content Placeholder 2"/>
          <p:cNvSpPr>
            <a:spLocks noGrp="1"/>
          </p:cNvSpPr>
          <p:nvPr>
            <p:ph idx="1"/>
          </p:nvPr>
        </p:nvSpPr>
        <p:spPr/>
        <p:txBody>
          <a:bodyPr/>
          <a:lstStyle/>
          <a:p>
            <a:r>
              <a:rPr lang="en-GB" dirty="0"/>
              <a:t>G</a:t>
            </a:r>
            <a:r>
              <a:rPr lang="en-GB" dirty="0" smtClean="0"/>
              <a:t>ood practices</a:t>
            </a:r>
          </a:p>
          <a:p>
            <a:pPr lvl="1"/>
            <a:r>
              <a:rPr lang="en-GB" dirty="0" smtClean="0"/>
              <a:t>Small</a:t>
            </a:r>
            <a:r>
              <a:rPr lang="en-GB" dirty="0"/>
              <a:t>, logical </a:t>
            </a:r>
            <a:r>
              <a:rPr lang="en-GB" dirty="0" smtClean="0"/>
              <a:t>commits</a:t>
            </a:r>
          </a:p>
          <a:p>
            <a:pPr lvl="1"/>
            <a:r>
              <a:rPr lang="en-GB" dirty="0" smtClean="0"/>
              <a:t>Each commit should affect only one module</a:t>
            </a:r>
          </a:p>
          <a:p>
            <a:pPr lvl="1"/>
            <a:r>
              <a:rPr lang="en-GB" dirty="0" smtClean="0"/>
              <a:t>Write precise and meaningful commit messages</a:t>
            </a:r>
          </a:p>
          <a:p>
            <a:pPr lvl="1"/>
            <a:r>
              <a:rPr lang="en-GB" dirty="0"/>
              <a:t>Don’t push development branches to the central repository if you don’t really need </a:t>
            </a:r>
            <a:r>
              <a:rPr lang="en-GB" dirty="0" smtClean="0"/>
              <a:t>them</a:t>
            </a:r>
          </a:p>
          <a:p>
            <a:pPr lvl="2"/>
            <a:r>
              <a:rPr lang="en-GB" dirty="0" smtClean="0"/>
              <a:t>Every branch maps to an automatically generated environment    </a:t>
            </a:r>
          </a:p>
          <a:p>
            <a:endParaRPr lang="en-GB" dirty="0" smtClean="0"/>
          </a:p>
          <a:p>
            <a:pPr marL="0" indent="0" algn="ctr">
              <a:buNone/>
            </a:pPr>
            <a:r>
              <a:rPr lang="en-GB" dirty="0" smtClean="0"/>
              <a:t>Let’s see GIT live</a:t>
            </a:r>
          </a:p>
        </p:txBody>
      </p:sp>
    </p:spTree>
    <p:extLst>
      <p:ext uri="{BB962C8B-B14F-4D97-AF65-F5344CB8AC3E}">
        <p14:creationId xmlns:p14="http://schemas.microsoft.com/office/powerpoint/2010/main" val="26705605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Modules/Manifests life cycle development proposal</a:t>
            </a:r>
            <a:endParaRPr lang="en-GB" sz="2800" dirty="0"/>
          </a:p>
        </p:txBody>
      </p:sp>
      <p:sp>
        <p:nvSpPr>
          <p:cNvPr id="3" name="Content Placeholder 2"/>
          <p:cNvSpPr>
            <a:spLocks noGrp="1"/>
          </p:cNvSpPr>
          <p:nvPr>
            <p:ph idx="1"/>
          </p:nvPr>
        </p:nvSpPr>
        <p:spPr/>
        <p:txBody>
          <a:bodyPr/>
          <a:lstStyle/>
          <a:p>
            <a:r>
              <a:rPr lang="en-GB" sz="2400" b="1" dirty="0" smtClean="0"/>
              <a:t>Core roles</a:t>
            </a:r>
          </a:p>
          <a:p>
            <a:pPr lvl="1"/>
            <a:r>
              <a:rPr lang="en-GB" sz="2000" dirty="0"/>
              <a:t>Service manager (SM</a:t>
            </a:r>
            <a:r>
              <a:rPr lang="en-GB" sz="2000" dirty="0" smtClean="0"/>
              <a:t>)</a:t>
            </a:r>
          </a:p>
          <a:p>
            <a:pPr lvl="1"/>
            <a:r>
              <a:rPr lang="en-GB" sz="2000" dirty="0"/>
              <a:t>Module maintainer (MM</a:t>
            </a:r>
            <a:r>
              <a:rPr lang="en-GB" sz="2000" dirty="0" smtClean="0"/>
              <a:t>)</a:t>
            </a:r>
          </a:p>
          <a:p>
            <a:pPr lvl="1"/>
            <a:r>
              <a:rPr lang="en-GB" sz="2000" dirty="0"/>
              <a:t>Core modules team (CMT</a:t>
            </a:r>
            <a:r>
              <a:rPr lang="en-GB" sz="2000" dirty="0" smtClean="0"/>
              <a:t>)</a:t>
            </a:r>
          </a:p>
          <a:p>
            <a:pPr lvl="1"/>
            <a:r>
              <a:rPr lang="en-GB" sz="2000" dirty="0"/>
              <a:t>Release managers team (</a:t>
            </a:r>
            <a:r>
              <a:rPr lang="en-GB" sz="2000" dirty="0" smtClean="0"/>
              <a:t>RMT)</a:t>
            </a:r>
          </a:p>
          <a:p>
            <a:pPr lvl="1"/>
            <a:endParaRPr lang="en-GB" sz="1200" b="1" dirty="0" smtClean="0"/>
          </a:p>
          <a:p>
            <a:r>
              <a:rPr lang="en-GB" sz="2400" b="1" dirty="0" smtClean="0"/>
              <a:t>Golden branches</a:t>
            </a:r>
          </a:p>
          <a:p>
            <a:pPr lvl="1"/>
            <a:r>
              <a:rPr lang="en-GB" sz="2000" dirty="0" err="1" smtClean="0"/>
              <a:t>Devel</a:t>
            </a:r>
            <a:r>
              <a:rPr lang="en-GB" sz="2000" dirty="0" smtClean="0"/>
              <a:t>, Testing and Master</a:t>
            </a:r>
            <a:endParaRPr lang="en-GB" sz="2400" dirty="0" smtClean="0"/>
          </a:p>
          <a:p>
            <a:pPr lvl="1"/>
            <a:r>
              <a:rPr lang="en-GB" sz="2000" b="1" dirty="0" smtClean="0"/>
              <a:t>Custom branches can be used but not for production. </a:t>
            </a:r>
            <a:endParaRPr lang="en-GB" sz="1400" b="1" dirty="0" smtClean="0"/>
          </a:p>
          <a:p>
            <a:endParaRPr lang="en-GB" sz="2400" b="1" dirty="0" smtClean="0"/>
          </a:p>
          <a:p>
            <a:r>
              <a:rPr lang="en-GB" sz="2400" b="1" dirty="0" smtClean="0"/>
              <a:t>Permissions</a:t>
            </a:r>
          </a:p>
          <a:p>
            <a:pPr lvl="1"/>
            <a:r>
              <a:rPr lang="en-GB" sz="1800" dirty="0" smtClean="0"/>
              <a:t>Only RMT has write access to master</a:t>
            </a:r>
          </a:p>
          <a:p>
            <a:pPr lvl="1"/>
            <a:r>
              <a:rPr lang="en-GB" sz="1800" dirty="0" smtClean="0"/>
              <a:t>CMT has write access to core modules</a:t>
            </a:r>
          </a:p>
          <a:p>
            <a:pPr lvl="1"/>
            <a:r>
              <a:rPr lang="en-GB" sz="1800" dirty="0" smtClean="0"/>
              <a:t>MMs have write access to the modules of their </a:t>
            </a:r>
            <a:r>
              <a:rPr lang="en-GB" sz="1800" dirty="0" err="1" smtClean="0"/>
              <a:t>responsability</a:t>
            </a:r>
            <a:endParaRPr lang="en-GB" sz="1800" dirty="0"/>
          </a:p>
        </p:txBody>
      </p:sp>
    </p:spTree>
    <p:extLst>
      <p:ext uri="{BB962C8B-B14F-4D97-AF65-F5344CB8AC3E}">
        <p14:creationId xmlns:p14="http://schemas.microsoft.com/office/powerpoint/2010/main" val="38846897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Modules/Manifests life cycle development proposal</a:t>
            </a:r>
          </a:p>
        </p:txBody>
      </p:sp>
      <p:sp>
        <p:nvSpPr>
          <p:cNvPr id="3" name="Content Placeholder 2"/>
          <p:cNvSpPr>
            <a:spLocks noGrp="1"/>
          </p:cNvSpPr>
          <p:nvPr>
            <p:ph idx="1"/>
          </p:nvPr>
        </p:nvSpPr>
        <p:spPr/>
        <p:txBody>
          <a:bodyPr/>
          <a:lstStyle/>
          <a:p>
            <a:r>
              <a:rPr lang="en-GB" sz="2400" b="1" dirty="0"/>
              <a:t>Modules life cycle </a:t>
            </a:r>
            <a:endParaRPr lang="en-GB" sz="2400" dirty="0"/>
          </a:p>
          <a:p>
            <a:pPr lvl="1"/>
            <a:r>
              <a:rPr lang="en-GB" sz="2000" dirty="0"/>
              <a:t>Development (MM)</a:t>
            </a:r>
          </a:p>
          <a:p>
            <a:pPr lvl="2"/>
            <a:r>
              <a:rPr lang="en-GB" sz="1800" dirty="0"/>
              <a:t>New code written by module maintainers must be pushed to the development </a:t>
            </a:r>
            <a:r>
              <a:rPr lang="en-GB" sz="1800" dirty="0" smtClean="0"/>
              <a:t>branch</a:t>
            </a:r>
            <a:endParaRPr lang="en-GB" sz="1800" dirty="0"/>
          </a:p>
          <a:p>
            <a:pPr lvl="1"/>
            <a:r>
              <a:rPr lang="en-GB" dirty="0"/>
              <a:t>Testing (MM)</a:t>
            </a:r>
          </a:p>
          <a:p>
            <a:pPr lvl="2"/>
            <a:r>
              <a:rPr lang="en-GB" sz="1800" dirty="0"/>
              <a:t>all changes should be moved from </a:t>
            </a:r>
            <a:r>
              <a:rPr lang="en-GB" sz="1800" dirty="0" err="1"/>
              <a:t>devel</a:t>
            </a:r>
            <a:r>
              <a:rPr lang="en-GB" sz="1800" dirty="0"/>
              <a:t> to testing before going into </a:t>
            </a:r>
            <a:r>
              <a:rPr lang="en-GB" sz="1800" dirty="0" smtClean="0"/>
              <a:t>production</a:t>
            </a:r>
            <a:endParaRPr lang="en-GB" sz="2000" dirty="0" smtClean="0"/>
          </a:p>
          <a:p>
            <a:pPr lvl="1"/>
            <a:r>
              <a:rPr lang="en-GB" dirty="0" smtClean="0"/>
              <a:t>Going </a:t>
            </a:r>
            <a:r>
              <a:rPr lang="en-GB" dirty="0"/>
              <a:t>into production </a:t>
            </a:r>
            <a:r>
              <a:rPr lang="en-GB" dirty="0" smtClean="0"/>
              <a:t> (RMT)</a:t>
            </a:r>
            <a:endParaRPr lang="en-GB" sz="3200" dirty="0"/>
          </a:p>
          <a:p>
            <a:pPr marL="914400" lvl="1" indent="-457200">
              <a:buAutoNum type="arabicPeriod"/>
            </a:pPr>
            <a:r>
              <a:rPr lang="en-GB" sz="1800" dirty="0" smtClean="0"/>
              <a:t>Send signed email</a:t>
            </a:r>
          </a:p>
          <a:p>
            <a:pPr marL="914400" lvl="1" indent="-457200">
              <a:buAutoNum type="arabicPeriod"/>
            </a:pPr>
            <a:r>
              <a:rPr lang="en-GB" sz="1800" dirty="0" smtClean="0"/>
              <a:t>A </a:t>
            </a:r>
            <a:r>
              <a:rPr lang="en-GB" sz="1800" dirty="0"/>
              <a:t>RMT member replies setting an estimated date for the upgrade, giving always a reasonable time window to allow module users (SMs) to evaluate the impact of the </a:t>
            </a:r>
            <a:r>
              <a:rPr lang="en-GB" sz="1800" dirty="0" smtClean="0"/>
              <a:t>change</a:t>
            </a:r>
          </a:p>
          <a:p>
            <a:pPr marL="914400" lvl="1" indent="-457200">
              <a:buAutoNum type="arabicPeriod"/>
            </a:pPr>
            <a:r>
              <a:rPr lang="en-GB" sz="1800" dirty="0"/>
              <a:t>After the deadline and if there are no drawbacks the desire commits are pushed to </a:t>
            </a:r>
            <a:r>
              <a:rPr lang="en-GB" sz="1800" dirty="0" smtClean="0"/>
              <a:t>the </a:t>
            </a:r>
            <a:r>
              <a:rPr lang="en-GB" sz="1800" dirty="0"/>
              <a:t>remote </a:t>
            </a:r>
            <a:r>
              <a:rPr lang="en-GB" sz="1800" dirty="0" smtClean="0"/>
              <a:t>master</a:t>
            </a:r>
            <a:endParaRPr lang="en-GB" sz="1800" dirty="0"/>
          </a:p>
          <a:p>
            <a:pPr marL="0" indent="0" algn="ctr">
              <a:buNone/>
            </a:pPr>
            <a:r>
              <a:rPr lang="en-GB" sz="2000" dirty="0" smtClean="0">
                <a:hlinkClick r:id="rId2"/>
              </a:rPr>
              <a:t>http</a:t>
            </a:r>
            <a:r>
              <a:rPr lang="en-GB" sz="2000" dirty="0">
                <a:hlinkClick r:id="rId2"/>
              </a:rPr>
              <a:t>://cern.ch/go/rmQ9</a:t>
            </a:r>
            <a:endParaRPr lang="en-GB" dirty="0"/>
          </a:p>
        </p:txBody>
      </p:sp>
    </p:spTree>
    <p:extLst>
      <p:ext uri="{BB962C8B-B14F-4D97-AF65-F5344CB8AC3E}">
        <p14:creationId xmlns:p14="http://schemas.microsoft.com/office/powerpoint/2010/main" val="15982746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Current support - Go AI </a:t>
            </a:r>
            <a:endParaRPr lang="en-GB" dirty="0"/>
          </a:p>
        </p:txBody>
      </p:sp>
      <p:sp>
        <p:nvSpPr>
          <p:cNvPr id="3" name="Content Placeholder 2"/>
          <p:cNvSpPr>
            <a:spLocks noGrp="1"/>
          </p:cNvSpPr>
          <p:nvPr>
            <p:ph idx="1"/>
          </p:nvPr>
        </p:nvSpPr>
        <p:spPr>
          <a:xfrm>
            <a:off x="1276672" y="1140296"/>
            <a:ext cx="7543800" cy="4953000"/>
          </a:xfrm>
        </p:spPr>
        <p:txBody>
          <a:bodyPr/>
          <a:lstStyle/>
          <a:p>
            <a:r>
              <a:rPr lang="en-GB" dirty="0" smtClean="0"/>
              <a:t>The AI project isn’t ready to be a production service. At the moment we </a:t>
            </a:r>
            <a:r>
              <a:rPr lang="en-GB" dirty="0" smtClean="0"/>
              <a:t>are defining the support </a:t>
            </a:r>
            <a:r>
              <a:rPr lang="en-GB" dirty="0" smtClean="0"/>
              <a:t>lines.</a:t>
            </a:r>
          </a:p>
          <a:p>
            <a:r>
              <a:rPr lang="en-GB" dirty="0" smtClean="0"/>
              <a:t>To mitigate the problem a </a:t>
            </a:r>
            <a:r>
              <a:rPr lang="en-GB" dirty="0" smtClean="0"/>
              <a:t>website was </a:t>
            </a:r>
            <a:r>
              <a:rPr lang="en-GB" dirty="0" smtClean="0"/>
              <a:t>created. The website has two principals components. </a:t>
            </a:r>
          </a:p>
          <a:p>
            <a:pPr marL="0" indent="0">
              <a:buNone/>
            </a:pPr>
            <a:r>
              <a:rPr lang="en-GB" b="1" dirty="0" smtClean="0"/>
              <a:t>Forum</a:t>
            </a:r>
            <a:r>
              <a:rPr lang="en-GB" dirty="0" smtClean="0"/>
              <a:t> – a place where you can ask your questions and make suggestion or comments. We encourage all you to participate. </a:t>
            </a:r>
            <a:r>
              <a:rPr lang="en-GB" dirty="0" smtClean="0">
                <a:sym typeface="Wingdings" pitchFamily="2" charset="2"/>
              </a:rPr>
              <a:t></a:t>
            </a:r>
            <a:endParaRPr lang="en-GB" dirty="0" smtClean="0"/>
          </a:p>
          <a:p>
            <a:pPr marL="0" indent="0">
              <a:buNone/>
            </a:pPr>
            <a:r>
              <a:rPr lang="en-GB" b="1" dirty="0" smtClean="0"/>
              <a:t>Tutorials – </a:t>
            </a:r>
            <a:r>
              <a:rPr lang="en-GB" dirty="0" smtClean="0"/>
              <a:t>a zone where you will find recipes, guidelines and  procedures for the migration</a:t>
            </a:r>
            <a:endParaRPr lang="en-GB" b="1" dirty="0" smtClean="0"/>
          </a:p>
          <a:p>
            <a:pPr marL="0" indent="0" algn="ctr">
              <a:buNone/>
            </a:pPr>
            <a:r>
              <a:rPr lang="en-GB" sz="2400" dirty="0">
                <a:hlinkClick r:id="rId2"/>
              </a:rPr>
              <a:t>https://</a:t>
            </a:r>
            <a:r>
              <a:rPr lang="en-GB" sz="2400" dirty="0" smtClean="0">
                <a:hlinkClick r:id="rId2"/>
              </a:rPr>
              <a:t>community.web.cern.ch/home/quattor-ai</a:t>
            </a:r>
            <a:r>
              <a:rPr lang="en-GB" sz="2400" dirty="0" smtClean="0"/>
              <a:t> </a:t>
            </a:r>
            <a:endParaRPr lang="en-GB" sz="2400" dirty="0"/>
          </a:p>
        </p:txBody>
      </p:sp>
    </p:spTree>
    <p:extLst>
      <p:ext uri="{BB962C8B-B14F-4D97-AF65-F5344CB8AC3E}">
        <p14:creationId xmlns:p14="http://schemas.microsoft.com/office/powerpoint/2010/main" val="402215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71937" y="2471737"/>
            <a:ext cx="2143125" cy="2143125"/>
          </a:xfrm>
        </p:spPr>
      </p:pic>
    </p:spTree>
    <p:extLst>
      <p:ext uri="{BB962C8B-B14F-4D97-AF65-F5344CB8AC3E}">
        <p14:creationId xmlns:p14="http://schemas.microsoft.com/office/powerpoint/2010/main" val="7027124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algn="ctr"/>
            <a:endParaRPr lang="en-GB" dirty="0" smtClean="0"/>
          </a:p>
          <a:p>
            <a:pPr marL="0" indent="0" algn="ctr">
              <a:buNone/>
            </a:pPr>
            <a:endParaRPr lang="en-GB" dirty="0" smtClean="0"/>
          </a:p>
          <a:p>
            <a:pPr algn="ctr"/>
            <a:endParaRPr lang="en-GB" dirty="0"/>
          </a:p>
          <a:p>
            <a:pPr algn="ctr"/>
            <a:endParaRPr lang="en-GB" dirty="0" smtClean="0"/>
          </a:p>
          <a:p>
            <a:pPr marL="0" indent="0" algn="ctr">
              <a:buNone/>
            </a:pPr>
            <a:r>
              <a:rPr lang="en-GB" sz="4000" dirty="0" smtClean="0"/>
              <a:t>Extra slides</a:t>
            </a:r>
            <a:endParaRPr lang="en-GB" sz="4000" dirty="0"/>
          </a:p>
        </p:txBody>
      </p:sp>
    </p:spTree>
    <p:extLst>
      <p:ext uri="{BB962C8B-B14F-4D97-AF65-F5344CB8AC3E}">
        <p14:creationId xmlns:p14="http://schemas.microsoft.com/office/powerpoint/2010/main" val="1974056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A brief note about current meetings…</a:t>
            </a:r>
            <a:endParaRPr lang="en-GB" sz="2400" dirty="0"/>
          </a:p>
        </p:txBody>
      </p:sp>
      <p:sp>
        <p:nvSpPr>
          <p:cNvPr id="3" name="Content Placeholder 2"/>
          <p:cNvSpPr>
            <a:spLocks noGrp="1"/>
          </p:cNvSpPr>
          <p:nvPr>
            <p:ph idx="1"/>
          </p:nvPr>
        </p:nvSpPr>
        <p:spPr/>
        <p:txBody>
          <a:bodyPr/>
          <a:lstStyle/>
          <a:p>
            <a:r>
              <a:rPr lang="en-GB" dirty="0" smtClean="0"/>
              <a:t>During the next few months a series of meetings, presentations and tutorials will take place to prepare the upcoming migration from </a:t>
            </a:r>
            <a:r>
              <a:rPr lang="en-GB" dirty="0" err="1" smtClean="0"/>
              <a:t>Quattor</a:t>
            </a:r>
            <a:r>
              <a:rPr lang="en-GB" dirty="0"/>
              <a:t> </a:t>
            </a:r>
            <a:r>
              <a:rPr lang="en-GB" dirty="0" err="1" smtClean="0"/>
              <a:t>enviroment</a:t>
            </a:r>
            <a:r>
              <a:rPr lang="en-GB" dirty="0" smtClean="0"/>
              <a:t> to the “Agile Infrastructure (AI)” project.</a:t>
            </a:r>
          </a:p>
          <a:p>
            <a:pPr lvl="1"/>
            <a:r>
              <a:rPr lang="en-GB" dirty="0" smtClean="0"/>
              <a:t>Initial scope was to provide information to our colleagues from the experiments (aka VOCs) </a:t>
            </a:r>
            <a:endParaRPr lang="en-GB" dirty="0"/>
          </a:p>
          <a:p>
            <a:pPr algn="just"/>
            <a:r>
              <a:rPr lang="en-GB" dirty="0" smtClean="0"/>
              <a:t>We are expanding the current scope and everyone in the IT who is “light” </a:t>
            </a:r>
            <a:r>
              <a:rPr lang="en-GB" dirty="0" err="1" smtClean="0"/>
              <a:t>Quattor</a:t>
            </a:r>
            <a:r>
              <a:rPr lang="en-GB" dirty="0" smtClean="0"/>
              <a:t> user and have a particular interest in preparing early the migration is </a:t>
            </a:r>
            <a:r>
              <a:rPr lang="en-GB" dirty="0" smtClean="0"/>
              <a:t>welcome to </a:t>
            </a:r>
            <a:r>
              <a:rPr lang="en-GB" dirty="0" smtClean="0"/>
              <a:t>join</a:t>
            </a:r>
            <a:endParaRPr lang="en-GB" dirty="0"/>
          </a:p>
        </p:txBody>
      </p:sp>
    </p:spTree>
    <p:extLst>
      <p:ext uri="{BB962C8B-B14F-4D97-AF65-F5344CB8AC3E}">
        <p14:creationId xmlns:p14="http://schemas.microsoft.com/office/powerpoint/2010/main" val="32015615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GIT most used </a:t>
            </a:r>
            <a:r>
              <a:rPr lang="en-GB" dirty="0" smtClean="0"/>
              <a:t>commands</a:t>
            </a:r>
            <a:endParaRPr lang="en-GB" dirty="0"/>
          </a:p>
        </p:txBody>
      </p:sp>
      <p:sp>
        <p:nvSpPr>
          <p:cNvPr id="3" name="Content Placeholder 2"/>
          <p:cNvSpPr>
            <a:spLocks noGrp="1"/>
          </p:cNvSpPr>
          <p:nvPr>
            <p:ph idx="1"/>
          </p:nvPr>
        </p:nvSpPr>
        <p:spPr/>
        <p:txBody>
          <a:bodyPr/>
          <a:lstStyle/>
          <a:p>
            <a:pPr marL="342900" lvl="1" indent="-342900">
              <a:buClr>
                <a:srgbClr val="3861AA"/>
              </a:buClr>
              <a:buFontTx/>
              <a:buChar char="•"/>
            </a:pPr>
            <a:r>
              <a:rPr lang="en-GB" dirty="0"/>
              <a:t>git clone [-b branch] &lt;repository&gt; [&lt;directory</a:t>
            </a:r>
            <a:r>
              <a:rPr lang="en-GB" dirty="0" smtClean="0"/>
              <a:t>&gt;]</a:t>
            </a:r>
          </a:p>
          <a:p>
            <a:pPr marL="742950" lvl="2" indent="-342900">
              <a:buClr>
                <a:srgbClr val="3861AA"/>
              </a:buClr>
            </a:pPr>
            <a:r>
              <a:rPr lang="en-GB" sz="1400" dirty="0"/>
              <a:t>Get a copy of </a:t>
            </a:r>
            <a:r>
              <a:rPr lang="en-GB" sz="1400" dirty="0" smtClean="0"/>
              <a:t>a GIT repository</a:t>
            </a:r>
          </a:p>
          <a:p>
            <a:pPr marL="342900" lvl="1" indent="-342900">
              <a:buClr>
                <a:srgbClr val="3861AA"/>
              </a:buClr>
              <a:buFontTx/>
              <a:buChar char="•"/>
            </a:pPr>
            <a:r>
              <a:rPr lang="en-GB" dirty="0"/>
              <a:t>git branch </a:t>
            </a:r>
            <a:endParaRPr lang="en-GB" dirty="0" smtClean="0"/>
          </a:p>
          <a:p>
            <a:pPr marL="742950" lvl="2" indent="-342900">
              <a:buClr>
                <a:srgbClr val="3861AA"/>
              </a:buClr>
            </a:pPr>
            <a:r>
              <a:rPr lang="en-GB" sz="1400" dirty="0" smtClean="0"/>
              <a:t>List, create or delete a branch</a:t>
            </a:r>
          </a:p>
          <a:p>
            <a:pPr marL="342900" lvl="1" indent="-342900">
              <a:buClr>
                <a:srgbClr val="3861AA"/>
              </a:buClr>
              <a:buFontTx/>
              <a:buChar char="•"/>
            </a:pPr>
            <a:r>
              <a:rPr lang="en-GB" dirty="0" smtClean="0"/>
              <a:t>git </a:t>
            </a:r>
            <a:r>
              <a:rPr lang="en-GB" dirty="0"/>
              <a:t>checkout [-b branch</a:t>
            </a:r>
            <a:r>
              <a:rPr lang="en-GB" dirty="0" smtClean="0"/>
              <a:t>]</a:t>
            </a:r>
          </a:p>
          <a:p>
            <a:pPr marL="742950" lvl="2" indent="-342900">
              <a:buClr>
                <a:srgbClr val="3861AA"/>
              </a:buClr>
            </a:pPr>
            <a:r>
              <a:rPr lang="en-GB" sz="1400" dirty="0"/>
              <a:t>Checkout a branch </a:t>
            </a:r>
            <a:endParaRPr lang="en-GB" sz="1400" dirty="0" smtClean="0"/>
          </a:p>
          <a:p>
            <a:pPr marL="342900" lvl="1" indent="-342900">
              <a:buClr>
                <a:srgbClr val="3861AA"/>
              </a:buClr>
              <a:buFontTx/>
              <a:buChar char="•"/>
            </a:pPr>
            <a:r>
              <a:rPr lang="en-GB" dirty="0"/>
              <a:t>git add [</a:t>
            </a:r>
            <a:r>
              <a:rPr lang="en-GB" dirty="0" err="1"/>
              <a:t>filepattern</a:t>
            </a:r>
            <a:r>
              <a:rPr lang="en-GB" dirty="0"/>
              <a:t>] </a:t>
            </a:r>
            <a:endParaRPr lang="en-GB" dirty="0" smtClean="0"/>
          </a:p>
          <a:p>
            <a:pPr marL="742950" lvl="2" indent="-342900">
              <a:buClr>
                <a:srgbClr val="3861AA"/>
              </a:buClr>
            </a:pPr>
            <a:r>
              <a:rPr lang="en-GB" sz="1400" dirty="0"/>
              <a:t>Add file contents to the index</a:t>
            </a:r>
          </a:p>
          <a:p>
            <a:pPr marL="342900" lvl="1" indent="-342900">
              <a:buClr>
                <a:srgbClr val="3861AA"/>
              </a:buClr>
              <a:buFontTx/>
              <a:buChar char="•"/>
            </a:pPr>
            <a:r>
              <a:rPr lang="en-GB" dirty="0"/>
              <a:t>git </a:t>
            </a:r>
            <a:r>
              <a:rPr lang="en-GB" dirty="0" smtClean="0"/>
              <a:t>commit</a:t>
            </a:r>
          </a:p>
          <a:p>
            <a:pPr marL="742950" lvl="2" indent="-342900">
              <a:buClr>
                <a:srgbClr val="3861AA"/>
              </a:buClr>
            </a:pPr>
            <a:r>
              <a:rPr lang="en-GB" sz="1400" dirty="0"/>
              <a:t>Record changes to the </a:t>
            </a:r>
            <a:r>
              <a:rPr lang="en-GB" sz="1400" dirty="0" smtClean="0"/>
              <a:t>repository</a:t>
            </a:r>
            <a:r>
              <a:rPr lang="en-GB" dirty="0" smtClean="0"/>
              <a:t> </a:t>
            </a:r>
          </a:p>
          <a:p>
            <a:pPr marL="342900" lvl="1" indent="-342900">
              <a:buClr>
                <a:srgbClr val="3861AA"/>
              </a:buClr>
              <a:buFontTx/>
              <a:buChar char="•"/>
            </a:pPr>
            <a:r>
              <a:rPr lang="en-GB" dirty="0" smtClean="0"/>
              <a:t>git push</a:t>
            </a:r>
          </a:p>
          <a:p>
            <a:pPr marL="742950" lvl="2" indent="-342900">
              <a:buClr>
                <a:srgbClr val="3861AA"/>
              </a:buClr>
            </a:pPr>
            <a:r>
              <a:rPr lang="en-GB" sz="1400" dirty="0"/>
              <a:t>pushes the current state of your local repository</a:t>
            </a:r>
            <a:endParaRPr lang="en-GB" sz="1400" dirty="0" smtClean="0"/>
          </a:p>
          <a:p>
            <a:r>
              <a:rPr lang="en-GB" sz="2400" dirty="0" smtClean="0"/>
              <a:t>git </a:t>
            </a:r>
            <a:r>
              <a:rPr lang="en-GB" sz="2400" dirty="0"/>
              <a:t>pull </a:t>
            </a:r>
            <a:endParaRPr lang="en-GB" sz="2400" dirty="0" smtClean="0"/>
          </a:p>
          <a:p>
            <a:pPr lvl="1">
              <a:buFont typeface="Arial" pitchFamily="34" charset="0"/>
              <a:buChar char="•"/>
            </a:pPr>
            <a:r>
              <a:rPr lang="en-GB" sz="1400" dirty="0" smtClean="0"/>
              <a:t>Pull the changes from the remote repo and updates the local repo</a:t>
            </a:r>
          </a:p>
          <a:p>
            <a:endParaRPr lang="en-GB" sz="2400" dirty="0"/>
          </a:p>
          <a:p>
            <a:pPr marL="0" indent="0">
              <a:buNone/>
            </a:pPr>
            <a:endParaRPr lang="en-GB" sz="2400" dirty="0"/>
          </a:p>
          <a:p>
            <a:endParaRPr lang="en-GB" sz="2400" dirty="0" smtClean="0"/>
          </a:p>
        </p:txBody>
      </p:sp>
    </p:spTree>
    <p:extLst>
      <p:ext uri="{BB962C8B-B14F-4D97-AF65-F5344CB8AC3E}">
        <p14:creationId xmlns:p14="http://schemas.microsoft.com/office/powerpoint/2010/main" val="4012231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Agenda</a:t>
            </a:r>
            <a:endParaRPr lang="en-GB" dirty="0"/>
          </a:p>
        </p:txBody>
      </p:sp>
      <p:sp>
        <p:nvSpPr>
          <p:cNvPr id="4" name="Content Placeholder 3"/>
          <p:cNvSpPr>
            <a:spLocks noGrp="1"/>
          </p:cNvSpPr>
          <p:nvPr>
            <p:ph idx="1"/>
          </p:nvPr>
        </p:nvSpPr>
        <p:spPr/>
        <p:txBody>
          <a:bodyPr/>
          <a:lstStyle/>
          <a:p>
            <a:endParaRPr lang="en-GB" dirty="0" smtClean="0"/>
          </a:p>
          <a:p>
            <a:r>
              <a:rPr lang="en-GB" dirty="0" smtClean="0"/>
              <a:t>What is GIT?</a:t>
            </a:r>
          </a:p>
          <a:p>
            <a:r>
              <a:rPr lang="en-GB" dirty="0" smtClean="0"/>
              <a:t>GIT Concepts</a:t>
            </a:r>
          </a:p>
          <a:p>
            <a:r>
              <a:rPr lang="en-GB" dirty="0" smtClean="0"/>
              <a:t>GIT and the Agile Infrastructure (AI)</a:t>
            </a:r>
          </a:p>
          <a:p>
            <a:r>
              <a:rPr lang="en-GB" dirty="0" smtClean="0"/>
              <a:t>GIT and the AI (demo) </a:t>
            </a:r>
          </a:p>
          <a:p>
            <a:r>
              <a:rPr lang="en-GB" dirty="0" smtClean="0"/>
              <a:t>Modules </a:t>
            </a:r>
            <a:r>
              <a:rPr lang="en-GB" dirty="0"/>
              <a:t>development </a:t>
            </a:r>
            <a:r>
              <a:rPr lang="en-GB" dirty="0" smtClean="0"/>
              <a:t>cycle (current proposal)</a:t>
            </a:r>
          </a:p>
          <a:p>
            <a:r>
              <a:rPr lang="en-GB" smtClean="0"/>
              <a:t>Current </a:t>
            </a:r>
            <a:r>
              <a:rPr lang="en-GB" smtClean="0"/>
              <a:t>support</a:t>
            </a:r>
            <a:endParaRPr lang="en-GB" dirty="0" smtClean="0"/>
          </a:p>
          <a:p>
            <a:r>
              <a:rPr lang="en-GB" dirty="0" smtClean="0"/>
              <a:t>Questions??</a:t>
            </a:r>
            <a:endParaRPr lang="en-GB" dirty="0"/>
          </a:p>
        </p:txBody>
      </p:sp>
    </p:spTree>
    <p:extLst>
      <p:ext uri="{BB962C8B-B14F-4D97-AF65-F5344CB8AC3E}">
        <p14:creationId xmlns:p14="http://schemas.microsoft.com/office/powerpoint/2010/main" val="665768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GIT?</a:t>
            </a:r>
          </a:p>
        </p:txBody>
      </p:sp>
      <p:sp>
        <p:nvSpPr>
          <p:cNvPr id="3" name="Content Placeholder 2"/>
          <p:cNvSpPr>
            <a:spLocks noGrp="1"/>
          </p:cNvSpPr>
          <p:nvPr>
            <p:ph idx="1"/>
          </p:nvPr>
        </p:nvSpPr>
        <p:spPr/>
        <p:txBody>
          <a:bodyPr/>
          <a:lstStyle/>
          <a:p>
            <a:r>
              <a:rPr lang="en-GB" dirty="0"/>
              <a:t>Version Control System</a:t>
            </a:r>
          </a:p>
          <a:p>
            <a:pPr lvl="1"/>
            <a:r>
              <a:rPr lang="en-GB" dirty="0" smtClean="0"/>
              <a:t>Software that allows to manage changes to a file or a set of files over time</a:t>
            </a:r>
          </a:p>
          <a:p>
            <a:pPr lvl="1"/>
            <a:r>
              <a:rPr lang="en-GB" dirty="0" smtClean="0"/>
              <a:t>Revert files, projects to a previous state</a:t>
            </a:r>
          </a:p>
          <a:p>
            <a:pPr lvl="1"/>
            <a:r>
              <a:rPr lang="en-GB" dirty="0" smtClean="0"/>
              <a:t>Compare changes over time, etc…</a:t>
            </a:r>
          </a:p>
          <a:p>
            <a:pPr lvl="1"/>
            <a:endParaRPr lang="en-GB" dirty="0" smtClean="0"/>
          </a:p>
          <a:p>
            <a:r>
              <a:rPr lang="en-GB" dirty="0" smtClean="0"/>
              <a:t>Some of the advantages include:</a:t>
            </a:r>
          </a:p>
          <a:p>
            <a:pPr lvl="1"/>
            <a:r>
              <a:rPr lang="en-GB" dirty="0" smtClean="0"/>
              <a:t>Collaboration</a:t>
            </a:r>
          </a:p>
          <a:p>
            <a:pPr lvl="1"/>
            <a:r>
              <a:rPr lang="en-GB" dirty="0" smtClean="0"/>
              <a:t>Change management</a:t>
            </a:r>
          </a:p>
          <a:p>
            <a:pPr lvl="2"/>
            <a:r>
              <a:rPr lang="en-GB" dirty="0" smtClean="0"/>
              <a:t>Ownership, evolution, etc…</a:t>
            </a:r>
          </a:p>
          <a:p>
            <a:pPr lvl="1"/>
            <a:r>
              <a:rPr lang="en-GB" dirty="0" smtClean="0"/>
              <a:t>branching</a:t>
            </a:r>
          </a:p>
          <a:p>
            <a:pPr lvl="1"/>
            <a:endParaRPr lang="en-GB" dirty="0"/>
          </a:p>
          <a:p>
            <a:endParaRPr lang="en-GB" dirty="0" smtClean="0"/>
          </a:p>
        </p:txBody>
      </p:sp>
    </p:spTree>
    <p:extLst>
      <p:ext uri="{BB962C8B-B14F-4D97-AF65-F5344CB8AC3E}">
        <p14:creationId xmlns:p14="http://schemas.microsoft.com/office/powerpoint/2010/main" val="10809235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GIT?</a:t>
            </a:r>
          </a:p>
        </p:txBody>
      </p:sp>
      <p:sp>
        <p:nvSpPr>
          <p:cNvPr id="3" name="Content Placeholder 2"/>
          <p:cNvSpPr>
            <a:spLocks noGrp="1"/>
          </p:cNvSpPr>
          <p:nvPr>
            <p:ph idx="1"/>
          </p:nvPr>
        </p:nvSpPr>
        <p:spPr>
          <a:xfrm>
            <a:off x="1371600" y="1066800"/>
            <a:ext cx="7520880" cy="4953000"/>
          </a:xfrm>
        </p:spPr>
        <p:txBody>
          <a:bodyPr/>
          <a:lstStyle/>
          <a:p>
            <a:r>
              <a:rPr lang="en-GB" dirty="0"/>
              <a:t>Distributed Version Control </a:t>
            </a:r>
            <a:r>
              <a:rPr lang="en-GB" dirty="0" smtClean="0"/>
              <a:t>System(DVCS)</a:t>
            </a:r>
          </a:p>
          <a:p>
            <a:pPr marL="742950" lvl="2" indent="-342900">
              <a:buClr>
                <a:srgbClr val="3861AA"/>
              </a:buClr>
            </a:pPr>
            <a:r>
              <a:rPr lang="en-GB" dirty="0"/>
              <a:t>Full copy of the repository in your local computer</a:t>
            </a:r>
          </a:p>
          <a:p>
            <a:endParaRPr lang="en-GB"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2680101"/>
            <a:ext cx="3069612" cy="3456384"/>
          </a:xfrm>
          <a:prstGeom prst="rect">
            <a:avLst/>
          </a:prstGeom>
        </p:spPr>
      </p:pic>
      <p:sp>
        <p:nvSpPr>
          <p:cNvPr id="6" name="TextBox 5"/>
          <p:cNvSpPr txBox="1"/>
          <p:nvPr/>
        </p:nvSpPr>
        <p:spPr>
          <a:xfrm>
            <a:off x="1389162" y="2204864"/>
            <a:ext cx="3758899" cy="4524315"/>
          </a:xfrm>
          <a:prstGeom prst="rect">
            <a:avLst/>
          </a:prstGeom>
          <a:noFill/>
        </p:spPr>
        <p:txBody>
          <a:bodyPr wrap="square" rtlCol="0">
            <a:spAutoFit/>
          </a:bodyPr>
          <a:lstStyle/>
          <a:p>
            <a:pPr algn="just"/>
            <a:r>
              <a:rPr lang="en-GB" dirty="0" smtClean="0"/>
              <a:t>Some of the advantages</a:t>
            </a:r>
            <a:r>
              <a:rPr lang="en-GB" dirty="0"/>
              <a:t> </a:t>
            </a:r>
            <a:r>
              <a:rPr lang="en-GB" dirty="0" smtClean="0"/>
              <a:t>of a distributed version control system:</a:t>
            </a:r>
          </a:p>
          <a:p>
            <a:pPr algn="just"/>
            <a:endParaRPr lang="en-GB" dirty="0"/>
          </a:p>
          <a:p>
            <a:pPr marL="285750" indent="-285750" algn="just">
              <a:buFont typeface="Arial" pitchFamily="34" charset="0"/>
              <a:buChar char="•"/>
            </a:pPr>
            <a:r>
              <a:rPr lang="en-GB" dirty="0" smtClean="0"/>
              <a:t>Every checkout is really a full backup of all data. If a server dies, client repositories can be used to restore it.</a:t>
            </a:r>
          </a:p>
          <a:p>
            <a:pPr marL="285750" indent="-285750">
              <a:buFont typeface="Arial" pitchFamily="34" charset="0"/>
              <a:buChar char="•"/>
            </a:pPr>
            <a:endParaRPr lang="en-GB" dirty="0" smtClean="0"/>
          </a:p>
          <a:p>
            <a:pPr marL="285750" indent="-285750">
              <a:buFont typeface="Arial" pitchFamily="34" charset="0"/>
              <a:buChar char="•"/>
            </a:pPr>
            <a:r>
              <a:rPr lang="en-GB" dirty="0"/>
              <a:t>We can have several remote </a:t>
            </a:r>
            <a:r>
              <a:rPr lang="en-GB" dirty="0" smtClean="0"/>
              <a:t>repositories</a:t>
            </a:r>
          </a:p>
          <a:p>
            <a:pPr marL="285750" indent="-285750">
              <a:buFont typeface="Arial" pitchFamily="34" charset="0"/>
              <a:buChar char="•"/>
            </a:pPr>
            <a:endParaRPr lang="en-GB" dirty="0" smtClean="0"/>
          </a:p>
          <a:p>
            <a:pPr marL="285750" indent="-285750">
              <a:buFont typeface="Arial" pitchFamily="34" charset="0"/>
              <a:buChar char="•"/>
            </a:pPr>
            <a:r>
              <a:rPr lang="en-GB" dirty="0" smtClean="0"/>
              <a:t>No central repository</a:t>
            </a:r>
          </a:p>
          <a:p>
            <a:pPr marL="285750" indent="-285750">
              <a:buFont typeface="Arial" pitchFamily="34" charset="0"/>
              <a:buChar char="•"/>
            </a:pPr>
            <a:endParaRPr lang="en-GB" dirty="0" smtClean="0"/>
          </a:p>
          <a:p>
            <a:pPr marL="285750" indent="-285750">
              <a:buFont typeface="Arial" pitchFamily="34" charset="0"/>
              <a:buChar char="•"/>
            </a:pPr>
            <a:r>
              <a:rPr lang="en-GB" dirty="0" smtClean="0"/>
              <a:t>Fast and cheap branching </a:t>
            </a:r>
          </a:p>
          <a:p>
            <a:pPr marL="285750" indent="-285750">
              <a:buFont typeface="Arial" pitchFamily="34" charset="0"/>
              <a:buChar char="•"/>
            </a:pPr>
            <a:endParaRPr lang="en-GB" dirty="0"/>
          </a:p>
          <a:p>
            <a:pPr marL="285750" indent="-285750">
              <a:buFont typeface="Arial" pitchFamily="34" charset="0"/>
              <a:buChar char="•"/>
            </a:pPr>
            <a:endParaRPr lang="en-GB" dirty="0"/>
          </a:p>
        </p:txBody>
      </p:sp>
    </p:spTree>
    <p:extLst>
      <p:ext uri="{BB962C8B-B14F-4D97-AF65-F5344CB8AC3E}">
        <p14:creationId xmlns:p14="http://schemas.microsoft.com/office/powerpoint/2010/main" val="716568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GIT Concepts</a:t>
            </a:r>
            <a:endParaRPr lang="en-GB" dirty="0"/>
          </a:p>
        </p:txBody>
      </p:sp>
      <p:sp>
        <p:nvSpPr>
          <p:cNvPr id="3" name="Content Placeholder 2"/>
          <p:cNvSpPr>
            <a:spLocks noGrp="1"/>
          </p:cNvSpPr>
          <p:nvPr>
            <p:ph idx="1"/>
          </p:nvPr>
        </p:nvSpPr>
        <p:spPr/>
        <p:txBody>
          <a:bodyPr/>
          <a:lstStyle/>
          <a:p>
            <a:r>
              <a:rPr lang="en-GB" dirty="0"/>
              <a:t>Branching Model </a:t>
            </a:r>
            <a:r>
              <a:rPr lang="en-GB" dirty="0" smtClean="0"/>
              <a:t>in DVCS</a:t>
            </a:r>
            <a:endParaRPr lang="en-GB" dirty="0"/>
          </a:p>
          <a:p>
            <a:pPr lvl="1"/>
            <a:r>
              <a:rPr lang="en-GB" dirty="0"/>
              <a:t>Cheap, easy and </a:t>
            </a:r>
            <a:r>
              <a:rPr lang="en-GB" dirty="0" smtClean="0"/>
              <a:t>fast</a:t>
            </a:r>
          </a:p>
          <a:p>
            <a:r>
              <a:rPr lang="en-GB" dirty="0" smtClean="0"/>
              <a:t>Why </a:t>
            </a:r>
            <a:r>
              <a:rPr lang="en-GB" dirty="0"/>
              <a:t>Branching???</a:t>
            </a:r>
          </a:p>
          <a:p>
            <a:pPr lvl="1"/>
            <a:r>
              <a:rPr lang="en-GB" dirty="0" smtClean="0"/>
              <a:t>Test </a:t>
            </a:r>
            <a:r>
              <a:rPr lang="en-GB" dirty="0"/>
              <a:t>an </a:t>
            </a:r>
            <a:r>
              <a:rPr lang="en-GB" dirty="0" smtClean="0"/>
              <a:t>idea</a:t>
            </a:r>
            <a:r>
              <a:rPr lang="en-GB" dirty="0"/>
              <a:t> </a:t>
            </a:r>
            <a:r>
              <a:rPr lang="en-GB" dirty="0" smtClean="0"/>
              <a:t>without destabilizing the production environment</a:t>
            </a:r>
          </a:p>
          <a:p>
            <a:pPr lvl="2"/>
            <a:r>
              <a:rPr lang="en-GB" dirty="0" smtClean="0"/>
              <a:t>Fixes for bugs</a:t>
            </a:r>
          </a:p>
          <a:p>
            <a:pPr lvl="2"/>
            <a:r>
              <a:rPr lang="en-GB" dirty="0" smtClean="0"/>
              <a:t>New features</a:t>
            </a:r>
          </a:p>
          <a:p>
            <a:pPr lvl="2"/>
            <a:r>
              <a:rPr lang="en-GB" dirty="0" smtClean="0"/>
              <a:t>Version integration</a:t>
            </a:r>
          </a:p>
          <a:p>
            <a:pPr lvl="1"/>
            <a:r>
              <a:rPr lang="en-GB" dirty="0" smtClean="0"/>
              <a:t>parallel  </a:t>
            </a:r>
            <a:r>
              <a:rPr lang="en-GB" dirty="0"/>
              <a:t>development, </a:t>
            </a:r>
            <a:endParaRPr lang="en-GB" dirty="0" smtClean="0"/>
          </a:p>
          <a:p>
            <a:pPr lvl="1"/>
            <a:r>
              <a:rPr lang="en-GB" dirty="0" smtClean="0"/>
              <a:t>etc…</a:t>
            </a:r>
          </a:p>
          <a:p>
            <a:r>
              <a:rPr lang="en-GB" dirty="0" smtClean="0"/>
              <a:t>Currently used in the development of the AI project! </a:t>
            </a:r>
          </a:p>
          <a:p>
            <a:pPr lvl="1"/>
            <a:endParaRPr lang="en-GB" dirty="0" smtClean="0"/>
          </a:p>
          <a:p>
            <a:pPr marL="457200" lvl="1" indent="0">
              <a:buNone/>
            </a:pPr>
            <a:endParaRPr lang="en-GB" dirty="0" smtClean="0"/>
          </a:p>
          <a:p>
            <a:endParaRPr lang="en-GB" dirty="0" smtClean="0"/>
          </a:p>
          <a:p>
            <a:pPr marL="0" indent="0">
              <a:buNone/>
            </a:pPr>
            <a:endParaRPr lang="en-GB" dirty="0" smtClean="0">
              <a:solidFill>
                <a:srgbClr val="FF0000"/>
              </a:solidFill>
            </a:endParaRPr>
          </a:p>
          <a:p>
            <a:pPr lvl="1"/>
            <a:endParaRPr lang="en-GB" dirty="0"/>
          </a:p>
        </p:txBody>
      </p:sp>
    </p:spTree>
    <p:extLst>
      <p:ext uri="{BB962C8B-B14F-4D97-AF65-F5344CB8AC3E}">
        <p14:creationId xmlns:p14="http://schemas.microsoft.com/office/powerpoint/2010/main" val="3819082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GIT Concepts</a:t>
            </a:r>
            <a:endParaRPr lang="en-GB" dirty="0"/>
          </a:p>
        </p:txBody>
      </p:sp>
      <p:sp>
        <p:nvSpPr>
          <p:cNvPr id="3" name="Content Placeholder 2"/>
          <p:cNvSpPr>
            <a:spLocks noGrp="1"/>
          </p:cNvSpPr>
          <p:nvPr>
            <p:ph idx="1"/>
          </p:nvPr>
        </p:nvSpPr>
        <p:spPr/>
        <p:txBody>
          <a:bodyPr/>
          <a:lstStyle/>
          <a:p>
            <a:r>
              <a:rPr lang="en-GB" dirty="0" smtClean="0"/>
              <a:t>GIT Data Workflow</a:t>
            </a:r>
          </a:p>
          <a:p>
            <a:pPr lvl="1"/>
            <a:r>
              <a:rPr lang="en-GB" dirty="0" smtClean="0"/>
              <a:t>Upstream flow</a:t>
            </a:r>
          </a:p>
          <a:p>
            <a:pPr lvl="2"/>
            <a:r>
              <a:rPr lang="en-GB" dirty="0" smtClean="0"/>
              <a:t>Send your changes back to the remote repository</a:t>
            </a:r>
          </a:p>
          <a:p>
            <a:pPr lvl="1"/>
            <a:r>
              <a:rPr lang="en-GB" dirty="0" smtClean="0"/>
              <a:t>Downstream flow</a:t>
            </a:r>
          </a:p>
          <a:p>
            <a:pPr lvl="2"/>
            <a:r>
              <a:rPr lang="en-GB" dirty="0" smtClean="0"/>
              <a:t>Copy/Clone/checkout from a remote repository </a:t>
            </a:r>
          </a:p>
          <a:p>
            <a:pPr lvl="1"/>
            <a:endParaRPr lang="en-GB" dirty="0" smtClean="0"/>
          </a:p>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7" y="3212976"/>
            <a:ext cx="6768752" cy="3321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03425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2800" dirty="0" smtClean="0"/>
              <a:t>GIT and the Agile Infrastructure</a:t>
            </a:r>
            <a:endParaRPr lang="en-GB" sz="2800" dirty="0"/>
          </a:p>
        </p:txBody>
      </p:sp>
      <p:sp>
        <p:nvSpPr>
          <p:cNvPr id="2" name="Subtitle 1"/>
          <p:cNvSpPr>
            <a:spLocks noGrp="1"/>
          </p:cNvSpPr>
          <p:nvPr>
            <p:ph idx="1"/>
          </p:nvPr>
        </p:nvSpPr>
        <p:spPr/>
        <p:txBody>
          <a:bodyPr/>
          <a:lstStyle/>
          <a:p>
            <a:r>
              <a:rPr lang="en-GB" dirty="0"/>
              <a:t>W</a:t>
            </a:r>
            <a:r>
              <a:rPr lang="en-GB" dirty="0" smtClean="0"/>
              <a:t>eb </a:t>
            </a:r>
            <a:r>
              <a:rPr lang="en-GB" dirty="0"/>
              <a:t>interface of the </a:t>
            </a:r>
            <a:r>
              <a:rPr lang="en-GB" dirty="0" smtClean="0"/>
              <a:t>AI </a:t>
            </a:r>
            <a:r>
              <a:rPr lang="en-GB" dirty="0"/>
              <a:t>Git </a:t>
            </a:r>
            <a:r>
              <a:rPr lang="en-GB" dirty="0" smtClean="0"/>
              <a:t>Service</a:t>
            </a:r>
          </a:p>
          <a:p>
            <a:pPr marL="0" indent="0">
              <a:buNone/>
            </a:pPr>
            <a:r>
              <a:rPr lang="en-GB" dirty="0"/>
              <a:t>	 </a:t>
            </a:r>
            <a:r>
              <a:rPr lang="en-GB" dirty="0" smtClean="0"/>
              <a:t>  </a:t>
            </a:r>
            <a:r>
              <a:rPr lang="en-GB" u="none" strike="noStrike" dirty="0" smtClean="0">
                <a:effectLst/>
                <a:hlinkClick r:id="rId2"/>
              </a:rPr>
              <a:t>https://gitgw.cern.ch/gitweb</a:t>
            </a:r>
            <a:r>
              <a:rPr lang="en-GB" dirty="0" smtClean="0">
                <a:effectLst/>
              </a:rPr>
              <a:t> </a:t>
            </a:r>
          </a:p>
          <a:p>
            <a:pPr marL="0" indent="0">
              <a:buNone/>
            </a:pPr>
            <a:endParaRPr lang="en-GB" dirty="0" smtClean="0">
              <a:effectLst/>
            </a:endParaRPr>
          </a:p>
          <a:p>
            <a:pPr lvl="1"/>
            <a:r>
              <a:rPr lang="en-GB" dirty="0"/>
              <a:t>browse directory trees at arbitrary revisions, view contents of files </a:t>
            </a:r>
          </a:p>
          <a:p>
            <a:pPr lvl="1"/>
            <a:r>
              <a:rPr lang="en-GB" dirty="0"/>
              <a:t>see logs or </a:t>
            </a:r>
            <a:r>
              <a:rPr lang="en-GB" dirty="0" err="1"/>
              <a:t>shortlogs</a:t>
            </a:r>
            <a:r>
              <a:rPr lang="en-GB" dirty="0"/>
              <a:t> of a given branch</a:t>
            </a:r>
          </a:p>
          <a:p>
            <a:pPr lvl="1"/>
            <a:r>
              <a:rPr lang="en-GB" dirty="0"/>
              <a:t>examine commits, commit messages and changes made by a given commit</a:t>
            </a:r>
          </a:p>
          <a:p>
            <a:pPr lvl="1"/>
            <a:r>
              <a:rPr lang="en-GB" dirty="0" smtClean="0">
                <a:effectLst/>
              </a:rPr>
              <a:t>Several repositories already there</a:t>
            </a:r>
          </a:p>
          <a:p>
            <a:pPr marL="457200" lvl="1" indent="0">
              <a:buNone/>
            </a:pPr>
            <a:endParaRPr lang="en-GB" dirty="0"/>
          </a:p>
          <a:p>
            <a:pPr marL="457200" lvl="1" indent="0">
              <a:buNone/>
            </a:pPr>
            <a:r>
              <a:rPr lang="en-GB" dirty="0" smtClean="0"/>
              <a:t>Repository of the puppet modules of the AI project</a:t>
            </a:r>
          </a:p>
          <a:p>
            <a:pPr marL="457200" lvl="1" indent="0">
              <a:buNone/>
            </a:pPr>
            <a:r>
              <a:rPr lang="en-GB" dirty="0"/>
              <a:t>	</a:t>
            </a:r>
            <a:r>
              <a:rPr lang="en-GB" dirty="0" smtClean="0"/>
              <a:t>	      </a:t>
            </a:r>
            <a:r>
              <a:rPr lang="en-GB" b="1" dirty="0" smtClean="0"/>
              <a:t>punch-</a:t>
            </a:r>
            <a:r>
              <a:rPr lang="en-GB" b="1" dirty="0" err="1" smtClean="0"/>
              <a:t>modules.git</a:t>
            </a:r>
            <a:endParaRPr lang="en-GB" b="1" dirty="0" smtClean="0"/>
          </a:p>
          <a:p>
            <a:pPr lvl="2"/>
            <a:endParaRPr lang="en-GB" dirty="0" smtClean="0"/>
          </a:p>
          <a:p>
            <a:pPr lvl="1"/>
            <a:endParaRPr lang="en-GB" dirty="0" smtClean="0"/>
          </a:p>
          <a:p>
            <a:pPr lvl="1"/>
            <a:endParaRPr lang="en-GB" dirty="0"/>
          </a:p>
        </p:txBody>
      </p:sp>
    </p:spTree>
    <p:extLst>
      <p:ext uri="{BB962C8B-B14F-4D97-AF65-F5344CB8AC3E}">
        <p14:creationId xmlns:p14="http://schemas.microsoft.com/office/powerpoint/2010/main" val="3264036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GIT and the Agile Infrastructure</a:t>
            </a:r>
            <a:endParaRPr lang="en-GB" sz="2800" dirty="0"/>
          </a:p>
        </p:txBody>
      </p:sp>
      <p:sp>
        <p:nvSpPr>
          <p:cNvPr id="3" name="Content Placeholder 2"/>
          <p:cNvSpPr>
            <a:spLocks noGrp="1"/>
          </p:cNvSpPr>
          <p:nvPr>
            <p:ph idx="1"/>
          </p:nvPr>
        </p:nvSpPr>
        <p:spPr/>
        <p:txBody>
          <a:bodyPr/>
          <a:lstStyle/>
          <a:p>
            <a:r>
              <a:rPr lang="en-GB" dirty="0" smtClean="0"/>
              <a:t>Organization of the AI repository </a:t>
            </a:r>
            <a:r>
              <a:rPr lang="en-GB" b="1" dirty="0" smtClean="0"/>
              <a:t>punch-modules</a:t>
            </a:r>
          </a:p>
          <a:p>
            <a:pPr lvl="1"/>
            <a:r>
              <a:rPr lang="en-GB" dirty="0" smtClean="0"/>
              <a:t>Several branches there, but the principal branches are:</a:t>
            </a:r>
          </a:p>
          <a:p>
            <a:pPr lvl="2"/>
            <a:r>
              <a:rPr lang="en-GB" b="1" dirty="0" smtClean="0"/>
              <a:t>Master, </a:t>
            </a:r>
            <a:r>
              <a:rPr lang="en-GB" b="1" dirty="0" err="1" smtClean="0"/>
              <a:t>devel</a:t>
            </a:r>
            <a:r>
              <a:rPr lang="en-GB" b="1" dirty="0" smtClean="0"/>
              <a:t> and testing </a:t>
            </a:r>
            <a:r>
              <a:rPr lang="en-GB" dirty="0" smtClean="0"/>
              <a:t>- Puppet production, development and testing  environments </a:t>
            </a:r>
            <a:endParaRPr lang="en-GB" b="1" dirty="0" smtClean="0"/>
          </a:p>
          <a:p>
            <a:pPr lvl="2"/>
            <a:r>
              <a:rPr lang="en-GB" b="1" dirty="0" err="1" smtClean="0"/>
              <a:t>vocs_devel</a:t>
            </a:r>
            <a:r>
              <a:rPr lang="en-GB" b="1" dirty="0" smtClean="0"/>
              <a:t> – temporary branch for VOCs tests</a:t>
            </a:r>
          </a:p>
          <a:p>
            <a:pPr lvl="2"/>
            <a:endParaRPr lang="en-GB" b="1" dirty="0" smtClean="0"/>
          </a:p>
          <a:p>
            <a:pPr lvl="2"/>
            <a:r>
              <a:rPr lang="en-GB" b="1" dirty="0"/>
              <a:t>Each branch maps to a </a:t>
            </a:r>
            <a:r>
              <a:rPr lang="en-GB" b="1" dirty="0" smtClean="0"/>
              <a:t>foreman environment </a:t>
            </a:r>
          </a:p>
          <a:p>
            <a:pPr lvl="3"/>
            <a:r>
              <a:rPr lang="en-GB" b="1" dirty="0" smtClean="0"/>
              <a:t>Each environment contains the version of the code of the corresponding branch</a:t>
            </a:r>
            <a:endParaRPr lang="en-GB" dirty="0" smtClean="0"/>
          </a:p>
          <a:p>
            <a:r>
              <a:rPr lang="en-GB" dirty="0" smtClean="0"/>
              <a:t>Current documentation is being written at:</a:t>
            </a:r>
          </a:p>
          <a:p>
            <a:pPr marL="457200" lvl="1" indent="0" algn="ctr">
              <a:buNone/>
            </a:pPr>
            <a:r>
              <a:rPr lang="en-GB" sz="2000" dirty="0" smtClean="0">
                <a:hlinkClick r:id="rId2"/>
              </a:rPr>
              <a:t>http</a:t>
            </a:r>
            <a:r>
              <a:rPr lang="en-GB" sz="2000" dirty="0">
                <a:hlinkClick r:id="rId2"/>
              </a:rPr>
              <a:t>://</a:t>
            </a:r>
            <a:r>
              <a:rPr lang="en-GB" sz="2000" dirty="0" smtClean="0">
                <a:hlinkClick r:id="rId2"/>
              </a:rPr>
              <a:t>cern.ch/go/RQ8j</a:t>
            </a:r>
            <a:r>
              <a:rPr lang="en-GB" sz="2000" dirty="0" smtClean="0"/>
              <a:t> </a:t>
            </a:r>
          </a:p>
          <a:p>
            <a:pPr lvl="1"/>
            <a:endParaRPr lang="en-GB" dirty="0" smtClean="0"/>
          </a:p>
          <a:p>
            <a:pPr marL="1371600" lvl="3" indent="0">
              <a:buNone/>
            </a:pPr>
            <a:endParaRPr lang="en-GB" b="1" dirty="0" smtClean="0"/>
          </a:p>
          <a:p>
            <a:pPr lvl="1" indent="-342900"/>
            <a:endParaRPr lang="en-GB" b="1" dirty="0"/>
          </a:p>
          <a:p>
            <a:pPr marL="0" indent="0" algn="ctr">
              <a:buNone/>
            </a:pPr>
            <a:endParaRPr lang="en-GB" sz="1800" dirty="0" smtClean="0"/>
          </a:p>
          <a:p>
            <a:endParaRPr lang="en-GB" dirty="0"/>
          </a:p>
        </p:txBody>
      </p:sp>
    </p:spTree>
    <p:extLst>
      <p:ext uri="{BB962C8B-B14F-4D97-AF65-F5344CB8AC3E}">
        <p14:creationId xmlns:p14="http://schemas.microsoft.com/office/powerpoint/2010/main" val="1345969191"/>
      </p:ext>
    </p:extLst>
  </p:cSld>
  <p:clrMapOvr>
    <a:masterClrMapping/>
  </p:clrMapOvr>
  <p:timing>
    <p:tnLst>
      <p:par>
        <p:cTn id="1" dur="indefinite" restart="never" nodeType="tmRoot"/>
      </p:par>
    </p:tnLst>
  </p:timing>
</p:sld>
</file>

<file path=ppt/theme/theme1.xml><?xml version="1.0" encoding="utf-8"?>
<a:theme xmlns:a="http://schemas.openxmlformats.org/drawingml/2006/main" name="PESTemplate_small">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PESTemplate_small</Template>
  <TotalTime>17156</TotalTime>
  <Words>1273</Words>
  <Application>Microsoft Office PowerPoint</Application>
  <PresentationFormat>On-screen Show (4:3)</PresentationFormat>
  <Paragraphs>237</Paragraphs>
  <Slides>20</Slides>
  <Notes>4</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PESTemplate_small</vt:lpstr>
      <vt:lpstr>Custom Design</vt:lpstr>
      <vt:lpstr>GIT Service in the Agile Infrastructure Project</vt:lpstr>
      <vt:lpstr>A brief note about current meetings…</vt:lpstr>
      <vt:lpstr>Agenda</vt:lpstr>
      <vt:lpstr>What is GIT?</vt:lpstr>
      <vt:lpstr>What is GIT?</vt:lpstr>
      <vt:lpstr>GIT Concepts</vt:lpstr>
      <vt:lpstr>GIT Concepts</vt:lpstr>
      <vt:lpstr>GIT and the Agile Infrastructure</vt:lpstr>
      <vt:lpstr>GIT and the Agile Infrastructure</vt:lpstr>
      <vt:lpstr>GIT and the Agile Infrastructure</vt:lpstr>
      <vt:lpstr>GIT and Agile Infrastructure</vt:lpstr>
      <vt:lpstr>GIT and Agile Infrastructure</vt:lpstr>
      <vt:lpstr>GIT and Agile Infrastructure</vt:lpstr>
      <vt:lpstr>GIT and Agile Infrastructure</vt:lpstr>
      <vt:lpstr>Modules/Manifests life cycle development proposal</vt:lpstr>
      <vt:lpstr>Modules/Manifests life cycle development proposal</vt:lpstr>
      <vt:lpstr>Current support - Go AI </vt:lpstr>
      <vt:lpstr>???????????????????????</vt:lpstr>
      <vt:lpstr>PowerPoint Presentation</vt:lpstr>
      <vt:lpstr>GIT most used commands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Vitor Emanuel Gomes Gouveia</dc:creator>
  <cp:lastModifiedBy>Vitor Emanuel Gomes Gouveia</cp:lastModifiedBy>
  <cp:revision>99</cp:revision>
  <dcterms:created xsi:type="dcterms:W3CDTF">2013-01-10T16:44:10Z</dcterms:created>
  <dcterms:modified xsi:type="dcterms:W3CDTF">2013-01-31T12:30:40Z</dcterms:modified>
</cp:coreProperties>
</file>