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sldIdLst>
    <p:sldId id="256" r:id="rId2"/>
    <p:sldId id="258" r:id="rId3"/>
    <p:sldId id="260" r:id="rId4"/>
    <p:sldId id="257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7" autoAdjust="0"/>
    <p:restoredTop sz="94660"/>
  </p:normalViewPr>
  <p:slideViewPr>
    <p:cSldViewPr>
      <p:cViewPr>
        <p:scale>
          <a:sx n="70" d="100"/>
          <a:sy n="70" d="100"/>
        </p:scale>
        <p:origin x="-4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9D1FD3B-ADCA-4035-A0F7-E34C5D31CF75}" type="datetime1">
              <a:rPr lang="en-US" smtClean="0"/>
              <a:t>2/4/2013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6D09F-E286-46E1-BF01-53E57F415630}" type="datetime1">
              <a:rPr lang="en-US" smtClean="0"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CBF292-3C51-4AFF-9777-F30CD8B48E5F}" type="datetime1">
              <a:rPr lang="en-US" smtClean="0"/>
              <a:t>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F8C5CF-665C-42C1-9EE4-1192DA6F6375}" type="datetime1">
              <a:rPr lang="en-US" smtClean="0"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19672" y="1988840"/>
            <a:ext cx="7200800" cy="1470025"/>
          </a:xfrm>
        </p:spPr>
        <p:txBody>
          <a:bodyPr/>
          <a:lstStyle/>
          <a:p>
            <a:r>
              <a:rPr lang="en-GB" dirty="0" smtClean="0"/>
              <a:t>GGUS user </a:t>
            </a:r>
            <a:r>
              <a:rPr lang="en-GB" dirty="0" smtClean="0"/>
              <a:t>a</a:t>
            </a:r>
            <a:r>
              <a:rPr lang="en-GB" dirty="0" smtClean="0"/>
              <a:t>uthentication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67744" y="4221088"/>
            <a:ext cx="5832648" cy="1343000"/>
          </a:xfrm>
        </p:spPr>
        <p:txBody>
          <a:bodyPr/>
          <a:lstStyle/>
          <a:p>
            <a:r>
              <a:rPr lang="en-GB" smtClean="0"/>
              <a:t>Tiziana Ferrari/EGI.eu</a:t>
            </a:r>
          </a:p>
          <a:p>
            <a:r>
              <a:rPr lang="en-GB" dirty="0" smtClean="0"/>
              <a:t>Peter Solagna</a:t>
            </a:r>
            <a:r>
              <a:rPr lang="en-GB" dirty="0" smtClean="0"/>
              <a:t>/EGI.eu</a:t>
            </a:r>
            <a:endParaRPr lang="en-GB" dirty="0" smtClean="0"/>
          </a:p>
          <a:p>
            <a:endParaRPr lang="en-GB" sz="2400" dirty="0" smtClean="0"/>
          </a:p>
          <a:p>
            <a:r>
              <a:rPr lang="en-GB" sz="2400" dirty="0" smtClean="0"/>
              <a:t>05</a:t>
            </a:r>
            <a:r>
              <a:rPr lang="en-GB" sz="2400" dirty="0" smtClean="0"/>
              <a:t>-02-2013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07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CF096EC-15E1-45F9-B167-FBE36F0982FF}" type="slidenum">
              <a:rPr lang="en-US">
                <a:solidFill>
                  <a:schemeClr val="bg1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04" y="1124744"/>
            <a:ext cx="8856984" cy="4968552"/>
          </a:xfrm>
        </p:spPr>
        <p:txBody>
          <a:bodyPr/>
          <a:lstStyle/>
          <a:p>
            <a:r>
              <a:rPr lang="en-GB" sz="2800" dirty="0" smtClean="0"/>
              <a:t>(1) Information from GGUS tickets must be </a:t>
            </a:r>
            <a:r>
              <a:rPr lang="en-GB" sz="2800" dirty="0" smtClean="0">
                <a:solidFill>
                  <a:schemeClr val="accent1"/>
                </a:solidFill>
              </a:rPr>
              <a:t>accessible to all users</a:t>
            </a:r>
            <a:r>
              <a:rPr lang="en-GB" sz="2800" dirty="0" smtClean="0"/>
              <a:t> for traceability of issues and sharing of information across one or multiple </a:t>
            </a:r>
            <a:r>
              <a:rPr lang="en-GB" sz="2800" dirty="0" err="1" smtClean="0"/>
              <a:t>Vos</a:t>
            </a:r>
            <a:r>
              <a:rPr lang="en-GB" sz="2800" dirty="0" smtClean="0"/>
              <a:t> (WLCG)</a:t>
            </a:r>
          </a:p>
          <a:p>
            <a:pPr lvl="1"/>
            <a:r>
              <a:rPr lang="en-GB" sz="2400" dirty="0" smtClean="0"/>
              <a:t>GGUS tickets must not include confidential information whatever user authentication mechanism is adopted (see following slide)</a:t>
            </a:r>
            <a:endParaRPr lang="en-GB" dirty="0" smtClean="0"/>
          </a:p>
          <a:p>
            <a:r>
              <a:rPr lang="en-GB" sz="2800" dirty="0" smtClean="0">
                <a:sym typeface="Wingdings" pitchFamily="2" charset="2"/>
              </a:rPr>
              <a:t>(2) Allow </a:t>
            </a:r>
            <a:r>
              <a:rPr lang="en-GB" sz="2800" dirty="0" smtClean="0">
                <a:solidFill>
                  <a:schemeClr val="accent1"/>
                </a:solidFill>
                <a:sym typeface="Wingdings" pitchFamily="2" charset="2"/>
              </a:rPr>
              <a:t>all users </a:t>
            </a:r>
            <a:r>
              <a:rPr lang="en-GB" sz="2800" dirty="0" smtClean="0">
                <a:sym typeface="Wingdings" pitchFamily="2" charset="2"/>
              </a:rPr>
              <a:t>(including those not holding a X.509 certificate) to submit tickets</a:t>
            </a:r>
          </a:p>
          <a:p>
            <a:pPr lvl="1"/>
            <a:r>
              <a:rPr lang="en-GB" sz="2400" dirty="0" smtClean="0">
                <a:sym typeface="Wingdings" pitchFamily="2" charset="2"/>
              </a:rPr>
              <a:t>Usage of robot certificates and </a:t>
            </a:r>
            <a:r>
              <a:rPr lang="en-GB" sz="2400" dirty="0" err="1" smtClean="0">
                <a:sym typeface="Wingdings" pitchFamily="2" charset="2"/>
              </a:rPr>
              <a:t>EuduGAIN</a:t>
            </a:r>
            <a:r>
              <a:rPr lang="en-GB" sz="2400" dirty="0" smtClean="0">
                <a:sym typeface="Wingdings" pitchFamily="2" charset="2"/>
              </a:rPr>
              <a:t> credentials gaining popularity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5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4968552"/>
          </a:xfrm>
        </p:spPr>
        <p:txBody>
          <a:bodyPr/>
          <a:lstStyle/>
          <a:p>
            <a:r>
              <a:rPr lang="en-GB" sz="2800" dirty="0" smtClean="0"/>
              <a:t> </a:t>
            </a:r>
            <a:r>
              <a:rPr lang="en-GB" sz="2800" dirty="0" smtClean="0">
                <a:sym typeface="Wingdings" pitchFamily="2" charset="2"/>
              </a:rPr>
              <a:t>(3) Users must be </a:t>
            </a:r>
            <a:r>
              <a:rPr lang="en-GB" sz="2800" dirty="0" smtClean="0">
                <a:solidFill>
                  <a:schemeClr val="accent1"/>
                </a:solidFill>
                <a:sym typeface="Wingdings" pitchFamily="2" charset="2"/>
              </a:rPr>
              <a:t>authenticated</a:t>
            </a:r>
          </a:p>
          <a:p>
            <a:pPr lvl="1"/>
            <a:r>
              <a:rPr lang="en-GB" sz="2400" dirty="0" smtClean="0">
                <a:sym typeface="Wingdings" pitchFamily="2" charset="2"/>
              </a:rPr>
              <a:t>GGUS must be protected from spam  user e-mail verification needed</a:t>
            </a:r>
          </a:p>
          <a:p>
            <a:pPr lvl="1"/>
            <a:r>
              <a:rPr lang="en-GB" sz="2400" dirty="0" smtClean="0">
                <a:sym typeface="Wingdings" pitchFamily="2" charset="2"/>
              </a:rPr>
              <a:t>No identity vetting and e-mail verification when registering a new SSO account, membership of inspire-members SSO group does not satisfy (2)</a:t>
            </a:r>
          </a:p>
          <a:p>
            <a:r>
              <a:rPr lang="en-GB" sz="2800" dirty="0" smtClean="0">
                <a:sym typeface="Wingdings" pitchFamily="2" charset="2"/>
              </a:rPr>
              <a:t>(4) X.509 authentication must coexist with other user authentication mechanisms (WLCG)</a:t>
            </a:r>
          </a:p>
          <a:p>
            <a:pPr lvl="1"/>
            <a:endParaRPr lang="en-GB" sz="2400" dirty="0" smtClean="0">
              <a:sym typeface="Wingdings" pitchFamily="2" charset="2"/>
            </a:endParaRP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0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Confidentiality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4741987"/>
          </a:xfrm>
        </p:spPr>
        <p:txBody>
          <a:bodyPr/>
          <a:lstStyle/>
          <a:p>
            <a:r>
              <a:rPr lang="en-GB" sz="2800" dirty="0" smtClean="0"/>
              <a:t>Information available from GGUS must not be confidential</a:t>
            </a:r>
          </a:p>
          <a:p>
            <a:pPr lvl="1"/>
            <a:r>
              <a:rPr lang="en-GB" sz="2400" dirty="0"/>
              <a:t>Service operations security policy</a:t>
            </a:r>
          </a:p>
          <a:p>
            <a:pPr lvl="2"/>
            <a:r>
              <a:rPr lang="en-GB" sz="2000" dirty="0"/>
              <a:t>“You shall use logged information, including information provided to you by Users, other Resource Centres, Service operations or by the Infrastructure Organization, </a:t>
            </a:r>
            <a:r>
              <a:rPr lang="en-GB" sz="2000" dirty="0">
                <a:solidFill>
                  <a:schemeClr val="accent1"/>
                </a:solidFill>
              </a:rPr>
              <a:t>only for administrative, operational, accounting, monitoring and security purposes</a:t>
            </a:r>
            <a:r>
              <a:rPr lang="en-GB" sz="2000" dirty="0"/>
              <a:t>. You shall apply due </a:t>
            </a:r>
            <a:r>
              <a:rPr lang="en-GB" sz="2000" dirty="0">
                <a:solidFill>
                  <a:schemeClr val="accent1"/>
                </a:solidFill>
              </a:rPr>
              <a:t>diligence in maintaining the confidentiality of logged information</a:t>
            </a:r>
            <a:r>
              <a:rPr lang="en-GB" sz="2000" dirty="0"/>
              <a:t>”</a:t>
            </a:r>
          </a:p>
          <a:p>
            <a:pPr lvl="1"/>
            <a:r>
              <a:rPr lang="en-GB" sz="2400" dirty="0" smtClean="0"/>
              <a:t>IP addresses, middleware packages, log extracts must not include confidential information </a:t>
            </a:r>
            <a:r>
              <a:rPr lang="en-GB" sz="2400" dirty="0" smtClean="0">
                <a:sym typeface="Wingdings" pitchFamily="2" charset="2"/>
              </a:rPr>
              <a:t> </a:t>
            </a:r>
            <a:r>
              <a:rPr lang="en-GB" sz="2400" dirty="0" smtClean="0"/>
              <a:t>the submitter must apply due diligence in this</a:t>
            </a:r>
          </a:p>
          <a:p>
            <a:pPr lvl="1"/>
            <a:r>
              <a:rPr lang="en-GB" sz="2400" dirty="0"/>
              <a:t>U</a:t>
            </a:r>
            <a:r>
              <a:rPr lang="en-GB" sz="2400" dirty="0" smtClean="0"/>
              <a:t>sers holding a valid X.509 certificate are not necessarily more trustworthy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57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184576"/>
          </a:xfrm>
        </p:spPr>
        <p:txBody>
          <a:bodyPr/>
          <a:lstStyle/>
          <a:p>
            <a:r>
              <a:rPr lang="en-GB" sz="2800" dirty="0" smtClean="0">
                <a:solidFill>
                  <a:schemeClr val="accent1"/>
                </a:solidFill>
              </a:rPr>
              <a:t>EGI SSO </a:t>
            </a:r>
            <a:r>
              <a:rPr lang="en-GB" sz="2800" dirty="0" smtClean="0">
                <a:solidFill>
                  <a:schemeClr val="accent1"/>
                </a:solidFill>
                <a:sym typeface="Wingdings" pitchFamily="2" charset="2"/>
              </a:rPr>
              <a:t> no guarantee of user e-mail validity</a:t>
            </a:r>
          </a:p>
          <a:p>
            <a:pPr lvl="1"/>
            <a:r>
              <a:rPr lang="en-GB" sz="2400" dirty="0" smtClean="0">
                <a:sym typeface="Wingdings" pitchFamily="2" charset="2"/>
              </a:rPr>
              <a:t>Various implementation scenarios</a:t>
            </a:r>
          </a:p>
          <a:p>
            <a:pPr lvl="1"/>
            <a:r>
              <a:rPr lang="en-GB" sz="2400" dirty="0" smtClean="0">
                <a:sym typeface="Wingdings" pitchFamily="2" charset="2"/>
              </a:rPr>
              <a:t>Possible short term solution</a:t>
            </a:r>
          </a:p>
          <a:p>
            <a:r>
              <a:rPr lang="en-GB" sz="2800" dirty="0" smtClean="0">
                <a:solidFill>
                  <a:schemeClr val="accent1"/>
                </a:solidFill>
                <a:sym typeface="Wingdings" pitchFamily="2" charset="2"/>
              </a:rPr>
              <a:t>Usage of an established </a:t>
            </a:r>
            <a:r>
              <a:rPr lang="en-GB" sz="2800" dirty="0" err="1" smtClean="0">
                <a:solidFill>
                  <a:schemeClr val="accent1"/>
                </a:solidFill>
                <a:sym typeface="Wingdings" pitchFamily="2" charset="2"/>
              </a:rPr>
              <a:t>IdP</a:t>
            </a:r>
            <a:r>
              <a:rPr lang="en-GB" sz="2800" dirty="0" smtClean="0">
                <a:solidFill>
                  <a:schemeClr val="accent1"/>
                </a:solidFill>
                <a:sym typeface="Wingdings" pitchFamily="2" charset="2"/>
              </a:rPr>
              <a:t> federation like REFED </a:t>
            </a:r>
            <a:r>
              <a:rPr lang="en-GB" sz="2800" dirty="0" smtClean="0">
                <a:sym typeface="Wingdings" pitchFamily="2" charset="2"/>
              </a:rPr>
              <a:t>preferable </a:t>
            </a:r>
          </a:p>
          <a:p>
            <a:pPr lvl="1"/>
            <a:r>
              <a:rPr lang="it-IT" sz="2400" dirty="0" smtClean="0">
                <a:sym typeface="Wingdings" pitchFamily="2" charset="2"/>
              </a:rPr>
              <a:t>GGUS must become a Service Provider</a:t>
            </a:r>
          </a:p>
          <a:p>
            <a:pPr lvl="1"/>
            <a:r>
              <a:rPr lang="it-IT" sz="2400" dirty="0" smtClean="0">
                <a:sym typeface="Wingdings" pitchFamily="2" charset="2"/>
              </a:rPr>
              <a:t>GGUS service metadata to be distributed to IDPs of the federation and IDP metadata to be imported by GGUS</a:t>
            </a:r>
          </a:p>
          <a:p>
            <a:pPr lvl="1"/>
            <a:r>
              <a:rPr lang="en-GB" sz="2400" dirty="0" smtClean="0"/>
              <a:t>REFED can coexist with authentication of users with X.509 certificate who are not members of a federated IDP</a:t>
            </a:r>
          </a:p>
          <a:p>
            <a:pPr lvl="1"/>
            <a:r>
              <a:rPr lang="en-GB" sz="2400" dirty="0" smtClean="0"/>
              <a:t>E.g. of implementation: Portal of NGI_IT</a:t>
            </a:r>
          </a:p>
          <a:p>
            <a:pPr lvl="1"/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GGUS user authentication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99839"/>
      </p:ext>
    </p:extLst>
  </p:cSld>
  <p:clrMapOvr>
    <a:masterClrMapping/>
  </p:clrMapOvr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</Template>
  <TotalTime>955</TotalTime>
  <Words>345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EGI-InSPIRE-Slide-Template_v4</vt:lpstr>
      <vt:lpstr>GGUS user authentication </vt:lpstr>
      <vt:lpstr>Requirements (1/2)</vt:lpstr>
      <vt:lpstr>Requirements (2/2)</vt:lpstr>
      <vt:lpstr>Confidentiality</vt:lpstr>
      <vt:lpstr>For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Tiziana Ferrari</dc:creator>
  <cp:lastModifiedBy>Tiziana Ferrari</cp:lastModifiedBy>
  <cp:revision>49</cp:revision>
  <dcterms:created xsi:type="dcterms:W3CDTF">2013-01-28T22:45:32Z</dcterms:created>
  <dcterms:modified xsi:type="dcterms:W3CDTF">2013-02-04T22:48:17Z</dcterms:modified>
</cp:coreProperties>
</file>