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9.xml" ContentType="application/vnd.openxmlformats-officedocument.presentationml.notesSlide+xml"/>
  <Override PartName="/ppt/tags/tag27.xml" ContentType="application/vnd.openxmlformats-officedocument.presentationml.tags+xml"/>
  <Override PartName="/ppt/notesSlides/notesSlide10.xml" ContentType="application/vnd.openxmlformats-officedocument.presentationml.notesSlide+xml"/>
  <Override PartName="/ppt/tags/tag28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770" r:id="rId2"/>
    <p:sldId id="771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72" r:id="rId12"/>
    <p:sldId id="774" r:id="rId13"/>
    <p:sldId id="775" r:id="rId14"/>
    <p:sldId id="776" r:id="rId15"/>
    <p:sldId id="777" r:id="rId16"/>
    <p:sldId id="778" r:id="rId17"/>
    <p:sldId id="779" r:id="rId18"/>
    <p:sldId id="780" r:id="rId19"/>
    <p:sldId id="781" r:id="rId20"/>
    <p:sldId id="782" r:id="rId21"/>
    <p:sldId id="783" r:id="rId22"/>
    <p:sldId id="784" r:id="rId23"/>
    <p:sldId id="785" r:id="rId24"/>
  </p:sldIdLst>
  <p:sldSz cx="9144000" cy="6858000" type="screen4x3"/>
  <p:notesSz cx="6858000" cy="9144000"/>
  <p:custDataLst>
    <p:tags r:id="rId2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8000"/>
    <a:srgbClr val="EF1FCC"/>
    <a:srgbClr val="CC3399"/>
    <a:srgbClr val="6600CC"/>
    <a:srgbClr val="8F7C57"/>
    <a:srgbClr val="1C9FBE"/>
    <a:srgbClr val="FF7C8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1" autoAdjust="0"/>
    <p:restoredTop sz="94487" autoAdjust="0"/>
  </p:normalViewPr>
  <p:slideViewPr>
    <p:cSldViewPr>
      <p:cViewPr varScale="1">
        <p:scale>
          <a:sx n="65" d="100"/>
          <a:sy n="65" d="100"/>
        </p:scale>
        <p:origin x="-6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/>
              <a:t>Precision Collider Physics &amp; Search for Higgs Boson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23C17A2-C436-4883-B01C-F4EB9A0B67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94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/>
              <a:t>Precision Collider Physics &amp; Search for Higgs Boson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B4605A5-8F51-460B-91D0-A3782B9808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649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5EC63-59ED-4451-8852-0EB77508AD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AFE6B-6F0D-431F-A142-646405A70B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39CD-BF49-489F-88D3-B15A876ACF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A8514B-642F-4ADF-B2CF-E9F0155ECB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1A4B4-E5FE-4751-BB2E-402E3D07F0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D2BED-0AC4-4F61-9320-D71B0C051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34427-18A6-4520-8285-51D45EEA8C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9D238-2EEA-4C63-8D96-B373C44F5C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14E78-47F4-472E-8DD0-31C36EE8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C0A11-D87F-44D9-B3C5-F72DD51059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9796A-4A60-48A4-9409-AD6C78AA5F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52582-0126-4B9D-8620-9C01293BD8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4572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29200" y="6248400"/>
            <a:ext cx="2743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CCC0879-E9E8-4664-AADA-1ED3806401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wmf"/><Relationship Id="rId18" Type="http://schemas.openxmlformats.org/officeDocument/2006/relationships/image" Target="../media/image48.png"/><Relationship Id="rId3" Type="http://schemas.openxmlformats.org/officeDocument/2006/relationships/tags" Target="../tags/tag10.xml"/><Relationship Id="rId7" Type="http://schemas.openxmlformats.org/officeDocument/2006/relationships/image" Target="../media/image37.png"/><Relationship Id="rId12" Type="http://schemas.openxmlformats.org/officeDocument/2006/relationships/image" Target="../media/image42.wmf"/><Relationship Id="rId17" Type="http://schemas.openxmlformats.org/officeDocument/2006/relationships/image" Target="../media/image47.wmf"/><Relationship Id="rId2" Type="http://schemas.openxmlformats.org/officeDocument/2006/relationships/tags" Target="../tags/tag9.xml"/><Relationship Id="rId16" Type="http://schemas.openxmlformats.org/officeDocument/2006/relationships/image" Target="../media/image46.png"/><Relationship Id="rId1" Type="http://schemas.openxmlformats.org/officeDocument/2006/relationships/tags" Target="../tags/tag8.xml"/><Relationship Id="rId6" Type="http://schemas.openxmlformats.org/officeDocument/2006/relationships/notesSlide" Target="../notesSlides/notesSlide6.xml"/><Relationship Id="rId11" Type="http://schemas.openxmlformats.org/officeDocument/2006/relationships/image" Target="../media/image41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45.wmf"/><Relationship Id="rId10" Type="http://schemas.openxmlformats.org/officeDocument/2006/relationships/image" Target="../media/image40.wmf"/><Relationship Id="rId4" Type="http://schemas.openxmlformats.org/officeDocument/2006/relationships/tags" Target="../tags/tag11.xml"/><Relationship Id="rId9" Type="http://schemas.openxmlformats.org/officeDocument/2006/relationships/image" Target="../media/image39.png"/><Relationship Id="rId14" Type="http://schemas.openxmlformats.org/officeDocument/2006/relationships/image" Target="../media/image4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tags" Target="../tags/tag14.xml"/><Relationship Id="rId7" Type="http://schemas.openxmlformats.org/officeDocument/2006/relationships/image" Target="../media/image49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7.xml"/><Relationship Id="rId11" Type="http://schemas.openxmlformats.org/officeDocument/2006/relationships/image" Target="../media/image5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2.png"/><Relationship Id="rId4" Type="http://schemas.openxmlformats.org/officeDocument/2006/relationships/tags" Target="../tags/tag15.xml"/><Relationship Id="rId9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image" Target="../media/image49.png"/><Relationship Id="rId17" Type="http://schemas.openxmlformats.org/officeDocument/2006/relationships/image" Target="../media/image59.png"/><Relationship Id="rId2" Type="http://schemas.openxmlformats.org/officeDocument/2006/relationships/tags" Target="../tags/tag17.xml"/><Relationship Id="rId16" Type="http://schemas.openxmlformats.org/officeDocument/2006/relationships/image" Target="../media/image58.png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image" Target="../media/image53.png"/><Relationship Id="rId5" Type="http://schemas.openxmlformats.org/officeDocument/2006/relationships/tags" Target="../tags/tag20.xml"/><Relationship Id="rId15" Type="http://schemas.openxmlformats.org/officeDocument/2006/relationships/image" Target="../media/image57.png"/><Relationship Id="rId10" Type="http://schemas.openxmlformats.org/officeDocument/2006/relationships/image" Target="../media/image54.png"/><Relationship Id="rId4" Type="http://schemas.openxmlformats.org/officeDocument/2006/relationships/tags" Target="../tags/tag19.xml"/><Relationship Id="rId9" Type="http://schemas.openxmlformats.org/officeDocument/2006/relationships/notesSlide" Target="../notesSlides/notesSlide8.xml"/><Relationship Id="rId14" Type="http://schemas.openxmlformats.org/officeDocument/2006/relationships/image" Target="../media/image56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tags" Target="../tags/tag25.xml"/><Relationship Id="rId7" Type="http://schemas.openxmlformats.org/officeDocument/2006/relationships/image" Target="../media/image61.wmf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notesSlide" Target="../notesSlides/notesSlide9.xml"/><Relationship Id="rId11" Type="http://schemas.openxmlformats.org/officeDocument/2006/relationships/image" Target="../media/image65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64.png"/><Relationship Id="rId4" Type="http://schemas.openxmlformats.org/officeDocument/2006/relationships/tags" Target="../tags/tag26.xml"/><Relationship Id="rId9" Type="http://schemas.openxmlformats.org/officeDocument/2006/relationships/image" Target="../media/image6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5" Type="http://schemas.openxmlformats.org/officeDocument/2006/relationships/image" Target="../media/image67.wmf"/><Relationship Id="rId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5" Type="http://schemas.openxmlformats.org/officeDocument/2006/relationships/image" Target="../media/image74.png"/><Relationship Id="rId4" Type="http://schemas.openxmlformats.org/officeDocument/2006/relationships/image" Target="../media/image7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png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image" Target="../media/image22.png"/><Relationship Id="rId3" Type="http://schemas.openxmlformats.org/officeDocument/2006/relationships/tags" Target="../tags/tag5.xml"/><Relationship Id="rId7" Type="http://schemas.openxmlformats.org/officeDocument/2006/relationships/notesSlide" Target="../notesSlides/notesSlide4.xml"/><Relationship Id="rId12" Type="http://schemas.openxmlformats.org/officeDocument/2006/relationships/image" Target="../media/image21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0.png"/><Relationship Id="rId5" Type="http://schemas.openxmlformats.org/officeDocument/2006/relationships/tags" Target="../tags/tag7.xml"/><Relationship Id="rId10" Type="http://schemas.openxmlformats.org/officeDocument/2006/relationships/image" Target="../media/image19.png"/><Relationship Id="rId4" Type="http://schemas.openxmlformats.org/officeDocument/2006/relationships/tags" Target="../tags/tag6.xml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MSlarge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52400" y="0"/>
            <a:ext cx="10189029" cy="6858000"/>
          </a:xfrm>
          <a:prstGeom prst="rect">
            <a:avLst/>
          </a:prstGeom>
        </p:spPr>
      </p:pic>
      <p:sp>
        <p:nvSpPr>
          <p:cNvPr id="164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28600"/>
            <a:ext cx="6019800" cy="1828800"/>
          </a:xfrm>
          <a:solidFill>
            <a:srgbClr val="FFFF99"/>
          </a:solidFill>
        </p:spPr>
        <p:txBody>
          <a:bodyPr/>
          <a:lstStyle/>
          <a:p>
            <a:r>
              <a:rPr lang="en-US" sz="3600" dirty="0" smtClean="0"/>
              <a:t>Beyond Feynman Diagrams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Lecture 3 </a:t>
            </a:r>
            <a:endParaRPr lang="en-US" sz="3600" dirty="0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953000"/>
            <a:ext cx="5943600" cy="1791018"/>
          </a:xfrm>
          <a:solidFill>
            <a:srgbClr val="CCFFCC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rgbClr val="0000FF"/>
                </a:solidFill>
              </a:rPr>
              <a:t>Lance Dixon </a:t>
            </a:r>
            <a:endParaRPr lang="en-US" sz="2400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 smtClean="0"/>
              <a:t>Academic Training Lectures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CERN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April 24-26, 2013</a:t>
            </a:r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  <p:pic>
        <p:nvPicPr>
          <p:cNvPr id="6" name="Picture 5" descr="SLAC_Logo_hir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2226" y="6019800"/>
            <a:ext cx="1779374" cy="63687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24800" y="1"/>
            <a:ext cx="2095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701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smtClean="0"/>
              <a:t>L. Dixon       Beyond Feynman Diagrams</a:t>
            </a:r>
            <a:endParaRPr lang="en-US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Lecture 3       April 25,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1FA31-42DD-4F72-A751-E75F15F996F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200400" y="1676400"/>
            <a:ext cx="4191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i="0" dirty="0" smtClean="0"/>
              <a:t>Each </a:t>
            </a:r>
            <a:r>
              <a:rPr lang="en-US" sz="2000" i="0" dirty="0" smtClean="0">
                <a:solidFill>
                  <a:srgbClr val="0000FF"/>
                </a:solidFill>
              </a:rPr>
              <a:t>box</a:t>
            </a:r>
            <a:r>
              <a:rPr lang="en-US" sz="2000" i="0" dirty="0" smtClean="0"/>
              <a:t> coefficient comes </a:t>
            </a:r>
            <a:r>
              <a:rPr lang="en-US" sz="2000" i="0" dirty="0" smtClean="0">
                <a:solidFill>
                  <a:srgbClr val="008000"/>
                </a:solidFill>
              </a:rPr>
              <a:t>uniquely </a:t>
            </a:r>
            <a:r>
              <a:rPr lang="en-US" sz="2000" i="0" dirty="0" smtClean="0"/>
              <a:t>from 1 “quadruple cut”</a:t>
            </a:r>
            <a:endParaRPr lang="en-US" i="0" dirty="0">
              <a:solidFill>
                <a:srgbClr val="EF1FCC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1568" y="1434662"/>
            <a:ext cx="1792779" cy="1497724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</p:pic>
      <p:grpSp>
        <p:nvGrpSpPr>
          <p:cNvPr id="2" name="Group 53"/>
          <p:cNvGrpSpPr/>
          <p:nvPr/>
        </p:nvGrpSpPr>
        <p:grpSpPr>
          <a:xfrm>
            <a:off x="898634" y="2183523"/>
            <a:ext cx="7788166" cy="4021131"/>
            <a:chOff x="898634" y="2183523"/>
            <a:chExt cx="7788166" cy="4021131"/>
          </a:xfrm>
        </p:grpSpPr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3080024" y="5044310"/>
              <a:ext cx="56067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i="0" dirty="0" smtClean="0"/>
                <a:t>Each</a:t>
              </a:r>
              <a:r>
                <a:rPr lang="en-US" sz="2000" i="0" dirty="0" smtClean="0">
                  <a:solidFill>
                    <a:srgbClr val="0000FF"/>
                  </a:solidFill>
                </a:rPr>
                <a:t> bubble </a:t>
              </a:r>
              <a:r>
                <a:rPr lang="en-US" sz="2000" i="0" dirty="0" smtClean="0"/>
                <a:t>coefficient from 1 double cut, </a:t>
              </a:r>
              <a:r>
                <a:rPr lang="en-US" sz="2000" i="0" dirty="0" smtClean="0">
                  <a:solidFill>
                    <a:srgbClr val="FF0000"/>
                  </a:solidFill>
                </a:rPr>
                <a:t>removing contamination by boxes and triangles</a:t>
              </a:r>
              <a:endParaRPr lang="en-US" i="0" dirty="0">
                <a:solidFill>
                  <a:srgbClr val="FF0000"/>
                </a:solidFill>
              </a:endParaRPr>
            </a:p>
          </p:txBody>
        </p:sp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15727" y="4939151"/>
              <a:ext cx="1585584" cy="1265503"/>
            </a:xfrm>
            <a:prstGeom prst="rect">
              <a:avLst/>
            </a:prstGeom>
            <a:noFill/>
            <a:ln w="22225" algn="ctr">
              <a:noFill/>
              <a:miter lim="800000"/>
              <a:headEnd/>
              <a:tailEnd/>
            </a:ln>
          </p:spPr>
        </p:pic>
        <p:cxnSp>
          <p:nvCxnSpPr>
            <p:cNvPr id="21" name="Straight Arrow Connector 20"/>
            <p:cNvCxnSpPr/>
            <p:nvPr/>
          </p:nvCxnSpPr>
          <p:spPr bwMode="auto">
            <a:xfrm rot="5400000">
              <a:off x="1617947" y="4818346"/>
              <a:ext cx="315307" cy="1297"/>
            </a:xfrm>
            <a:prstGeom prst="straightConnector1">
              <a:avLst/>
            </a:prstGeom>
            <a:solidFill>
              <a:srgbClr val="FF99CC"/>
            </a:solidFill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Shape 48"/>
            <p:cNvCxnSpPr>
              <a:stCxn id="11" idx="1"/>
              <a:endCxn id="20" idx="1"/>
            </p:cNvCxnSpPr>
            <p:nvPr/>
          </p:nvCxnSpPr>
          <p:spPr bwMode="auto">
            <a:xfrm rot="10800000" flipH="1" flipV="1">
              <a:off x="911567" y="2183523"/>
              <a:ext cx="104159" cy="3388379"/>
            </a:xfrm>
            <a:prstGeom prst="curvedConnector3">
              <a:avLst>
                <a:gd name="adj1" fmla="val -219472"/>
              </a:avLst>
            </a:prstGeom>
            <a:solidFill>
              <a:srgbClr val="FF99CC"/>
            </a:solidFill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Arrow Connector 22"/>
            <p:cNvCxnSpPr>
              <a:endCxn id="20" idx="1"/>
            </p:cNvCxnSpPr>
            <p:nvPr/>
          </p:nvCxnSpPr>
          <p:spPr bwMode="auto">
            <a:xfrm rot="16200000" flipH="1">
              <a:off x="875015" y="5431190"/>
              <a:ext cx="164331" cy="117093"/>
            </a:xfrm>
            <a:prstGeom prst="straightConnector1">
              <a:avLst/>
            </a:prstGeom>
            <a:solidFill>
              <a:srgbClr val="FF99CC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" name="Group 22"/>
          <p:cNvGrpSpPr/>
          <p:nvPr/>
        </p:nvGrpSpPr>
        <p:grpSpPr>
          <a:xfrm>
            <a:off x="959103" y="2748657"/>
            <a:ext cx="7994396" cy="1919252"/>
            <a:chOff x="959103" y="2748657"/>
            <a:chExt cx="7994396" cy="1919252"/>
          </a:xfrm>
        </p:grpSpPr>
        <p:grpSp>
          <p:nvGrpSpPr>
            <p:cNvPr id="7" name="Group 52"/>
            <p:cNvGrpSpPr/>
            <p:nvPr/>
          </p:nvGrpSpPr>
          <p:grpSpPr>
            <a:xfrm>
              <a:off x="959103" y="3011217"/>
              <a:ext cx="6965697" cy="1656692"/>
              <a:chOff x="959103" y="3011217"/>
              <a:chExt cx="6965697" cy="1656692"/>
            </a:xfrm>
          </p:grpSpPr>
          <p:sp>
            <p:nvSpPr>
              <p:cNvPr id="28" name="Text Box 8"/>
              <p:cNvSpPr txBox="1">
                <a:spLocks noChangeArrowheads="1"/>
              </p:cNvSpPr>
              <p:nvPr/>
            </p:nvSpPr>
            <p:spPr bwMode="auto">
              <a:xfrm>
                <a:off x="3048711" y="3497865"/>
                <a:ext cx="4876089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2000" i="0" dirty="0" smtClean="0"/>
                  <a:t>Each</a:t>
                </a:r>
                <a:r>
                  <a:rPr lang="en-US" sz="2000" i="0" dirty="0" smtClean="0">
                    <a:solidFill>
                      <a:srgbClr val="0000FF"/>
                    </a:solidFill>
                  </a:rPr>
                  <a:t> triangle</a:t>
                </a:r>
                <a:r>
                  <a:rPr lang="en-US" sz="2000" i="0" dirty="0" smtClean="0"/>
                  <a:t> coefficient from 1 triple cut, </a:t>
                </a:r>
              </a:p>
              <a:p>
                <a:r>
                  <a:rPr lang="en-US" sz="2000" i="0" dirty="0" smtClean="0"/>
                  <a:t>but </a:t>
                </a:r>
                <a:r>
                  <a:rPr lang="en-US" sz="2000" i="0" dirty="0" smtClean="0">
                    <a:solidFill>
                      <a:srgbClr val="FF0000"/>
                    </a:solidFill>
                  </a:rPr>
                  <a:t>“contaminated” by boxes</a:t>
                </a:r>
                <a:endParaRPr lang="en-US" i="0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29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59103" y="3326524"/>
                <a:ext cx="1673738" cy="1341385"/>
              </a:xfrm>
              <a:prstGeom prst="rect">
                <a:avLst/>
              </a:prstGeom>
              <a:noFill/>
              <a:ln w="22225" algn="ctr">
                <a:noFill/>
                <a:miter lim="800000"/>
                <a:headEnd/>
                <a:tailEnd/>
              </a:ln>
            </p:spPr>
          </p:pic>
          <p:cxnSp>
            <p:nvCxnSpPr>
              <p:cNvPr id="30" name="Straight Arrow Connector 29"/>
              <p:cNvCxnSpPr>
                <a:endCxn id="29" idx="0"/>
              </p:cNvCxnSpPr>
              <p:nvPr/>
            </p:nvCxnSpPr>
            <p:spPr bwMode="auto">
              <a:xfrm rot="5400000">
                <a:off x="1638968" y="3168222"/>
                <a:ext cx="315307" cy="1297"/>
              </a:xfrm>
              <a:prstGeom prst="straightConnector1">
                <a:avLst/>
              </a:prstGeom>
              <a:solidFill>
                <a:srgbClr val="FF99CC"/>
              </a:solidFill>
              <a:ln w="412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27" name="Rectangle 26"/>
            <p:cNvSpPr/>
            <p:nvPr/>
          </p:nvSpPr>
          <p:spPr>
            <a:xfrm>
              <a:off x="3092000" y="2748657"/>
              <a:ext cx="58614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i="0" dirty="0" err="1" smtClean="0">
                  <a:solidFill>
                    <a:srgbClr val="EF1FCC"/>
                  </a:solidFill>
                </a:rPr>
                <a:t>Ossola</a:t>
              </a:r>
              <a:r>
                <a:rPr lang="en-US" sz="1600" i="0" dirty="0" smtClean="0">
                  <a:solidFill>
                    <a:srgbClr val="EF1FCC"/>
                  </a:solidFill>
                </a:rPr>
                <a:t>, </a:t>
              </a:r>
              <a:r>
                <a:rPr lang="en-US" sz="1600" i="0" dirty="0" err="1" smtClean="0">
                  <a:solidFill>
                    <a:srgbClr val="EF1FCC"/>
                  </a:solidFill>
                </a:rPr>
                <a:t>Papadopolous</a:t>
              </a:r>
              <a:r>
                <a:rPr lang="en-US" sz="1600" i="0" dirty="0" smtClean="0">
                  <a:solidFill>
                    <a:srgbClr val="EF1FCC"/>
                  </a:solidFill>
                </a:rPr>
                <a:t>, </a:t>
              </a:r>
              <a:r>
                <a:rPr lang="en-US" sz="1600" i="0" dirty="0" err="1" smtClean="0">
                  <a:solidFill>
                    <a:srgbClr val="EF1FCC"/>
                  </a:solidFill>
                </a:rPr>
                <a:t>Pittau</a:t>
              </a:r>
              <a:r>
                <a:rPr lang="en-US" sz="1600" i="0" dirty="0" smtClean="0">
                  <a:solidFill>
                    <a:srgbClr val="EF1FCC"/>
                  </a:solidFill>
                </a:rPr>
                <a:t>, </a:t>
              </a:r>
              <a:r>
                <a:rPr lang="en-US" sz="1600" i="0" dirty="0" err="1" smtClean="0">
                  <a:solidFill>
                    <a:srgbClr val="EF1FCC"/>
                  </a:solidFill>
                </a:rPr>
                <a:t>hep</a:t>
              </a:r>
              <a:r>
                <a:rPr lang="en-US" sz="1600" i="0" dirty="0" smtClean="0">
                  <a:solidFill>
                    <a:srgbClr val="EF1FCC"/>
                  </a:solidFill>
                </a:rPr>
                <a:t>-ph/0609007;</a:t>
              </a:r>
            </a:p>
            <a:p>
              <a:r>
                <a:rPr lang="en-US" sz="1600" i="0" dirty="0" smtClean="0">
                  <a:solidFill>
                    <a:srgbClr val="EF1FCC"/>
                  </a:solidFill>
                </a:rPr>
                <a:t>Mastrolia, </a:t>
              </a:r>
              <a:r>
                <a:rPr lang="en-US" sz="1600" i="0" dirty="0" err="1" smtClean="0">
                  <a:solidFill>
                    <a:srgbClr val="EF1FCC"/>
                  </a:solidFill>
                </a:rPr>
                <a:t>hep-th</a:t>
              </a:r>
              <a:r>
                <a:rPr lang="en-US" sz="1600" i="0" dirty="0" smtClean="0">
                  <a:solidFill>
                    <a:srgbClr val="EF1FCC"/>
                  </a:solidFill>
                </a:rPr>
                <a:t>/0611091; Forde, 0704.1835; </a:t>
              </a:r>
            </a:p>
            <a:p>
              <a:r>
                <a:rPr lang="en-US" sz="1600" i="0" dirty="0" smtClean="0">
                  <a:solidFill>
                    <a:srgbClr val="EF1FCC"/>
                  </a:solidFill>
                </a:rPr>
                <a:t>Ellis, </a:t>
              </a:r>
              <a:r>
                <a:rPr lang="en-US" sz="1600" i="0" dirty="0" err="1" smtClean="0">
                  <a:solidFill>
                    <a:srgbClr val="EF1FCC"/>
                  </a:solidFill>
                </a:rPr>
                <a:t>Giele</a:t>
              </a:r>
              <a:r>
                <a:rPr lang="en-US" sz="1600" i="0" dirty="0" smtClean="0">
                  <a:solidFill>
                    <a:srgbClr val="EF1FCC"/>
                  </a:solidFill>
                </a:rPr>
                <a:t>, Kunszt, 0708.2398; Berger et al., 0803.4180;…</a:t>
              </a:r>
              <a:endParaRPr lang="en-US" sz="1600" i="0" dirty="0">
                <a:solidFill>
                  <a:srgbClr val="EF1FCC"/>
                </a:solidFill>
              </a:endParaRPr>
            </a:p>
          </p:txBody>
        </p:sp>
      </p:grp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359071" y="304800"/>
            <a:ext cx="84433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>
                <a:solidFill>
                  <a:schemeClr val="tx2"/>
                </a:solidFill>
              </a:rPr>
              <a:t> </a:t>
            </a:r>
            <a:r>
              <a:rPr lang="en-US" sz="3600" i="0" smtClean="0">
                <a:solidFill>
                  <a:schemeClr val="tx2"/>
                </a:solidFill>
              </a:rPr>
              <a:t>Full amplitude </a:t>
            </a:r>
            <a:r>
              <a:rPr lang="en-US" sz="3600" i="0" dirty="0" smtClean="0">
                <a:solidFill>
                  <a:schemeClr val="tx2"/>
                </a:solidFill>
              </a:rPr>
              <a:t>determined hierarchically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3048000" y="5715000"/>
            <a:ext cx="4419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i="0" dirty="0" smtClean="0">
                <a:solidFill>
                  <a:srgbClr val="0000FF"/>
                </a:solidFill>
              </a:rPr>
              <a:t>Rational part</a:t>
            </a:r>
            <a:r>
              <a:rPr lang="en-US" sz="2000" i="0" dirty="0" smtClean="0"/>
              <a:t> depends on all of above</a:t>
            </a:r>
          </a:p>
        </p:txBody>
      </p:sp>
      <p:sp>
        <p:nvSpPr>
          <p:cNvPr id="25" name="Rectangle 14"/>
          <p:cNvSpPr>
            <a:spLocks noChangeArrowheads="1"/>
          </p:cNvSpPr>
          <p:nvPr/>
        </p:nvSpPr>
        <p:spPr bwMode="auto">
          <a:xfrm>
            <a:off x="4724400" y="22860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1600" i="0" dirty="0" err="1">
                <a:solidFill>
                  <a:srgbClr val="CC3399"/>
                </a:solidFill>
              </a:rPr>
              <a:t>Britto</a:t>
            </a:r>
            <a:r>
              <a:rPr lang="en-US" sz="1600" i="0" dirty="0">
                <a:solidFill>
                  <a:srgbClr val="CC3399"/>
                </a:solidFill>
              </a:rPr>
              <a:t>, Cachazo, </a:t>
            </a:r>
            <a:r>
              <a:rPr lang="en-US" sz="1600" i="0" dirty="0" err="1">
                <a:solidFill>
                  <a:srgbClr val="CC3399"/>
                </a:solidFill>
              </a:rPr>
              <a:t>Feng</a:t>
            </a:r>
            <a:r>
              <a:rPr lang="en-US" sz="1600" i="0" dirty="0">
                <a:solidFill>
                  <a:srgbClr val="CC3399"/>
                </a:solidFill>
              </a:rPr>
              <a:t>, </a:t>
            </a:r>
            <a:r>
              <a:rPr lang="en-US" sz="1600" i="0" dirty="0" err="1" smtClean="0">
                <a:solidFill>
                  <a:srgbClr val="CC3399"/>
                </a:solidFill>
              </a:rPr>
              <a:t>hep-th</a:t>
            </a:r>
            <a:r>
              <a:rPr lang="en-US" sz="1600" i="0" dirty="0" smtClean="0">
                <a:solidFill>
                  <a:srgbClr val="CC3399"/>
                </a:solidFill>
              </a:rPr>
              <a:t>/0412103</a:t>
            </a:r>
            <a:endParaRPr lang="en-US" sz="1600" i="0" dirty="0">
              <a:solidFill>
                <a:srgbClr val="CC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408408" y="3781662"/>
            <a:ext cx="7394983" cy="1576683"/>
            <a:chOff x="408408" y="3781662"/>
            <a:chExt cx="7394983" cy="1576683"/>
          </a:xfrm>
        </p:grpSpPr>
        <p:pic>
          <p:nvPicPr>
            <p:cNvPr id="34" name="Picture 33" descr="txp_fig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 cstate="print">
              <a:lum/>
            </a:blip>
            <a:stretch>
              <a:fillRect/>
            </a:stretch>
          </p:blipFill>
          <p:spPr>
            <a:xfrm>
              <a:off x="533400" y="4953000"/>
              <a:ext cx="7269991" cy="405345"/>
            </a:xfrm>
            <a:prstGeom prst="rect">
              <a:avLst/>
            </a:prstGeom>
          </p:spPr>
        </p:pic>
        <p:pic>
          <p:nvPicPr>
            <p:cNvPr id="35" name="Picture 34" descr="txp_fig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 cstate="print">
              <a:lum/>
            </a:blip>
            <a:stretch>
              <a:fillRect/>
            </a:stretch>
          </p:blipFill>
          <p:spPr>
            <a:xfrm>
              <a:off x="408408" y="3781662"/>
              <a:ext cx="2916984" cy="717076"/>
            </a:xfrm>
            <a:prstGeom prst="rect">
              <a:avLst/>
            </a:prstGeom>
          </p:spPr>
        </p:pic>
        <p:pic>
          <p:nvPicPr>
            <p:cNvPr id="36" name="Picture 35" descr="txp_fig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>
              <a:lum/>
            </a:blip>
            <a:stretch>
              <a:fillRect/>
            </a:stretch>
          </p:blipFill>
          <p:spPr>
            <a:xfrm>
              <a:off x="4447008" y="3781662"/>
              <a:ext cx="2916983" cy="717076"/>
            </a:xfrm>
            <a:prstGeom prst="rect">
              <a:avLst/>
            </a:prstGeom>
          </p:spPr>
        </p:pic>
      </p:grp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8EE4-5A0E-491B-AA66-ADE797208CED}" type="slidenum">
              <a:rPr lang="en-US"/>
              <a:pPr/>
              <a:t>11</a:t>
            </a:fld>
            <a:endParaRPr lang="en-US"/>
          </a:p>
        </p:txBody>
      </p:sp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Triangle coefficients</a:t>
            </a:r>
          </a:p>
        </p:txBody>
      </p:sp>
      <p:pic>
        <p:nvPicPr>
          <p:cNvPr id="363534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62600" y="1643063"/>
            <a:ext cx="2362200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3536" name="Text Box 16"/>
          <p:cNvSpPr txBox="1">
            <a:spLocks noChangeArrowheads="1"/>
          </p:cNvSpPr>
          <p:nvPr/>
        </p:nvSpPr>
        <p:spPr bwMode="auto">
          <a:xfrm>
            <a:off x="457200" y="2438400"/>
            <a:ext cx="94769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0" dirty="0"/>
              <a:t>Solves</a:t>
            </a:r>
            <a:r>
              <a:rPr lang="en-US" i="0" dirty="0"/>
              <a:t> </a:t>
            </a:r>
          </a:p>
        </p:txBody>
      </p:sp>
      <p:pic>
        <p:nvPicPr>
          <p:cNvPr id="363538" name="Picture 1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2514600"/>
            <a:ext cx="335280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3541" name="Picture 2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53000" y="2971800"/>
            <a:ext cx="542823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3539" name="Text Box 19"/>
          <p:cNvSpPr txBox="1">
            <a:spLocks noChangeArrowheads="1"/>
          </p:cNvSpPr>
          <p:nvPr/>
        </p:nvSpPr>
        <p:spPr bwMode="auto">
          <a:xfrm>
            <a:off x="533400" y="2971800"/>
            <a:ext cx="39805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0" dirty="0"/>
              <a:t>for suitable definitions of </a:t>
            </a:r>
            <a:r>
              <a:rPr lang="en-US" sz="1800" i="0" dirty="0" smtClean="0"/>
              <a:t> (</a:t>
            </a:r>
            <a:r>
              <a:rPr lang="en-US" sz="1800" i="0" dirty="0" err="1" smtClean="0"/>
              <a:t>massless</a:t>
            </a:r>
            <a:r>
              <a:rPr lang="en-US" sz="1800" i="0" dirty="0" smtClean="0"/>
              <a:t>) </a:t>
            </a:r>
            <a:endParaRPr lang="en-US" sz="1800" i="0" dirty="0"/>
          </a:p>
        </p:txBody>
      </p:sp>
      <p:pic>
        <p:nvPicPr>
          <p:cNvPr id="363540" name="Picture 2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5801" y="2971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381000" y="3048000"/>
            <a:ext cx="8480425" cy="1960563"/>
            <a:chOff x="240" y="1920"/>
            <a:chExt cx="5342" cy="1235"/>
          </a:xfrm>
        </p:grpSpPr>
        <p:sp>
          <p:nvSpPr>
            <p:cNvPr id="363524" name="Text Box 4"/>
            <p:cNvSpPr txBox="1">
              <a:spLocks noChangeArrowheads="1"/>
            </p:cNvSpPr>
            <p:nvPr/>
          </p:nvSpPr>
          <p:spPr bwMode="auto">
            <a:xfrm>
              <a:off x="240" y="2256"/>
              <a:ext cx="1328" cy="58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i="0" dirty="0"/>
                <a:t>Box-subtracted </a:t>
              </a:r>
            </a:p>
            <a:p>
              <a:r>
                <a:rPr lang="en-US" sz="1800" i="0" dirty="0"/>
                <a:t>triple cut has poles</a:t>
              </a:r>
            </a:p>
            <a:p>
              <a:r>
                <a:rPr lang="en-US" sz="1800" i="0" dirty="0"/>
                <a:t>only at </a:t>
              </a:r>
              <a:r>
                <a:rPr lang="en-US" sz="1800" i="1" dirty="0">
                  <a:solidFill>
                    <a:srgbClr val="0000FF"/>
                  </a:solidFill>
                  <a:latin typeface="Times New Roman" pitchFamily="18" charset="0"/>
                </a:rPr>
                <a:t>t </a:t>
              </a:r>
              <a:r>
                <a:rPr lang="en-US" sz="1800" dirty="0">
                  <a:solidFill>
                    <a:srgbClr val="0000FF"/>
                  </a:solidFill>
                  <a:latin typeface="Times New Roman" pitchFamily="18" charset="0"/>
                </a:rPr>
                <a:t>= </a:t>
              </a:r>
              <a:r>
                <a:rPr lang="en-US" sz="1800" i="0" dirty="0">
                  <a:solidFill>
                    <a:srgbClr val="0000FF"/>
                  </a:solidFill>
                  <a:latin typeface="Times New Roman" pitchFamily="18" charset="0"/>
                </a:rPr>
                <a:t>0, </a:t>
              </a:r>
              <a:r>
                <a:rPr lang="en-US" sz="1800" i="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∞</a:t>
              </a:r>
              <a:endParaRPr lang="en-US" i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63542" name="Picture 2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824" y="2304"/>
              <a:ext cx="2718" cy="528"/>
            </a:xfrm>
            <a:prstGeom prst="rect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ffectLst/>
          </p:spPr>
        </p:pic>
        <p:sp>
          <p:nvSpPr>
            <p:cNvPr id="363543" name="Line 23"/>
            <p:cNvSpPr>
              <a:spLocks noChangeShapeType="1"/>
            </p:cNvSpPr>
            <p:nvPr/>
          </p:nvSpPr>
          <p:spPr bwMode="auto">
            <a:xfrm flipH="1">
              <a:off x="2928" y="1920"/>
              <a:ext cx="96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363544" name="Picture 24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944" y="2544"/>
              <a:ext cx="638" cy="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3545" name="Line 25"/>
            <p:cNvSpPr>
              <a:spLocks noChangeShapeType="1"/>
            </p:cNvSpPr>
            <p:nvPr/>
          </p:nvSpPr>
          <p:spPr bwMode="auto">
            <a:xfrm flipH="1" flipV="1">
              <a:off x="4608" y="2592"/>
              <a:ext cx="24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381000" y="4648202"/>
            <a:ext cx="7315200" cy="1477963"/>
            <a:chOff x="240" y="2928"/>
            <a:chExt cx="4608" cy="931"/>
          </a:xfrm>
        </p:grpSpPr>
        <p:pic>
          <p:nvPicPr>
            <p:cNvPr id="363546" name="Picture 26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40" y="3072"/>
              <a:ext cx="1440" cy="566"/>
            </a:xfrm>
            <a:prstGeom prst="rect">
              <a:avLst/>
            </a:prstGeom>
            <a:no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pic>
        <p:pic>
          <p:nvPicPr>
            <p:cNvPr id="363547" name="Picture 27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032" y="3024"/>
              <a:ext cx="816" cy="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3548" name="Text Box 28"/>
            <p:cNvSpPr txBox="1">
              <a:spLocks noChangeArrowheads="1"/>
            </p:cNvSpPr>
            <p:nvPr/>
          </p:nvSpPr>
          <p:spPr bwMode="auto">
            <a:xfrm>
              <a:off x="1824" y="2928"/>
              <a:ext cx="1918" cy="9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i="0" dirty="0"/>
                <a:t>Triangle coefficient </a:t>
              </a:r>
              <a:r>
                <a:rPr lang="en-US" sz="1800" i="1" dirty="0">
                  <a:solidFill>
                    <a:srgbClr val="008000"/>
                  </a:solidFill>
                  <a:latin typeface="Times New Roman" pitchFamily="18" charset="0"/>
                </a:rPr>
                <a:t>c</a:t>
              </a:r>
              <a:r>
                <a:rPr lang="en-US" sz="1800" i="0" baseline="-25000" dirty="0">
                  <a:solidFill>
                    <a:srgbClr val="008000"/>
                  </a:solidFill>
                  <a:latin typeface="Times New Roman" pitchFamily="18" charset="0"/>
                </a:rPr>
                <a:t>0</a:t>
              </a:r>
            </a:p>
            <a:p>
              <a:r>
                <a:rPr lang="en-US" sz="1800" i="0" dirty="0"/>
                <a:t>plus all other coefficients </a:t>
              </a:r>
              <a:r>
                <a:rPr lang="en-US" sz="1800" i="1" dirty="0" err="1">
                  <a:solidFill>
                    <a:srgbClr val="008000"/>
                  </a:solidFill>
                  <a:latin typeface="Times New Roman" pitchFamily="18" charset="0"/>
                </a:rPr>
                <a:t>c</a:t>
              </a:r>
              <a:r>
                <a:rPr lang="en-US" sz="1800" i="1" baseline="-25000" dirty="0" err="1">
                  <a:solidFill>
                    <a:srgbClr val="008000"/>
                  </a:solidFill>
                  <a:latin typeface="Times New Roman" pitchFamily="18" charset="0"/>
                </a:rPr>
                <a:t>j</a:t>
              </a:r>
              <a:endParaRPr lang="en-US" sz="1800" i="1" dirty="0"/>
            </a:p>
            <a:p>
              <a:r>
                <a:rPr lang="en-US" sz="1800" i="0" dirty="0"/>
                <a:t>obtained by </a:t>
              </a:r>
              <a:r>
                <a:rPr lang="en-US" sz="1800" i="0" dirty="0">
                  <a:solidFill>
                    <a:srgbClr val="0000FF"/>
                  </a:solidFill>
                </a:rPr>
                <a:t>discrete Fourier</a:t>
              </a:r>
            </a:p>
            <a:p>
              <a:r>
                <a:rPr lang="en-US" sz="1800" i="0" dirty="0">
                  <a:solidFill>
                    <a:srgbClr val="0000FF"/>
                  </a:solidFill>
                </a:rPr>
                <a:t>projection</a:t>
              </a:r>
              <a:r>
                <a:rPr lang="en-US" sz="1800" i="0" dirty="0"/>
                <a:t>, sampling at </a:t>
              </a:r>
            </a:p>
            <a:p>
              <a:r>
                <a:rPr lang="en-US" sz="1800" dirty="0">
                  <a:solidFill>
                    <a:srgbClr val="0000FF"/>
                  </a:solidFill>
                  <a:latin typeface="Times New Roman" pitchFamily="18" charset="0"/>
                </a:rPr>
                <a:t>(2</a:t>
              </a:r>
              <a:r>
                <a:rPr lang="en-US" sz="1800" i="1" dirty="0">
                  <a:solidFill>
                    <a:srgbClr val="0000FF"/>
                  </a:solidFill>
                  <a:latin typeface="Times New Roman" pitchFamily="18" charset="0"/>
                </a:rPr>
                <a:t>p</a:t>
              </a:r>
              <a:r>
                <a:rPr lang="en-US" sz="1800" dirty="0">
                  <a:solidFill>
                    <a:srgbClr val="0000FF"/>
                  </a:solidFill>
                  <a:latin typeface="Times New Roman" pitchFamily="18" charset="0"/>
                </a:rPr>
                <a:t>+1)</a:t>
              </a:r>
              <a:r>
                <a:rPr lang="en-US" sz="1800" baseline="30000" dirty="0" err="1">
                  <a:solidFill>
                    <a:srgbClr val="0000FF"/>
                  </a:solidFill>
                  <a:latin typeface="Times New Roman" pitchFamily="18" charset="0"/>
                </a:rPr>
                <a:t>th</a:t>
              </a:r>
              <a:r>
                <a:rPr lang="en-US" sz="1800" dirty="0">
                  <a:solidFill>
                    <a:srgbClr val="0000FF"/>
                  </a:solidFill>
                  <a:latin typeface="Times New Roman" pitchFamily="18" charset="0"/>
                </a:rPr>
                <a:t> </a:t>
              </a:r>
              <a:r>
                <a:rPr lang="en-US" sz="1800" i="1" dirty="0">
                  <a:solidFill>
                    <a:srgbClr val="0000FF"/>
                  </a:solidFill>
                  <a:latin typeface="Times New Roman" pitchFamily="18" charset="0"/>
                </a:rPr>
                <a:t> </a:t>
              </a:r>
              <a:r>
                <a:rPr lang="en-US" sz="1800" i="0" dirty="0">
                  <a:solidFill>
                    <a:srgbClr val="0000FF"/>
                  </a:solidFill>
                  <a:latin typeface="Times New Roman" pitchFamily="18" charset="0"/>
                </a:rPr>
                <a:t>roots of unity</a:t>
              </a:r>
            </a:p>
          </p:txBody>
        </p:sp>
      </p:grpSp>
      <p:sp>
        <p:nvSpPr>
          <p:cNvPr id="363552" name="Text Box 32"/>
          <p:cNvSpPr txBox="1">
            <a:spLocks noChangeArrowheads="1"/>
          </p:cNvSpPr>
          <p:nvPr/>
        </p:nvSpPr>
        <p:spPr bwMode="auto">
          <a:xfrm>
            <a:off x="5029200" y="990600"/>
            <a:ext cx="3672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0" dirty="0">
                <a:solidFill>
                  <a:srgbClr val="CC3399"/>
                </a:solidFill>
              </a:rPr>
              <a:t>Forde, 0704.1835; BH, 0803.4180</a:t>
            </a:r>
          </a:p>
        </p:txBody>
      </p:sp>
      <p:sp>
        <p:nvSpPr>
          <p:cNvPr id="363553" name="Text Box 33"/>
          <p:cNvSpPr txBox="1">
            <a:spLocks noChangeArrowheads="1"/>
          </p:cNvSpPr>
          <p:nvPr/>
        </p:nvSpPr>
        <p:spPr bwMode="auto">
          <a:xfrm>
            <a:off x="228600" y="1371600"/>
            <a:ext cx="5921301" cy="3693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0" dirty="0"/>
              <a:t>Triple cut solution depends on one </a:t>
            </a:r>
            <a:r>
              <a:rPr lang="en-US" sz="1800" i="0" dirty="0">
                <a:solidFill>
                  <a:srgbClr val="008000"/>
                </a:solidFill>
              </a:rPr>
              <a:t>complex </a:t>
            </a:r>
            <a:r>
              <a:rPr lang="en-US" sz="1800" i="0" dirty="0"/>
              <a:t>parameter,</a:t>
            </a:r>
            <a:r>
              <a:rPr lang="en-US" sz="1800" dirty="0"/>
              <a:t> </a:t>
            </a:r>
            <a:r>
              <a:rPr lang="en-US" sz="1800" i="1" dirty="0"/>
              <a:t>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04800" y="1752600"/>
            <a:ext cx="5562600" cy="63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2400" y="5848290"/>
            <a:ext cx="2603790" cy="40011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Bubble </a:t>
            </a:r>
            <a:r>
              <a:rPr lang="en-US" sz="2000" dirty="0" err="1" smtClean="0">
                <a:solidFill>
                  <a:srgbClr val="FF0000"/>
                </a:solidFill>
              </a:rPr>
              <a:t>coeff’s</a:t>
            </a:r>
            <a:r>
              <a:rPr lang="en-US" sz="2000" dirty="0" smtClean="0">
                <a:solidFill>
                  <a:srgbClr val="FF0000"/>
                </a:solidFill>
              </a:rPr>
              <a:t> similar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23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dirty="0" smtClean="0"/>
              <a:t>Rational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525963"/>
          </a:xfrm>
          <a:solidFill>
            <a:schemeClr val="accent1">
              <a:alpha val="70000"/>
            </a:schemeClr>
          </a:solidFill>
        </p:spPr>
        <p:txBody>
          <a:bodyPr/>
          <a:lstStyle/>
          <a:p>
            <a:r>
              <a:rPr lang="en-US" dirty="0" smtClean="0"/>
              <a:t>These cannot be detected from </a:t>
            </a:r>
            <a:r>
              <a:rPr lang="en-US" dirty="0" err="1" smtClean="0"/>
              <a:t>unitarity</a:t>
            </a:r>
            <a:r>
              <a:rPr lang="en-US" dirty="0" smtClean="0"/>
              <a:t> cuts with loop </a:t>
            </a:r>
            <a:r>
              <a:rPr lang="en-US" dirty="0" err="1" smtClean="0"/>
              <a:t>momenta</a:t>
            </a:r>
            <a:r>
              <a:rPr lang="en-US" dirty="0" smtClean="0"/>
              <a:t> in D=4.  They come from extra-dimensional components of the loop momentum (in dim. reg.)</a:t>
            </a:r>
          </a:p>
          <a:p>
            <a:r>
              <a:rPr lang="en-US" sz="2800" dirty="0" smtClean="0"/>
              <a:t>Three ways have been found to compute them:</a:t>
            </a:r>
          </a:p>
          <a:p>
            <a:pPr marL="0" indent="0">
              <a:buNone/>
            </a:pPr>
            <a:r>
              <a:rPr lang="en-US" sz="2800" dirty="0" smtClean="0"/>
              <a:t>1. One-loop on-shell recursion (BBDFK, BH)</a:t>
            </a:r>
          </a:p>
          <a:p>
            <a:pPr marL="0" indent="0">
              <a:buNone/>
            </a:pPr>
            <a:r>
              <a:rPr lang="en-US" sz="2800" dirty="0" smtClean="0"/>
              <a:t>2. D-dimensional </a:t>
            </a:r>
            <a:r>
              <a:rPr lang="en-US" sz="2800" dirty="0" err="1" smtClean="0"/>
              <a:t>unitarity</a:t>
            </a:r>
            <a:r>
              <a:rPr lang="en-US" sz="2800" dirty="0" smtClean="0"/>
              <a:t> </a:t>
            </a:r>
            <a:r>
              <a:rPr lang="en-US" sz="2800" dirty="0"/>
              <a:t>(EGKMZ, BH, </a:t>
            </a:r>
            <a:r>
              <a:rPr lang="en-US" sz="2800" dirty="0" err="1" smtClean="0"/>
              <a:t>NGluon</a:t>
            </a:r>
            <a:r>
              <a:rPr lang="en-US" sz="2800" dirty="0" smtClean="0"/>
              <a:t>, …) </a:t>
            </a:r>
            <a:r>
              <a:rPr lang="en-US" sz="2800" dirty="0" smtClean="0"/>
              <a:t>involving </a:t>
            </a:r>
            <a:r>
              <a:rPr lang="en-US" sz="2800" dirty="0" smtClean="0"/>
              <a:t>also quintuple </a:t>
            </a:r>
            <a:r>
              <a:rPr lang="en-US" sz="2800" dirty="0" smtClean="0"/>
              <a:t>cuts</a:t>
            </a:r>
          </a:p>
          <a:p>
            <a:pPr marL="0" indent="0">
              <a:buNone/>
            </a:pPr>
            <a:r>
              <a:rPr lang="en-US" sz="2800" dirty="0" smtClean="0"/>
              <a:t>3. Specialized effective vertices (OPP </a:t>
            </a:r>
            <a:r>
              <a:rPr lang="en-US" sz="2800" i="1" dirty="0" smtClean="0"/>
              <a:t>R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terms)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4250A-D882-46CC-94EE-94C33C8745D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1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4F5BE-6DE4-4D73-B198-6745FB2495B1}" type="slidenum">
              <a:rPr lang="en-US"/>
              <a:pPr/>
              <a:t>13</a:t>
            </a:fld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458200" cy="1096963"/>
          </a:xfrm>
        </p:spPr>
        <p:txBody>
          <a:bodyPr/>
          <a:lstStyle/>
          <a:p>
            <a:r>
              <a:rPr lang="en-US" dirty="0" smtClean="0"/>
              <a:t>1. One-loop on-shell recursion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2057400" y="1371600"/>
            <a:ext cx="6667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0" dirty="0">
                <a:solidFill>
                  <a:srgbClr val="CC3399"/>
                </a:solidFill>
              </a:rPr>
              <a:t>Bern, LD, Kosower, </a:t>
            </a:r>
            <a:r>
              <a:rPr lang="en-US" sz="1600" i="0" dirty="0" err="1">
                <a:solidFill>
                  <a:srgbClr val="CC3399"/>
                </a:solidFill>
              </a:rPr>
              <a:t>hep-th</a:t>
            </a:r>
            <a:r>
              <a:rPr lang="en-US" sz="1600" i="0" dirty="0">
                <a:solidFill>
                  <a:srgbClr val="CC3399"/>
                </a:solidFill>
              </a:rPr>
              <a:t>/0501240, </a:t>
            </a:r>
            <a:r>
              <a:rPr lang="en-US" sz="1600" i="0" dirty="0" err="1">
                <a:solidFill>
                  <a:srgbClr val="CC3399"/>
                </a:solidFill>
              </a:rPr>
              <a:t>hep</a:t>
            </a:r>
            <a:r>
              <a:rPr lang="en-US" sz="1600" i="0" dirty="0">
                <a:solidFill>
                  <a:srgbClr val="CC3399"/>
                </a:solidFill>
              </a:rPr>
              <a:t>-ph/0505055, </a:t>
            </a:r>
            <a:r>
              <a:rPr lang="en-US" sz="1600" i="0" dirty="0" err="1">
                <a:solidFill>
                  <a:srgbClr val="CC3399"/>
                </a:solidFill>
              </a:rPr>
              <a:t>hep</a:t>
            </a:r>
            <a:r>
              <a:rPr lang="en-US" sz="1600" i="0" dirty="0">
                <a:solidFill>
                  <a:srgbClr val="CC3399"/>
                </a:solidFill>
              </a:rPr>
              <a:t>-ph/0507005;</a:t>
            </a:r>
          </a:p>
          <a:p>
            <a:r>
              <a:rPr lang="en-US" sz="1600" i="0" dirty="0">
                <a:solidFill>
                  <a:srgbClr val="CC3399"/>
                </a:solidFill>
              </a:rPr>
              <a:t>Berger, et al., </a:t>
            </a:r>
            <a:r>
              <a:rPr lang="en-US" sz="1600" i="0" dirty="0" err="1">
                <a:solidFill>
                  <a:srgbClr val="CC3399"/>
                </a:solidFill>
              </a:rPr>
              <a:t>hep</a:t>
            </a:r>
            <a:r>
              <a:rPr lang="en-US" sz="1600" i="0" dirty="0">
                <a:solidFill>
                  <a:srgbClr val="CC3399"/>
                </a:solidFill>
              </a:rPr>
              <a:t>-ph/0604195, </a:t>
            </a:r>
            <a:r>
              <a:rPr lang="en-US" sz="1600" i="0" dirty="0" err="1">
                <a:solidFill>
                  <a:srgbClr val="CC3399"/>
                </a:solidFill>
              </a:rPr>
              <a:t>hep</a:t>
            </a:r>
            <a:r>
              <a:rPr lang="en-US" sz="1600" i="0" dirty="0">
                <a:solidFill>
                  <a:srgbClr val="CC3399"/>
                </a:solidFill>
              </a:rPr>
              <a:t>-ph/0607014, 0803.4180</a:t>
            </a:r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609600" y="4572000"/>
            <a:ext cx="8382000" cy="138499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</a:rPr>
              <a:t>Full amplitude has</a:t>
            </a:r>
            <a:r>
              <a:rPr lang="en-US" sz="2000" i="0" dirty="0" smtClean="0"/>
              <a:t> </a:t>
            </a:r>
            <a:r>
              <a:rPr lang="en-US" sz="2000" b="1" i="0" dirty="0">
                <a:solidFill>
                  <a:srgbClr val="008000"/>
                </a:solidFill>
              </a:rPr>
              <a:t>branch cuts, </a:t>
            </a:r>
            <a:r>
              <a:rPr lang="en-US" sz="2000" b="1" i="0" dirty="0" smtClean="0">
                <a:solidFill>
                  <a:srgbClr val="008000"/>
                </a:solidFill>
              </a:rPr>
              <a:t>from </a:t>
            </a:r>
          </a:p>
          <a:p>
            <a:r>
              <a:rPr lang="en-US" sz="2000" b="1" i="0" dirty="0" smtClean="0">
                <a:solidFill>
                  <a:srgbClr val="008000"/>
                </a:solidFill>
              </a:rPr>
              <a:t>e.g</a:t>
            </a:r>
            <a:r>
              <a:rPr lang="en-US" sz="2000" b="1" i="0" dirty="0">
                <a:solidFill>
                  <a:srgbClr val="008000"/>
                </a:solidFill>
              </a:rPr>
              <a:t>. </a:t>
            </a:r>
            <a:endParaRPr lang="en-US" sz="2000" b="1" i="0" dirty="0" smtClean="0">
              <a:solidFill>
                <a:srgbClr val="008000"/>
              </a:solidFill>
            </a:endParaRPr>
          </a:p>
          <a:p>
            <a:r>
              <a:rPr lang="en-US" sz="2000" i="0" dirty="0" smtClean="0"/>
              <a:t> </a:t>
            </a:r>
            <a:endParaRPr lang="en-US" sz="2000" i="0" dirty="0"/>
          </a:p>
          <a:p>
            <a:pPr>
              <a:buFontTx/>
              <a:buChar char="•"/>
            </a:pPr>
            <a:r>
              <a:rPr lang="en-US" sz="2000" b="1" i="0" dirty="0"/>
              <a:t> </a:t>
            </a:r>
            <a:r>
              <a:rPr lang="en-US" sz="2000" b="1" i="0" dirty="0" smtClean="0"/>
              <a:t>However, cut </a:t>
            </a:r>
            <a:r>
              <a:rPr lang="en-US" sz="2000" b="1" i="0" dirty="0"/>
              <a:t>terms already determined </a:t>
            </a:r>
            <a:r>
              <a:rPr lang="en-US" sz="2000" b="1" i="0" dirty="0" smtClean="0"/>
              <a:t>using generalized</a:t>
            </a:r>
            <a:r>
              <a:rPr lang="en-US" sz="2000" b="1" dirty="0">
                <a:solidFill>
                  <a:srgbClr val="008000"/>
                </a:solidFill>
              </a:rPr>
              <a:t> </a:t>
            </a:r>
            <a:r>
              <a:rPr lang="en-US" sz="2000" b="1" i="0" dirty="0" err="1" smtClean="0"/>
              <a:t>unitarity</a:t>
            </a:r>
            <a:endParaRPr lang="en-US" sz="2000" b="1" i="0" dirty="0"/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381000" y="1981200"/>
            <a:ext cx="5790368" cy="769441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sz="2000" b="1" i="0" dirty="0">
                <a:solidFill>
                  <a:srgbClr val="008000"/>
                </a:solidFill>
              </a:rPr>
              <a:t>Same BCFW approach</a:t>
            </a:r>
            <a:r>
              <a:rPr lang="en-US" sz="2000" i="0" dirty="0"/>
              <a:t> works </a:t>
            </a:r>
            <a:r>
              <a:rPr lang="en-US" sz="2000" i="0" dirty="0" smtClean="0"/>
              <a:t>for rational parts</a:t>
            </a:r>
          </a:p>
          <a:p>
            <a:r>
              <a:rPr lang="en-US" sz="2000" dirty="0" smtClean="0"/>
              <a:t>of</a:t>
            </a:r>
            <a:r>
              <a:rPr lang="en-US" sz="2000" i="0" dirty="0" smtClean="0"/>
              <a:t> </a:t>
            </a:r>
            <a:r>
              <a:rPr lang="en-US" sz="2000" i="0" dirty="0">
                <a:solidFill>
                  <a:srgbClr val="0000FF"/>
                </a:solidFill>
              </a:rPr>
              <a:t>one-loop</a:t>
            </a:r>
            <a:r>
              <a:rPr lang="en-US" sz="2000" i="0" dirty="0"/>
              <a:t> </a:t>
            </a:r>
            <a:r>
              <a:rPr lang="en-US" sz="2000" i="0" dirty="0">
                <a:solidFill>
                  <a:schemeClr val="accent2"/>
                </a:solidFill>
              </a:rPr>
              <a:t>Q</a:t>
            </a:r>
            <a:r>
              <a:rPr lang="en-US" sz="2000" i="0" dirty="0">
                <a:solidFill>
                  <a:srgbClr val="FF0000"/>
                </a:solidFill>
              </a:rPr>
              <a:t>C</a:t>
            </a:r>
            <a:r>
              <a:rPr lang="en-US" sz="2000" i="0" dirty="0">
                <a:solidFill>
                  <a:srgbClr val="008000"/>
                </a:solidFill>
              </a:rPr>
              <a:t>D</a:t>
            </a:r>
            <a:r>
              <a:rPr lang="en-US" sz="2000" i="0" dirty="0"/>
              <a:t> amplitudes:</a:t>
            </a:r>
          </a:p>
        </p:txBody>
      </p:sp>
      <p:pic>
        <p:nvPicPr>
          <p:cNvPr id="137246" name="Picture 3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600" y="2667000"/>
            <a:ext cx="1752600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7249" name="Text Box 33"/>
          <p:cNvSpPr txBox="1">
            <a:spLocks noChangeArrowheads="1"/>
          </p:cNvSpPr>
          <p:nvPr/>
        </p:nvSpPr>
        <p:spPr bwMode="auto">
          <a:xfrm>
            <a:off x="304800" y="2895600"/>
            <a:ext cx="6899646" cy="40011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0" dirty="0"/>
              <a:t>Inject </a:t>
            </a:r>
            <a:r>
              <a:rPr lang="en-US" sz="2000" i="0" dirty="0">
                <a:solidFill>
                  <a:srgbClr val="FF0000"/>
                </a:solidFill>
              </a:rPr>
              <a:t>complex momentum </a:t>
            </a:r>
            <a:r>
              <a:rPr lang="en-US" sz="2000" i="0" dirty="0"/>
              <a:t>at </a:t>
            </a:r>
            <a:r>
              <a:rPr lang="en-US" sz="2000" i="0" dirty="0" smtClean="0"/>
              <a:t>(say) leg </a:t>
            </a:r>
            <a:r>
              <a:rPr lang="en-US" sz="2000" i="0" dirty="0"/>
              <a:t>1, remove it at leg n.</a:t>
            </a:r>
          </a:p>
        </p:txBody>
      </p:sp>
      <p:pic>
        <p:nvPicPr>
          <p:cNvPr id="137250" name="Picture 3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79863" y="3567113"/>
            <a:ext cx="28194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7251" name="Picture 3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0" y="3429000"/>
            <a:ext cx="2855913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7252" name="Picture 3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3263" y="3795713"/>
            <a:ext cx="20574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7253" name="Picture 3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2412" y="5075237"/>
            <a:ext cx="5227879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0010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E717-BDA6-49CC-983A-9DC02FFC359C}" type="slidenum">
              <a:rPr lang="en-US"/>
              <a:pPr/>
              <a:t>14</a:t>
            </a:fld>
            <a:endParaRPr lang="en-US"/>
          </a:p>
        </p:txBody>
      </p:sp>
      <p:sp>
        <p:nvSpPr>
          <p:cNvPr id="358402" name="Text Box 2"/>
          <p:cNvSpPr txBox="1">
            <a:spLocks noChangeArrowheads="1"/>
          </p:cNvSpPr>
          <p:nvPr/>
        </p:nvSpPr>
        <p:spPr bwMode="auto">
          <a:xfrm>
            <a:off x="762000" y="1676400"/>
            <a:ext cx="7088188" cy="396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0" dirty="0"/>
              <a:t>Generic analytic properties of shifted 1-loop amplitude,           </a:t>
            </a: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 cut parts</a:t>
            </a:r>
            <a:endParaRPr lang="en-US" dirty="0"/>
          </a:p>
        </p:txBody>
      </p:sp>
      <p:pic>
        <p:nvPicPr>
          <p:cNvPr id="358404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10400" y="1752600"/>
            <a:ext cx="7620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05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8200" y="2667000"/>
            <a:ext cx="40386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06" name="Text Box 6"/>
          <p:cNvSpPr txBox="1">
            <a:spLocks noChangeArrowheads="1"/>
          </p:cNvSpPr>
          <p:nvPr/>
        </p:nvSpPr>
        <p:spPr bwMode="auto">
          <a:xfrm>
            <a:off x="762000" y="2133600"/>
            <a:ext cx="3119438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0" dirty="0">
                <a:solidFill>
                  <a:srgbClr val="008000"/>
                </a:solidFill>
              </a:rPr>
              <a:t>Cuts </a:t>
            </a:r>
            <a:r>
              <a:rPr lang="en-US" sz="2000" i="0" dirty="0">
                <a:solidFill>
                  <a:srgbClr val="FF0000"/>
                </a:solidFill>
              </a:rPr>
              <a:t>and</a:t>
            </a:r>
            <a:r>
              <a:rPr lang="en-US" sz="2000" i="0" dirty="0">
                <a:solidFill>
                  <a:srgbClr val="008000"/>
                </a:solidFill>
              </a:rPr>
              <a:t> </a:t>
            </a:r>
            <a:r>
              <a:rPr lang="en-US" sz="2000" i="0" dirty="0">
                <a:solidFill>
                  <a:srgbClr val="0000FF"/>
                </a:solidFill>
              </a:rPr>
              <a:t>poles</a:t>
            </a:r>
            <a:r>
              <a:rPr lang="en-US" sz="2000" i="0" dirty="0"/>
              <a:t> in </a:t>
            </a:r>
            <a:r>
              <a:rPr lang="en-US" sz="2000" i="0" dirty="0">
                <a:solidFill>
                  <a:srgbClr val="0000FF"/>
                </a:solidFill>
              </a:rPr>
              <a:t>z</a:t>
            </a:r>
            <a:r>
              <a:rPr lang="en-US" sz="2000" i="0" dirty="0"/>
              <a:t>-plane:</a:t>
            </a:r>
          </a:p>
        </p:txBody>
      </p:sp>
      <p:pic>
        <p:nvPicPr>
          <p:cNvPr id="358407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96000" y="2133600"/>
            <a:ext cx="1752600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62000" y="3048000"/>
            <a:ext cx="7310438" cy="1320800"/>
            <a:chOff x="480" y="1920"/>
            <a:chExt cx="4605" cy="832"/>
          </a:xfrm>
        </p:grpSpPr>
        <p:sp>
          <p:nvSpPr>
            <p:cNvPr id="358409" name="Text Box 9"/>
            <p:cNvSpPr txBox="1">
              <a:spLocks noChangeArrowheads="1"/>
            </p:cNvSpPr>
            <p:nvPr/>
          </p:nvSpPr>
          <p:spPr bwMode="auto">
            <a:xfrm>
              <a:off x="480" y="1920"/>
              <a:ext cx="3295" cy="44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i="0" dirty="0"/>
                <a:t>But if we</a:t>
              </a:r>
              <a:r>
                <a:rPr lang="en-US" sz="2000" i="0" dirty="0">
                  <a:solidFill>
                    <a:srgbClr val="008000"/>
                  </a:solidFill>
                </a:rPr>
                <a:t> know the cuts </a:t>
              </a:r>
              <a:r>
                <a:rPr lang="en-US" sz="2000" i="0" dirty="0"/>
                <a:t>(via</a:t>
              </a:r>
              <a:r>
                <a:rPr lang="en-US" sz="2000" i="0" dirty="0">
                  <a:solidFill>
                    <a:srgbClr val="008000"/>
                  </a:solidFill>
                </a:rPr>
                <a:t> </a:t>
              </a:r>
              <a:r>
                <a:rPr lang="en-US" sz="2000" i="0" dirty="0" err="1">
                  <a:solidFill>
                    <a:srgbClr val="008000"/>
                  </a:solidFill>
                </a:rPr>
                <a:t>unitarity</a:t>
              </a:r>
              <a:r>
                <a:rPr lang="en-US" sz="2000" i="0" dirty="0"/>
                <a:t> in</a:t>
              </a:r>
              <a:r>
                <a:rPr lang="en-US" sz="2000" i="0" dirty="0">
                  <a:solidFill>
                    <a:srgbClr val="008000"/>
                  </a:solidFill>
                </a:rPr>
                <a:t> </a:t>
              </a:r>
              <a:r>
                <a:rPr lang="en-US" sz="2000" i="0" dirty="0">
                  <a:solidFill>
                    <a:srgbClr val="CC3399"/>
                  </a:solidFill>
                </a:rPr>
                <a:t>D=4)</a:t>
              </a:r>
              <a:r>
                <a:rPr lang="en-US" sz="2000" i="0" dirty="0"/>
                <a:t>,</a:t>
              </a:r>
            </a:p>
            <a:p>
              <a:r>
                <a:rPr lang="en-US" sz="2000" i="0" dirty="0"/>
                <a:t>we can subtract them:</a:t>
              </a:r>
            </a:p>
          </p:txBody>
        </p:sp>
        <p:pic>
          <p:nvPicPr>
            <p:cNvPr id="358410" name="Picture 10" descr="txp_fi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56" y="2160"/>
              <a:ext cx="1161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8411" name="Text Box 11"/>
            <p:cNvSpPr txBox="1">
              <a:spLocks noChangeArrowheads="1"/>
            </p:cNvSpPr>
            <p:nvPr/>
          </p:nvSpPr>
          <p:spPr bwMode="auto">
            <a:xfrm>
              <a:off x="2352" y="2496"/>
              <a:ext cx="1065" cy="256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i="0" dirty="0"/>
                <a:t>full amplitude</a:t>
              </a:r>
            </a:p>
          </p:txBody>
        </p:sp>
        <p:sp>
          <p:nvSpPr>
            <p:cNvPr id="358412" name="Line 12"/>
            <p:cNvSpPr>
              <a:spLocks noChangeShapeType="1"/>
            </p:cNvSpPr>
            <p:nvPr/>
          </p:nvSpPr>
          <p:spPr bwMode="auto">
            <a:xfrm flipV="1">
              <a:off x="2832" y="2352"/>
              <a:ext cx="0" cy="144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413" name="Text Box 13"/>
            <p:cNvSpPr txBox="1">
              <a:spLocks noChangeArrowheads="1"/>
            </p:cNvSpPr>
            <p:nvPr/>
          </p:nvSpPr>
          <p:spPr bwMode="auto">
            <a:xfrm>
              <a:off x="3648" y="2496"/>
              <a:ext cx="1437" cy="256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i="0" dirty="0"/>
                <a:t>cut-containing part</a:t>
              </a:r>
            </a:p>
          </p:txBody>
        </p:sp>
        <p:sp>
          <p:nvSpPr>
            <p:cNvPr id="358414" name="Line 14"/>
            <p:cNvSpPr>
              <a:spLocks noChangeShapeType="1"/>
            </p:cNvSpPr>
            <p:nvPr/>
          </p:nvSpPr>
          <p:spPr bwMode="auto">
            <a:xfrm flipH="1" flipV="1">
              <a:off x="3408" y="2352"/>
              <a:ext cx="240" cy="144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415" name="Text Box 15"/>
            <p:cNvSpPr txBox="1">
              <a:spLocks noChangeArrowheads="1"/>
            </p:cNvSpPr>
            <p:nvPr/>
          </p:nvSpPr>
          <p:spPr bwMode="auto">
            <a:xfrm>
              <a:off x="1104" y="2496"/>
              <a:ext cx="966" cy="256"/>
            </a:xfrm>
            <a:prstGeom prst="rect">
              <a:avLst/>
            </a:prstGeom>
            <a:noFill/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i="0" dirty="0"/>
                <a:t>rational part</a:t>
              </a:r>
            </a:p>
          </p:txBody>
        </p:sp>
        <p:sp>
          <p:nvSpPr>
            <p:cNvPr id="358416" name="Line 16"/>
            <p:cNvSpPr>
              <a:spLocks noChangeShapeType="1"/>
            </p:cNvSpPr>
            <p:nvPr/>
          </p:nvSpPr>
          <p:spPr bwMode="auto">
            <a:xfrm flipV="1">
              <a:off x="2064" y="2352"/>
              <a:ext cx="144" cy="144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85800" y="4414838"/>
            <a:ext cx="7869238" cy="1831975"/>
            <a:chOff x="432" y="2781"/>
            <a:chExt cx="4957" cy="1154"/>
          </a:xfrm>
        </p:grpSpPr>
        <p:pic>
          <p:nvPicPr>
            <p:cNvPr id="358418" name="Picture 18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226" y="2781"/>
              <a:ext cx="1163" cy="1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8419" name="Picture 19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304" y="2880"/>
              <a:ext cx="182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8420" name="Text Box 20"/>
            <p:cNvSpPr txBox="1">
              <a:spLocks noChangeArrowheads="1"/>
            </p:cNvSpPr>
            <p:nvPr/>
          </p:nvSpPr>
          <p:spPr bwMode="auto">
            <a:xfrm>
              <a:off x="432" y="2832"/>
              <a:ext cx="1787" cy="250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i="0" dirty="0"/>
                <a:t>Shifted rational function</a:t>
              </a:r>
            </a:p>
          </p:txBody>
        </p:sp>
        <p:sp>
          <p:nvSpPr>
            <p:cNvPr id="358421" name="Text Box 21"/>
            <p:cNvSpPr txBox="1">
              <a:spLocks noChangeArrowheads="1"/>
            </p:cNvSpPr>
            <p:nvPr/>
          </p:nvSpPr>
          <p:spPr bwMode="auto">
            <a:xfrm>
              <a:off x="432" y="3072"/>
              <a:ext cx="2973" cy="446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i="0" dirty="0"/>
                <a:t>has </a:t>
              </a:r>
              <a:r>
                <a:rPr lang="en-US" sz="2000" i="0" dirty="0">
                  <a:solidFill>
                    <a:srgbClr val="008000"/>
                  </a:solidFill>
                </a:rPr>
                <a:t>no cuts</a:t>
              </a:r>
              <a:r>
                <a:rPr lang="en-US" sz="2000" i="0" dirty="0"/>
                <a:t>, but has </a:t>
              </a:r>
              <a:r>
                <a:rPr lang="en-US" sz="2000" i="0" dirty="0">
                  <a:solidFill>
                    <a:srgbClr val="FF0000"/>
                  </a:solidFill>
                </a:rPr>
                <a:t>spurious poles</a:t>
              </a:r>
              <a:r>
                <a:rPr lang="en-US" sz="2000" i="0" dirty="0"/>
                <a:t> in </a:t>
              </a:r>
              <a:r>
                <a:rPr lang="en-US" sz="2000" i="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z </a:t>
              </a:r>
            </a:p>
            <a:p>
              <a:r>
                <a:rPr lang="en-US" sz="2000" i="0" dirty="0"/>
                <a:t>because of </a:t>
              </a:r>
              <a:r>
                <a:rPr lang="en-US" sz="2000" i="1" dirty="0" err="1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000" i="1" baseline="-25000" dirty="0" err="1"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000" i="0" dirty="0"/>
                <a:t>:</a:t>
              </a:r>
            </a:p>
          </p:txBody>
        </p:sp>
        <p:pic>
          <p:nvPicPr>
            <p:cNvPr id="358422" name="Picture 22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344" y="3552"/>
              <a:ext cx="912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725" y="3504"/>
              <a:ext cx="2107" cy="259"/>
              <a:chOff x="725" y="3504"/>
              <a:chExt cx="2107" cy="259"/>
            </a:xfrm>
          </p:grpSpPr>
          <p:pic>
            <p:nvPicPr>
              <p:cNvPr id="358424" name="Picture 24" descr="txp_fig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2592" y="3600"/>
                <a:ext cx="240" cy="1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58425" name="Oval 25"/>
              <p:cNvSpPr>
                <a:spLocks noChangeArrowheads="1"/>
              </p:cNvSpPr>
              <p:nvPr/>
            </p:nvSpPr>
            <p:spPr bwMode="auto">
              <a:xfrm>
                <a:off x="1872" y="3504"/>
                <a:ext cx="432" cy="240"/>
              </a:xfrm>
              <a:prstGeom prst="ellips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426" name="Line 26"/>
              <p:cNvSpPr>
                <a:spLocks noChangeShapeType="1"/>
              </p:cNvSpPr>
              <p:nvPr/>
            </p:nvSpPr>
            <p:spPr bwMode="auto">
              <a:xfrm flipH="1">
                <a:off x="2304" y="3648"/>
                <a:ext cx="240" cy="0"/>
              </a:xfrm>
              <a:prstGeom prst="line">
                <a:avLst/>
              </a:prstGeom>
              <a:noFill/>
              <a:ln w="9525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427" name="Oval 27"/>
              <p:cNvSpPr>
                <a:spLocks noChangeArrowheads="1"/>
              </p:cNvSpPr>
              <p:nvPr/>
            </p:nvSpPr>
            <p:spPr bwMode="auto">
              <a:xfrm>
                <a:off x="1296" y="3504"/>
                <a:ext cx="432" cy="240"/>
              </a:xfrm>
              <a:prstGeom prst="ellips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428" name="Line 28"/>
              <p:cNvSpPr>
                <a:spLocks noChangeShapeType="1"/>
              </p:cNvSpPr>
              <p:nvPr/>
            </p:nvSpPr>
            <p:spPr bwMode="auto">
              <a:xfrm flipV="1">
                <a:off x="1008" y="3648"/>
                <a:ext cx="240" cy="0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358429" name="Picture 29" descr="txp_fig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725" y="3597"/>
                <a:ext cx="231" cy="1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</p:spTree>
    <p:extLst>
      <p:ext uri="{BB962C8B-B14F-4D97-AF65-F5344CB8AC3E}">
        <p14:creationId xmlns:p14="http://schemas.microsoft.com/office/powerpoint/2010/main" val="378819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485" name="Picture 3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4038600"/>
            <a:ext cx="3124200" cy="228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5B02-644B-429C-9F97-261A4D7C0D93}" type="slidenum">
              <a:rPr lang="en-US"/>
              <a:pPr/>
              <a:t>15</a:t>
            </a:fld>
            <a:endParaRPr lang="en-US"/>
          </a:p>
        </p:txBody>
      </p:sp>
      <p:sp>
        <p:nvSpPr>
          <p:cNvPr id="360450" name="Text Box 2"/>
          <p:cNvSpPr txBox="1">
            <a:spLocks noChangeArrowheads="1"/>
          </p:cNvSpPr>
          <p:nvPr/>
        </p:nvSpPr>
        <p:spPr bwMode="auto">
          <a:xfrm>
            <a:off x="762000" y="2438400"/>
            <a:ext cx="6858000" cy="830997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i="0" dirty="0" smtClean="0"/>
              <a:t> </a:t>
            </a:r>
            <a:r>
              <a:rPr lang="en-US" sz="2000" i="0" dirty="0" smtClean="0"/>
              <a:t>And, spurious pole residues </a:t>
            </a:r>
            <a:r>
              <a:rPr lang="en-US" sz="2000" i="0" dirty="0" smtClean="0">
                <a:solidFill>
                  <a:srgbClr val="009900"/>
                </a:solidFill>
              </a:rPr>
              <a:t>cancel</a:t>
            </a:r>
            <a:r>
              <a:rPr lang="en-US" sz="2000" i="0" dirty="0" smtClean="0"/>
              <a:t> </a:t>
            </a:r>
            <a:r>
              <a:rPr lang="en-US" sz="2000" i="0" dirty="0"/>
              <a:t>between        and </a:t>
            </a:r>
          </a:p>
          <a:p>
            <a:r>
              <a:rPr lang="en-US" i="0" dirty="0">
                <a:sym typeface="Wingdings" pitchFamily="2" charset="2"/>
              </a:rPr>
              <a:t> </a:t>
            </a:r>
            <a:r>
              <a:rPr lang="en-US" sz="2000" i="0" dirty="0">
                <a:sym typeface="Wingdings" pitchFamily="2" charset="2"/>
              </a:rPr>
              <a:t>Compute them </a:t>
            </a:r>
            <a:r>
              <a:rPr lang="en-US" sz="2000" i="0" dirty="0" smtClean="0">
                <a:sym typeface="Wingdings" pitchFamily="2" charset="2"/>
              </a:rPr>
              <a:t>from known  </a:t>
            </a:r>
            <a:r>
              <a:rPr lang="en-US" sz="2000" i="0" dirty="0" smtClean="0"/>
              <a:t>    </a:t>
            </a:r>
            <a:endParaRPr lang="en-US" sz="2000" i="0" dirty="0"/>
          </a:p>
        </p:txBody>
      </p:sp>
      <p:sp>
        <p:nvSpPr>
          <p:cNvPr id="36045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3600" dirty="0" smtClean="0"/>
              <a:t>Computation of spurious </a:t>
            </a:r>
            <a:r>
              <a:rPr lang="en-US" sz="3600" dirty="0" smtClean="0"/>
              <a:t>pole terms</a:t>
            </a:r>
            <a:endParaRPr lang="en-US" sz="3600" dirty="0"/>
          </a:p>
        </p:txBody>
      </p:sp>
      <p:pic>
        <p:nvPicPr>
          <p:cNvPr id="360482" name="Picture 3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200" y="3352800"/>
            <a:ext cx="725805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0483" name="Text Box 35"/>
          <p:cNvSpPr txBox="1">
            <a:spLocks noChangeArrowheads="1"/>
          </p:cNvSpPr>
          <p:nvPr/>
        </p:nvSpPr>
        <p:spPr bwMode="auto">
          <a:xfrm>
            <a:off x="1447800" y="4419600"/>
            <a:ext cx="4068763" cy="4159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0" dirty="0"/>
              <a:t>Extract these residues numerically</a:t>
            </a:r>
          </a:p>
        </p:txBody>
      </p:sp>
      <p:sp>
        <p:nvSpPr>
          <p:cNvPr id="360484" name="Line 36"/>
          <p:cNvSpPr>
            <a:spLocks noChangeShapeType="1"/>
          </p:cNvSpPr>
          <p:nvPr/>
        </p:nvSpPr>
        <p:spPr bwMode="auto">
          <a:xfrm flipV="1">
            <a:off x="5486400" y="41148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62000" y="1371600"/>
            <a:ext cx="6996018" cy="1077218"/>
          </a:xfrm>
          <a:prstGeom prst="rect">
            <a:avLst/>
          </a:prstGeom>
          <a:solidFill>
            <a:srgbClr val="92D050">
              <a:alpha val="48000"/>
            </a:srgb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i="0" dirty="0" smtClean="0"/>
              <a:t> </a:t>
            </a:r>
            <a:r>
              <a:rPr lang="en-US" sz="2000" i="0" dirty="0" smtClean="0"/>
              <a:t>More generally, spurious poles originate from vanishing of </a:t>
            </a:r>
          </a:p>
          <a:p>
            <a:r>
              <a:rPr lang="en-US" sz="2000" i="0" dirty="0" smtClean="0"/>
              <a:t>integral Gram determinants:</a:t>
            </a:r>
          </a:p>
          <a:p>
            <a:pPr>
              <a:buFont typeface="Arial" pitchFamily="34" charset="0"/>
              <a:buChar char="•"/>
            </a:pPr>
            <a:r>
              <a:rPr lang="en-US" sz="2000" i="0" dirty="0" smtClean="0"/>
              <a:t> Locations </a:t>
            </a:r>
            <a:r>
              <a:rPr lang="en-US" sz="2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i="1" baseline="-25000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000" i="0" dirty="0" smtClean="0"/>
              <a:t> all are known.</a:t>
            </a:r>
            <a:endParaRPr lang="en-US" sz="2000" i="0" dirty="0"/>
          </a:p>
        </p:txBody>
      </p:sp>
      <p:pic>
        <p:nvPicPr>
          <p:cNvPr id="17" name="Picture 16" descr="txp_fig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6096000" y="2570226"/>
            <a:ext cx="345522" cy="249174"/>
          </a:xfrm>
          <a:prstGeom prst="rect">
            <a:avLst/>
          </a:prstGeom>
          <a:noFill/>
        </p:spPr>
      </p:pic>
      <p:pic>
        <p:nvPicPr>
          <p:cNvPr id="18" name="Picture 17" descr="txp_fig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7031314" y="2590800"/>
            <a:ext cx="360086" cy="235344"/>
          </a:xfrm>
          <a:prstGeom prst="rect">
            <a:avLst/>
          </a:prstGeom>
          <a:noFill/>
        </p:spPr>
      </p:pic>
      <p:pic>
        <p:nvPicPr>
          <p:cNvPr id="20" name="Picture 19" descr="txp_fig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4378878" y="2951226"/>
            <a:ext cx="345522" cy="249174"/>
          </a:xfrm>
          <a:prstGeom prst="rect">
            <a:avLst/>
          </a:prstGeom>
          <a:noFill/>
        </p:spPr>
      </p:pic>
      <p:pic>
        <p:nvPicPr>
          <p:cNvPr id="22" name="Picture 21" descr="txp_fig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4110005" y="1762612"/>
            <a:ext cx="1762189" cy="370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84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73454-D370-4F0D-9DA6-A50974752308}" type="slidenum">
              <a:rPr lang="en-US"/>
              <a:pPr/>
              <a:t>16</a:t>
            </a:fld>
            <a:endParaRPr lang="en-US"/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3600" dirty="0"/>
              <a:t>Physical </a:t>
            </a:r>
            <a:r>
              <a:rPr lang="en-US" sz="3600" dirty="0" smtClean="0"/>
              <a:t>poles, as in BCFW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>
                <a:sym typeface="Wingdings" pitchFamily="2" charset="2"/>
              </a:rPr>
              <a:t> </a:t>
            </a:r>
            <a:r>
              <a:rPr lang="en-US" sz="3600" dirty="0"/>
              <a:t> recursive diagrams (simple)</a:t>
            </a:r>
          </a:p>
        </p:txBody>
      </p:sp>
      <p:sp>
        <p:nvSpPr>
          <p:cNvPr id="368643" name="Text Box 3"/>
          <p:cNvSpPr txBox="1">
            <a:spLocks noChangeArrowheads="1"/>
          </p:cNvSpPr>
          <p:nvPr/>
        </p:nvSpPr>
        <p:spPr bwMode="auto">
          <a:xfrm>
            <a:off x="914400" y="2971800"/>
            <a:ext cx="1284288" cy="396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0" dirty="0">
                <a:solidFill>
                  <a:schemeClr val="accent2"/>
                </a:solidFill>
              </a:rPr>
              <a:t>recursive: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14400" y="1828800"/>
            <a:ext cx="6858000" cy="396875"/>
            <a:chOff x="528" y="960"/>
            <a:chExt cx="4320" cy="250"/>
          </a:xfrm>
        </p:grpSpPr>
        <p:sp>
          <p:nvSpPr>
            <p:cNvPr id="368645" name="Text Box 5"/>
            <p:cNvSpPr txBox="1">
              <a:spLocks noChangeArrowheads="1"/>
            </p:cNvSpPr>
            <p:nvPr/>
          </p:nvSpPr>
          <p:spPr bwMode="auto">
            <a:xfrm>
              <a:off x="528" y="960"/>
              <a:ext cx="4320" cy="250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 dirty="0"/>
                <a:t>For </a:t>
              </a:r>
              <a:r>
                <a:rPr lang="en-US" sz="2000" i="0" dirty="0">
                  <a:solidFill>
                    <a:schemeClr val="accent2"/>
                  </a:solidFill>
                </a:rPr>
                <a:t>rational part</a:t>
              </a:r>
              <a:r>
                <a:rPr lang="en-US" sz="2000" dirty="0"/>
                <a:t> of </a:t>
              </a:r>
            </a:p>
          </p:txBody>
        </p:sp>
        <p:pic>
          <p:nvPicPr>
            <p:cNvPr id="368646" name="Picture 6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12" y="960"/>
              <a:ext cx="2618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6864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2362201"/>
            <a:ext cx="4953000" cy="167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649" name="Rectangle 9"/>
          <p:cNvSpPr>
            <a:spLocks noChangeArrowheads="1"/>
          </p:cNvSpPr>
          <p:nvPr/>
        </p:nvSpPr>
        <p:spPr bwMode="auto">
          <a:xfrm>
            <a:off x="838200" y="4191000"/>
            <a:ext cx="7467600" cy="2062103"/>
          </a:xfrm>
          <a:prstGeom prst="rect">
            <a:avLst/>
          </a:prstGeom>
          <a:solidFill>
            <a:srgbClr val="FFFF00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000" b="1" i="0" dirty="0" smtClean="0"/>
              <a:t>Summary of on-shell recursion: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i="0" dirty="0" smtClean="0">
                <a:solidFill>
                  <a:srgbClr val="008000"/>
                </a:solidFill>
              </a:rPr>
              <a:t> Loops </a:t>
            </a:r>
            <a:r>
              <a:rPr lang="en-US" sz="2000" b="1" i="0" dirty="0">
                <a:solidFill>
                  <a:srgbClr val="008000"/>
                </a:solidFill>
              </a:rPr>
              <a:t>recycled </a:t>
            </a:r>
            <a:r>
              <a:rPr lang="en-US" sz="2000" b="1" i="0" dirty="0" smtClean="0">
                <a:solidFill>
                  <a:srgbClr val="008000"/>
                </a:solidFill>
              </a:rPr>
              <a:t>into loops with more legs (very fast)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i="0" dirty="0" smtClean="0">
                <a:solidFill>
                  <a:srgbClr val="008000"/>
                </a:solidFill>
              </a:rPr>
              <a:t> No ghosts, no extra-dimensional loop </a:t>
            </a:r>
            <a:r>
              <a:rPr lang="en-US" sz="2000" b="1" i="0" dirty="0" err="1" smtClean="0">
                <a:solidFill>
                  <a:srgbClr val="008000"/>
                </a:solidFill>
              </a:rPr>
              <a:t>momenta</a:t>
            </a:r>
            <a:endParaRPr lang="en-US" sz="2000" b="1" i="0" dirty="0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i="0" dirty="0" smtClean="0">
                <a:solidFill>
                  <a:srgbClr val="FF0000"/>
                </a:solidFill>
              </a:rPr>
              <a:t> Have to choose shift carefully, depending on the </a:t>
            </a:r>
            <a:r>
              <a:rPr lang="en-US" sz="2000" b="1" i="0" dirty="0" err="1" smtClean="0">
                <a:solidFill>
                  <a:srgbClr val="FF0000"/>
                </a:solidFill>
              </a:rPr>
              <a:t>helicity</a:t>
            </a:r>
            <a:r>
              <a:rPr lang="en-US" sz="2000" b="1" i="0" dirty="0" smtClean="0">
                <a:solidFill>
                  <a:srgbClr val="FF0000"/>
                </a:solidFill>
              </a:rPr>
              <a:t>, because of issues with  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0" dirty="0" smtClean="0">
                <a:solidFill>
                  <a:srgbClr val="0000FF"/>
                </a:solidFill>
                <a:sym typeface="Wingdings" pitchFamily="2" charset="2"/>
              </a:rPr>
              <a:t> ∞</a:t>
            </a:r>
            <a:r>
              <a:rPr lang="en-US" sz="2000" b="1" i="0" dirty="0" smtClean="0">
                <a:solidFill>
                  <a:srgbClr val="FF0000"/>
                </a:solidFill>
                <a:sym typeface="Wingdings" pitchFamily="2" charset="2"/>
              </a:rPr>
              <a:t>   behavior, and a few                          bad factorization channels (double poles in 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z</a:t>
            </a:r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i="0" dirty="0" smtClean="0">
                <a:solidFill>
                  <a:srgbClr val="FF0000"/>
                </a:solidFill>
                <a:sym typeface="Wingdings" pitchFamily="2" charset="2"/>
              </a:rPr>
              <a:t>plane). 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i="0" dirty="0" smtClean="0">
                <a:solidFill>
                  <a:srgbClr val="FF0000"/>
                </a:solidFill>
                <a:sym typeface="Wingdings" pitchFamily="2" charset="2"/>
              </a:rPr>
              <a:t> Numerical evaluation of spurious poles is a bit tricky.</a:t>
            </a:r>
            <a:endParaRPr lang="en-US" sz="2000" b="1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21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2. D-dimensional </a:t>
            </a:r>
            <a:r>
              <a:rPr lang="en-US" dirty="0" err="1" smtClean="0"/>
              <a:t>unitarity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391400" cy="3733800"/>
          </a:xfrm>
          <a:solidFill>
            <a:schemeClr val="accent1"/>
          </a:solidFill>
        </p:spPr>
        <p:txBody>
          <a:bodyPr/>
          <a:lstStyle/>
          <a:p>
            <a:r>
              <a:rPr lang="en-US" sz="2400" dirty="0" smtClean="0"/>
              <a:t>In D=4-2</a:t>
            </a:r>
            <a:r>
              <a:rPr lang="en-US" sz="2400" dirty="0" smtClean="0">
                <a:latin typeface="Symbol" pitchFamily="18" charset="2"/>
              </a:rPr>
              <a:t>e, </a:t>
            </a:r>
            <a:r>
              <a:rPr lang="en-US" sz="2400" dirty="0" smtClean="0"/>
              <a:t>loop amplitudes have </a:t>
            </a:r>
            <a:r>
              <a:rPr lang="en-US" sz="2400" dirty="0" smtClean="0">
                <a:solidFill>
                  <a:srgbClr val="009900"/>
                </a:solidFill>
              </a:rPr>
              <a:t>fractional dimension ~ (-</a:t>
            </a:r>
            <a:r>
              <a:rPr lang="en-US" sz="24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srgbClr val="009900"/>
                </a:solidFill>
              </a:rPr>
              <a:t>)</a:t>
            </a:r>
            <a:r>
              <a:rPr lang="en-US" sz="2400" baseline="300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aseline="30000" dirty="0" smtClean="0">
                <a:solidFill>
                  <a:srgbClr val="009900"/>
                </a:solidFill>
                <a:latin typeface="Symbol" pitchFamily="18" charset="2"/>
                <a:cs typeface="Times New Roman" pitchFamily="18" charset="0"/>
              </a:rPr>
              <a:t>e</a:t>
            </a:r>
            <a:r>
              <a:rPr lang="en-US" sz="2400" dirty="0" smtClean="0"/>
              <a:t>, due to loop integration measure </a:t>
            </a:r>
            <a:r>
              <a:rPr lang="en-US" sz="24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aseline="300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4-2</a:t>
            </a:r>
            <a:r>
              <a:rPr lang="en-US" sz="2400" baseline="30000" dirty="0" smtClean="0">
                <a:solidFill>
                  <a:srgbClr val="009900"/>
                </a:solidFill>
                <a:latin typeface="Symbol" pitchFamily="18" charset="2"/>
                <a:cs typeface="Times New Roman" pitchFamily="18" charset="0"/>
              </a:rPr>
              <a:t>e</a:t>
            </a:r>
            <a:r>
              <a:rPr lang="en-US" sz="24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dirty="0" smtClean="0"/>
              <a:t>.  </a:t>
            </a:r>
          </a:p>
          <a:p>
            <a:r>
              <a:rPr lang="en-US" sz="2400" dirty="0" smtClean="0"/>
              <a:t>So a rational function in D=4 is really:   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       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i="1" dirty="0" smtClean="0"/>
              <a:t> </a:t>
            </a:r>
            <a:r>
              <a:rPr lang="en-US" sz="2800" dirty="0" smtClean="0">
                <a:solidFill>
                  <a:srgbClr val="009900"/>
                </a:solidFill>
              </a:rPr>
              <a:t>(-</a:t>
            </a:r>
            <a:r>
              <a:rPr lang="en-US" sz="2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solidFill>
                  <a:srgbClr val="009900"/>
                </a:solidFill>
              </a:rPr>
              <a:t>)</a:t>
            </a:r>
            <a:r>
              <a:rPr lang="en-US" sz="2800" baseline="300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aseline="30000" dirty="0" smtClean="0">
                <a:solidFill>
                  <a:srgbClr val="009900"/>
                </a:solidFill>
                <a:latin typeface="Symbol" pitchFamily="18" charset="2"/>
                <a:cs typeface="Times New Roman" pitchFamily="18" charset="0"/>
              </a:rPr>
              <a:t>e </a:t>
            </a:r>
            <a:r>
              <a:rPr lang="en-US" sz="2800" dirty="0" smtClean="0"/>
              <a:t> =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i="1" dirty="0" smtClean="0"/>
              <a:t> </a:t>
            </a:r>
            <a:r>
              <a:rPr lang="en-US" sz="2800" dirty="0" smtClean="0">
                <a:solidFill>
                  <a:srgbClr val="009900"/>
                </a:solidFill>
              </a:rPr>
              <a:t>[1 + 2</a:t>
            </a:r>
            <a:r>
              <a:rPr lang="en-US" sz="2800" dirty="0" smtClean="0">
                <a:solidFill>
                  <a:srgbClr val="CC3399"/>
                </a:solidFill>
                <a:latin typeface="Symbol" pitchFamily="18" charset="2"/>
              </a:rPr>
              <a:t>e</a:t>
            </a:r>
            <a:r>
              <a:rPr lang="en-US" sz="2800" dirty="0" smtClean="0">
                <a:solidFill>
                  <a:srgbClr val="009900"/>
                </a:solidFill>
              </a:rPr>
              <a:t> </a:t>
            </a:r>
            <a:r>
              <a:rPr lang="en-US" sz="2800" dirty="0" err="1" smtClean="0">
                <a:solidFill>
                  <a:srgbClr val="009900"/>
                </a:solidFill>
              </a:rPr>
              <a:t>ln</a:t>
            </a:r>
            <a:r>
              <a:rPr lang="en-US" sz="2800" dirty="0" smtClean="0">
                <a:solidFill>
                  <a:srgbClr val="009900"/>
                </a:solidFill>
              </a:rPr>
              <a:t>(-</a:t>
            </a:r>
            <a:r>
              <a:rPr lang="en-US" sz="2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solidFill>
                  <a:srgbClr val="009900"/>
                </a:solidFill>
                <a:cs typeface="Times New Roman" pitchFamily="18" charset="0"/>
              </a:rPr>
              <a:t>) +</a:t>
            </a:r>
            <a:r>
              <a:rPr lang="en-US" sz="2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9900"/>
                </a:solidFill>
                <a:cs typeface="Times New Roman" pitchFamily="18" charset="0"/>
              </a:rPr>
              <a:t>…]</a:t>
            </a:r>
            <a:r>
              <a:rPr lang="en-US" sz="2800" dirty="0" smtClean="0"/>
              <a:t> </a:t>
            </a:r>
          </a:p>
          <a:p>
            <a:r>
              <a:rPr lang="en-US" sz="2400" dirty="0" smtClean="0"/>
              <a:t>It has a branch cut at </a:t>
            </a:r>
            <a:r>
              <a:rPr lang="en-US" sz="2400" dirty="0" smtClean="0">
                <a:solidFill>
                  <a:srgbClr val="CC3399"/>
                </a:solidFill>
              </a:rPr>
              <a:t>O(</a:t>
            </a:r>
            <a:r>
              <a:rPr lang="en-US" sz="2400" dirty="0" smtClean="0">
                <a:solidFill>
                  <a:srgbClr val="CC3399"/>
                </a:solidFill>
                <a:latin typeface="Symbol" pitchFamily="18" charset="2"/>
              </a:rPr>
              <a:t>e)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Rational parts can be determined if </a:t>
            </a:r>
            <a:r>
              <a:rPr lang="en-US" sz="2400" dirty="0" err="1" smtClean="0"/>
              <a:t>unitarity</a:t>
            </a:r>
            <a:r>
              <a:rPr lang="en-US" sz="2400" dirty="0" smtClean="0"/>
              <a:t> cuts are computed including </a:t>
            </a:r>
            <a:r>
              <a:rPr lang="en-US" sz="2400" dirty="0" smtClean="0">
                <a:solidFill>
                  <a:srgbClr val="CC3399"/>
                </a:solidFill>
              </a:rPr>
              <a:t>[-2</a:t>
            </a:r>
            <a:r>
              <a:rPr lang="en-US" sz="2400" dirty="0" smtClean="0">
                <a:solidFill>
                  <a:srgbClr val="CC3399"/>
                </a:solidFill>
                <a:latin typeface="Symbol" pitchFamily="18" charset="2"/>
              </a:rPr>
              <a:t>e] </a:t>
            </a:r>
            <a:r>
              <a:rPr lang="en-US" sz="2400" dirty="0" smtClean="0"/>
              <a:t>components of the cut loop momenta</a:t>
            </a:r>
            <a:r>
              <a:rPr lang="en-US" sz="2800" dirty="0" smtClean="0"/>
              <a:t>.</a:t>
            </a:r>
            <a:endParaRPr lang="en-US" dirty="0" smtClean="0">
              <a:solidFill>
                <a:srgbClr val="CC3399"/>
              </a:solidFill>
              <a:latin typeface="Symbol" pitchFamily="18" charset="2"/>
            </a:endParaRPr>
          </a:p>
          <a:p>
            <a:endParaRPr lang="en-US" dirty="0" smtClean="0">
              <a:solidFill>
                <a:srgbClr val="CC3399"/>
              </a:solidFill>
              <a:cs typeface="Times New Roman" pitchFamily="18" charset="0"/>
            </a:endParaRPr>
          </a:p>
          <a:p>
            <a:pPr>
              <a:buNone/>
            </a:pPr>
            <a:endParaRPr lang="en-US" dirty="0">
              <a:solidFill>
                <a:srgbClr val="009900"/>
              </a:solidFill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4250A-D882-46CC-94EE-94C33C8745D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28800" y="5334000"/>
            <a:ext cx="66213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0" dirty="0" smtClean="0">
                <a:solidFill>
                  <a:srgbClr val="CC3399"/>
                </a:solidFill>
              </a:rPr>
              <a:t>Bern, Morgan, </a:t>
            </a:r>
            <a:r>
              <a:rPr lang="en-US" sz="2000" i="0" dirty="0" err="1" smtClean="0">
                <a:solidFill>
                  <a:srgbClr val="CC3399"/>
                </a:solidFill>
              </a:rPr>
              <a:t>hep</a:t>
            </a:r>
            <a:r>
              <a:rPr lang="en-US" sz="2000" i="0" dirty="0" smtClean="0">
                <a:solidFill>
                  <a:srgbClr val="CC3399"/>
                </a:solidFill>
              </a:rPr>
              <a:t>-ph/9511336; BDDK, </a:t>
            </a:r>
            <a:r>
              <a:rPr lang="en-US" sz="2000" i="0" dirty="0" err="1" smtClean="0">
                <a:solidFill>
                  <a:srgbClr val="CC3399"/>
                </a:solidFill>
              </a:rPr>
              <a:t>hep-th</a:t>
            </a:r>
            <a:r>
              <a:rPr lang="en-US" sz="2000" i="0" dirty="0" smtClean="0">
                <a:solidFill>
                  <a:srgbClr val="CC3399"/>
                </a:solidFill>
              </a:rPr>
              <a:t>/9611127; </a:t>
            </a:r>
          </a:p>
          <a:p>
            <a:r>
              <a:rPr lang="en-US" sz="2000" i="0" dirty="0" smtClean="0">
                <a:solidFill>
                  <a:srgbClr val="CC3399"/>
                </a:solidFill>
              </a:rPr>
              <a:t>Anastasiou et al., </a:t>
            </a:r>
            <a:r>
              <a:rPr lang="en-US" sz="2000" i="0" dirty="0" err="1" smtClean="0">
                <a:solidFill>
                  <a:srgbClr val="CC3399"/>
                </a:solidFill>
              </a:rPr>
              <a:t>hep</a:t>
            </a:r>
            <a:r>
              <a:rPr lang="en-US" sz="2000" i="0" dirty="0" smtClean="0">
                <a:solidFill>
                  <a:srgbClr val="CC3399"/>
                </a:solidFill>
              </a:rPr>
              <a:t>-ph/0609191; …</a:t>
            </a:r>
            <a:endParaRPr lang="en-US" sz="2000" i="0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0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495800"/>
          </a:xfrm>
          <a:solidFill>
            <a:srgbClr val="FFFF00">
              <a:alpha val="15000"/>
            </a:srgbClr>
          </a:solidFill>
        </p:spPr>
        <p:txBody>
          <a:bodyPr/>
          <a:lstStyle/>
          <a:p>
            <a:r>
              <a:rPr lang="en-US" sz="2400" dirty="0" smtClean="0"/>
              <a:t>Extra-dimensional component  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400" dirty="0" smtClean="0"/>
              <a:t>  of </a:t>
            </a:r>
          </a:p>
          <a:p>
            <a:pPr>
              <a:buNone/>
            </a:pPr>
            <a:r>
              <a:rPr lang="en-US" sz="2400" dirty="0" smtClean="0"/>
              <a:t>loop momentum effectively lives in a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dimension.</a:t>
            </a:r>
          </a:p>
          <a:p>
            <a:r>
              <a:rPr lang="en-US" sz="2400" dirty="0" smtClean="0"/>
              <a:t>To determine 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400" baseline="30000" dirty="0" smtClean="0">
                <a:latin typeface="Symbol" pitchFamily="18" charset="2"/>
                <a:cs typeface="Times New Roman" pitchFamily="18" charset="0"/>
              </a:rPr>
              <a:t>2</a:t>
            </a:r>
            <a:r>
              <a:rPr lang="en-US" sz="2400" dirty="0" smtClean="0"/>
              <a:t> and  (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400" baseline="30000" dirty="0" smtClean="0">
                <a:latin typeface="Symbol" pitchFamily="18" charset="2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2400" dirty="0" smtClean="0"/>
              <a:t>terms</a:t>
            </a:r>
          </a:p>
          <a:p>
            <a:pPr>
              <a:buNone/>
            </a:pPr>
            <a:r>
              <a:rPr lang="en-US" sz="2400" dirty="0" smtClean="0"/>
              <a:t> in integrand, need quintuple cuts as</a:t>
            </a:r>
          </a:p>
          <a:p>
            <a:pPr>
              <a:buNone/>
            </a:pPr>
            <a:r>
              <a:rPr lang="en-US" sz="2400" dirty="0" smtClean="0"/>
              <a:t>well as quadruple, triple, …</a:t>
            </a:r>
          </a:p>
          <a:p>
            <a:r>
              <a:rPr lang="en-US" sz="2400" dirty="0" smtClean="0">
                <a:cs typeface="Times New Roman" pitchFamily="18" charset="0"/>
              </a:rPr>
              <a:t>Because volume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2400" baseline="30000" dirty="0" smtClean="0">
                <a:latin typeface="Symbol" pitchFamily="18" charset="2"/>
                <a:cs typeface="Times New Roman" pitchFamily="18" charset="0"/>
              </a:rPr>
              <a:t>e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dirty="0" smtClean="0">
                <a:cs typeface="Times New Roman" pitchFamily="18" charset="0"/>
              </a:rPr>
              <a:t> is O(</a:t>
            </a: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e</a:t>
            </a:r>
            <a:r>
              <a:rPr lang="en-US" sz="2400" dirty="0" smtClean="0">
                <a:cs typeface="Times New Roman" pitchFamily="18" charset="0"/>
              </a:rPr>
              <a:t>),</a:t>
            </a:r>
          </a:p>
          <a:p>
            <a:pPr>
              <a:buNone/>
            </a:pPr>
            <a:r>
              <a:rPr lang="en-US" sz="2400" dirty="0" smtClean="0">
                <a:cs typeface="Times New Roman" pitchFamily="18" charset="0"/>
              </a:rPr>
              <a:t>only need particular </a:t>
            </a:r>
            <a:r>
              <a:rPr lang="en-US" sz="2400" dirty="0" smtClean="0">
                <a:solidFill>
                  <a:srgbClr val="0000FF"/>
                </a:solidFill>
                <a:cs typeface="Times New Roman" pitchFamily="18" charset="0"/>
              </a:rPr>
              <a:t>“UV div” parts</a:t>
            </a:r>
            <a:r>
              <a:rPr lang="en-US" sz="2400" dirty="0" smtClean="0"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2400" dirty="0" smtClean="0"/>
              <a:t>(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400" baseline="30000" dirty="0" smtClean="0">
                <a:latin typeface="Symbol" pitchFamily="18" charset="2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dirty="0" smtClean="0">
                <a:cs typeface="Times New Roman" pitchFamily="18" charset="0"/>
              </a:rPr>
              <a:t>boxes, 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400" baseline="30000" dirty="0" smtClean="0">
                <a:latin typeface="Symbol" pitchFamily="18" charset="2"/>
                <a:cs typeface="Times New Roman" pitchFamily="18" charset="0"/>
              </a:rPr>
              <a:t>2 </a:t>
            </a:r>
            <a:r>
              <a:rPr lang="en-US" sz="2400" dirty="0" smtClean="0">
                <a:cs typeface="Times New Roman" pitchFamily="18" charset="0"/>
              </a:rPr>
              <a:t>triangles and bubbles</a:t>
            </a:r>
          </a:p>
          <a:p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Red dots are “cut constructible”:</a:t>
            </a:r>
          </a:p>
          <a:p>
            <a:pPr>
              <a:buNone/>
            </a:pP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m  </a:t>
            </a:r>
            <a:r>
              <a:rPr lang="en-US" sz="2400" dirty="0" smtClean="0"/>
              <a:t>terms in that range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>
                <a:cs typeface="Times New Roman" pitchFamily="18" charset="0"/>
              </a:rPr>
              <a:t>O(</a:t>
            </a: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e</a:t>
            </a:r>
            <a:r>
              <a:rPr lang="en-US" sz="2400" dirty="0" smtClean="0">
                <a:cs typeface="Times New Roman" pitchFamily="18" charset="0"/>
              </a:rPr>
              <a:t>) only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6603" y="2667000"/>
            <a:ext cx="3387397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4000" dirty="0" smtClean="0"/>
              <a:t>Numerical D-dimensional </a:t>
            </a:r>
            <a:r>
              <a:rPr lang="en-US" sz="4000" dirty="0" err="1" smtClean="0"/>
              <a:t>unitarity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4250A-D882-46CC-94EE-94C33C8745D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324600" y="2971800"/>
            <a:ext cx="1377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>
                <a:solidFill>
                  <a:srgbClr val="FF00FF"/>
                </a:solidFill>
              </a:rPr>
              <a:t>EKMZ</a:t>
            </a:r>
          </a:p>
          <a:p>
            <a:r>
              <a:rPr lang="en-US" i="0" dirty="0" smtClean="0">
                <a:solidFill>
                  <a:srgbClr val="FF00FF"/>
                </a:solidFill>
              </a:rPr>
              <a:t>1105.4319</a:t>
            </a:r>
            <a:endParaRPr lang="en-US" i="0" dirty="0">
              <a:solidFill>
                <a:srgbClr val="FF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990600"/>
            <a:ext cx="8451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0" dirty="0" err="1" smtClean="0">
                <a:solidFill>
                  <a:srgbClr val="FF00FF"/>
                </a:solidFill>
              </a:rPr>
              <a:t>Giele</a:t>
            </a:r>
            <a:r>
              <a:rPr lang="en-US" sz="1800" i="0" dirty="0" smtClean="0">
                <a:solidFill>
                  <a:srgbClr val="FF00FF"/>
                </a:solidFill>
              </a:rPr>
              <a:t>, Kunszt, </a:t>
            </a:r>
            <a:r>
              <a:rPr lang="en-US" sz="1800" i="0" dirty="0" err="1" smtClean="0">
                <a:solidFill>
                  <a:srgbClr val="FF00FF"/>
                </a:solidFill>
              </a:rPr>
              <a:t>Melnikov</a:t>
            </a:r>
            <a:r>
              <a:rPr lang="en-US" sz="1800" i="0" dirty="0" smtClean="0">
                <a:solidFill>
                  <a:srgbClr val="FF00FF"/>
                </a:solidFill>
              </a:rPr>
              <a:t>, 0801.2237; Ellis, GKM, 0806.3467; EGKMZ, 0810.2762;</a:t>
            </a:r>
          </a:p>
          <a:p>
            <a:r>
              <a:rPr lang="en-US" sz="1800" i="0" dirty="0" smtClean="0">
                <a:solidFill>
                  <a:srgbClr val="FF00FF"/>
                </a:solidFill>
              </a:rPr>
              <a:t>Badger, 0806.4600; </a:t>
            </a:r>
            <a:r>
              <a:rPr lang="en-US" sz="1800" i="0" dirty="0" err="1" smtClean="0">
                <a:solidFill>
                  <a:srgbClr val="FF00FF"/>
                </a:solidFill>
              </a:rPr>
              <a:t>BlackHat</a:t>
            </a:r>
            <a:r>
              <a:rPr lang="en-US" sz="1800" i="0" dirty="0" smtClean="0">
                <a:solidFill>
                  <a:srgbClr val="FF00FF"/>
                </a:solidFill>
              </a:rPr>
              <a:t>; …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5105400" y="1676400"/>
            <a:ext cx="2286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0"/>
            <a:ext cx="1371600" cy="124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8667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D-dimensional </a:t>
            </a:r>
            <a:r>
              <a:rPr lang="en-US" sz="4000" dirty="0" err="1" smtClean="0"/>
              <a:t>unitarity</a:t>
            </a:r>
            <a:r>
              <a:rPr lang="en-US" sz="4000" dirty="0" smtClean="0"/>
              <a:t> summary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391400" cy="3810000"/>
          </a:xfrm>
          <a:solidFill>
            <a:schemeClr val="accent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8000"/>
                </a:solidFill>
              </a:rPr>
              <a:t>Systematic method for arbitrary </a:t>
            </a:r>
            <a:r>
              <a:rPr lang="en-US" sz="2800" dirty="0" err="1" smtClean="0">
                <a:solidFill>
                  <a:srgbClr val="008000"/>
                </a:solidFill>
              </a:rPr>
              <a:t>helicity</a:t>
            </a:r>
            <a:r>
              <a:rPr lang="en-US" sz="2800" dirty="0" smtClean="0">
                <a:solidFill>
                  <a:srgbClr val="008000"/>
                </a:solidFill>
              </a:rPr>
              <a:t>, arbitrary masses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8000"/>
                </a:solidFill>
              </a:rPr>
              <a:t>Only requires tree amplitude input (manifestly gauge invariant, no need for ghosts)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Trees contain 2 particles with </a:t>
            </a:r>
            <a:r>
              <a:rPr lang="en-US" sz="2800" dirty="0" err="1" smtClean="0">
                <a:solidFill>
                  <a:srgbClr val="FF0000"/>
                </a:solidFill>
              </a:rPr>
              <a:t>momenta</a:t>
            </a:r>
            <a:r>
              <a:rPr lang="en-US" sz="2800" dirty="0" smtClean="0">
                <a:solidFill>
                  <a:srgbClr val="FF0000"/>
                </a:solidFill>
              </a:rPr>
              <a:t> in extra dimensions (</a:t>
            </a:r>
            <a:r>
              <a:rPr lang="en-US" sz="2800" dirty="0" err="1" smtClean="0">
                <a:solidFill>
                  <a:srgbClr val="FF0000"/>
                </a:solidFill>
              </a:rPr>
              <a:t>massless</a:t>
            </a:r>
            <a:r>
              <a:rPr lang="en-US" sz="2800" dirty="0" smtClean="0">
                <a:solidFill>
                  <a:srgbClr val="FF0000"/>
                </a:solidFill>
              </a:rPr>
              <a:t> particles become similar to massive particles)</a:t>
            </a:r>
            <a:r>
              <a:rPr lang="en-US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Need to evaluate quintuple cuts as well as quad, triple, 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4250A-D882-46CC-94EE-94C33C8745D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78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 dirty="0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03D7-F5F7-468F-BE5D-D180E0641BC3}" type="slidenum">
              <a:rPr lang="en-US"/>
              <a:pPr/>
              <a:t>2</a:t>
            </a:fld>
            <a:endParaRPr 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9438"/>
            <a:ext cx="8229600" cy="639762"/>
          </a:xfrm>
        </p:spPr>
        <p:txBody>
          <a:bodyPr/>
          <a:lstStyle/>
          <a:p>
            <a:r>
              <a:rPr lang="en-US" dirty="0" smtClean="0"/>
              <a:t>Modern methods for loops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38200" y="2281297"/>
            <a:ext cx="7391400" cy="2554545"/>
          </a:xfrm>
          <a:prstGeom prst="rect">
            <a:avLst/>
          </a:prstGeom>
          <a:solidFill>
            <a:srgbClr val="FFFF00">
              <a:alpha val="38000"/>
            </a:srgb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Generalized </a:t>
            </a:r>
            <a:r>
              <a:rPr lang="en-US" sz="3200" dirty="0" err="1" smtClean="0"/>
              <a:t>unitarity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 sample quadruple cut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Hierarchy of </a:t>
            </a:r>
            <a:r>
              <a:rPr lang="en-US" sz="3200" dirty="0" smtClean="0"/>
              <a:t>cuts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Triangle and bubble coefficients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The rational part</a:t>
            </a:r>
          </a:p>
        </p:txBody>
      </p:sp>
    </p:spTree>
    <p:extLst>
      <p:ext uri="{BB962C8B-B14F-4D97-AF65-F5344CB8AC3E}">
        <p14:creationId xmlns:p14="http://schemas.microsoft.com/office/powerpoint/2010/main" val="165898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OPP </a:t>
            </a: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924800" cy="4191000"/>
          </a:xfrm>
          <a:solidFill>
            <a:schemeClr val="accent1"/>
          </a:solidFill>
        </p:spPr>
        <p:txBody>
          <a:bodyPr/>
          <a:lstStyle/>
          <a:p>
            <a:r>
              <a:rPr lang="en-US" sz="2400" dirty="0" smtClean="0"/>
              <a:t>Four-dimensional integrand decomposition of OPP </a:t>
            </a:r>
            <a:r>
              <a:rPr lang="en-US" sz="2400" dirty="0" smtClean="0"/>
              <a:t>corresponds</a:t>
            </a:r>
            <a:r>
              <a:rPr lang="en-US" sz="2400" dirty="0" smtClean="0"/>
              <a:t> </a:t>
            </a:r>
            <a:r>
              <a:rPr lang="en-US" sz="2400" dirty="0" smtClean="0"/>
              <a:t>to quad, triple, double cut hierarchy for   “cut part”.</a:t>
            </a:r>
          </a:p>
          <a:p>
            <a:r>
              <a:rPr lang="en-US" sz="2400" dirty="0" smtClean="0"/>
              <a:t>OPP also </a:t>
            </a:r>
            <a:r>
              <a:rPr lang="en-US" sz="2400" dirty="0" smtClean="0"/>
              <a:t>give </a:t>
            </a:r>
            <a:r>
              <a:rPr lang="en-US" sz="2400" dirty="0" smtClean="0"/>
              <a:t>a prescription for obtaining part of the rational part, </a:t>
            </a:r>
            <a:r>
              <a:rPr lang="en-US" sz="24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baseline="-250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en-US" sz="2400" dirty="0" smtClean="0"/>
              <a:t>from the same 4-d data, by taking into account 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400" baseline="30000" dirty="0" smtClean="0">
                <a:latin typeface="Symbol" pitchFamily="18" charset="2"/>
                <a:cs typeface="Times New Roman" pitchFamily="18" charset="0"/>
              </a:rPr>
              <a:t>2 </a:t>
            </a:r>
            <a:r>
              <a:rPr lang="en-US" sz="2400" dirty="0" smtClean="0"/>
              <a:t>dependence in integral </a:t>
            </a:r>
            <a:r>
              <a:rPr lang="en-US" sz="2400" dirty="0" smtClean="0">
                <a:solidFill>
                  <a:srgbClr val="009900"/>
                </a:solidFill>
              </a:rPr>
              <a:t>denominators</a:t>
            </a:r>
            <a:r>
              <a:rPr lang="en-US" sz="2400" dirty="0" smtClean="0"/>
              <a:t>.   </a:t>
            </a:r>
            <a:r>
              <a:rPr lang="en-US" sz="2000" dirty="0" smtClean="0">
                <a:solidFill>
                  <a:srgbClr val="FF00FF"/>
                </a:solidFill>
              </a:rPr>
              <a:t>OPP, 0802.1876</a:t>
            </a:r>
            <a:endParaRPr lang="en-US" sz="2400" dirty="0" smtClean="0"/>
          </a:p>
          <a:p>
            <a:r>
              <a:rPr lang="en-US" sz="2400" dirty="0" smtClean="0"/>
              <a:t>The rest,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dirty="0" smtClean="0"/>
              <a:t>, comes from 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400" baseline="30000" dirty="0" smtClean="0">
                <a:latin typeface="Symbol" pitchFamily="18" charset="2"/>
                <a:cs typeface="Times New Roman" pitchFamily="18" charset="0"/>
              </a:rPr>
              <a:t>2 </a:t>
            </a:r>
            <a:r>
              <a:rPr lang="en-US" sz="2400" dirty="0" smtClean="0"/>
              <a:t>terms in the </a:t>
            </a:r>
            <a:r>
              <a:rPr lang="en-US" sz="2400" dirty="0" smtClean="0">
                <a:solidFill>
                  <a:srgbClr val="FF0000"/>
                </a:solidFill>
              </a:rPr>
              <a:t>numerator</a:t>
            </a:r>
            <a:r>
              <a:rPr lang="en-US" sz="2400" dirty="0" smtClean="0"/>
              <a:t>. Because there are a limited set of “UV divergent” terms,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2400" dirty="0" smtClean="0"/>
              <a:t>can be computed for all processes using a set of effective 2-, 3-, and 4-point vertices</a:t>
            </a:r>
          </a:p>
          <a:p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4250A-D882-46CC-94EE-94C33C8745D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81400" y="1447800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i="0" dirty="0" err="1" smtClean="0">
                <a:solidFill>
                  <a:srgbClr val="FF00FF"/>
                </a:solidFill>
              </a:rPr>
              <a:t>Ossola</a:t>
            </a:r>
            <a:r>
              <a:rPr lang="en-US" sz="1800" i="0" dirty="0" smtClean="0">
                <a:solidFill>
                  <a:srgbClr val="FF00FF"/>
                </a:solidFill>
              </a:rPr>
              <a:t>, Papadopoulos, </a:t>
            </a:r>
            <a:r>
              <a:rPr lang="en-US" sz="1800" i="0" dirty="0" err="1" smtClean="0">
                <a:solidFill>
                  <a:srgbClr val="FF00FF"/>
                </a:solidFill>
              </a:rPr>
              <a:t>Pittau</a:t>
            </a:r>
            <a:r>
              <a:rPr lang="en-US" sz="1800" i="0" dirty="0" smtClean="0">
                <a:solidFill>
                  <a:srgbClr val="FF00FF"/>
                </a:solidFill>
              </a:rPr>
              <a:t>, </a:t>
            </a:r>
            <a:r>
              <a:rPr lang="en-US" sz="1800" i="0" dirty="0" err="1" smtClean="0">
                <a:solidFill>
                  <a:srgbClr val="FF00FF"/>
                </a:solidFill>
              </a:rPr>
              <a:t>hep</a:t>
            </a:r>
            <a:r>
              <a:rPr lang="en-US" sz="1800" i="0" dirty="0" smtClean="0">
                <a:solidFill>
                  <a:srgbClr val="FF00FF"/>
                </a:solidFill>
              </a:rPr>
              <a:t>-ph/0609007</a:t>
            </a:r>
          </a:p>
        </p:txBody>
      </p:sp>
    </p:spTree>
    <p:extLst>
      <p:ext uri="{BB962C8B-B14F-4D97-AF65-F5344CB8AC3E}">
        <p14:creationId xmlns:p14="http://schemas.microsoft.com/office/powerpoint/2010/main" val="268314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Some OPP </a:t>
            </a: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/>
              <a:t> vertices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4250A-D882-46CC-94EE-94C33C8745D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5943600" cy="451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3400" y="1295400"/>
            <a:ext cx="4091185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000" i="0" dirty="0" smtClean="0"/>
              <a:t>For ‘t </a:t>
            </a:r>
            <a:r>
              <a:rPr lang="en-US" sz="2000" i="0" dirty="0" err="1" smtClean="0"/>
              <a:t>Hooft</a:t>
            </a:r>
            <a:r>
              <a:rPr lang="en-US" sz="2000" i="0" dirty="0" smtClean="0"/>
              <a:t>-Feynman gauge, </a:t>
            </a:r>
            <a:r>
              <a:rPr lang="en-US" sz="2000" i="0" dirty="0" smtClean="0">
                <a:latin typeface="Symbol" pitchFamily="18" charset="2"/>
              </a:rPr>
              <a:t>x</a:t>
            </a:r>
            <a:r>
              <a:rPr lang="en-US" sz="2000" i="0" dirty="0" smtClean="0"/>
              <a:t> = 1</a:t>
            </a:r>
            <a:endParaRPr lang="en-US" sz="2000" i="0" dirty="0"/>
          </a:p>
        </p:txBody>
      </p:sp>
      <p:sp>
        <p:nvSpPr>
          <p:cNvPr id="9" name="Rectangle 8"/>
          <p:cNvSpPr/>
          <p:nvPr/>
        </p:nvSpPr>
        <p:spPr>
          <a:xfrm>
            <a:off x="6172200" y="1295400"/>
            <a:ext cx="2743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i="0" dirty="0" err="1" smtClean="0">
                <a:solidFill>
                  <a:srgbClr val="FF00FF"/>
                </a:solidFill>
              </a:rPr>
              <a:t>Draggiotis</a:t>
            </a:r>
            <a:r>
              <a:rPr lang="en-US" sz="1800" i="0" dirty="0" smtClean="0">
                <a:solidFill>
                  <a:srgbClr val="FF00FF"/>
                </a:solidFill>
              </a:rPr>
              <a:t>, </a:t>
            </a:r>
            <a:r>
              <a:rPr lang="en-US" sz="1800" i="0" dirty="0" err="1" smtClean="0">
                <a:solidFill>
                  <a:srgbClr val="FF00FF"/>
                </a:solidFill>
              </a:rPr>
              <a:t>Garzelli</a:t>
            </a:r>
            <a:r>
              <a:rPr lang="en-US" sz="1800" i="0" dirty="0" smtClean="0">
                <a:solidFill>
                  <a:srgbClr val="FF00FF"/>
                </a:solidFill>
              </a:rPr>
              <a:t>, </a:t>
            </a:r>
          </a:p>
          <a:p>
            <a:r>
              <a:rPr lang="en-US" sz="1800" i="0" dirty="0" smtClean="0">
                <a:solidFill>
                  <a:srgbClr val="FF00FF"/>
                </a:solidFill>
              </a:rPr>
              <a:t>Papadopoulos, </a:t>
            </a:r>
            <a:r>
              <a:rPr lang="en-US" sz="1800" i="0" dirty="0" err="1" smtClean="0">
                <a:solidFill>
                  <a:srgbClr val="FF00FF"/>
                </a:solidFill>
              </a:rPr>
              <a:t>Pittau</a:t>
            </a:r>
            <a:r>
              <a:rPr lang="en-US" sz="1800" i="0" dirty="0" smtClean="0">
                <a:solidFill>
                  <a:srgbClr val="FF00FF"/>
                </a:solidFill>
              </a:rPr>
              <a:t>, </a:t>
            </a:r>
          </a:p>
          <a:p>
            <a:r>
              <a:rPr lang="en-US" sz="1800" i="0" dirty="0" smtClean="0">
                <a:solidFill>
                  <a:srgbClr val="FF00FF"/>
                </a:solidFill>
              </a:rPr>
              <a:t>0903.0356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867400" y="2514600"/>
            <a:ext cx="2971800" cy="2296013"/>
          </a:xfrm>
          <a:prstGeom prst="rect">
            <a:avLst/>
          </a:prstGeom>
          <a:solidFill>
            <a:srgbClr val="FFFF00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b="1" i="0" dirty="0" smtClean="0">
                <a:solidFill>
                  <a:srgbClr val="008000"/>
                </a:solidFill>
              </a:rPr>
              <a:t> </a:t>
            </a:r>
            <a:r>
              <a:rPr lang="en-US" sz="2000" b="1" i="0" dirty="0" smtClean="0">
                <a:solidFill>
                  <a:srgbClr val="008000"/>
                </a:solidFill>
              </a:rPr>
              <a:t>Evaluation of </a:t>
            </a:r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/>
              <a:t>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000" b="1" i="0" dirty="0" smtClean="0">
                <a:solidFill>
                  <a:srgbClr val="008000"/>
                </a:solidFill>
              </a:rPr>
              <a:t>very fast (tree like)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i="0" dirty="0" smtClean="0">
                <a:solidFill>
                  <a:srgbClr val="FF0000"/>
                </a:solidFill>
              </a:rPr>
              <a:t> Split into </a:t>
            </a:r>
            <a:r>
              <a:rPr lang="en-US" sz="20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aseline="-250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i="0" dirty="0" smtClean="0">
                <a:solidFill>
                  <a:srgbClr val="FF0000"/>
                </a:solidFill>
              </a:rPr>
              <a:t> and </a:t>
            </a:r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 </a:t>
            </a:r>
            <a:endParaRPr lang="en-US" sz="2000" b="1" i="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000" b="1" i="0" dirty="0" smtClean="0">
                <a:solidFill>
                  <a:srgbClr val="FF0000"/>
                </a:solidFill>
              </a:rPr>
              <a:t>gauge dependent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i="0" dirty="0" smtClean="0">
                <a:solidFill>
                  <a:srgbClr val="FF0000"/>
                </a:solidFill>
              </a:rPr>
              <a:t> Cannot use products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000" b="1" i="0" dirty="0" smtClean="0">
                <a:solidFill>
                  <a:srgbClr val="FF0000"/>
                </a:solidFill>
              </a:rPr>
              <a:t>of tree amplitudes to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000" b="1" i="0" dirty="0" smtClean="0">
                <a:solidFill>
                  <a:srgbClr val="FF0000"/>
                </a:solidFill>
              </a:rPr>
              <a:t>compute </a:t>
            </a:r>
            <a:r>
              <a:rPr lang="en-US" sz="20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aseline="-250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b="1" i="0" dirty="0" smtClean="0">
                <a:solidFill>
                  <a:srgbClr val="FF0000"/>
                </a:solidFill>
                <a:sym typeface="Wingdings" pitchFamily="2" charset="2"/>
              </a:rPr>
              <a:t>.</a:t>
            </a:r>
            <a:endParaRPr lang="en-US" sz="2000" b="1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1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Loops and </a:t>
            </a:r>
            <a:r>
              <a:rPr lang="en-US" dirty="0" err="1" smtClean="0"/>
              <a:t>Unitarity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848600" cy="2743200"/>
          </a:xfrm>
          <a:solidFill>
            <a:schemeClr val="accent1"/>
          </a:solidFill>
        </p:spPr>
        <p:txBody>
          <a:bodyPr/>
          <a:lstStyle/>
          <a:p>
            <a:r>
              <a:rPr lang="en-US" sz="2800" dirty="0" smtClean="0"/>
              <a:t>OPP method requires one-loop Feynman diagrams in a particular gauge to generate numerators.  This can be slow.</a:t>
            </a:r>
          </a:p>
          <a:p>
            <a:r>
              <a:rPr lang="en-US" sz="2800" dirty="0" smtClean="0"/>
              <a:t>However, it is possible to use a recursive organization of the Feynman diagrams to speed up their evaluation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>
                <a:solidFill>
                  <a:srgbClr val="009900"/>
                </a:solidFill>
                <a:sym typeface="Wingdings" pitchFamily="2" charset="2"/>
              </a:rPr>
              <a:t>O</a:t>
            </a:r>
            <a:r>
              <a:rPr lang="en-US" sz="2800" dirty="0" smtClean="0">
                <a:solidFill>
                  <a:srgbClr val="009900"/>
                </a:solidFill>
                <a:sym typeface="Wingdings" pitchFamily="2" charset="2"/>
              </a:rPr>
              <a:t>pen </a:t>
            </a:r>
            <a:r>
              <a:rPr lang="en-US" sz="2800" dirty="0">
                <a:solidFill>
                  <a:srgbClr val="009900"/>
                </a:solidFill>
                <a:sym typeface="Wingdings" pitchFamily="2" charset="2"/>
              </a:rPr>
              <a:t>L</a:t>
            </a:r>
            <a:r>
              <a:rPr lang="en-US" sz="2800" dirty="0" smtClean="0">
                <a:solidFill>
                  <a:srgbClr val="009900"/>
                </a:solidFill>
                <a:sym typeface="Wingdings" pitchFamily="2" charset="2"/>
              </a:rPr>
              <a:t>oops</a:t>
            </a:r>
            <a:endParaRPr lang="en-US" sz="2800" dirty="0">
              <a:solidFill>
                <a:srgbClr val="0099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4250A-D882-46CC-94EE-94C33C8745D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57400" y="1219200"/>
            <a:ext cx="6692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0" dirty="0" err="1" smtClean="0">
                <a:solidFill>
                  <a:srgbClr val="FF00FF"/>
                </a:solidFill>
              </a:rPr>
              <a:t>Cascioli</a:t>
            </a:r>
            <a:r>
              <a:rPr lang="en-US" sz="2000" i="0" dirty="0" smtClean="0">
                <a:solidFill>
                  <a:srgbClr val="FF00FF"/>
                </a:solidFill>
              </a:rPr>
              <a:t>, </a:t>
            </a:r>
            <a:r>
              <a:rPr lang="en-US" sz="2000" i="0" dirty="0" err="1" smtClean="0">
                <a:solidFill>
                  <a:srgbClr val="FF00FF"/>
                </a:solidFill>
              </a:rPr>
              <a:t>Maierhöfer</a:t>
            </a:r>
            <a:r>
              <a:rPr lang="en-US" sz="2000" i="0" dirty="0" smtClean="0">
                <a:solidFill>
                  <a:srgbClr val="FF00FF"/>
                </a:solidFill>
              </a:rPr>
              <a:t>, Pozzorini, 1111.5206; Fabio C.’s talk</a:t>
            </a:r>
            <a:endParaRPr lang="en-US" sz="2000" i="0" dirty="0">
              <a:solidFill>
                <a:srgbClr val="FF00FF"/>
              </a:solidFill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228600" y="4495800"/>
            <a:ext cx="8915400" cy="1676400"/>
            <a:chOff x="228600" y="4495800"/>
            <a:chExt cx="8915400" cy="167640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" y="4495800"/>
              <a:ext cx="4248051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24386" y="4648200"/>
              <a:ext cx="4519614" cy="1195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 bwMode="auto">
            <a:xfrm>
              <a:off x="4343400" y="5257800"/>
              <a:ext cx="304800" cy="2286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5105400" y="4495800"/>
              <a:ext cx="1905000" cy="30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 bwMode="auto">
          <a:xfrm flipV="1">
            <a:off x="2971800" y="5410200"/>
            <a:ext cx="533400" cy="1524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8983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79D43-C8D3-47E9-933B-5681CE8A08D4}" type="slidenum">
              <a:rPr lang="en-US"/>
              <a:pPr/>
              <a:t>23</a:t>
            </a:fld>
            <a:endParaRPr lang="en-US"/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One example of numerical stability</a:t>
            </a:r>
            <a:endParaRPr lang="en-US" sz="4000" dirty="0"/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685800" y="1371600"/>
            <a:ext cx="7614842" cy="1323439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0" dirty="0" smtClean="0"/>
              <a:t>Some one-loop </a:t>
            </a:r>
            <a:r>
              <a:rPr lang="en-US" sz="2000" i="0" dirty="0" err="1" smtClean="0"/>
              <a:t>helicity</a:t>
            </a:r>
            <a:r>
              <a:rPr lang="en-US" sz="2000" i="0" dirty="0" smtClean="0"/>
              <a:t> amplitudes contributing to NLO QCD</a:t>
            </a:r>
          </a:p>
          <a:p>
            <a:r>
              <a:rPr lang="en-US" sz="2000" i="0" dirty="0" smtClean="0"/>
              <a:t>corrections to the processes pp </a:t>
            </a:r>
            <a:r>
              <a:rPr lang="en-US" sz="2000" i="0" dirty="0" smtClean="0">
                <a:sym typeface="Wingdings" pitchFamily="2" charset="2"/>
              </a:rPr>
              <a:t></a:t>
            </a:r>
            <a:r>
              <a:rPr lang="en-US" sz="2000" i="0" dirty="0" smtClean="0"/>
              <a:t> (</a:t>
            </a:r>
            <a:r>
              <a:rPr lang="en-US" sz="2000" dirty="0" smtClean="0"/>
              <a:t>W,Z</a:t>
            </a:r>
            <a:r>
              <a:rPr lang="en-US" sz="2000" i="0" dirty="0" smtClean="0"/>
              <a:t>) + 3 jets, computed using</a:t>
            </a:r>
          </a:p>
          <a:p>
            <a:r>
              <a:rPr lang="en-US" sz="2000" i="0" dirty="0" err="1" smtClean="0"/>
              <a:t>unitarity</a:t>
            </a:r>
            <a:r>
              <a:rPr lang="en-US" sz="2000" i="0" dirty="0" smtClean="0"/>
              <a:t>-based method.  Scan over 100,000 phase space points,</a:t>
            </a:r>
          </a:p>
          <a:p>
            <a:r>
              <a:rPr lang="en-US" sz="2000" i="0" dirty="0" smtClean="0"/>
              <a:t>plot distribution in log(fractional error):</a:t>
            </a:r>
          </a:p>
        </p:txBody>
      </p:sp>
      <p:pic>
        <p:nvPicPr>
          <p:cNvPr id="248850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09" y="3048000"/>
            <a:ext cx="902659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8851" name="Picture 1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081" y="2743200"/>
            <a:ext cx="26606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8852" name="Rectangle 20"/>
          <p:cNvSpPr>
            <a:spLocks noChangeArrowheads="1"/>
          </p:cNvSpPr>
          <p:nvPr/>
        </p:nvSpPr>
        <p:spPr bwMode="auto">
          <a:xfrm>
            <a:off x="6338281" y="3276600"/>
            <a:ext cx="2541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000" i="0" dirty="0" err="1">
                <a:solidFill>
                  <a:srgbClr val="CC3399"/>
                </a:solidFill>
              </a:rPr>
              <a:t>BlackHat</a:t>
            </a:r>
            <a:r>
              <a:rPr lang="en-US" sz="2000" i="0" dirty="0">
                <a:solidFill>
                  <a:srgbClr val="CC3399"/>
                </a:solidFill>
              </a:rPr>
              <a:t>, 0808.0941</a:t>
            </a:r>
          </a:p>
        </p:txBody>
      </p:sp>
    </p:spTree>
    <p:extLst>
      <p:ext uri="{BB962C8B-B14F-4D97-AF65-F5344CB8AC3E}">
        <p14:creationId xmlns:p14="http://schemas.microsoft.com/office/powerpoint/2010/main" val="226431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8ADB-C190-4BB4-BDA2-7951453B2252}" type="slidenum">
              <a:rPr lang="en-US"/>
              <a:pPr/>
              <a:t>3</a:t>
            </a:fld>
            <a:endParaRPr lang="en-US"/>
          </a:p>
        </p:txBody>
      </p:sp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6400800" y="2590800"/>
            <a:ext cx="3810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143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Branch cut information </a:t>
            </a:r>
            <a:r>
              <a:rPr lang="en-US" sz="32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/>
              <a:t> Generalized </a:t>
            </a:r>
            <a:r>
              <a:rPr lang="en-US" sz="3200" dirty="0" err="1" smtClean="0"/>
              <a:t>Unitarity</a:t>
            </a:r>
            <a:r>
              <a:rPr lang="en-US" sz="3200" dirty="0" smtClean="0"/>
              <a:t> (</a:t>
            </a:r>
            <a:r>
              <a:rPr lang="en-US" sz="3200" dirty="0" smtClean="0">
                <a:solidFill>
                  <a:srgbClr val="0000FF"/>
                </a:solidFill>
              </a:rPr>
              <a:t>One-loop</a:t>
            </a:r>
            <a:r>
              <a:rPr lang="en-US" sz="3200" dirty="0" smtClean="0"/>
              <a:t> fluidity) </a:t>
            </a:r>
            <a:br>
              <a:rPr lang="en-US" sz="3200" dirty="0" smtClean="0"/>
            </a:br>
            <a:endParaRPr lang="en-US" sz="3200" i="1" baseline="-25000" dirty="0"/>
          </a:p>
        </p:txBody>
      </p:sp>
      <p:sp>
        <p:nvSpPr>
          <p:cNvPr id="289796" name="Text Box 4"/>
          <p:cNvSpPr txBox="1">
            <a:spLocks noChangeArrowheads="1"/>
          </p:cNvSpPr>
          <p:nvPr/>
        </p:nvSpPr>
        <p:spPr bwMode="auto">
          <a:xfrm>
            <a:off x="914400" y="1219200"/>
            <a:ext cx="2735044" cy="707886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i="0" dirty="0">
                <a:solidFill>
                  <a:srgbClr val="FF0000"/>
                </a:solidFill>
              </a:rPr>
              <a:t>Ordinary </a:t>
            </a:r>
            <a:r>
              <a:rPr lang="en-US" sz="2000" b="1" i="0" dirty="0" err="1">
                <a:solidFill>
                  <a:srgbClr val="FF0000"/>
                </a:solidFill>
              </a:rPr>
              <a:t>unitarity</a:t>
            </a:r>
            <a:r>
              <a:rPr lang="en-US" sz="2000" b="1" i="0" dirty="0">
                <a:solidFill>
                  <a:srgbClr val="FF0000"/>
                </a:solidFill>
              </a:rPr>
              <a:t>:</a:t>
            </a:r>
          </a:p>
          <a:p>
            <a:r>
              <a:rPr lang="en-US" sz="2000" i="0" dirty="0">
                <a:solidFill>
                  <a:srgbClr val="FF0000"/>
                </a:solidFill>
              </a:rPr>
              <a:t>put 2 particles on shell</a:t>
            </a:r>
          </a:p>
        </p:txBody>
      </p:sp>
      <p:pic>
        <p:nvPicPr>
          <p:cNvPr id="289797" name="Picture 5" descr="meiosi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971800"/>
            <a:ext cx="2438400" cy="22955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9798" name="Picture 6" descr="meiosis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971800"/>
            <a:ext cx="2895600" cy="22923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9799" name="Picture 7" descr="meiosis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994025"/>
            <a:ext cx="3276600" cy="231933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9800" name="Picture 8" descr="meiosis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2971800"/>
            <a:ext cx="3505200" cy="23891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9801" name="Picture 9" descr="meiosis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2438400"/>
            <a:ext cx="3581400" cy="33496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89802" name="Text Box 10"/>
          <p:cNvSpPr txBox="1">
            <a:spLocks noChangeArrowheads="1"/>
          </p:cNvSpPr>
          <p:nvPr/>
        </p:nvSpPr>
        <p:spPr bwMode="auto">
          <a:xfrm>
            <a:off x="4953000" y="1143000"/>
            <a:ext cx="3246402" cy="70788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i="0" dirty="0">
                <a:solidFill>
                  <a:srgbClr val="008000"/>
                </a:solidFill>
              </a:rPr>
              <a:t>Generalized </a:t>
            </a:r>
            <a:r>
              <a:rPr lang="en-US" sz="2000" b="1" i="0" dirty="0" err="1">
                <a:solidFill>
                  <a:srgbClr val="008000"/>
                </a:solidFill>
              </a:rPr>
              <a:t>unitarity</a:t>
            </a:r>
            <a:r>
              <a:rPr lang="en-US" sz="2000" b="1" i="0" dirty="0">
                <a:solidFill>
                  <a:srgbClr val="008000"/>
                </a:solidFill>
              </a:rPr>
              <a:t>:</a:t>
            </a:r>
          </a:p>
          <a:p>
            <a:r>
              <a:rPr lang="en-US" sz="2000" i="0" dirty="0">
                <a:solidFill>
                  <a:srgbClr val="008000"/>
                </a:solidFill>
              </a:rPr>
              <a:t>put 3 or 4 particles on shell</a:t>
            </a:r>
          </a:p>
        </p:txBody>
      </p:sp>
      <p:pic>
        <p:nvPicPr>
          <p:cNvPr id="289803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3048000"/>
            <a:ext cx="358140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9804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00600" y="2590800"/>
            <a:ext cx="175418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9805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00600" y="2438400"/>
            <a:ext cx="174148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9806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32350" y="2438400"/>
            <a:ext cx="17192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9807" name="Picture 1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48200" y="2209800"/>
            <a:ext cx="190658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23"/>
          <p:cNvGrpSpPr/>
          <p:nvPr/>
        </p:nvGrpSpPr>
        <p:grpSpPr>
          <a:xfrm>
            <a:off x="228600" y="5486400"/>
            <a:ext cx="4267200" cy="862013"/>
            <a:chOff x="228600" y="5410200"/>
            <a:chExt cx="4267200" cy="862013"/>
          </a:xfrm>
        </p:grpSpPr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1066800" y="5715000"/>
              <a:ext cx="34290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US" sz="2000" b="1" i="0" dirty="0">
                  <a:solidFill>
                    <a:srgbClr val="008000"/>
                  </a:solidFill>
                </a:rPr>
                <a:t>Trees recycled into loops!</a:t>
              </a:r>
            </a:p>
          </p:txBody>
        </p:sp>
        <p:pic>
          <p:nvPicPr>
            <p:cNvPr id="23" name="Picture 31" descr="recycle_logo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8600" y="5410200"/>
              <a:ext cx="858838" cy="862013"/>
            </a:xfrm>
            <a:prstGeom prst="rect">
              <a:avLst/>
            </a:prstGeom>
            <a:noFill/>
          </p:spPr>
        </p:pic>
      </p:grpSp>
      <p:sp>
        <p:nvSpPr>
          <p:cNvPr id="25" name="TextBox 24"/>
          <p:cNvSpPr txBox="1"/>
          <p:nvPr/>
        </p:nvSpPr>
        <p:spPr>
          <a:xfrm>
            <a:off x="6856194" y="1905000"/>
            <a:ext cx="2287806" cy="1200329"/>
          </a:xfrm>
          <a:prstGeom prst="rect">
            <a:avLst/>
          </a:prstGeom>
          <a:solidFill>
            <a:srgbClr val="FF0000">
              <a:alpha val="27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800" i="0" dirty="0" smtClean="0"/>
              <a:t>Can’t put 5 particles</a:t>
            </a:r>
          </a:p>
          <a:p>
            <a:r>
              <a:rPr lang="en-US" sz="1800" i="0" dirty="0" smtClean="0"/>
              <a:t>on shell because</a:t>
            </a:r>
          </a:p>
          <a:p>
            <a:r>
              <a:rPr lang="en-US" sz="1800" i="0" dirty="0" smtClean="0"/>
              <a:t>only 4 components</a:t>
            </a:r>
          </a:p>
          <a:p>
            <a:r>
              <a:rPr lang="en-US" sz="1800" i="0" dirty="0" smtClean="0"/>
              <a:t> of loop momentum</a:t>
            </a:r>
            <a:endParaRPr lang="en-US" sz="1800" i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2897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89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28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2897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289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1000"/>
                                        <p:tgtEl>
                                          <p:spTgt spid="2898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289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289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1000"/>
                                        <p:tgtEl>
                                          <p:spTgt spid="2898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289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1000"/>
                                        <p:tgtEl>
                                          <p:spTgt spid="2898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289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1000"/>
                                        <p:tgtEl>
                                          <p:spTgt spid="2898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1000"/>
                                        <p:tgtEl>
                                          <p:spTgt spid="28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802" grpId="0" animBg="1" autoUpdateAnimBg="0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8CA96E-29F0-4F18-A2EA-53EB0ABFD9D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763000" cy="10668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One-loop amplitudes reduced to trees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19200" y="5486409"/>
            <a:ext cx="1676400" cy="628651"/>
            <a:chOff x="768" y="3456"/>
            <a:chExt cx="1056" cy="396"/>
          </a:xfrm>
        </p:grpSpPr>
        <p:sp>
          <p:nvSpPr>
            <p:cNvPr id="12310" name="Line 4"/>
            <p:cNvSpPr>
              <a:spLocks noChangeShapeType="1"/>
            </p:cNvSpPr>
            <p:nvPr/>
          </p:nvSpPr>
          <p:spPr bwMode="auto">
            <a:xfrm flipV="1">
              <a:off x="1344" y="34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1" name="Text Box 5"/>
            <p:cNvSpPr txBox="1">
              <a:spLocks noChangeArrowheads="1"/>
            </p:cNvSpPr>
            <p:nvPr/>
          </p:nvSpPr>
          <p:spPr bwMode="auto">
            <a:xfrm>
              <a:off x="768" y="3600"/>
              <a:ext cx="1056" cy="252"/>
            </a:xfrm>
            <a:prstGeom prst="rect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i="0" dirty="0"/>
                <a:t>rational part</a:t>
              </a:r>
            </a:p>
          </p:txBody>
        </p:sp>
      </p:grpSp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567558" y="1132489"/>
            <a:ext cx="7744492" cy="10156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0" dirty="0" smtClean="0"/>
              <a:t>When </a:t>
            </a:r>
            <a:r>
              <a:rPr lang="en-US" sz="2000" i="0" dirty="0"/>
              <a:t>all external </a:t>
            </a:r>
            <a:r>
              <a:rPr lang="en-US" sz="2000" i="0" dirty="0" err="1"/>
              <a:t>momenta</a:t>
            </a:r>
            <a:r>
              <a:rPr lang="en-US" sz="2000" i="0" dirty="0"/>
              <a:t> are in </a:t>
            </a:r>
            <a:r>
              <a:rPr lang="en-US" sz="2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4</a:t>
            </a:r>
            <a:r>
              <a:rPr lang="en-US" sz="2000" i="0" dirty="0"/>
              <a:t>, loop </a:t>
            </a:r>
            <a:r>
              <a:rPr lang="en-US" sz="2000" i="0" dirty="0" err="1"/>
              <a:t>momenta</a:t>
            </a:r>
            <a:r>
              <a:rPr lang="en-US" sz="2000" i="0" dirty="0"/>
              <a:t> in </a:t>
            </a:r>
            <a:r>
              <a:rPr lang="en-US" sz="2000" i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sz="2000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= 4-2</a:t>
            </a:r>
            <a:r>
              <a:rPr lang="en-US" sz="2000" dirty="0" smtClean="0">
                <a:solidFill>
                  <a:srgbClr val="CC3399"/>
                </a:solidFill>
                <a:latin typeface="Symbol" pitchFamily="18" charset="2"/>
              </a:rPr>
              <a:t>e</a:t>
            </a:r>
            <a:endParaRPr lang="en-US" sz="2000" i="0" dirty="0"/>
          </a:p>
          <a:p>
            <a:r>
              <a:rPr lang="en-US" sz="2000" i="0" dirty="0"/>
              <a:t>(dimensional regularization), one can write:             </a:t>
            </a:r>
            <a:endParaRPr lang="en-US" sz="2000" i="0" dirty="0" smtClean="0"/>
          </a:p>
          <a:p>
            <a:r>
              <a:rPr lang="en-US" sz="2000" i="0" dirty="0" smtClean="0">
                <a:solidFill>
                  <a:srgbClr val="CC3399"/>
                </a:solidFill>
              </a:rPr>
              <a:t>                                                         </a:t>
            </a:r>
            <a:r>
              <a:rPr lang="en-US" sz="1800" i="0" dirty="0" smtClean="0">
                <a:solidFill>
                  <a:srgbClr val="CC3399"/>
                </a:solidFill>
              </a:rPr>
              <a:t>Bern, LD, Dunbar, Kosower </a:t>
            </a:r>
            <a:r>
              <a:rPr lang="en-US" sz="1800" i="0" dirty="0">
                <a:solidFill>
                  <a:srgbClr val="CC3399"/>
                </a:solidFill>
              </a:rPr>
              <a:t>(1994)</a:t>
            </a:r>
            <a:endParaRPr lang="en-US" sz="2000" i="0" dirty="0">
              <a:solidFill>
                <a:srgbClr val="CC3399"/>
              </a:solidFill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28600" y="3352800"/>
            <a:ext cx="8672513" cy="2079625"/>
            <a:chOff x="144" y="2112"/>
            <a:chExt cx="5463" cy="1310"/>
          </a:xfrm>
        </p:grpSpPr>
        <p:pic>
          <p:nvPicPr>
            <p:cNvPr id="12308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4" y="2112"/>
              <a:ext cx="5463" cy="1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9" name="Picture 9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32" y="3216"/>
              <a:ext cx="720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810000" y="4419603"/>
            <a:ext cx="4756150" cy="1470026"/>
            <a:chOff x="2400" y="2784"/>
            <a:chExt cx="2996" cy="926"/>
          </a:xfrm>
        </p:grpSpPr>
        <p:sp>
          <p:nvSpPr>
            <p:cNvPr id="12304" name="Line 11"/>
            <p:cNvSpPr>
              <a:spLocks noChangeShapeType="1"/>
            </p:cNvSpPr>
            <p:nvPr/>
          </p:nvSpPr>
          <p:spPr bwMode="auto">
            <a:xfrm flipH="1" flipV="1">
              <a:off x="2400" y="2880"/>
              <a:ext cx="52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Line 12"/>
            <p:cNvSpPr>
              <a:spLocks noChangeShapeType="1"/>
            </p:cNvSpPr>
            <p:nvPr/>
          </p:nvSpPr>
          <p:spPr bwMode="auto">
            <a:xfrm flipV="1">
              <a:off x="3648" y="29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6" name="Line 13"/>
            <p:cNvSpPr>
              <a:spLocks noChangeShapeType="1"/>
            </p:cNvSpPr>
            <p:nvPr/>
          </p:nvSpPr>
          <p:spPr bwMode="auto">
            <a:xfrm flipV="1">
              <a:off x="4896" y="2784"/>
              <a:ext cx="28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7" name="Text Box 14"/>
            <p:cNvSpPr txBox="1">
              <a:spLocks noChangeArrowheads="1"/>
            </p:cNvSpPr>
            <p:nvPr/>
          </p:nvSpPr>
          <p:spPr bwMode="auto">
            <a:xfrm>
              <a:off x="2928" y="3264"/>
              <a:ext cx="2468" cy="446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0" dirty="0"/>
                <a:t>known </a:t>
              </a:r>
              <a:r>
                <a:rPr lang="en-US" sz="2000" b="1" i="0" dirty="0">
                  <a:solidFill>
                    <a:srgbClr val="0000FF"/>
                  </a:solidFill>
                </a:rPr>
                <a:t>scalar</a:t>
              </a:r>
              <a:r>
                <a:rPr lang="en-US" sz="2000" i="0" dirty="0"/>
                <a:t> one-loop integrals,</a:t>
              </a:r>
            </a:p>
            <a:p>
              <a:r>
                <a:rPr lang="en-US" sz="2000" i="0" dirty="0"/>
                <a:t>same for all amplitudes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838200" y="2209800"/>
            <a:ext cx="8134350" cy="1447800"/>
            <a:chOff x="528" y="1440"/>
            <a:chExt cx="5124" cy="912"/>
          </a:xfrm>
        </p:grpSpPr>
        <p:sp>
          <p:nvSpPr>
            <p:cNvPr id="12299" name="Line 16"/>
            <p:cNvSpPr>
              <a:spLocks noChangeShapeType="1"/>
            </p:cNvSpPr>
            <p:nvPr/>
          </p:nvSpPr>
          <p:spPr bwMode="auto">
            <a:xfrm>
              <a:off x="4080" y="1728"/>
              <a:ext cx="624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0" name="Line 17"/>
            <p:cNvSpPr>
              <a:spLocks noChangeShapeType="1"/>
            </p:cNvSpPr>
            <p:nvPr/>
          </p:nvSpPr>
          <p:spPr bwMode="auto">
            <a:xfrm>
              <a:off x="2976" y="1872"/>
              <a:ext cx="14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1" name="Line 18"/>
            <p:cNvSpPr>
              <a:spLocks noChangeShapeType="1"/>
            </p:cNvSpPr>
            <p:nvPr/>
          </p:nvSpPr>
          <p:spPr bwMode="auto">
            <a:xfrm flipH="1">
              <a:off x="1440" y="1824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Text Box 19"/>
            <p:cNvSpPr txBox="1">
              <a:spLocks noChangeArrowheads="1"/>
            </p:cNvSpPr>
            <p:nvPr/>
          </p:nvSpPr>
          <p:spPr bwMode="auto">
            <a:xfrm>
              <a:off x="1104" y="1440"/>
              <a:ext cx="4548" cy="446"/>
            </a:xfrm>
            <a:prstGeom prst="rect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i="0" dirty="0"/>
                <a:t>coefficients are all rational functions – determine </a:t>
              </a:r>
              <a:r>
                <a:rPr lang="en-US" sz="2000" i="0" dirty="0" smtClean="0"/>
                <a:t>algebraically</a:t>
              </a:r>
              <a:endParaRPr lang="en-US" sz="2000" i="0" dirty="0"/>
            </a:p>
            <a:p>
              <a:r>
                <a:rPr lang="en-US" sz="2000" i="0" dirty="0"/>
                <a:t>from products of </a:t>
              </a:r>
              <a:r>
                <a:rPr lang="en-US" sz="2000" i="0" dirty="0">
                  <a:solidFill>
                    <a:srgbClr val="008000"/>
                  </a:solidFill>
                </a:rPr>
                <a:t>trees </a:t>
              </a:r>
              <a:r>
                <a:rPr lang="en-US" sz="2000" i="0" dirty="0"/>
                <a:t>using </a:t>
              </a:r>
              <a:r>
                <a:rPr lang="en-US" sz="2000" i="0" dirty="0">
                  <a:solidFill>
                    <a:srgbClr val="008000"/>
                  </a:solidFill>
                </a:rPr>
                <a:t>(generalized) </a:t>
              </a:r>
              <a:r>
                <a:rPr lang="en-US" sz="2000" i="0" dirty="0" err="1">
                  <a:solidFill>
                    <a:srgbClr val="008000"/>
                  </a:solidFill>
                </a:rPr>
                <a:t>unitarity</a:t>
              </a:r>
              <a:endParaRPr lang="en-US" sz="2000" i="0" dirty="0">
                <a:solidFill>
                  <a:srgbClr val="008000"/>
                </a:solidFill>
              </a:endParaRPr>
            </a:p>
          </p:txBody>
        </p:sp>
        <p:pic>
          <p:nvPicPr>
            <p:cNvPr id="12303" name="Picture 20" descr="recycle_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28" y="1440"/>
              <a:ext cx="541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3429000" cy="476250"/>
          </a:xfrm>
        </p:spPr>
        <p:txBody>
          <a:bodyPr/>
          <a:lstStyle/>
          <a:p>
            <a:r>
              <a:rPr lang="en-US" smtClean="0"/>
              <a:t>L. Dixon       Beyond Feynman Diagrams</a:t>
            </a:r>
            <a:endParaRPr lang="en-US" dirty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86200" y="6248400"/>
            <a:ext cx="3886200" cy="476250"/>
          </a:xfrm>
        </p:spPr>
        <p:txBody>
          <a:bodyPr/>
          <a:lstStyle/>
          <a:p>
            <a:r>
              <a:rPr lang="en-US" smtClean="0"/>
              <a:t>Lecture 3       April 25,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78DD-9F07-461C-B797-1EADCE469A3F}" type="slidenum">
              <a:rPr lang="en-US"/>
              <a:pPr/>
              <a:t>5</a:t>
            </a:fld>
            <a:endParaRPr lang="en-US"/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/>
              <a:t>Generalized Unitarity </a:t>
            </a:r>
            <a:br>
              <a:rPr lang="en-US" sz="4000"/>
            </a:br>
            <a:r>
              <a:rPr lang="en-US" sz="4000"/>
              <a:t>for Box Coefficients </a:t>
            </a:r>
            <a:r>
              <a:rPr lang="en-US" sz="4000" i="1">
                <a:latin typeface="Times New Roman" pitchFamily="18" charset="0"/>
              </a:rPr>
              <a:t>d</a:t>
            </a:r>
            <a:r>
              <a:rPr lang="en-US" sz="4000" i="1" baseline="-25000">
                <a:latin typeface="Times New Roman" pitchFamily="18" charset="0"/>
              </a:rPr>
              <a:t>i</a:t>
            </a:r>
          </a:p>
        </p:txBody>
      </p:sp>
      <p:sp>
        <p:nvSpPr>
          <p:cNvPr id="178190" name="Rectangle 14"/>
          <p:cNvSpPr>
            <a:spLocks noChangeArrowheads="1"/>
          </p:cNvSpPr>
          <p:nvPr/>
        </p:nvSpPr>
        <p:spPr bwMode="auto">
          <a:xfrm>
            <a:off x="4572000" y="1295400"/>
            <a:ext cx="426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1800" i="0" dirty="0" err="1">
                <a:solidFill>
                  <a:srgbClr val="CC3399"/>
                </a:solidFill>
              </a:rPr>
              <a:t>Britto</a:t>
            </a:r>
            <a:r>
              <a:rPr lang="en-US" sz="1800" i="0" dirty="0">
                <a:solidFill>
                  <a:srgbClr val="CC3399"/>
                </a:solidFill>
              </a:rPr>
              <a:t>, Cachazo, </a:t>
            </a:r>
            <a:r>
              <a:rPr lang="en-US" sz="1800" i="0" dirty="0" err="1">
                <a:solidFill>
                  <a:srgbClr val="CC3399"/>
                </a:solidFill>
              </a:rPr>
              <a:t>Feng</a:t>
            </a:r>
            <a:r>
              <a:rPr lang="en-US" sz="1800" i="0" dirty="0">
                <a:solidFill>
                  <a:srgbClr val="CC3399"/>
                </a:solidFill>
              </a:rPr>
              <a:t>, </a:t>
            </a:r>
            <a:r>
              <a:rPr lang="en-US" sz="1800" i="0" dirty="0" err="1">
                <a:solidFill>
                  <a:srgbClr val="CC3399"/>
                </a:solidFill>
              </a:rPr>
              <a:t>hep-th</a:t>
            </a:r>
            <a:r>
              <a:rPr lang="en-US" sz="1800" i="0" dirty="0">
                <a:solidFill>
                  <a:srgbClr val="CC3399"/>
                </a:solidFill>
              </a:rPr>
              <a:t>/0412308</a:t>
            </a:r>
          </a:p>
        </p:txBody>
      </p:sp>
      <p:pic>
        <p:nvPicPr>
          <p:cNvPr id="178199" name="Picture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1676400"/>
            <a:ext cx="54102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200" name="Text Box 24"/>
          <p:cNvSpPr txBox="1">
            <a:spLocks noChangeArrowheads="1"/>
          </p:cNvSpPr>
          <p:nvPr/>
        </p:nvSpPr>
        <p:spPr bwMode="auto">
          <a:xfrm>
            <a:off x="1003300" y="5500688"/>
            <a:ext cx="7988300" cy="707886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i="0" dirty="0" smtClean="0">
                <a:solidFill>
                  <a:schemeClr val="accent2"/>
                </a:solidFill>
              </a:rPr>
              <a:t>No</a:t>
            </a:r>
            <a:r>
              <a:rPr lang="en-US" sz="2000" i="0" dirty="0">
                <a:solidFill>
                  <a:schemeClr val="accent2"/>
                </a:solidFill>
              </a:rPr>
              <a:t>. of dimensions </a:t>
            </a:r>
            <a:r>
              <a:rPr lang="en-US" sz="2000" i="0" dirty="0" smtClean="0">
                <a:solidFill>
                  <a:schemeClr val="accent2"/>
                </a:solidFill>
              </a:rPr>
              <a:t> =  4  =  no</a:t>
            </a:r>
            <a:r>
              <a:rPr lang="en-US" sz="2000" i="0" dirty="0">
                <a:solidFill>
                  <a:schemeClr val="accent2"/>
                </a:solidFill>
              </a:rPr>
              <a:t>. of constraints   </a:t>
            </a:r>
            <a:r>
              <a:rPr lang="en-US" sz="2000" i="0" dirty="0">
                <a:solidFill>
                  <a:schemeClr val="accent2"/>
                </a:solidFill>
                <a:sym typeface="Wingdings" pitchFamily="2" charset="2"/>
              </a:rPr>
              <a:t> </a:t>
            </a:r>
            <a:r>
              <a:rPr lang="en-US" sz="2000" i="0" dirty="0" smtClean="0">
                <a:solidFill>
                  <a:schemeClr val="accent2"/>
                </a:solidFill>
                <a:sym typeface="Wingdings" pitchFamily="2" charset="2"/>
              </a:rPr>
              <a:t>2 </a:t>
            </a:r>
            <a:r>
              <a:rPr lang="en-US" sz="2000" i="0" dirty="0">
                <a:solidFill>
                  <a:schemeClr val="accent2"/>
                </a:solidFill>
                <a:sym typeface="Wingdings" pitchFamily="2" charset="2"/>
              </a:rPr>
              <a:t>discrete solutions </a:t>
            </a:r>
            <a:r>
              <a:rPr lang="en-US" sz="2000" dirty="0">
                <a:solidFill>
                  <a:schemeClr val="accent2"/>
                </a:solidFill>
                <a:sym typeface="Wingdings" pitchFamily="2" charset="2"/>
              </a:rPr>
              <a:t>(</a:t>
            </a:r>
            <a:r>
              <a:rPr lang="en-US" sz="2000" dirty="0" smtClean="0">
                <a:solidFill>
                  <a:schemeClr val="accent2"/>
                </a:solidFill>
                <a:sym typeface="Wingdings" pitchFamily="2" charset="2"/>
              </a:rPr>
              <a:t>2, labeled by ±)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78205" name="Text Box 29"/>
          <p:cNvSpPr txBox="1">
            <a:spLocks noChangeArrowheads="1"/>
          </p:cNvSpPr>
          <p:nvPr/>
        </p:nvSpPr>
        <p:spPr bwMode="auto">
          <a:xfrm>
            <a:off x="1012825" y="5865813"/>
            <a:ext cx="4016375" cy="36933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i="0" dirty="0"/>
              <a:t>Easy to code, numerically very stable</a:t>
            </a:r>
          </a:p>
        </p:txBody>
      </p:sp>
      <p:pic>
        <p:nvPicPr>
          <p:cNvPr id="12" name="Picture 11" descr="txp_fig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lum/>
          </a:blip>
          <a:stretch>
            <a:fillRect/>
          </a:stretch>
        </p:blipFill>
        <p:spPr>
          <a:xfrm>
            <a:off x="1041399" y="3914916"/>
            <a:ext cx="4381501" cy="1513317"/>
          </a:xfrm>
          <a:prstGeom prst="rect">
            <a:avLst/>
          </a:prstGeom>
          <a:ln>
            <a:solidFill>
              <a:srgbClr val="009900"/>
            </a:solidFill>
          </a:ln>
        </p:spPr>
      </p:pic>
      <p:pic>
        <p:nvPicPr>
          <p:cNvPr id="14" name="Picture 13" descr="txp_fig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lum/>
          </a:blip>
          <a:stretch>
            <a:fillRect/>
          </a:stretch>
        </p:blipFill>
        <p:spPr>
          <a:xfrm>
            <a:off x="6754517" y="2525273"/>
            <a:ext cx="1781762" cy="271209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 rot="5400000">
            <a:off x="6280150" y="2673350"/>
            <a:ext cx="419100" cy="1588"/>
          </a:xfrm>
          <a:prstGeom prst="straightConnector1">
            <a:avLst/>
          </a:prstGeom>
          <a:solidFill>
            <a:srgbClr val="FF99CC"/>
          </a:solidFill>
          <a:ln w="22225" cap="flat" cmpd="sng" algn="ctr">
            <a:solidFill>
              <a:srgbClr val="0099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3" name="Picture 22" descr="txp_fig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lum/>
          </a:blip>
          <a:stretch>
            <a:fillRect/>
          </a:stretch>
        </p:blipFill>
        <p:spPr>
          <a:xfrm>
            <a:off x="5364737" y="3628765"/>
            <a:ext cx="1814359" cy="206014"/>
          </a:xfrm>
          <a:prstGeom prst="rect">
            <a:avLst/>
          </a:prstGeom>
        </p:spPr>
      </p:pic>
      <p:pic>
        <p:nvPicPr>
          <p:cNvPr id="25" name="Picture 24" descr="txp_fig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lum/>
          </a:blip>
          <a:stretch>
            <a:fillRect/>
          </a:stretch>
        </p:blipFill>
        <p:spPr>
          <a:xfrm>
            <a:off x="4398129" y="2585958"/>
            <a:ext cx="206013" cy="206013"/>
          </a:xfrm>
          <a:prstGeom prst="rect">
            <a:avLst/>
          </a:prstGeom>
        </p:spPr>
      </p:pic>
      <p:pic>
        <p:nvPicPr>
          <p:cNvPr id="27" name="Picture 26" descr="txp_fig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lum/>
          </a:blip>
          <a:stretch>
            <a:fillRect/>
          </a:stretch>
        </p:blipFill>
        <p:spPr>
          <a:xfrm>
            <a:off x="5412722" y="1657451"/>
            <a:ext cx="206013" cy="206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A1DD0-897E-48D4-8571-184B9A167AF2}" type="slidenum">
              <a:rPr lang="en-US"/>
              <a:pPr/>
              <a:t>6</a:t>
            </a:fld>
            <a:endParaRPr lang="en-US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Box </a:t>
            </a:r>
            <a:r>
              <a:rPr lang="en-US" sz="4000" dirty="0"/>
              <a:t>coefficients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0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000" i="1" baseline="-25000" dirty="0" smtClean="0"/>
              <a:t> </a:t>
            </a:r>
            <a:r>
              <a:rPr lang="en-US" sz="4000" dirty="0" smtClean="0"/>
              <a:t> </a:t>
            </a:r>
            <a:r>
              <a:rPr lang="en-US" sz="4000" dirty="0"/>
              <a:t>(cont.)</a:t>
            </a:r>
          </a:p>
        </p:txBody>
      </p:sp>
      <p:sp>
        <p:nvSpPr>
          <p:cNvPr id="203786" name="Text Box 10"/>
          <p:cNvSpPr txBox="1">
            <a:spLocks noChangeArrowheads="1"/>
          </p:cNvSpPr>
          <p:nvPr/>
        </p:nvSpPr>
        <p:spPr bwMode="auto">
          <a:xfrm>
            <a:off x="304800" y="1371600"/>
            <a:ext cx="5152373" cy="2308324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i="0" dirty="0" smtClean="0"/>
              <a:t> General solution involves a </a:t>
            </a:r>
          </a:p>
          <a:p>
            <a:r>
              <a:rPr lang="en-US" sz="2400" i="0" dirty="0" smtClean="0"/>
              <a:t>quadratic formula</a:t>
            </a:r>
          </a:p>
          <a:p>
            <a:pPr>
              <a:buFont typeface="Arial" pitchFamily="34" charset="0"/>
              <a:buChar char="•"/>
            </a:pPr>
            <a:r>
              <a:rPr lang="en-US" sz="2400" i="0" dirty="0" smtClean="0"/>
              <a:t> Solutions simplify (and are more</a:t>
            </a:r>
          </a:p>
          <a:p>
            <a:r>
              <a:rPr lang="en-US" sz="2400" i="0" dirty="0" smtClean="0"/>
              <a:t>stable numerically) when </a:t>
            </a:r>
            <a:r>
              <a:rPr lang="en-US" sz="2400" i="0" dirty="0"/>
              <a:t>all </a:t>
            </a:r>
            <a:r>
              <a:rPr lang="en-US" sz="2400" i="0" dirty="0" smtClean="0"/>
              <a:t> internal</a:t>
            </a:r>
          </a:p>
          <a:p>
            <a:r>
              <a:rPr lang="en-US" sz="2400" i="0" dirty="0" smtClean="0"/>
              <a:t>lines are </a:t>
            </a:r>
            <a:r>
              <a:rPr lang="en-US" sz="2400" i="0" dirty="0" err="1" smtClean="0">
                <a:solidFill>
                  <a:srgbClr val="009900"/>
                </a:solidFill>
              </a:rPr>
              <a:t>massless</a:t>
            </a:r>
            <a:r>
              <a:rPr lang="en-US" sz="2400" i="0" dirty="0"/>
              <a:t>, </a:t>
            </a:r>
            <a:r>
              <a:rPr lang="en-US" sz="2400" i="0" dirty="0" smtClean="0"/>
              <a:t>and at least one</a:t>
            </a:r>
          </a:p>
          <a:p>
            <a:r>
              <a:rPr lang="en-US" sz="2400" i="0" dirty="0" smtClean="0"/>
              <a:t>external </a:t>
            </a:r>
            <a:r>
              <a:rPr lang="en-US" sz="2400" i="0" dirty="0"/>
              <a:t>line </a:t>
            </a:r>
            <a:r>
              <a:rPr lang="en-US" sz="2400" i="0" dirty="0" smtClean="0"/>
              <a:t>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i="0" dirty="0" smtClean="0"/>
              <a:t>) is </a:t>
            </a:r>
            <a:r>
              <a:rPr lang="en-US" sz="2400" i="0" dirty="0" err="1">
                <a:solidFill>
                  <a:srgbClr val="009900"/>
                </a:solidFill>
              </a:rPr>
              <a:t>massless</a:t>
            </a:r>
            <a:r>
              <a:rPr lang="en-US" sz="2400" i="0" dirty="0"/>
              <a:t>:</a:t>
            </a:r>
          </a:p>
        </p:txBody>
      </p:sp>
      <p:pic>
        <p:nvPicPr>
          <p:cNvPr id="20378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0"/>
            <a:ext cx="8305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3788" name="Text Box 12"/>
          <p:cNvSpPr txBox="1">
            <a:spLocks noChangeArrowheads="1"/>
          </p:cNvSpPr>
          <p:nvPr/>
        </p:nvSpPr>
        <p:spPr bwMode="auto">
          <a:xfrm>
            <a:off x="6629400" y="5486400"/>
            <a:ext cx="23519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0" dirty="0">
                <a:solidFill>
                  <a:srgbClr val="CC3399"/>
                </a:solidFill>
              </a:rPr>
              <a:t>BH, 0803.4180; </a:t>
            </a:r>
            <a:endParaRPr lang="en-US" sz="2000" i="0" dirty="0" smtClean="0">
              <a:solidFill>
                <a:srgbClr val="CC3399"/>
              </a:solidFill>
            </a:endParaRPr>
          </a:p>
          <a:p>
            <a:r>
              <a:rPr lang="en-US" sz="2000" i="0" dirty="0" err="1" smtClean="0">
                <a:solidFill>
                  <a:srgbClr val="CC3399"/>
                </a:solidFill>
              </a:rPr>
              <a:t>Risager</a:t>
            </a:r>
            <a:r>
              <a:rPr lang="en-US" sz="2000" i="0" dirty="0" smtClean="0">
                <a:solidFill>
                  <a:srgbClr val="CC3399"/>
                </a:solidFill>
              </a:rPr>
              <a:t> </a:t>
            </a:r>
            <a:r>
              <a:rPr lang="en-US" sz="2000" i="0" dirty="0">
                <a:solidFill>
                  <a:srgbClr val="CC3399"/>
                </a:solidFill>
              </a:rPr>
              <a:t>0804.3310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5943600" y="1371600"/>
            <a:ext cx="2655888" cy="2428220"/>
            <a:chOff x="5943600" y="1371600"/>
            <a:chExt cx="2655888" cy="2428220"/>
          </a:xfrm>
        </p:grpSpPr>
        <p:pic>
          <p:nvPicPr>
            <p:cNvPr id="203789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0" y="1371600"/>
              <a:ext cx="2503488" cy="2420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 bwMode="auto">
            <a:xfrm>
              <a:off x="5943600" y="3048000"/>
              <a:ext cx="685800" cy="685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6096000" y="3264408"/>
              <a:ext cx="685800" cy="457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 rot="5400000">
              <a:off x="6437376" y="3218688"/>
              <a:ext cx="228600" cy="22860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Rectangle 14"/>
            <p:cNvSpPr/>
            <p:nvPr/>
          </p:nvSpPr>
          <p:spPr>
            <a:xfrm>
              <a:off x="6019800" y="3276600"/>
              <a:ext cx="46358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800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8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81000" y="5334000"/>
            <a:ext cx="4038285" cy="89255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b="1" i="0" dirty="0" smtClean="0"/>
              <a:t>Exercise:  </a:t>
            </a:r>
            <a:r>
              <a:rPr lang="en-US" sz="2400" i="0" dirty="0" smtClean="0"/>
              <a:t>Show</a:t>
            </a:r>
            <a:r>
              <a:rPr lang="en-US" sz="2400" dirty="0" smtClean="0"/>
              <a:t> 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-l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K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 smtClean="0"/>
              <a:t>,</a:t>
            </a:r>
            <a:r>
              <a:rPr lang="en-US" sz="2400" i="1" dirty="0" smtClean="0"/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-l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K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i="1" dirty="0" smtClean="0"/>
              <a:t>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-l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K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i="1" dirty="0" smtClean="0"/>
              <a:t> 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MHV amplitude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631E-CA2C-4A79-8485-B8A2BD80F440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" name="Group 6"/>
          <p:cNvGrpSpPr/>
          <p:nvPr/>
        </p:nvGrpSpPr>
        <p:grpSpPr>
          <a:xfrm>
            <a:off x="5943600" y="1371600"/>
            <a:ext cx="2655888" cy="2428220"/>
            <a:chOff x="5943600" y="1371600"/>
            <a:chExt cx="2655888" cy="2428220"/>
          </a:xfrm>
        </p:grpSpPr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0" y="1371600"/>
              <a:ext cx="2503488" cy="2420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 bwMode="auto">
            <a:xfrm>
              <a:off x="5943600" y="3048000"/>
              <a:ext cx="685800" cy="685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096000" y="3264408"/>
              <a:ext cx="685800" cy="457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 rot="5400000">
              <a:off x="6437376" y="3218688"/>
              <a:ext cx="228600" cy="22860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Rectangle 11"/>
            <p:cNvSpPr/>
            <p:nvPr/>
          </p:nvSpPr>
          <p:spPr>
            <a:xfrm>
              <a:off x="6019800" y="3276600"/>
              <a:ext cx="46358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800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8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57200" y="1600200"/>
            <a:ext cx="4818948" cy="769441"/>
          </a:xfrm>
          <a:prstGeom prst="rect">
            <a:avLst/>
          </a:prstGeom>
          <a:solidFill>
            <a:srgbClr val="FFFF00">
              <a:alpha val="52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i="0" dirty="0" smtClean="0"/>
              <a:t>All 3-mass boxes (and 4-mass boxes)</a:t>
            </a:r>
          </a:p>
          <a:p>
            <a:r>
              <a:rPr lang="en-US" sz="2000" i="0" dirty="0" smtClean="0"/>
              <a:t>vanish trivially  – not enough (</a:t>
            </a:r>
            <a:r>
              <a:rPr lang="en-US" i="0" dirty="0" smtClean="0">
                <a:solidFill>
                  <a:srgbClr val="FF0000"/>
                </a:solidFill>
              </a:rPr>
              <a:t>-</a:t>
            </a:r>
            <a:r>
              <a:rPr lang="en-US" sz="2000" i="0" dirty="0" smtClean="0"/>
              <a:t>) </a:t>
            </a:r>
            <a:r>
              <a:rPr lang="en-US" sz="2000" i="0" dirty="0" err="1" smtClean="0"/>
              <a:t>helicities</a:t>
            </a:r>
            <a:endParaRPr lang="en-US" sz="2000" i="0" dirty="0"/>
          </a:p>
        </p:txBody>
      </p:sp>
      <p:grpSp>
        <p:nvGrpSpPr>
          <p:cNvPr id="7" name="Group 23"/>
          <p:cNvGrpSpPr/>
          <p:nvPr/>
        </p:nvGrpSpPr>
        <p:grpSpPr>
          <a:xfrm>
            <a:off x="7315200" y="1524000"/>
            <a:ext cx="928060" cy="1132820"/>
            <a:chOff x="7315200" y="1524000"/>
            <a:chExt cx="928060" cy="1132820"/>
          </a:xfrm>
        </p:grpSpPr>
        <p:sp>
          <p:nvSpPr>
            <p:cNvPr id="18" name="Rectangle 17"/>
            <p:cNvSpPr/>
            <p:nvPr/>
          </p:nvSpPr>
          <p:spPr>
            <a:xfrm>
              <a:off x="7848600" y="213360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+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315200" y="152400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+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5791200" y="990600"/>
            <a:ext cx="3061660" cy="3037820"/>
            <a:chOff x="5791200" y="990600"/>
            <a:chExt cx="3061660" cy="3037820"/>
          </a:xfrm>
        </p:grpSpPr>
        <p:grpSp>
          <p:nvGrpSpPr>
            <p:cNvPr id="23" name="Group 16"/>
            <p:cNvGrpSpPr/>
            <p:nvPr/>
          </p:nvGrpSpPr>
          <p:grpSpPr>
            <a:xfrm>
              <a:off x="8229600" y="990600"/>
              <a:ext cx="533492" cy="980420"/>
              <a:chOff x="8229600" y="990600"/>
              <a:chExt cx="533492" cy="98042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8229600" y="990600"/>
                <a:ext cx="30489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-</a:t>
                </a:r>
                <a:endParaRPr lang="en-US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8458200" y="1447800"/>
                <a:ext cx="30489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-</a:t>
                </a:r>
                <a:endParaRPr lang="en-US" dirty="0"/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5791200" y="350520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+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458200" y="335280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+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943600" y="114300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+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4" name="Group 25"/>
          <p:cNvGrpSpPr/>
          <p:nvPr/>
        </p:nvGrpSpPr>
        <p:grpSpPr>
          <a:xfrm>
            <a:off x="6934200" y="1600200"/>
            <a:ext cx="1295492" cy="1361420"/>
            <a:chOff x="6934200" y="1600200"/>
            <a:chExt cx="1295492" cy="1361420"/>
          </a:xfrm>
        </p:grpSpPr>
        <p:sp>
          <p:nvSpPr>
            <p:cNvPr id="16" name="Rectangle 15"/>
            <p:cNvSpPr/>
            <p:nvPr/>
          </p:nvSpPr>
          <p:spPr>
            <a:xfrm>
              <a:off x="6934200" y="1600200"/>
              <a:ext cx="30489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-</a:t>
              </a:r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924800" y="2438400"/>
              <a:ext cx="30489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-</a:t>
              </a:r>
              <a:endParaRPr lang="en-US" dirty="0"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6324600" y="2133600"/>
            <a:ext cx="1295492" cy="1361420"/>
            <a:chOff x="6934200" y="1600200"/>
            <a:chExt cx="1295492" cy="1361420"/>
          </a:xfrm>
        </p:grpSpPr>
        <p:sp>
          <p:nvSpPr>
            <p:cNvPr id="28" name="Rectangle 27"/>
            <p:cNvSpPr/>
            <p:nvPr/>
          </p:nvSpPr>
          <p:spPr>
            <a:xfrm>
              <a:off x="6934200" y="1600200"/>
              <a:ext cx="30489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-</a:t>
              </a: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924800" y="2438400"/>
              <a:ext cx="30489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-</a:t>
              </a:r>
              <a:endParaRPr lang="en-US" dirty="0"/>
            </a:p>
          </p:txBody>
        </p:sp>
      </p:grpSp>
      <p:grpSp>
        <p:nvGrpSpPr>
          <p:cNvPr id="27" name="Group 31"/>
          <p:cNvGrpSpPr/>
          <p:nvPr/>
        </p:nvGrpSpPr>
        <p:grpSpPr>
          <a:xfrm>
            <a:off x="6324600" y="2514600"/>
            <a:ext cx="1004260" cy="1132820"/>
            <a:chOff x="6324600" y="2514600"/>
            <a:chExt cx="1004260" cy="1132820"/>
          </a:xfrm>
        </p:grpSpPr>
        <p:sp>
          <p:nvSpPr>
            <p:cNvPr id="30" name="TextBox 29"/>
            <p:cNvSpPr txBox="1"/>
            <p:nvPr/>
          </p:nvSpPr>
          <p:spPr>
            <a:xfrm>
              <a:off x="6934200" y="3124200"/>
              <a:ext cx="3946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+</a:t>
              </a:r>
              <a:endParaRPr lang="en-US" sz="2800" dirty="0">
                <a:solidFill>
                  <a:srgbClr val="0000FF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24600" y="2514600"/>
              <a:ext cx="3946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0000FF"/>
                  </a:solidFill>
                </a:rPr>
                <a:t>+</a:t>
              </a:r>
              <a:endParaRPr lang="en-US" sz="2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2" name="Group 35"/>
          <p:cNvGrpSpPr/>
          <p:nvPr/>
        </p:nvGrpSpPr>
        <p:grpSpPr>
          <a:xfrm>
            <a:off x="5715000" y="2667000"/>
            <a:ext cx="1371600" cy="1880175"/>
            <a:chOff x="5715000" y="2667000"/>
            <a:chExt cx="1371600" cy="1880175"/>
          </a:xfrm>
        </p:grpSpPr>
        <p:cxnSp>
          <p:nvCxnSpPr>
            <p:cNvPr id="34" name="Straight Arrow Connector 33"/>
            <p:cNvCxnSpPr/>
            <p:nvPr/>
          </p:nvCxnSpPr>
          <p:spPr bwMode="auto">
            <a:xfrm rot="5400000">
              <a:off x="5943600" y="2895600"/>
              <a:ext cx="1371600" cy="914400"/>
            </a:xfrm>
            <a:prstGeom prst="straightConnector1">
              <a:avLst/>
            </a:prstGeom>
            <a:solidFill>
              <a:schemeClr val="accent1"/>
            </a:solidFill>
            <a:ln w="539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5715000" y="3962400"/>
              <a:ext cx="4122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</a:rPr>
                <a:t>0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219200" y="2514600"/>
            <a:ext cx="3332964" cy="769441"/>
          </a:xfrm>
          <a:prstGeom prst="rect">
            <a:avLst/>
          </a:prstGeom>
          <a:solidFill>
            <a:srgbClr val="FFFF00">
              <a:alpha val="52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i="0" dirty="0" smtClean="0"/>
              <a:t>Have 2 + 4 = 6 (</a:t>
            </a:r>
            <a:r>
              <a:rPr lang="en-US" i="0" dirty="0" smtClean="0">
                <a:solidFill>
                  <a:srgbClr val="FF0000"/>
                </a:solidFill>
              </a:rPr>
              <a:t>-</a:t>
            </a:r>
            <a:r>
              <a:rPr lang="en-US" sz="2000" i="0" dirty="0" smtClean="0"/>
              <a:t>) </a:t>
            </a:r>
            <a:r>
              <a:rPr lang="en-US" sz="2000" i="0" dirty="0" err="1" smtClean="0"/>
              <a:t>helicities</a:t>
            </a:r>
            <a:r>
              <a:rPr lang="en-US" sz="2000" i="0" dirty="0" smtClean="0"/>
              <a:t>,</a:t>
            </a:r>
          </a:p>
          <a:p>
            <a:r>
              <a:rPr lang="en-US" sz="2000" i="0" dirty="0" smtClean="0"/>
              <a:t>but need 2 + 2 + 2 + 1 = 7</a:t>
            </a:r>
            <a:endParaRPr lang="en-US" sz="2000" i="0" dirty="0"/>
          </a:p>
        </p:txBody>
      </p:sp>
      <p:grpSp>
        <p:nvGrpSpPr>
          <p:cNvPr id="33" name="Group 42"/>
          <p:cNvGrpSpPr/>
          <p:nvPr/>
        </p:nvGrpSpPr>
        <p:grpSpPr>
          <a:xfrm>
            <a:off x="914400" y="3733800"/>
            <a:ext cx="3985386" cy="2162175"/>
            <a:chOff x="914400" y="3733800"/>
            <a:chExt cx="3985386" cy="2162175"/>
          </a:xfrm>
        </p:grpSpPr>
        <p:sp>
          <p:nvSpPr>
            <p:cNvPr id="38" name="TextBox 37"/>
            <p:cNvSpPr txBox="1"/>
            <p:nvPr/>
          </p:nvSpPr>
          <p:spPr>
            <a:xfrm>
              <a:off x="914400" y="3733800"/>
              <a:ext cx="3985386" cy="461665"/>
            </a:xfrm>
            <a:prstGeom prst="rect">
              <a:avLst/>
            </a:prstGeom>
            <a:solidFill>
              <a:srgbClr val="FFFF00">
                <a:alpha val="52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i="0" dirty="0" smtClean="0"/>
                <a:t>2-mass boxes come in two types</a:t>
              </a:r>
              <a:r>
                <a:rPr lang="en-US" i="0" dirty="0" smtClean="0"/>
                <a:t>: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66800" y="4191000"/>
              <a:ext cx="1737890" cy="170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TextBox 39"/>
            <p:cNvSpPr txBox="1"/>
            <p:nvPr/>
          </p:nvSpPr>
          <p:spPr>
            <a:xfrm>
              <a:off x="1600200" y="4876800"/>
              <a:ext cx="683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2me</a:t>
              </a:r>
              <a:endParaRPr lang="en-US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71800" y="4267200"/>
              <a:ext cx="1622759" cy="1609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TextBox 41"/>
            <p:cNvSpPr txBox="1"/>
            <p:nvPr/>
          </p:nvSpPr>
          <p:spPr>
            <a:xfrm>
              <a:off x="3429000" y="4876800"/>
              <a:ext cx="683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2mh</a:t>
              </a:r>
              <a:endParaRPr lang="en-US" dirty="0"/>
            </a:p>
          </p:txBody>
        </p:sp>
      </p:grpSp>
      <p:grpSp>
        <p:nvGrpSpPr>
          <p:cNvPr id="36" name="Group 43"/>
          <p:cNvGrpSpPr/>
          <p:nvPr/>
        </p:nvGrpSpPr>
        <p:grpSpPr>
          <a:xfrm>
            <a:off x="3048000" y="4267200"/>
            <a:ext cx="1371600" cy="1880175"/>
            <a:chOff x="5715000" y="2667000"/>
            <a:chExt cx="1371600" cy="1880175"/>
          </a:xfrm>
        </p:grpSpPr>
        <p:cxnSp>
          <p:nvCxnSpPr>
            <p:cNvPr id="45" name="Straight Arrow Connector 44"/>
            <p:cNvCxnSpPr/>
            <p:nvPr/>
          </p:nvCxnSpPr>
          <p:spPr bwMode="auto">
            <a:xfrm rot="5400000">
              <a:off x="5943600" y="2895600"/>
              <a:ext cx="1371600" cy="914400"/>
            </a:xfrm>
            <a:prstGeom prst="straightConnector1">
              <a:avLst/>
            </a:prstGeom>
            <a:solidFill>
              <a:schemeClr val="accent1"/>
            </a:solidFill>
            <a:ln w="539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6" name="TextBox 45"/>
            <p:cNvSpPr txBox="1"/>
            <p:nvPr/>
          </p:nvSpPr>
          <p:spPr>
            <a:xfrm>
              <a:off x="5715000" y="3962400"/>
              <a:ext cx="4122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</a:rPr>
                <a:t>0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5-point MHV Box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631E-CA2C-4A79-8485-B8A2BD80F44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828800"/>
            <a:ext cx="5943600" cy="219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46"/>
          <p:cNvSpPr txBox="1"/>
          <p:nvPr/>
        </p:nvSpPr>
        <p:spPr>
          <a:xfrm>
            <a:off x="990600" y="1295400"/>
            <a:ext cx="6324600" cy="461665"/>
          </a:xfrm>
          <a:prstGeom prst="rect">
            <a:avLst/>
          </a:prstGeom>
          <a:solidFill>
            <a:srgbClr val="FFFF00">
              <a:alpha val="5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i="0" dirty="0" smtClean="0"/>
              <a:t>For (</a:t>
            </a:r>
            <a:r>
              <a:rPr lang="en-US" sz="2400" i="0" dirty="0" smtClean="0">
                <a:solidFill>
                  <a:srgbClr val="FF0000"/>
                </a:solidFill>
              </a:rPr>
              <a:t>--</a:t>
            </a:r>
            <a:r>
              <a:rPr lang="en-US" i="0" dirty="0" smtClean="0"/>
              <a:t>+++), 3 </a:t>
            </a:r>
            <a:r>
              <a:rPr lang="en-US" i="0" dirty="0" err="1" smtClean="0"/>
              <a:t>inequivalent</a:t>
            </a:r>
            <a:r>
              <a:rPr lang="en-US" i="0" dirty="0" smtClean="0"/>
              <a:t> boxes to consider</a:t>
            </a:r>
            <a:endParaRPr lang="en-US" i="0" dirty="0"/>
          </a:p>
        </p:txBody>
      </p:sp>
      <p:grpSp>
        <p:nvGrpSpPr>
          <p:cNvPr id="3" name="Group 51"/>
          <p:cNvGrpSpPr/>
          <p:nvPr/>
        </p:nvGrpSpPr>
        <p:grpSpPr>
          <a:xfrm>
            <a:off x="762000" y="1905000"/>
            <a:ext cx="7073114" cy="4343400"/>
            <a:chOff x="762000" y="1905000"/>
            <a:chExt cx="7073114" cy="434340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000" y="4419600"/>
              <a:ext cx="4876800" cy="640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47800" y="5029200"/>
              <a:ext cx="4960218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Rectangle 48"/>
            <p:cNvSpPr/>
            <p:nvPr/>
          </p:nvSpPr>
          <p:spPr bwMode="auto">
            <a:xfrm>
              <a:off x="1524000" y="1905000"/>
              <a:ext cx="1905000" cy="2057400"/>
            </a:xfrm>
            <a:prstGeom prst="rect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19200" y="4038600"/>
              <a:ext cx="66159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0" dirty="0" smtClean="0">
                  <a:solidFill>
                    <a:srgbClr val="0000FF"/>
                  </a:solidFill>
                </a:rPr>
                <a:t>Look at this one.  </a:t>
              </a:r>
              <a:r>
                <a:rPr lang="en-US" sz="2000" i="0" dirty="0" smtClean="0">
                  <a:solidFill>
                    <a:srgbClr val="0000FF"/>
                  </a:solidFill>
                </a:rPr>
                <a:t>Corresponding integral in dim. reg.:</a:t>
              </a:r>
              <a:endParaRPr lang="en-US" sz="2000" i="0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743200"/>
            <a:ext cx="7467600" cy="191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6781800" cy="1143000"/>
          </a:xfrm>
        </p:spPr>
        <p:txBody>
          <a:bodyPr/>
          <a:lstStyle/>
          <a:p>
            <a:r>
              <a:rPr lang="en-US" dirty="0" smtClean="0"/>
              <a:t>5-point MHV Box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 Dixon       Beyond Feynman Diagrams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Lecture 3       April 25,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631E-CA2C-4A79-8485-B8A2BD80F44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28600"/>
            <a:ext cx="1870977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 bwMode="auto">
          <a:xfrm>
            <a:off x="7924800" y="3429000"/>
            <a:ext cx="9906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447800"/>
            <a:ext cx="5257800" cy="125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 bwMode="auto">
          <a:xfrm>
            <a:off x="7543800" y="4038600"/>
            <a:ext cx="6858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" name="Group 22"/>
          <p:cNvGrpSpPr/>
          <p:nvPr/>
        </p:nvGrpSpPr>
        <p:grpSpPr>
          <a:xfrm>
            <a:off x="533400" y="2057400"/>
            <a:ext cx="4267200" cy="4190999"/>
            <a:chOff x="533400" y="2057400"/>
            <a:chExt cx="4267200" cy="4190999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5800" y="4493972"/>
              <a:ext cx="4114800" cy="1754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Curved Connector 19"/>
            <p:cNvCxnSpPr/>
            <p:nvPr/>
          </p:nvCxnSpPr>
          <p:spPr bwMode="auto">
            <a:xfrm rot="10800000" flipV="1">
              <a:off x="533400" y="2057400"/>
              <a:ext cx="228600" cy="2648850"/>
            </a:xfrm>
            <a:prstGeom prst="curvedConnector2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%&#10;\newcommand{\pol}{\varepsilon}&#10;\newcommand{\ksl}{\not{\hbox{\kern-2.3pt $k$}}}&#10;\newcommand{\Ksl}{\not{\hbox{\kern-2.3pt $K$}}}&#10;\newcommand{\psl}{\not{\hbox{\kern-2.3pt $p$}}}&#10;\newcommand{\esl}{\not{\hbox{\kern-2.3pt $\pol$}}}&#10;\newcommand{\spa}[3]{\langle{#1}\,{#3}\rangle}&#10;\newcommand{\spb}[3]{[{#1}\,{#3}]}&#10;\newcommand{\spab}[5]{\langle{#1}^- | {#3} | {#5}^-\rangle}&#10;\newcommand{\spba}[5]{\langle{#1}^+ | {#3} | {#5}^+\rangle}&#10;\newcommand{\spaa}[5]{\langle{#1}^- | {#3} | {#5}^+\rangle}&#10;\newcommand{\spbb}[5]{\langle{#1}^+ | {#3} | {#5}^-\rangle}&#10;%&#10;%&#10;\begin{document}&#10;$\tilde{K}_1^\mu = \frac{K_1^\mu - (K_1^2/\gamma) K_3^\mu}{1-K_1^2K_3^2/\gamma^2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86.9604"/>
  <p:tag name="PICTUREFILESIZE" val="2591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%&#10;\newcommand{\pol}{\varepsilon}&#10;\newcommand{\ksl}{\not{\hbox{\kern-2.3pt $k$}}}&#10;\newcommand{\Ksl}{\not{\hbox{\kern-2.3pt $K$}}}&#10;\newcommand{\psl}{\not{\hbox{\kern-2.3pt $p$}}}&#10;\newcommand{\esl}{\not{\hbox{\kern-2.3pt $\pol$}}}&#10;\newcommand{\spa}[3]{\langle{#1}\,{#3}\rangle}&#10;\newcommand{\spb}[3]{[{#1}\,{#3}]}&#10;\newcommand{\spab}[5]{\langle{#1}^- | {#3} | {#5}^-\rangle}&#10;\newcommand{\spba}[5]{\langle{#1}^+ | {#3} | {#5}^+\rangle}&#10;\newcommand{\spaa}[5]{\langle{#1}^- | {#3} | {#5}^+\rangle}&#10;\newcommand{\spbb}[5]{\langle{#1}^+ | {#3} | {#5}^-\rangle}&#10;%&#10;%&#10;\begin{document}&#10;$\tilde{K}_3^\mu = \frac{K_3^\mu - (K_3^2/\gamma) K_1^\mu}{1-K_1^2K_3^2/\gamma^2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86.9604"/>
  <p:tag name="PICTUREFILESIZE" val="2615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%&#10;\begin{document}&#10;$\Rightarrow$\quad &#10;$A(0)\ \to\ A(\blue{z})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86"/>
  <p:tag name="PICTUREFILESIZE" val="1164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%&#10;\begin{document}&#10;$k_1(\blue{z}) + k_n(\blue{z})\ =\ k_1 + k_n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51"/>
  <p:tag name="PICTUREFILESIZE" val="1667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%&#10;\begin{document}&#10;$k_1^2(\blue{z}) = k_n^2(\blue{z}) = 0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78"/>
  <p:tag name="PICTUREFILESIZE" val="1445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\begin{eqnarray}&#10;&amp;&amp;\ln(s_{23}) \Rightarrow\ &#10;\ln\Bigl[(\spa{2}{3} + \blue{z} \spa{1}{3})\spb{3}{2}\Bigr]&#10;\nonumber&#10;\end{eqnarray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327"/>
  <p:tag name="PICTUREFILESIZE" val="2711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$A_n(\blue{z})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55"/>
  <p:tag name="PICTUREFILESIZE" val="587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\begin{eqnarray}&#10;&amp;&amp;\ln(s_{23}) \Rightarrow\ &#10;\ln\Bigl[(\spa{2}{3} + \blue{z} \spa{1}{3})\spb{3}{2}\Bigr]&#10;\nonumber&#10;\end{eqnarray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327"/>
  <p:tag name="PICTUREFILESIZE" val="2711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$R_n(\blue{z}) = A_n(\blue{z}) - C_n(\blue{z})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24"/>
  <p:tag name="PICTUREFILESIZE" val="1526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\begin{eqnarray}&#10;{ \ln(r) + 1-r \over (1-r)^2 }&#10;\nonumber&#10;\end{eqnarray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26"/>
  <p:tag name="PICTUREFILESIZE" val="1487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%&#10;\begin{document}&#10;\begin{eqnarray}&#10;+\ {\cal O}(\epsilon)&#10;\nonumber&#10;\end{eqnarray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70"/>
  <p:tag name="PICTUREFILESIZE" val="681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$R_n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6"/>
  <p:tag name="PICTUREFILESIZE" val="315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$C_n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5"/>
  <p:tag name="PICTUREFILESIZE" val="318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$R_n \equiv A_n - C_n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33"/>
  <p:tag name="PICTUREFILESIZE" val="805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$C_n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4.96008"/>
  <p:tag name="PICTUREFILESIZE" val="317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$R_n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5.98008"/>
  <p:tag name="PICTUREFILESIZE" val="315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$C_n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4.96008"/>
  <p:tag name="PICTUREFILESIZE" val="317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$\red{\Delta_n(\blue{z_\beta})} = 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14.0002"/>
  <p:tag name="PICTUREFILESIZE" val="938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\newcommand{\spa}[2]{{\langle#1 \, #2\rangle}}&#10;\newcommand{\spb}[2]{{[#1 \, #2]}}&#10;&#10;%&#10;\begin{document}&#10;$A_6^{\rm 1-loop}(1^-,2^-,3^+,4^+,5^+,6^+)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309"/>
  <p:tag name="PICTUREFILESIZE" val="2283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%&#10;\begin{document}&#10;\begin{eqnarray}&#10;\blue{0 \rightarrow {\rm e}^+ {\rm e}^- q \bar{q} g^{\red\pm}g^{\red+}g^{\red\pm}}&#10;\nonumber&#10;\end{eqnarray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94"/>
  <p:tag name="PICTUREFILESIZE" val="1240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%&#10;\begin{document}&#10;\begin{eqnarray}&#10;&amp;&amp;\int d^4\ell\ \delta(\ell_1^2-m_1^2)\,&#10;\delta(\ell_2^2-m_2^2)\nonumber\\&#10;&amp;&amp;\hskip1.5cm\times\delta(\ell_3^2-m_3^2)&#10;\,\delta(\ell_4^2-m_4^2)\,&#10;\times A^{\rm 1-loop}(\ell_i)&#10;\nonumber\\&#10;&amp;=&amp; \sum_{\pm} &#10;A_1^{\rm tree}(\ell_0^\pm) A_2^{\rm tree}(\ell_0^\pm)&#10;A_3^{\rm tree}(\ell_0^\pm) A_4^{\rm tree}(\ell_0^\pm)&#10;\nonumber\\&#10;&amp;=&amp; d_i^+ + d_i^-&#10;\nonumber&#10;\end{eqnarray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442.9809"/>
  <p:tag name="PICTUREFILESIZE" val="11934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%&#10;\begin{document}&#10;$\ell_1^\mu$,\ \ $\mu=0,1,2,3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63.9803"/>
  <p:tag name="PICTUREFILESIZE" val="1277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%&#10;\begin{document}&#10;$\ell_2 = \ell_1 - k_1 - \cdots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66.9803"/>
  <p:tag name="PICTUREFILESIZE" val="846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%&#10;\begin{document}&#10;$\ell_3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8.96"/>
  <p:tag name="PICTUREFILESIZE" val="31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%&#10;\begin{document}&#10;$\ell_4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8.96"/>
  <p:tag name="PICTUREFILESIZE" val="286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ksl}{\not{\hbox{\kern-2.3pt $k$}}}&#10;\newcommand{\Ksl}{\not{\hbox{\kern-2.3pt $K$}}}&#10;\newcommand{\psl}{\not{\hbox{\kern-2.3pt $p$}}}&#10;%&#10;\begin{document}&#10;\begin{eqnarray}&#10;l_1^2(t)\ =\ l_2^2(t)\ =\ l_3^2(t)\ =\ 0&#10;\nonumber&#10;\end{eqnarray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86"/>
  <p:tag name="PICTUREFILESIZE" val="1997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%&#10;\newcommand{\pol}{\varepsilon}&#10;\newcommand{\ksl}{\not{\hbox{\kern-2.3pt $k$}}}&#10;\newcommand{\Ksl}{\not{\hbox{\kern-2.3pt $K$}}}&#10;\newcommand{\psl}{\not{\hbox{\kern-2.3pt $p$}}}&#10;\newcommand{\esl}{\not{\hbox{\kern-2.3pt $\pol$}}}&#10;\newcommand{\spa}[3]{\langle{#1}\,{#3}\rangle}&#10;\newcommand{\spb}[3]{[{#1}\,{#3}]}&#10;\newcommand{\spab}[5]{\langle{#1}^- | {#3} | {#5}^-\rangle}&#10;\newcommand{\spba}[5]{\langle{#1}^+ | {#3} | {#5}^+\rangle}&#10;\newcommand{\spaa}[5]{\langle{#1}^- | {#3} | {#5}^+\rangle}&#10;\newcommand{\spbb}[5]{\langle{#1}^+ | {#3} | {#5}^-\rangle}&#10;%&#10;%&#10;\begin{document}&#10;$\gamma_\pm = K_1\cdot K_3 \pm \sqrt{\Delta},\quad&#10;\Delta = (K_1\cdot K_3)^2 - K_1^2 K_3^2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465.9609"/>
  <p:tag name="PICTUREFILESIZE" val="28037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31794</TotalTime>
  <Words>1628</Words>
  <Application>Microsoft Office PowerPoint</Application>
  <PresentationFormat>On-screen Show (4:3)</PresentationFormat>
  <Paragraphs>261</Paragraphs>
  <Slides>23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Beyond Feynman Diagrams Lecture 3 </vt:lpstr>
      <vt:lpstr>Modern methods for loops</vt:lpstr>
      <vt:lpstr>Branch cut information    Generalized Unitarity (One-loop fluidity)  </vt:lpstr>
      <vt:lpstr>One-loop amplitudes reduced to trees </vt:lpstr>
      <vt:lpstr>Generalized Unitarity  for Box Coefficients di</vt:lpstr>
      <vt:lpstr>Box coefficients di  (cont.)</vt:lpstr>
      <vt:lpstr>Example of MHV amplitude</vt:lpstr>
      <vt:lpstr>5-point MHV Box example</vt:lpstr>
      <vt:lpstr>5-point MHV Box example</vt:lpstr>
      <vt:lpstr>PowerPoint Presentation</vt:lpstr>
      <vt:lpstr>Triangle coefficients</vt:lpstr>
      <vt:lpstr>Rational parts</vt:lpstr>
      <vt:lpstr>1. One-loop on-shell recursion </vt:lpstr>
      <vt:lpstr>Subtract cut parts</vt:lpstr>
      <vt:lpstr> Computation of spurious pole terms</vt:lpstr>
      <vt:lpstr>Physical poles, as in BCFW    recursive diagrams (simple)</vt:lpstr>
      <vt:lpstr>2. D-dimensional unitarity</vt:lpstr>
      <vt:lpstr>Numerical D-dimensional unitarity</vt:lpstr>
      <vt:lpstr>D-dimensional unitarity summary</vt:lpstr>
      <vt:lpstr>3. OPP method</vt:lpstr>
      <vt:lpstr>Some OPP R2 vertices</vt:lpstr>
      <vt:lpstr>Open Loops and Unitarity</vt:lpstr>
      <vt:lpstr>One example of numerical stability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lance</dc:creator>
  <cp:lastModifiedBy>SLAC</cp:lastModifiedBy>
  <cp:revision>557</cp:revision>
  <cp:lastPrinted>1601-01-01T00:00:00Z</cp:lastPrinted>
  <dcterms:created xsi:type="dcterms:W3CDTF">1601-01-01T00:00:00Z</dcterms:created>
  <dcterms:modified xsi:type="dcterms:W3CDTF">2013-04-25T13:14:07Z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