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sldIdLst>
    <p:sldId id="256" r:id="rId2"/>
    <p:sldId id="357" r:id="rId3"/>
    <p:sldId id="383" r:id="rId4"/>
    <p:sldId id="387" r:id="rId5"/>
    <p:sldId id="394" r:id="rId6"/>
    <p:sldId id="369" r:id="rId7"/>
    <p:sldId id="388" r:id="rId8"/>
    <p:sldId id="348" r:id="rId9"/>
    <p:sldId id="395" r:id="rId10"/>
    <p:sldId id="402" r:id="rId11"/>
    <p:sldId id="408" r:id="rId12"/>
    <p:sldId id="416" r:id="rId13"/>
    <p:sldId id="404" r:id="rId14"/>
    <p:sldId id="406" r:id="rId15"/>
    <p:sldId id="368" r:id="rId16"/>
    <p:sldId id="393" r:id="rId17"/>
    <p:sldId id="410" r:id="rId18"/>
    <p:sldId id="359" r:id="rId19"/>
    <p:sldId id="360" r:id="rId20"/>
    <p:sldId id="415" r:id="rId21"/>
    <p:sldId id="362" r:id="rId22"/>
    <p:sldId id="370" r:id="rId23"/>
    <p:sldId id="371" r:id="rId24"/>
    <p:sldId id="397" r:id="rId25"/>
    <p:sldId id="374" r:id="rId26"/>
    <p:sldId id="376" r:id="rId27"/>
    <p:sldId id="399" r:id="rId28"/>
    <p:sldId id="377" r:id="rId29"/>
    <p:sldId id="37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FF0000"/>
    <a:srgbClr val="CC3300"/>
    <a:srgbClr val="003366"/>
    <a:srgbClr val="064615"/>
    <a:srgbClr val="003300"/>
    <a:srgbClr val="006666"/>
    <a:srgbClr val="008000"/>
    <a:srgbClr val="00CC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960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8FA26F-0829-43F9-B76E-C5ABCA638063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97CD6-3EDC-43A1-BFE6-556DB01E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65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97CD6-3EDC-43A1-BFE6-556DB01E9D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998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9CB2A-87E2-48AD-8233-F2F07F9D09AA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9CB2A-87E2-48AD-8233-F2F07F9D09A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9CB2A-87E2-48AD-8233-F2F07F9D09AA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120D0F-93F6-3745-BD08-7A0CDA3A796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553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54562A-971C-4062-9BCE-D7D7A55CB19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4E6AC8-9A32-4B65-AD75-2F17F9AA7A0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DC2893-BF4A-4F3A-AFAF-FA3A555FD88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577C40-9FC1-431E-BC6E-A6379268AB7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DC2893-BF4A-4F3A-AFAF-FA3A555FD88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9CB69E-FDB5-4052-9535-C157B5E162E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A45C86-E07F-4EF2-8ED2-96A0A3186E74}" type="slidenum">
              <a:rPr lang="en-US"/>
              <a:pPr/>
              <a:t>16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300" tIns="45649" rIns="91300" bIns="45649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9CB2A-87E2-48AD-8233-F2F07F9D09AA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784225"/>
          </a:xfrm>
        </p:spPr>
        <p:txBody>
          <a:bodyPr>
            <a:normAutofit/>
          </a:bodyPr>
          <a:lstStyle>
            <a:lvl1pPr>
              <a:defRPr sz="3600" baseline="0">
                <a:solidFill>
                  <a:srgbClr val="FF0000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AEC7-0437-4B7F-A234-A1927B09431A}" type="datetime1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85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D342-890F-4185-80EB-DC551D664EA7}" type="datetime1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5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8C19-68BE-4C82-BFAD-8DB0AFBA1609}" type="datetime1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3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 anchorCtr="0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9376-46A2-41D0-96B1-B5B24F6F6C36}" type="datetime1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000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09263-BE98-445F-B6E8-6AD62ADA99F6}" type="datetime1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9AAF-9A50-3742-B560-5A3404583A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49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5F9DB-4C31-42EC-BF8A-51900925A6D6}" type="datetime1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477000"/>
            <a:ext cx="3429000" cy="244475"/>
          </a:xfrm>
        </p:spPr>
        <p:txBody>
          <a:bodyPr/>
          <a:lstStyle>
            <a:lvl1pPr>
              <a:defRPr sz="1100"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2133600" cy="365125"/>
          </a:xfrm>
        </p:spPr>
        <p:txBody>
          <a:bodyPr/>
          <a:lstStyle>
            <a:lvl1pPr>
              <a:defRPr baseline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defRPr>
            </a:lvl1pPr>
          </a:lstStyle>
          <a:p>
            <a:fld id="{59EA4CFA-C3DC-4ADB-8A77-9C015038EF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90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FF75-937D-43F3-8E67-DF21713A2F23}" type="datetime1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0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5D72D-738F-40AB-9219-9ACA4AFF1A7B}" type="datetime1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295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B308B-8C04-46E8-B405-F4DE503A6708}" type="datetime1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0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8DAC-5396-4488-A98C-C9F8CCF8DF16}" type="datetime1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365125"/>
          </a:xfrm>
        </p:spPr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r>
              <a:rPr lang="en-US" dirty="0" err="1" smtClean="0"/>
              <a:t>C.Woody</a:t>
            </a:r>
            <a:r>
              <a:rPr lang="en-US" dirty="0" smtClean="0"/>
              <a:t>, RD51 Collaboration Meeting, 1/30/13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400800"/>
            <a:ext cx="2133600" cy="365125"/>
          </a:xfrm>
        </p:spPr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fld id="{59EA4CFA-C3DC-4ADB-8A77-9C015038EF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299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D6F7-A997-496B-87F5-96664D29AAF2}" type="datetime1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39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5D335-332F-41C7-A57B-E59D0711CAF4}" type="datetime1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0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9241B-C891-411E-97EE-BF440CE2C408}" type="datetime1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31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6ADB2-73C2-404A-946E-44F2D504381E}" type="datetime1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400800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err="1" smtClean="0"/>
              <a:t>C.Woody</a:t>
            </a:r>
            <a:r>
              <a:rPr lang="en-US" dirty="0" smtClean="0"/>
              <a:t>, RD51 Collaboration Meeting, 1/30/13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59EA4CFA-C3DC-4ADB-8A77-9C015038EF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84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8.png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8.png"/><Relationship Id="rId5" Type="http://schemas.openxmlformats.org/officeDocument/2006/relationships/image" Target="../media/image47.emf"/><Relationship Id="rId4" Type="http://schemas.openxmlformats.org/officeDocument/2006/relationships/oleObject" Target="../embeddings/Microsoft_Excel_97-2003_Worksheet1.xls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3.jpg"/><Relationship Id="rId5" Type="http://schemas.openxmlformats.org/officeDocument/2006/relationships/image" Target="../media/image52.jp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5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162050" y="1905000"/>
            <a:ext cx="67437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DAAEAE"/>
                    </a:gs>
                    <a:gs pos="50000">
                      <a:srgbClr val="FFCCCC"/>
                    </a:gs>
                    <a:gs pos="100000">
                      <a:srgbClr val="DAAEAE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" charset="0"/>
              </a:rPr>
              <a:t>Future Applications of GEM Detectors at BNL</a:t>
            </a:r>
            <a:endParaRPr lang="en-US" sz="32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634671" y="3276600"/>
            <a:ext cx="57912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AEDADA"/>
                    </a:gs>
                    <a:gs pos="50000">
                      <a:srgbClr val="CCFFFF"/>
                    </a:gs>
                    <a:gs pos="100000">
                      <a:srgbClr val="AEDADA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2400" dirty="0" err="1" smtClean="0">
                <a:solidFill>
                  <a:schemeClr val="accent2"/>
                </a:solidFill>
              </a:rPr>
              <a:t>C.Woody</a:t>
            </a:r>
            <a:r>
              <a:rPr lang="en-US" sz="2400" dirty="0" smtClean="0">
                <a:solidFill>
                  <a:schemeClr val="accent2"/>
                </a:solidFill>
              </a:rPr>
              <a:t> </a:t>
            </a:r>
            <a:endParaRPr lang="en-US" sz="2400" dirty="0">
              <a:solidFill>
                <a:schemeClr val="accent2"/>
              </a:solidFill>
            </a:endParaRPr>
          </a:p>
          <a:p>
            <a:pPr algn="ctr"/>
            <a:endParaRPr lang="en-US" sz="800" dirty="0" smtClean="0">
              <a:solidFill>
                <a:schemeClr val="accent2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2"/>
                </a:solidFill>
              </a:rPr>
              <a:t>Physics Department</a:t>
            </a:r>
          </a:p>
          <a:p>
            <a:pPr algn="ctr"/>
            <a:r>
              <a:rPr lang="en-US" sz="2000" dirty="0" smtClean="0">
                <a:solidFill>
                  <a:schemeClr val="tx2"/>
                </a:solidFill>
              </a:rPr>
              <a:t>Brookhaven National Lab</a:t>
            </a:r>
            <a:endParaRPr lang="en-US" sz="2000" dirty="0">
              <a:solidFill>
                <a:schemeClr val="tx2"/>
              </a:solidFill>
            </a:endParaRPr>
          </a:p>
          <a:p>
            <a:pPr algn="ctr"/>
            <a:endParaRPr lang="en-US" sz="800" dirty="0">
              <a:solidFill>
                <a:srgbClr val="993300"/>
              </a:solidFill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863271" y="5029200"/>
            <a:ext cx="53340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EEEEBE"/>
                    </a:gs>
                    <a:gs pos="50000">
                      <a:srgbClr val="FFFFCC"/>
                    </a:gs>
                    <a:gs pos="100000">
                      <a:srgbClr val="EEEEBE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RD51 Collaboration Meeting</a:t>
            </a:r>
          </a:p>
          <a:p>
            <a:pPr algn="ctr"/>
            <a:r>
              <a:rPr lang="en-US" sz="800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en-US" sz="2000" dirty="0" smtClean="0">
                <a:solidFill>
                  <a:srgbClr val="CC6600"/>
                </a:solidFill>
              </a:rPr>
              <a:t>January 31, 2013</a:t>
            </a:r>
            <a:endParaRPr lang="en-US" sz="2000" dirty="0">
              <a:solidFill>
                <a:srgbClr val="CC6600"/>
              </a:solidFill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609600" y="1371600"/>
            <a:ext cx="7848600" cy="152400"/>
          </a:xfrm>
          <a:prstGeom prst="rect">
            <a:avLst/>
          </a:pr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pic>
        <p:nvPicPr>
          <p:cNvPr id="11" name="Picture 18" descr="BNL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04800"/>
            <a:ext cx="2084388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76225"/>
            <a:ext cx="2686929" cy="822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80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8001000" cy="579438"/>
          </a:xfrm>
        </p:spPr>
        <p:txBody>
          <a:bodyPr>
            <a:noAutofit/>
          </a:bodyPr>
          <a:lstStyle/>
          <a:p>
            <a:r>
              <a:rPr lang="en-US" sz="2800" dirty="0" smtClean="0"/>
              <a:t>Test Beam Data – </a:t>
            </a:r>
            <a:r>
              <a:rPr lang="en-US" sz="2800" dirty="0" err="1" smtClean="0"/>
              <a:t>Micromega</a:t>
            </a:r>
            <a:r>
              <a:rPr lang="en-US" sz="2800" dirty="0" smtClean="0"/>
              <a:t> Detectors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6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962400"/>
            <a:ext cx="3200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4038600"/>
            <a:ext cx="3200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" t="5942" r="44444" b="45759"/>
          <a:stretch/>
        </p:blipFill>
        <p:spPr bwMode="auto">
          <a:xfrm>
            <a:off x="2133600" y="914400"/>
            <a:ext cx="4790090" cy="264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04762" y="3489858"/>
            <a:ext cx="5647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Profile – Extrapolated Tracks from </a:t>
            </a:r>
            <a:r>
              <a:rPr lang="en-US" dirty="0" err="1" smtClean="0"/>
              <a:t>Micromegas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04762" y="442338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05046" y="44196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Y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990600" y="2286000"/>
            <a:ext cx="71628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429000" y="1600200"/>
            <a:ext cx="0" cy="129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43760" y="1506379"/>
            <a:ext cx="1098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Projection plane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0600" y="2344579"/>
            <a:ext cx="9653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Beam particle</a:t>
            </a:r>
            <a:endParaRPr 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05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609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/>
              <a:t>Vector</a:t>
            </a:r>
            <a:r>
              <a:rPr lang="en-US" sz="3200" dirty="0" smtClean="0"/>
              <a:t> Reconstruction in GEM Detector</a:t>
            </a:r>
            <a:endParaRPr lang="en-US" sz="32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5200"/>
            <a:ext cx="302101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838200"/>
            <a:ext cx="3355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3505200"/>
            <a:ext cx="302101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5" name="Group 14"/>
          <p:cNvGrpSpPr>
            <a:grpSpLocks noChangeAspect="1"/>
          </p:cNvGrpSpPr>
          <p:nvPr/>
        </p:nvGrpSpPr>
        <p:grpSpPr bwMode="auto">
          <a:xfrm>
            <a:off x="5181600" y="838200"/>
            <a:ext cx="2532063" cy="2286000"/>
            <a:chOff x="4724400" y="990600"/>
            <a:chExt cx="3657600" cy="2492062"/>
          </a:xfrm>
        </p:grpSpPr>
        <p:pic>
          <p:nvPicPr>
            <p:cNvPr id="25615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724400" y="990600"/>
              <a:ext cx="3657600" cy="2492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6111766" y="1874936"/>
              <a:ext cx="380666" cy="304585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6123231" y="1895704"/>
              <a:ext cx="339389" cy="280357"/>
            </a:xfrm>
            <a:prstGeom prst="straightConnector1">
              <a:avLst/>
            </a:prstGeom>
            <a:ln w="34925">
              <a:solidFill>
                <a:srgbClr val="FFFF00">
                  <a:alpha val="60000"/>
                </a:srgb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607" name="TextBox 15"/>
          <p:cNvSpPr txBox="1">
            <a:spLocks noChangeArrowheads="1"/>
          </p:cNvSpPr>
          <p:nvPr/>
        </p:nvSpPr>
        <p:spPr bwMode="auto">
          <a:xfrm>
            <a:off x="6267450" y="3657600"/>
            <a:ext cx="2819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 smtClean="0">
                <a:latin typeface="Constantia" pitchFamily="18" charset="0"/>
              </a:rPr>
              <a:t>Error on reconstructed vector</a:t>
            </a:r>
          </a:p>
          <a:p>
            <a:endParaRPr lang="en-US" sz="400" dirty="0">
              <a:latin typeface="Constantia" pitchFamily="18" charset="0"/>
            </a:endParaRPr>
          </a:p>
          <a:p>
            <a:r>
              <a:rPr lang="en-US" sz="1400" dirty="0" smtClean="0">
                <a:latin typeface="Constantia" pitchFamily="18" charset="0"/>
              </a:rPr>
              <a:t>Error on </a:t>
            </a:r>
            <a:r>
              <a:rPr lang="en-US" sz="1400" dirty="0">
                <a:latin typeface="Constantia" pitchFamily="18" charset="0"/>
              </a:rPr>
              <a:t>arrival time: </a:t>
            </a:r>
            <a:r>
              <a:rPr lang="en-US" sz="1400" dirty="0" smtClean="0">
                <a:latin typeface="Constantia" pitchFamily="18" charset="0"/>
              </a:rPr>
              <a:t>~ ± -1.8ns</a:t>
            </a:r>
          </a:p>
          <a:p>
            <a:endParaRPr lang="en-US" sz="400" dirty="0" smtClean="0">
              <a:latin typeface="Constantia" pitchFamily="18" charset="0"/>
            </a:endParaRPr>
          </a:p>
          <a:p>
            <a:r>
              <a:rPr lang="en-US" sz="1400" dirty="0" smtClean="0">
                <a:latin typeface="Constantia" pitchFamily="18" charset="0"/>
                <a:sym typeface="Symbol"/>
              </a:rPr>
              <a:t> error on z-coordinate ~ 60 </a:t>
            </a:r>
            <a:r>
              <a:rPr lang="en-US" sz="1400" dirty="0" smtClean="0">
                <a:latin typeface="Symbol" pitchFamily="18" charset="2"/>
                <a:sym typeface="Symbol"/>
              </a:rPr>
              <a:t>m</a:t>
            </a:r>
            <a:r>
              <a:rPr lang="en-US" sz="1400" dirty="0" smtClean="0">
                <a:latin typeface="Constantia" pitchFamily="18" charset="0"/>
                <a:sym typeface="Symbol"/>
              </a:rPr>
              <a:t>m</a:t>
            </a:r>
          </a:p>
          <a:p>
            <a:endParaRPr lang="en-US" sz="400" dirty="0" smtClean="0">
              <a:latin typeface="Constantia" pitchFamily="18" charset="0"/>
              <a:sym typeface="Symbol"/>
            </a:endParaRPr>
          </a:p>
          <a:p>
            <a:r>
              <a:rPr lang="en-US" sz="1400" dirty="0" smtClean="0">
                <a:latin typeface="Constantia" pitchFamily="18" charset="0"/>
                <a:sym typeface="Symbol"/>
              </a:rPr>
              <a:t> error on reconstructed vector </a:t>
            </a:r>
          </a:p>
          <a:p>
            <a:r>
              <a:rPr lang="en-US" sz="1400" dirty="0">
                <a:latin typeface="Constantia" pitchFamily="18" charset="0"/>
                <a:sym typeface="Symbol"/>
              </a:rPr>
              <a:t> </a:t>
            </a:r>
            <a:r>
              <a:rPr lang="en-US" sz="1400" dirty="0" smtClean="0">
                <a:latin typeface="Constantia" pitchFamily="18" charset="0"/>
                <a:sym typeface="Symbol"/>
              </a:rPr>
              <a:t>     due to time resolution alone  </a:t>
            </a:r>
          </a:p>
          <a:p>
            <a:r>
              <a:rPr lang="en-US" sz="1400" dirty="0">
                <a:latin typeface="Constantia" pitchFamily="18" charset="0"/>
                <a:sym typeface="Symbol"/>
              </a:rPr>
              <a:t> </a:t>
            </a:r>
            <a:r>
              <a:rPr lang="en-US" sz="1400" dirty="0" smtClean="0">
                <a:latin typeface="Constantia" pitchFamily="18" charset="0"/>
                <a:sym typeface="Symbol"/>
              </a:rPr>
              <a:t>    ~  1 </a:t>
            </a:r>
            <a:r>
              <a:rPr lang="en-US" sz="1400" dirty="0" err="1" smtClean="0">
                <a:latin typeface="Constantia" pitchFamily="18" charset="0"/>
                <a:sym typeface="Symbol"/>
              </a:rPr>
              <a:t>mrad</a:t>
            </a:r>
            <a:r>
              <a:rPr lang="en-US" sz="1400" dirty="0" smtClean="0">
                <a:latin typeface="Constantia" pitchFamily="18" charset="0"/>
                <a:sym typeface="Symbol"/>
              </a:rPr>
              <a:t> (@ 40 degrees)</a:t>
            </a:r>
            <a:endParaRPr lang="en-US" sz="1400" dirty="0">
              <a:latin typeface="Constantia" pitchFamily="18" charset="0"/>
            </a:endParaRPr>
          </a:p>
        </p:txBody>
      </p:sp>
      <p:sp>
        <p:nvSpPr>
          <p:cNvPr id="25608" name="TextBox 11"/>
          <p:cNvSpPr txBox="1">
            <a:spLocks noChangeArrowheads="1"/>
          </p:cNvSpPr>
          <p:nvPr/>
        </p:nvSpPr>
        <p:spPr bwMode="auto">
          <a:xfrm>
            <a:off x="152400" y="5562600"/>
            <a:ext cx="2819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400">
                <a:latin typeface="Constantia" pitchFamily="18" charset="0"/>
              </a:rPr>
              <a:t> Linear Fit to determine arrival time = x-int.</a:t>
            </a:r>
          </a:p>
          <a:p>
            <a:pPr>
              <a:buFont typeface="Arial" charset="0"/>
              <a:buChar char="•"/>
            </a:pPr>
            <a:r>
              <a:rPr lang="en-US" sz="1400">
                <a:latin typeface="Constantia" pitchFamily="18" charset="0"/>
              </a:rPr>
              <a:t>30 samples x 25ns = 750ns window</a:t>
            </a:r>
          </a:p>
        </p:txBody>
      </p:sp>
      <p:sp>
        <p:nvSpPr>
          <p:cNvPr id="25609" name="TextBox 13"/>
          <p:cNvSpPr txBox="1">
            <a:spLocks noChangeArrowheads="1"/>
          </p:cNvSpPr>
          <p:nvPr/>
        </p:nvSpPr>
        <p:spPr bwMode="auto">
          <a:xfrm>
            <a:off x="533400" y="2971800"/>
            <a:ext cx="3186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nstantia" pitchFamily="18" charset="0"/>
              </a:rPr>
              <a:t>Raw Data: Waveforms in Time</a:t>
            </a:r>
          </a:p>
        </p:txBody>
      </p:sp>
      <p:sp>
        <p:nvSpPr>
          <p:cNvPr id="25610" name="TextBox 16"/>
          <p:cNvSpPr txBox="1">
            <a:spLocks noChangeArrowheads="1"/>
          </p:cNvSpPr>
          <p:nvPr/>
        </p:nvSpPr>
        <p:spPr bwMode="auto">
          <a:xfrm>
            <a:off x="4876800" y="3059112"/>
            <a:ext cx="369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nstantia" pitchFamily="18" charset="0"/>
              </a:rPr>
              <a:t>Vector Signature:  “Charge square”  </a:t>
            </a:r>
          </a:p>
        </p:txBody>
      </p:sp>
      <p:sp>
        <p:nvSpPr>
          <p:cNvPr id="25611" name="TextBox 17"/>
          <p:cNvSpPr txBox="1">
            <a:spLocks noChangeArrowheads="1"/>
          </p:cNvSpPr>
          <p:nvPr/>
        </p:nvSpPr>
        <p:spPr bwMode="auto">
          <a:xfrm>
            <a:off x="3200400" y="5562600"/>
            <a:ext cx="2895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Constantia" pitchFamily="18" charset="0"/>
              </a:rPr>
              <a:t>Vector Recon:</a:t>
            </a:r>
          </a:p>
          <a:p>
            <a:pPr>
              <a:buFont typeface="Arial" charset="0"/>
              <a:buChar char="•"/>
            </a:pPr>
            <a:r>
              <a:rPr lang="en-US" sz="1400">
                <a:latin typeface="Constantia" pitchFamily="18" charset="0"/>
              </a:rPr>
              <a:t>X -coord. = middle of pad</a:t>
            </a:r>
          </a:p>
          <a:p>
            <a:pPr>
              <a:buFont typeface="Arial" charset="0"/>
              <a:buChar char="•"/>
            </a:pPr>
            <a:r>
              <a:rPr lang="en-US" sz="1400">
                <a:latin typeface="Constantia" pitchFamily="18" charset="0"/>
              </a:rPr>
              <a:t> Y-coord. = drift time * Drift Vel.</a:t>
            </a:r>
          </a:p>
          <a:p>
            <a:pPr>
              <a:buFont typeface="Arial" charset="0"/>
              <a:buChar char="•"/>
            </a:pPr>
            <a:r>
              <a:rPr lang="en-US" sz="1400">
                <a:latin typeface="Constantia" pitchFamily="18" charset="0"/>
              </a:rPr>
              <a:t>Fit (x,z) points to line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4B6E9-F478-43E1-A146-78E0329E764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C.Woody</a:t>
            </a:r>
            <a:r>
              <a:rPr lang="en-US" dirty="0" smtClean="0"/>
              <a:t>, RD51 Collaboration Meeting, 1/30/13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848600" y="609600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B. </a:t>
            </a:r>
            <a:r>
              <a:rPr lang="en-US" sz="1600" dirty="0" err="1" smtClean="0">
                <a:solidFill>
                  <a:srgbClr val="C00000"/>
                </a:solidFill>
              </a:rPr>
              <a:t>Azmoun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84925" y="5424071"/>
            <a:ext cx="25227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M</a:t>
            </a:r>
            <a:r>
              <a:rPr lang="en-US" sz="1600" b="1" dirty="0" smtClean="0">
                <a:solidFill>
                  <a:srgbClr val="C00000"/>
                </a:solidFill>
              </a:rPr>
              <a:t>ain error on reconstructed vector is due to charge fluctuations</a:t>
            </a:r>
            <a:endParaRPr lang="en-US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64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76600"/>
            <a:ext cx="4552950" cy="3144483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152400"/>
            <a:ext cx="8305800" cy="5913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Angular Resolution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4B6E9-F478-43E1-A146-78E0329E764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81000" y="887896"/>
            <a:ext cx="3855052" cy="2617304"/>
            <a:chOff x="381000" y="1143000"/>
            <a:chExt cx="3855052" cy="2617304"/>
          </a:xfrm>
        </p:grpSpPr>
        <p:grpSp>
          <p:nvGrpSpPr>
            <p:cNvPr id="3" name="Group 22"/>
            <p:cNvGrpSpPr/>
            <p:nvPr/>
          </p:nvGrpSpPr>
          <p:grpSpPr>
            <a:xfrm>
              <a:off x="381000" y="1143000"/>
              <a:ext cx="3855052" cy="2617304"/>
              <a:chOff x="304800" y="1123596"/>
              <a:chExt cx="4500563" cy="2991204"/>
            </a:xfrm>
          </p:grpSpPr>
          <p:grpSp>
            <p:nvGrpSpPr>
              <p:cNvPr id="4" name="Group 21"/>
              <p:cNvGrpSpPr/>
              <p:nvPr/>
            </p:nvGrpSpPr>
            <p:grpSpPr>
              <a:xfrm>
                <a:off x="304800" y="1447800"/>
                <a:ext cx="4500563" cy="2667000"/>
                <a:chOff x="304800" y="1447800"/>
                <a:chExt cx="4500563" cy="2667000"/>
              </a:xfrm>
            </p:grpSpPr>
            <p:pic>
              <p:nvPicPr>
                <p:cNvPr id="5" name="Picture 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04800" y="1447800"/>
                  <a:ext cx="4500563" cy="2667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" name="TextBox 7"/>
                <p:cNvSpPr txBox="1"/>
                <p:nvPr/>
              </p:nvSpPr>
              <p:spPr>
                <a:xfrm>
                  <a:off x="1447800" y="1676400"/>
                  <a:ext cx="2466410" cy="5452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/>
                    <a:t>Track Recon. Fails</a:t>
                  </a:r>
                </a:p>
                <a:p>
                  <a:r>
                    <a:rPr lang="en-US" sz="1100" dirty="0" smtClean="0"/>
                    <a:t>(Rely on Charge </a:t>
                  </a:r>
                  <a:r>
                    <a:rPr lang="en-US" sz="1100" dirty="0" err="1" smtClean="0"/>
                    <a:t>Centroid</a:t>
                  </a:r>
                  <a:r>
                    <a:rPr lang="en-US" sz="1100" dirty="0" smtClean="0"/>
                    <a:t>)</a:t>
                  </a:r>
                  <a:endParaRPr lang="en-US" sz="1400" dirty="0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1905000" y="2209800"/>
                  <a:ext cx="2047133" cy="3517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/>
                    <a:t>Uncertain Boundary</a:t>
                  </a:r>
                  <a:endParaRPr lang="en-US" sz="1400" dirty="0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1995028" y="2547257"/>
                  <a:ext cx="215930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Track Recon. Successful</a:t>
                  </a:r>
                  <a:endParaRPr lang="en-US" sz="1400" dirty="0"/>
                </a:p>
              </p:txBody>
            </p:sp>
            <p:cxnSp>
              <p:nvCxnSpPr>
                <p:cNvPr id="15" name="Straight Arrow Connector 14"/>
                <p:cNvCxnSpPr/>
                <p:nvPr/>
              </p:nvCxnSpPr>
              <p:spPr>
                <a:xfrm flipH="1">
                  <a:off x="1066800" y="1981200"/>
                  <a:ext cx="381000" cy="228600"/>
                </a:xfrm>
                <a:prstGeom prst="straightConnector1">
                  <a:avLst/>
                </a:prstGeom>
                <a:ln w="31750">
                  <a:solidFill>
                    <a:srgbClr val="FFC000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/>
                <p:cNvCxnSpPr/>
                <p:nvPr/>
              </p:nvCxnSpPr>
              <p:spPr>
                <a:xfrm flipH="1">
                  <a:off x="1371600" y="2438400"/>
                  <a:ext cx="533400" cy="304800"/>
                </a:xfrm>
                <a:prstGeom prst="straightConnector1">
                  <a:avLst/>
                </a:prstGeom>
                <a:ln w="31750">
                  <a:solidFill>
                    <a:srgbClr val="FFC000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>
                  <a:stCxn id="13" idx="1"/>
                </p:cNvCxnSpPr>
                <p:nvPr/>
              </p:nvCxnSpPr>
              <p:spPr>
                <a:xfrm flipH="1">
                  <a:off x="1690227" y="2701146"/>
                  <a:ext cx="304800" cy="150911"/>
                </a:xfrm>
                <a:prstGeom prst="straightConnector1">
                  <a:avLst/>
                </a:prstGeom>
                <a:ln w="31750">
                  <a:solidFill>
                    <a:srgbClr val="FFC000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" name="TextBox 5"/>
              <p:cNvSpPr txBox="1"/>
              <p:nvPr/>
            </p:nvSpPr>
            <p:spPr>
              <a:xfrm>
                <a:off x="308668" y="1123596"/>
                <a:ext cx="4342889" cy="316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MC Simulation of Angle and Position Resolution</a:t>
                </a:r>
                <a:endParaRPr lang="en-US" sz="1200" b="1" dirty="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708991" y="3260035"/>
              <a:ext cx="15526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T. Cao, Stony Brook</a:t>
              </a:r>
              <a:endParaRPr lang="en-US" sz="1200" dirty="0"/>
            </a:p>
          </p:txBody>
        </p:sp>
      </p:grp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62474" y="988904"/>
            <a:ext cx="4410075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At small angles, it is not possible to measure a vector and the best position information is obtained from the centroid of the charge distribution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800" dirty="0" smtClean="0">
              <a:solidFill>
                <a:srgbClr val="C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At angles &gt; ~ 5 degrees, it is possible to determine a vector with an accuracy ~ 0.3 degrees (~ 5 </a:t>
            </a:r>
            <a:r>
              <a:rPr lang="en-US" dirty="0" err="1" smtClean="0">
                <a:solidFill>
                  <a:srgbClr val="C00000"/>
                </a:solidFill>
              </a:rPr>
              <a:t>mrad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5599" y="4288977"/>
            <a:ext cx="38119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6699"/>
                </a:solidFill>
              </a:rPr>
              <a:t>Reconstructed angle in GEM detector assuming beam track is at zero degrees with no divergence </a:t>
            </a:r>
          </a:p>
          <a:p>
            <a:pPr algn="ctr"/>
            <a:r>
              <a:rPr lang="en-US" dirty="0" smtClean="0">
                <a:solidFill>
                  <a:srgbClr val="006699"/>
                </a:solidFill>
              </a:rPr>
              <a:t>(not using MM data)</a:t>
            </a:r>
            <a:endParaRPr lang="en-US" dirty="0">
              <a:solidFill>
                <a:srgbClr val="00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05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8001000" cy="579438"/>
          </a:xfrm>
        </p:spPr>
        <p:txBody>
          <a:bodyPr>
            <a:noAutofit/>
          </a:bodyPr>
          <a:lstStyle/>
          <a:p>
            <a:r>
              <a:rPr lang="en-US" sz="2800" dirty="0" smtClean="0"/>
              <a:t>Test Beam Data – GEM Detector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95400" y="533400"/>
            <a:ext cx="6750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Profile from GEM detector – Charge Centroid (0 degrees)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762000" y="990600"/>
            <a:ext cx="3656013" cy="2514600"/>
            <a:chOff x="990600" y="3859190"/>
            <a:chExt cx="3656013" cy="2514600"/>
          </a:xfrm>
        </p:grpSpPr>
        <p:pic>
          <p:nvPicPr>
            <p:cNvPr id="15" name="Picture 10"/>
            <p:cNvPicPr preferRelativeResize="0"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90600" y="3859190"/>
              <a:ext cx="3656013" cy="251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2971800" y="4423385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X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878387" y="914400"/>
            <a:ext cx="3656013" cy="2514600"/>
            <a:chOff x="4878387" y="3810000"/>
            <a:chExt cx="3656013" cy="2514600"/>
          </a:xfrm>
        </p:grpSpPr>
        <p:pic>
          <p:nvPicPr>
            <p:cNvPr id="17" name="Picture 9"/>
            <p:cNvPicPr preferRelativeResize="0"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78387" y="3810000"/>
              <a:ext cx="3656013" cy="251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7239000" y="441960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Y</a:t>
              </a:r>
            </a:p>
          </p:txBody>
        </p:sp>
      </p:grpSp>
      <p:pic>
        <p:nvPicPr>
          <p:cNvPr id="20" name="Picture 6"/>
          <p:cNvPicPr preferRelativeResize="0"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962400"/>
            <a:ext cx="365601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7"/>
          <p:cNvPicPr preferRelativeResize="0"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3962400"/>
            <a:ext cx="365601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533400" y="3505200"/>
            <a:ext cx="8272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Difference in coordinate position (GEM Detector – </a:t>
            </a:r>
            <a:r>
              <a:rPr lang="en-US" dirty="0" err="1" smtClean="0"/>
              <a:t>Micromega</a:t>
            </a:r>
            <a:r>
              <a:rPr lang="en-US" dirty="0" smtClean="0"/>
              <a:t> Track Projection)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600200" y="4572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62600" y="453447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2103" y="4941332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sz="1400" dirty="0" smtClean="0">
                <a:solidFill>
                  <a:srgbClr val="FF0000"/>
                </a:solidFill>
              </a:rPr>
              <a:t> ~ 300 </a:t>
            </a:r>
            <a:r>
              <a:rPr lang="en-US" sz="14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400" dirty="0" smtClean="0">
                <a:solidFill>
                  <a:srgbClr val="FF0000"/>
                </a:solidFill>
              </a:rPr>
              <a:t>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9088" y="4873823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sz="1400" dirty="0" smtClean="0">
                <a:solidFill>
                  <a:srgbClr val="FF0000"/>
                </a:solidFill>
              </a:rPr>
              <a:t> ~ 145 </a:t>
            </a:r>
            <a:r>
              <a:rPr lang="en-US" sz="14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400" dirty="0" smtClean="0">
                <a:solidFill>
                  <a:srgbClr val="FF0000"/>
                </a:solidFill>
              </a:rPr>
              <a:t>m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97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001000" cy="579438"/>
          </a:xfrm>
        </p:spPr>
        <p:txBody>
          <a:bodyPr>
            <a:noAutofit/>
          </a:bodyPr>
          <a:lstStyle/>
          <a:p>
            <a:r>
              <a:rPr lang="en-US" sz="2800" dirty="0" smtClean="0"/>
              <a:t>Test Beam Data – GEM Detector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97524" y="609600"/>
            <a:ext cx="549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GEM detector – Vector Reconstruction (40 degrees)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" y="914400"/>
            <a:ext cx="2005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GEM position at projection plane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7290" y="120795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8151" y="370563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Y</a:t>
            </a:r>
          </a:p>
        </p:txBody>
      </p:sp>
      <p:pic>
        <p:nvPicPr>
          <p:cNvPr id="18" name="Picture 12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428" y="1600200"/>
            <a:ext cx="2834640" cy="1964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3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443" y="4074964"/>
            <a:ext cx="2834640" cy="192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8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2068" y="1616502"/>
            <a:ext cx="2834640" cy="1949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6"/>
          <p:cNvPicPr preferRelativeResize="0"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2068" y="4091576"/>
            <a:ext cx="2834640" cy="1949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2"/>
          <p:cNvPicPr preferRelativeResize="0"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0760" y="1617348"/>
            <a:ext cx="2834640" cy="1948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"/>
          <p:cNvPicPr preferRelativeResize="0"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83388" y="4092422"/>
            <a:ext cx="2834640" cy="1948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3048000" y="1110312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(GEM – MM) coordinate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431121" y="1110312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(GEM – MM) angle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559388" y="2555989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sz="1200" dirty="0" smtClean="0">
                <a:solidFill>
                  <a:srgbClr val="FF0000"/>
                </a:solidFill>
              </a:rPr>
              <a:t> ~ 975 </a:t>
            </a:r>
            <a:r>
              <a:rPr lang="en-US" sz="12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200" dirty="0" smtClean="0">
                <a:solidFill>
                  <a:srgbClr val="FF0000"/>
                </a:solidFill>
              </a:rPr>
              <a:t>m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53322" y="4648200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sz="1200" dirty="0" smtClean="0">
                <a:solidFill>
                  <a:srgbClr val="FF0000"/>
                </a:solidFill>
              </a:rPr>
              <a:t> ~ 220 </a:t>
            </a:r>
            <a:r>
              <a:rPr lang="en-US" sz="12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1200" dirty="0" smtClean="0">
                <a:solidFill>
                  <a:srgbClr val="FF0000"/>
                </a:solidFill>
              </a:rPr>
              <a:t>m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62553" y="2542401"/>
            <a:ext cx="1016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sz="1200" dirty="0" smtClean="0">
                <a:solidFill>
                  <a:srgbClr val="FF0000"/>
                </a:solidFill>
              </a:rPr>
              <a:t> ~ 10 </a:t>
            </a:r>
            <a:r>
              <a:rPr lang="en-US" sz="1200" dirty="0" err="1" smtClean="0">
                <a:solidFill>
                  <a:srgbClr val="FF0000"/>
                </a:solidFill>
              </a:rPr>
              <a:t>mrad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39792" y="4789830"/>
            <a:ext cx="1059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sz="1200" dirty="0" smtClean="0">
                <a:solidFill>
                  <a:srgbClr val="FF0000"/>
                </a:solidFill>
              </a:rPr>
              <a:t> ~ 8.5 </a:t>
            </a:r>
            <a:r>
              <a:rPr lang="en-US" sz="1200" dirty="0" err="1" smtClean="0">
                <a:solidFill>
                  <a:srgbClr val="FF0000"/>
                </a:solidFill>
              </a:rPr>
              <a:t>mrad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98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686800" cy="68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Minidrift GEM Detector with VMM1 Readout</a:t>
            </a:r>
            <a:endParaRPr lang="en-US" sz="3200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804863"/>
            <a:ext cx="25146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804863"/>
            <a:ext cx="354488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3200400"/>
            <a:ext cx="2895600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3124200"/>
            <a:ext cx="259080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804863"/>
            <a:ext cx="2743200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TextBox 9"/>
          <p:cNvSpPr txBox="1">
            <a:spLocks noChangeArrowheads="1"/>
          </p:cNvSpPr>
          <p:nvPr/>
        </p:nvSpPr>
        <p:spPr bwMode="auto">
          <a:xfrm>
            <a:off x="152400" y="3015456"/>
            <a:ext cx="2738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nstantia" pitchFamily="18" charset="0"/>
              </a:rPr>
              <a:t>VMM1 </a:t>
            </a:r>
            <a:r>
              <a:rPr lang="en-US">
                <a:latin typeface="Constantia" pitchFamily="18" charset="0"/>
                <a:sym typeface="Wingdings" pitchFamily="2" charset="2"/>
              </a:rPr>
              <a:t></a:t>
            </a:r>
            <a:r>
              <a:rPr lang="en-US">
                <a:latin typeface="Constantia" pitchFamily="18" charset="0"/>
              </a:rPr>
              <a:t>FEC </a:t>
            </a:r>
            <a:r>
              <a:rPr lang="en-US">
                <a:latin typeface="Constantia" pitchFamily="18" charset="0"/>
                <a:sym typeface="Wingdings" pitchFamily="2" charset="2"/>
              </a:rPr>
              <a:t>USBPC</a:t>
            </a:r>
            <a:endParaRPr lang="en-US">
              <a:latin typeface="Constantia" pitchFamily="18" charset="0"/>
            </a:endParaRPr>
          </a:p>
        </p:txBody>
      </p:sp>
      <p:sp>
        <p:nvSpPr>
          <p:cNvPr id="35849" name="TextBox 10"/>
          <p:cNvSpPr txBox="1">
            <a:spLocks noChangeArrowheads="1"/>
          </p:cNvSpPr>
          <p:nvPr/>
        </p:nvSpPr>
        <p:spPr bwMode="auto">
          <a:xfrm>
            <a:off x="6010274" y="2830512"/>
            <a:ext cx="3133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onstantia" pitchFamily="18" charset="0"/>
              </a:rPr>
              <a:t>VMM1 </a:t>
            </a:r>
            <a:r>
              <a:rPr lang="en-US" dirty="0" err="1">
                <a:latin typeface="Constantia" pitchFamily="18" charset="0"/>
              </a:rPr>
              <a:t>Labview</a:t>
            </a:r>
            <a:r>
              <a:rPr lang="en-US" dirty="0">
                <a:latin typeface="Constantia" pitchFamily="18" charset="0"/>
              </a:rPr>
              <a:t> Control panel</a:t>
            </a:r>
          </a:p>
        </p:txBody>
      </p:sp>
      <p:sp>
        <p:nvSpPr>
          <p:cNvPr id="35850" name="TextBox 11"/>
          <p:cNvSpPr txBox="1">
            <a:spLocks noChangeArrowheads="1"/>
          </p:cNvSpPr>
          <p:nvPr/>
        </p:nvSpPr>
        <p:spPr bwMode="auto">
          <a:xfrm>
            <a:off x="100012" y="3657600"/>
            <a:ext cx="30241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Constantia" pitchFamily="18" charset="0"/>
              </a:rPr>
              <a:t>Preliminary Results (64 </a:t>
            </a:r>
            <a:r>
              <a:rPr lang="en-US" sz="1600" b="1" dirty="0" err="1">
                <a:latin typeface="Constantia" pitchFamily="18" charset="0"/>
              </a:rPr>
              <a:t>ch.</a:t>
            </a:r>
            <a:r>
              <a:rPr lang="en-US" sz="1600" b="1" dirty="0">
                <a:latin typeface="Constantia" pitchFamily="18" charset="0"/>
              </a:rPr>
              <a:t>):</a:t>
            </a:r>
          </a:p>
          <a:p>
            <a:pPr>
              <a:buFont typeface="Arial" charset="0"/>
              <a:buChar char="•"/>
            </a:pPr>
            <a:r>
              <a:rPr lang="en-US" sz="1600" dirty="0">
                <a:latin typeface="Constantia" pitchFamily="18" charset="0"/>
              </a:rPr>
              <a:t> Measured Fe55 spectrum</a:t>
            </a:r>
          </a:p>
          <a:p>
            <a:pPr>
              <a:buFont typeface="Arial" charset="0"/>
              <a:buChar char="•"/>
            </a:pPr>
            <a:r>
              <a:rPr lang="en-US" sz="1600" dirty="0">
                <a:latin typeface="Constantia" pitchFamily="18" charset="0"/>
              </a:rPr>
              <a:t> Measured Sr90 vectors at ~35</a:t>
            </a:r>
            <a:r>
              <a:rPr lang="en-US" sz="1600" baseline="30000" dirty="0">
                <a:latin typeface="Constantia" pitchFamily="18" charset="0"/>
              </a:rPr>
              <a:t>o</a:t>
            </a:r>
            <a:r>
              <a:rPr lang="en-US" sz="1600" dirty="0">
                <a:latin typeface="Constantia" pitchFamily="18" charset="0"/>
              </a:rPr>
              <a:t> </a:t>
            </a:r>
          </a:p>
          <a:p>
            <a:endParaRPr lang="en-US" sz="1600" dirty="0">
              <a:latin typeface="Constantia" pitchFamily="18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4B6E9-F478-43E1-A146-78E0329E764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5165726"/>
            <a:ext cx="876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Brief test (~ 1 day) of </a:t>
            </a:r>
            <a:r>
              <a:rPr lang="en-US" dirty="0" err="1">
                <a:solidFill>
                  <a:srgbClr val="C00000"/>
                </a:solidFill>
              </a:rPr>
              <a:t>m</a:t>
            </a:r>
            <a:r>
              <a:rPr lang="en-US" dirty="0" err="1" smtClean="0">
                <a:solidFill>
                  <a:srgbClr val="C00000"/>
                </a:solidFill>
              </a:rPr>
              <a:t>inidrift</a:t>
            </a:r>
            <a:r>
              <a:rPr lang="en-US" dirty="0" smtClean="0">
                <a:solidFill>
                  <a:srgbClr val="C00000"/>
                </a:solidFill>
              </a:rPr>
              <a:t> GEM with VMM1 readout at BNL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Despite the very short time available, got the detector and readout up and running very quickly in the lab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Unfortunately, no time to test in the test beam at CERN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90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051326" y="76200"/>
            <a:ext cx="510748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hlink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3200" dirty="0" smtClean="0">
                <a:solidFill>
                  <a:srgbClr val="FF0000"/>
                </a:solidFill>
              </a:rPr>
              <a:t>TPC with Particle ID (HBD)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17412" y="5451275"/>
            <a:ext cx="53078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Idea originally proposed for PHENIX (~ 2000)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In the end decided to build just the HBD portion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Idea now resurrected for EIC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C.Woody</a:t>
            </a:r>
            <a:r>
              <a:rPr lang="en-US" dirty="0" smtClean="0"/>
              <a:t>, RD51 Collaboration Meeting, 1/30/13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16</a:t>
            </a:fld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-76200" y="980937"/>
            <a:ext cx="6845576" cy="4142828"/>
            <a:chOff x="261898" y="980937"/>
            <a:chExt cx="6845576" cy="4142828"/>
          </a:xfrm>
        </p:grpSpPr>
        <p:graphicFrame>
          <p:nvGraphicFramePr>
            <p:cNvPr id="5138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21963762"/>
                </p:ext>
              </p:extLst>
            </p:nvPr>
          </p:nvGraphicFramePr>
          <p:xfrm>
            <a:off x="2208213" y="1314381"/>
            <a:ext cx="4136975" cy="3657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8" name="Artwork" r:id="rId4" imgW="8400000" imgH="7430537" progId="Adobe.Illustrator.7">
                    <p:embed/>
                  </p:oleObj>
                </mc:Choice>
                <mc:Fallback>
                  <p:oleObj name="Artwork" r:id="rId4" imgW="8400000" imgH="7430537" progId="Adobe.Illustrator.7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8213" y="1314381"/>
                          <a:ext cx="4136975" cy="3657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5957800" y="4369058"/>
              <a:ext cx="114967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hlink"/>
                  </a:solidFill>
                  <a:miter lim="800000"/>
                  <a:headEnd/>
                  <a:tailEnd type="none" w="med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dirty="0">
                  <a:solidFill>
                    <a:schemeClr val="accent2"/>
                  </a:solidFill>
                </a:rPr>
                <a:t>Drift regions</a:t>
              </a:r>
              <a:endParaRPr lang="en-US" sz="1400" dirty="0">
                <a:solidFill>
                  <a:srgbClr val="000099"/>
                </a:solidFill>
              </a:endParaRPr>
            </a:p>
          </p:txBody>
        </p:sp>
        <p:sp>
          <p:nvSpPr>
            <p:cNvPr id="5125" name="Text Box 5"/>
            <p:cNvSpPr txBox="1">
              <a:spLocks noChangeArrowheads="1"/>
            </p:cNvSpPr>
            <p:nvPr/>
          </p:nvSpPr>
          <p:spPr bwMode="auto">
            <a:xfrm>
              <a:off x="5101636" y="4815988"/>
              <a:ext cx="1712327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hlink"/>
                  </a:solidFill>
                  <a:miter lim="800000"/>
                  <a:headEnd/>
                  <a:tailEnd type="none" w="med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400" dirty="0">
                  <a:solidFill>
                    <a:srgbClr val="FF0066"/>
                  </a:solidFill>
                </a:rPr>
                <a:t>HV plane (~ -30kV</a:t>
              </a:r>
              <a:r>
                <a:rPr lang="en-US" sz="1400" dirty="0">
                  <a:solidFill>
                    <a:srgbClr val="CC3300"/>
                  </a:solidFill>
                </a:rPr>
                <a:t>)</a:t>
              </a:r>
            </a:p>
          </p:txBody>
        </p:sp>
        <p:sp>
          <p:nvSpPr>
            <p:cNvPr id="5126" name="Line 6"/>
            <p:cNvSpPr>
              <a:spLocks noChangeShapeType="1"/>
            </p:cNvSpPr>
            <p:nvPr/>
          </p:nvSpPr>
          <p:spPr bwMode="auto">
            <a:xfrm>
              <a:off x="4519617" y="4040703"/>
              <a:ext cx="609600" cy="838200"/>
            </a:xfrm>
            <a:prstGeom prst="line">
              <a:avLst/>
            </a:prstGeom>
            <a:noFill/>
            <a:ln w="15875">
              <a:solidFill>
                <a:srgbClr val="FF0066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9" name="Text Box 9"/>
            <p:cNvSpPr txBox="1">
              <a:spLocks noChangeArrowheads="1"/>
            </p:cNvSpPr>
            <p:nvPr/>
          </p:nvSpPr>
          <p:spPr bwMode="auto">
            <a:xfrm>
              <a:off x="261898" y="2789237"/>
              <a:ext cx="2187575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hlink"/>
                  </a:solidFill>
                  <a:miter lim="800000"/>
                  <a:headEnd/>
                  <a:tailEnd type="none" w="med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en-US" sz="1600" dirty="0">
                  <a:solidFill>
                    <a:srgbClr val="CC0099"/>
                  </a:solidFill>
                </a:rPr>
                <a:t>TPC </a:t>
              </a:r>
              <a:r>
                <a:rPr lang="en-US" sz="1600" dirty="0" smtClean="0">
                  <a:solidFill>
                    <a:srgbClr val="CC0099"/>
                  </a:solidFill>
                </a:rPr>
                <a:t>GEM </a:t>
              </a:r>
              <a:r>
                <a:rPr lang="en-US" sz="1400" dirty="0" smtClean="0">
                  <a:solidFill>
                    <a:srgbClr val="CC0099"/>
                  </a:solidFill>
                </a:rPr>
                <a:t>Readout</a:t>
              </a:r>
              <a:r>
                <a:rPr lang="en-US" sz="1600" dirty="0" smtClean="0">
                  <a:solidFill>
                    <a:srgbClr val="CC0099"/>
                  </a:solidFill>
                </a:rPr>
                <a:t> </a:t>
              </a:r>
              <a:r>
                <a:rPr lang="en-US" sz="1600" dirty="0">
                  <a:solidFill>
                    <a:srgbClr val="CC0099"/>
                  </a:solidFill>
                </a:rPr>
                <a:t>Plane</a:t>
              </a:r>
              <a:endParaRPr lang="en-US" sz="1600" dirty="0">
                <a:solidFill>
                  <a:srgbClr val="000099"/>
                </a:solidFill>
              </a:endParaRPr>
            </a:p>
          </p:txBody>
        </p:sp>
        <p:sp>
          <p:nvSpPr>
            <p:cNvPr id="5130" name="Line 10"/>
            <p:cNvSpPr>
              <a:spLocks noChangeShapeType="1"/>
            </p:cNvSpPr>
            <p:nvPr/>
          </p:nvSpPr>
          <p:spPr bwMode="auto">
            <a:xfrm>
              <a:off x="1676400" y="3276600"/>
              <a:ext cx="736712" cy="457200"/>
            </a:xfrm>
            <a:prstGeom prst="line">
              <a:avLst/>
            </a:prstGeom>
            <a:noFill/>
            <a:ln w="15875">
              <a:solidFill>
                <a:srgbClr val="CC0099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Text Box 11"/>
            <p:cNvSpPr txBox="1">
              <a:spLocks noChangeArrowheads="1"/>
            </p:cNvSpPr>
            <p:nvPr/>
          </p:nvSpPr>
          <p:spPr bwMode="auto">
            <a:xfrm>
              <a:off x="614137" y="4241530"/>
              <a:ext cx="1483098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hlink"/>
                  </a:solidFill>
                  <a:miter lim="800000"/>
                  <a:headEnd/>
                  <a:tailEnd type="none" w="med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600" dirty="0">
                  <a:solidFill>
                    <a:srgbClr val="CC0000"/>
                  </a:solidFill>
                </a:rPr>
                <a:t>Readout Pads</a:t>
              </a:r>
            </a:p>
            <a:p>
              <a:pPr algn="ctr" eaLnBrk="0" hangingPunct="0"/>
              <a:r>
                <a:rPr lang="en-US" sz="1600" dirty="0">
                  <a:solidFill>
                    <a:srgbClr val="CC0000"/>
                  </a:solidFill>
                  <a:latin typeface="GreekC" pitchFamily="2" charset="0"/>
                </a:rPr>
                <a:t>D</a:t>
              </a:r>
              <a:r>
                <a:rPr lang="en-US" sz="1600" dirty="0">
                  <a:solidFill>
                    <a:srgbClr val="CC0000"/>
                  </a:solidFill>
                </a:rPr>
                <a:t>R ~ 1 cm </a:t>
              </a:r>
            </a:p>
            <a:p>
              <a:pPr algn="ctr" eaLnBrk="0" hangingPunct="0"/>
              <a:r>
                <a:rPr lang="en-US" sz="1600" dirty="0">
                  <a:solidFill>
                    <a:srgbClr val="CC0000"/>
                  </a:solidFill>
                </a:rPr>
                <a:t>  </a:t>
              </a:r>
              <a:r>
                <a:rPr lang="en-US" sz="1600" dirty="0">
                  <a:solidFill>
                    <a:srgbClr val="CC0000"/>
                  </a:solidFill>
                  <a:latin typeface="GreekC" pitchFamily="2" charset="0"/>
                </a:rPr>
                <a:t>f</a:t>
              </a:r>
              <a:r>
                <a:rPr lang="en-US" sz="1600" dirty="0">
                  <a:solidFill>
                    <a:srgbClr val="CC0000"/>
                  </a:solidFill>
                </a:rPr>
                <a:t> ~ 2 mm</a:t>
              </a:r>
              <a:r>
                <a:rPr lang="en-US" sz="1600" dirty="0">
                  <a:solidFill>
                    <a:srgbClr val="FF3300"/>
                  </a:solidFill>
                </a:rPr>
                <a:t>  </a:t>
              </a:r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 flipV="1">
              <a:off x="2178989" y="4541282"/>
              <a:ext cx="838200" cy="0"/>
            </a:xfrm>
            <a:prstGeom prst="line">
              <a:avLst/>
            </a:prstGeom>
            <a:noFill/>
            <a:ln w="15875">
              <a:solidFill>
                <a:srgbClr val="CC0000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3" name="Text Box 13"/>
            <p:cNvSpPr txBox="1">
              <a:spLocks noChangeArrowheads="1"/>
            </p:cNvSpPr>
            <p:nvPr/>
          </p:nvSpPr>
          <p:spPr bwMode="auto">
            <a:xfrm>
              <a:off x="2248607" y="980937"/>
              <a:ext cx="3344184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hlink"/>
                  </a:solidFill>
                  <a:miter lim="800000"/>
                  <a:headEnd/>
                  <a:tailEnd type="none" w="med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600" dirty="0" err="1" smtClean="0">
                  <a:solidFill>
                    <a:srgbClr val="0070C0"/>
                  </a:solidFill>
                </a:rPr>
                <a:t>CsI</a:t>
              </a:r>
              <a:r>
                <a:rPr lang="en-US" sz="1600" dirty="0" smtClean="0">
                  <a:solidFill>
                    <a:srgbClr val="0070C0"/>
                  </a:solidFill>
                </a:rPr>
                <a:t> GEM Readout Plane for RICH </a:t>
              </a:r>
              <a:endParaRPr lang="en-US" sz="1600" dirty="0">
                <a:solidFill>
                  <a:srgbClr val="0070C0"/>
                </a:solidFill>
              </a:endParaRPr>
            </a:p>
          </p:txBody>
        </p:sp>
        <p:sp>
          <p:nvSpPr>
            <p:cNvPr id="5134" name="Line 14"/>
            <p:cNvSpPr>
              <a:spLocks noChangeShapeType="1"/>
            </p:cNvSpPr>
            <p:nvPr/>
          </p:nvSpPr>
          <p:spPr bwMode="auto">
            <a:xfrm>
              <a:off x="3637820" y="1348135"/>
              <a:ext cx="590096" cy="457200"/>
            </a:xfrm>
            <a:prstGeom prst="line">
              <a:avLst/>
            </a:prstGeom>
            <a:noFill/>
            <a:ln w="15875">
              <a:solidFill>
                <a:srgbClr val="0070C0"/>
              </a:solidFill>
              <a:round/>
              <a:headEnd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5" name="Line 15"/>
            <p:cNvSpPr>
              <a:spLocks noChangeShapeType="1"/>
            </p:cNvSpPr>
            <p:nvPr/>
          </p:nvSpPr>
          <p:spPr bwMode="auto">
            <a:xfrm>
              <a:off x="5190950" y="4267200"/>
              <a:ext cx="766850" cy="203716"/>
            </a:xfrm>
            <a:prstGeom prst="line">
              <a:avLst/>
            </a:prstGeom>
            <a:noFill/>
            <a:ln w="15875">
              <a:solidFill>
                <a:schemeClr val="accent2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>
              <a:off x="5819600" y="3962400"/>
              <a:ext cx="276400" cy="416998"/>
            </a:xfrm>
            <a:prstGeom prst="line">
              <a:avLst/>
            </a:prstGeom>
            <a:noFill/>
            <a:ln w="15875">
              <a:solidFill>
                <a:schemeClr val="accent2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 rot="19438358">
              <a:off x="3603507" y="2063703"/>
              <a:ext cx="341047" cy="18607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>
              <a:stCxn id="5" idx="3"/>
            </p:cNvCxnSpPr>
            <p:nvPr/>
          </p:nvCxnSpPr>
          <p:spPr>
            <a:xfrm>
              <a:off x="3715208" y="2280865"/>
              <a:ext cx="804409" cy="690935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5" idx="6"/>
            </p:cNvCxnSpPr>
            <p:nvPr/>
          </p:nvCxnSpPr>
          <p:spPr>
            <a:xfrm>
              <a:off x="3911939" y="2056443"/>
              <a:ext cx="607681" cy="91535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492839" y="1828800"/>
              <a:ext cx="1026781" cy="1143000"/>
            </a:xfrm>
            <a:prstGeom prst="line">
              <a:avLst/>
            </a:prstGeom>
            <a:ln>
              <a:solidFill>
                <a:srgbClr val="C0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3581400" y="2496850"/>
              <a:ext cx="491536" cy="29238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865638" y="1513717"/>
              <a:ext cx="2151551" cy="400110"/>
            </a:xfrm>
            <a:prstGeom prst="rect">
              <a:avLst/>
            </a:prstGeom>
            <a:solidFill>
              <a:srgbClr val="CCEC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Cherenkov “blob”</a:t>
              </a:r>
              <a:endParaRPr lang="en-US" sz="20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56585" y="1974402"/>
              <a:ext cx="1779654" cy="400110"/>
            </a:xfrm>
            <a:prstGeom prst="rect">
              <a:avLst/>
            </a:prstGeom>
            <a:solidFill>
              <a:srgbClr val="FFCCCC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Ionization drift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cxnSp>
          <p:nvCxnSpPr>
            <p:cNvPr id="26" name="Straight Arrow Connector 25"/>
            <p:cNvCxnSpPr>
              <a:endCxn id="5" idx="1"/>
            </p:cNvCxnSpPr>
            <p:nvPr/>
          </p:nvCxnSpPr>
          <p:spPr>
            <a:xfrm>
              <a:off x="3017189" y="1828800"/>
              <a:ext cx="620631" cy="34565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3108906" y="2174457"/>
              <a:ext cx="699910" cy="45187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5738852" y="747970"/>
            <a:ext cx="34547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Fast, </a:t>
            </a:r>
            <a:r>
              <a:rPr lang="en-US" dirty="0"/>
              <a:t>c</a:t>
            </a:r>
            <a:r>
              <a:rPr lang="en-US" dirty="0" smtClean="0"/>
              <a:t>ompact TPC</a:t>
            </a:r>
          </a:p>
          <a:p>
            <a:r>
              <a:rPr lang="en-US" dirty="0" smtClean="0"/>
              <a:t>Common CF</a:t>
            </a:r>
            <a:r>
              <a:rPr lang="en-US" baseline="-25000" dirty="0" smtClean="0"/>
              <a:t>4</a:t>
            </a:r>
            <a:r>
              <a:rPr lang="en-US" dirty="0" smtClean="0"/>
              <a:t> gas (windowless)</a:t>
            </a:r>
          </a:p>
          <a:p>
            <a:r>
              <a:rPr lang="en-US" dirty="0" smtClean="0"/>
              <a:t>10 cm/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sec</a:t>
            </a:r>
            <a:endParaRPr lang="en-US" dirty="0" smtClean="0"/>
          </a:p>
          <a:p>
            <a:r>
              <a:rPr lang="en-US" dirty="0" smtClean="0"/>
              <a:t>Excellent UV transparency 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895600" y="1562817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e</a:t>
            </a:r>
            <a:r>
              <a:rPr lang="en-US" baseline="30000" dirty="0" smtClean="0">
                <a:solidFill>
                  <a:srgbClr val="C00000"/>
                </a:solidFill>
              </a:rPr>
              <a:t>±</a:t>
            </a:r>
            <a:endParaRPr lang="en-US" baseline="30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07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96837"/>
            <a:ext cx="8229600" cy="80803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Prototype TPC/Cherenkov Detector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17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089" y="942975"/>
            <a:ext cx="3837511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1" y="3647389"/>
            <a:ext cx="2133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3 sided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kapton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foil field cage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36581" y="5142071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Open wire field cage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56542" y="3503647"/>
            <a:ext cx="1849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CsI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coated triple GEM detector</a:t>
            </a:r>
          </a:p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(10x10 cm</a:t>
            </a:r>
            <a:r>
              <a:rPr lang="en-US" baseline="30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51054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TPC readout triple GEM detector</a:t>
            </a:r>
          </a:p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(10x10 cm</a:t>
            </a:r>
            <a:r>
              <a:rPr lang="en-US" baseline="30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667000" y="4149978"/>
            <a:ext cx="1162050" cy="498222"/>
          </a:xfrm>
          <a:prstGeom prst="straightConnector1">
            <a:avLst/>
          </a:prstGeom>
          <a:ln w="28575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923142" y="3847459"/>
            <a:ext cx="533400" cy="246190"/>
          </a:xfrm>
          <a:prstGeom prst="straightConnector1">
            <a:avLst/>
          </a:prstGeom>
          <a:ln w="28575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590800" y="5580965"/>
            <a:ext cx="1524000" cy="0"/>
          </a:xfrm>
          <a:prstGeom prst="straightConnector1">
            <a:avLst/>
          </a:prstGeom>
          <a:ln w="28575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5334000" y="4871738"/>
            <a:ext cx="1066800" cy="413266"/>
          </a:xfrm>
          <a:prstGeom prst="straightConnector1">
            <a:avLst/>
          </a:prstGeom>
          <a:ln w="28575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4953000" y="4475288"/>
            <a:ext cx="547968" cy="17291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5943600" y="4191000"/>
            <a:ext cx="333375" cy="1027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3352800" y="4871738"/>
            <a:ext cx="1143000" cy="38606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1" name="TextBox 2060"/>
          <p:cNvSpPr txBox="1"/>
          <p:nvPr/>
        </p:nvSpPr>
        <p:spPr>
          <a:xfrm>
            <a:off x="4848225" y="4988183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E drift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066" name="Oval 2065"/>
          <p:cNvSpPr/>
          <p:nvPr/>
        </p:nvSpPr>
        <p:spPr>
          <a:xfrm flipH="1">
            <a:off x="5093890" y="4475288"/>
            <a:ext cx="163910" cy="249111"/>
          </a:xfrm>
          <a:prstGeom prst="ellipse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9" name="Isosceles Triangle 2068"/>
          <p:cNvSpPr/>
          <p:nvPr/>
        </p:nvSpPr>
        <p:spPr>
          <a:xfrm rot="15001725">
            <a:off x="4762728" y="4406910"/>
            <a:ext cx="232707" cy="602160"/>
          </a:xfrm>
          <a:prstGeom prst="triangle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60" name="Straight Arrow Connector 2059"/>
          <p:cNvCxnSpPr/>
          <p:nvPr/>
        </p:nvCxnSpPr>
        <p:spPr>
          <a:xfrm>
            <a:off x="4876800" y="4495800"/>
            <a:ext cx="0" cy="9466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181600" y="455410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Č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6158120" y="4136802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r>
              <a:rPr lang="en-US" baseline="30000" dirty="0" smtClean="0"/>
              <a:t>±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38392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6183" y="115788"/>
            <a:ext cx="3733800" cy="6096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TPC Test Set Up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572000"/>
            <a:ext cx="2484120" cy="1863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762000"/>
            <a:ext cx="1518760" cy="364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934200" y="457200"/>
            <a:ext cx="1265090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32cm Drift Cell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7343" y="5683478"/>
            <a:ext cx="1613907" cy="523220"/>
          </a:xfrm>
          <a:prstGeom prst="rect">
            <a:avLst/>
          </a:prstGeom>
          <a:solidFill>
            <a:schemeClr val="tx2">
              <a:lumMod val="60000"/>
              <a:lumOff val="40000"/>
              <a:alpha val="6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10x0.3mm pad</a:t>
            </a:r>
          </a:p>
          <a:p>
            <a:r>
              <a:rPr lang="en-US" sz="1400" dirty="0" smtClean="0"/>
              <a:t> Readout (24ch.)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50569" y="1680411"/>
            <a:ext cx="1536031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6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Top Fe55 Source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57800" y="3886200"/>
            <a:ext cx="1828800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6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Bottom Fe55 Source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90500" y="762000"/>
            <a:ext cx="4229100" cy="5638800"/>
            <a:chOff x="190500" y="990600"/>
            <a:chExt cx="4229100" cy="5638800"/>
          </a:xfrm>
        </p:grpSpPr>
        <p:pic>
          <p:nvPicPr>
            <p:cNvPr id="3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0500" y="990600"/>
              <a:ext cx="4229100" cy="563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2209800" y="4114800"/>
              <a:ext cx="1752600" cy="307777"/>
            </a:xfrm>
            <a:prstGeom prst="rect">
              <a:avLst/>
            </a:prstGeom>
            <a:solidFill>
              <a:srgbClr val="92D050">
                <a:alpha val="42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SS Vacuum Vessel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33600" y="1524000"/>
              <a:ext cx="1828800" cy="307777"/>
            </a:xfrm>
            <a:prstGeom prst="rect">
              <a:avLst/>
            </a:prstGeom>
            <a:solidFill>
              <a:srgbClr val="92D050">
                <a:alpha val="42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HV Feed-thru (60kV)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67000" y="3200400"/>
              <a:ext cx="1752600" cy="307777"/>
            </a:xfrm>
            <a:prstGeom prst="rect">
              <a:avLst/>
            </a:prstGeom>
            <a:solidFill>
              <a:srgbClr val="92D050">
                <a:alpha val="42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Class IV YAG Laser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8600" y="3429000"/>
              <a:ext cx="1035733" cy="523220"/>
            </a:xfrm>
            <a:prstGeom prst="rect">
              <a:avLst/>
            </a:prstGeom>
            <a:solidFill>
              <a:srgbClr val="92D050">
                <a:alpha val="42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Photodiode</a:t>
              </a:r>
            </a:p>
            <a:p>
              <a:r>
                <a:rPr lang="en-US" sz="1400" dirty="0" smtClean="0"/>
                <a:t>-Trigger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14400" y="6019800"/>
              <a:ext cx="2110258" cy="307777"/>
            </a:xfrm>
            <a:prstGeom prst="rect">
              <a:avLst/>
            </a:prstGeom>
            <a:solidFill>
              <a:srgbClr val="92D050">
                <a:alpha val="42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24 </a:t>
              </a:r>
              <a:r>
                <a:rPr lang="en-US" sz="1400" dirty="0" err="1" smtClean="0"/>
                <a:t>ch</a:t>
              </a:r>
              <a:r>
                <a:rPr lang="en-US" sz="1400" dirty="0" smtClean="0"/>
                <a:t>. Readout </a:t>
              </a:r>
              <a:r>
                <a:rPr lang="en-US" sz="1400" dirty="0"/>
                <a:t>E</a:t>
              </a:r>
              <a:r>
                <a:rPr lang="en-US" sz="1400" dirty="0" smtClean="0"/>
                <a:t>lectronics</a:t>
              </a:r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>
            <a:off x="2362200" y="4953000"/>
            <a:ext cx="2215143" cy="730478"/>
          </a:xfrm>
          <a:prstGeom prst="straightConnector1">
            <a:avLst/>
          </a:prstGeom>
          <a:ln w="635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362200" y="3201888"/>
            <a:ext cx="4267200" cy="608112"/>
          </a:xfrm>
          <a:prstGeom prst="straightConnector1">
            <a:avLst/>
          </a:prstGeom>
          <a:ln w="635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828800" y="152400"/>
            <a:ext cx="5486400" cy="6096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Drift Velocity Measurements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52400" y="1066800"/>
            <a:ext cx="4191000" cy="4942820"/>
            <a:chOff x="152400" y="1676400"/>
            <a:chExt cx="4191000" cy="4942820"/>
          </a:xfrm>
        </p:grpSpPr>
        <p:sp>
          <p:nvSpPr>
            <p:cNvPr id="19" name="Cube 18"/>
            <p:cNvSpPr/>
            <p:nvPr/>
          </p:nvSpPr>
          <p:spPr>
            <a:xfrm>
              <a:off x="2895600" y="2133600"/>
              <a:ext cx="1295400" cy="53340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14400" y="1676400"/>
              <a:ext cx="1842997" cy="441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Flowchart: Direct Access Storage 9"/>
            <p:cNvSpPr/>
            <p:nvPr/>
          </p:nvSpPr>
          <p:spPr>
            <a:xfrm rot="10800000">
              <a:off x="2209800" y="3505200"/>
              <a:ext cx="304800" cy="685800"/>
            </a:xfrm>
            <a:prstGeom prst="flowChartMagneticDru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1371600" y="3850106"/>
              <a:ext cx="926432" cy="36094"/>
            </a:xfrm>
            <a:prstGeom prst="straightConnector1">
              <a:avLst/>
            </a:prstGeom>
            <a:ln w="25400">
              <a:solidFill>
                <a:srgbClr val="720BFB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ube 10"/>
            <p:cNvSpPr/>
            <p:nvPr/>
          </p:nvSpPr>
          <p:spPr>
            <a:xfrm>
              <a:off x="304800" y="3657600"/>
              <a:ext cx="762000" cy="45720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1703985" y="3985590"/>
              <a:ext cx="256674" cy="1211179"/>
            </a:xfrm>
            <a:prstGeom prst="down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33600" y="4191000"/>
              <a:ext cx="1143000" cy="307777"/>
            </a:xfrm>
            <a:prstGeom prst="rect">
              <a:avLst/>
            </a:prstGeom>
            <a:solidFill>
              <a:srgbClr val="00B050">
                <a:alpha val="51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PD -Trigger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7207" y="3790122"/>
              <a:ext cx="630744" cy="307777"/>
            </a:xfrm>
            <a:prstGeom prst="rect">
              <a:avLst/>
            </a:prstGeom>
            <a:solidFill>
              <a:srgbClr val="00B050">
                <a:alpha val="51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Laser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9600" y="6096000"/>
              <a:ext cx="2667000" cy="523220"/>
            </a:xfrm>
            <a:prstGeom prst="rect">
              <a:avLst/>
            </a:prstGeom>
            <a:solidFill>
              <a:srgbClr val="00B050">
                <a:alpha val="51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Drfit</a:t>
              </a:r>
              <a:r>
                <a:rPr lang="en-US" sz="1400" dirty="0" smtClean="0"/>
                <a:t> Electrons toward Readout</a:t>
              </a:r>
            </a:p>
            <a:p>
              <a:r>
                <a:rPr lang="en-US" sz="1400" dirty="0" smtClean="0"/>
                <a:t>(Triple GEM + preamp/shaper)</a:t>
              </a:r>
              <a:endParaRPr lang="en-US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63186" y="2310895"/>
              <a:ext cx="1005403" cy="307777"/>
            </a:xfrm>
            <a:prstGeom prst="rect">
              <a:avLst/>
            </a:prstGeom>
            <a:solidFill>
              <a:srgbClr val="00B050">
                <a:alpha val="5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HV (~32kV)</a:t>
              </a:r>
              <a:endParaRPr lang="en-US" sz="1400" dirty="0"/>
            </a:p>
          </p:txBody>
        </p:sp>
        <p:cxnSp>
          <p:nvCxnSpPr>
            <p:cNvPr id="21" name="Elbow Connector 20"/>
            <p:cNvCxnSpPr>
              <a:endCxn id="19" idx="2"/>
            </p:cNvCxnSpPr>
            <p:nvPr/>
          </p:nvCxnSpPr>
          <p:spPr>
            <a:xfrm flipV="1">
              <a:off x="1796143" y="2466975"/>
              <a:ext cx="1099457" cy="537482"/>
            </a:xfrm>
            <a:prstGeom prst="bentConnector3">
              <a:avLst>
                <a:gd name="adj1" fmla="val 495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152400" y="2743200"/>
              <a:ext cx="1321003" cy="523220"/>
            </a:xfrm>
            <a:prstGeom prst="rect">
              <a:avLst/>
            </a:prstGeom>
            <a:solidFill>
              <a:srgbClr val="00B050">
                <a:alpha val="5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Lens to Focus</a:t>
              </a:r>
            </a:p>
            <a:p>
              <a:r>
                <a:rPr lang="en-US" sz="1400" dirty="0" smtClean="0"/>
                <a:t>laser to a point</a:t>
              </a:r>
              <a:endParaRPr lang="en-US" sz="1400" dirty="0"/>
            </a:p>
          </p:txBody>
        </p:sp>
        <p:cxnSp>
          <p:nvCxnSpPr>
            <p:cNvPr id="41" name="Straight Connector 40"/>
            <p:cNvCxnSpPr/>
            <p:nvPr/>
          </p:nvCxnSpPr>
          <p:spPr>
            <a:xfrm flipV="1">
              <a:off x="1044934" y="3888188"/>
              <a:ext cx="108005" cy="1"/>
            </a:xfrm>
            <a:prstGeom prst="line">
              <a:avLst/>
            </a:prstGeom>
            <a:ln w="22225">
              <a:solidFill>
                <a:srgbClr val="720BF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Explosion 2 43"/>
            <p:cNvSpPr/>
            <p:nvPr/>
          </p:nvSpPr>
          <p:spPr>
            <a:xfrm>
              <a:off x="1709057" y="3810000"/>
              <a:ext cx="228600" cy="152400"/>
            </a:xfrm>
            <a:prstGeom prst="irregularSeal2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Arrow Connector 45"/>
            <p:cNvCxnSpPr>
              <a:stCxn id="38" idx="2"/>
            </p:cNvCxnSpPr>
            <p:nvPr/>
          </p:nvCxnSpPr>
          <p:spPr>
            <a:xfrm>
              <a:off x="812902" y="3266420"/>
              <a:ext cx="330098" cy="391180"/>
            </a:xfrm>
            <a:prstGeom prst="straightConnector1">
              <a:avLst/>
            </a:prstGeom>
            <a:ln w="19050">
              <a:solidFill>
                <a:srgbClr val="00B050">
                  <a:alpha val="51000"/>
                </a:srgb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667000" y="2971800"/>
              <a:ext cx="1676400" cy="523220"/>
            </a:xfrm>
            <a:prstGeom prst="rect">
              <a:avLst/>
            </a:prstGeom>
            <a:solidFill>
              <a:srgbClr val="00B050">
                <a:alpha val="51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Photo-ionized gas</a:t>
              </a:r>
            </a:p>
            <a:p>
              <a:r>
                <a:rPr lang="en-US" sz="1400" dirty="0" smtClean="0">
                  <a:sym typeface="Wingdings" pitchFamily="2" charset="2"/>
                </a:rPr>
                <a:t>Electron cluster</a:t>
              </a:r>
              <a:endParaRPr lang="en-US" sz="1400" dirty="0"/>
            </a:p>
          </p:txBody>
        </p:sp>
        <p:cxnSp>
          <p:nvCxnSpPr>
            <p:cNvPr id="48" name="Straight Arrow Connector 47"/>
            <p:cNvCxnSpPr>
              <a:stCxn id="47" idx="1"/>
            </p:cNvCxnSpPr>
            <p:nvPr/>
          </p:nvCxnSpPr>
          <p:spPr>
            <a:xfrm flipH="1">
              <a:off x="1915886" y="3233410"/>
              <a:ext cx="751114" cy="533047"/>
            </a:xfrm>
            <a:prstGeom prst="straightConnector1">
              <a:avLst/>
            </a:prstGeom>
            <a:ln w="19050">
              <a:solidFill>
                <a:srgbClr val="00B050">
                  <a:alpha val="51000"/>
                </a:srgb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2667000"/>
            <a:ext cx="4648200" cy="360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TextBox 59"/>
          <p:cNvSpPr txBox="1"/>
          <p:nvPr/>
        </p:nvSpPr>
        <p:spPr>
          <a:xfrm>
            <a:off x="4464167" y="1038831"/>
            <a:ext cx="446263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Ionization “spot” produced by YAG laser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Photodiode provides trigger 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D</a:t>
            </a:r>
            <a:r>
              <a:rPr lang="en-US" dirty="0" smtClean="0"/>
              <a:t>rift time is measured as the arrival</a:t>
            </a:r>
          </a:p>
          <a:p>
            <a:r>
              <a:rPr lang="en-US" dirty="0" smtClean="0"/>
              <a:t>  time of the charge cluster at the readout </a:t>
            </a:r>
          </a:p>
          <a:p>
            <a:r>
              <a:rPr lang="en-US" dirty="0"/>
              <a:t> </a:t>
            </a:r>
            <a:r>
              <a:rPr lang="en-US" dirty="0" smtClean="0"/>
              <a:t> plane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844451" y="6063853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B. </a:t>
            </a:r>
            <a:r>
              <a:rPr lang="en-US" sz="1600" dirty="0" err="1" smtClean="0">
                <a:solidFill>
                  <a:srgbClr val="C00000"/>
                </a:solidFill>
              </a:rPr>
              <a:t>Azmoun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7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New Applications for GEM Tracking detectors at BNL</a:t>
            </a:r>
            <a:endParaRPr lang="en-US" sz="32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19150" y="1981200"/>
            <a:ext cx="708660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hlink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l">
              <a:buFont typeface="Arial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+mj-lt"/>
              </a:rPr>
              <a:t>Minidrift GEM detector</a:t>
            </a:r>
          </a:p>
          <a:p>
            <a:pPr lvl="1">
              <a:buFont typeface="Arial" charset="0"/>
              <a:buChar char="•"/>
            </a:pPr>
            <a:r>
              <a:rPr lang="en-US" sz="2800" dirty="0" smtClean="0">
                <a:solidFill>
                  <a:schemeClr val="accent2"/>
                </a:solidFill>
                <a:latin typeface="+mj-lt"/>
              </a:rPr>
              <a:t>Application for </a:t>
            </a:r>
            <a:r>
              <a:rPr lang="en-US" sz="2800" dirty="0" err="1" smtClean="0">
                <a:solidFill>
                  <a:schemeClr val="accent2"/>
                </a:solidFill>
                <a:latin typeface="+mj-lt"/>
              </a:rPr>
              <a:t>sPHENIX</a:t>
            </a:r>
            <a:r>
              <a:rPr lang="en-US" sz="2800" dirty="0" smtClean="0">
                <a:solidFill>
                  <a:schemeClr val="accent2"/>
                </a:solidFill>
                <a:latin typeface="+mj-lt"/>
              </a:rPr>
              <a:t> </a:t>
            </a:r>
          </a:p>
          <a:p>
            <a:pPr lvl="1">
              <a:buFont typeface="Arial" charset="0"/>
              <a:buChar char="•"/>
            </a:pPr>
            <a:r>
              <a:rPr lang="en-US" sz="2800" dirty="0" smtClean="0">
                <a:solidFill>
                  <a:schemeClr val="accent2"/>
                </a:solidFill>
                <a:latin typeface="+mj-lt"/>
              </a:rPr>
              <a:t>Future use in an EIC detector</a:t>
            </a:r>
          </a:p>
          <a:p>
            <a:pPr lvl="1">
              <a:buFont typeface="Arial" charset="0"/>
              <a:buChar char="•"/>
            </a:pPr>
            <a:r>
              <a:rPr lang="en-US" sz="2800" dirty="0" smtClean="0">
                <a:solidFill>
                  <a:schemeClr val="accent2"/>
                </a:solidFill>
                <a:latin typeface="+mj-lt"/>
              </a:rPr>
              <a:t>Positron imaging for PET</a:t>
            </a:r>
          </a:p>
          <a:p>
            <a:pPr marL="0" indent="0" algn="l"/>
            <a:endParaRPr lang="en-US" sz="2800" dirty="0" smtClean="0">
              <a:solidFill>
                <a:schemeClr val="accent2"/>
              </a:solidFill>
              <a:latin typeface="+mj-lt"/>
            </a:endParaRPr>
          </a:p>
          <a:p>
            <a:pPr algn="l">
              <a:buFont typeface="Arial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+mj-lt"/>
              </a:rPr>
              <a:t>Fast, compact TPC with Cherenkov PID</a:t>
            </a:r>
          </a:p>
          <a:p>
            <a:pPr lvl="1">
              <a:buFont typeface="Arial" charset="0"/>
              <a:buChar char="•"/>
            </a:pPr>
            <a:r>
              <a:rPr lang="en-US" sz="2800" dirty="0" smtClean="0">
                <a:solidFill>
                  <a:srgbClr val="000099"/>
                </a:solidFill>
                <a:latin typeface="+mj-lt"/>
              </a:rPr>
              <a:t>Use for tracking and particle id at EIC</a:t>
            </a:r>
          </a:p>
          <a:p>
            <a:pPr marL="0" indent="0" algn="l"/>
            <a:endParaRPr lang="en-US" sz="2800" dirty="0" smtClean="0">
              <a:solidFill>
                <a:srgbClr val="0000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1864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7537" y="76200"/>
            <a:ext cx="6705600" cy="762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Charge Attachment Measurements</a:t>
            </a:r>
            <a:endParaRPr lang="en-US" sz="3200" dirty="0"/>
          </a:p>
        </p:txBody>
      </p:sp>
      <p:grpSp>
        <p:nvGrpSpPr>
          <p:cNvPr id="8" name="Group 7"/>
          <p:cNvGrpSpPr/>
          <p:nvPr/>
        </p:nvGrpSpPr>
        <p:grpSpPr>
          <a:xfrm>
            <a:off x="76199" y="1143000"/>
            <a:ext cx="4038601" cy="4942820"/>
            <a:chOff x="152399" y="1676400"/>
            <a:chExt cx="4038601" cy="4942820"/>
          </a:xfrm>
        </p:grpSpPr>
        <p:sp>
          <p:nvSpPr>
            <p:cNvPr id="5" name="Down Arrow 4"/>
            <p:cNvSpPr/>
            <p:nvPr/>
          </p:nvSpPr>
          <p:spPr>
            <a:xfrm>
              <a:off x="1219200" y="3810000"/>
              <a:ext cx="256674" cy="1211179"/>
            </a:xfrm>
            <a:prstGeom prst="down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Cube 5"/>
            <p:cNvSpPr/>
            <p:nvPr/>
          </p:nvSpPr>
          <p:spPr>
            <a:xfrm>
              <a:off x="2895600" y="2133600"/>
              <a:ext cx="1295400" cy="53340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14400" y="1676400"/>
              <a:ext cx="1842997" cy="441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Down Arrow 10"/>
            <p:cNvSpPr/>
            <p:nvPr/>
          </p:nvSpPr>
          <p:spPr>
            <a:xfrm>
              <a:off x="1703985" y="3298372"/>
              <a:ext cx="233672" cy="1898398"/>
            </a:xfrm>
            <a:prstGeom prst="down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9600" y="6096000"/>
              <a:ext cx="2667000" cy="523220"/>
            </a:xfrm>
            <a:prstGeom prst="rect">
              <a:avLst/>
            </a:prstGeom>
            <a:solidFill>
              <a:srgbClr val="00B050">
                <a:alpha val="51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Drfit</a:t>
              </a:r>
              <a:r>
                <a:rPr lang="en-US" sz="1400" dirty="0" smtClean="0"/>
                <a:t> Electrons toward Readout</a:t>
              </a:r>
            </a:p>
            <a:p>
              <a:r>
                <a:rPr lang="en-US" sz="1400" dirty="0" smtClean="0"/>
                <a:t>(Triple GEM + preamp/shaper)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963186" y="2310895"/>
              <a:ext cx="1005403" cy="307777"/>
            </a:xfrm>
            <a:prstGeom prst="rect">
              <a:avLst/>
            </a:prstGeom>
            <a:solidFill>
              <a:srgbClr val="00B050">
                <a:alpha val="5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HV (~32kV)</a:t>
              </a:r>
              <a:endParaRPr lang="en-US" sz="1400" dirty="0"/>
            </a:p>
          </p:txBody>
        </p:sp>
        <p:cxnSp>
          <p:nvCxnSpPr>
            <p:cNvPr id="16" name="Elbow Connector 15"/>
            <p:cNvCxnSpPr>
              <a:endCxn id="6" idx="2"/>
            </p:cNvCxnSpPr>
            <p:nvPr/>
          </p:nvCxnSpPr>
          <p:spPr>
            <a:xfrm flipV="1">
              <a:off x="1796143" y="2466975"/>
              <a:ext cx="1099457" cy="537482"/>
            </a:xfrm>
            <a:prstGeom prst="bentConnector3">
              <a:avLst>
                <a:gd name="adj1" fmla="val 495"/>
              </a:avLst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52399" y="2514600"/>
              <a:ext cx="1195137" cy="523220"/>
            </a:xfrm>
            <a:prstGeom prst="rect">
              <a:avLst/>
            </a:prstGeom>
            <a:solidFill>
              <a:srgbClr val="00B050">
                <a:alpha val="51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Top Fe55 x-ray Source</a:t>
              </a:r>
              <a:endParaRPr lang="en-US" sz="1400" dirty="0"/>
            </a:p>
          </p:txBody>
        </p:sp>
        <p:cxnSp>
          <p:nvCxnSpPr>
            <p:cNvPr id="20" name="Straight Arrow Connector 19"/>
            <p:cNvCxnSpPr>
              <a:stCxn id="17" idx="3"/>
            </p:cNvCxnSpPr>
            <p:nvPr/>
          </p:nvCxnSpPr>
          <p:spPr>
            <a:xfrm>
              <a:off x="1347536" y="2776210"/>
              <a:ext cx="481265" cy="271790"/>
            </a:xfrm>
            <a:prstGeom prst="straightConnector1">
              <a:avLst/>
            </a:prstGeom>
            <a:ln w="19050">
              <a:solidFill>
                <a:srgbClr val="00B050">
                  <a:alpha val="51000"/>
                </a:srgb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52400" y="4724400"/>
              <a:ext cx="1323474" cy="523220"/>
            </a:xfrm>
            <a:prstGeom prst="rect">
              <a:avLst/>
            </a:prstGeom>
            <a:solidFill>
              <a:srgbClr val="00B050">
                <a:alpha val="51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Bottom Fe55</a:t>
              </a:r>
            </a:p>
            <a:p>
              <a:r>
                <a:rPr lang="en-US" sz="1400" dirty="0" smtClean="0"/>
                <a:t> x-ray Source</a:t>
              </a:r>
              <a:endParaRPr lang="en-US" sz="1400" dirty="0"/>
            </a:p>
          </p:txBody>
        </p:sp>
        <p:cxnSp>
          <p:nvCxnSpPr>
            <p:cNvPr id="25" name="Straight Arrow Connector 24"/>
            <p:cNvCxnSpPr>
              <a:stCxn id="24" idx="3"/>
            </p:cNvCxnSpPr>
            <p:nvPr/>
          </p:nvCxnSpPr>
          <p:spPr>
            <a:xfrm>
              <a:off x="1475874" y="4986010"/>
              <a:ext cx="124326" cy="271790"/>
            </a:xfrm>
            <a:prstGeom prst="straightConnector1">
              <a:avLst/>
            </a:prstGeom>
            <a:ln w="19050">
              <a:solidFill>
                <a:srgbClr val="00B050">
                  <a:alpha val="51000"/>
                </a:srgb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4143375" y="867727"/>
            <a:ext cx="487068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Fe55 source deposits known charge at the</a:t>
            </a:r>
          </a:p>
          <a:p>
            <a:r>
              <a:rPr lang="en-US" dirty="0"/>
              <a:t> </a:t>
            </a:r>
            <a:r>
              <a:rPr lang="en-US" dirty="0" smtClean="0"/>
              <a:t> top of the drift cell </a:t>
            </a:r>
          </a:p>
          <a:p>
            <a:endParaRPr lang="en-US" sz="800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Charge is measured at the readout plane </a:t>
            </a:r>
          </a:p>
          <a:p>
            <a:r>
              <a:rPr lang="en-US" dirty="0"/>
              <a:t> </a:t>
            </a:r>
            <a:r>
              <a:rPr lang="en-US" dirty="0" smtClean="0"/>
              <a:t> after 32 cm drift </a:t>
            </a:r>
          </a:p>
          <a:p>
            <a:endParaRPr lang="en-US" sz="800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Ratio determines fraction of charge collected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2667000"/>
            <a:ext cx="46863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1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7340" y="228600"/>
            <a:ext cx="6477000" cy="6096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Gas Transmittance Measurements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3480" y="1828800"/>
            <a:ext cx="416052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5290066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VUV Spectrometer for measuring transmission of gases down to ~ 120 nm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91200" y="1447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Transmittance of pure CF</a:t>
            </a:r>
            <a:r>
              <a:rPr lang="en-US" baseline="-25000" dirty="0" smtClean="0"/>
              <a:t>4</a:t>
            </a:r>
            <a:endParaRPr lang="en-US" baseline="-250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152400" y="1379220"/>
            <a:ext cx="4663440" cy="3497580"/>
            <a:chOff x="152400" y="1684020"/>
            <a:chExt cx="4663440" cy="349758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2400" y="1684020"/>
              <a:ext cx="4663440" cy="3497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752600" y="3429000"/>
              <a:ext cx="1066800" cy="523220"/>
            </a:xfrm>
            <a:prstGeom prst="rect">
              <a:avLst/>
            </a:prstGeom>
            <a:solidFill>
              <a:srgbClr val="00B050">
                <a:alpha val="51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Collimated VUV light</a:t>
              </a:r>
              <a:endParaRPr lang="en-US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52800" y="1752600"/>
              <a:ext cx="1295400" cy="523220"/>
            </a:xfrm>
            <a:prstGeom prst="rect">
              <a:avLst/>
            </a:prstGeom>
            <a:solidFill>
              <a:srgbClr val="00B050">
                <a:alpha val="51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VUV sensitive PMT‘s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76600" y="3505200"/>
              <a:ext cx="1219200" cy="307777"/>
            </a:xfrm>
            <a:prstGeom prst="rect">
              <a:avLst/>
            </a:prstGeom>
            <a:solidFill>
              <a:srgbClr val="00B050">
                <a:alpha val="51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Gas Sample</a:t>
              </a:r>
              <a:endParaRPr lang="en-US" sz="1400" dirty="0"/>
            </a:p>
          </p:txBody>
        </p:sp>
        <p:cxnSp>
          <p:nvCxnSpPr>
            <p:cNvPr id="11" name="Straight Arrow Connector 10"/>
            <p:cNvCxnSpPr>
              <a:stCxn id="8" idx="2"/>
            </p:cNvCxnSpPr>
            <p:nvPr/>
          </p:nvCxnSpPr>
          <p:spPr>
            <a:xfrm flipH="1">
              <a:off x="3429000" y="2275820"/>
              <a:ext cx="571500" cy="314980"/>
            </a:xfrm>
            <a:prstGeom prst="straightConnector1">
              <a:avLst/>
            </a:prstGeom>
            <a:ln w="25400">
              <a:solidFill>
                <a:srgbClr val="00B050">
                  <a:alpha val="76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8" idx="2"/>
            </p:cNvCxnSpPr>
            <p:nvPr/>
          </p:nvCxnSpPr>
          <p:spPr>
            <a:xfrm>
              <a:off x="4000500" y="2275820"/>
              <a:ext cx="419100" cy="848380"/>
            </a:xfrm>
            <a:prstGeom prst="straightConnector1">
              <a:avLst/>
            </a:prstGeom>
            <a:ln w="25400">
              <a:solidFill>
                <a:srgbClr val="00B050">
                  <a:alpha val="76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9" idx="0"/>
            </p:cNvCxnSpPr>
            <p:nvPr/>
          </p:nvCxnSpPr>
          <p:spPr>
            <a:xfrm flipH="1" flipV="1">
              <a:off x="3429000" y="3124200"/>
              <a:ext cx="457200" cy="381000"/>
            </a:xfrm>
            <a:prstGeom prst="straightConnector1">
              <a:avLst/>
            </a:prstGeom>
            <a:ln w="25400">
              <a:solidFill>
                <a:srgbClr val="00B050">
                  <a:alpha val="76000"/>
                </a:srgb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69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856" y="152400"/>
            <a:ext cx="8229600" cy="5249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GEM Trackers for Positron Imaging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>Efficiency for conventional Positron Emission Tomography is very low for imaging thin objects such as skin, plant leaves, etc.</a:t>
            </a:r>
          </a:p>
          <a:p>
            <a:pPr lvl="1"/>
            <a:r>
              <a:rPr lang="en-US" sz="2000" dirty="0" smtClean="0">
                <a:solidFill>
                  <a:srgbClr val="064615"/>
                </a:solidFill>
                <a:latin typeface="Arial" charset="0"/>
                <a:ea typeface="ＭＳ Ｐゴシック" charset="0"/>
                <a:cs typeface="ＭＳ Ｐゴシック" charset="0"/>
              </a:rPr>
              <a:t>Large fraction of positrons escape without converting</a:t>
            </a:r>
          </a:p>
          <a:p>
            <a:pPr lvl="1"/>
            <a:endParaRPr lang="en-US" sz="8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>Range of positrons for PET isotopes is many cm in gas </a:t>
            </a:r>
          </a:p>
          <a:p>
            <a:pPr marL="457200" lvl="1" indent="0">
              <a:buNone/>
            </a:pPr>
            <a:endParaRPr lang="en-US" sz="20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lvl="1" indent="0">
              <a:buNone/>
            </a:pPr>
            <a:endParaRPr lang="en-US" sz="20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lvl="1" indent="0">
              <a:buNone/>
            </a:pPr>
            <a:endParaRPr lang="en-US" sz="20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lvl="1" indent="0">
              <a:buNone/>
            </a:pPr>
            <a:endParaRPr lang="en-US" sz="20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lvl="1" indent="0">
              <a:buNone/>
            </a:pPr>
            <a:endParaRPr lang="en-US" sz="20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>It is therefore possible to track the escaped positrons, generating a line of response similar to the one produced by back-to-back gammas in conventional PET, and use this for image reconstruction </a:t>
            </a:r>
          </a:p>
          <a:p>
            <a:endParaRPr lang="en-US" sz="8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000" dirty="0" smtClean="0">
                <a:latin typeface="Arial" charset="0"/>
                <a:ea typeface="ＭＳ Ｐゴシック" charset="0"/>
                <a:cs typeface="ＭＳ Ｐゴシック" charset="0"/>
              </a:rPr>
              <a:t>Main problem is in multiple scattering of the positrons, primarily in the window of the detector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9AAF-9A50-3742-B560-5A3404583A08}" type="slidenum">
              <a:rPr lang="en-US" smtClean="0"/>
              <a:t>22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/>
          </a:p>
        </p:txBody>
      </p:sp>
      <p:graphicFrame>
        <p:nvGraphicFramePr>
          <p:cNvPr id="12" name="Object 1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868820075"/>
              </p:ext>
            </p:extLst>
          </p:nvPr>
        </p:nvGraphicFramePr>
        <p:xfrm>
          <a:off x="914400" y="2589986"/>
          <a:ext cx="2476500" cy="154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" name="Worksheet" r:id="rId4" imgW="2047878" imgH="1180980" progId="Excel.Sheet.8">
                  <p:embed/>
                </p:oleObj>
              </mc:Choice>
              <mc:Fallback>
                <p:oleObj name="Worksheet" r:id="rId4" imgW="2047878" imgH="1180980" progId="Excel.Sheet.8">
                  <p:embed/>
                  <p:pic>
                    <p:nvPicPr>
                      <p:cNvPr id="0" name="Object 1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589986"/>
                        <a:ext cx="2476500" cy="154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590799"/>
            <a:ext cx="5029200" cy="154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927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168" y="76200"/>
            <a:ext cx="8229600" cy="65426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Positron Escape Probability</a:t>
            </a:r>
            <a:endParaRPr lang="en-US" sz="3200" dirty="0"/>
          </a:p>
        </p:txBody>
      </p:sp>
      <p:pic>
        <p:nvPicPr>
          <p:cNvPr id="38" name="Picture 37" descr="http---www.sciencedirect.com-science__ob=MImg&amp;_imagekey=B6T9Y-51B8G4W-6-1&amp;_cdi=5127&amp;_user=2422869&amp;_p9997&amp;view=c&amp;wchp=dGLbVtb-zSkzV&amp;md5=6cfacc2e14f52342ecac40b89528ccce&amp;ie=-sdarticle.pdf (page 3 of 10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376" y="1332131"/>
            <a:ext cx="2175532" cy="2135244"/>
          </a:xfrm>
          <a:prstGeom prst="rect">
            <a:avLst/>
          </a:prstGeom>
        </p:spPr>
      </p:pic>
      <p:pic>
        <p:nvPicPr>
          <p:cNvPr id="39" name="Picture 38" descr="http---www.sciencedirect.com-science__ob=MImg&amp;_imagekey=B6T9Y-51B8G4W-6-1&amp;_cdi=5127&amp;_user=2422869&amp;_p97&amp;view=c&amp;wchp=dGLbVtb-zSkzV&amp;md5=6cfacc2e14f52342ecac40b89528ccce&amp;ie=-sdarticle.pdf (page 3 of 10)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07" y="1174187"/>
            <a:ext cx="2085469" cy="237402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9AAF-9A50-3742-B560-5A3404583A08}" type="slidenum">
              <a:rPr lang="en-US" smtClean="0"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C.Woody</a:t>
            </a:r>
            <a:r>
              <a:rPr lang="en-US" dirty="0" smtClean="0"/>
              <a:t>, RD51 Collaboration Meeting, 1/30/13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0" y="4069919"/>
            <a:ext cx="3657600" cy="2239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914400" y="685800"/>
            <a:ext cx="2050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Leaf Experiment</a:t>
            </a:r>
            <a:endParaRPr lang="en-US" sz="2000" dirty="0"/>
          </a:p>
        </p:txBody>
      </p:sp>
      <p:pic>
        <p:nvPicPr>
          <p:cNvPr id="50" name="Picture 49" descr="http---www.sciencedirect.com-science__ob=MImg&amp;_imagekey=B6T9Y-51B8G4W-6-1&amp;_cdi=5127&amp;_user=2422869&amp;_p9997&amp;view=c&amp;wchp=dGLbVtb-zSkzV&amp;md5=6cfacc2e14f52342ecac40b89528ccce&amp;ie=-sdarticle.pdf (page 4 of 10)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293577"/>
            <a:ext cx="3657600" cy="2649951"/>
          </a:xfrm>
          <a:prstGeom prst="rect">
            <a:avLst/>
          </a:prstGeom>
        </p:spPr>
      </p:pic>
      <p:pic>
        <p:nvPicPr>
          <p:cNvPr id="51" name="Picture 50" descr="http---www.sciencedirect.com-science__ob=MImg&amp;_imagekey=B6T9Y-51B8G4W-6-1&amp;_cdi=5127&amp;_user=2422869&amp;_p9997&amp;view=c&amp;wchp=dGLbVtb-zSkzV&amp;md5=6cfacc2e14f52342ecac40b89528ccce&amp;ie=-sdarticle.pdf (page 8 of 10)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72" y="3733800"/>
            <a:ext cx="4024605" cy="2642272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3581400" y="685800"/>
            <a:ext cx="445127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Plexiglass</a:t>
            </a:r>
            <a:r>
              <a:rPr lang="en-US" dirty="0" smtClean="0"/>
              <a:t> plates stop escaping positrons which are then imaged by PET</a:t>
            </a:r>
            <a:endParaRPr lang="en-US" dirty="0"/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4038600" y="1332131"/>
            <a:ext cx="457200" cy="9538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4174172" y="1332131"/>
            <a:ext cx="321628" cy="12864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461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844" y="228600"/>
            <a:ext cx="8229600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Positron Imaging Could be Complimentary to PET Imaging of Plants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75844" y="5715000"/>
            <a:ext cx="3219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Two Ring </a:t>
            </a:r>
            <a:r>
              <a:rPr lang="en-US" dirty="0" err="1" smtClean="0"/>
              <a:t>Ratcap</a:t>
            </a:r>
            <a:r>
              <a:rPr lang="en-US" dirty="0" smtClean="0"/>
              <a:t> PET imager</a:t>
            </a:r>
            <a:endParaRPr lang="en-US" dirty="0"/>
          </a:p>
        </p:txBody>
      </p:sp>
      <p:pic>
        <p:nvPicPr>
          <p:cNvPr id="9" name="Picture 8" descr="2ring_gap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4634466"/>
            <a:ext cx="2286000" cy="17162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61759" y="4099689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PET image of the stems of a corn plant 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9AAF-9A50-3742-B560-5A3404583A08}" type="slidenum">
              <a:rPr lang="en-US" smtClean="0"/>
              <a:t>24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r="53298"/>
          <a:stretch/>
        </p:blipFill>
        <p:spPr bwMode="auto">
          <a:xfrm>
            <a:off x="914400" y="1460936"/>
            <a:ext cx="2743200" cy="3969204"/>
          </a:xfrm>
          <a:prstGeom prst="rect">
            <a:avLst/>
          </a:prstGeom>
          <a:noFill/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46915" t="20784"/>
          <a:stretch/>
        </p:blipFill>
        <p:spPr bwMode="auto">
          <a:xfrm>
            <a:off x="5785559" y="1333500"/>
            <a:ext cx="2743200" cy="2766189"/>
          </a:xfrm>
          <a:prstGeom prst="rect">
            <a:avLst/>
          </a:prstGeom>
          <a:noFill/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2819400" y="4634466"/>
            <a:ext cx="1371600" cy="5471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66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21045"/>
          </a:xfrm>
        </p:spPr>
        <p:txBody>
          <a:bodyPr>
            <a:noAutofit/>
          </a:bodyPr>
          <a:lstStyle/>
          <a:p>
            <a:r>
              <a:rPr lang="en-US" sz="2800" dirty="0" smtClean="0"/>
              <a:t>Position and Angular Resolution for Measuring Escaped Positrons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704850" y="1430708"/>
            <a:ext cx="355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Detector Resolution </a:t>
            </a:r>
          </a:p>
          <a:p>
            <a:pPr algn="ctr"/>
            <a:r>
              <a:rPr lang="en-US" dirty="0" smtClean="0"/>
              <a:t>(stand alone Monte Carlo)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05396" y="1421778"/>
            <a:ext cx="35385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Spatial resolution due to multiple scattering in a 50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 thick </a:t>
            </a:r>
            <a:r>
              <a:rPr lang="en-US" dirty="0" err="1" smtClean="0"/>
              <a:t>mylar</a:t>
            </a:r>
            <a:r>
              <a:rPr lang="en-US" dirty="0" smtClean="0"/>
              <a:t> window (Geant4)</a:t>
            </a:r>
            <a:endParaRPr lang="en-US" dirty="0"/>
          </a:p>
        </p:txBody>
      </p:sp>
      <p:pic>
        <p:nvPicPr>
          <p:cNvPr id="78" name="Picture 77" descr="63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9"/>
          <a:stretch/>
        </p:blipFill>
        <p:spPr>
          <a:xfrm>
            <a:off x="4679914" y="2364158"/>
            <a:ext cx="4271656" cy="2743200"/>
          </a:xfrm>
          <a:prstGeom prst="rect">
            <a:avLst/>
          </a:prstGeom>
        </p:spPr>
      </p:pic>
      <p:sp>
        <p:nvSpPr>
          <p:cNvPr id="81" name="Slide Number Placeholder 8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9AAF-9A50-3742-B560-5A3404583A08}" type="slidenum">
              <a:rPr lang="en-US" smtClean="0"/>
              <a:t>25</a:t>
            </a:fld>
            <a:endParaRPr lang="en-US"/>
          </a:p>
        </p:txBody>
      </p:sp>
      <p:sp>
        <p:nvSpPr>
          <p:cNvPr id="82" name="Footer Placeholder 8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/>
          </a:p>
        </p:txBody>
      </p:sp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373" y="2364158"/>
            <a:ext cx="415401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038600" y="4968858"/>
            <a:ext cx="1509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T.Cao</a:t>
            </a:r>
            <a:r>
              <a:rPr lang="en-US" sz="1200" dirty="0" smtClean="0"/>
              <a:t>, Stony Brook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452634" y="5436541"/>
            <a:ext cx="8454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Position resolution is limited by scattering in detector window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44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238145"/>
            <a:ext cx="7345362" cy="5136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Test with Collimated Beta </a:t>
            </a:r>
            <a:r>
              <a:rPr lang="en-US" dirty="0"/>
              <a:t>S</a:t>
            </a:r>
            <a:r>
              <a:rPr lang="en-US" dirty="0" smtClean="0"/>
              <a:t>ource 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27083" t="19444" r="12500" b="16667"/>
          <a:stretch>
            <a:fillRect/>
          </a:stretch>
        </p:blipFill>
        <p:spPr bwMode="auto">
          <a:xfrm>
            <a:off x="492589" y="1365474"/>
            <a:ext cx="2907792" cy="2306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>
            <a:grpSpLocks noChangeAspect="1"/>
          </p:cNvGrpSpPr>
          <p:nvPr/>
        </p:nvGrpSpPr>
        <p:grpSpPr>
          <a:xfrm rot="4677181">
            <a:off x="4098398" y="930132"/>
            <a:ext cx="892332" cy="1306975"/>
            <a:chOff x="2483884" y="1703"/>
            <a:chExt cx="2719491" cy="3983165"/>
          </a:xfrm>
        </p:grpSpPr>
        <p:sp>
          <p:nvSpPr>
            <p:cNvPr id="6" name="Rectangle 5"/>
            <p:cNvSpPr/>
            <p:nvPr/>
          </p:nvSpPr>
          <p:spPr>
            <a:xfrm rot="13972091">
              <a:off x="3674563" y="805664"/>
              <a:ext cx="2213436" cy="844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 smtClean="0"/>
                <a:t>~50mm </a:t>
              </a:r>
              <a:endParaRPr lang="en-US" sz="1200" b="1" dirty="0"/>
            </a:p>
          </p:txBody>
        </p:sp>
        <p:grpSp>
          <p:nvGrpSpPr>
            <p:cNvPr id="7" name="Group 32"/>
            <p:cNvGrpSpPr/>
            <p:nvPr/>
          </p:nvGrpSpPr>
          <p:grpSpPr>
            <a:xfrm rot="19358568">
              <a:off x="2483884" y="1703"/>
              <a:ext cx="2146744" cy="3983165"/>
              <a:chOff x="3440909" y="78823"/>
              <a:chExt cx="2146744" cy="3983165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3505200" y="1371600"/>
                <a:ext cx="1828800" cy="25146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5"/>
              <p:cNvSpPr/>
              <p:nvPr/>
            </p:nvSpPr>
            <p:spPr>
              <a:xfrm>
                <a:off x="4038600" y="1447800"/>
                <a:ext cx="762000" cy="6858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505200" y="304800"/>
                <a:ext cx="1828800" cy="11430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396509" y="1371600"/>
                <a:ext cx="45719" cy="26903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821264" y="775527"/>
                <a:ext cx="1204782" cy="52769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 smtClean="0"/>
                  <a:t>Sr-90</a:t>
                </a:r>
                <a:endParaRPr lang="en-US" sz="7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476634" y="78823"/>
                <a:ext cx="2111019" cy="8441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 smtClean="0"/>
                  <a:t>Brass Source Holder</a:t>
                </a:r>
                <a:endParaRPr lang="en-US" sz="600" b="1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6156874">
                <a:off x="2415137" y="2397452"/>
                <a:ext cx="2567435" cy="515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00" b="1" dirty="0" smtClean="0"/>
                  <a:t>Tungsten Collimator</a:t>
                </a:r>
                <a:endParaRPr lang="en-US" sz="500" b="1" dirty="0"/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>
                <a:off x="4160627" y="2369127"/>
                <a:ext cx="2286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H="1">
                <a:off x="4444645" y="2369127"/>
                <a:ext cx="2286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3711363" y="2326449"/>
                <a:ext cx="1598464" cy="7503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00" b="1" dirty="0" smtClean="0"/>
                  <a:t>1.00mm hole</a:t>
                </a:r>
                <a:endParaRPr lang="en-US" sz="500" b="1" dirty="0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>
                <a:off x="5486400" y="381000"/>
                <a:ext cx="0" cy="35052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9" name="Straight Arrow Connector 18"/>
          <p:cNvCxnSpPr/>
          <p:nvPr/>
        </p:nvCxnSpPr>
        <p:spPr>
          <a:xfrm flipH="1">
            <a:off x="1984437" y="1365474"/>
            <a:ext cx="2169853" cy="753680"/>
          </a:xfrm>
          <a:prstGeom prst="straightConnector1">
            <a:avLst/>
          </a:prstGeom>
          <a:ln w="44450">
            <a:solidFill>
              <a:srgbClr val="92D05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3651903" y="2346499"/>
            <a:ext cx="1752600" cy="1567681"/>
            <a:chOff x="3153882" y="2759279"/>
            <a:chExt cx="1776578" cy="2200503"/>
          </a:xfrm>
        </p:grpSpPr>
        <p:grpSp>
          <p:nvGrpSpPr>
            <p:cNvPr id="23" name="Group 22"/>
            <p:cNvGrpSpPr/>
            <p:nvPr/>
          </p:nvGrpSpPr>
          <p:grpSpPr>
            <a:xfrm>
              <a:off x="3429002" y="2759279"/>
              <a:ext cx="1438698" cy="1336469"/>
              <a:chOff x="5410200" y="4674165"/>
              <a:chExt cx="2690576" cy="2012385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6195776" y="4674165"/>
                <a:ext cx="1905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6233160" y="5035826"/>
                <a:ext cx="1737360" cy="0"/>
              </a:xfrm>
              <a:prstGeom prst="line">
                <a:avLst/>
              </a:prstGeom>
              <a:ln w="38100" cap="rnd">
                <a:solidFill>
                  <a:schemeClr val="accent6">
                    <a:lumMod val="75000"/>
                  </a:schemeClr>
                </a:solidFill>
                <a:prstDash val="dash"/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6233160" y="5188226"/>
                <a:ext cx="1737360" cy="0"/>
              </a:xfrm>
              <a:prstGeom prst="line">
                <a:avLst/>
              </a:prstGeom>
              <a:ln w="38100" cap="rnd">
                <a:solidFill>
                  <a:schemeClr val="accent6">
                    <a:lumMod val="75000"/>
                  </a:schemeClr>
                </a:solidFill>
                <a:prstDash val="dash"/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6233160" y="5340626"/>
                <a:ext cx="1737360" cy="0"/>
              </a:xfrm>
              <a:prstGeom prst="line">
                <a:avLst/>
              </a:prstGeom>
              <a:ln w="38100" cap="rnd">
                <a:solidFill>
                  <a:schemeClr val="accent6">
                    <a:lumMod val="75000"/>
                  </a:schemeClr>
                </a:solidFill>
                <a:prstDash val="dash"/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6324600" y="5562600"/>
                <a:ext cx="1645920" cy="0"/>
              </a:xfrm>
              <a:prstGeom prst="line">
                <a:avLst/>
              </a:prstGeom>
              <a:ln w="38100" cmpd="sng">
                <a:solidFill>
                  <a:srgbClr val="0070C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6168688" y="5586223"/>
                <a:ext cx="1905000" cy="0"/>
              </a:xfrm>
              <a:prstGeom prst="line">
                <a:avLst/>
              </a:prstGeom>
              <a:ln w="25400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Freeform 31"/>
              <p:cNvSpPr/>
              <p:nvPr/>
            </p:nvSpPr>
            <p:spPr>
              <a:xfrm>
                <a:off x="7248084" y="5048250"/>
                <a:ext cx="133791" cy="479262"/>
              </a:xfrm>
              <a:custGeom>
                <a:avLst/>
                <a:gdLst>
                  <a:gd name="connsiteX0" fmla="*/ 29016 w 133791"/>
                  <a:gd name="connsiteY0" fmla="*/ 0 h 479262"/>
                  <a:gd name="connsiteX1" fmla="*/ 38541 w 133791"/>
                  <a:gd name="connsiteY1" fmla="*/ 219075 h 479262"/>
                  <a:gd name="connsiteX2" fmla="*/ 48066 w 133791"/>
                  <a:gd name="connsiteY2" fmla="*/ 247650 h 479262"/>
                  <a:gd name="connsiteX3" fmla="*/ 67116 w 133791"/>
                  <a:gd name="connsiteY3" fmla="*/ 276225 h 479262"/>
                  <a:gd name="connsiteX4" fmla="*/ 86166 w 133791"/>
                  <a:gd name="connsiteY4" fmla="*/ 342900 h 479262"/>
                  <a:gd name="connsiteX5" fmla="*/ 105216 w 133791"/>
                  <a:gd name="connsiteY5" fmla="*/ 400050 h 479262"/>
                  <a:gd name="connsiteX6" fmla="*/ 114741 w 133791"/>
                  <a:gd name="connsiteY6" fmla="*/ 447675 h 479262"/>
                  <a:gd name="connsiteX7" fmla="*/ 133791 w 133791"/>
                  <a:gd name="connsiteY7" fmla="*/ 476250 h 479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91" h="479262">
                    <a:moveTo>
                      <a:pt x="29016" y="0"/>
                    </a:moveTo>
                    <a:cubicBezTo>
                      <a:pt x="0" y="87047"/>
                      <a:pt x="14106" y="31742"/>
                      <a:pt x="38541" y="219075"/>
                    </a:cubicBezTo>
                    <a:cubicBezTo>
                      <a:pt x="39840" y="229031"/>
                      <a:pt x="43576" y="238670"/>
                      <a:pt x="48066" y="247650"/>
                    </a:cubicBezTo>
                    <a:cubicBezTo>
                      <a:pt x="53186" y="257889"/>
                      <a:pt x="60766" y="266700"/>
                      <a:pt x="67116" y="276225"/>
                    </a:cubicBezTo>
                    <a:cubicBezTo>
                      <a:pt x="73466" y="298450"/>
                      <a:pt x="79368" y="320808"/>
                      <a:pt x="86166" y="342900"/>
                    </a:cubicBezTo>
                    <a:cubicBezTo>
                      <a:pt x="92071" y="362092"/>
                      <a:pt x="101278" y="380359"/>
                      <a:pt x="105216" y="400050"/>
                    </a:cubicBezTo>
                    <a:cubicBezTo>
                      <a:pt x="108391" y="415925"/>
                      <a:pt x="110814" y="431969"/>
                      <a:pt x="114741" y="447675"/>
                    </a:cubicBezTo>
                    <a:cubicBezTo>
                      <a:pt x="122638" y="479262"/>
                      <a:pt x="115058" y="476250"/>
                      <a:pt x="133791" y="476250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7242315" y="5008502"/>
                <a:ext cx="91935" cy="563623"/>
              </a:xfrm>
              <a:custGeom>
                <a:avLst/>
                <a:gdLst>
                  <a:gd name="connsiteX0" fmla="*/ 6210 w 91935"/>
                  <a:gd name="connsiteY0" fmla="*/ 20698 h 563623"/>
                  <a:gd name="connsiteX1" fmla="*/ 34785 w 91935"/>
                  <a:gd name="connsiteY1" fmla="*/ 115948 h 563623"/>
                  <a:gd name="connsiteX2" fmla="*/ 44310 w 91935"/>
                  <a:gd name="connsiteY2" fmla="*/ 154048 h 563623"/>
                  <a:gd name="connsiteX3" fmla="*/ 63360 w 91935"/>
                  <a:gd name="connsiteY3" fmla="*/ 201673 h 563623"/>
                  <a:gd name="connsiteX4" fmla="*/ 91935 w 91935"/>
                  <a:gd name="connsiteY4" fmla="*/ 296923 h 563623"/>
                  <a:gd name="connsiteX5" fmla="*/ 72885 w 91935"/>
                  <a:gd name="connsiteY5" fmla="*/ 354073 h 563623"/>
                  <a:gd name="connsiteX6" fmla="*/ 34785 w 91935"/>
                  <a:gd name="connsiteY6" fmla="*/ 411223 h 563623"/>
                  <a:gd name="connsiteX7" fmla="*/ 15735 w 91935"/>
                  <a:gd name="connsiteY7" fmla="*/ 563623 h 563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935" h="563623">
                    <a:moveTo>
                      <a:pt x="6210" y="20698"/>
                    </a:moveTo>
                    <a:cubicBezTo>
                      <a:pt x="28164" y="108515"/>
                      <a:pt x="0" y="0"/>
                      <a:pt x="34785" y="115948"/>
                    </a:cubicBezTo>
                    <a:cubicBezTo>
                      <a:pt x="38547" y="128487"/>
                      <a:pt x="40170" y="141629"/>
                      <a:pt x="44310" y="154048"/>
                    </a:cubicBezTo>
                    <a:cubicBezTo>
                      <a:pt x="49717" y="170268"/>
                      <a:pt x="57517" y="185605"/>
                      <a:pt x="63360" y="201673"/>
                    </a:cubicBezTo>
                    <a:cubicBezTo>
                      <a:pt x="81912" y="252690"/>
                      <a:pt x="80563" y="251436"/>
                      <a:pt x="91935" y="296923"/>
                    </a:cubicBezTo>
                    <a:cubicBezTo>
                      <a:pt x="85585" y="315973"/>
                      <a:pt x="84024" y="337365"/>
                      <a:pt x="72885" y="354073"/>
                    </a:cubicBezTo>
                    <a:lnTo>
                      <a:pt x="34785" y="411223"/>
                    </a:lnTo>
                    <a:cubicBezTo>
                      <a:pt x="9575" y="512065"/>
                      <a:pt x="15735" y="461241"/>
                      <a:pt x="15735" y="563623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7200900" y="5019675"/>
                <a:ext cx="48734" cy="566649"/>
              </a:xfrm>
              <a:custGeom>
                <a:avLst/>
                <a:gdLst>
                  <a:gd name="connsiteX0" fmla="*/ 28575 w 48734"/>
                  <a:gd name="connsiteY0" fmla="*/ 0 h 566649"/>
                  <a:gd name="connsiteX1" fmla="*/ 38100 w 48734"/>
                  <a:gd name="connsiteY1" fmla="*/ 285750 h 566649"/>
                  <a:gd name="connsiteX2" fmla="*/ 47625 w 48734"/>
                  <a:gd name="connsiteY2" fmla="*/ 314325 h 566649"/>
                  <a:gd name="connsiteX3" fmla="*/ 28575 w 48734"/>
                  <a:gd name="connsiteY3" fmla="*/ 371475 h 566649"/>
                  <a:gd name="connsiteX4" fmla="*/ 0 w 48734"/>
                  <a:gd name="connsiteY4" fmla="*/ 495300 h 566649"/>
                  <a:gd name="connsiteX5" fmla="*/ 0 w 48734"/>
                  <a:gd name="connsiteY5" fmla="*/ 533400 h 566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734" h="566649">
                    <a:moveTo>
                      <a:pt x="28575" y="0"/>
                    </a:moveTo>
                    <a:cubicBezTo>
                      <a:pt x="31750" y="95250"/>
                      <a:pt x="32335" y="190622"/>
                      <a:pt x="38100" y="285750"/>
                    </a:cubicBezTo>
                    <a:cubicBezTo>
                      <a:pt x="38707" y="295772"/>
                      <a:pt x="48734" y="304346"/>
                      <a:pt x="47625" y="314325"/>
                    </a:cubicBezTo>
                    <a:cubicBezTo>
                      <a:pt x="45407" y="334283"/>
                      <a:pt x="34092" y="352167"/>
                      <a:pt x="28575" y="371475"/>
                    </a:cubicBezTo>
                    <a:cubicBezTo>
                      <a:pt x="13257" y="425087"/>
                      <a:pt x="9924" y="445681"/>
                      <a:pt x="0" y="495300"/>
                    </a:cubicBezTo>
                    <a:cubicBezTo>
                      <a:pt x="21890" y="560969"/>
                      <a:pt x="33249" y="566649"/>
                      <a:pt x="0" y="533400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7153018" y="5003445"/>
                <a:ext cx="114557" cy="570441"/>
              </a:xfrm>
              <a:custGeom>
                <a:avLst/>
                <a:gdLst>
                  <a:gd name="connsiteX0" fmla="*/ 66932 w 114557"/>
                  <a:gd name="connsiteY0" fmla="*/ 6705 h 570441"/>
                  <a:gd name="connsiteX1" fmla="*/ 85982 w 114557"/>
                  <a:gd name="connsiteY1" fmla="*/ 159105 h 570441"/>
                  <a:gd name="connsiteX2" fmla="*/ 95507 w 114557"/>
                  <a:gd name="connsiteY2" fmla="*/ 197205 h 570441"/>
                  <a:gd name="connsiteX3" fmla="*/ 105032 w 114557"/>
                  <a:gd name="connsiteY3" fmla="*/ 330555 h 570441"/>
                  <a:gd name="connsiteX4" fmla="*/ 114557 w 114557"/>
                  <a:gd name="connsiteY4" fmla="*/ 359130 h 570441"/>
                  <a:gd name="connsiteX5" fmla="*/ 85982 w 114557"/>
                  <a:gd name="connsiteY5" fmla="*/ 435330 h 570441"/>
                  <a:gd name="connsiteX6" fmla="*/ 66932 w 114557"/>
                  <a:gd name="connsiteY6" fmla="*/ 473430 h 570441"/>
                  <a:gd name="connsiteX7" fmla="*/ 257 w 114557"/>
                  <a:gd name="connsiteY7" fmla="*/ 511530 h 570441"/>
                  <a:gd name="connsiteX8" fmla="*/ 57407 w 114557"/>
                  <a:gd name="connsiteY8" fmla="*/ 549630 h 570441"/>
                  <a:gd name="connsiteX9" fmla="*/ 95507 w 114557"/>
                  <a:gd name="connsiteY9" fmla="*/ 568680 h 570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557" h="570441">
                    <a:moveTo>
                      <a:pt x="66932" y="6705"/>
                    </a:moveTo>
                    <a:cubicBezTo>
                      <a:pt x="91591" y="80681"/>
                      <a:pt x="67264" y="0"/>
                      <a:pt x="85982" y="159105"/>
                    </a:cubicBezTo>
                    <a:cubicBezTo>
                      <a:pt x="87512" y="172106"/>
                      <a:pt x="92332" y="184505"/>
                      <a:pt x="95507" y="197205"/>
                    </a:cubicBezTo>
                    <a:cubicBezTo>
                      <a:pt x="98682" y="241655"/>
                      <a:pt x="99825" y="286297"/>
                      <a:pt x="105032" y="330555"/>
                    </a:cubicBezTo>
                    <a:cubicBezTo>
                      <a:pt x="106205" y="340526"/>
                      <a:pt x="114557" y="349090"/>
                      <a:pt x="114557" y="359130"/>
                    </a:cubicBezTo>
                    <a:cubicBezTo>
                      <a:pt x="114557" y="407293"/>
                      <a:pt x="105690" y="400842"/>
                      <a:pt x="85982" y="435330"/>
                    </a:cubicBezTo>
                    <a:cubicBezTo>
                      <a:pt x="78937" y="447658"/>
                      <a:pt x="76173" y="462649"/>
                      <a:pt x="66932" y="473430"/>
                    </a:cubicBezTo>
                    <a:cubicBezTo>
                      <a:pt x="43866" y="500340"/>
                      <a:pt x="29304" y="501848"/>
                      <a:pt x="257" y="511530"/>
                    </a:cubicBezTo>
                    <a:cubicBezTo>
                      <a:pt x="33740" y="561755"/>
                      <a:pt x="0" y="525027"/>
                      <a:pt x="57407" y="549630"/>
                    </a:cubicBezTo>
                    <a:cubicBezTo>
                      <a:pt x="105966" y="570441"/>
                      <a:pt x="69724" y="568680"/>
                      <a:pt x="95507" y="568680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reeform 35"/>
              <p:cNvSpPr/>
              <p:nvPr/>
            </p:nvSpPr>
            <p:spPr>
              <a:xfrm>
                <a:off x="7239000" y="4976996"/>
                <a:ext cx="86513" cy="604654"/>
              </a:xfrm>
              <a:custGeom>
                <a:avLst/>
                <a:gdLst>
                  <a:gd name="connsiteX0" fmla="*/ 28575 w 86513"/>
                  <a:gd name="connsiteY0" fmla="*/ 4579 h 604654"/>
                  <a:gd name="connsiteX1" fmla="*/ 47625 w 86513"/>
                  <a:gd name="connsiteY1" fmla="*/ 204604 h 604654"/>
                  <a:gd name="connsiteX2" fmla="*/ 57150 w 86513"/>
                  <a:gd name="connsiteY2" fmla="*/ 252229 h 604654"/>
                  <a:gd name="connsiteX3" fmla="*/ 38100 w 86513"/>
                  <a:gd name="connsiteY3" fmla="*/ 290329 h 604654"/>
                  <a:gd name="connsiteX4" fmla="*/ 19050 w 86513"/>
                  <a:gd name="connsiteY4" fmla="*/ 318904 h 604654"/>
                  <a:gd name="connsiteX5" fmla="*/ 9525 w 86513"/>
                  <a:gd name="connsiteY5" fmla="*/ 366529 h 604654"/>
                  <a:gd name="connsiteX6" fmla="*/ 0 w 86513"/>
                  <a:gd name="connsiteY6" fmla="*/ 395104 h 604654"/>
                  <a:gd name="connsiteX7" fmla="*/ 19050 w 86513"/>
                  <a:gd name="connsiteY7" fmla="*/ 461779 h 604654"/>
                  <a:gd name="connsiteX8" fmla="*/ 76200 w 86513"/>
                  <a:gd name="connsiteY8" fmla="*/ 509404 h 604654"/>
                  <a:gd name="connsiteX9" fmla="*/ 85725 w 86513"/>
                  <a:gd name="connsiteY9" fmla="*/ 604654 h 604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513" h="604654">
                    <a:moveTo>
                      <a:pt x="28575" y="4579"/>
                    </a:moveTo>
                    <a:cubicBezTo>
                      <a:pt x="57553" y="91512"/>
                      <a:pt x="29833" y="0"/>
                      <a:pt x="47625" y="204604"/>
                    </a:cubicBezTo>
                    <a:cubicBezTo>
                      <a:pt x="49027" y="220733"/>
                      <a:pt x="53975" y="236354"/>
                      <a:pt x="57150" y="252229"/>
                    </a:cubicBezTo>
                    <a:cubicBezTo>
                      <a:pt x="50800" y="264929"/>
                      <a:pt x="45145" y="278001"/>
                      <a:pt x="38100" y="290329"/>
                    </a:cubicBezTo>
                    <a:cubicBezTo>
                      <a:pt x="32420" y="300268"/>
                      <a:pt x="23070" y="308185"/>
                      <a:pt x="19050" y="318904"/>
                    </a:cubicBezTo>
                    <a:cubicBezTo>
                      <a:pt x="13366" y="334063"/>
                      <a:pt x="13452" y="350823"/>
                      <a:pt x="9525" y="366529"/>
                    </a:cubicBezTo>
                    <a:cubicBezTo>
                      <a:pt x="7090" y="376269"/>
                      <a:pt x="3175" y="385579"/>
                      <a:pt x="0" y="395104"/>
                    </a:cubicBezTo>
                    <a:cubicBezTo>
                      <a:pt x="1270" y="400185"/>
                      <a:pt x="13584" y="453580"/>
                      <a:pt x="19050" y="461779"/>
                    </a:cubicBezTo>
                    <a:cubicBezTo>
                      <a:pt x="33718" y="483781"/>
                      <a:pt x="55115" y="495347"/>
                      <a:pt x="76200" y="509404"/>
                    </a:cubicBezTo>
                    <a:cubicBezTo>
                      <a:pt x="86513" y="591905"/>
                      <a:pt x="85725" y="560006"/>
                      <a:pt x="85725" y="604654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6858000" y="5048250"/>
                <a:ext cx="133350" cy="476250"/>
              </a:xfrm>
              <a:custGeom>
                <a:avLst/>
                <a:gdLst>
                  <a:gd name="connsiteX0" fmla="*/ 133350 w 133350"/>
                  <a:gd name="connsiteY0" fmla="*/ 0 h 476250"/>
                  <a:gd name="connsiteX1" fmla="*/ 123825 w 133350"/>
                  <a:gd name="connsiteY1" fmla="*/ 171450 h 476250"/>
                  <a:gd name="connsiteX2" fmla="*/ 104775 w 133350"/>
                  <a:gd name="connsiteY2" fmla="*/ 209550 h 476250"/>
                  <a:gd name="connsiteX3" fmla="*/ 95250 w 133350"/>
                  <a:gd name="connsiteY3" fmla="*/ 247650 h 476250"/>
                  <a:gd name="connsiteX4" fmla="*/ 76200 w 133350"/>
                  <a:gd name="connsiteY4" fmla="*/ 276225 h 476250"/>
                  <a:gd name="connsiteX5" fmla="*/ 57150 w 133350"/>
                  <a:gd name="connsiteY5" fmla="*/ 333375 h 476250"/>
                  <a:gd name="connsiteX6" fmla="*/ 19050 w 133350"/>
                  <a:gd name="connsiteY6" fmla="*/ 419100 h 476250"/>
                  <a:gd name="connsiteX7" fmla="*/ 9525 w 133350"/>
                  <a:gd name="connsiteY7" fmla="*/ 447675 h 476250"/>
                  <a:gd name="connsiteX8" fmla="*/ 0 w 133350"/>
                  <a:gd name="connsiteY8" fmla="*/ 47625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3350" h="476250">
                    <a:moveTo>
                      <a:pt x="133350" y="0"/>
                    </a:moveTo>
                    <a:cubicBezTo>
                      <a:pt x="130175" y="57150"/>
                      <a:pt x="131559" y="114737"/>
                      <a:pt x="123825" y="171450"/>
                    </a:cubicBezTo>
                    <a:cubicBezTo>
                      <a:pt x="121907" y="185519"/>
                      <a:pt x="109761" y="196255"/>
                      <a:pt x="104775" y="209550"/>
                    </a:cubicBezTo>
                    <a:cubicBezTo>
                      <a:pt x="100178" y="221807"/>
                      <a:pt x="100407" y="235618"/>
                      <a:pt x="95250" y="247650"/>
                    </a:cubicBezTo>
                    <a:cubicBezTo>
                      <a:pt x="90741" y="258172"/>
                      <a:pt x="80849" y="265764"/>
                      <a:pt x="76200" y="276225"/>
                    </a:cubicBezTo>
                    <a:cubicBezTo>
                      <a:pt x="68045" y="294575"/>
                      <a:pt x="68289" y="316667"/>
                      <a:pt x="57150" y="333375"/>
                    </a:cubicBezTo>
                    <a:cubicBezTo>
                      <a:pt x="26961" y="378658"/>
                      <a:pt x="41720" y="351090"/>
                      <a:pt x="19050" y="419100"/>
                    </a:cubicBezTo>
                    <a:lnTo>
                      <a:pt x="9525" y="447675"/>
                    </a:lnTo>
                    <a:lnTo>
                      <a:pt x="0" y="476250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6953250" y="5067300"/>
                <a:ext cx="30186" cy="457200"/>
              </a:xfrm>
              <a:custGeom>
                <a:avLst/>
                <a:gdLst>
                  <a:gd name="connsiteX0" fmla="*/ 0 w 30186"/>
                  <a:gd name="connsiteY0" fmla="*/ 0 h 457200"/>
                  <a:gd name="connsiteX1" fmla="*/ 9525 w 30186"/>
                  <a:gd name="connsiteY1" fmla="*/ 361950 h 457200"/>
                  <a:gd name="connsiteX2" fmla="*/ 28575 w 30186"/>
                  <a:gd name="connsiteY2" fmla="*/ 409575 h 457200"/>
                  <a:gd name="connsiteX3" fmla="*/ 19050 w 30186"/>
                  <a:gd name="connsiteY3" fmla="*/ 45720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186" h="457200">
                    <a:moveTo>
                      <a:pt x="0" y="0"/>
                    </a:moveTo>
                    <a:cubicBezTo>
                      <a:pt x="3175" y="120650"/>
                      <a:pt x="1125" y="241551"/>
                      <a:pt x="9525" y="361950"/>
                    </a:cubicBezTo>
                    <a:cubicBezTo>
                      <a:pt x="10715" y="379006"/>
                      <a:pt x="26874" y="392562"/>
                      <a:pt x="28575" y="409575"/>
                    </a:cubicBezTo>
                    <a:cubicBezTo>
                      <a:pt x="30186" y="425684"/>
                      <a:pt x="19050" y="457200"/>
                      <a:pt x="19050" y="457200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6896100" y="5105400"/>
                <a:ext cx="142875" cy="476250"/>
              </a:xfrm>
              <a:custGeom>
                <a:avLst/>
                <a:gdLst>
                  <a:gd name="connsiteX0" fmla="*/ 85725 w 142875"/>
                  <a:gd name="connsiteY0" fmla="*/ 0 h 476250"/>
                  <a:gd name="connsiteX1" fmla="*/ 95250 w 142875"/>
                  <a:gd name="connsiteY1" fmla="*/ 57150 h 476250"/>
                  <a:gd name="connsiteX2" fmla="*/ 104775 w 142875"/>
                  <a:gd name="connsiteY2" fmla="*/ 104775 h 476250"/>
                  <a:gd name="connsiteX3" fmla="*/ 123825 w 142875"/>
                  <a:gd name="connsiteY3" fmla="*/ 247650 h 476250"/>
                  <a:gd name="connsiteX4" fmla="*/ 142875 w 142875"/>
                  <a:gd name="connsiteY4" fmla="*/ 276225 h 476250"/>
                  <a:gd name="connsiteX5" fmla="*/ 123825 w 142875"/>
                  <a:gd name="connsiteY5" fmla="*/ 333375 h 476250"/>
                  <a:gd name="connsiteX6" fmla="*/ 85725 w 142875"/>
                  <a:gd name="connsiteY6" fmla="*/ 342900 h 476250"/>
                  <a:gd name="connsiteX7" fmla="*/ 57150 w 142875"/>
                  <a:gd name="connsiteY7" fmla="*/ 361950 h 476250"/>
                  <a:gd name="connsiteX8" fmla="*/ 19050 w 142875"/>
                  <a:gd name="connsiteY8" fmla="*/ 419100 h 476250"/>
                  <a:gd name="connsiteX9" fmla="*/ 0 w 142875"/>
                  <a:gd name="connsiteY9" fmla="*/ 447675 h 476250"/>
                  <a:gd name="connsiteX10" fmla="*/ 0 w 142875"/>
                  <a:gd name="connsiteY10" fmla="*/ 47625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2875" h="476250">
                    <a:moveTo>
                      <a:pt x="85725" y="0"/>
                    </a:moveTo>
                    <a:cubicBezTo>
                      <a:pt x="88900" y="19050"/>
                      <a:pt x="91795" y="38149"/>
                      <a:pt x="95250" y="57150"/>
                    </a:cubicBezTo>
                    <a:cubicBezTo>
                      <a:pt x="98146" y="73078"/>
                      <a:pt x="102883" y="88697"/>
                      <a:pt x="104775" y="104775"/>
                    </a:cubicBezTo>
                    <a:cubicBezTo>
                      <a:pt x="108049" y="132603"/>
                      <a:pt x="104071" y="208141"/>
                      <a:pt x="123825" y="247650"/>
                    </a:cubicBezTo>
                    <a:cubicBezTo>
                      <a:pt x="128945" y="257889"/>
                      <a:pt x="136525" y="266700"/>
                      <a:pt x="142875" y="276225"/>
                    </a:cubicBezTo>
                    <a:cubicBezTo>
                      <a:pt x="136525" y="295275"/>
                      <a:pt x="136893" y="318129"/>
                      <a:pt x="123825" y="333375"/>
                    </a:cubicBezTo>
                    <a:cubicBezTo>
                      <a:pt x="115306" y="343314"/>
                      <a:pt x="97757" y="337743"/>
                      <a:pt x="85725" y="342900"/>
                    </a:cubicBezTo>
                    <a:cubicBezTo>
                      <a:pt x="75203" y="347409"/>
                      <a:pt x="66675" y="355600"/>
                      <a:pt x="57150" y="361950"/>
                    </a:cubicBezTo>
                    <a:lnTo>
                      <a:pt x="19050" y="419100"/>
                    </a:lnTo>
                    <a:cubicBezTo>
                      <a:pt x="12700" y="428625"/>
                      <a:pt x="0" y="436227"/>
                      <a:pt x="0" y="447675"/>
                    </a:cubicBezTo>
                    <a:lnTo>
                      <a:pt x="0" y="476250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6915150" y="5143500"/>
                <a:ext cx="114300" cy="390525"/>
              </a:xfrm>
              <a:custGeom>
                <a:avLst/>
                <a:gdLst>
                  <a:gd name="connsiteX0" fmla="*/ 0 w 114300"/>
                  <a:gd name="connsiteY0" fmla="*/ 0 h 390525"/>
                  <a:gd name="connsiteX1" fmla="*/ 38100 w 114300"/>
                  <a:gd name="connsiteY1" fmla="*/ 180975 h 390525"/>
                  <a:gd name="connsiteX2" fmla="*/ 57150 w 114300"/>
                  <a:gd name="connsiteY2" fmla="*/ 209550 h 390525"/>
                  <a:gd name="connsiteX3" fmla="*/ 66675 w 114300"/>
                  <a:gd name="connsiteY3" fmla="*/ 257175 h 390525"/>
                  <a:gd name="connsiteX4" fmla="*/ 95250 w 114300"/>
                  <a:gd name="connsiteY4" fmla="*/ 295275 h 390525"/>
                  <a:gd name="connsiteX5" fmla="*/ 114300 w 114300"/>
                  <a:gd name="connsiteY5" fmla="*/ 333375 h 390525"/>
                  <a:gd name="connsiteX6" fmla="*/ 104775 w 114300"/>
                  <a:gd name="connsiteY6" fmla="*/ 390525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390525">
                    <a:moveTo>
                      <a:pt x="0" y="0"/>
                    </a:moveTo>
                    <a:cubicBezTo>
                      <a:pt x="12700" y="60325"/>
                      <a:pt x="21880" y="121500"/>
                      <a:pt x="38100" y="180975"/>
                    </a:cubicBezTo>
                    <a:cubicBezTo>
                      <a:pt x="41112" y="192019"/>
                      <a:pt x="53130" y="198831"/>
                      <a:pt x="57150" y="209550"/>
                    </a:cubicBezTo>
                    <a:cubicBezTo>
                      <a:pt x="62834" y="224709"/>
                      <a:pt x="60100" y="242381"/>
                      <a:pt x="66675" y="257175"/>
                    </a:cubicBezTo>
                    <a:cubicBezTo>
                      <a:pt x="73122" y="271682"/>
                      <a:pt x="86836" y="281813"/>
                      <a:pt x="95250" y="295275"/>
                    </a:cubicBezTo>
                    <a:cubicBezTo>
                      <a:pt x="102775" y="307316"/>
                      <a:pt x="107950" y="320675"/>
                      <a:pt x="114300" y="333375"/>
                    </a:cubicBezTo>
                    <a:cubicBezTo>
                      <a:pt x="104152" y="384113"/>
                      <a:pt x="104775" y="364811"/>
                      <a:pt x="104775" y="390525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6819900" y="5086350"/>
                <a:ext cx="142875" cy="466725"/>
              </a:xfrm>
              <a:custGeom>
                <a:avLst/>
                <a:gdLst>
                  <a:gd name="connsiteX0" fmla="*/ 142875 w 142875"/>
                  <a:gd name="connsiteY0" fmla="*/ 0 h 466725"/>
                  <a:gd name="connsiteX1" fmla="*/ 133350 w 142875"/>
                  <a:gd name="connsiteY1" fmla="*/ 228600 h 466725"/>
                  <a:gd name="connsiteX2" fmla="*/ 114300 w 142875"/>
                  <a:gd name="connsiteY2" fmla="*/ 304800 h 466725"/>
                  <a:gd name="connsiteX3" fmla="*/ 85725 w 142875"/>
                  <a:gd name="connsiteY3" fmla="*/ 323850 h 466725"/>
                  <a:gd name="connsiteX4" fmla="*/ 76200 w 142875"/>
                  <a:gd name="connsiteY4" fmla="*/ 361950 h 466725"/>
                  <a:gd name="connsiteX5" fmla="*/ 85725 w 142875"/>
                  <a:gd name="connsiteY5" fmla="*/ 390525 h 466725"/>
                  <a:gd name="connsiteX6" fmla="*/ 57150 w 142875"/>
                  <a:gd name="connsiteY6" fmla="*/ 428625 h 466725"/>
                  <a:gd name="connsiteX7" fmla="*/ 38100 w 142875"/>
                  <a:gd name="connsiteY7" fmla="*/ 457200 h 466725"/>
                  <a:gd name="connsiteX8" fmla="*/ 0 w 142875"/>
                  <a:gd name="connsiteY8" fmla="*/ 466725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2875" h="466725">
                    <a:moveTo>
                      <a:pt x="142875" y="0"/>
                    </a:moveTo>
                    <a:cubicBezTo>
                      <a:pt x="139700" y="76200"/>
                      <a:pt x="138597" y="152515"/>
                      <a:pt x="133350" y="228600"/>
                    </a:cubicBezTo>
                    <a:cubicBezTo>
                      <a:pt x="133216" y="230547"/>
                      <a:pt x="121899" y="295301"/>
                      <a:pt x="114300" y="304800"/>
                    </a:cubicBezTo>
                    <a:cubicBezTo>
                      <a:pt x="107149" y="313739"/>
                      <a:pt x="95250" y="317500"/>
                      <a:pt x="85725" y="323850"/>
                    </a:cubicBezTo>
                    <a:cubicBezTo>
                      <a:pt x="82550" y="336550"/>
                      <a:pt x="76200" y="348859"/>
                      <a:pt x="76200" y="361950"/>
                    </a:cubicBezTo>
                    <a:cubicBezTo>
                      <a:pt x="76200" y="371990"/>
                      <a:pt x="88483" y="380871"/>
                      <a:pt x="85725" y="390525"/>
                    </a:cubicBezTo>
                    <a:cubicBezTo>
                      <a:pt x="81364" y="405789"/>
                      <a:pt x="66377" y="415707"/>
                      <a:pt x="57150" y="428625"/>
                    </a:cubicBezTo>
                    <a:cubicBezTo>
                      <a:pt x="50496" y="437940"/>
                      <a:pt x="47625" y="450850"/>
                      <a:pt x="38100" y="457200"/>
                    </a:cubicBezTo>
                    <a:cubicBezTo>
                      <a:pt x="27208" y="464462"/>
                      <a:pt x="0" y="466725"/>
                      <a:pt x="0" y="466725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6790334" y="5091379"/>
                <a:ext cx="160935" cy="438912"/>
              </a:xfrm>
              <a:custGeom>
                <a:avLst/>
                <a:gdLst>
                  <a:gd name="connsiteX0" fmla="*/ 160935 w 160935"/>
                  <a:gd name="connsiteY0" fmla="*/ 0 h 438912"/>
                  <a:gd name="connsiteX1" fmla="*/ 131674 w 160935"/>
                  <a:gd name="connsiteY1" fmla="*/ 36576 h 438912"/>
                  <a:gd name="connsiteX2" fmla="*/ 102413 w 160935"/>
                  <a:gd name="connsiteY2" fmla="*/ 117043 h 438912"/>
                  <a:gd name="connsiteX3" fmla="*/ 80468 w 160935"/>
                  <a:gd name="connsiteY3" fmla="*/ 160935 h 438912"/>
                  <a:gd name="connsiteX4" fmla="*/ 51207 w 160935"/>
                  <a:gd name="connsiteY4" fmla="*/ 219456 h 438912"/>
                  <a:gd name="connsiteX5" fmla="*/ 65837 w 160935"/>
                  <a:gd name="connsiteY5" fmla="*/ 270663 h 438912"/>
                  <a:gd name="connsiteX6" fmla="*/ 102413 w 160935"/>
                  <a:gd name="connsiteY6" fmla="*/ 329184 h 438912"/>
                  <a:gd name="connsiteX7" fmla="*/ 80468 w 160935"/>
                  <a:gd name="connsiteY7" fmla="*/ 343815 h 438912"/>
                  <a:gd name="connsiteX8" fmla="*/ 65837 w 160935"/>
                  <a:gd name="connsiteY8" fmla="*/ 365760 h 438912"/>
                  <a:gd name="connsiteX9" fmla="*/ 43892 w 160935"/>
                  <a:gd name="connsiteY9" fmla="*/ 395021 h 438912"/>
                  <a:gd name="connsiteX10" fmla="*/ 29261 w 160935"/>
                  <a:gd name="connsiteY10" fmla="*/ 416967 h 438912"/>
                  <a:gd name="connsiteX11" fmla="*/ 0 w 160935"/>
                  <a:gd name="connsiteY11" fmla="*/ 438912 h 43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0935" h="438912">
                    <a:moveTo>
                      <a:pt x="160935" y="0"/>
                    </a:moveTo>
                    <a:cubicBezTo>
                      <a:pt x="151181" y="12192"/>
                      <a:pt x="137824" y="22225"/>
                      <a:pt x="131674" y="36576"/>
                    </a:cubicBezTo>
                    <a:cubicBezTo>
                      <a:pt x="89343" y="135349"/>
                      <a:pt x="140980" y="78478"/>
                      <a:pt x="102413" y="117043"/>
                    </a:cubicBezTo>
                    <a:cubicBezTo>
                      <a:pt x="95098" y="131674"/>
                      <a:pt x="88301" y="146575"/>
                      <a:pt x="80468" y="160935"/>
                    </a:cubicBezTo>
                    <a:cubicBezTo>
                      <a:pt x="50852" y="215233"/>
                      <a:pt x="65027" y="177997"/>
                      <a:pt x="51207" y="219456"/>
                    </a:cubicBezTo>
                    <a:cubicBezTo>
                      <a:pt x="56084" y="236525"/>
                      <a:pt x="57898" y="254785"/>
                      <a:pt x="65837" y="270663"/>
                    </a:cubicBezTo>
                    <a:cubicBezTo>
                      <a:pt x="125475" y="389940"/>
                      <a:pt x="77538" y="254558"/>
                      <a:pt x="102413" y="329184"/>
                    </a:cubicBezTo>
                    <a:cubicBezTo>
                      <a:pt x="95098" y="334061"/>
                      <a:pt x="86685" y="337598"/>
                      <a:pt x="80468" y="343815"/>
                    </a:cubicBezTo>
                    <a:cubicBezTo>
                      <a:pt x="74251" y="350032"/>
                      <a:pt x="70947" y="358606"/>
                      <a:pt x="65837" y="365760"/>
                    </a:cubicBezTo>
                    <a:cubicBezTo>
                      <a:pt x="58751" y="375681"/>
                      <a:pt x="50978" y="385100"/>
                      <a:pt x="43892" y="395021"/>
                    </a:cubicBezTo>
                    <a:cubicBezTo>
                      <a:pt x="38782" y="402175"/>
                      <a:pt x="35478" y="410750"/>
                      <a:pt x="29261" y="416967"/>
                    </a:cubicBezTo>
                    <a:cubicBezTo>
                      <a:pt x="20640" y="425588"/>
                      <a:pt x="0" y="438912"/>
                      <a:pt x="0" y="438912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6825368" y="5127955"/>
                <a:ext cx="155162" cy="438912"/>
              </a:xfrm>
              <a:custGeom>
                <a:avLst/>
                <a:gdLst>
                  <a:gd name="connsiteX0" fmla="*/ 155162 w 155162"/>
                  <a:gd name="connsiteY0" fmla="*/ 0 h 438912"/>
                  <a:gd name="connsiteX1" fmla="*/ 133216 w 155162"/>
                  <a:gd name="connsiteY1" fmla="*/ 73152 h 438912"/>
                  <a:gd name="connsiteX2" fmla="*/ 103955 w 155162"/>
                  <a:gd name="connsiteY2" fmla="*/ 87783 h 438912"/>
                  <a:gd name="connsiteX3" fmla="*/ 96640 w 155162"/>
                  <a:gd name="connsiteY3" fmla="*/ 138989 h 438912"/>
                  <a:gd name="connsiteX4" fmla="*/ 89325 w 155162"/>
                  <a:gd name="connsiteY4" fmla="*/ 160935 h 438912"/>
                  <a:gd name="connsiteX5" fmla="*/ 82010 w 155162"/>
                  <a:gd name="connsiteY5" fmla="*/ 219456 h 438912"/>
                  <a:gd name="connsiteX6" fmla="*/ 67379 w 155162"/>
                  <a:gd name="connsiteY6" fmla="*/ 256032 h 438912"/>
                  <a:gd name="connsiteX7" fmla="*/ 45434 w 155162"/>
                  <a:gd name="connsiteY7" fmla="*/ 351130 h 438912"/>
                  <a:gd name="connsiteX8" fmla="*/ 38118 w 155162"/>
                  <a:gd name="connsiteY8" fmla="*/ 373075 h 438912"/>
                  <a:gd name="connsiteX9" fmla="*/ 16173 w 155162"/>
                  <a:gd name="connsiteY9" fmla="*/ 380391 h 438912"/>
                  <a:gd name="connsiteX10" fmla="*/ 1542 w 155162"/>
                  <a:gd name="connsiteY10" fmla="*/ 402336 h 438912"/>
                  <a:gd name="connsiteX11" fmla="*/ 8858 w 155162"/>
                  <a:gd name="connsiteY11" fmla="*/ 438912 h 43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5162" h="438912">
                    <a:moveTo>
                      <a:pt x="155162" y="0"/>
                    </a:moveTo>
                    <a:cubicBezTo>
                      <a:pt x="151363" y="15193"/>
                      <a:pt x="139892" y="64250"/>
                      <a:pt x="133216" y="73152"/>
                    </a:cubicBezTo>
                    <a:cubicBezTo>
                      <a:pt x="126673" y="81876"/>
                      <a:pt x="113709" y="82906"/>
                      <a:pt x="103955" y="87783"/>
                    </a:cubicBezTo>
                    <a:cubicBezTo>
                      <a:pt x="101517" y="104852"/>
                      <a:pt x="100021" y="122082"/>
                      <a:pt x="96640" y="138989"/>
                    </a:cubicBezTo>
                    <a:cubicBezTo>
                      <a:pt x="95128" y="146550"/>
                      <a:pt x="90704" y="153348"/>
                      <a:pt x="89325" y="160935"/>
                    </a:cubicBezTo>
                    <a:cubicBezTo>
                      <a:pt x="85808" y="180277"/>
                      <a:pt x="86431" y="200301"/>
                      <a:pt x="82010" y="219456"/>
                    </a:cubicBezTo>
                    <a:cubicBezTo>
                      <a:pt x="79057" y="232251"/>
                      <a:pt x="70893" y="243380"/>
                      <a:pt x="67379" y="256032"/>
                    </a:cubicBezTo>
                    <a:cubicBezTo>
                      <a:pt x="58672" y="287378"/>
                      <a:pt x="53324" y="319569"/>
                      <a:pt x="45434" y="351130"/>
                    </a:cubicBezTo>
                    <a:cubicBezTo>
                      <a:pt x="43564" y="358611"/>
                      <a:pt x="43570" y="367623"/>
                      <a:pt x="38118" y="373075"/>
                    </a:cubicBezTo>
                    <a:cubicBezTo>
                      <a:pt x="32666" y="378527"/>
                      <a:pt x="23488" y="377952"/>
                      <a:pt x="16173" y="380391"/>
                    </a:cubicBezTo>
                    <a:cubicBezTo>
                      <a:pt x="11296" y="387706"/>
                      <a:pt x="2632" y="393612"/>
                      <a:pt x="1542" y="402336"/>
                    </a:cubicBezTo>
                    <a:cubicBezTo>
                      <a:pt x="0" y="414673"/>
                      <a:pt x="8858" y="438912"/>
                      <a:pt x="8858" y="438912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6812280" y="5120640"/>
                <a:ext cx="138989" cy="424282"/>
              </a:xfrm>
              <a:custGeom>
                <a:avLst/>
                <a:gdLst>
                  <a:gd name="connsiteX0" fmla="*/ 138989 w 138989"/>
                  <a:gd name="connsiteY0" fmla="*/ 0 h 424282"/>
                  <a:gd name="connsiteX1" fmla="*/ 117043 w 138989"/>
                  <a:gd name="connsiteY1" fmla="*/ 21946 h 424282"/>
                  <a:gd name="connsiteX2" fmla="*/ 109728 w 138989"/>
                  <a:gd name="connsiteY2" fmla="*/ 51206 h 424282"/>
                  <a:gd name="connsiteX3" fmla="*/ 73152 w 138989"/>
                  <a:gd name="connsiteY3" fmla="*/ 102413 h 424282"/>
                  <a:gd name="connsiteX4" fmla="*/ 58522 w 138989"/>
                  <a:gd name="connsiteY4" fmla="*/ 124358 h 424282"/>
                  <a:gd name="connsiteX5" fmla="*/ 36576 w 138989"/>
                  <a:gd name="connsiteY5" fmla="*/ 131674 h 424282"/>
                  <a:gd name="connsiteX6" fmla="*/ 36576 w 138989"/>
                  <a:gd name="connsiteY6" fmla="*/ 204826 h 424282"/>
                  <a:gd name="connsiteX7" fmla="*/ 58522 w 138989"/>
                  <a:gd name="connsiteY7" fmla="*/ 234086 h 424282"/>
                  <a:gd name="connsiteX8" fmla="*/ 51206 w 138989"/>
                  <a:gd name="connsiteY8" fmla="*/ 256032 h 424282"/>
                  <a:gd name="connsiteX9" fmla="*/ 43891 w 138989"/>
                  <a:gd name="connsiteY9" fmla="*/ 285293 h 424282"/>
                  <a:gd name="connsiteX10" fmla="*/ 21946 w 138989"/>
                  <a:gd name="connsiteY10" fmla="*/ 299923 h 424282"/>
                  <a:gd name="connsiteX11" fmla="*/ 14630 w 138989"/>
                  <a:gd name="connsiteY11" fmla="*/ 329184 h 424282"/>
                  <a:gd name="connsiteX12" fmla="*/ 0 w 138989"/>
                  <a:gd name="connsiteY12" fmla="*/ 351130 h 424282"/>
                  <a:gd name="connsiteX13" fmla="*/ 14630 w 138989"/>
                  <a:gd name="connsiteY13" fmla="*/ 424282 h 424282"/>
                  <a:gd name="connsiteX14" fmla="*/ 29261 w 138989"/>
                  <a:gd name="connsiteY14" fmla="*/ 409651 h 424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8989" h="424282">
                    <a:moveTo>
                      <a:pt x="138989" y="0"/>
                    </a:moveTo>
                    <a:cubicBezTo>
                      <a:pt x="131674" y="7315"/>
                      <a:pt x="122176" y="12964"/>
                      <a:pt x="117043" y="21946"/>
                    </a:cubicBezTo>
                    <a:cubicBezTo>
                      <a:pt x="112055" y="30675"/>
                      <a:pt x="113811" y="42019"/>
                      <a:pt x="109728" y="51206"/>
                    </a:cubicBezTo>
                    <a:cubicBezTo>
                      <a:pt x="86385" y="103726"/>
                      <a:pt x="96792" y="72863"/>
                      <a:pt x="73152" y="102413"/>
                    </a:cubicBezTo>
                    <a:cubicBezTo>
                      <a:pt x="67660" y="109278"/>
                      <a:pt x="65387" y="118866"/>
                      <a:pt x="58522" y="124358"/>
                    </a:cubicBezTo>
                    <a:cubicBezTo>
                      <a:pt x="52501" y="129175"/>
                      <a:pt x="43891" y="129235"/>
                      <a:pt x="36576" y="131674"/>
                    </a:cubicBezTo>
                    <a:cubicBezTo>
                      <a:pt x="30522" y="161943"/>
                      <a:pt x="23123" y="174557"/>
                      <a:pt x="36576" y="204826"/>
                    </a:cubicBezTo>
                    <a:cubicBezTo>
                      <a:pt x="41528" y="215967"/>
                      <a:pt x="51207" y="224333"/>
                      <a:pt x="58522" y="234086"/>
                    </a:cubicBezTo>
                    <a:cubicBezTo>
                      <a:pt x="56083" y="241401"/>
                      <a:pt x="53324" y="248618"/>
                      <a:pt x="51206" y="256032"/>
                    </a:cubicBezTo>
                    <a:cubicBezTo>
                      <a:pt x="48444" y="265699"/>
                      <a:pt x="49468" y="276928"/>
                      <a:pt x="43891" y="285293"/>
                    </a:cubicBezTo>
                    <a:cubicBezTo>
                      <a:pt x="39014" y="292608"/>
                      <a:pt x="29261" y="295046"/>
                      <a:pt x="21946" y="299923"/>
                    </a:cubicBezTo>
                    <a:cubicBezTo>
                      <a:pt x="19507" y="309677"/>
                      <a:pt x="18590" y="319943"/>
                      <a:pt x="14630" y="329184"/>
                    </a:cubicBezTo>
                    <a:cubicBezTo>
                      <a:pt x="11167" y="337265"/>
                      <a:pt x="0" y="342338"/>
                      <a:pt x="0" y="351130"/>
                    </a:cubicBezTo>
                    <a:cubicBezTo>
                      <a:pt x="0" y="375997"/>
                      <a:pt x="14630" y="424282"/>
                      <a:pt x="14630" y="424282"/>
                    </a:cubicBezTo>
                    <a:lnTo>
                      <a:pt x="29261" y="409651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6908299" y="5106010"/>
                <a:ext cx="130752" cy="416966"/>
              </a:xfrm>
              <a:custGeom>
                <a:avLst/>
                <a:gdLst>
                  <a:gd name="connsiteX0" fmla="*/ 64915 w 130752"/>
                  <a:gd name="connsiteY0" fmla="*/ 0 h 416966"/>
                  <a:gd name="connsiteX1" fmla="*/ 35655 w 130752"/>
                  <a:gd name="connsiteY1" fmla="*/ 109728 h 416966"/>
                  <a:gd name="connsiteX2" fmla="*/ 13709 w 130752"/>
                  <a:gd name="connsiteY2" fmla="*/ 212140 h 416966"/>
                  <a:gd name="connsiteX3" fmla="*/ 21024 w 130752"/>
                  <a:gd name="connsiteY3" fmla="*/ 365760 h 416966"/>
                  <a:gd name="connsiteX4" fmla="*/ 35655 w 130752"/>
                  <a:gd name="connsiteY4" fmla="*/ 395020 h 416966"/>
                  <a:gd name="connsiteX5" fmla="*/ 42970 w 130752"/>
                  <a:gd name="connsiteY5" fmla="*/ 416966 h 416966"/>
                  <a:gd name="connsiteX6" fmla="*/ 72231 w 130752"/>
                  <a:gd name="connsiteY6" fmla="*/ 409651 h 416966"/>
                  <a:gd name="connsiteX7" fmla="*/ 130752 w 130752"/>
                  <a:gd name="connsiteY7" fmla="*/ 387705 h 416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752" h="416966">
                    <a:moveTo>
                      <a:pt x="64915" y="0"/>
                    </a:moveTo>
                    <a:cubicBezTo>
                      <a:pt x="47106" y="44523"/>
                      <a:pt x="41391" y="52373"/>
                      <a:pt x="35655" y="109728"/>
                    </a:cubicBezTo>
                    <a:cubicBezTo>
                      <a:pt x="27254" y="193730"/>
                      <a:pt x="39298" y="160961"/>
                      <a:pt x="13709" y="212140"/>
                    </a:cubicBezTo>
                    <a:cubicBezTo>
                      <a:pt x="218" y="279599"/>
                      <a:pt x="0" y="260640"/>
                      <a:pt x="21024" y="365760"/>
                    </a:cubicBezTo>
                    <a:cubicBezTo>
                      <a:pt x="23163" y="376453"/>
                      <a:pt x="31359" y="384997"/>
                      <a:pt x="35655" y="395020"/>
                    </a:cubicBezTo>
                    <a:cubicBezTo>
                      <a:pt x="38693" y="402108"/>
                      <a:pt x="40532" y="409651"/>
                      <a:pt x="42970" y="416966"/>
                    </a:cubicBezTo>
                    <a:cubicBezTo>
                      <a:pt x="52724" y="414528"/>
                      <a:pt x="62693" y="412830"/>
                      <a:pt x="72231" y="409651"/>
                    </a:cubicBezTo>
                    <a:cubicBezTo>
                      <a:pt x="91995" y="403063"/>
                      <a:pt x="130752" y="387705"/>
                      <a:pt x="130752" y="387705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7185355" y="5025542"/>
                <a:ext cx="131674" cy="547542"/>
              </a:xfrm>
              <a:custGeom>
                <a:avLst/>
                <a:gdLst>
                  <a:gd name="connsiteX0" fmla="*/ 0 w 131674"/>
                  <a:gd name="connsiteY0" fmla="*/ 0 h 547542"/>
                  <a:gd name="connsiteX1" fmla="*/ 7315 w 131674"/>
                  <a:gd name="connsiteY1" fmla="*/ 285293 h 547542"/>
                  <a:gd name="connsiteX2" fmla="*/ 14631 w 131674"/>
                  <a:gd name="connsiteY2" fmla="*/ 307239 h 547542"/>
                  <a:gd name="connsiteX3" fmla="*/ 43891 w 131674"/>
                  <a:gd name="connsiteY3" fmla="*/ 329184 h 547542"/>
                  <a:gd name="connsiteX4" fmla="*/ 58522 w 131674"/>
                  <a:gd name="connsiteY4" fmla="*/ 373076 h 547542"/>
                  <a:gd name="connsiteX5" fmla="*/ 95098 w 131674"/>
                  <a:gd name="connsiteY5" fmla="*/ 431597 h 547542"/>
                  <a:gd name="connsiteX6" fmla="*/ 117043 w 131674"/>
                  <a:gd name="connsiteY6" fmla="*/ 512064 h 547542"/>
                  <a:gd name="connsiteX7" fmla="*/ 109728 w 131674"/>
                  <a:gd name="connsiteY7" fmla="*/ 541325 h 547542"/>
                  <a:gd name="connsiteX8" fmla="*/ 131674 w 131674"/>
                  <a:gd name="connsiteY8" fmla="*/ 526695 h 547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74" h="547542">
                    <a:moveTo>
                      <a:pt x="0" y="0"/>
                    </a:moveTo>
                    <a:cubicBezTo>
                      <a:pt x="2438" y="95098"/>
                      <a:pt x="2790" y="190272"/>
                      <a:pt x="7315" y="285293"/>
                    </a:cubicBezTo>
                    <a:cubicBezTo>
                      <a:pt x="7682" y="292995"/>
                      <a:pt x="9694" y="301315"/>
                      <a:pt x="14631" y="307239"/>
                    </a:cubicBezTo>
                    <a:cubicBezTo>
                      <a:pt x="22436" y="316605"/>
                      <a:pt x="34138" y="321869"/>
                      <a:pt x="43891" y="329184"/>
                    </a:cubicBezTo>
                    <a:cubicBezTo>
                      <a:pt x="48768" y="343815"/>
                      <a:pt x="51625" y="359282"/>
                      <a:pt x="58522" y="373076"/>
                    </a:cubicBezTo>
                    <a:cubicBezTo>
                      <a:pt x="102539" y="461110"/>
                      <a:pt x="61124" y="346663"/>
                      <a:pt x="95098" y="431597"/>
                    </a:cubicBezTo>
                    <a:cubicBezTo>
                      <a:pt x="109947" y="468719"/>
                      <a:pt x="109697" y="475333"/>
                      <a:pt x="117043" y="512064"/>
                    </a:cubicBezTo>
                    <a:cubicBezTo>
                      <a:pt x="114605" y="521818"/>
                      <a:pt x="102619" y="534216"/>
                      <a:pt x="109728" y="541325"/>
                    </a:cubicBezTo>
                    <a:cubicBezTo>
                      <a:pt x="115945" y="547542"/>
                      <a:pt x="131674" y="526695"/>
                      <a:pt x="131674" y="526695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7185355" y="5018227"/>
                <a:ext cx="58522" cy="504749"/>
              </a:xfrm>
              <a:custGeom>
                <a:avLst/>
                <a:gdLst>
                  <a:gd name="connsiteX0" fmla="*/ 21946 w 58522"/>
                  <a:gd name="connsiteY0" fmla="*/ 0 h 504749"/>
                  <a:gd name="connsiteX1" fmla="*/ 14631 w 58522"/>
                  <a:gd name="connsiteY1" fmla="*/ 182880 h 504749"/>
                  <a:gd name="connsiteX2" fmla="*/ 0 w 58522"/>
                  <a:gd name="connsiteY2" fmla="*/ 212141 h 504749"/>
                  <a:gd name="connsiteX3" fmla="*/ 43891 w 58522"/>
                  <a:gd name="connsiteY3" fmla="*/ 277978 h 504749"/>
                  <a:gd name="connsiteX4" fmla="*/ 36576 w 58522"/>
                  <a:gd name="connsiteY4" fmla="*/ 431597 h 504749"/>
                  <a:gd name="connsiteX5" fmla="*/ 29261 w 58522"/>
                  <a:gd name="connsiteY5" fmla="*/ 460858 h 504749"/>
                  <a:gd name="connsiteX6" fmla="*/ 21946 w 58522"/>
                  <a:gd name="connsiteY6" fmla="*/ 497434 h 504749"/>
                  <a:gd name="connsiteX7" fmla="*/ 58522 w 58522"/>
                  <a:gd name="connsiteY7" fmla="*/ 504749 h 504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522" h="504749">
                    <a:moveTo>
                      <a:pt x="21946" y="0"/>
                    </a:moveTo>
                    <a:cubicBezTo>
                      <a:pt x="19508" y="60960"/>
                      <a:pt x="20909" y="122195"/>
                      <a:pt x="14631" y="182880"/>
                    </a:cubicBezTo>
                    <a:cubicBezTo>
                      <a:pt x="13509" y="193727"/>
                      <a:pt x="0" y="201236"/>
                      <a:pt x="0" y="212141"/>
                    </a:cubicBezTo>
                    <a:cubicBezTo>
                      <a:pt x="0" y="253733"/>
                      <a:pt x="16909" y="257740"/>
                      <a:pt x="43891" y="277978"/>
                    </a:cubicBezTo>
                    <a:cubicBezTo>
                      <a:pt x="41453" y="329184"/>
                      <a:pt x="40664" y="380496"/>
                      <a:pt x="36576" y="431597"/>
                    </a:cubicBezTo>
                    <a:cubicBezTo>
                      <a:pt x="35774" y="441619"/>
                      <a:pt x="31442" y="451044"/>
                      <a:pt x="29261" y="460858"/>
                    </a:cubicBezTo>
                    <a:cubicBezTo>
                      <a:pt x="26564" y="472995"/>
                      <a:pt x="24384" y="485242"/>
                      <a:pt x="21946" y="497434"/>
                    </a:cubicBezTo>
                    <a:lnTo>
                      <a:pt x="58522" y="504749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Freeform 47"/>
              <p:cNvSpPr/>
              <p:nvPr/>
            </p:nvSpPr>
            <p:spPr>
              <a:xfrm>
                <a:off x="7126834" y="5047488"/>
                <a:ext cx="131673" cy="491440"/>
              </a:xfrm>
              <a:custGeom>
                <a:avLst/>
                <a:gdLst>
                  <a:gd name="connsiteX0" fmla="*/ 51206 w 131673"/>
                  <a:gd name="connsiteY0" fmla="*/ 0 h 491440"/>
                  <a:gd name="connsiteX1" fmla="*/ 29260 w 131673"/>
                  <a:gd name="connsiteY1" fmla="*/ 29261 h 491440"/>
                  <a:gd name="connsiteX2" fmla="*/ 21945 w 131673"/>
                  <a:gd name="connsiteY2" fmla="*/ 73152 h 491440"/>
                  <a:gd name="connsiteX3" fmla="*/ 14630 w 131673"/>
                  <a:gd name="connsiteY3" fmla="*/ 160934 h 491440"/>
                  <a:gd name="connsiteX4" fmla="*/ 0 w 131673"/>
                  <a:gd name="connsiteY4" fmla="*/ 204826 h 491440"/>
                  <a:gd name="connsiteX5" fmla="*/ 7315 w 131673"/>
                  <a:gd name="connsiteY5" fmla="*/ 314554 h 491440"/>
                  <a:gd name="connsiteX6" fmla="*/ 43891 w 131673"/>
                  <a:gd name="connsiteY6" fmla="*/ 365760 h 491440"/>
                  <a:gd name="connsiteX7" fmla="*/ 73152 w 131673"/>
                  <a:gd name="connsiteY7" fmla="*/ 402336 h 491440"/>
                  <a:gd name="connsiteX8" fmla="*/ 80467 w 131673"/>
                  <a:gd name="connsiteY8" fmla="*/ 424282 h 491440"/>
                  <a:gd name="connsiteX9" fmla="*/ 95097 w 131673"/>
                  <a:gd name="connsiteY9" fmla="*/ 446227 h 491440"/>
                  <a:gd name="connsiteX10" fmla="*/ 117043 w 131673"/>
                  <a:gd name="connsiteY10" fmla="*/ 490118 h 491440"/>
                  <a:gd name="connsiteX11" fmla="*/ 131673 w 131673"/>
                  <a:gd name="connsiteY11" fmla="*/ 482803 h 4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1673" h="491440">
                    <a:moveTo>
                      <a:pt x="51206" y="0"/>
                    </a:moveTo>
                    <a:cubicBezTo>
                      <a:pt x="43891" y="9754"/>
                      <a:pt x="33788" y="17941"/>
                      <a:pt x="29260" y="29261"/>
                    </a:cubicBezTo>
                    <a:cubicBezTo>
                      <a:pt x="23751" y="43032"/>
                      <a:pt x="23583" y="58411"/>
                      <a:pt x="21945" y="73152"/>
                    </a:cubicBezTo>
                    <a:cubicBezTo>
                      <a:pt x="18703" y="102335"/>
                      <a:pt x="19457" y="131971"/>
                      <a:pt x="14630" y="160934"/>
                    </a:cubicBezTo>
                    <a:cubicBezTo>
                      <a:pt x="12095" y="176146"/>
                      <a:pt x="4877" y="190195"/>
                      <a:pt x="0" y="204826"/>
                    </a:cubicBezTo>
                    <a:cubicBezTo>
                      <a:pt x="2438" y="241402"/>
                      <a:pt x="3267" y="278121"/>
                      <a:pt x="7315" y="314554"/>
                    </a:cubicBezTo>
                    <a:cubicBezTo>
                      <a:pt x="10944" y="347216"/>
                      <a:pt x="23575" y="335284"/>
                      <a:pt x="43891" y="365760"/>
                    </a:cubicBezTo>
                    <a:cubicBezTo>
                      <a:pt x="62347" y="393445"/>
                      <a:pt x="52304" y="381489"/>
                      <a:pt x="73152" y="402336"/>
                    </a:cubicBezTo>
                    <a:cubicBezTo>
                      <a:pt x="75590" y="409651"/>
                      <a:pt x="77019" y="417385"/>
                      <a:pt x="80467" y="424282"/>
                    </a:cubicBezTo>
                    <a:cubicBezTo>
                      <a:pt x="84399" y="432145"/>
                      <a:pt x="91634" y="438146"/>
                      <a:pt x="95097" y="446227"/>
                    </a:cubicBezTo>
                    <a:cubicBezTo>
                      <a:pt x="99867" y="457358"/>
                      <a:pt x="98196" y="485406"/>
                      <a:pt x="117043" y="490118"/>
                    </a:cubicBezTo>
                    <a:cubicBezTo>
                      <a:pt x="122332" y="491440"/>
                      <a:pt x="126796" y="485241"/>
                      <a:pt x="131673" y="482803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Freeform 48"/>
              <p:cNvSpPr/>
              <p:nvPr/>
            </p:nvSpPr>
            <p:spPr>
              <a:xfrm>
                <a:off x="7214616" y="5047488"/>
                <a:ext cx="131102" cy="504749"/>
              </a:xfrm>
              <a:custGeom>
                <a:avLst/>
                <a:gdLst>
                  <a:gd name="connsiteX0" fmla="*/ 0 w 131102"/>
                  <a:gd name="connsiteY0" fmla="*/ 0 h 504749"/>
                  <a:gd name="connsiteX1" fmla="*/ 73152 w 131102"/>
                  <a:gd name="connsiteY1" fmla="*/ 153619 h 504749"/>
                  <a:gd name="connsiteX2" fmla="*/ 87782 w 131102"/>
                  <a:gd name="connsiteY2" fmla="*/ 190195 h 504749"/>
                  <a:gd name="connsiteX3" fmla="*/ 102413 w 131102"/>
                  <a:gd name="connsiteY3" fmla="*/ 256032 h 504749"/>
                  <a:gd name="connsiteX4" fmla="*/ 124358 w 131102"/>
                  <a:gd name="connsiteY4" fmla="*/ 314554 h 504749"/>
                  <a:gd name="connsiteX5" fmla="*/ 109728 w 131102"/>
                  <a:gd name="connsiteY5" fmla="*/ 402336 h 504749"/>
                  <a:gd name="connsiteX6" fmla="*/ 95098 w 131102"/>
                  <a:gd name="connsiteY6" fmla="*/ 424282 h 504749"/>
                  <a:gd name="connsiteX7" fmla="*/ 87782 w 131102"/>
                  <a:gd name="connsiteY7" fmla="*/ 504749 h 504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102" h="504749">
                    <a:moveTo>
                      <a:pt x="0" y="0"/>
                    </a:moveTo>
                    <a:cubicBezTo>
                      <a:pt x="24384" y="51206"/>
                      <a:pt x="52089" y="100960"/>
                      <a:pt x="73152" y="153619"/>
                    </a:cubicBezTo>
                    <a:cubicBezTo>
                      <a:pt x="78029" y="165811"/>
                      <a:pt x="84009" y="177618"/>
                      <a:pt x="87782" y="190195"/>
                    </a:cubicBezTo>
                    <a:cubicBezTo>
                      <a:pt x="94730" y="213356"/>
                      <a:pt x="93974" y="233528"/>
                      <a:pt x="102413" y="256032"/>
                    </a:cubicBezTo>
                    <a:cubicBezTo>
                      <a:pt x="131102" y="332539"/>
                      <a:pt x="105582" y="239446"/>
                      <a:pt x="124358" y="314554"/>
                    </a:cubicBezTo>
                    <a:cubicBezTo>
                      <a:pt x="122040" y="335414"/>
                      <a:pt x="121983" y="377826"/>
                      <a:pt x="109728" y="402336"/>
                    </a:cubicBezTo>
                    <a:cubicBezTo>
                      <a:pt x="105796" y="410200"/>
                      <a:pt x="99975" y="416967"/>
                      <a:pt x="95098" y="424282"/>
                    </a:cubicBezTo>
                    <a:cubicBezTo>
                      <a:pt x="83642" y="470101"/>
                      <a:pt x="87782" y="443488"/>
                      <a:pt x="87782" y="504749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Freeform 49"/>
              <p:cNvSpPr/>
              <p:nvPr/>
            </p:nvSpPr>
            <p:spPr>
              <a:xfrm>
                <a:off x="7496175" y="5019675"/>
                <a:ext cx="176470" cy="561975"/>
              </a:xfrm>
              <a:custGeom>
                <a:avLst/>
                <a:gdLst>
                  <a:gd name="connsiteX0" fmla="*/ 0 w 176470"/>
                  <a:gd name="connsiteY0" fmla="*/ 0 h 561975"/>
                  <a:gd name="connsiteX1" fmla="*/ 38100 w 176470"/>
                  <a:gd name="connsiteY1" fmla="*/ 85725 h 561975"/>
                  <a:gd name="connsiteX2" fmla="*/ 66675 w 176470"/>
                  <a:gd name="connsiteY2" fmla="*/ 190500 h 561975"/>
                  <a:gd name="connsiteX3" fmla="*/ 76200 w 176470"/>
                  <a:gd name="connsiteY3" fmla="*/ 219075 h 561975"/>
                  <a:gd name="connsiteX4" fmla="*/ 85725 w 176470"/>
                  <a:gd name="connsiteY4" fmla="*/ 295275 h 561975"/>
                  <a:gd name="connsiteX5" fmla="*/ 104775 w 176470"/>
                  <a:gd name="connsiteY5" fmla="*/ 352425 h 561975"/>
                  <a:gd name="connsiteX6" fmla="*/ 114300 w 176470"/>
                  <a:gd name="connsiteY6" fmla="*/ 400050 h 561975"/>
                  <a:gd name="connsiteX7" fmla="*/ 152400 w 176470"/>
                  <a:gd name="connsiteY7" fmla="*/ 457200 h 561975"/>
                  <a:gd name="connsiteX8" fmla="*/ 171450 w 176470"/>
                  <a:gd name="connsiteY8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6470" h="561975">
                    <a:moveTo>
                      <a:pt x="0" y="0"/>
                    </a:moveTo>
                    <a:cubicBezTo>
                      <a:pt x="16597" y="33193"/>
                      <a:pt x="25938" y="49240"/>
                      <a:pt x="38100" y="85725"/>
                    </a:cubicBezTo>
                    <a:cubicBezTo>
                      <a:pt x="64817" y="165875"/>
                      <a:pt x="49239" y="129473"/>
                      <a:pt x="66675" y="190500"/>
                    </a:cubicBezTo>
                    <a:cubicBezTo>
                      <a:pt x="69433" y="200154"/>
                      <a:pt x="73025" y="209550"/>
                      <a:pt x="76200" y="219075"/>
                    </a:cubicBezTo>
                    <a:cubicBezTo>
                      <a:pt x="79375" y="244475"/>
                      <a:pt x="80362" y="270246"/>
                      <a:pt x="85725" y="295275"/>
                    </a:cubicBezTo>
                    <a:cubicBezTo>
                      <a:pt x="89932" y="314910"/>
                      <a:pt x="100837" y="332734"/>
                      <a:pt x="104775" y="352425"/>
                    </a:cubicBezTo>
                    <a:cubicBezTo>
                      <a:pt x="107950" y="368300"/>
                      <a:pt x="107601" y="385312"/>
                      <a:pt x="114300" y="400050"/>
                    </a:cubicBezTo>
                    <a:cubicBezTo>
                      <a:pt x="123774" y="420893"/>
                      <a:pt x="145160" y="435480"/>
                      <a:pt x="152400" y="457200"/>
                    </a:cubicBezTo>
                    <a:cubicBezTo>
                      <a:pt x="176470" y="529410"/>
                      <a:pt x="171450" y="494270"/>
                      <a:pt x="171450" y="561975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7714549" y="5048250"/>
                <a:ext cx="33075" cy="523875"/>
              </a:xfrm>
              <a:custGeom>
                <a:avLst/>
                <a:gdLst>
                  <a:gd name="connsiteX0" fmla="*/ 10226 w 33075"/>
                  <a:gd name="connsiteY0" fmla="*/ 0 h 523875"/>
                  <a:gd name="connsiteX1" fmla="*/ 19751 w 33075"/>
                  <a:gd name="connsiteY1" fmla="*/ 152400 h 523875"/>
                  <a:gd name="connsiteX2" fmla="*/ 29276 w 33075"/>
                  <a:gd name="connsiteY2" fmla="*/ 190500 h 523875"/>
                  <a:gd name="connsiteX3" fmla="*/ 10226 w 33075"/>
                  <a:gd name="connsiteY3" fmla="*/ 419100 h 523875"/>
                  <a:gd name="connsiteX4" fmla="*/ 701 w 33075"/>
                  <a:gd name="connsiteY4" fmla="*/ 52387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075" h="523875">
                    <a:moveTo>
                      <a:pt x="10226" y="0"/>
                    </a:moveTo>
                    <a:cubicBezTo>
                      <a:pt x="13401" y="50800"/>
                      <a:pt x="14686" y="101753"/>
                      <a:pt x="19751" y="152400"/>
                    </a:cubicBezTo>
                    <a:cubicBezTo>
                      <a:pt x="21054" y="165426"/>
                      <a:pt x="29276" y="177409"/>
                      <a:pt x="29276" y="190500"/>
                    </a:cubicBezTo>
                    <a:cubicBezTo>
                      <a:pt x="29276" y="353360"/>
                      <a:pt x="33075" y="327702"/>
                      <a:pt x="10226" y="419100"/>
                    </a:cubicBezTo>
                    <a:cubicBezTo>
                      <a:pt x="0" y="511136"/>
                      <a:pt x="701" y="476074"/>
                      <a:pt x="701" y="523875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Freeform 51"/>
              <p:cNvSpPr/>
              <p:nvPr/>
            </p:nvSpPr>
            <p:spPr>
              <a:xfrm>
                <a:off x="7505700" y="5067300"/>
                <a:ext cx="163260" cy="476250"/>
              </a:xfrm>
              <a:custGeom>
                <a:avLst/>
                <a:gdLst>
                  <a:gd name="connsiteX0" fmla="*/ 9525 w 163260"/>
                  <a:gd name="connsiteY0" fmla="*/ 0 h 476250"/>
                  <a:gd name="connsiteX1" fmla="*/ 0 w 163260"/>
                  <a:gd name="connsiteY1" fmla="*/ 38100 h 476250"/>
                  <a:gd name="connsiteX2" fmla="*/ 19050 w 163260"/>
                  <a:gd name="connsiteY2" fmla="*/ 161925 h 476250"/>
                  <a:gd name="connsiteX3" fmla="*/ 38100 w 163260"/>
                  <a:gd name="connsiteY3" fmla="*/ 266700 h 476250"/>
                  <a:gd name="connsiteX4" fmla="*/ 47625 w 163260"/>
                  <a:gd name="connsiteY4" fmla="*/ 295275 h 476250"/>
                  <a:gd name="connsiteX5" fmla="*/ 76200 w 163260"/>
                  <a:gd name="connsiteY5" fmla="*/ 333375 h 476250"/>
                  <a:gd name="connsiteX6" fmla="*/ 104775 w 163260"/>
                  <a:gd name="connsiteY6" fmla="*/ 352425 h 476250"/>
                  <a:gd name="connsiteX7" fmla="*/ 123825 w 163260"/>
                  <a:gd name="connsiteY7" fmla="*/ 381000 h 476250"/>
                  <a:gd name="connsiteX8" fmla="*/ 152400 w 163260"/>
                  <a:gd name="connsiteY8" fmla="*/ 438150 h 476250"/>
                  <a:gd name="connsiteX9" fmla="*/ 161925 w 163260"/>
                  <a:gd name="connsiteY9" fmla="*/ 47625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3260" h="476250">
                    <a:moveTo>
                      <a:pt x="9525" y="0"/>
                    </a:moveTo>
                    <a:cubicBezTo>
                      <a:pt x="6350" y="12700"/>
                      <a:pt x="0" y="25009"/>
                      <a:pt x="0" y="38100"/>
                    </a:cubicBezTo>
                    <a:cubicBezTo>
                      <a:pt x="0" y="118217"/>
                      <a:pt x="7547" y="104410"/>
                      <a:pt x="19050" y="161925"/>
                    </a:cubicBezTo>
                    <a:cubicBezTo>
                      <a:pt x="26012" y="196733"/>
                      <a:pt x="30662" y="231990"/>
                      <a:pt x="38100" y="266700"/>
                    </a:cubicBezTo>
                    <a:cubicBezTo>
                      <a:pt x="40204" y="276517"/>
                      <a:pt x="42644" y="286558"/>
                      <a:pt x="47625" y="295275"/>
                    </a:cubicBezTo>
                    <a:cubicBezTo>
                      <a:pt x="55501" y="309058"/>
                      <a:pt x="64975" y="322150"/>
                      <a:pt x="76200" y="333375"/>
                    </a:cubicBezTo>
                    <a:cubicBezTo>
                      <a:pt x="84295" y="341470"/>
                      <a:pt x="95250" y="346075"/>
                      <a:pt x="104775" y="352425"/>
                    </a:cubicBezTo>
                    <a:cubicBezTo>
                      <a:pt x="111125" y="361950"/>
                      <a:pt x="118705" y="370761"/>
                      <a:pt x="123825" y="381000"/>
                    </a:cubicBezTo>
                    <a:cubicBezTo>
                      <a:pt x="163260" y="459870"/>
                      <a:pt x="97805" y="356258"/>
                      <a:pt x="152400" y="438150"/>
                    </a:cubicBezTo>
                    <a:lnTo>
                      <a:pt x="161925" y="476250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Freeform 52"/>
              <p:cNvSpPr/>
              <p:nvPr/>
            </p:nvSpPr>
            <p:spPr>
              <a:xfrm>
                <a:off x="7448550" y="5038725"/>
                <a:ext cx="190500" cy="472440"/>
              </a:xfrm>
              <a:custGeom>
                <a:avLst/>
                <a:gdLst>
                  <a:gd name="connsiteX0" fmla="*/ 0 w 190500"/>
                  <a:gd name="connsiteY0" fmla="*/ 0 h 472440"/>
                  <a:gd name="connsiteX1" fmla="*/ 9525 w 190500"/>
                  <a:gd name="connsiteY1" fmla="*/ 47625 h 472440"/>
                  <a:gd name="connsiteX2" fmla="*/ 28575 w 190500"/>
                  <a:gd name="connsiteY2" fmla="*/ 76200 h 472440"/>
                  <a:gd name="connsiteX3" fmla="*/ 57150 w 190500"/>
                  <a:gd name="connsiteY3" fmla="*/ 123825 h 472440"/>
                  <a:gd name="connsiteX4" fmla="*/ 85725 w 190500"/>
                  <a:gd name="connsiteY4" fmla="*/ 209550 h 472440"/>
                  <a:gd name="connsiteX5" fmla="*/ 114300 w 190500"/>
                  <a:gd name="connsiteY5" fmla="*/ 228600 h 472440"/>
                  <a:gd name="connsiteX6" fmla="*/ 123825 w 190500"/>
                  <a:gd name="connsiteY6" fmla="*/ 266700 h 472440"/>
                  <a:gd name="connsiteX7" fmla="*/ 104775 w 190500"/>
                  <a:gd name="connsiteY7" fmla="*/ 371475 h 472440"/>
                  <a:gd name="connsiteX8" fmla="*/ 152400 w 190500"/>
                  <a:gd name="connsiteY8" fmla="*/ 438150 h 472440"/>
                  <a:gd name="connsiteX9" fmla="*/ 161925 w 190500"/>
                  <a:gd name="connsiteY9" fmla="*/ 466725 h 472440"/>
                  <a:gd name="connsiteX10" fmla="*/ 190500 w 190500"/>
                  <a:gd name="connsiteY10" fmla="*/ 466725 h 47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0500" h="472440">
                    <a:moveTo>
                      <a:pt x="0" y="0"/>
                    </a:moveTo>
                    <a:cubicBezTo>
                      <a:pt x="3175" y="15875"/>
                      <a:pt x="3841" y="32466"/>
                      <a:pt x="9525" y="47625"/>
                    </a:cubicBezTo>
                    <a:cubicBezTo>
                      <a:pt x="13545" y="58344"/>
                      <a:pt x="22508" y="66492"/>
                      <a:pt x="28575" y="76200"/>
                    </a:cubicBezTo>
                    <a:cubicBezTo>
                      <a:pt x="38387" y="91899"/>
                      <a:pt x="47625" y="107950"/>
                      <a:pt x="57150" y="123825"/>
                    </a:cubicBezTo>
                    <a:cubicBezTo>
                      <a:pt x="63536" y="162140"/>
                      <a:pt x="58938" y="182763"/>
                      <a:pt x="85725" y="209550"/>
                    </a:cubicBezTo>
                    <a:cubicBezTo>
                      <a:pt x="93820" y="217645"/>
                      <a:pt x="104775" y="222250"/>
                      <a:pt x="114300" y="228600"/>
                    </a:cubicBezTo>
                    <a:cubicBezTo>
                      <a:pt x="117475" y="241300"/>
                      <a:pt x="123825" y="253609"/>
                      <a:pt x="123825" y="266700"/>
                    </a:cubicBezTo>
                    <a:cubicBezTo>
                      <a:pt x="123825" y="278887"/>
                      <a:pt x="107872" y="355990"/>
                      <a:pt x="104775" y="371475"/>
                    </a:cubicBezTo>
                    <a:cubicBezTo>
                      <a:pt x="111247" y="380104"/>
                      <a:pt x="145436" y="424222"/>
                      <a:pt x="152400" y="438150"/>
                    </a:cubicBezTo>
                    <a:cubicBezTo>
                      <a:pt x="156890" y="447130"/>
                      <a:pt x="153893" y="460701"/>
                      <a:pt x="161925" y="466725"/>
                    </a:cubicBezTo>
                    <a:cubicBezTo>
                      <a:pt x="169545" y="472440"/>
                      <a:pt x="180975" y="466725"/>
                      <a:pt x="190500" y="466725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53"/>
              <p:cNvSpPr/>
              <p:nvPr/>
            </p:nvSpPr>
            <p:spPr>
              <a:xfrm>
                <a:off x="7448550" y="5019675"/>
                <a:ext cx="257175" cy="542925"/>
              </a:xfrm>
              <a:custGeom>
                <a:avLst/>
                <a:gdLst>
                  <a:gd name="connsiteX0" fmla="*/ 0 w 257175"/>
                  <a:gd name="connsiteY0" fmla="*/ 0 h 542925"/>
                  <a:gd name="connsiteX1" fmla="*/ 19050 w 257175"/>
                  <a:gd name="connsiteY1" fmla="*/ 180975 h 542925"/>
                  <a:gd name="connsiteX2" fmla="*/ 28575 w 257175"/>
                  <a:gd name="connsiteY2" fmla="*/ 219075 h 542925"/>
                  <a:gd name="connsiteX3" fmla="*/ 47625 w 257175"/>
                  <a:gd name="connsiteY3" fmla="*/ 247650 h 542925"/>
                  <a:gd name="connsiteX4" fmla="*/ 57150 w 257175"/>
                  <a:gd name="connsiteY4" fmla="*/ 285750 h 542925"/>
                  <a:gd name="connsiteX5" fmla="*/ 66675 w 257175"/>
                  <a:gd name="connsiteY5" fmla="*/ 342900 h 542925"/>
                  <a:gd name="connsiteX6" fmla="*/ 123825 w 257175"/>
                  <a:gd name="connsiteY6" fmla="*/ 371475 h 542925"/>
                  <a:gd name="connsiteX7" fmla="*/ 133350 w 257175"/>
                  <a:gd name="connsiteY7" fmla="*/ 400050 h 542925"/>
                  <a:gd name="connsiteX8" fmla="*/ 209550 w 257175"/>
                  <a:gd name="connsiteY8" fmla="*/ 457200 h 542925"/>
                  <a:gd name="connsiteX9" fmla="*/ 219075 w 257175"/>
                  <a:gd name="connsiteY9" fmla="*/ 485775 h 542925"/>
                  <a:gd name="connsiteX10" fmla="*/ 247650 w 257175"/>
                  <a:gd name="connsiteY10" fmla="*/ 495300 h 542925"/>
                  <a:gd name="connsiteX11" fmla="*/ 257175 w 257175"/>
                  <a:gd name="connsiteY11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7175" h="542925">
                    <a:moveTo>
                      <a:pt x="0" y="0"/>
                    </a:moveTo>
                    <a:cubicBezTo>
                      <a:pt x="6350" y="60325"/>
                      <a:pt x="11205" y="120826"/>
                      <a:pt x="19050" y="180975"/>
                    </a:cubicBezTo>
                    <a:cubicBezTo>
                      <a:pt x="20743" y="193956"/>
                      <a:pt x="23418" y="207043"/>
                      <a:pt x="28575" y="219075"/>
                    </a:cubicBezTo>
                    <a:cubicBezTo>
                      <a:pt x="33084" y="229597"/>
                      <a:pt x="41275" y="238125"/>
                      <a:pt x="47625" y="247650"/>
                    </a:cubicBezTo>
                    <a:cubicBezTo>
                      <a:pt x="50800" y="260350"/>
                      <a:pt x="54583" y="272913"/>
                      <a:pt x="57150" y="285750"/>
                    </a:cubicBezTo>
                    <a:cubicBezTo>
                      <a:pt x="60938" y="304688"/>
                      <a:pt x="58038" y="325626"/>
                      <a:pt x="66675" y="342900"/>
                    </a:cubicBezTo>
                    <a:cubicBezTo>
                      <a:pt x="74061" y="357672"/>
                      <a:pt x="110301" y="366967"/>
                      <a:pt x="123825" y="371475"/>
                    </a:cubicBezTo>
                    <a:cubicBezTo>
                      <a:pt x="127000" y="381000"/>
                      <a:pt x="127781" y="391696"/>
                      <a:pt x="133350" y="400050"/>
                    </a:cubicBezTo>
                    <a:cubicBezTo>
                      <a:pt x="151868" y="427827"/>
                      <a:pt x="182188" y="440783"/>
                      <a:pt x="209550" y="457200"/>
                    </a:cubicBezTo>
                    <a:cubicBezTo>
                      <a:pt x="212725" y="466725"/>
                      <a:pt x="211975" y="478675"/>
                      <a:pt x="219075" y="485775"/>
                    </a:cubicBezTo>
                    <a:cubicBezTo>
                      <a:pt x="226175" y="492875"/>
                      <a:pt x="242081" y="486946"/>
                      <a:pt x="247650" y="495300"/>
                    </a:cubicBezTo>
                    <a:cubicBezTo>
                      <a:pt x="256630" y="508770"/>
                      <a:pt x="257175" y="542925"/>
                      <a:pt x="257175" y="542925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Freeform 54"/>
              <p:cNvSpPr/>
              <p:nvPr/>
            </p:nvSpPr>
            <p:spPr>
              <a:xfrm>
                <a:off x="7781925" y="5038725"/>
                <a:ext cx="68215" cy="504825"/>
              </a:xfrm>
              <a:custGeom>
                <a:avLst/>
                <a:gdLst>
                  <a:gd name="connsiteX0" fmla="*/ 0 w 68215"/>
                  <a:gd name="connsiteY0" fmla="*/ 0 h 504825"/>
                  <a:gd name="connsiteX1" fmla="*/ 9525 w 68215"/>
                  <a:gd name="connsiteY1" fmla="*/ 104775 h 504825"/>
                  <a:gd name="connsiteX2" fmla="*/ 28575 w 68215"/>
                  <a:gd name="connsiteY2" fmla="*/ 133350 h 504825"/>
                  <a:gd name="connsiteX3" fmla="*/ 47625 w 68215"/>
                  <a:gd name="connsiteY3" fmla="*/ 219075 h 504825"/>
                  <a:gd name="connsiteX4" fmla="*/ 47625 w 68215"/>
                  <a:gd name="connsiteY4" fmla="*/ 323850 h 504825"/>
                  <a:gd name="connsiteX5" fmla="*/ 38100 w 68215"/>
                  <a:gd name="connsiteY5" fmla="*/ 361950 h 504825"/>
                  <a:gd name="connsiteX6" fmla="*/ 47625 w 68215"/>
                  <a:gd name="connsiteY6" fmla="*/ 409575 h 504825"/>
                  <a:gd name="connsiteX7" fmla="*/ 66675 w 68215"/>
                  <a:gd name="connsiteY7" fmla="*/ 504825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215" h="504825">
                    <a:moveTo>
                      <a:pt x="0" y="0"/>
                    </a:moveTo>
                    <a:cubicBezTo>
                      <a:pt x="3175" y="34925"/>
                      <a:pt x="2177" y="70484"/>
                      <a:pt x="9525" y="104775"/>
                    </a:cubicBezTo>
                    <a:cubicBezTo>
                      <a:pt x="11924" y="115969"/>
                      <a:pt x="23455" y="123111"/>
                      <a:pt x="28575" y="133350"/>
                    </a:cubicBezTo>
                    <a:cubicBezTo>
                      <a:pt x="40299" y="156798"/>
                      <a:pt x="43967" y="197125"/>
                      <a:pt x="47625" y="219075"/>
                    </a:cubicBezTo>
                    <a:cubicBezTo>
                      <a:pt x="25781" y="284608"/>
                      <a:pt x="47625" y="205376"/>
                      <a:pt x="47625" y="323850"/>
                    </a:cubicBezTo>
                    <a:cubicBezTo>
                      <a:pt x="47625" y="336941"/>
                      <a:pt x="41275" y="349250"/>
                      <a:pt x="38100" y="361950"/>
                    </a:cubicBezTo>
                    <a:cubicBezTo>
                      <a:pt x="41275" y="377825"/>
                      <a:pt x="43985" y="393800"/>
                      <a:pt x="47625" y="409575"/>
                    </a:cubicBezTo>
                    <a:cubicBezTo>
                      <a:pt x="68215" y="498799"/>
                      <a:pt x="66675" y="457929"/>
                      <a:pt x="66675" y="504825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Freeform 55"/>
              <p:cNvSpPr/>
              <p:nvPr/>
            </p:nvSpPr>
            <p:spPr>
              <a:xfrm>
                <a:off x="7705510" y="5057775"/>
                <a:ext cx="95465" cy="507601"/>
              </a:xfrm>
              <a:custGeom>
                <a:avLst/>
                <a:gdLst>
                  <a:gd name="connsiteX0" fmla="*/ 85940 w 95465"/>
                  <a:gd name="connsiteY0" fmla="*/ 0 h 507601"/>
                  <a:gd name="connsiteX1" fmla="*/ 66890 w 95465"/>
                  <a:gd name="connsiteY1" fmla="*/ 66675 h 507601"/>
                  <a:gd name="connsiteX2" fmla="*/ 57365 w 95465"/>
                  <a:gd name="connsiteY2" fmla="*/ 95250 h 507601"/>
                  <a:gd name="connsiteX3" fmla="*/ 38315 w 95465"/>
                  <a:gd name="connsiteY3" fmla="*/ 171450 h 507601"/>
                  <a:gd name="connsiteX4" fmla="*/ 76415 w 95465"/>
                  <a:gd name="connsiteY4" fmla="*/ 257175 h 507601"/>
                  <a:gd name="connsiteX5" fmla="*/ 95465 w 95465"/>
                  <a:gd name="connsiteY5" fmla="*/ 285750 h 507601"/>
                  <a:gd name="connsiteX6" fmla="*/ 28790 w 95465"/>
                  <a:gd name="connsiteY6" fmla="*/ 342900 h 507601"/>
                  <a:gd name="connsiteX7" fmla="*/ 19265 w 95465"/>
                  <a:gd name="connsiteY7" fmla="*/ 438150 h 507601"/>
                  <a:gd name="connsiteX8" fmla="*/ 215 w 95465"/>
                  <a:gd name="connsiteY8" fmla="*/ 476250 h 507601"/>
                  <a:gd name="connsiteX9" fmla="*/ 9740 w 95465"/>
                  <a:gd name="connsiteY9" fmla="*/ 504825 h 507601"/>
                  <a:gd name="connsiteX10" fmla="*/ 38315 w 95465"/>
                  <a:gd name="connsiteY10" fmla="*/ 485775 h 507601"/>
                  <a:gd name="connsiteX11" fmla="*/ 57365 w 95465"/>
                  <a:gd name="connsiteY11" fmla="*/ 438150 h 507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465" h="507601">
                    <a:moveTo>
                      <a:pt x="85940" y="0"/>
                    </a:moveTo>
                    <a:cubicBezTo>
                      <a:pt x="79590" y="22225"/>
                      <a:pt x="73532" y="44535"/>
                      <a:pt x="66890" y="66675"/>
                    </a:cubicBezTo>
                    <a:cubicBezTo>
                      <a:pt x="64005" y="76292"/>
                      <a:pt x="59800" y="85510"/>
                      <a:pt x="57365" y="95250"/>
                    </a:cubicBezTo>
                    <a:lnTo>
                      <a:pt x="38315" y="171450"/>
                    </a:lnTo>
                    <a:cubicBezTo>
                      <a:pt x="51923" y="205470"/>
                      <a:pt x="58617" y="226029"/>
                      <a:pt x="76415" y="257175"/>
                    </a:cubicBezTo>
                    <a:cubicBezTo>
                      <a:pt x="82095" y="267114"/>
                      <a:pt x="89115" y="276225"/>
                      <a:pt x="95465" y="285750"/>
                    </a:cubicBezTo>
                    <a:cubicBezTo>
                      <a:pt x="88803" y="290746"/>
                      <a:pt x="32770" y="329965"/>
                      <a:pt x="28790" y="342900"/>
                    </a:cubicBezTo>
                    <a:cubicBezTo>
                      <a:pt x="19406" y="373397"/>
                      <a:pt x="25951" y="406950"/>
                      <a:pt x="19265" y="438150"/>
                    </a:cubicBezTo>
                    <a:cubicBezTo>
                      <a:pt x="16290" y="452034"/>
                      <a:pt x="6565" y="463550"/>
                      <a:pt x="215" y="476250"/>
                    </a:cubicBezTo>
                    <a:cubicBezTo>
                      <a:pt x="3390" y="485775"/>
                      <a:pt x="0" y="502390"/>
                      <a:pt x="9740" y="504825"/>
                    </a:cubicBezTo>
                    <a:cubicBezTo>
                      <a:pt x="20846" y="507601"/>
                      <a:pt x="31661" y="495090"/>
                      <a:pt x="38315" y="485775"/>
                    </a:cubicBezTo>
                    <a:cubicBezTo>
                      <a:pt x="48253" y="471862"/>
                      <a:pt x="57365" y="438150"/>
                      <a:pt x="57365" y="438150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Freeform 56"/>
              <p:cNvSpPr/>
              <p:nvPr/>
            </p:nvSpPr>
            <p:spPr>
              <a:xfrm>
                <a:off x="7693424" y="5029200"/>
                <a:ext cx="136126" cy="490895"/>
              </a:xfrm>
              <a:custGeom>
                <a:avLst/>
                <a:gdLst>
                  <a:gd name="connsiteX0" fmla="*/ 40876 w 136126"/>
                  <a:gd name="connsiteY0" fmla="*/ 0 h 490895"/>
                  <a:gd name="connsiteX1" fmla="*/ 31351 w 136126"/>
                  <a:gd name="connsiteY1" fmla="*/ 38100 h 490895"/>
                  <a:gd name="connsiteX2" fmla="*/ 12301 w 136126"/>
                  <a:gd name="connsiteY2" fmla="*/ 95250 h 490895"/>
                  <a:gd name="connsiteX3" fmla="*/ 21826 w 136126"/>
                  <a:gd name="connsiteY3" fmla="*/ 123825 h 490895"/>
                  <a:gd name="connsiteX4" fmla="*/ 2776 w 136126"/>
                  <a:gd name="connsiteY4" fmla="*/ 152400 h 490895"/>
                  <a:gd name="connsiteX5" fmla="*/ 40876 w 136126"/>
                  <a:gd name="connsiteY5" fmla="*/ 200025 h 490895"/>
                  <a:gd name="connsiteX6" fmla="*/ 59926 w 136126"/>
                  <a:gd name="connsiteY6" fmla="*/ 228600 h 490895"/>
                  <a:gd name="connsiteX7" fmla="*/ 78976 w 136126"/>
                  <a:gd name="connsiteY7" fmla="*/ 285750 h 490895"/>
                  <a:gd name="connsiteX8" fmla="*/ 98026 w 136126"/>
                  <a:gd name="connsiteY8" fmla="*/ 400050 h 490895"/>
                  <a:gd name="connsiteX9" fmla="*/ 117076 w 136126"/>
                  <a:gd name="connsiteY9" fmla="*/ 457200 h 490895"/>
                  <a:gd name="connsiteX10" fmla="*/ 98026 w 136126"/>
                  <a:gd name="connsiteY10" fmla="*/ 485775 h 490895"/>
                  <a:gd name="connsiteX11" fmla="*/ 136126 w 136126"/>
                  <a:gd name="connsiteY11" fmla="*/ 447675 h 490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6126" h="490895">
                    <a:moveTo>
                      <a:pt x="40876" y="0"/>
                    </a:moveTo>
                    <a:cubicBezTo>
                      <a:pt x="37701" y="12700"/>
                      <a:pt x="35113" y="25561"/>
                      <a:pt x="31351" y="38100"/>
                    </a:cubicBezTo>
                    <a:cubicBezTo>
                      <a:pt x="25581" y="57334"/>
                      <a:pt x="12301" y="95250"/>
                      <a:pt x="12301" y="95250"/>
                    </a:cubicBezTo>
                    <a:cubicBezTo>
                      <a:pt x="15476" y="104775"/>
                      <a:pt x="23477" y="113921"/>
                      <a:pt x="21826" y="123825"/>
                    </a:cubicBezTo>
                    <a:cubicBezTo>
                      <a:pt x="19944" y="135117"/>
                      <a:pt x="0" y="141294"/>
                      <a:pt x="2776" y="152400"/>
                    </a:cubicBezTo>
                    <a:cubicBezTo>
                      <a:pt x="7707" y="172123"/>
                      <a:pt x="28678" y="183761"/>
                      <a:pt x="40876" y="200025"/>
                    </a:cubicBezTo>
                    <a:cubicBezTo>
                      <a:pt x="47745" y="209183"/>
                      <a:pt x="55277" y="218139"/>
                      <a:pt x="59926" y="228600"/>
                    </a:cubicBezTo>
                    <a:cubicBezTo>
                      <a:pt x="68081" y="246950"/>
                      <a:pt x="78976" y="285750"/>
                      <a:pt x="78976" y="285750"/>
                    </a:cubicBezTo>
                    <a:cubicBezTo>
                      <a:pt x="85730" y="339780"/>
                      <a:pt x="84540" y="355098"/>
                      <a:pt x="98026" y="400050"/>
                    </a:cubicBezTo>
                    <a:cubicBezTo>
                      <a:pt x="103796" y="419284"/>
                      <a:pt x="117076" y="457200"/>
                      <a:pt x="117076" y="457200"/>
                    </a:cubicBezTo>
                    <a:cubicBezTo>
                      <a:pt x="110726" y="466725"/>
                      <a:pt x="87787" y="490895"/>
                      <a:pt x="98026" y="485775"/>
                    </a:cubicBezTo>
                    <a:cubicBezTo>
                      <a:pt x="114090" y="477743"/>
                      <a:pt x="136126" y="447675"/>
                      <a:pt x="136126" y="447675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Freeform 57"/>
              <p:cNvSpPr/>
              <p:nvPr/>
            </p:nvSpPr>
            <p:spPr>
              <a:xfrm>
                <a:off x="7696200" y="5076825"/>
                <a:ext cx="96901" cy="516989"/>
              </a:xfrm>
              <a:custGeom>
                <a:avLst/>
                <a:gdLst>
                  <a:gd name="connsiteX0" fmla="*/ 66675 w 96901"/>
                  <a:gd name="connsiteY0" fmla="*/ 0 h 516989"/>
                  <a:gd name="connsiteX1" fmla="*/ 38100 w 96901"/>
                  <a:gd name="connsiteY1" fmla="*/ 19050 h 516989"/>
                  <a:gd name="connsiteX2" fmla="*/ 0 w 96901"/>
                  <a:gd name="connsiteY2" fmla="*/ 133350 h 516989"/>
                  <a:gd name="connsiteX3" fmla="*/ 9525 w 96901"/>
                  <a:gd name="connsiteY3" fmla="*/ 161925 h 516989"/>
                  <a:gd name="connsiteX4" fmla="*/ 66675 w 96901"/>
                  <a:gd name="connsiteY4" fmla="*/ 219075 h 516989"/>
                  <a:gd name="connsiteX5" fmla="*/ 76200 w 96901"/>
                  <a:gd name="connsiteY5" fmla="*/ 257175 h 516989"/>
                  <a:gd name="connsiteX6" fmla="*/ 95250 w 96901"/>
                  <a:gd name="connsiteY6" fmla="*/ 285750 h 516989"/>
                  <a:gd name="connsiteX7" fmla="*/ 85725 w 96901"/>
                  <a:gd name="connsiteY7" fmla="*/ 314325 h 516989"/>
                  <a:gd name="connsiteX8" fmla="*/ 76200 w 96901"/>
                  <a:gd name="connsiteY8" fmla="*/ 390525 h 516989"/>
                  <a:gd name="connsiteX9" fmla="*/ 38100 w 96901"/>
                  <a:gd name="connsiteY9" fmla="*/ 457200 h 516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901" h="516989">
                    <a:moveTo>
                      <a:pt x="66675" y="0"/>
                    </a:moveTo>
                    <a:cubicBezTo>
                      <a:pt x="57150" y="6350"/>
                      <a:pt x="43220" y="8811"/>
                      <a:pt x="38100" y="19050"/>
                    </a:cubicBezTo>
                    <a:cubicBezTo>
                      <a:pt x="20139" y="54971"/>
                      <a:pt x="0" y="133350"/>
                      <a:pt x="0" y="133350"/>
                    </a:cubicBezTo>
                    <a:cubicBezTo>
                      <a:pt x="3175" y="142875"/>
                      <a:pt x="3361" y="154000"/>
                      <a:pt x="9525" y="161925"/>
                    </a:cubicBezTo>
                    <a:cubicBezTo>
                      <a:pt x="26065" y="183191"/>
                      <a:pt x="66675" y="219075"/>
                      <a:pt x="66675" y="219075"/>
                    </a:cubicBezTo>
                    <a:cubicBezTo>
                      <a:pt x="69850" y="231775"/>
                      <a:pt x="71043" y="245143"/>
                      <a:pt x="76200" y="257175"/>
                    </a:cubicBezTo>
                    <a:cubicBezTo>
                      <a:pt x="80709" y="267697"/>
                      <a:pt x="93368" y="274458"/>
                      <a:pt x="95250" y="285750"/>
                    </a:cubicBezTo>
                    <a:cubicBezTo>
                      <a:pt x="96901" y="295654"/>
                      <a:pt x="88900" y="304800"/>
                      <a:pt x="85725" y="314325"/>
                    </a:cubicBezTo>
                    <a:cubicBezTo>
                      <a:pt x="82550" y="339725"/>
                      <a:pt x="83835" y="366093"/>
                      <a:pt x="76200" y="390525"/>
                    </a:cubicBezTo>
                    <a:cubicBezTo>
                      <a:pt x="36680" y="516989"/>
                      <a:pt x="38100" y="489821"/>
                      <a:pt x="38100" y="457200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Freeform 58"/>
              <p:cNvSpPr/>
              <p:nvPr/>
            </p:nvSpPr>
            <p:spPr>
              <a:xfrm>
                <a:off x="7600693" y="5019675"/>
                <a:ext cx="219332" cy="538684"/>
              </a:xfrm>
              <a:custGeom>
                <a:avLst/>
                <a:gdLst>
                  <a:gd name="connsiteX0" fmla="*/ 219332 w 219332"/>
                  <a:gd name="connsiteY0" fmla="*/ 0 h 538684"/>
                  <a:gd name="connsiteX1" fmla="*/ 190757 w 219332"/>
                  <a:gd name="connsiteY1" fmla="*/ 266700 h 538684"/>
                  <a:gd name="connsiteX2" fmla="*/ 181232 w 219332"/>
                  <a:gd name="connsiteY2" fmla="*/ 323850 h 538684"/>
                  <a:gd name="connsiteX3" fmla="*/ 162182 w 219332"/>
                  <a:gd name="connsiteY3" fmla="*/ 361950 h 538684"/>
                  <a:gd name="connsiteX4" fmla="*/ 38357 w 219332"/>
                  <a:gd name="connsiteY4" fmla="*/ 457200 h 538684"/>
                  <a:gd name="connsiteX5" fmla="*/ 257 w 219332"/>
                  <a:gd name="connsiteY5" fmla="*/ 476250 h 538684"/>
                  <a:gd name="connsiteX6" fmla="*/ 57407 w 219332"/>
                  <a:gd name="connsiteY6" fmla="*/ 514350 h 538684"/>
                  <a:gd name="connsiteX7" fmla="*/ 114557 w 219332"/>
                  <a:gd name="connsiteY7" fmla="*/ 533400 h 53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9332" h="538684">
                    <a:moveTo>
                      <a:pt x="219332" y="0"/>
                    </a:moveTo>
                    <a:cubicBezTo>
                      <a:pt x="189862" y="338908"/>
                      <a:pt x="216649" y="124293"/>
                      <a:pt x="190757" y="266700"/>
                    </a:cubicBezTo>
                    <a:cubicBezTo>
                      <a:pt x="187302" y="285701"/>
                      <a:pt x="186781" y="305352"/>
                      <a:pt x="181232" y="323850"/>
                    </a:cubicBezTo>
                    <a:cubicBezTo>
                      <a:pt x="177152" y="337450"/>
                      <a:pt x="172222" y="351910"/>
                      <a:pt x="162182" y="361950"/>
                    </a:cubicBezTo>
                    <a:cubicBezTo>
                      <a:pt x="155871" y="368261"/>
                      <a:pt x="73206" y="437286"/>
                      <a:pt x="38357" y="457200"/>
                    </a:cubicBezTo>
                    <a:cubicBezTo>
                      <a:pt x="26029" y="464245"/>
                      <a:pt x="12957" y="469900"/>
                      <a:pt x="257" y="476250"/>
                    </a:cubicBezTo>
                    <a:cubicBezTo>
                      <a:pt x="33740" y="526475"/>
                      <a:pt x="0" y="489747"/>
                      <a:pt x="57407" y="514350"/>
                    </a:cubicBezTo>
                    <a:cubicBezTo>
                      <a:pt x="114185" y="538684"/>
                      <a:pt x="57662" y="533400"/>
                      <a:pt x="114557" y="533400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reeform 59"/>
              <p:cNvSpPr/>
              <p:nvPr/>
            </p:nvSpPr>
            <p:spPr>
              <a:xfrm>
                <a:off x="7676635" y="5095875"/>
                <a:ext cx="200540" cy="409575"/>
              </a:xfrm>
              <a:custGeom>
                <a:avLst/>
                <a:gdLst>
                  <a:gd name="connsiteX0" fmla="*/ 95765 w 200540"/>
                  <a:gd name="connsiteY0" fmla="*/ 0 h 409575"/>
                  <a:gd name="connsiteX1" fmla="*/ 67190 w 200540"/>
                  <a:gd name="connsiteY1" fmla="*/ 133350 h 409575"/>
                  <a:gd name="connsiteX2" fmla="*/ 48140 w 200540"/>
                  <a:gd name="connsiteY2" fmla="*/ 200025 h 409575"/>
                  <a:gd name="connsiteX3" fmla="*/ 29090 w 200540"/>
                  <a:gd name="connsiteY3" fmla="*/ 285750 h 409575"/>
                  <a:gd name="connsiteX4" fmla="*/ 19565 w 200540"/>
                  <a:gd name="connsiteY4" fmla="*/ 381000 h 409575"/>
                  <a:gd name="connsiteX5" fmla="*/ 10040 w 200540"/>
                  <a:gd name="connsiteY5" fmla="*/ 409575 h 409575"/>
                  <a:gd name="connsiteX6" fmla="*/ 57665 w 200540"/>
                  <a:gd name="connsiteY6" fmla="*/ 381000 h 409575"/>
                  <a:gd name="connsiteX7" fmla="*/ 200540 w 200540"/>
                  <a:gd name="connsiteY7" fmla="*/ 35242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0540" h="409575">
                    <a:moveTo>
                      <a:pt x="95765" y="0"/>
                    </a:moveTo>
                    <a:cubicBezTo>
                      <a:pt x="84893" y="54358"/>
                      <a:pt x="80224" y="85560"/>
                      <a:pt x="67190" y="133350"/>
                    </a:cubicBezTo>
                    <a:cubicBezTo>
                      <a:pt x="61108" y="155650"/>
                      <a:pt x="53337" y="177503"/>
                      <a:pt x="48140" y="200025"/>
                    </a:cubicBezTo>
                    <a:cubicBezTo>
                      <a:pt x="22995" y="308987"/>
                      <a:pt x="51985" y="217066"/>
                      <a:pt x="29090" y="285750"/>
                    </a:cubicBezTo>
                    <a:cubicBezTo>
                      <a:pt x="25915" y="317500"/>
                      <a:pt x="24417" y="349463"/>
                      <a:pt x="19565" y="381000"/>
                    </a:cubicBezTo>
                    <a:cubicBezTo>
                      <a:pt x="18038" y="390923"/>
                      <a:pt x="0" y="409575"/>
                      <a:pt x="10040" y="409575"/>
                    </a:cubicBezTo>
                    <a:cubicBezTo>
                      <a:pt x="28553" y="409575"/>
                      <a:pt x="39933" y="386320"/>
                      <a:pt x="57665" y="381000"/>
                    </a:cubicBezTo>
                    <a:cubicBezTo>
                      <a:pt x="104185" y="367044"/>
                      <a:pt x="200540" y="352425"/>
                      <a:pt x="200540" y="352425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1" name="Elbow Connector 60"/>
              <p:cNvCxnSpPr/>
              <p:nvPr/>
            </p:nvCxnSpPr>
            <p:spPr>
              <a:xfrm rot="16200000" flipH="1">
                <a:off x="6781800" y="5657850"/>
                <a:ext cx="533400" cy="304800"/>
              </a:xfrm>
              <a:prstGeom prst="bentConnector3">
                <a:avLst>
                  <a:gd name="adj1" fmla="val 10000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Isosceles Triangle 61"/>
              <p:cNvSpPr/>
              <p:nvPr/>
            </p:nvSpPr>
            <p:spPr>
              <a:xfrm rot="5400000">
                <a:off x="7162800" y="5962650"/>
                <a:ext cx="304800" cy="228600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>
                <a:off x="7115175" y="6076950"/>
                <a:ext cx="4572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Elbow Connector 63"/>
              <p:cNvCxnSpPr/>
              <p:nvPr/>
            </p:nvCxnSpPr>
            <p:spPr>
              <a:xfrm rot="10800000" flipV="1">
                <a:off x="5562600" y="5334000"/>
                <a:ext cx="685800" cy="152400"/>
              </a:xfrm>
              <a:prstGeom prst="bentConnector3">
                <a:avLst>
                  <a:gd name="adj1" fmla="val 99275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Elbow Connector 64"/>
              <p:cNvCxnSpPr/>
              <p:nvPr/>
            </p:nvCxnSpPr>
            <p:spPr>
              <a:xfrm>
                <a:off x="5562600" y="5715000"/>
                <a:ext cx="1066800" cy="838200"/>
              </a:xfrm>
              <a:prstGeom prst="bentConnector3">
                <a:avLst>
                  <a:gd name="adj1" fmla="val -1242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Isosceles Triangle 65"/>
              <p:cNvSpPr/>
              <p:nvPr/>
            </p:nvSpPr>
            <p:spPr>
              <a:xfrm rot="5400000">
                <a:off x="6606209" y="6419850"/>
                <a:ext cx="304800" cy="228600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>
                <a:off x="5410200" y="5486400"/>
                <a:ext cx="381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>
                <a:off x="5410200" y="5715000"/>
                <a:ext cx="381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/>
            <p:cNvSpPr txBox="1"/>
            <p:nvPr/>
          </p:nvSpPr>
          <p:spPr>
            <a:xfrm>
              <a:off x="3153882" y="4149752"/>
              <a:ext cx="1776578" cy="81003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/>
                <a:t>Preamp/Shaper</a:t>
              </a:r>
            </a:p>
            <a:p>
              <a:r>
                <a:rPr lang="en-US" sz="1050" b="1" dirty="0" err="1" smtClean="0"/>
                <a:t>Capacitively</a:t>
              </a:r>
              <a:r>
                <a:rPr lang="en-US" sz="1050" b="1" dirty="0" smtClean="0"/>
                <a:t> </a:t>
              </a:r>
              <a:r>
                <a:rPr lang="en-US" sz="1050" b="1" dirty="0" err="1" smtClean="0"/>
                <a:t>couped</a:t>
              </a:r>
              <a:r>
                <a:rPr lang="en-US" sz="1050" b="1" dirty="0" smtClean="0"/>
                <a:t> to bottom GEM electrode</a:t>
              </a:r>
              <a:endParaRPr lang="en-US" sz="1050" b="1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4143375" y="4007384"/>
              <a:ext cx="45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TextBox 116"/>
          <p:cNvSpPr txBox="1"/>
          <p:nvPr/>
        </p:nvSpPr>
        <p:spPr>
          <a:xfrm>
            <a:off x="1859681" y="3766275"/>
            <a:ext cx="17572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C00000"/>
                </a:solidFill>
              </a:rPr>
              <a:t>Trigger on bottom GEM</a:t>
            </a:r>
            <a:endParaRPr lang="en-US" sz="1100" b="1" dirty="0">
              <a:solidFill>
                <a:srgbClr val="C00000"/>
              </a:solidFill>
            </a:endParaRPr>
          </a:p>
        </p:txBody>
      </p:sp>
      <p:pic>
        <p:nvPicPr>
          <p:cNvPr id="12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422" y="4165353"/>
            <a:ext cx="2949056" cy="200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7" name="TextBox 126"/>
          <p:cNvSpPr txBox="1"/>
          <p:nvPr/>
        </p:nvSpPr>
        <p:spPr>
          <a:xfrm>
            <a:off x="5529885" y="936573"/>
            <a:ext cx="34239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baseline="30000" dirty="0" smtClean="0"/>
              <a:t>90</a:t>
            </a:r>
            <a:r>
              <a:rPr lang="en-US" sz="1400" dirty="0" smtClean="0"/>
              <a:t>Sr source (e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, E</a:t>
            </a:r>
            <a:r>
              <a:rPr lang="en-US" sz="1400" baseline="-25000" dirty="0" smtClean="0"/>
              <a:t>max </a:t>
            </a:r>
            <a:r>
              <a:rPr lang="en-US" sz="1400" dirty="0" smtClean="0"/>
              <a:t>= 2.3 MeV)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Tungsten collimator with 1 mm hole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Need to reject background from </a:t>
            </a:r>
            <a:r>
              <a:rPr lang="en-US" sz="1400" dirty="0" smtClean="0">
                <a:latin typeface="Symbol" pitchFamily="18" charset="2"/>
              </a:rPr>
              <a:t>g</a:t>
            </a:r>
            <a:r>
              <a:rPr lang="en-US" sz="1400" dirty="0" smtClean="0"/>
              <a:t> conversions due to bremsstrahlung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Trigger on bottom GEM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Requires  good single electron detection efficiency (</a:t>
            </a:r>
            <a:r>
              <a:rPr lang="en-US" sz="1400" dirty="0" smtClean="0">
                <a:sym typeface="Symbol"/>
              </a:rPr>
              <a:t> high gain)</a:t>
            </a:r>
            <a:endParaRPr lang="en-US" sz="1400" dirty="0"/>
          </a:p>
        </p:txBody>
      </p:sp>
      <p:grpSp>
        <p:nvGrpSpPr>
          <p:cNvPr id="132" name="Group 131"/>
          <p:cNvGrpSpPr>
            <a:grpSpLocks noChangeAspect="1"/>
          </p:cNvGrpSpPr>
          <p:nvPr/>
        </p:nvGrpSpPr>
        <p:grpSpPr>
          <a:xfrm>
            <a:off x="3146417" y="4193319"/>
            <a:ext cx="2651760" cy="1828800"/>
            <a:chOff x="1819656" y="1883759"/>
            <a:chExt cx="2979034" cy="2028825"/>
          </a:xfrm>
        </p:grpSpPr>
        <p:pic>
          <p:nvPicPr>
            <p:cNvPr id="133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19656" y="1883759"/>
              <a:ext cx="2979034" cy="2028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4" name="TextBox 133"/>
            <p:cNvSpPr txBox="1"/>
            <p:nvPr/>
          </p:nvSpPr>
          <p:spPr>
            <a:xfrm>
              <a:off x="2589903" y="2379010"/>
              <a:ext cx="894236" cy="307296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Symbol" pitchFamily="18" charset="2"/>
                </a:rPr>
                <a:t>s</a:t>
              </a:r>
              <a:r>
                <a:rPr lang="en-US" sz="1200" b="1" dirty="0" smtClean="0"/>
                <a:t> = 7.6° </a:t>
              </a:r>
              <a:endParaRPr lang="en-US" sz="1200" b="1" dirty="0"/>
            </a:p>
          </p:txBody>
        </p:sp>
        <p:sp>
          <p:nvSpPr>
            <p:cNvPr id="135" name="Oval 134"/>
            <p:cNvSpPr/>
            <p:nvPr/>
          </p:nvSpPr>
          <p:spPr>
            <a:xfrm>
              <a:off x="3937929" y="2371137"/>
              <a:ext cx="858467" cy="125519"/>
            </a:xfrm>
            <a:prstGeom prst="ellipse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77" name="Straight Arrow Connector 76"/>
          <p:cNvCxnSpPr/>
          <p:nvPr/>
        </p:nvCxnSpPr>
        <p:spPr>
          <a:xfrm flipH="1" flipV="1">
            <a:off x="2209800" y="3154414"/>
            <a:ext cx="381000" cy="611862"/>
          </a:xfrm>
          <a:prstGeom prst="straightConnector1">
            <a:avLst/>
          </a:prstGeom>
          <a:ln w="28575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715842" y="2661824"/>
            <a:ext cx="33241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</a:t>
            </a:r>
            <a:r>
              <a:rPr lang="en-US" sz="1400" dirty="0" smtClean="0"/>
              <a:t>rigger timing determines displacement of vector relative to track, although no influence on angular resolution.</a:t>
            </a:r>
            <a:endParaRPr lang="en-US" sz="1400" dirty="0"/>
          </a:p>
        </p:txBody>
      </p:sp>
      <p:grpSp>
        <p:nvGrpSpPr>
          <p:cNvPr id="79" name="Group 10"/>
          <p:cNvGrpSpPr/>
          <p:nvPr/>
        </p:nvGrpSpPr>
        <p:grpSpPr>
          <a:xfrm>
            <a:off x="5868709" y="3569449"/>
            <a:ext cx="2746272" cy="2561862"/>
            <a:chOff x="3916680" y="3740426"/>
            <a:chExt cx="2407920" cy="2209800"/>
          </a:xfrm>
        </p:grpSpPr>
        <p:cxnSp>
          <p:nvCxnSpPr>
            <p:cNvPr id="80" name="Straight Connector 79"/>
            <p:cNvCxnSpPr/>
            <p:nvPr/>
          </p:nvCxnSpPr>
          <p:spPr>
            <a:xfrm>
              <a:off x="4107180" y="4350026"/>
              <a:ext cx="1905000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4175760" y="5035826"/>
              <a:ext cx="1737360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4175760" y="5188226"/>
              <a:ext cx="1737360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4175760" y="5340626"/>
              <a:ext cx="1737360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4267200" y="5562600"/>
              <a:ext cx="1645920" cy="0"/>
            </a:xfrm>
            <a:prstGeom prst="line">
              <a:avLst/>
            </a:prstGeom>
            <a:ln w="38100" cmpd="sng">
              <a:solidFill>
                <a:srgbClr val="0070C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4111288" y="5586223"/>
              <a:ext cx="1905000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H="1">
              <a:off x="3916680" y="3740426"/>
              <a:ext cx="2407920" cy="2209800"/>
            </a:xfrm>
            <a:prstGeom prst="straightConnector1">
              <a:avLst/>
            </a:prstGeom>
            <a:ln w="1905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 rot="5400000">
              <a:off x="5067896" y="4914701"/>
              <a:ext cx="228203" cy="794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 rot="5400000">
              <a:off x="5220295" y="4761905"/>
              <a:ext cx="228203" cy="794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rot="5400000">
              <a:off x="5372695" y="4685705"/>
              <a:ext cx="228203" cy="794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rot="5400000">
              <a:off x="5515571" y="4514652"/>
              <a:ext cx="228203" cy="794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Freeform 90"/>
            <p:cNvSpPr/>
            <p:nvPr/>
          </p:nvSpPr>
          <p:spPr>
            <a:xfrm>
              <a:off x="5190684" y="5048250"/>
              <a:ext cx="133791" cy="479262"/>
            </a:xfrm>
            <a:custGeom>
              <a:avLst/>
              <a:gdLst>
                <a:gd name="connsiteX0" fmla="*/ 29016 w 133791"/>
                <a:gd name="connsiteY0" fmla="*/ 0 h 479262"/>
                <a:gd name="connsiteX1" fmla="*/ 38541 w 133791"/>
                <a:gd name="connsiteY1" fmla="*/ 219075 h 479262"/>
                <a:gd name="connsiteX2" fmla="*/ 48066 w 133791"/>
                <a:gd name="connsiteY2" fmla="*/ 247650 h 479262"/>
                <a:gd name="connsiteX3" fmla="*/ 67116 w 133791"/>
                <a:gd name="connsiteY3" fmla="*/ 276225 h 479262"/>
                <a:gd name="connsiteX4" fmla="*/ 86166 w 133791"/>
                <a:gd name="connsiteY4" fmla="*/ 342900 h 479262"/>
                <a:gd name="connsiteX5" fmla="*/ 105216 w 133791"/>
                <a:gd name="connsiteY5" fmla="*/ 400050 h 479262"/>
                <a:gd name="connsiteX6" fmla="*/ 114741 w 133791"/>
                <a:gd name="connsiteY6" fmla="*/ 447675 h 479262"/>
                <a:gd name="connsiteX7" fmla="*/ 133791 w 133791"/>
                <a:gd name="connsiteY7" fmla="*/ 476250 h 47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791" h="479262">
                  <a:moveTo>
                    <a:pt x="29016" y="0"/>
                  </a:moveTo>
                  <a:cubicBezTo>
                    <a:pt x="0" y="87047"/>
                    <a:pt x="14106" y="31742"/>
                    <a:pt x="38541" y="219075"/>
                  </a:cubicBezTo>
                  <a:cubicBezTo>
                    <a:pt x="39840" y="229031"/>
                    <a:pt x="43576" y="238670"/>
                    <a:pt x="48066" y="247650"/>
                  </a:cubicBezTo>
                  <a:cubicBezTo>
                    <a:pt x="53186" y="257889"/>
                    <a:pt x="60766" y="266700"/>
                    <a:pt x="67116" y="276225"/>
                  </a:cubicBezTo>
                  <a:cubicBezTo>
                    <a:pt x="73466" y="298450"/>
                    <a:pt x="79368" y="320808"/>
                    <a:pt x="86166" y="342900"/>
                  </a:cubicBezTo>
                  <a:cubicBezTo>
                    <a:pt x="92071" y="362092"/>
                    <a:pt x="101278" y="380359"/>
                    <a:pt x="105216" y="400050"/>
                  </a:cubicBezTo>
                  <a:cubicBezTo>
                    <a:pt x="108391" y="415925"/>
                    <a:pt x="110814" y="431969"/>
                    <a:pt x="114741" y="447675"/>
                  </a:cubicBezTo>
                  <a:cubicBezTo>
                    <a:pt x="122638" y="479262"/>
                    <a:pt x="115058" y="476250"/>
                    <a:pt x="133791" y="47625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Freeform 91"/>
            <p:cNvSpPr/>
            <p:nvPr/>
          </p:nvSpPr>
          <p:spPr>
            <a:xfrm>
              <a:off x="5184915" y="5008502"/>
              <a:ext cx="91935" cy="563623"/>
            </a:xfrm>
            <a:custGeom>
              <a:avLst/>
              <a:gdLst>
                <a:gd name="connsiteX0" fmla="*/ 6210 w 91935"/>
                <a:gd name="connsiteY0" fmla="*/ 20698 h 563623"/>
                <a:gd name="connsiteX1" fmla="*/ 34785 w 91935"/>
                <a:gd name="connsiteY1" fmla="*/ 115948 h 563623"/>
                <a:gd name="connsiteX2" fmla="*/ 44310 w 91935"/>
                <a:gd name="connsiteY2" fmla="*/ 154048 h 563623"/>
                <a:gd name="connsiteX3" fmla="*/ 63360 w 91935"/>
                <a:gd name="connsiteY3" fmla="*/ 201673 h 563623"/>
                <a:gd name="connsiteX4" fmla="*/ 91935 w 91935"/>
                <a:gd name="connsiteY4" fmla="*/ 296923 h 563623"/>
                <a:gd name="connsiteX5" fmla="*/ 72885 w 91935"/>
                <a:gd name="connsiteY5" fmla="*/ 354073 h 563623"/>
                <a:gd name="connsiteX6" fmla="*/ 34785 w 91935"/>
                <a:gd name="connsiteY6" fmla="*/ 411223 h 563623"/>
                <a:gd name="connsiteX7" fmla="*/ 15735 w 91935"/>
                <a:gd name="connsiteY7" fmla="*/ 563623 h 563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935" h="563623">
                  <a:moveTo>
                    <a:pt x="6210" y="20698"/>
                  </a:moveTo>
                  <a:cubicBezTo>
                    <a:pt x="28164" y="108515"/>
                    <a:pt x="0" y="0"/>
                    <a:pt x="34785" y="115948"/>
                  </a:cubicBezTo>
                  <a:cubicBezTo>
                    <a:pt x="38547" y="128487"/>
                    <a:pt x="40170" y="141629"/>
                    <a:pt x="44310" y="154048"/>
                  </a:cubicBezTo>
                  <a:cubicBezTo>
                    <a:pt x="49717" y="170268"/>
                    <a:pt x="57517" y="185605"/>
                    <a:pt x="63360" y="201673"/>
                  </a:cubicBezTo>
                  <a:cubicBezTo>
                    <a:pt x="81912" y="252690"/>
                    <a:pt x="80563" y="251436"/>
                    <a:pt x="91935" y="296923"/>
                  </a:cubicBezTo>
                  <a:cubicBezTo>
                    <a:pt x="85585" y="315973"/>
                    <a:pt x="84024" y="337365"/>
                    <a:pt x="72885" y="354073"/>
                  </a:cubicBezTo>
                  <a:lnTo>
                    <a:pt x="34785" y="411223"/>
                  </a:lnTo>
                  <a:cubicBezTo>
                    <a:pt x="9575" y="512065"/>
                    <a:pt x="15735" y="461241"/>
                    <a:pt x="15735" y="563623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Freeform 92"/>
            <p:cNvSpPr/>
            <p:nvPr/>
          </p:nvSpPr>
          <p:spPr>
            <a:xfrm>
              <a:off x="5143500" y="5019675"/>
              <a:ext cx="48734" cy="566649"/>
            </a:xfrm>
            <a:custGeom>
              <a:avLst/>
              <a:gdLst>
                <a:gd name="connsiteX0" fmla="*/ 28575 w 48734"/>
                <a:gd name="connsiteY0" fmla="*/ 0 h 566649"/>
                <a:gd name="connsiteX1" fmla="*/ 38100 w 48734"/>
                <a:gd name="connsiteY1" fmla="*/ 285750 h 566649"/>
                <a:gd name="connsiteX2" fmla="*/ 47625 w 48734"/>
                <a:gd name="connsiteY2" fmla="*/ 314325 h 566649"/>
                <a:gd name="connsiteX3" fmla="*/ 28575 w 48734"/>
                <a:gd name="connsiteY3" fmla="*/ 371475 h 566649"/>
                <a:gd name="connsiteX4" fmla="*/ 0 w 48734"/>
                <a:gd name="connsiteY4" fmla="*/ 495300 h 566649"/>
                <a:gd name="connsiteX5" fmla="*/ 0 w 48734"/>
                <a:gd name="connsiteY5" fmla="*/ 533400 h 56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34" h="566649">
                  <a:moveTo>
                    <a:pt x="28575" y="0"/>
                  </a:moveTo>
                  <a:cubicBezTo>
                    <a:pt x="31750" y="95250"/>
                    <a:pt x="32335" y="190622"/>
                    <a:pt x="38100" y="285750"/>
                  </a:cubicBezTo>
                  <a:cubicBezTo>
                    <a:pt x="38707" y="295772"/>
                    <a:pt x="48734" y="304346"/>
                    <a:pt x="47625" y="314325"/>
                  </a:cubicBezTo>
                  <a:cubicBezTo>
                    <a:pt x="45407" y="334283"/>
                    <a:pt x="34092" y="352167"/>
                    <a:pt x="28575" y="371475"/>
                  </a:cubicBezTo>
                  <a:cubicBezTo>
                    <a:pt x="13257" y="425087"/>
                    <a:pt x="9924" y="445681"/>
                    <a:pt x="0" y="495300"/>
                  </a:cubicBezTo>
                  <a:cubicBezTo>
                    <a:pt x="21890" y="560969"/>
                    <a:pt x="33249" y="566649"/>
                    <a:pt x="0" y="53340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Freeform 93"/>
            <p:cNvSpPr/>
            <p:nvPr/>
          </p:nvSpPr>
          <p:spPr>
            <a:xfrm>
              <a:off x="5095618" y="5003445"/>
              <a:ext cx="114557" cy="570441"/>
            </a:xfrm>
            <a:custGeom>
              <a:avLst/>
              <a:gdLst>
                <a:gd name="connsiteX0" fmla="*/ 66932 w 114557"/>
                <a:gd name="connsiteY0" fmla="*/ 6705 h 570441"/>
                <a:gd name="connsiteX1" fmla="*/ 85982 w 114557"/>
                <a:gd name="connsiteY1" fmla="*/ 159105 h 570441"/>
                <a:gd name="connsiteX2" fmla="*/ 95507 w 114557"/>
                <a:gd name="connsiteY2" fmla="*/ 197205 h 570441"/>
                <a:gd name="connsiteX3" fmla="*/ 105032 w 114557"/>
                <a:gd name="connsiteY3" fmla="*/ 330555 h 570441"/>
                <a:gd name="connsiteX4" fmla="*/ 114557 w 114557"/>
                <a:gd name="connsiteY4" fmla="*/ 359130 h 570441"/>
                <a:gd name="connsiteX5" fmla="*/ 85982 w 114557"/>
                <a:gd name="connsiteY5" fmla="*/ 435330 h 570441"/>
                <a:gd name="connsiteX6" fmla="*/ 66932 w 114557"/>
                <a:gd name="connsiteY6" fmla="*/ 473430 h 570441"/>
                <a:gd name="connsiteX7" fmla="*/ 257 w 114557"/>
                <a:gd name="connsiteY7" fmla="*/ 511530 h 570441"/>
                <a:gd name="connsiteX8" fmla="*/ 57407 w 114557"/>
                <a:gd name="connsiteY8" fmla="*/ 549630 h 570441"/>
                <a:gd name="connsiteX9" fmla="*/ 95507 w 114557"/>
                <a:gd name="connsiteY9" fmla="*/ 568680 h 570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557" h="570441">
                  <a:moveTo>
                    <a:pt x="66932" y="6705"/>
                  </a:moveTo>
                  <a:cubicBezTo>
                    <a:pt x="91591" y="80681"/>
                    <a:pt x="67264" y="0"/>
                    <a:pt x="85982" y="159105"/>
                  </a:cubicBezTo>
                  <a:cubicBezTo>
                    <a:pt x="87512" y="172106"/>
                    <a:pt x="92332" y="184505"/>
                    <a:pt x="95507" y="197205"/>
                  </a:cubicBezTo>
                  <a:cubicBezTo>
                    <a:pt x="98682" y="241655"/>
                    <a:pt x="99825" y="286297"/>
                    <a:pt x="105032" y="330555"/>
                  </a:cubicBezTo>
                  <a:cubicBezTo>
                    <a:pt x="106205" y="340526"/>
                    <a:pt x="114557" y="349090"/>
                    <a:pt x="114557" y="359130"/>
                  </a:cubicBezTo>
                  <a:cubicBezTo>
                    <a:pt x="114557" y="407293"/>
                    <a:pt x="105690" y="400842"/>
                    <a:pt x="85982" y="435330"/>
                  </a:cubicBezTo>
                  <a:cubicBezTo>
                    <a:pt x="78937" y="447658"/>
                    <a:pt x="76173" y="462649"/>
                    <a:pt x="66932" y="473430"/>
                  </a:cubicBezTo>
                  <a:cubicBezTo>
                    <a:pt x="43866" y="500340"/>
                    <a:pt x="29304" y="501848"/>
                    <a:pt x="257" y="511530"/>
                  </a:cubicBezTo>
                  <a:cubicBezTo>
                    <a:pt x="33740" y="561755"/>
                    <a:pt x="0" y="525027"/>
                    <a:pt x="57407" y="549630"/>
                  </a:cubicBezTo>
                  <a:cubicBezTo>
                    <a:pt x="105966" y="570441"/>
                    <a:pt x="69724" y="568680"/>
                    <a:pt x="95507" y="56868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Freeform 94"/>
            <p:cNvSpPr/>
            <p:nvPr/>
          </p:nvSpPr>
          <p:spPr>
            <a:xfrm>
              <a:off x="5181600" y="4976996"/>
              <a:ext cx="86513" cy="604654"/>
            </a:xfrm>
            <a:custGeom>
              <a:avLst/>
              <a:gdLst>
                <a:gd name="connsiteX0" fmla="*/ 28575 w 86513"/>
                <a:gd name="connsiteY0" fmla="*/ 4579 h 604654"/>
                <a:gd name="connsiteX1" fmla="*/ 47625 w 86513"/>
                <a:gd name="connsiteY1" fmla="*/ 204604 h 604654"/>
                <a:gd name="connsiteX2" fmla="*/ 57150 w 86513"/>
                <a:gd name="connsiteY2" fmla="*/ 252229 h 604654"/>
                <a:gd name="connsiteX3" fmla="*/ 38100 w 86513"/>
                <a:gd name="connsiteY3" fmla="*/ 290329 h 604654"/>
                <a:gd name="connsiteX4" fmla="*/ 19050 w 86513"/>
                <a:gd name="connsiteY4" fmla="*/ 318904 h 604654"/>
                <a:gd name="connsiteX5" fmla="*/ 9525 w 86513"/>
                <a:gd name="connsiteY5" fmla="*/ 366529 h 604654"/>
                <a:gd name="connsiteX6" fmla="*/ 0 w 86513"/>
                <a:gd name="connsiteY6" fmla="*/ 395104 h 604654"/>
                <a:gd name="connsiteX7" fmla="*/ 19050 w 86513"/>
                <a:gd name="connsiteY7" fmla="*/ 461779 h 604654"/>
                <a:gd name="connsiteX8" fmla="*/ 76200 w 86513"/>
                <a:gd name="connsiteY8" fmla="*/ 509404 h 604654"/>
                <a:gd name="connsiteX9" fmla="*/ 85725 w 86513"/>
                <a:gd name="connsiteY9" fmla="*/ 604654 h 60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513" h="604654">
                  <a:moveTo>
                    <a:pt x="28575" y="4579"/>
                  </a:moveTo>
                  <a:cubicBezTo>
                    <a:pt x="57553" y="91512"/>
                    <a:pt x="29833" y="0"/>
                    <a:pt x="47625" y="204604"/>
                  </a:cubicBezTo>
                  <a:cubicBezTo>
                    <a:pt x="49027" y="220733"/>
                    <a:pt x="53975" y="236354"/>
                    <a:pt x="57150" y="252229"/>
                  </a:cubicBezTo>
                  <a:cubicBezTo>
                    <a:pt x="50800" y="264929"/>
                    <a:pt x="45145" y="278001"/>
                    <a:pt x="38100" y="290329"/>
                  </a:cubicBezTo>
                  <a:cubicBezTo>
                    <a:pt x="32420" y="300268"/>
                    <a:pt x="23070" y="308185"/>
                    <a:pt x="19050" y="318904"/>
                  </a:cubicBezTo>
                  <a:cubicBezTo>
                    <a:pt x="13366" y="334063"/>
                    <a:pt x="13452" y="350823"/>
                    <a:pt x="9525" y="366529"/>
                  </a:cubicBezTo>
                  <a:cubicBezTo>
                    <a:pt x="7090" y="376269"/>
                    <a:pt x="3175" y="385579"/>
                    <a:pt x="0" y="395104"/>
                  </a:cubicBezTo>
                  <a:cubicBezTo>
                    <a:pt x="1270" y="400185"/>
                    <a:pt x="13584" y="453580"/>
                    <a:pt x="19050" y="461779"/>
                  </a:cubicBezTo>
                  <a:cubicBezTo>
                    <a:pt x="33718" y="483781"/>
                    <a:pt x="55115" y="495347"/>
                    <a:pt x="76200" y="509404"/>
                  </a:cubicBezTo>
                  <a:cubicBezTo>
                    <a:pt x="86513" y="591905"/>
                    <a:pt x="85725" y="560006"/>
                    <a:pt x="85725" y="604654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Freeform 95"/>
            <p:cNvSpPr/>
            <p:nvPr/>
          </p:nvSpPr>
          <p:spPr>
            <a:xfrm>
              <a:off x="4800600" y="5048250"/>
              <a:ext cx="133350" cy="476250"/>
            </a:xfrm>
            <a:custGeom>
              <a:avLst/>
              <a:gdLst>
                <a:gd name="connsiteX0" fmla="*/ 133350 w 133350"/>
                <a:gd name="connsiteY0" fmla="*/ 0 h 476250"/>
                <a:gd name="connsiteX1" fmla="*/ 123825 w 133350"/>
                <a:gd name="connsiteY1" fmla="*/ 171450 h 476250"/>
                <a:gd name="connsiteX2" fmla="*/ 104775 w 133350"/>
                <a:gd name="connsiteY2" fmla="*/ 209550 h 476250"/>
                <a:gd name="connsiteX3" fmla="*/ 95250 w 133350"/>
                <a:gd name="connsiteY3" fmla="*/ 247650 h 476250"/>
                <a:gd name="connsiteX4" fmla="*/ 76200 w 133350"/>
                <a:gd name="connsiteY4" fmla="*/ 276225 h 476250"/>
                <a:gd name="connsiteX5" fmla="*/ 57150 w 133350"/>
                <a:gd name="connsiteY5" fmla="*/ 333375 h 476250"/>
                <a:gd name="connsiteX6" fmla="*/ 19050 w 133350"/>
                <a:gd name="connsiteY6" fmla="*/ 419100 h 476250"/>
                <a:gd name="connsiteX7" fmla="*/ 9525 w 133350"/>
                <a:gd name="connsiteY7" fmla="*/ 447675 h 476250"/>
                <a:gd name="connsiteX8" fmla="*/ 0 w 133350"/>
                <a:gd name="connsiteY8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350" h="476250">
                  <a:moveTo>
                    <a:pt x="133350" y="0"/>
                  </a:moveTo>
                  <a:cubicBezTo>
                    <a:pt x="130175" y="57150"/>
                    <a:pt x="131559" y="114737"/>
                    <a:pt x="123825" y="171450"/>
                  </a:cubicBezTo>
                  <a:cubicBezTo>
                    <a:pt x="121907" y="185519"/>
                    <a:pt x="109761" y="196255"/>
                    <a:pt x="104775" y="209550"/>
                  </a:cubicBezTo>
                  <a:cubicBezTo>
                    <a:pt x="100178" y="221807"/>
                    <a:pt x="100407" y="235618"/>
                    <a:pt x="95250" y="247650"/>
                  </a:cubicBezTo>
                  <a:cubicBezTo>
                    <a:pt x="90741" y="258172"/>
                    <a:pt x="80849" y="265764"/>
                    <a:pt x="76200" y="276225"/>
                  </a:cubicBezTo>
                  <a:cubicBezTo>
                    <a:pt x="68045" y="294575"/>
                    <a:pt x="68289" y="316667"/>
                    <a:pt x="57150" y="333375"/>
                  </a:cubicBezTo>
                  <a:cubicBezTo>
                    <a:pt x="26961" y="378658"/>
                    <a:pt x="41720" y="351090"/>
                    <a:pt x="19050" y="419100"/>
                  </a:cubicBezTo>
                  <a:lnTo>
                    <a:pt x="9525" y="447675"/>
                  </a:lnTo>
                  <a:lnTo>
                    <a:pt x="0" y="47625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Freeform 96"/>
            <p:cNvSpPr/>
            <p:nvPr/>
          </p:nvSpPr>
          <p:spPr>
            <a:xfrm>
              <a:off x="4895850" y="5067300"/>
              <a:ext cx="30186" cy="457200"/>
            </a:xfrm>
            <a:custGeom>
              <a:avLst/>
              <a:gdLst>
                <a:gd name="connsiteX0" fmla="*/ 0 w 30186"/>
                <a:gd name="connsiteY0" fmla="*/ 0 h 457200"/>
                <a:gd name="connsiteX1" fmla="*/ 9525 w 30186"/>
                <a:gd name="connsiteY1" fmla="*/ 361950 h 457200"/>
                <a:gd name="connsiteX2" fmla="*/ 28575 w 30186"/>
                <a:gd name="connsiteY2" fmla="*/ 409575 h 457200"/>
                <a:gd name="connsiteX3" fmla="*/ 19050 w 30186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86" h="457200">
                  <a:moveTo>
                    <a:pt x="0" y="0"/>
                  </a:moveTo>
                  <a:cubicBezTo>
                    <a:pt x="3175" y="120650"/>
                    <a:pt x="1125" y="241551"/>
                    <a:pt x="9525" y="361950"/>
                  </a:cubicBezTo>
                  <a:cubicBezTo>
                    <a:pt x="10715" y="379006"/>
                    <a:pt x="26874" y="392562"/>
                    <a:pt x="28575" y="409575"/>
                  </a:cubicBezTo>
                  <a:cubicBezTo>
                    <a:pt x="30186" y="425684"/>
                    <a:pt x="19050" y="457200"/>
                    <a:pt x="19050" y="45720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Freeform 97"/>
            <p:cNvSpPr/>
            <p:nvPr/>
          </p:nvSpPr>
          <p:spPr>
            <a:xfrm>
              <a:off x="4838700" y="5105400"/>
              <a:ext cx="142875" cy="476250"/>
            </a:xfrm>
            <a:custGeom>
              <a:avLst/>
              <a:gdLst>
                <a:gd name="connsiteX0" fmla="*/ 85725 w 142875"/>
                <a:gd name="connsiteY0" fmla="*/ 0 h 476250"/>
                <a:gd name="connsiteX1" fmla="*/ 95250 w 142875"/>
                <a:gd name="connsiteY1" fmla="*/ 57150 h 476250"/>
                <a:gd name="connsiteX2" fmla="*/ 104775 w 142875"/>
                <a:gd name="connsiteY2" fmla="*/ 104775 h 476250"/>
                <a:gd name="connsiteX3" fmla="*/ 123825 w 142875"/>
                <a:gd name="connsiteY3" fmla="*/ 247650 h 476250"/>
                <a:gd name="connsiteX4" fmla="*/ 142875 w 142875"/>
                <a:gd name="connsiteY4" fmla="*/ 276225 h 476250"/>
                <a:gd name="connsiteX5" fmla="*/ 123825 w 142875"/>
                <a:gd name="connsiteY5" fmla="*/ 333375 h 476250"/>
                <a:gd name="connsiteX6" fmla="*/ 85725 w 142875"/>
                <a:gd name="connsiteY6" fmla="*/ 342900 h 476250"/>
                <a:gd name="connsiteX7" fmla="*/ 57150 w 142875"/>
                <a:gd name="connsiteY7" fmla="*/ 361950 h 476250"/>
                <a:gd name="connsiteX8" fmla="*/ 19050 w 142875"/>
                <a:gd name="connsiteY8" fmla="*/ 419100 h 476250"/>
                <a:gd name="connsiteX9" fmla="*/ 0 w 142875"/>
                <a:gd name="connsiteY9" fmla="*/ 447675 h 476250"/>
                <a:gd name="connsiteX10" fmla="*/ 0 w 142875"/>
                <a:gd name="connsiteY10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2875" h="476250">
                  <a:moveTo>
                    <a:pt x="85725" y="0"/>
                  </a:moveTo>
                  <a:cubicBezTo>
                    <a:pt x="88900" y="19050"/>
                    <a:pt x="91795" y="38149"/>
                    <a:pt x="95250" y="57150"/>
                  </a:cubicBezTo>
                  <a:cubicBezTo>
                    <a:pt x="98146" y="73078"/>
                    <a:pt x="102883" y="88697"/>
                    <a:pt x="104775" y="104775"/>
                  </a:cubicBezTo>
                  <a:cubicBezTo>
                    <a:pt x="108049" y="132603"/>
                    <a:pt x="104071" y="208141"/>
                    <a:pt x="123825" y="247650"/>
                  </a:cubicBezTo>
                  <a:cubicBezTo>
                    <a:pt x="128945" y="257889"/>
                    <a:pt x="136525" y="266700"/>
                    <a:pt x="142875" y="276225"/>
                  </a:cubicBezTo>
                  <a:cubicBezTo>
                    <a:pt x="136525" y="295275"/>
                    <a:pt x="136893" y="318129"/>
                    <a:pt x="123825" y="333375"/>
                  </a:cubicBezTo>
                  <a:cubicBezTo>
                    <a:pt x="115306" y="343314"/>
                    <a:pt x="97757" y="337743"/>
                    <a:pt x="85725" y="342900"/>
                  </a:cubicBezTo>
                  <a:cubicBezTo>
                    <a:pt x="75203" y="347409"/>
                    <a:pt x="66675" y="355600"/>
                    <a:pt x="57150" y="361950"/>
                  </a:cubicBezTo>
                  <a:lnTo>
                    <a:pt x="19050" y="419100"/>
                  </a:lnTo>
                  <a:cubicBezTo>
                    <a:pt x="12700" y="428625"/>
                    <a:pt x="0" y="436227"/>
                    <a:pt x="0" y="447675"/>
                  </a:cubicBezTo>
                  <a:lnTo>
                    <a:pt x="0" y="47625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>
              <a:off x="4857750" y="5143500"/>
              <a:ext cx="114300" cy="390525"/>
            </a:xfrm>
            <a:custGeom>
              <a:avLst/>
              <a:gdLst>
                <a:gd name="connsiteX0" fmla="*/ 0 w 114300"/>
                <a:gd name="connsiteY0" fmla="*/ 0 h 390525"/>
                <a:gd name="connsiteX1" fmla="*/ 38100 w 114300"/>
                <a:gd name="connsiteY1" fmla="*/ 180975 h 390525"/>
                <a:gd name="connsiteX2" fmla="*/ 57150 w 114300"/>
                <a:gd name="connsiteY2" fmla="*/ 209550 h 390525"/>
                <a:gd name="connsiteX3" fmla="*/ 66675 w 114300"/>
                <a:gd name="connsiteY3" fmla="*/ 257175 h 390525"/>
                <a:gd name="connsiteX4" fmla="*/ 95250 w 114300"/>
                <a:gd name="connsiteY4" fmla="*/ 295275 h 390525"/>
                <a:gd name="connsiteX5" fmla="*/ 114300 w 114300"/>
                <a:gd name="connsiteY5" fmla="*/ 333375 h 390525"/>
                <a:gd name="connsiteX6" fmla="*/ 104775 w 114300"/>
                <a:gd name="connsiteY6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390525">
                  <a:moveTo>
                    <a:pt x="0" y="0"/>
                  </a:moveTo>
                  <a:cubicBezTo>
                    <a:pt x="12700" y="60325"/>
                    <a:pt x="21880" y="121500"/>
                    <a:pt x="38100" y="180975"/>
                  </a:cubicBezTo>
                  <a:cubicBezTo>
                    <a:pt x="41112" y="192019"/>
                    <a:pt x="53130" y="198831"/>
                    <a:pt x="57150" y="209550"/>
                  </a:cubicBezTo>
                  <a:cubicBezTo>
                    <a:pt x="62834" y="224709"/>
                    <a:pt x="60100" y="242381"/>
                    <a:pt x="66675" y="257175"/>
                  </a:cubicBezTo>
                  <a:cubicBezTo>
                    <a:pt x="73122" y="271682"/>
                    <a:pt x="86836" y="281813"/>
                    <a:pt x="95250" y="295275"/>
                  </a:cubicBezTo>
                  <a:cubicBezTo>
                    <a:pt x="102775" y="307316"/>
                    <a:pt x="107950" y="320675"/>
                    <a:pt x="114300" y="333375"/>
                  </a:cubicBezTo>
                  <a:cubicBezTo>
                    <a:pt x="104152" y="384113"/>
                    <a:pt x="104775" y="364811"/>
                    <a:pt x="104775" y="3905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Freeform 100"/>
            <p:cNvSpPr/>
            <p:nvPr/>
          </p:nvSpPr>
          <p:spPr>
            <a:xfrm>
              <a:off x="4732934" y="5091379"/>
              <a:ext cx="160935" cy="438912"/>
            </a:xfrm>
            <a:custGeom>
              <a:avLst/>
              <a:gdLst>
                <a:gd name="connsiteX0" fmla="*/ 160935 w 160935"/>
                <a:gd name="connsiteY0" fmla="*/ 0 h 438912"/>
                <a:gd name="connsiteX1" fmla="*/ 131674 w 160935"/>
                <a:gd name="connsiteY1" fmla="*/ 36576 h 438912"/>
                <a:gd name="connsiteX2" fmla="*/ 102413 w 160935"/>
                <a:gd name="connsiteY2" fmla="*/ 117043 h 438912"/>
                <a:gd name="connsiteX3" fmla="*/ 80468 w 160935"/>
                <a:gd name="connsiteY3" fmla="*/ 160935 h 438912"/>
                <a:gd name="connsiteX4" fmla="*/ 51207 w 160935"/>
                <a:gd name="connsiteY4" fmla="*/ 219456 h 438912"/>
                <a:gd name="connsiteX5" fmla="*/ 65837 w 160935"/>
                <a:gd name="connsiteY5" fmla="*/ 270663 h 438912"/>
                <a:gd name="connsiteX6" fmla="*/ 102413 w 160935"/>
                <a:gd name="connsiteY6" fmla="*/ 329184 h 438912"/>
                <a:gd name="connsiteX7" fmla="*/ 80468 w 160935"/>
                <a:gd name="connsiteY7" fmla="*/ 343815 h 438912"/>
                <a:gd name="connsiteX8" fmla="*/ 65837 w 160935"/>
                <a:gd name="connsiteY8" fmla="*/ 365760 h 438912"/>
                <a:gd name="connsiteX9" fmla="*/ 43892 w 160935"/>
                <a:gd name="connsiteY9" fmla="*/ 395021 h 438912"/>
                <a:gd name="connsiteX10" fmla="*/ 29261 w 160935"/>
                <a:gd name="connsiteY10" fmla="*/ 416967 h 438912"/>
                <a:gd name="connsiteX11" fmla="*/ 0 w 160935"/>
                <a:gd name="connsiteY11" fmla="*/ 438912 h 438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0935" h="438912">
                  <a:moveTo>
                    <a:pt x="160935" y="0"/>
                  </a:moveTo>
                  <a:cubicBezTo>
                    <a:pt x="151181" y="12192"/>
                    <a:pt x="137824" y="22225"/>
                    <a:pt x="131674" y="36576"/>
                  </a:cubicBezTo>
                  <a:cubicBezTo>
                    <a:pt x="89343" y="135349"/>
                    <a:pt x="140980" y="78478"/>
                    <a:pt x="102413" y="117043"/>
                  </a:cubicBezTo>
                  <a:cubicBezTo>
                    <a:pt x="95098" y="131674"/>
                    <a:pt x="88301" y="146575"/>
                    <a:pt x="80468" y="160935"/>
                  </a:cubicBezTo>
                  <a:cubicBezTo>
                    <a:pt x="50852" y="215233"/>
                    <a:pt x="65027" y="177997"/>
                    <a:pt x="51207" y="219456"/>
                  </a:cubicBezTo>
                  <a:cubicBezTo>
                    <a:pt x="56084" y="236525"/>
                    <a:pt x="57898" y="254785"/>
                    <a:pt x="65837" y="270663"/>
                  </a:cubicBezTo>
                  <a:cubicBezTo>
                    <a:pt x="125475" y="389940"/>
                    <a:pt x="77538" y="254558"/>
                    <a:pt x="102413" y="329184"/>
                  </a:cubicBezTo>
                  <a:cubicBezTo>
                    <a:pt x="95098" y="334061"/>
                    <a:pt x="86685" y="337598"/>
                    <a:pt x="80468" y="343815"/>
                  </a:cubicBezTo>
                  <a:cubicBezTo>
                    <a:pt x="74251" y="350032"/>
                    <a:pt x="70947" y="358606"/>
                    <a:pt x="65837" y="365760"/>
                  </a:cubicBezTo>
                  <a:cubicBezTo>
                    <a:pt x="58751" y="375681"/>
                    <a:pt x="50978" y="385100"/>
                    <a:pt x="43892" y="395021"/>
                  </a:cubicBezTo>
                  <a:cubicBezTo>
                    <a:pt x="38782" y="402175"/>
                    <a:pt x="35478" y="410750"/>
                    <a:pt x="29261" y="416967"/>
                  </a:cubicBezTo>
                  <a:cubicBezTo>
                    <a:pt x="20640" y="425588"/>
                    <a:pt x="0" y="438912"/>
                    <a:pt x="0" y="438912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Freeform 102"/>
            <p:cNvSpPr/>
            <p:nvPr/>
          </p:nvSpPr>
          <p:spPr>
            <a:xfrm>
              <a:off x="4754880" y="5120640"/>
              <a:ext cx="138989" cy="424282"/>
            </a:xfrm>
            <a:custGeom>
              <a:avLst/>
              <a:gdLst>
                <a:gd name="connsiteX0" fmla="*/ 138989 w 138989"/>
                <a:gd name="connsiteY0" fmla="*/ 0 h 424282"/>
                <a:gd name="connsiteX1" fmla="*/ 117043 w 138989"/>
                <a:gd name="connsiteY1" fmla="*/ 21946 h 424282"/>
                <a:gd name="connsiteX2" fmla="*/ 109728 w 138989"/>
                <a:gd name="connsiteY2" fmla="*/ 51206 h 424282"/>
                <a:gd name="connsiteX3" fmla="*/ 73152 w 138989"/>
                <a:gd name="connsiteY3" fmla="*/ 102413 h 424282"/>
                <a:gd name="connsiteX4" fmla="*/ 58522 w 138989"/>
                <a:gd name="connsiteY4" fmla="*/ 124358 h 424282"/>
                <a:gd name="connsiteX5" fmla="*/ 36576 w 138989"/>
                <a:gd name="connsiteY5" fmla="*/ 131674 h 424282"/>
                <a:gd name="connsiteX6" fmla="*/ 36576 w 138989"/>
                <a:gd name="connsiteY6" fmla="*/ 204826 h 424282"/>
                <a:gd name="connsiteX7" fmla="*/ 58522 w 138989"/>
                <a:gd name="connsiteY7" fmla="*/ 234086 h 424282"/>
                <a:gd name="connsiteX8" fmla="*/ 51206 w 138989"/>
                <a:gd name="connsiteY8" fmla="*/ 256032 h 424282"/>
                <a:gd name="connsiteX9" fmla="*/ 43891 w 138989"/>
                <a:gd name="connsiteY9" fmla="*/ 285293 h 424282"/>
                <a:gd name="connsiteX10" fmla="*/ 21946 w 138989"/>
                <a:gd name="connsiteY10" fmla="*/ 299923 h 424282"/>
                <a:gd name="connsiteX11" fmla="*/ 14630 w 138989"/>
                <a:gd name="connsiteY11" fmla="*/ 329184 h 424282"/>
                <a:gd name="connsiteX12" fmla="*/ 0 w 138989"/>
                <a:gd name="connsiteY12" fmla="*/ 351130 h 424282"/>
                <a:gd name="connsiteX13" fmla="*/ 14630 w 138989"/>
                <a:gd name="connsiteY13" fmla="*/ 424282 h 424282"/>
                <a:gd name="connsiteX14" fmla="*/ 29261 w 138989"/>
                <a:gd name="connsiteY14" fmla="*/ 409651 h 424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8989" h="424282">
                  <a:moveTo>
                    <a:pt x="138989" y="0"/>
                  </a:moveTo>
                  <a:cubicBezTo>
                    <a:pt x="131674" y="7315"/>
                    <a:pt x="122176" y="12964"/>
                    <a:pt x="117043" y="21946"/>
                  </a:cubicBezTo>
                  <a:cubicBezTo>
                    <a:pt x="112055" y="30675"/>
                    <a:pt x="113811" y="42019"/>
                    <a:pt x="109728" y="51206"/>
                  </a:cubicBezTo>
                  <a:cubicBezTo>
                    <a:pt x="86385" y="103726"/>
                    <a:pt x="96792" y="72863"/>
                    <a:pt x="73152" y="102413"/>
                  </a:cubicBezTo>
                  <a:cubicBezTo>
                    <a:pt x="67660" y="109278"/>
                    <a:pt x="65387" y="118866"/>
                    <a:pt x="58522" y="124358"/>
                  </a:cubicBezTo>
                  <a:cubicBezTo>
                    <a:pt x="52501" y="129175"/>
                    <a:pt x="43891" y="129235"/>
                    <a:pt x="36576" y="131674"/>
                  </a:cubicBezTo>
                  <a:cubicBezTo>
                    <a:pt x="30522" y="161943"/>
                    <a:pt x="23123" y="174557"/>
                    <a:pt x="36576" y="204826"/>
                  </a:cubicBezTo>
                  <a:cubicBezTo>
                    <a:pt x="41528" y="215967"/>
                    <a:pt x="51207" y="224333"/>
                    <a:pt x="58522" y="234086"/>
                  </a:cubicBezTo>
                  <a:cubicBezTo>
                    <a:pt x="56083" y="241401"/>
                    <a:pt x="53324" y="248618"/>
                    <a:pt x="51206" y="256032"/>
                  </a:cubicBezTo>
                  <a:cubicBezTo>
                    <a:pt x="48444" y="265699"/>
                    <a:pt x="49468" y="276928"/>
                    <a:pt x="43891" y="285293"/>
                  </a:cubicBezTo>
                  <a:cubicBezTo>
                    <a:pt x="39014" y="292608"/>
                    <a:pt x="29261" y="295046"/>
                    <a:pt x="21946" y="299923"/>
                  </a:cubicBezTo>
                  <a:cubicBezTo>
                    <a:pt x="19507" y="309677"/>
                    <a:pt x="18590" y="319943"/>
                    <a:pt x="14630" y="329184"/>
                  </a:cubicBezTo>
                  <a:cubicBezTo>
                    <a:pt x="11167" y="337265"/>
                    <a:pt x="0" y="342338"/>
                    <a:pt x="0" y="351130"/>
                  </a:cubicBezTo>
                  <a:cubicBezTo>
                    <a:pt x="0" y="375997"/>
                    <a:pt x="14630" y="424282"/>
                    <a:pt x="14630" y="424282"/>
                  </a:cubicBezTo>
                  <a:lnTo>
                    <a:pt x="29261" y="409651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Freeform 103"/>
            <p:cNvSpPr/>
            <p:nvPr/>
          </p:nvSpPr>
          <p:spPr>
            <a:xfrm>
              <a:off x="4850899" y="5106010"/>
              <a:ext cx="130752" cy="416966"/>
            </a:xfrm>
            <a:custGeom>
              <a:avLst/>
              <a:gdLst>
                <a:gd name="connsiteX0" fmla="*/ 64915 w 130752"/>
                <a:gd name="connsiteY0" fmla="*/ 0 h 416966"/>
                <a:gd name="connsiteX1" fmla="*/ 35655 w 130752"/>
                <a:gd name="connsiteY1" fmla="*/ 109728 h 416966"/>
                <a:gd name="connsiteX2" fmla="*/ 13709 w 130752"/>
                <a:gd name="connsiteY2" fmla="*/ 212140 h 416966"/>
                <a:gd name="connsiteX3" fmla="*/ 21024 w 130752"/>
                <a:gd name="connsiteY3" fmla="*/ 365760 h 416966"/>
                <a:gd name="connsiteX4" fmla="*/ 35655 w 130752"/>
                <a:gd name="connsiteY4" fmla="*/ 395020 h 416966"/>
                <a:gd name="connsiteX5" fmla="*/ 42970 w 130752"/>
                <a:gd name="connsiteY5" fmla="*/ 416966 h 416966"/>
                <a:gd name="connsiteX6" fmla="*/ 72231 w 130752"/>
                <a:gd name="connsiteY6" fmla="*/ 409651 h 416966"/>
                <a:gd name="connsiteX7" fmla="*/ 130752 w 130752"/>
                <a:gd name="connsiteY7" fmla="*/ 387705 h 416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52" h="416966">
                  <a:moveTo>
                    <a:pt x="64915" y="0"/>
                  </a:moveTo>
                  <a:cubicBezTo>
                    <a:pt x="47106" y="44523"/>
                    <a:pt x="41391" y="52373"/>
                    <a:pt x="35655" y="109728"/>
                  </a:cubicBezTo>
                  <a:cubicBezTo>
                    <a:pt x="27254" y="193730"/>
                    <a:pt x="39298" y="160961"/>
                    <a:pt x="13709" y="212140"/>
                  </a:cubicBezTo>
                  <a:cubicBezTo>
                    <a:pt x="218" y="279599"/>
                    <a:pt x="0" y="260640"/>
                    <a:pt x="21024" y="365760"/>
                  </a:cubicBezTo>
                  <a:cubicBezTo>
                    <a:pt x="23163" y="376453"/>
                    <a:pt x="31359" y="384997"/>
                    <a:pt x="35655" y="395020"/>
                  </a:cubicBezTo>
                  <a:cubicBezTo>
                    <a:pt x="38693" y="402108"/>
                    <a:pt x="40532" y="409651"/>
                    <a:pt x="42970" y="416966"/>
                  </a:cubicBezTo>
                  <a:cubicBezTo>
                    <a:pt x="52724" y="414528"/>
                    <a:pt x="62693" y="412830"/>
                    <a:pt x="72231" y="409651"/>
                  </a:cubicBezTo>
                  <a:cubicBezTo>
                    <a:pt x="91995" y="403063"/>
                    <a:pt x="130752" y="387705"/>
                    <a:pt x="130752" y="38770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Freeform 104"/>
            <p:cNvSpPr/>
            <p:nvPr/>
          </p:nvSpPr>
          <p:spPr>
            <a:xfrm>
              <a:off x="5127955" y="5025542"/>
              <a:ext cx="131674" cy="547542"/>
            </a:xfrm>
            <a:custGeom>
              <a:avLst/>
              <a:gdLst>
                <a:gd name="connsiteX0" fmla="*/ 0 w 131674"/>
                <a:gd name="connsiteY0" fmla="*/ 0 h 547542"/>
                <a:gd name="connsiteX1" fmla="*/ 7315 w 131674"/>
                <a:gd name="connsiteY1" fmla="*/ 285293 h 547542"/>
                <a:gd name="connsiteX2" fmla="*/ 14631 w 131674"/>
                <a:gd name="connsiteY2" fmla="*/ 307239 h 547542"/>
                <a:gd name="connsiteX3" fmla="*/ 43891 w 131674"/>
                <a:gd name="connsiteY3" fmla="*/ 329184 h 547542"/>
                <a:gd name="connsiteX4" fmla="*/ 58522 w 131674"/>
                <a:gd name="connsiteY4" fmla="*/ 373076 h 547542"/>
                <a:gd name="connsiteX5" fmla="*/ 95098 w 131674"/>
                <a:gd name="connsiteY5" fmla="*/ 431597 h 547542"/>
                <a:gd name="connsiteX6" fmla="*/ 117043 w 131674"/>
                <a:gd name="connsiteY6" fmla="*/ 512064 h 547542"/>
                <a:gd name="connsiteX7" fmla="*/ 109728 w 131674"/>
                <a:gd name="connsiteY7" fmla="*/ 541325 h 547542"/>
                <a:gd name="connsiteX8" fmla="*/ 131674 w 131674"/>
                <a:gd name="connsiteY8" fmla="*/ 526695 h 54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674" h="547542">
                  <a:moveTo>
                    <a:pt x="0" y="0"/>
                  </a:moveTo>
                  <a:cubicBezTo>
                    <a:pt x="2438" y="95098"/>
                    <a:pt x="2790" y="190272"/>
                    <a:pt x="7315" y="285293"/>
                  </a:cubicBezTo>
                  <a:cubicBezTo>
                    <a:pt x="7682" y="292995"/>
                    <a:pt x="9694" y="301315"/>
                    <a:pt x="14631" y="307239"/>
                  </a:cubicBezTo>
                  <a:cubicBezTo>
                    <a:pt x="22436" y="316605"/>
                    <a:pt x="34138" y="321869"/>
                    <a:pt x="43891" y="329184"/>
                  </a:cubicBezTo>
                  <a:cubicBezTo>
                    <a:pt x="48768" y="343815"/>
                    <a:pt x="51625" y="359282"/>
                    <a:pt x="58522" y="373076"/>
                  </a:cubicBezTo>
                  <a:cubicBezTo>
                    <a:pt x="102539" y="461110"/>
                    <a:pt x="61124" y="346663"/>
                    <a:pt x="95098" y="431597"/>
                  </a:cubicBezTo>
                  <a:cubicBezTo>
                    <a:pt x="109947" y="468719"/>
                    <a:pt x="109697" y="475333"/>
                    <a:pt x="117043" y="512064"/>
                  </a:cubicBezTo>
                  <a:cubicBezTo>
                    <a:pt x="114605" y="521818"/>
                    <a:pt x="102619" y="534216"/>
                    <a:pt x="109728" y="541325"/>
                  </a:cubicBezTo>
                  <a:cubicBezTo>
                    <a:pt x="115945" y="547542"/>
                    <a:pt x="131674" y="526695"/>
                    <a:pt x="131674" y="52669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Freeform 105"/>
            <p:cNvSpPr/>
            <p:nvPr/>
          </p:nvSpPr>
          <p:spPr>
            <a:xfrm>
              <a:off x="5127955" y="5018227"/>
              <a:ext cx="58522" cy="504749"/>
            </a:xfrm>
            <a:custGeom>
              <a:avLst/>
              <a:gdLst>
                <a:gd name="connsiteX0" fmla="*/ 21946 w 58522"/>
                <a:gd name="connsiteY0" fmla="*/ 0 h 504749"/>
                <a:gd name="connsiteX1" fmla="*/ 14631 w 58522"/>
                <a:gd name="connsiteY1" fmla="*/ 182880 h 504749"/>
                <a:gd name="connsiteX2" fmla="*/ 0 w 58522"/>
                <a:gd name="connsiteY2" fmla="*/ 212141 h 504749"/>
                <a:gd name="connsiteX3" fmla="*/ 43891 w 58522"/>
                <a:gd name="connsiteY3" fmla="*/ 277978 h 504749"/>
                <a:gd name="connsiteX4" fmla="*/ 36576 w 58522"/>
                <a:gd name="connsiteY4" fmla="*/ 431597 h 504749"/>
                <a:gd name="connsiteX5" fmla="*/ 29261 w 58522"/>
                <a:gd name="connsiteY5" fmla="*/ 460858 h 504749"/>
                <a:gd name="connsiteX6" fmla="*/ 21946 w 58522"/>
                <a:gd name="connsiteY6" fmla="*/ 497434 h 504749"/>
                <a:gd name="connsiteX7" fmla="*/ 58522 w 58522"/>
                <a:gd name="connsiteY7" fmla="*/ 504749 h 504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522" h="504749">
                  <a:moveTo>
                    <a:pt x="21946" y="0"/>
                  </a:moveTo>
                  <a:cubicBezTo>
                    <a:pt x="19508" y="60960"/>
                    <a:pt x="20909" y="122195"/>
                    <a:pt x="14631" y="182880"/>
                  </a:cubicBezTo>
                  <a:cubicBezTo>
                    <a:pt x="13509" y="193727"/>
                    <a:pt x="0" y="201236"/>
                    <a:pt x="0" y="212141"/>
                  </a:cubicBezTo>
                  <a:cubicBezTo>
                    <a:pt x="0" y="253733"/>
                    <a:pt x="16909" y="257740"/>
                    <a:pt x="43891" y="277978"/>
                  </a:cubicBezTo>
                  <a:cubicBezTo>
                    <a:pt x="41453" y="329184"/>
                    <a:pt x="40664" y="380496"/>
                    <a:pt x="36576" y="431597"/>
                  </a:cubicBezTo>
                  <a:cubicBezTo>
                    <a:pt x="35774" y="441619"/>
                    <a:pt x="31442" y="451044"/>
                    <a:pt x="29261" y="460858"/>
                  </a:cubicBezTo>
                  <a:cubicBezTo>
                    <a:pt x="26564" y="472995"/>
                    <a:pt x="24384" y="485242"/>
                    <a:pt x="21946" y="497434"/>
                  </a:cubicBezTo>
                  <a:lnTo>
                    <a:pt x="58522" y="504749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Freeform 106"/>
            <p:cNvSpPr/>
            <p:nvPr/>
          </p:nvSpPr>
          <p:spPr>
            <a:xfrm>
              <a:off x="5069434" y="5047488"/>
              <a:ext cx="131673" cy="491440"/>
            </a:xfrm>
            <a:custGeom>
              <a:avLst/>
              <a:gdLst>
                <a:gd name="connsiteX0" fmla="*/ 51206 w 131673"/>
                <a:gd name="connsiteY0" fmla="*/ 0 h 491440"/>
                <a:gd name="connsiteX1" fmla="*/ 29260 w 131673"/>
                <a:gd name="connsiteY1" fmla="*/ 29261 h 491440"/>
                <a:gd name="connsiteX2" fmla="*/ 21945 w 131673"/>
                <a:gd name="connsiteY2" fmla="*/ 73152 h 491440"/>
                <a:gd name="connsiteX3" fmla="*/ 14630 w 131673"/>
                <a:gd name="connsiteY3" fmla="*/ 160934 h 491440"/>
                <a:gd name="connsiteX4" fmla="*/ 0 w 131673"/>
                <a:gd name="connsiteY4" fmla="*/ 204826 h 491440"/>
                <a:gd name="connsiteX5" fmla="*/ 7315 w 131673"/>
                <a:gd name="connsiteY5" fmla="*/ 314554 h 491440"/>
                <a:gd name="connsiteX6" fmla="*/ 43891 w 131673"/>
                <a:gd name="connsiteY6" fmla="*/ 365760 h 491440"/>
                <a:gd name="connsiteX7" fmla="*/ 73152 w 131673"/>
                <a:gd name="connsiteY7" fmla="*/ 402336 h 491440"/>
                <a:gd name="connsiteX8" fmla="*/ 80467 w 131673"/>
                <a:gd name="connsiteY8" fmla="*/ 424282 h 491440"/>
                <a:gd name="connsiteX9" fmla="*/ 95097 w 131673"/>
                <a:gd name="connsiteY9" fmla="*/ 446227 h 491440"/>
                <a:gd name="connsiteX10" fmla="*/ 117043 w 131673"/>
                <a:gd name="connsiteY10" fmla="*/ 490118 h 491440"/>
                <a:gd name="connsiteX11" fmla="*/ 131673 w 131673"/>
                <a:gd name="connsiteY11" fmla="*/ 482803 h 4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1673" h="491440">
                  <a:moveTo>
                    <a:pt x="51206" y="0"/>
                  </a:moveTo>
                  <a:cubicBezTo>
                    <a:pt x="43891" y="9754"/>
                    <a:pt x="33788" y="17941"/>
                    <a:pt x="29260" y="29261"/>
                  </a:cubicBezTo>
                  <a:cubicBezTo>
                    <a:pt x="23751" y="43032"/>
                    <a:pt x="23583" y="58411"/>
                    <a:pt x="21945" y="73152"/>
                  </a:cubicBezTo>
                  <a:cubicBezTo>
                    <a:pt x="18703" y="102335"/>
                    <a:pt x="19457" y="131971"/>
                    <a:pt x="14630" y="160934"/>
                  </a:cubicBezTo>
                  <a:cubicBezTo>
                    <a:pt x="12095" y="176146"/>
                    <a:pt x="4877" y="190195"/>
                    <a:pt x="0" y="204826"/>
                  </a:cubicBezTo>
                  <a:cubicBezTo>
                    <a:pt x="2438" y="241402"/>
                    <a:pt x="3267" y="278121"/>
                    <a:pt x="7315" y="314554"/>
                  </a:cubicBezTo>
                  <a:cubicBezTo>
                    <a:pt x="10944" y="347216"/>
                    <a:pt x="23575" y="335284"/>
                    <a:pt x="43891" y="365760"/>
                  </a:cubicBezTo>
                  <a:cubicBezTo>
                    <a:pt x="62347" y="393445"/>
                    <a:pt x="52304" y="381489"/>
                    <a:pt x="73152" y="402336"/>
                  </a:cubicBezTo>
                  <a:cubicBezTo>
                    <a:pt x="75590" y="409651"/>
                    <a:pt x="77019" y="417385"/>
                    <a:pt x="80467" y="424282"/>
                  </a:cubicBezTo>
                  <a:cubicBezTo>
                    <a:pt x="84399" y="432145"/>
                    <a:pt x="91634" y="438146"/>
                    <a:pt x="95097" y="446227"/>
                  </a:cubicBezTo>
                  <a:cubicBezTo>
                    <a:pt x="99867" y="457358"/>
                    <a:pt x="98196" y="485406"/>
                    <a:pt x="117043" y="490118"/>
                  </a:cubicBezTo>
                  <a:cubicBezTo>
                    <a:pt x="122332" y="491440"/>
                    <a:pt x="126796" y="485241"/>
                    <a:pt x="131673" y="482803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Freeform 108"/>
            <p:cNvSpPr/>
            <p:nvPr/>
          </p:nvSpPr>
          <p:spPr>
            <a:xfrm>
              <a:off x="5438775" y="5019675"/>
              <a:ext cx="176470" cy="561975"/>
            </a:xfrm>
            <a:custGeom>
              <a:avLst/>
              <a:gdLst>
                <a:gd name="connsiteX0" fmla="*/ 0 w 176470"/>
                <a:gd name="connsiteY0" fmla="*/ 0 h 561975"/>
                <a:gd name="connsiteX1" fmla="*/ 38100 w 176470"/>
                <a:gd name="connsiteY1" fmla="*/ 85725 h 561975"/>
                <a:gd name="connsiteX2" fmla="*/ 66675 w 176470"/>
                <a:gd name="connsiteY2" fmla="*/ 190500 h 561975"/>
                <a:gd name="connsiteX3" fmla="*/ 76200 w 176470"/>
                <a:gd name="connsiteY3" fmla="*/ 219075 h 561975"/>
                <a:gd name="connsiteX4" fmla="*/ 85725 w 176470"/>
                <a:gd name="connsiteY4" fmla="*/ 295275 h 561975"/>
                <a:gd name="connsiteX5" fmla="*/ 104775 w 176470"/>
                <a:gd name="connsiteY5" fmla="*/ 352425 h 561975"/>
                <a:gd name="connsiteX6" fmla="*/ 114300 w 176470"/>
                <a:gd name="connsiteY6" fmla="*/ 400050 h 561975"/>
                <a:gd name="connsiteX7" fmla="*/ 152400 w 176470"/>
                <a:gd name="connsiteY7" fmla="*/ 457200 h 561975"/>
                <a:gd name="connsiteX8" fmla="*/ 171450 w 176470"/>
                <a:gd name="connsiteY8" fmla="*/ 561975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6470" h="561975">
                  <a:moveTo>
                    <a:pt x="0" y="0"/>
                  </a:moveTo>
                  <a:cubicBezTo>
                    <a:pt x="16597" y="33193"/>
                    <a:pt x="25938" y="49240"/>
                    <a:pt x="38100" y="85725"/>
                  </a:cubicBezTo>
                  <a:cubicBezTo>
                    <a:pt x="64817" y="165875"/>
                    <a:pt x="49239" y="129473"/>
                    <a:pt x="66675" y="190500"/>
                  </a:cubicBezTo>
                  <a:cubicBezTo>
                    <a:pt x="69433" y="200154"/>
                    <a:pt x="73025" y="209550"/>
                    <a:pt x="76200" y="219075"/>
                  </a:cubicBezTo>
                  <a:cubicBezTo>
                    <a:pt x="79375" y="244475"/>
                    <a:pt x="80362" y="270246"/>
                    <a:pt x="85725" y="295275"/>
                  </a:cubicBezTo>
                  <a:cubicBezTo>
                    <a:pt x="89932" y="314910"/>
                    <a:pt x="100837" y="332734"/>
                    <a:pt x="104775" y="352425"/>
                  </a:cubicBezTo>
                  <a:cubicBezTo>
                    <a:pt x="107950" y="368300"/>
                    <a:pt x="107601" y="385312"/>
                    <a:pt x="114300" y="400050"/>
                  </a:cubicBezTo>
                  <a:cubicBezTo>
                    <a:pt x="123774" y="420893"/>
                    <a:pt x="145160" y="435480"/>
                    <a:pt x="152400" y="457200"/>
                  </a:cubicBezTo>
                  <a:cubicBezTo>
                    <a:pt x="176470" y="529410"/>
                    <a:pt x="171450" y="494270"/>
                    <a:pt x="171450" y="56197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Freeform 109"/>
            <p:cNvSpPr/>
            <p:nvPr/>
          </p:nvSpPr>
          <p:spPr>
            <a:xfrm>
              <a:off x="5657149" y="5048250"/>
              <a:ext cx="33075" cy="523875"/>
            </a:xfrm>
            <a:custGeom>
              <a:avLst/>
              <a:gdLst>
                <a:gd name="connsiteX0" fmla="*/ 10226 w 33075"/>
                <a:gd name="connsiteY0" fmla="*/ 0 h 523875"/>
                <a:gd name="connsiteX1" fmla="*/ 19751 w 33075"/>
                <a:gd name="connsiteY1" fmla="*/ 152400 h 523875"/>
                <a:gd name="connsiteX2" fmla="*/ 29276 w 33075"/>
                <a:gd name="connsiteY2" fmla="*/ 190500 h 523875"/>
                <a:gd name="connsiteX3" fmla="*/ 10226 w 33075"/>
                <a:gd name="connsiteY3" fmla="*/ 419100 h 523875"/>
                <a:gd name="connsiteX4" fmla="*/ 701 w 33075"/>
                <a:gd name="connsiteY4" fmla="*/ 523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75" h="523875">
                  <a:moveTo>
                    <a:pt x="10226" y="0"/>
                  </a:moveTo>
                  <a:cubicBezTo>
                    <a:pt x="13401" y="50800"/>
                    <a:pt x="14686" y="101753"/>
                    <a:pt x="19751" y="152400"/>
                  </a:cubicBezTo>
                  <a:cubicBezTo>
                    <a:pt x="21054" y="165426"/>
                    <a:pt x="29276" y="177409"/>
                    <a:pt x="29276" y="190500"/>
                  </a:cubicBezTo>
                  <a:cubicBezTo>
                    <a:pt x="29276" y="353360"/>
                    <a:pt x="33075" y="327702"/>
                    <a:pt x="10226" y="419100"/>
                  </a:cubicBezTo>
                  <a:cubicBezTo>
                    <a:pt x="0" y="511136"/>
                    <a:pt x="701" y="476074"/>
                    <a:pt x="701" y="52387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Freeform 110"/>
            <p:cNvSpPr/>
            <p:nvPr/>
          </p:nvSpPr>
          <p:spPr>
            <a:xfrm>
              <a:off x="5448300" y="5067300"/>
              <a:ext cx="163260" cy="476250"/>
            </a:xfrm>
            <a:custGeom>
              <a:avLst/>
              <a:gdLst>
                <a:gd name="connsiteX0" fmla="*/ 9525 w 163260"/>
                <a:gd name="connsiteY0" fmla="*/ 0 h 476250"/>
                <a:gd name="connsiteX1" fmla="*/ 0 w 163260"/>
                <a:gd name="connsiteY1" fmla="*/ 38100 h 476250"/>
                <a:gd name="connsiteX2" fmla="*/ 19050 w 163260"/>
                <a:gd name="connsiteY2" fmla="*/ 161925 h 476250"/>
                <a:gd name="connsiteX3" fmla="*/ 38100 w 163260"/>
                <a:gd name="connsiteY3" fmla="*/ 266700 h 476250"/>
                <a:gd name="connsiteX4" fmla="*/ 47625 w 163260"/>
                <a:gd name="connsiteY4" fmla="*/ 295275 h 476250"/>
                <a:gd name="connsiteX5" fmla="*/ 76200 w 163260"/>
                <a:gd name="connsiteY5" fmla="*/ 333375 h 476250"/>
                <a:gd name="connsiteX6" fmla="*/ 104775 w 163260"/>
                <a:gd name="connsiteY6" fmla="*/ 352425 h 476250"/>
                <a:gd name="connsiteX7" fmla="*/ 123825 w 163260"/>
                <a:gd name="connsiteY7" fmla="*/ 381000 h 476250"/>
                <a:gd name="connsiteX8" fmla="*/ 152400 w 163260"/>
                <a:gd name="connsiteY8" fmla="*/ 438150 h 476250"/>
                <a:gd name="connsiteX9" fmla="*/ 161925 w 163260"/>
                <a:gd name="connsiteY9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3260" h="476250">
                  <a:moveTo>
                    <a:pt x="9525" y="0"/>
                  </a:moveTo>
                  <a:cubicBezTo>
                    <a:pt x="6350" y="12700"/>
                    <a:pt x="0" y="25009"/>
                    <a:pt x="0" y="38100"/>
                  </a:cubicBezTo>
                  <a:cubicBezTo>
                    <a:pt x="0" y="118217"/>
                    <a:pt x="7547" y="104410"/>
                    <a:pt x="19050" y="161925"/>
                  </a:cubicBezTo>
                  <a:cubicBezTo>
                    <a:pt x="26012" y="196733"/>
                    <a:pt x="30662" y="231990"/>
                    <a:pt x="38100" y="266700"/>
                  </a:cubicBezTo>
                  <a:cubicBezTo>
                    <a:pt x="40204" y="276517"/>
                    <a:pt x="42644" y="286558"/>
                    <a:pt x="47625" y="295275"/>
                  </a:cubicBezTo>
                  <a:cubicBezTo>
                    <a:pt x="55501" y="309058"/>
                    <a:pt x="64975" y="322150"/>
                    <a:pt x="76200" y="333375"/>
                  </a:cubicBezTo>
                  <a:cubicBezTo>
                    <a:pt x="84295" y="341470"/>
                    <a:pt x="95250" y="346075"/>
                    <a:pt x="104775" y="352425"/>
                  </a:cubicBezTo>
                  <a:cubicBezTo>
                    <a:pt x="111125" y="361950"/>
                    <a:pt x="118705" y="370761"/>
                    <a:pt x="123825" y="381000"/>
                  </a:cubicBezTo>
                  <a:cubicBezTo>
                    <a:pt x="163260" y="459870"/>
                    <a:pt x="97805" y="356258"/>
                    <a:pt x="152400" y="438150"/>
                  </a:cubicBezTo>
                  <a:lnTo>
                    <a:pt x="161925" y="47625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 111"/>
            <p:cNvSpPr/>
            <p:nvPr/>
          </p:nvSpPr>
          <p:spPr>
            <a:xfrm>
              <a:off x="5391150" y="5038725"/>
              <a:ext cx="190500" cy="472440"/>
            </a:xfrm>
            <a:custGeom>
              <a:avLst/>
              <a:gdLst>
                <a:gd name="connsiteX0" fmla="*/ 0 w 190500"/>
                <a:gd name="connsiteY0" fmla="*/ 0 h 472440"/>
                <a:gd name="connsiteX1" fmla="*/ 9525 w 190500"/>
                <a:gd name="connsiteY1" fmla="*/ 47625 h 472440"/>
                <a:gd name="connsiteX2" fmla="*/ 28575 w 190500"/>
                <a:gd name="connsiteY2" fmla="*/ 76200 h 472440"/>
                <a:gd name="connsiteX3" fmla="*/ 57150 w 190500"/>
                <a:gd name="connsiteY3" fmla="*/ 123825 h 472440"/>
                <a:gd name="connsiteX4" fmla="*/ 85725 w 190500"/>
                <a:gd name="connsiteY4" fmla="*/ 209550 h 472440"/>
                <a:gd name="connsiteX5" fmla="*/ 114300 w 190500"/>
                <a:gd name="connsiteY5" fmla="*/ 228600 h 472440"/>
                <a:gd name="connsiteX6" fmla="*/ 123825 w 190500"/>
                <a:gd name="connsiteY6" fmla="*/ 266700 h 472440"/>
                <a:gd name="connsiteX7" fmla="*/ 104775 w 190500"/>
                <a:gd name="connsiteY7" fmla="*/ 371475 h 472440"/>
                <a:gd name="connsiteX8" fmla="*/ 152400 w 190500"/>
                <a:gd name="connsiteY8" fmla="*/ 438150 h 472440"/>
                <a:gd name="connsiteX9" fmla="*/ 161925 w 190500"/>
                <a:gd name="connsiteY9" fmla="*/ 466725 h 472440"/>
                <a:gd name="connsiteX10" fmla="*/ 190500 w 190500"/>
                <a:gd name="connsiteY10" fmla="*/ 466725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472440">
                  <a:moveTo>
                    <a:pt x="0" y="0"/>
                  </a:moveTo>
                  <a:cubicBezTo>
                    <a:pt x="3175" y="15875"/>
                    <a:pt x="3841" y="32466"/>
                    <a:pt x="9525" y="47625"/>
                  </a:cubicBezTo>
                  <a:cubicBezTo>
                    <a:pt x="13545" y="58344"/>
                    <a:pt x="22508" y="66492"/>
                    <a:pt x="28575" y="76200"/>
                  </a:cubicBezTo>
                  <a:cubicBezTo>
                    <a:pt x="38387" y="91899"/>
                    <a:pt x="47625" y="107950"/>
                    <a:pt x="57150" y="123825"/>
                  </a:cubicBezTo>
                  <a:cubicBezTo>
                    <a:pt x="63536" y="162140"/>
                    <a:pt x="58938" y="182763"/>
                    <a:pt x="85725" y="209550"/>
                  </a:cubicBezTo>
                  <a:cubicBezTo>
                    <a:pt x="93820" y="217645"/>
                    <a:pt x="104775" y="222250"/>
                    <a:pt x="114300" y="228600"/>
                  </a:cubicBezTo>
                  <a:cubicBezTo>
                    <a:pt x="117475" y="241300"/>
                    <a:pt x="123825" y="253609"/>
                    <a:pt x="123825" y="266700"/>
                  </a:cubicBezTo>
                  <a:cubicBezTo>
                    <a:pt x="123825" y="278887"/>
                    <a:pt x="107872" y="355990"/>
                    <a:pt x="104775" y="371475"/>
                  </a:cubicBezTo>
                  <a:cubicBezTo>
                    <a:pt x="111247" y="380104"/>
                    <a:pt x="145436" y="424222"/>
                    <a:pt x="152400" y="438150"/>
                  </a:cubicBezTo>
                  <a:cubicBezTo>
                    <a:pt x="156890" y="447130"/>
                    <a:pt x="153893" y="460701"/>
                    <a:pt x="161925" y="466725"/>
                  </a:cubicBezTo>
                  <a:cubicBezTo>
                    <a:pt x="169545" y="472440"/>
                    <a:pt x="180975" y="466725"/>
                    <a:pt x="190500" y="4667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5391150" y="5019675"/>
              <a:ext cx="257175" cy="542925"/>
            </a:xfrm>
            <a:custGeom>
              <a:avLst/>
              <a:gdLst>
                <a:gd name="connsiteX0" fmla="*/ 0 w 257175"/>
                <a:gd name="connsiteY0" fmla="*/ 0 h 542925"/>
                <a:gd name="connsiteX1" fmla="*/ 19050 w 257175"/>
                <a:gd name="connsiteY1" fmla="*/ 180975 h 542925"/>
                <a:gd name="connsiteX2" fmla="*/ 28575 w 257175"/>
                <a:gd name="connsiteY2" fmla="*/ 219075 h 542925"/>
                <a:gd name="connsiteX3" fmla="*/ 47625 w 257175"/>
                <a:gd name="connsiteY3" fmla="*/ 247650 h 542925"/>
                <a:gd name="connsiteX4" fmla="*/ 57150 w 257175"/>
                <a:gd name="connsiteY4" fmla="*/ 285750 h 542925"/>
                <a:gd name="connsiteX5" fmla="*/ 66675 w 257175"/>
                <a:gd name="connsiteY5" fmla="*/ 342900 h 542925"/>
                <a:gd name="connsiteX6" fmla="*/ 123825 w 257175"/>
                <a:gd name="connsiteY6" fmla="*/ 371475 h 542925"/>
                <a:gd name="connsiteX7" fmla="*/ 133350 w 257175"/>
                <a:gd name="connsiteY7" fmla="*/ 400050 h 542925"/>
                <a:gd name="connsiteX8" fmla="*/ 209550 w 257175"/>
                <a:gd name="connsiteY8" fmla="*/ 457200 h 542925"/>
                <a:gd name="connsiteX9" fmla="*/ 219075 w 257175"/>
                <a:gd name="connsiteY9" fmla="*/ 485775 h 542925"/>
                <a:gd name="connsiteX10" fmla="*/ 247650 w 257175"/>
                <a:gd name="connsiteY10" fmla="*/ 495300 h 542925"/>
                <a:gd name="connsiteX11" fmla="*/ 257175 w 257175"/>
                <a:gd name="connsiteY11" fmla="*/ 542925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7175" h="542925">
                  <a:moveTo>
                    <a:pt x="0" y="0"/>
                  </a:moveTo>
                  <a:cubicBezTo>
                    <a:pt x="6350" y="60325"/>
                    <a:pt x="11205" y="120826"/>
                    <a:pt x="19050" y="180975"/>
                  </a:cubicBezTo>
                  <a:cubicBezTo>
                    <a:pt x="20743" y="193956"/>
                    <a:pt x="23418" y="207043"/>
                    <a:pt x="28575" y="219075"/>
                  </a:cubicBezTo>
                  <a:cubicBezTo>
                    <a:pt x="33084" y="229597"/>
                    <a:pt x="41275" y="238125"/>
                    <a:pt x="47625" y="247650"/>
                  </a:cubicBezTo>
                  <a:cubicBezTo>
                    <a:pt x="50800" y="260350"/>
                    <a:pt x="54583" y="272913"/>
                    <a:pt x="57150" y="285750"/>
                  </a:cubicBezTo>
                  <a:cubicBezTo>
                    <a:pt x="60938" y="304688"/>
                    <a:pt x="58038" y="325626"/>
                    <a:pt x="66675" y="342900"/>
                  </a:cubicBezTo>
                  <a:cubicBezTo>
                    <a:pt x="74061" y="357672"/>
                    <a:pt x="110301" y="366967"/>
                    <a:pt x="123825" y="371475"/>
                  </a:cubicBezTo>
                  <a:cubicBezTo>
                    <a:pt x="127000" y="381000"/>
                    <a:pt x="127781" y="391696"/>
                    <a:pt x="133350" y="400050"/>
                  </a:cubicBezTo>
                  <a:cubicBezTo>
                    <a:pt x="151868" y="427827"/>
                    <a:pt x="182188" y="440783"/>
                    <a:pt x="209550" y="457200"/>
                  </a:cubicBezTo>
                  <a:cubicBezTo>
                    <a:pt x="212725" y="466725"/>
                    <a:pt x="211975" y="478675"/>
                    <a:pt x="219075" y="485775"/>
                  </a:cubicBezTo>
                  <a:cubicBezTo>
                    <a:pt x="226175" y="492875"/>
                    <a:pt x="242081" y="486946"/>
                    <a:pt x="247650" y="495300"/>
                  </a:cubicBezTo>
                  <a:cubicBezTo>
                    <a:pt x="256630" y="508770"/>
                    <a:pt x="257175" y="542925"/>
                    <a:pt x="257175" y="5429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Freeform 113"/>
            <p:cNvSpPr/>
            <p:nvPr/>
          </p:nvSpPr>
          <p:spPr>
            <a:xfrm>
              <a:off x="5724525" y="5038725"/>
              <a:ext cx="68215" cy="504825"/>
            </a:xfrm>
            <a:custGeom>
              <a:avLst/>
              <a:gdLst>
                <a:gd name="connsiteX0" fmla="*/ 0 w 68215"/>
                <a:gd name="connsiteY0" fmla="*/ 0 h 504825"/>
                <a:gd name="connsiteX1" fmla="*/ 9525 w 68215"/>
                <a:gd name="connsiteY1" fmla="*/ 104775 h 504825"/>
                <a:gd name="connsiteX2" fmla="*/ 28575 w 68215"/>
                <a:gd name="connsiteY2" fmla="*/ 133350 h 504825"/>
                <a:gd name="connsiteX3" fmla="*/ 47625 w 68215"/>
                <a:gd name="connsiteY3" fmla="*/ 219075 h 504825"/>
                <a:gd name="connsiteX4" fmla="*/ 47625 w 68215"/>
                <a:gd name="connsiteY4" fmla="*/ 323850 h 504825"/>
                <a:gd name="connsiteX5" fmla="*/ 38100 w 68215"/>
                <a:gd name="connsiteY5" fmla="*/ 361950 h 504825"/>
                <a:gd name="connsiteX6" fmla="*/ 47625 w 68215"/>
                <a:gd name="connsiteY6" fmla="*/ 409575 h 504825"/>
                <a:gd name="connsiteX7" fmla="*/ 66675 w 68215"/>
                <a:gd name="connsiteY7" fmla="*/ 504825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215" h="504825">
                  <a:moveTo>
                    <a:pt x="0" y="0"/>
                  </a:moveTo>
                  <a:cubicBezTo>
                    <a:pt x="3175" y="34925"/>
                    <a:pt x="2177" y="70484"/>
                    <a:pt x="9525" y="104775"/>
                  </a:cubicBezTo>
                  <a:cubicBezTo>
                    <a:pt x="11924" y="115969"/>
                    <a:pt x="23455" y="123111"/>
                    <a:pt x="28575" y="133350"/>
                  </a:cubicBezTo>
                  <a:cubicBezTo>
                    <a:pt x="40299" y="156798"/>
                    <a:pt x="43967" y="197125"/>
                    <a:pt x="47625" y="219075"/>
                  </a:cubicBezTo>
                  <a:cubicBezTo>
                    <a:pt x="25781" y="284608"/>
                    <a:pt x="47625" y="205376"/>
                    <a:pt x="47625" y="323850"/>
                  </a:cubicBezTo>
                  <a:cubicBezTo>
                    <a:pt x="47625" y="336941"/>
                    <a:pt x="41275" y="349250"/>
                    <a:pt x="38100" y="361950"/>
                  </a:cubicBezTo>
                  <a:cubicBezTo>
                    <a:pt x="41275" y="377825"/>
                    <a:pt x="43985" y="393800"/>
                    <a:pt x="47625" y="409575"/>
                  </a:cubicBezTo>
                  <a:cubicBezTo>
                    <a:pt x="68215" y="498799"/>
                    <a:pt x="66675" y="457929"/>
                    <a:pt x="66675" y="5048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 114"/>
            <p:cNvSpPr/>
            <p:nvPr/>
          </p:nvSpPr>
          <p:spPr>
            <a:xfrm>
              <a:off x="5648110" y="5057775"/>
              <a:ext cx="95465" cy="507601"/>
            </a:xfrm>
            <a:custGeom>
              <a:avLst/>
              <a:gdLst>
                <a:gd name="connsiteX0" fmla="*/ 85940 w 95465"/>
                <a:gd name="connsiteY0" fmla="*/ 0 h 507601"/>
                <a:gd name="connsiteX1" fmla="*/ 66890 w 95465"/>
                <a:gd name="connsiteY1" fmla="*/ 66675 h 507601"/>
                <a:gd name="connsiteX2" fmla="*/ 57365 w 95465"/>
                <a:gd name="connsiteY2" fmla="*/ 95250 h 507601"/>
                <a:gd name="connsiteX3" fmla="*/ 38315 w 95465"/>
                <a:gd name="connsiteY3" fmla="*/ 171450 h 507601"/>
                <a:gd name="connsiteX4" fmla="*/ 76415 w 95465"/>
                <a:gd name="connsiteY4" fmla="*/ 257175 h 507601"/>
                <a:gd name="connsiteX5" fmla="*/ 95465 w 95465"/>
                <a:gd name="connsiteY5" fmla="*/ 285750 h 507601"/>
                <a:gd name="connsiteX6" fmla="*/ 28790 w 95465"/>
                <a:gd name="connsiteY6" fmla="*/ 342900 h 507601"/>
                <a:gd name="connsiteX7" fmla="*/ 19265 w 95465"/>
                <a:gd name="connsiteY7" fmla="*/ 438150 h 507601"/>
                <a:gd name="connsiteX8" fmla="*/ 215 w 95465"/>
                <a:gd name="connsiteY8" fmla="*/ 476250 h 507601"/>
                <a:gd name="connsiteX9" fmla="*/ 9740 w 95465"/>
                <a:gd name="connsiteY9" fmla="*/ 504825 h 507601"/>
                <a:gd name="connsiteX10" fmla="*/ 38315 w 95465"/>
                <a:gd name="connsiteY10" fmla="*/ 485775 h 507601"/>
                <a:gd name="connsiteX11" fmla="*/ 57365 w 95465"/>
                <a:gd name="connsiteY11" fmla="*/ 438150 h 50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465" h="507601">
                  <a:moveTo>
                    <a:pt x="85940" y="0"/>
                  </a:moveTo>
                  <a:cubicBezTo>
                    <a:pt x="79590" y="22225"/>
                    <a:pt x="73532" y="44535"/>
                    <a:pt x="66890" y="66675"/>
                  </a:cubicBezTo>
                  <a:cubicBezTo>
                    <a:pt x="64005" y="76292"/>
                    <a:pt x="59800" y="85510"/>
                    <a:pt x="57365" y="95250"/>
                  </a:cubicBezTo>
                  <a:lnTo>
                    <a:pt x="38315" y="171450"/>
                  </a:lnTo>
                  <a:cubicBezTo>
                    <a:pt x="51923" y="205470"/>
                    <a:pt x="58617" y="226029"/>
                    <a:pt x="76415" y="257175"/>
                  </a:cubicBezTo>
                  <a:cubicBezTo>
                    <a:pt x="82095" y="267114"/>
                    <a:pt x="89115" y="276225"/>
                    <a:pt x="95465" y="285750"/>
                  </a:cubicBezTo>
                  <a:cubicBezTo>
                    <a:pt x="88803" y="290746"/>
                    <a:pt x="32770" y="329965"/>
                    <a:pt x="28790" y="342900"/>
                  </a:cubicBezTo>
                  <a:cubicBezTo>
                    <a:pt x="19406" y="373397"/>
                    <a:pt x="25951" y="406950"/>
                    <a:pt x="19265" y="438150"/>
                  </a:cubicBezTo>
                  <a:cubicBezTo>
                    <a:pt x="16290" y="452034"/>
                    <a:pt x="6565" y="463550"/>
                    <a:pt x="215" y="476250"/>
                  </a:cubicBezTo>
                  <a:cubicBezTo>
                    <a:pt x="3390" y="485775"/>
                    <a:pt x="0" y="502390"/>
                    <a:pt x="9740" y="504825"/>
                  </a:cubicBezTo>
                  <a:cubicBezTo>
                    <a:pt x="20846" y="507601"/>
                    <a:pt x="31661" y="495090"/>
                    <a:pt x="38315" y="485775"/>
                  </a:cubicBezTo>
                  <a:cubicBezTo>
                    <a:pt x="48253" y="471862"/>
                    <a:pt x="57365" y="438150"/>
                    <a:pt x="57365" y="43815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Freeform 115"/>
            <p:cNvSpPr/>
            <p:nvPr/>
          </p:nvSpPr>
          <p:spPr>
            <a:xfrm>
              <a:off x="5636024" y="5029200"/>
              <a:ext cx="136126" cy="490895"/>
            </a:xfrm>
            <a:custGeom>
              <a:avLst/>
              <a:gdLst>
                <a:gd name="connsiteX0" fmla="*/ 40876 w 136126"/>
                <a:gd name="connsiteY0" fmla="*/ 0 h 490895"/>
                <a:gd name="connsiteX1" fmla="*/ 31351 w 136126"/>
                <a:gd name="connsiteY1" fmla="*/ 38100 h 490895"/>
                <a:gd name="connsiteX2" fmla="*/ 12301 w 136126"/>
                <a:gd name="connsiteY2" fmla="*/ 95250 h 490895"/>
                <a:gd name="connsiteX3" fmla="*/ 21826 w 136126"/>
                <a:gd name="connsiteY3" fmla="*/ 123825 h 490895"/>
                <a:gd name="connsiteX4" fmla="*/ 2776 w 136126"/>
                <a:gd name="connsiteY4" fmla="*/ 152400 h 490895"/>
                <a:gd name="connsiteX5" fmla="*/ 40876 w 136126"/>
                <a:gd name="connsiteY5" fmla="*/ 200025 h 490895"/>
                <a:gd name="connsiteX6" fmla="*/ 59926 w 136126"/>
                <a:gd name="connsiteY6" fmla="*/ 228600 h 490895"/>
                <a:gd name="connsiteX7" fmla="*/ 78976 w 136126"/>
                <a:gd name="connsiteY7" fmla="*/ 285750 h 490895"/>
                <a:gd name="connsiteX8" fmla="*/ 98026 w 136126"/>
                <a:gd name="connsiteY8" fmla="*/ 400050 h 490895"/>
                <a:gd name="connsiteX9" fmla="*/ 117076 w 136126"/>
                <a:gd name="connsiteY9" fmla="*/ 457200 h 490895"/>
                <a:gd name="connsiteX10" fmla="*/ 98026 w 136126"/>
                <a:gd name="connsiteY10" fmla="*/ 485775 h 490895"/>
                <a:gd name="connsiteX11" fmla="*/ 136126 w 136126"/>
                <a:gd name="connsiteY11" fmla="*/ 447675 h 490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6126" h="490895">
                  <a:moveTo>
                    <a:pt x="40876" y="0"/>
                  </a:moveTo>
                  <a:cubicBezTo>
                    <a:pt x="37701" y="12700"/>
                    <a:pt x="35113" y="25561"/>
                    <a:pt x="31351" y="38100"/>
                  </a:cubicBezTo>
                  <a:cubicBezTo>
                    <a:pt x="25581" y="57334"/>
                    <a:pt x="12301" y="95250"/>
                    <a:pt x="12301" y="95250"/>
                  </a:cubicBezTo>
                  <a:cubicBezTo>
                    <a:pt x="15476" y="104775"/>
                    <a:pt x="23477" y="113921"/>
                    <a:pt x="21826" y="123825"/>
                  </a:cubicBezTo>
                  <a:cubicBezTo>
                    <a:pt x="19944" y="135117"/>
                    <a:pt x="0" y="141294"/>
                    <a:pt x="2776" y="152400"/>
                  </a:cubicBezTo>
                  <a:cubicBezTo>
                    <a:pt x="7707" y="172123"/>
                    <a:pt x="28678" y="183761"/>
                    <a:pt x="40876" y="200025"/>
                  </a:cubicBezTo>
                  <a:cubicBezTo>
                    <a:pt x="47745" y="209183"/>
                    <a:pt x="55277" y="218139"/>
                    <a:pt x="59926" y="228600"/>
                  </a:cubicBezTo>
                  <a:cubicBezTo>
                    <a:pt x="68081" y="246950"/>
                    <a:pt x="78976" y="285750"/>
                    <a:pt x="78976" y="285750"/>
                  </a:cubicBezTo>
                  <a:cubicBezTo>
                    <a:pt x="85730" y="339780"/>
                    <a:pt x="84540" y="355098"/>
                    <a:pt x="98026" y="400050"/>
                  </a:cubicBezTo>
                  <a:cubicBezTo>
                    <a:pt x="103796" y="419284"/>
                    <a:pt x="117076" y="457200"/>
                    <a:pt x="117076" y="457200"/>
                  </a:cubicBezTo>
                  <a:cubicBezTo>
                    <a:pt x="110726" y="466725"/>
                    <a:pt x="87787" y="490895"/>
                    <a:pt x="98026" y="485775"/>
                  </a:cubicBezTo>
                  <a:cubicBezTo>
                    <a:pt x="114090" y="477743"/>
                    <a:pt x="136126" y="447675"/>
                    <a:pt x="136126" y="44767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Freeform 121"/>
            <p:cNvSpPr/>
            <p:nvPr/>
          </p:nvSpPr>
          <p:spPr>
            <a:xfrm>
              <a:off x="5638800" y="5076825"/>
              <a:ext cx="96901" cy="516989"/>
            </a:xfrm>
            <a:custGeom>
              <a:avLst/>
              <a:gdLst>
                <a:gd name="connsiteX0" fmla="*/ 66675 w 96901"/>
                <a:gd name="connsiteY0" fmla="*/ 0 h 516989"/>
                <a:gd name="connsiteX1" fmla="*/ 38100 w 96901"/>
                <a:gd name="connsiteY1" fmla="*/ 19050 h 516989"/>
                <a:gd name="connsiteX2" fmla="*/ 0 w 96901"/>
                <a:gd name="connsiteY2" fmla="*/ 133350 h 516989"/>
                <a:gd name="connsiteX3" fmla="*/ 9525 w 96901"/>
                <a:gd name="connsiteY3" fmla="*/ 161925 h 516989"/>
                <a:gd name="connsiteX4" fmla="*/ 66675 w 96901"/>
                <a:gd name="connsiteY4" fmla="*/ 219075 h 516989"/>
                <a:gd name="connsiteX5" fmla="*/ 76200 w 96901"/>
                <a:gd name="connsiteY5" fmla="*/ 257175 h 516989"/>
                <a:gd name="connsiteX6" fmla="*/ 95250 w 96901"/>
                <a:gd name="connsiteY6" fmla="*/ 285750 h 516989"/>
                <a:gd name="connsiteX7" fmla="*/ 85725 w 96901"/>
                <a:gd name="connsiteY7" fmla="*/ 314325 h 516989"/>
                <a:gd name="connsiteX8" fmla="*/ 76200 w 96901"/>
                <a:gd name="connsiteY8" fmla="*/ 390525 h 516989"/>
                <a:gd name="connsiteX9" fmla="*/ 38100 w 96901"/>
                <a:gd name="connsiteY9" fmla="*/ 457200 h 516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01" h="516989">
                  <a:moveTo>
                    <a:pt x="66675" y="0"/>
                  </a:moveTo>
                  <a:cubicBezTo>
                    <a:pt x="57150" y="6350"/>
                    <a:pt x="43220" y="8811"/>
                    <a:pt x="38100" y="19050"/>
                  </a:cubicBezTo>
                  <a:cubicBezTo>
                    <a:pt x="20139" y="54971"/>
                    <a:pt x="0" y="133350"/>
                    <a:pt x="0" y="133350"/>
                  </a:cubicBezTo>
                  <a:cubicBezTo>
                    <a:pt x="3175" y="142875"/>
                    <a:pt x="3361" y="154000"/>
                    <a:pt x="9525" y="161925"/>
                  </a:cubicBezTo>
                  <a:cubicBezTo>
                    <a:pt x="26065" y="183191"/>
                    <a:pt x="66675" y="219075"/>
                    <a:pt x="66675" y="219075"/>
                  </a:cubicBezTo>
                  <a:cubicBezTo>
                    <a:pt x="69850" y="231775"/>
                    <a:pt x="71043" y="245143"/>
                    <a:pt x="76200" y="257175"/>
                  </a:cubicBezTo>
                  <a:cubicBezTo>
                    <a:pt x="80709" y="267697"/>
                    <a:pt x="93368" y="274458"/>
                    <a:pt x="95250" y="285750"/>
                  </a:cubicBezTo>
                  <a:cubicBezTo>
                    <a:pt x="96901" y="295654"/>
                    <a:pt x="88900" y="304800"/>
                    <a:pt x="85725" y="314325"/>
                  </a:cubicBezTo>
                  <a:cubicBezTo>
                    <a:pt x="82550" y="339725"/>
                    <a:pt x="83835" y="366093"/>
                    <a:pt x="76200" y="390525"/>
                  </a:cubicBezTo>
                  <a:cubicBezTo>
                    <a:pt x="36680" y="516989"/>
                    <a:pt x="38100" y="489821"/>
                    <a:pt x="38100" y="45720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Freeform 122"/>
            <p:cNvSpPr/>
            <p:nvPr/>
          </p:nvSpPr>
          <p:spPr>
            <a:xfrm>
              <a:off x="5543293" y="5019675"/>
              <a:ext cx="219332" cy="538684"/>
            </a:xfrm>
            <a:custGeom>
              <a:avLst/>
              <a:gdLst>
                <a:gd name="connsiteX0" fmla="*/ 219332 w 219332"/>
                <a:gd name="connsiteY0" fmla="*/ 0 h 538684"/>
                <a:gd name="connsiteX1" fmla="*/ 190757 w 219332"/>
                <a:gd name="connsiteY1" fmla="*/ 266700 h 538684"/>
                <a:gd name="connsiteX2" fmla="*/ 181232 w 219332"/>
                <a:gd name="connsiteY2" fmla="*/ 323850 h 538684"/>
                <a:gd name="connsiteX3" fmla="*/ 162182 w 219332"/>
                <a:gd name="connsiteY3" fmla="*/ 361950 h 538684"/>
                <a:gd name="connsiteX4" fmla="*/ 38357 w 219332"/>
                <a:gd name="connsiteY4" fmla="*/ 457200 h 538684"/>
                <a:gd name="connsiteX5" fmla="*/ 257 w 219332"/>
                <a:gd name="connsiteY5" fmla="*/ 476250 h 538684"/>
                <a:gd name="connsiteX6" fmla="*/ 57407 w 219332"/>
                <a:gd name="connsiteY6" fmla="*/ 514350 h 538684"/>
                <a:gd name="connsiteX7" fmla="*/ 114557 w 219332"/>
                <a:gd name="connsiteY7" fmla="*/ 533400 h 538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32" h="538684">
                  <a:moveTo>
                    <a:pt x="219332" y="0"/>
                  </a:moveTo>
                  <a:cubicBezTo>
                    <a:pt x="189862" y="338908"/>
                    <a:pt x="216649" y="124293"/>
                    <a:pt x="190757" y="266700"/>
                  </a:cubicBezTo>
                  <a:cubicBezTo>
                    <a:pt x="187302" y="285701"/>
                    <a:pt x="186781" y="305352"/>
                    <a:pt x="181232" y="323850"/>
                  </a:cubicBezTo>
                  <a:cubicBezTo>
                    <a:pt x="177152" y="337450"/>
                    <a:pt x="172222" y="351910"/>
                    <a:pt x="162182" y="361950"/>
                  </a:cubicBezTo>
                  <a:cubicBezTo>
                    <a:pt x="155871" y="368261"/>
                    <a:pt x="73206" y="437286"/>
                    <a:pt x="38357" y="457200"/>
                  </a:cubicBezTo>
                  <a:cubicBezTo>
                    <a:pt x="26029" y="464245"/>
                    <a:pt x="12957" y="469900"/>
                    <a:pt x="257" y="476250"/>
                  </a:cubicBezTo>
                  <a:cubicBezTo>
                    <a:pt x="33740" y="526475"/>
                    <a:pt x="0" y="489747"/>
                    <a:pt x="57407" y="514350"/>
                  </a:cubicBezTo>
                  <a:cubicBezTo>
                    <a:pt x="114185" y="538684"/>
                    <a:pt x="57662" y="533400"/>
                    <a:pt x="114557" y="53340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Freeform 123"/>
            <p:cNvSpPr/>
            <p:nvPr/>
          </p:nvSpPr>
          <p:spPr>
            <a:xfrm>
              <a:off x="5619235" y="5095875"/>
              <a:ext cx="200540" cy="409575"/>
            </a:xfrm>
            <a:custGeom>
              <a:avLst/>
              <a:gdLst>
                <a:gd name="connsiteX0" fmla="*/ 95765 w 200540"/>
                <a:gd name="connsiteY0" fmla="*/ 0 h 409575"/>
                <a:gd name="connsiteX1" fmla="*/ 67190 w 200540"/>
                <a:gd name="connsiteY1" fmla="*/ 133350 h 409575"/>
                <a:gd name="connsiteX2" fmla="*/ 48140 w 200540"/>
                <a:gd name="connsiteY2" fmla="*/ 200025 h 409575"/>
                <a:gd name="connsiteX3" fmla="*/ 29090 w 200540"/>
                <a:gd name="connsiteY3" fmla="*/ 285750 h 409575"/>
                <a:gd name="connsiteX4" fmla="*/ 19565 w 200540"/>
                <a:gd name="connsiteY4" fmla="*/ 381000 h 409575"/>
                <a:gd name="connsiteX5" fmla="*/ 10040 w 200540"/>
                <a:gd name="connsiteY5" fmla="*/ 409575 h 409575"/>
                <a:gd name="connsiteX6" fmla="*/ 57665 w 200540"/>
                <a:gd name="connsiteY6" fmla="*/ 381000 h 409575"/>
                <a:gd name="connsiteX7" fmla="*/ 200540 w 200540"/>
                <a:gd name="connsiteY7" fmla="*/ 3524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0540" h="409575">
                  <a:moveTo>
                    <a:pt x="95765" y="0"/>
                  </a:moveTo>
                  <a:cubicBezTo>
                    <a:pt x="84893" y="54358"/>
                    <a:pt x="80224" y="85560"/>
                    <a:pt x="67190" y="133350"/>
                  </a:cubicBezTo>
                  <a:cubicBezTo>
                    <a:pt x="61108" y="155650"/>
                    <a:pt x="53337" y="177503"/>
                    <a:pt x="48140" y="200025"/>
                  </a:cubicBezTo>
                  <a:cubicBezTo>
                    <a:pt x="22995" y="308987"/>
                    <a:pt x="51985" y="217066"/>
                    <a:pt x="29090" y="285750"/>
                  </a:cubicBezTo>
                  <a:cubicBezTo>
                    <a:pt x="25915" y="317500"/>
                    <a:pt x="24417" y="349463"/>
                    <a:pt x="19565" y="381000"/>
                  </a:cubicBezTo>
                  <a:cubicBezTo>
                    <a:pt x="18038" y="390923"/>
                    <a:pt x="0" y="409575"/>
                    <a:pt x="10040" y="409575"/>
                  </a:cubicBezTo>
                  <a:cubicBezTo>
                    <a:pt x="28553" y="409575"/>
                    <a:pt x="39933" y="386320"/>
                    <a:pt x="57665" y="381000"/>
                  </a:cubicBezTo>
                  <a:cubicBezTo>
                    <a:pt x="104185" y="367044"/>
                    <a:pt x="200540" y="352425"/>
                    <a:pt x="200540" y="3524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4" name="Straight Arrow Connector 143"/>
            <p:cNvCxnSpPr/>
            <p:nvPr/>
          </p:nvCxnSpPr>
          <p:spPr>
            <a:xfrm>
              <a:off x="5300759" y="5659012"/>
              <a:ext cx="420867" cy="0"/>
            </a:xfrm>
            <a:prstGeom prst="straightConnector1">
              <a:avLst/>
            </a:prstGeom>
            <a:ln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Oval 153"/>
            <p:cNvSpPr>
              <a:spLocks noChangeAspect="1"/>
            </p:cNvSpPr>
            <p:nvPr/>
          </p:nvSpPr>
          <p:spPr>
            <a:xfrm>
              <a:off x="5458588" y="4484457"/>
              <a:ext cx="56921" cy="5692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>
              <a:spLocks noChangeAspect="1"/>
            </p:cNvSpPr>
            <p:nvPr/>
          </p:nvSpPr>
          <p:spPr>
            <a:xfrm>
              <a:off x="5252757" y="4550135"/>
              <a:ext cx="157655" cy="15555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/>
            <p:cNvSpPr>
              <a:spLocks noChangeAspect="1"/>
            </p:cNvSpPr>
            <p:nvPr/>
          </p:nvSpPr>
          <p:spPr>
            <a:xfrm flipH="1">
              <a:off x="5145360" y="4746516"/>
              <a:ext cx="72302" cy="7317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/>
            <p:cNvSpPr>
              <a:spLocks noChangeAspect="1"/>
            </p:cNvSpPr>
            <p:nvPr/>
          </p:nvSpPr>
          <p:spPr>
            <a:xfrm>
              <a:off x="5582969" y="4344100"/>
              <a:ext cx="91141" cy="9244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/>
            <p:cNvSpPr>
              <a:spLocks noChangeAspect="1"/>
            </p:cNvSpPr>
            <p:nvPr/>
          </p:nvSpPr>
          <p:spPr>
            <a:xfrm>
              <a:off x="4990922" y="4860644"/>
              <a:ext cx="109998" cy="10999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1" name="Straight Arrow Connector 20"/>
          <p:cNvCxnSpPr/>
          <p:nvPr/>
        </p:nvCxnSpPr>
        <p:spPr>
          <a:xfrm flipH="1">
            <a:off x="5737400" y="3467100"/>
            <a:ext cx="2650950" cy="2501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6013450" y="3671654"/>
            <a:ext cx="2728954" cy="25767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9AAF-9A50-3742-B560-5A3404583A08}" type="slidenum">
              <a:rPr lang="en-US" smtClean="0"/>
              <a:t>26</a:t>
            </a:fld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3367635" y="6109900"/>
            <a:ext cx="22093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4.5° due to multiple scattering </a:t>
            </a:r>
            <a:endParaRPr lang="en-US" sz="1200" dirty="0"/>
          </a:p>
        </p:txBody>
      </p:sp>
      <p:sp>
        <p:nvSpPr>
          <p:cNvPr id="71" name="Down Arrow 70"/>
          <p:cNvSpPr/>
          <p:nvPr/>
        </p:nvSpPr>
        <p:spPr>
          <a:xfrm>
            <a:off x="7001327" y="3504328"/>
            <a:ext cx="393739" cy="420133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ooter Placeholder 7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1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52400"/>
            <a:ext cx="8229600" cy="609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Planar Image </a:t>
            </a:r>
            <a:r>
              <a:rPr lang="en-US" sz="2800" dirty="0" err="1" smtClean="0"/>
              <a:t>vs</a:t>
            </a:r>
            <a:r>
              <a:rPr lang="en-US" sz="2800" dirty="0" smtClean="0"/>
              <a:t> Vector Reconstruction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9AAF-9A50-3742-B560-5A3404583A08}" type="slidenum">
              <a:rPr lang="en-US" smtClean="0"/>
              <a:t>27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43707"/>
            <a:ext cx="363482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9574" y="3614318"/>
            <a:ext cx="42796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Planar image using only position information</a:t>
            </a:r>
            <a:endParaRPr lang="en-US" sz="1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816" y="1328318"/>
            <a:ext cx="332976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800600" y="3614318"/>
            <a:ext cx="3882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Same image using vector information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038225" y="808075"/>
            <a:ext cx="7301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Monte Carlo simulation of image reconstruction of a 1 cm disc of FDG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49" y="4103816"/>
            <a:ext cx="350893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114800" y="5029200"/>
            <a:ext cx="2889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3366"/>
                </a:solidFill>
              </a:rPr>
              <a:t>Planar image from actual data of a 1 cm disc of FDG</a:t>
            </a:r>
            <a:endParaRPr lang="en-US" sz="1600" dirty="0">
              <a:solidFill>
                <a:srgbClr val="003366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9574" y="762000"/>
            <a:ext cx="8273242" cy="32766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71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305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Imaging a Source Phantom</a:t>
            </a:r>
            <a:endParaRPr lang="en-US" dirty="0"/>
          </a:p>
        </p:txBody>
      </p:sp>
      <p:pic>
        <p:nvPicPr>
          <p:cNvPr id="4" name="Content Placeholder 3" descr="IMG_1707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>
          <a:xfrm>
            <a:off x="556469" y="1022846"/>
            <a:ext cx="3304331" cy="1817255"/>
          </a:xfrm>
        </p:spPr>
      </p:pic>
      <p:sp>
        <p:nvSpPr>
          <p:cNvPr id="5" name="Rectangle 4"/>
          <p:cNvSpPr/>
          <p:nvPr/>
        </p:nvSpPr>
        <p:spPr>
          <a:xfrm>
            <a:off x="4383578" y="1362364"/>
            <a:ext cx="2078182" cy="13046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64942" y="1362364"/>
            <a:ext cx="92364" cy="130463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383578" y="2659520"/>
            <a:ext cx="2078182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10" idx="1"/>
          </p:cNvCxnSpPr>
          <p:nvPr/>
        </p:nvCxnSpPr>
        <p:spPr>
          <a:xfrm flipH="1">
            <a:off x="5457306" y="1429699"/>
            <a:ext cx="1327092" cy="10594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84398" y="1014200"/>
            <a:ext cx="1978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 mm diameter hole partially filled with </a:t>
            </a:r>
            <a:r>
              <a:rPr lang="en-US" sz="1600" baseline="30000" dirty="0" smtClean="0"/>
              <a:t>11</a:t>
            </a:r>
            <a:r>
              <a:rPr lang="en-US" sz="1600" dirty="0" smtClean="0"/>
              <a:t>C/</a:t>
            </a:r>
            <a:r>
              <a:rPr lang="en-US" sz="1600" baseline="30000" dirty="0" smtClean="0"/>
              <a:t>18</a:t>
            </a:r>
            <a:r>
              <a:rPr lang="en-US" sz="1600" dirty="0" smtClean="0"/>
              <a:t>F solution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953760" y="2438400"/>
            <a:ext cx="830638" cy="2031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774873" y="2279580"/>
            <a:ext cx="1544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25 </a:t>
            </a:r>
            <a:r>
              <a:rPr lang="en-US" sz="1600" dirty="0" smtClean="0">
                <a:latin typeface="Symbol" pitchFamily="18" charset="2"/>
              </a:rPr>
              <a:t>m</a:t>
            </a:r>
            <a:r>
              <a:rPr lang="en-US" sz="1600" dirty="0" smtClean="0"/>
              <a:t>m </a:t>
            </a:r>
            <a:r>
              <a:rPr lang="en-US" sz="1600" dirty="0" err="1" smtClean="0"/>
              <a:t>mylar</a:t>
            </a:r>
            <a:r>
              <a:rPr lang="en-US" sz="1600" dirty="0" smtClean="0"/>
              <a:t> window</a:t>
            </a:r>
            <a:endParaRPr lang="en-US" sz="16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566810" y="1989192"/>
            <a:ext cx="1710517" cy="306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034434" y="2019854"/>
            <a:ext cx="671166" cy="2189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84398" y="1879149"/>
            <a:ext cx="1737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Lucite cylinder</a:t>
            </a:r>
            <a:endParaRPr lang="en-US" sz="1600" dirty="0"/>
          </a:p>
        </p:txBody>
      </p:sp>
      <p:pic>
        <p:nvPicPr>
          <p:cNvPr id="20" name="Picture 19" descr="fit_5_1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465" y="3200400"/>
            <a:ext cx="3817215" cy="2588686"/>
          </a:xfrm>
          <a:prstGeom prst="rect">
            <a:avLst/>
          </a:prstGeom>
        </p:spPr>
      </p:pic>
      <p:pic>
        <p:nvPicPr>
          <p:cNvPr id="21" name="Picture 20" descr="heat_5_10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52" y="3241964"/>
            <a:ext cx="3669788" cy="2473036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 flipV="1">
            <a:off x="900545" y="5435600"/>
            <a:ext cx="3048000" cy="25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2" idx="6"/>
          </p:cNvCxnSpPr>
          <p:nvPr/>
        </p:nvCxnSpPr>
        <p:spPr>
          <a:xfrm flipV="1">
            <a:off x="2743200" y="4837644"/>
            <a:ext cx="3397827" cy="26563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073650" y="4330700"/>
            <a:ext cx="1187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FWHM=5 mm</a:t>
            </a:r>
            <a:endParaRPr lang="en-US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9AAF-9A50-3742-B560-5A3404583A08}" type="slidenum">
              <a:rPr lang="en-US" smtClean="0"/>
              <a:t>28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3048" y="5894684"/>
            <a:ext cx="3634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Using only vertical tracks: collimator mode</a:t>
            </a:r>
            <a:endParaRPr lang="en-US" sz="1400" dirty="0"/>
          </a:p>
        </p:txBody>
      </p:sp>
      <p:sp>
        <p:nvSpPr>
          <p:cNvPr id="13" name="Down Arrow 12"/>
          <p:cNvSpPr/>
          <p:nvPr/>
        </p:nvSpPr>
        <p:spPr>
          <a:xfrm>
            <a:off x="2353566" y="5585108"/>
            <a:ext cx="213244" cy="302687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/>
          </a:p>
        </p:txBody>
      </p:sp>
      <p:cxnSp>
        <p:nvCxnSpPr>
          <p:cNvPr id="46" name="Straight Arrow Connector 45"/>
          <p:cNvCxnSpPr>
            <a:stCxn id="7" idx="2"/>
          </p:cNvCxnSpPr>
          <p:nvPr/>
        </p:nvCxnSpPr>
        <p:spPr>
          <a:xfrm>
            <a:off x="5422669" y="2705239"/>
            <a:ext cx="0" cy="342761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410200" y="2819400"/>
            <a:ext cx="354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e</a:t>
            </a:r>
            <a:r>
              <a:rPr lang="en-US" sz="1400" baseline="30000" dirty="0" smtClean="0">
                <a:solidFill>
                  <a:srgbClr val="FF0000"/>
                </a:solidFill>
              </a:rPr>
              <a:t>+</a:t>
            </a:r>
            <a:endParaRPr lang="en-US" sz="1400" baseline="30000" dirty="0">
              <a:solidFill>
                <a:srgbClr val="FF0000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364942" y="2529840"/>
            <a:ext cx="92364" cy="1371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209800" y="5029200"/>
            <a:ext cx="533400" cy="1481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07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6601"/>
          </a:xfrm>
        </p:spPr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8054750" cy="5273203"/>
          </a:xfrm>
        </p:spPr>
        <p:txBody>
          <a:bodyPr>
            <a:normAutofit/>
          </a:bodyPr>
          <a:lstStyle/>
          <a:p>
            <a:pPr>
              <a:buSzPct val="70000"/>
              <a:buFont typeface="Wingdings" pitchFamily="2" charset="2"/>
              <a:buChar char="q"/>
            </a:pPr>
            <a:r>
              <a:rPr lang="en-US" sz="2800" dirty="0" smtClean="0"/>
              <a:t>BNL is working on several new projects involving GEM detectors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Minidrift</a:t>
            </a:r>
          </a:p>
          <a:p>
            <a:pPr lvl="2">
              <a:buFont typeface="Arial Narrow" pitchFamily="34" charset="0"/>
              <a:buChar char="-"/>
            </a:pPr>
            <a:r>
              <a:rPr lang="en-US" sz="2800" dirty="0" smtClean="0">
                <a:solidFill>
                  <a:srgbClr val="006699"/>
                </a:solidFill>
              </a:rPr>
              <a:t>Tracking </a:t>
            </a:r>
            <a:r>
              <a:rPr lang="en-US" sz="2800" dirty="0">
                <a:solidFill>
                  <a:srgbClr val="006699"/>
                </a:solidFill>
              </a:rPr>
              <a:t>for </a:t>
            </a:r>
            <a:r>
              <a:rPr lang="en-US" sz="2800" dirty="0" err="1">
                <a:solidFill>
                  <a:srgbClr val="006699"/>
                </a:solidFill>
              </a:rPr>
              <a:t>sPHENIX</a:t>
            </a:r>
            <a:r>
              <a:rPr lang="en-US" sz="2800" dirty="0">
                <a:solidFill>
                  <a:srgbClr val="006699"/>
                </a:solidFill>
              </a:rPr>
              <a:t> and </a:t>
            </a:r>
            <a:r>
              <a:rPr lang="en-US" sz="2800" dirty="0" smtClean="0">
                <a:solidFill>
                  <a:srgbClr val="006699"/>
                </a:solidFill>
              </a:rPr>
              <a:t>EIC </a:t>
            </a:r>
          </a:p>
          <a:p>
            <a:pPr lvl="2">
              <a:buFont typeface="Arial Narrow" pitchFamily="34" charset="0"/>
              <a:buChar char="-"/>
            </a:pPr>
            <a:r>
              <a:rPr lang="en-US" sz="2800" dirty="0" smtClean="0">
                <a:solidFill>
                  <a:srgbClr val="006699"/>
                </a:solidFill>
              </a:rPr>
              <a:t>Positron tracking </a:t>
            </a:r>
            <a:r>
              <a:rPr lang="en-US" sz="2800" dirty="0">
                <a:solidFill>
                  <a:srgbClr val="006699"/>
                </a:solidFill>
              </a:rPr>
              <a:t>for medical imaging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TPC/HBD </a:t>
            </a:r>
          </a:p>
          <a:p>
            <a:pPr lvl="2">
              <a:buFont typeface="Arial Narrow" pitchFamily="34" charset="0"/>
              <a:buChar char="-"/>
            </a:pPr>
            <a:r>
              <a:rPr lang="en-US" sz="2800" dirty="0" smtClean="0">
                <a:solidFill>
                  <a:srgbClr val="006699"/>
                </a:solidFill>
              </a:rPr>
              <a:t>Tracking and particle id for EIC</a:t>
            </a:r>
          </a:p>
          <a:p>
            <a:pPr marL="457200" lvl="1" indent="0">
              <a:buNone/>
            </a:pPr>
            <a:endParaRPr lang="en-US" sz="1400" dirty="0" smtClean="0"/>
          </a:p>
          <a:p>
            <a:pPr>
              <a:buSzPct val="70000"/>
              <a:buFont typeface="Wingdings" pitchFamily="2" charset="2"/>
              <a:buChar char="q"/>
            </a:pPr>
            <a:r>
              <a:rPr lang="en-US" sz="2800" dirty="0" smtClean="0"/>
              <a:t>EIC tracking collaboration is also interested in large area GEM detectors for tracking (FIT, </a:t>
            </a:r>
            <a:r>
              <a:rPr lang="en-US" sz="2800" dirty="0" err="1" smtClean="0"/>
              <a:t>UVa</a:t>
            </a:r>
            <a:r>
              <a:rPr lang="en-US" sz="2800" dirty="0" smtClean="0"/>
              <a:t>), 3D readout (Yale) and RICH particle id (Stony Brook)</a:t>
            </a:r>
          </a:p>
          <a:p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9AAF-9A50-3742-B560-5A3404583A08}" type="slidenum">
              <a:rPr lang="en-US" smtClean="0"/>
              <a:t>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99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81000" y="152400"/>
            <a:ext cx="8354632" cy="6172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923" y="152400"/>
            <a:ext cx="298547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381000" y="1162128"/>
            <a:ext cx="8354631" cy="5162472"/>
            <a:chOff x="457200" y="914400"/>
            <a:chExt cx="8354631" cy="516247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1047672"/>
              <a:ext cx="8354631" cy="50292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491875" y="914400"/>
              <a:ext cx="1432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C0000"/>
                  </a:solidFill>
                </a:rPr>
                <a:t>HCAL Outer</a:t>
              </a:r>
              <a:endParaRPr lang="en-US" dirty="0">
                <a:solidFill>
                  <a:srgbClr val="CC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47800" y="1384550"/>
              <a:ext cx="1381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9900"/>
                  </a:solidFill>
                </a:rPr>
                <a:t>HCAL Inner</a:t>
              </a:r>
              <a:endParaRPr lang="en-US" dirty="0">
                <a:solidFill>
                  <a:srgbClr val="FF99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887645" y="1745140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1C1C1C"/>
                  </a:solidFill>
                </a:rPr>
                <a:t>EMCAL</a:t>
              </a:r>
              <a:endParaRPr lang="en-US" dirty="0">
                <a:solidFill>
                  <a:srgbClr val="1C1C1C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2286000" y="1753882"/>
              <a:ext cx="1752600" cy="1522718"/>
            </a:xfrm>
            <a:prstGeom prst="straightConnector1">
              <a:avLst/>
            </a:prstGeom>
            <a:ln>
              <a:solidFill>
                <a:srgbClr val="FF99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3208289" y="1384550"/>
              <a:ext cx="1013542" cy="1434850"/>
            </a:xfrm>
            <a:prstGeom prst="straightConnector1">
              <a:avLst/>
            </a:prstGeom>
            <a:ln>
              <a:solidFill>
                <a:srgbClr val="CC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4221834" y="2126140"/>
              <a:ext cx="769266" cy="1283732"/>
            </a:xfrm>
            <a:prstGeom prst="straightConnector1">
              <a:avLst/>
            </a:prstGeom>
            <a:ln>
              <a:solidFill>
                <a:srgbClr val="1C1C1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181600" y="2202340"/>
              <a:ext cx="1082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Solenoid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>
              <a:off x="4528477" y="2495472"/>
              <a:ext cx="713776" cy="91440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5638800" y="3878740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B2B2B2"/>
                  </a:solidFill>
                </a:rPr>
                <a:t>VTX</a:t>
              </a:r>
              <a:endParaRPr lang="en-US" dirty="0">
                <a:solidFill>
                  <a:srgbClr val="B2B2B2"/>
                </a:solidFill>
              </a:endParaRPr>
            </a:p>
          </p:txBody>
        </p:sp>
        <p:cxnSp>
          <p:nvCxnSpPr>
            <p:cNvPr id="23" name="Straight Arrow Connector 22"/>
            <p:cNvCxnSpPr>
              <a:stCxn id="22" idx="1"/>
            </p:cNvCxnSpPr>
            <p:nvPr/>
          </p:nvCxnSpPr>
          <p:spPr>
            <a:xfrm flipH="1" flipV="1">
              <a:off x="4397130" y="3714672"/>
              <a:ext cx="1241670" cy="348734"/>
            </a:xfrm>
            <a:prstGeom prst="straightConnector1">
              <a:avLst/>
            </a:prstGeom>
            <a:ln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6593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152400" y="1620307"/>
            <a:ext cx="4632886" cy="3429000"/>
            <a:chOff x="152400" y="990600"/>
            <a:chExt cx="4632886" cy="34290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990600"/>
              <a:ext cx="4632886" cy="3429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3301511" y="3915832"/>
              <a:ext cx="6858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C.Woody</a:t>
            </a:r>
            <a:r>
              <a:rPr lang="en-US" dirty="0" smtClean="0"/>
              <a:t>, RD51 Collaboration Meeting, 1/30/13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19026" y="6248400"/>
            <a:ext cx="2133600" cy="365125"/>
          </a:xfrm>
        </p:spPr>
        <p:txBody>
          <a:bodyPr/>
          <a:lstStyle/>
          <a:p>
            <a:fld id="{59EA4CFA-C3DC-4ADB-8A77-9C015038EFD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0" y="1447800"/>
            <a:ext cx="8864600" cy="441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02" r="4268"/>
          <a:stretch/>
        </p:blipFill>
        <p:spPr>
          <a:xfrm>
            <a:off x="4584699" y="1371600"/>
            <a:ext cx="4548703" cy="4062528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609600" y="1676401"/>
            <a:ext cx="2743200" cy="1371599"/>
          </a:xfrm>
          <a:prstGeom prst="straightConnector1">
            <a:avLst/>
          </a:prstGeom>
          <a:ln>
            <a:solidFill>
              <a:schemeClr val="bg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95470" y="2192923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4.65 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77195" y="1600200"/>
            <a:ext cx="689612" cy="307777"/>
          </a:xfrm>
          <a:prstGeom prst="rect">
            <a:avLst/>
          </a:prstGeom>
          <a:solidFill>
            <a:srgbClr val="0066FF">
              <a:alpha val="10196"/>
            </a:srgb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C00000"/>
                </a:solidFill>
                <a:latin typeface="Symbol" pitchFamily="18" charset="2"/>
              </a:rPr>
              <a:t>Df</a:t>
            </a:r>
            <a:r>
              <a:rPr lang="en-US" sz="1400" dirty="0" smtClean="0">
                <a:solidFill>
                  <a:srgbClr val="C00000"/>
                </a:solidFill>
              </a:rPr>
              <a:t>=2</a:t>
            </a:r>
            <a:r>
              <a:rPr lang="en-US" sz="1400" dirty="0" smtClean="0">
                <a:solidFill>
                  <a:srgbClr val="C00000"/>
                </a:solidFill>
                <a:latin typeface="Symbol" pitchFamily="18" charset="2"/>
              </a:rPr>
              <a:t>p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30" y="304800"/>
            <a:ext cx="298547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Oval 15"/>
          <p:cNvSpPr/>
          <p:nvPr/>
        </p:nvSpPr>
        <p:spPr>
          <a:xfrm>
            <a:off x="3200400" y="5260752"/>
            <a:ext cx="381000" cy="3810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352800" y="5413152"/>
            <a:ext cx="76200" cy="76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9600" y="1592163"/>
            <a:ext cx="854721" cy="307777"/>
          </a:xfrm>
          <a:prstGeom prst="rect">
            <a:avLst/>
          </a:prstGeom>
          <a:solidFill>
            <a:srgbClr val="0066FF">
              <a:alpha val="9804"/>
            </a:srgb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  <a:latin typeface="Symbol" pitchFamily="18" charset="2"/>
              </a:rPr>
              <a:t>Dh</a:t>
            </a:r>
            <a:r>
              <a:rPr lang="en-US" sz="1400" dirty="0" smtClean="0">
                <a:solidFill>
                  <a:srgbClr val="C00000"/>
                </a:solidFill>
              </a:rPr>
              <a:t>=±1.1</a:t>
            </a:r>
          </a:p>
        </p:txBody>
      </p:sp>
    </p:spTree>
    <p:extLst>
      <p:ext uri="{BB962C8B-B14F-4D97-AF65-F5344CB8AC3E}">
        <p14:creationId xmlns:p14="http://schemas.microsoft.com/office/powerpoint/2010/main" val="170920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OverviewCutaway052412w pre &amp; add VTX 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636409"/>
            <a:ext cx="4572000" cy="353290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C.Woody</a:t>
            </a:r>
            <a:r>
              <a:rPr lang="en-US" dirty="0" smtClean="0"/>
              <a:t>, RD51 Collaboration Meeting, 1/30/13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19026" y="6248400"/>
            <a:ext cx="2133600" cy="365125"/>
          </a:xfrm>
        </p:spPr>
        <p:txBody>
          <a:bodyPr/>
          <a:lstStyle/>
          <a:p>
            <a:fld id="{59EA4CFA-C3DC-4ADB-8A77-9C015038EFD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0" y="1447800"/>
            <a:ext cx="8864600" cy="441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02" r="4268"/>
          <a:stretch/>
        </p:blipFill>
        <p:spPr>
          <a:xfrm>
            <a:off x="4584699" y="1371600"/>
            <a:ext cx="4548703" cy="40625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95470" y="2192923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4.65 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77195" y="1600200"/>
            <a:ext cx="689612" cy="307777"/>
          </a:xfrm>
          <a:prstGeom prst="rect">
            <a:avLst/>
          </a:prstGeom>
          <a:solidFill>
            <a:srgbClr val="0066FF">
              <a:alpha val="10196"/>
            </a:srgb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C00000"/>
                </a:solidFill>
                <a:latin typeface="Symbol" pitchFamily="18" charset="2"/>
              </a:rPr>
              <a:t>Df</a:t>
            </a:r>
            <a:r>
              <a:rPr lang="en-US" sz="1400" dirty="0" smtClean="0">
                <a:solidFill>
                  <a:srgbClr val="C00000"/>
                </a:solidFill>
              </a:rPr>
              <a:t>=2</a:t>
            </a:r>
            <a:r>
              <a:rPr lang="en-US" sz="1400" dirty="0" smtClean="0">
                <a:solidFill>
                  <a:srgbClr val="C00000"/>
                </a:solidFill>
                <a:latin typeface="Symbol" pitchFamily="18" charset="2"/>
              </a:rPr>
              <a:t>p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30" y="304800"/>
            <a:ext cx="298547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Oval 15"/>
          <p:cNvSpPr/>
          <p:nvPr/>
        </p:nvSpPr>
        <p:spPr>
          <a:xfrm>
            <a:off x="3200400" y="5260752"/>
            <a:ext cx="381000" cy="381000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352800" y="5413152"/>
            <a:ext cx="76200" cy="76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3330934" y="2957841"/>
            <a:ext cx="5262979" cy="3063982"/>
            <a:chOff x="3330934" y="2957841"/>
            <a:chExt cx="5262979" cy="3063982"/>
          </a:xfrm>
        </p:grpSpPr>
        <p:grpSp>
          <p:nvGrpSpPr>
            <p:cNvPr id="46" name="Group 45"/>
            <p:cNvGrpSpPr/>
            <p:nvPr/>
          </p:nvGrpSpPr>
          <p:grpSpPr>
            <a:xfrm>
              <a:off x="3330934" y="2957841"/>
              <a:ext cx="5262979" cy="3063982"/>
              <a:chOff x="3432045" y="3075432"/>
              <a:chExt cx="5262979" cy="3063982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6096000" y="3075432"/>
                <a:ext cx="905256" cy="886968"/>
                <a:chOff x="6096000" y="3075432"/>
                <a:chExt cx="905256" cy="886968"/>
              </a:xfrm>
            </p:grpSpPr>
            <p:sp>
              <p:nvSpPr>
                <p:cNvPr id="15" name="Oval 14"/>
                <p:cNvSpPr/>
                <p:nvPr/>
              </p:nvSpPr>
              <p:spPr>
                <a:xfrm>
                  <a:off x="6141508" y="3108975"/>
                  <a:ext cx="831533" cy="822960"/>
                </a:xfrm>
                <a:prstGeom prst="ellipse">
                  <a:avLst/>
                </a:prstGeom>
                <a:solidFill>
                  <a:srgbClr val="3366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6096000" y="3075432"/>
                  <a:ext cx="905256" cy="886968"/>
                </a:xfrm>
                <a:prstGeom prst="ellipse">
                  <a:avLst/>
                </a:prstGeom>
                <a:noFill/>
                <a:ln>
                  <a:solidFill>
                    <a:srgbClr val="A69D8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6303195" y="3265478"/>
                  <a:ext cx="508159" cy="5029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6332496" y="3304032"/>
                  <a:ext cx="434245" cy="429768"/>
                </a:xfrm>
                <a:prstGeom prst="ellipse">
                  <a:avLst/>
                </a:prstGeom>
                <a:noFill/>
                <a:ln>
                  <a:solidFill>
                    <a:srgbClr val="A69D8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6409490" y="3383280"/>
                  <a:ext cx="277178" cy="274320"/>
                </a:xfrm>
                <a:prstGeom prst="ellipse">
                  <a:avLst/>
                </a:prstGeom>
                <a:solidFill>
                  <a:srgbClr val="A69D8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Oval 39"/>
                <p:cNvSpPr/>
                <p:nvPr/>
              </p:nvSpPr>
              <p:spPr>
                <a:xfrm>
                  <a:off x="6500277" y="3480816"/>
                  <a:ext cx="101632" cy="10058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0" name="TextBox 19"/>
              <p:cNvSpPr txBox="1"/>
              <p:nvPr/>
            </p:nvSpPr>
            <p:spPr>
              <a:xfrm>
                <a:off x="3432045" y="5216084"/>
                <a:ext cx="526297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336699"/>
                    </a:solidFill>
                  </a:rPr>
                  <a:t>F</a:t>
                </a:r>
                <a:r>
                  <a:rPr lang="en-US" dirty="0" smtClean="0">
                    <a:solidFill>
                      <a:srgbClr val="336699"/>
                    </a:solidFill>
                  </a:rPr>
                  <a:t>uture additional tracking system</a:t>
                </a:r>
              </a:p>
              <a:p>
                <a:r>
                  <a:rPr lang="en-US" dirty="0" smtClean="0">
                    <a:solidFill>
                      <a:srgbClr val="336699"/>
                    </a:solidFill>
                  </a:rPr>
                  <a:t>- Two additional layers of silicon tracking</a:t>
                </a:r>
              </a:p>
              <a:p>
                <a:r>
                  <a:rPr lang="en-US" dirty="0" smtClean="0">
                    <a:solidFill>
                      <a:srgbClr val="336699"/>
                    </a:solidFill>
                  </a:rPr>
                  <a:t>- Cylindrical GEM tracker (possible radial </a:t>
                </a:r>
                <a:r>
                  <a:rPr lang="en-US" dirty="0" err="1" smtClean="0">
                    <a:solidFill>
                      <a:srgbClr val="336699"/>
                    </a:solidFill>
                  </a:rPr>
                  <a:t>minidrift</a:t>
                </a:r>
                <a:r>
                  <a:rPr lang="en-US" dirty="0" smtClean="0">
                    <a:solidFill>
                      <a:srgbClr val="336699"/>
                    </a:solidFill>
                  </a:rPr>
                  <a:t>)</a:t>
                </a:r>
                <a:endParaRPr lang="en-US" dirty="0">
                  <a:solidFill>
                    <a:srgbClr val="336699"/>
                  </a:solidFill>
                </a:endParaRP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 flipV="1">
                <a:off x="5334000" y="3733800"/>
                <a:ext cx="984130" cy="1447800"/>
              </a:xfrm>
              <a:prstGeom prst="straightConnector1">
                <a:avLst/>
              </a:prstGeom>
              <a:ln w="19050">
                <a:solidFill>
                  <a:srgbClr val="292929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8" name="Straight Arrow Connector 47"/>
            <p:cNvCxnSpPr>
              <a:endCxn id="17" idx="5"/>
            </p:cNvCxnSpPr>
            <p:nvPr/>
          </p:nvCxnSpPr>
          <p:spPr>
            <a:xfrm flipH="1" flipV="1">
              <a:off x="6544965" y="3499836"/>
              <a:ext cx="264201" cy="314509"/>
            </a:xfrm>
            <a:prstGeom prst="straightConnector1">
              <a:avLst/>
            </a:prstGeom>
            <a:ln>
              <a:solidFill>
                <a:srgbClr val="292929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609600" y="1579661"/>
            <a:ext cx="854721" cy="307777"/>
          </a:xfrm>
          <a:prstGeom prst="rect">
            <a:avLst/>
          </a:prstGeom>
          <a:solidFill>
            <a:srgbClr val="0066FF">
              <a:alpha val="9804"/>
            </a:srgb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  <a:latin typeface="Symbol" pitchFamily="18" charset="2"/>
              </a:rPr>
              <a:t>Dh</a:t>
            </a:r>
            <a:r>
              <a:rPr lang="en-US" sz="1400" dirty="0" smtClean="0">
                <a:solidFill>
                  <a:srgbClr val="C00000"/>
                </a:solidFill>
              </a:rPr>
              <a:t>=±1.1</a:t>
            </a:r>
          </a:p>
        </p:txBody>
      </p:sp>
    </p:spTree>
    <p:extLst>
      <p:ext uri="{BB962C8B-B14F-4D97-AF65-F5344CB8AC3E}">
        <p14:creationId xmlns:p14="http://schemas.microsoft.com/office/powerpoint/2010/main" val="89358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8462253"/>
              </p:ext>
            </p:extLst>
          </p:nvPr>
        </p:nvGraphicFramePr>
        <p:xfrm>
          <a:off x="228600" y="990600"/>
          <a:ext cx="8686800" cy="3144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" name="Acrobat Document" r:id="rId3" imgW="10239119" imgH="3705210" progId="AcroExch.Document.7">
                  <p:embed/>
                </p:oleObj>
              </mc:Choice>
              <mc:Fallback>
                <p:oleObj name="Acrobat Document" r:id="rId3" imgW="10239119" imgH="370521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" y="990600"/>
                        <a:ext cx="8686800" cy="31444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C.Woody</a:t>
            </a:r>
            <a:r>
              <a:rPr lang="en-US" dirty="0" smtClean="0"/>
              <a:t>, RD51 Collaboration Meeting, 1/30/13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A4CFA-C3DC-4ADB-8A77-9C015038EFD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65563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Forward </a:t>
            </a:r>
            <a:r>
              <a:rPr lang="en-US" sz="3200" dirty="0" err="1" smtClean="0"/>
              <a:t>sPHENIX</a:t>
            </a:r>
            <a:endParaRPr lang="en-US" sz="32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762000" y="3581400"/>
            <a:ext cx="1981200" cy="1932206"/>
            <a:chOff x="762000" y="3581400"/>
            <a:chExt cx="1981200" cy="1932206"/>
          </a:xfrm>
        </p:grpSpPr>
        <p:sp>
          <p:nvSpPr>
            <p:cNvPr id="5" name="Oval 4"/>
            <p:cNvSpPr/>
            <p:nvPr/>
          </p:nvSpPr>
          <p:spPr>
            <a:xfrm>
              <a:off x="2057400" y="3581400"/>
              <a:ext cx="533400" cy="533400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>
              <a:stCxn id="5" idx="4"/>
            </p:cNvCxnSpPr>
            <p:nvPr/>
          </p:nvCxnSpPr>
          <p:spPr>
            <a:xfrm flipH="1">
              <a:off x="1981200" y="4114800"/>
              <a:ext cx="342900" cy="7620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62000" y="4867275"/>
              <a:ext cx="1981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C00000"/>
                  </a:solidFill>
                </a:rPr>
                <a:t>Current VTX and FVTX detectors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819400" y="2543331"/>
            <a:ext cx="5105400" cy="2779001"/>
            <a:chOff x="2819400" y="2543331"/>
            <a:chExt cx="5105400" cy="2779001"/>
          </a:xfrm>
        </p:grpSpPr>
        <p:grpSp>
          <p:nvGrpSpPr>
            <p:cNvPr id="29" name="Group 28"/>
            <p:cNvGrpSpPr/>
            <p:nvPr/>
          </p:nvGrpSpPr>
          <p:grpSpPr>
            <a:xfrm>
              <a:off x="2819400" y="2543331"/>
              <a:ext cx="5105400" cy="2371569"/>
              <a:chOff x="2819400" y="2543331"/>
              <a:chExt cx="5105400" cy="2371569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2819400" y="3429000"/>
                <a:ext cx="266700" cy="533400"/>
              </a:xfrm>
              <a:prstGeom prst="ellipse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543300" y="3048000"/>
                <a:ext cx="266700" cy="838200"/>
              </a:xfrm>
              <a:prstGeom prst="ellipse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152900" y="2543331"/>
                <a:ext cx="266700" cy="1266669"/>
              </a:xfrm>
              <a:prstGeom prst="ellipse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5410200" y="3571875"/>
                <a:ext cx="133350" cy="314325"/>
              </a:xfrm>
              <a:prstGeom prst="ellipse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6877050" y="3352800"/>
                <a:ext cx="133350" cy="533400"/>
              </a:xfrm>
              <a:prstGeom prst="ellipse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7696200" y="3352800"/>
                <a:ext cx="228600" cy="533400"/>
              </a:xfrm>
              <a:prstGeom prst="ellipse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Connector 18"/>
              <p:cNvCxnSpPr>
                <a:stCxn id="12" idx="4"/>
              </p:cNvCxnSpPr>
              <p:nvPr/>
            </p:nvCxnSpPr>
            <p:spPr>
              <a:xfrm>
                <a:off x="2952750" y="3962400"/>
                <a:ext cx="838200" cy="9525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>
                <a:stCxn id="13" idx="4"/>
              </p:cNvCxnSpPr>
              <p:nvPr/>
            </p:nvCxnSpPr>
            <p:spPr>
              <a:xfrm>
                <a:off x="3676650" y="3886200"/>
                <a:ext cx="433386" cy="10287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>
                <a:stCxn id="14" idx="4"/>
              </p:cNvCxnSpPr>
              <p:nvPr/>
            </p:nvCxnSpPr>
            <p:spPr>
              <a:xfrm>
                <a:off x="4286250" y="3810000"/>
                <a:ext cx="133350" cy="11049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>
                <a:stCxn id="15" idx="4"/>
              </p:cNvCxnSpPr>
              <p:nvPr/>
            </p:nvCxnSpPr>
            <p:spPr>
              <a:xfrm flipH="1">
                <a:off x="5353051" y="3886200"/>
                <a:ext cx="123824" cy="10287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>
                <a:stCxn id="16" idx="4"/>
              </p:cNvCxnSpPr>
              <p:nvPr/>
            </p:nvCxnSpPr>
            <p:spPr>
              <a:xfrm flipH="1">
                <a:off x="6705600" y="3886200"/>
                <a:ext cx="238125" cy="10287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>
                <a:stCxn id="17" idx="4"/>
              </p:cNvCxnSpPr>
              <p:nvPr/>
            </p:nvCxnSpPr>
            <p:spPr>
              <a:xfrm flipH="1">
                <a:off x="7010400" y="3886200"/>
                <a:ext cx="800100" cy="10287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73" name="TextBox 3072"/>
            <p:cNvSpPr txBox="1"/>
            <p:nvPr/>
          </p:nvSpPr>
          <p:spPr>
            <a:xfrm>
              <a:off x="4166817" y="4953000"/>
              <a:ext cx="2505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C00000"/>
                  </a:solidFill>
                </a:rPr>
                <a:t>Forward GEM trackers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319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09600" y="13494"/>
            <a:ext cx="7848600" cy="762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/>
              <a:t>EIC Detector – Conceptual Design </a:t>
            </a:r>
            <a:endParaRPr lang="en-US" sz="2800" dirty="0"/>
          </a:p>
        </p:txBody>
      </p:sp>
      <p:pic>
        <p:nvPicPr>
          <p:cNvPr id="21506" name="Picture 4" descr="eic-det-v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1175" y="1066800"/>
            <a:ext cx="61182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81000" y="590550"/>
            <a:ext cx="1865313" cy="36988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CC0000"/>
                </a:solidFill>
                <a:latin typeface="+mn-lt"/>
              </a:rPr>
              <a:t>Central Detector</a:t>
            </a:r>
          </a:p>
        </p:txBody>
      </p:sp>
      <p:pic>
        <p:nvPicPr>
          <p:cNvPr id="21508" name="Picture 7" descr="eic-det-v4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1295400"/>
            <a:ext cx="31686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715000" y="762000"/>
            <a:ext cx="3159125" cy="36988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CC0000"/>
                </a:solidFill>
                <a:latin typeface="+mn-lt"/>
              </a:rPr>
              <a:t>Forward/Backward Detectors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28600" y="4800600"/>
            <a:ext cx="5338763" cy="15700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3CC"/>
                </a:solidFill>
                <a:latin typeface="+mn-lt"/>
              </a:rPr>
              <a:t>Large acceptance:  -5 &lt; </a:t>
            </a:r>
            <a:r>
              <a:rPr lang="en-US" sz="1600" dirty="0">
                <a:solidFill>
                  <a:srgbClr val="0033CC"/>
                </a:solidFill>
                <a:latin typeface="Symbol" pitchFamily="18" charset="2"/>
              </a:rPr>
              <a:t>h</a:t>
            </a:r>
            <a:r>
              <a:rPr lang="en-US" sz="1600" dirty="0">
                <a:solidFill>
                  <a:srgbClr val="0033CC"/>
                </a:solidFill>
                <a:latin typeface="+mn-lt"/>
              </a:rPr>
              <a:t> &lt; 5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3CC"/>
                </a:solidFill>
                <a:latin typeface="+mn-lt"/>
              </a:rPr>
              <a:t>Asymmetric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3CC"/>
                </a:solidFill>
                <a:latin typeface="+mn-lt"/>
              </a:rPr>
              <a:t>Nearly 4</a:t>
            </a:r>
            <a:r>
              <a:rPr lang="en-US" sz="1600" dirty="0">
                <a:solidFill>
                  <a:srgbClr val="0033CC"/>
                </a:solidFill>
                <a:latin typeface="Symbol" pitchFamily="18" charset="2"/>
              </a:rPr>
              <a:t>p</a:t>
            </a:r>
            <a:r>
              <a:rPr lang="en-US" sz="1600" dirty="0">
                <a:solidFill>
                  <a:srgbClr val="0033CC"/>
                </a:solidFill>
                <a:latin typeface="+mn-lt"/>
              </a:rPr>
              <a:t> tracking and  EMCAL coverage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3CC"/>
                </a:solidFill>
                <a:latin typeface="+mn-lt"/>
              </a:rPr>
              <a:t>HCAL coverage in central region and </a:t>
            </a:r>
            <a:r>
              <a:rPr lang="en-US" sz="1600" dirty="0" err="1">
                <a:solidFill>
                  <a:srgbClr val="0033CC"/>
                </a:solidFill>
                <a:latin typeface="+mn-lt"/>
              </a:rPr>
              <a:t>hadron</a:t>
            </a:r>
            <a:r>
              <a:rPr lang="en-US" sz="1600" dirty="0">
                <a:solidFill>
                  <a:srgbClr val="0033CC"/>
                </a:solidFill>
                <a:latin typeface="+mn-lt"/>
              </a:rPr>
              <a:t> direction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3CC"/>
                </a:solidFill>
                <a:latin typeface="+mn-lt"/>
              </a:rPr>
              <a:t>Good PID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3CC"/>
                </a:solidFill>
                <a:latin typeface="+mn-lt"/>
              </a:rPr>
              <a:t>Vertex resolution (&lt; 5 </a:t>
            </a:r>
            <a:r>
              <a:rPr lang="en-US" sz="1600" dirty="0">
                <a:solidFill>
                  <a:srgbClr val="0033CC"/>
                </a:solidFill>
                <a:latin typeface="Symbol" pitchFamily="18" charset="2"/>
              </a:rPr>
              <a:t>m</a:t>
            </a:r>
            <a:r>
              <a:rPr lang="en-US" sz="1600" dirty="0">
                <a:solidFill>
                  <a:srgbClr val="0033CC"/>
                </a:solidFill>
                <a:latin typeface="+mn-lt"/>
              </a:rPr>
              <a:t>m)</a:t>
            </a:r>
            <a:r>
              <a:rPr lang="en-US" sz="1600" dirty="0">
                <a:solidFill>
                  <a:srgbClr val="CC0000"/>
                </a:solidFill>
                <a:latin typeface="+mn-lt"/>
              </a:rPr>
              <a:t> </a:t>
            </a: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5567363" y="4800600"/>
            <a:ext cx="3576637" cy="13239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33CC"/>
                </a:solidFill>
                <a:latin typeface="+mn-lt"/>
                <a:cs typeface="Arial" pitchFamily="34" charset="0"/>
              </a:rPr>
              <a:t>Electron is scatted over large range of angles (up to 165˚)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CC"/>
                </a:solidFill>
                <a:latin typeface="+mn-lt"/>
                <a:cs typeface="Arial" pitchFamily="34" charset="0"/>
              </a:rPr>
              <a:t>Low Q</a:t>
            </a:r>
            <a:r>
              <a:rPr lang="en-US" sz="1600" baseline="30000" dirty="0" smtClean="0">
                <a:solidFill>
                  <a:srgbClr val="0033CC"/>
                </a:solidFill>
                <a:latin typeface="+mn-lt"/>
                <a:cs typeface="Arial" pitchFamily="34" charset="0"/>
              </a:rPr>
              <a:t>2</a:t>
            </a:r>
            <a:r>
              <a:rPr lang="en-US" sz="1600" dirty="0" smtClean="0">
                <a:solidFill>
                  <a:srgbClr val="0033CC"/>
                </a:solidFill>
                <a:latin typeface="+mn-lt"/>
                <a:cs typeface="Arial" pitchFamily="34" charset="0"/>
              </a:rPr>
              <a:t> → low momentum (few </a:t>
            </a:r>
            <a:r>
              <a:rPr lang="en-US" sz="1600" dirty="0" err="1" smtClean="0">
                <a:solidFill>
                  <a:srgbClr val="0033CC"/>
                </a:solidFill>
                <a:latin typeface="+mn-lt"/>
                <a:cs typeface="Arial" pitchFamily="34" charset="0"/>
              </a:rPr>
              <a:t>GeV</a:t>
            </a:r>
            <a:r>
              <a:rPr lang="en-US" sz="1600" dirty="0" smtClean="0">
                <a:solidFill>
                  <a:srgbClr val="0033CC"/>
                </a:solidFill>
                <a:latin typeface="+mn-lt"/>
                <a:cs typeface="Arial" pitchFamily="34" charset="0"/>
              </a:rPr>
              <a:t>)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CC0000"/>
                </a:solidFill>
                <a:latin typeface="+mn-lt"/>
                <a:cs typeface="Arial" pitchFamily="34" charset="0"/>
              </a:rPr>
              <a:t>Requires </a:t>
            </a:r>
            <a:r>
              <a:rPr lang="en-US" sz="1600" dirty="0">
                <a:solidFill>
                  <a:srgbClr val="CC0000"/>
                </a:solidFill>
                <a:latin typeface="+mn-lt"/>
                <a:cs typeface="Arial" pitchFamily="34" charset="0"/>
              </a:rPr>
              <a:t>low mass, high precision tracking</a:t>
            </a:r>
          </a:p>
        </p:txBody>
      </p:sp>
      <p:sp>
        <p:nvSpPr>
          <p:cNvPr id="21512" name="TextBox 21"/>
          <p:cNvSpPr txBox="1">
            <a:spLocks noChangeArrowheads="1"/>
          </p:cNvSpPr>
          <p:nvPr/>
        </p:nvSpPr>
        <p:spPr bwMode="auto">
          <a:xfrm>
            <a:off x="2057400" y="2143125"/>
            <a:ext cx="923925" cy="215444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  <a:latin typeface="Arial Narrow" pitchFamily="34" charset="0"/>
              </a:rPr>
              <a:t>GEM </a:t>
            </a:r>
            <a:r>
              <a:rPr lang="en-US" sz="800" b="1" dirty="0" smtClean="0">
                <a:solidFill>
                  <a:srgbClr val="FF0000"/>
                </a:solidFill>
                <a:latin typeface="Arial Narrow" pitchFamily="34" charset="0"/>
              </a:rPr>
              <a:t>TPC w/PID</a:t>
            </a:r>
            <a:endParaRPr lang="en-US" sz="8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21513" name="TextBox 22"/>
          <p:cNvSpPr txBox="1">
            <a:spLocks noChangeArrowheads="1"/>
          </p:cNvSpPr>
          <p:nvPr/>
        </p:nvSpPr>
        <p:spPr bwMode="auto">
          <a:xfrm>
            <a:off x="2133600" y="3048000"/>
            <a:ext cx="1436687" cy="21544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FF0000"/>
                </a:solidFill>
                <a:latin typeface="Arial Narrow" pitchFamily="34" charset="0"/>
              </a:rPr>
              <a:t>Planar </a:t>
            </a:r>
            <a:r>
              <a:rPr lang="en-US" sz="800" b="1" dirty="0" smtClean="0">
                <a:solidFill>
                  <a:srgbClr val="FF0000"/>
                </a:solidFill>
                <a:latin typeface="Arial Narrow" pitchFamily="34" charset="0"/>
              </a:rPr>
              <a:t>GEM </a:t>
            </a:r>
            <a:r>
              <a:rPr lang="en-US" sz="800" b="1" dirty="0">
                <a:solidFill>
                  <a:srgbClr val="FF0000"/>
                </a:solidFill>
                <a:latin typeface="Arial Narrow" pitchFamily="34" charset="0"/>
              </a:rPr>
              <a:t>Trackers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3200400" y="3048000"/>
            <a:ext cx="76200" cy="1079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2057400" y="3048000"/>
            <a:ext cx="114300" cy="1079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6" name="TextBox 28"/>
          <p:cNvSpPr txBox="1">
            <a:spLocks noChangeArrowheads="1"/>
          </p:cNvSpPr>
          <p:nvPr/>
        </p:nvSpPr>
        <p:spPr bwMode="auto">
          <a:xfrm>
            <a:off x="7467600" y="2200275"/>
            <a:ext cx="1204913" cy="277813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GEM Tracker</a:t>
            </a:r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3CF7A0-0ED6-4D75-9575-548398D81FE4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C.Woody</a:t>
            </a:r>
            <a:r>
              <a:rPr lang="en-US" dirty="0" smtClean="0"/>
              <a:t>, RD51 Collaboration Meeting, 1/30/13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50215" y="3886200"/>
            <a:ext cx="1141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800080"/>
                </a:solidFill>
              </a:rPr>
              <a:t>PID devices</a:t>
            </a:r>
            <a:endParaRPr lang="en-US" sz="1400" dirty="0">
              <a:solidFill>
                <a:srgbClr val="800080"/>
              </a:solidFill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5789676" y="3886200"/>
            <a:ext cx="77724" cy="381000"/>
          </a:xfrm>
          <a:prstGeom prst="rightBrace">
            <a:avLst/>
          </a:prstGeom>
          <a:ln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28"/>
          <p:cNvSpPr txBox="1">
            <a:spLocks noChangeArrowheads="1"/>
          </p:cNvSpPr>
          <p:nvPr/>
        </p:nvSpPr>
        <p:spPr bwMode="auto">
          <a:xfrm>
            <a:off x="5831165" y="4267200"/>
            <a:ext cx="3042960" cy="52322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 Narrow" pitchFamily="34" charset="0"/>
              </a:rPr>
              <a:t>Central TPC + Forward </a:t>
            </a:r>
            <a:r>
              <a:rPr lang="en-US" sz="1400" b="1" dirty="0" err="1" smtClean="0">
                <a:solidFill>
                  <a:srgbClr val="FF0000"/>
                </a:solidFill>
                <a:latin typeface="Arial Narrow" pitchFamily="34" charset="0"/>
              </a:rPr>
              <a:t>minidrift</a:t>
            </a:r>
            <a:r>
              <a:rPr lang="en-US" sz="1400" b="1" dirty="0" smtClean="0">
                <a:solidFill>
                  <a:srgbClr val="FF0000"/>
                </a:solidFill>
                <a:latin typeface="Arial Narrow" pitchFamily="34" charset="0"/>
              </a:rPr>
              <a:t> GEM Trackers </a:t>
            </a:r>
            <a:endParaRPr lang="en-US" sz="1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05400" y="4329499"/>
            <a:ext cx="152400" cy="15240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171699" y="2358569"/>
            <a:ext cx="680243" cy="1789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171699" y="2806134"/>
            <a:ext cx="680243" cy="17893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1"/>
          <p:cNvSpPr txBox="1">
            <a:spLocks noChangeArrowheads="1"/>
          </p:cNvSpPr>
          <p:nvPr/>
        </p:nvSpPr>
        <p:spPr bwMode="auto">
          <a:xfrm>
            <a:off x="2819400" y="2146756"/>
            <a:ext cx="296275" cy="215444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800" b="1" dirty="0" smtClean="0">
                <a:latin typeface="Arial Narrow" pitchFamily="34" charset="0"/>
              </a:rPr>
              <a:t>Si</a:t>
            </a:r>
            <a:endParaRPr lang="en-US" sz="800" b="1" dirty="0">
              <a:latin typeface="Arial Narrow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67000" y="2339181"/>
            <a:ext cx="230981" cy="198320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765729" y="2339181"/>
            <a:ext cx="215596" cy="264657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40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685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Minidrift GEM Detector with XY Readout</a:t>
            </a:r>
            <a:endParaRPr lang="en-US" dirty="0"/>
          </a:p>
        </p:txBody>
      </p:sp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0668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0668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6"/>
          <p:cNvSpPr txBox="1">
            <a:spLocks noChangeArrowheads="1"/>
          </p:cNvSpPr>
          <p:nvPr/>
        </p:nvSpPr>
        <p:spPr bwMode="auto">
          <a:xfrm>
            <a:off x="304800" y="3124200"/>
            <a:ext cx="29718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onstantia" pitchFamily="18" charset="0"/>
              </a:rPr>
              <a:t>Std. 10x10cm CERN 3-GEM Det.</a:t>
            </a:r>
          </a:p>
          <a:p>
            <a:pPr>
              <a:buFont typeface="Arial" charset="0"/>
              <a:buChar char="•"/>
            </a:pPr>
            <a:r>
              <a:rPr lang="en-US" sz="1400">
                <a:latin typeface="Constantia" pitchFamily="18" charset="0"/>
              </a:rPr>
              <a:t> ArCO2 (70/30)</a:t>
            </a:r>
          </a:p>
          <a:p>
            <a:pPr>
              <a:buFont typeface="Arial" charset="0"/>
              <a:buChar char="•"/>
            </a:pPr>
            <a:r>
              <a:rPr lang="en-US" sz="1400">
                <a:latin typeface="Constantia" pitchFamily="18" charset="0"/>
              </a:rPr>
              <a:t> Gain ~ 6500 </a:t>
            </a:r>
          </a:p>
          <a:p>
            <a:pPr>
              <a:buFont typeface="Arial" charset="0"/>
              <a:buChar char="•"/>
            </a:pPr>
            <a:r>
              <a:rPr lang="en-US" sz="1400">
                <a:latin typeface="Constantia" pitchFamily="18" charset="0"/>
              </a:rPr>
              <a:t>~17mm Drift Gap</a:t>
            </a:r>
          </a:p>
          <a:p>
            <a:pPr>
              <a:buFont typeface="Arial" charset="0"/>
              <a:buChar char="•"/>
            </a:pPr>
            <a:r>
              <a:rPr lang="en-US" sz="1400">
                <a:latin typeface="Constantia" pitchFamily="18" charset="0"/>
              </a:rPr>
              <a:t>Drift Time ~600ns</a:t>
            </a:r>
          </a:p>
        </p:txBody>
      </p:sp>
      <p:sp>
        <p:nvSpPr>
          <p:cNvPr id="23557" name="TextBox 7"/>
          <p:cNvSpPr txBox="1">
            <a:spLocks noChangeArrowheads="1"/>
          </p:cNvSpPr>
          <p:nvPr/>
        </p:nvSpPr>
        <p:spPr bwMode="auto">
          <a:xfrm>
            <a:off x="3429000" y="3124200"/>
            <a:ext cx="222477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Constantia" pitchFamily="18" charset="0"/>
              </a:rPr>
              <a:t>SRS /512 channels APV 25</a:t>
            </a:r>
          </a:p>
          <a:p>
            <a:pPr>
              <a:buFont typeface="Arial" charset="0"/>
              <a:buChar char="•"/>
            </a:pPr>
            <a:r>
              <a:rPr lang="en-US" sz="1400" dirty="0">
                <a:latin typeface="Constantia" pitchFamily="18" charset="0"/>
              </a:rPr>
              <a:t> 30 x 25ns Time Samples</a:t>
            </a:r>
          </a:p>
          <a:p>
            <a:pPr>
              <a:buFont typeface="Arial" charset="0"/>
              <a:buChar char="•"/>
            </a:pPr>
            <a:r>
              <a:rPr lang="en-US" sz="1400" dirty="0">
                <a:latin typeface="Constantia" pitchFamily="18" charset="0"/>
              </a:rPr>
              <a:t> Martin </a:t>
            </a:r>
            <a:r>
              <a:rPr lang="en-US" sz="1400" dirty="0" err="1">
                <a:latin typeface="Constantia" pitchFamily="18" charset="0"/>
              </a:rPr>
              <a:t>Purschke’s</a:t>
            </a:r>
            <a:r>
              <a:rPr lang="en-US" sz="1400" dirty="0">
                <a:latin typeface="Constantia" pitchFamily="18" charset="0"/>
              </a:rPr>
              <a:t> </a:t>
            </a:r>
            <a:r>
              <a:rPr lang="en-US" sz="1400" dirty="0" smtClean="0">
                <a:latin typeface="Constantia" pitchFamily="18" charset="0"/>
              </a:rPr>
              <a:t> newly</a:t>
            </a:r>
          </a:p>
          <a:p>
            <a:r>
              <a:rPr lang="en-US" sz="1400" dirty="0" smtClean="0">
                <a:latin typeface="Constantia" pitchFamily="18" charset="0"/>
              </a:rPr>
              <a:t>developed RCDAQ</a:t>
            </a:r>
            <a:endParaRPr lang="en-US" sz="1400" dirty="0">
              <a:latin typeface="Constantia" pitchFamily="18" charset="0"/>
            </a:endParaRPr>
          </a:p>
          <a:p>
            <a:r>
              <a:rPr lang="en-US" sz="1400" dirty="0">
                <a:latin typeface="Constantia" pitchFamily="18" charset="0"/>
              </a:rPr>
              <a:t> affords high flexibility</a:t>
            </a:r>
          </a:p>
          <a:p>
            <a:pPr>
              <a:buFont typeface="Arial" charset="0"/>
              <a:buChar char="•"/>
            </a:pPr>
            <a:endParaRPr lang="en-US" sz="1400" dirty="0">
              <a:latin typeface="Constantia" pitchFamily="18" charset="0"/>
            </a:endParaRPr>
          </a:p>
        </p:txBody>
      </p:sp>
      <p:sp>
        <p:nvSpPr>
          <p:cNvPr id="23558" name="TextBox 9"/>
          <p:cNvSpPr txBox="1">
            <a:spLocks noChangeArrowheads="1"/>
          </p:cNvSpPr>
          <p:nvPr/>
        </p:nvSpPr>
        <p:spPr bwMode="auto">
          <a:xfrm>
            <a:off x="6477000" y="3124200"/>
            <a:ext cx="21351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onstantia" pitchFamily="18" charset="0"/>
              </a:rPr>
              <a:t>COMPASS style Readout:</a:t>
            </a:r>
          </a:p>
          <a:p>
            <a:pPr>
              <a:buFont typeface="Arial" charset="0"/>
              <a:buChar char="•"/>
            </a:pPr>
            <a:r>
              <a:rPr lang="en-US" sz="1400">
                <a:latin typeface="Constantia" pitchFamily="18" charset="0"/>
              </a:rPr>
              <a:t>256 x 256 X-Y Strips</a:t>
            </a:r>
          </a:p>
          <a:p>
            <a:pPr>
              <a:buFont typeface="Arial" charset="0"/>
              <a:buChar char="•"/>
            </a:pPr>
            <a:r>
              <a:rPr lang="en-US" sz="1400">
                <a:latin typeface="Constantia" pitchFamily="18" charset="0"/>
              </a:rPr>
              <a:t> ~10cm x 400um pitch</a:t>
            </a:r>
          </a:p>
          <a:p>
            <a:pPr>
              <a:buFont typeface="Arial" charset="0"/>
              <a:buChar char="•"/>
            </a:pPr>
            <a:endParaRPr lang="en-US" sz="1400">
              <a:latin typeface="Constantia" pitchFamily="18" charset="0"/>
            </a:endParaRPr>
          </a:p>
        </p:txBody>
      </p:sp>
      <p:grpSp>
        <p:nvGrpSpPr>
          <p:cNvPr id="23559" name="Group 10"/>
          <p:cNvGrpSpPr>
            <a:grpSpLocks/>
          </p:cNvGrpSpPr>
          <p:nvPr/>
        </p:nvGrpSpPr>
        <p:grpSpPr bwMode="auto">
          <a:xfrm>
            <a:off x="381000" y="4038600"/>
            <a:ext cx="4132263" cy="2489200"/>
            <a:chOff x="3429000" y="3740426"/>
            <a:chExt cx="4132295" cy="2488924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4106868" y="4349958"/>
              <a:ext cx="1905015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175131" y="5035682"/>
              <a:ext cx="1738326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175131" y="5188065"/>
              <a:ext cx="1738326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175131" y="5340449"/>
              <a:ext cx="1738326" cy="0"/>
            </a:xfrm>
            <a:prstGeom prst="line">
              <a:avLst/>
            </a:prstGeom>
            <a:ln w="38100" cap="rnd">
              <a:solidFill>
                <a:schemeClr val="accent6">
                  <a:lumMod val="75000"/>
                </a:schemeClr>
              </a:solidFill>
              <a:prstDash val="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267206" y="5562674"/>
              <a:ext cx="1646251" cy="0"/>
            </a:xfrm>
            <a:prstGeom prst="line">
              <a:avLst/>
            </a:prstGeom>
            <a:ln w="38100" cmpd="sng">
              <a:solidFill>
                <a:srgbClr val="0070C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111630" y="5586484"/>
              <a:ext cx="1905015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3916367" y="3740426"/>
              <a:ext cx="2408256" cy="2209555"/>
            </a:xfrm>
            <a:prstGeom prst="straightConnector1">
              <a:avLst/>
            </a:prstGeom>
            <a:ln w="1905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5400000">
              <a:off x="5067326" y="4915046"/>
              <a:ext cx="228575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>
              <a:off x="5219727" y="4762663"/>
              <a:ext cx="228575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>
              <a:off x="5372129" y="4686471"/>
              <a:ext cx="228575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5400000">
              <a:off x="5515005" y="4515040"/>
              <a:ext cx="228575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 22"/>
            <p:cNvSpPr/>
            <p:nvPr/>
          </p:nvSpPr>
          <p:spPr>
            <a:xfrm>
              <a:off x="5191139" y="5048381"/>
              <a:ext cx="133351" cy="479372"/>
            </a:xfrm>
            <a:custGeom>
              <a:avLst/>
              <a:gdLst>
                <a:gd name="connsiteX0" fmla="*/ 29016 w 133791"/>
                <a:gd name="connsiteY0" fmla="*/ 0 h 479262"/>
                <a:gd name="connsiteX1" fmla="*/ 38541 w 133791"/>
                <a:gd name="connsiteY1" fmla="*/ 219075 h 479262"/>
                <a:gd name="connsiteX2" fmla="*/ 48066 w 133791"/>
                <a:gd name="connsiteY2" fmla="*/ 247650 h 479262"/>
                <a:gd name="connsiteX3" fmla="*/ 67116 w 133791"/>
                <a:gd name="connsiteY3" fmla="*/ 276225 h 479262"/>
                <a:gd name="connsiteX4" fmla="*/ 86166 w 133791"/>
                <a:gd name="connsiteY4" fmla="*/ 342900 h 479262"/>
                <a:gd name="connsiteX5" fmla="*/ 105216 w 133791"/>
                <a:gd name="connsiteY5" fmla="*/ 400050 h 479262"/>
                <a:gd name="connsiteX6" fmla="*/ 114741 w 133791"/>
                <a:gd name="connsiteY6" fmla="*/ 447675 h 479262"/>
                <a:gd name="connsiteX7" fmla="*/ 133791 w 133791"/>
                <a:gd name="connsiteY7" fmla="*/ 476250 h 47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791" h="479262">
                  <a:moveTo>
                    <a:pt x="29016" y="0"/>
                  </a:moveTo>
                  <a:cubicBezTo>
                    <a:pt x="0" y="87047"/>
                    <a:pt x="14106" y="31742"/>
                    <a:pt x="38541" y="219075"/>
                  </a:cubicBezTo>
                  <a:cubicBezTo>
                    <a:pt x="39840" y="229031"/>
                    <a:pt x="43576" y="238670"/>
                    <a:pt x="48066" y="247650"/>
                  </a:cubicBezTo>
                  <a:cubicBezTo>
                    <a:pt x="53186" y="257889"/>
                    <a:pt x="60766" y="266700"/>
                    <a:pt x="67116" y="276225"/>
                  </a:cubicBezTo>
                  <a:cubicBezTo>
                    <a:pt x="73466" y="298450"/>
                    <a:pt x="79368" y="320808"/>
                    <a:pt x="86166" y="342900"/>
                  </a:cubicBezTo>
                  <a:cubicBezTo>
                    <a:pt x="92071" y="362092"/>
                    <a:pt x="101278" y="380359"/>
                    <a:pt x="105216" y="400050"/>
                  </a:cubicBezTo>
                  <a:cubicBezTo>
                    <a:pt x="108391" y="415925"/>
                    <a:pt x="110814" y="431969"/>
                    <a:pt x="114741" y="447675"/>
                  </a:cubicBezTo>
                  <a:cubicBezTo>
                    <a:pt x="122638" y="479262"/>
                    <a:pt x="115058" y="476250"/>
                    <a:pt x="133791" y="47625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5184789" y="5008698"/>
              <a:ext cx="92076" cy="563500"/>
            </a:xfrm>
            <a:custGeom>
              <a:avLst/>
              <a:gdLst>
                <a:gd name="connsiteX0" fmla="*/ 6210 w 91935"/>
                <a:gd name="connsiteY0" fmla="*/ 20698 h 563623"/>
                <a:gd name="connsiteX1" fmla="*/ 34785 w 91935"/>
                <a:gd name="connsiteY1" fmla="*/ 115948 h 563623"/>
                <a:gd name="connsiteX2" fmla="*/ 44310 w 91935"/>
                <a:gd name="connsiteY2" fmla="*/ 154048 h 563623"/>
                <a:gd name="connsiteX3" fmla="*/ 63360 w 91935"/>
                <a:gd name="connsiteY3" fmla="*/ 201673 h 563623"/>
                <a:gd name="connsiteX4" fmla="*/ 91935 w 91935"/>
                <a:gd name="connsiteY4" fmla="*/ 296923 h 563623"/>
                <a:gd name="connsiteX5" fmla="*/ 72885 w 91935"/>
                <a:gd name="connsiteY5" fmla="*/ 354073 h 563623"/>
                <a:gd name="connsiteX6" fmla="*/ 34785 w 91935"/>
                <a:gd name="connsiteY6" fmla="*/ 411223 h 563623"/>
                <a:gd name="connsiteX7" fmla="*/ 15735 w 91935"/>
                <a:gd name="connsiteY7" fmla="*/ 563623 h 563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935" h="563623">
                  <a:moveTo>
                    <a:pt x="6210" y="20698"/>
                  </a:moveTo>
                  <a:cubicBezTo>
                    <a:pt x="28164" y="108515"/>
                    <a:pt x="0" y="0"/>
                    <a:pt x="34785" y="115948"/>
                  </a:cubicBezTo>
                  <a:cubicBezTo>
                    <a:pt x="38547" y="128487"/>
                    <a:pt x="40170" y="141629"/>
                    <a:pt x="44310" y="154048"/>
                  </a:cubicBezTo>
                  <a:cubicBezTo>
                    <a:pt x="49717" y="170268"/>
                    <a:pt x="57517" y="185605"/>
                    <a:pt x="63360" y="201673"/>
                  </a:cubicBezTo>
                  <a:cubicBezTo>
                    <a:pt x="81912" y="252690"/>
                    <a:pt x="80563" y="251436"/>
                    <a:pt x="91935" y="296923"/>
                  </a:cubicBezTo>
                  <a:cubicBezTo>
                    <a:pt x="85585" y="315973"/>
                    <a:pt x="84024" y="337365"/>
                    <a:pt x="72885" y="354073"/>
                  </a:cubicBezTo>
                  <a:lnTo>
                    <a:pt x="34785" y="411223"/>
                  </a:lnTo>
                  <a:cubicBezTo>
                    <a:pt x="9575" y="512065"/>
                    <a:pt x="15735" y="461241"/>
                    <a:pt x="15735" y="563623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5143513" y="5019809"/>
              <a:ext cx="49213" cy="566675"/>
            </a:xfrm>
            <a:custGeom>
              <a:avLst/>
              <a:gdLst>
                <a:gd name="connsiteX0" fmla="*/ 28575 w 48734"/>
                <a:gd name="connsiteY0" fmla="*/ 0 h 566649"/>
                <a:gd name="connsiteX1" fmla="*/ 38100 w 48734"/>
                <a:gd name="connsiteY1" fmla="*/ 285750 h 566649"/>
                <a:gd name="connsiteX2" fmla="*/ 47625 w 48734"/>
                <a:gd name="connsiteY2" fmla="*/ 314325 h 566649"/>
                <a:gd name="connsiteX3" fmla="*/ 28575 w 48734"/>
                <a:gd name="connsiteY3" fmla="*/ 371475 h 566649"/>
                <a:gd name="connsiteX4" fmla="*/ 0 w 48734"/>
                <a:gd name="connsiteY4" fmla="*/ 495300 h 566649"/>
                <a:gd name="connsiteX5" fmla="*/ 0 w 48734"/>
                <a:gd name="connsiteY5" fmla="*/ 533400 h 566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34" h="566649">
                  <a:moveTo>
                    <a:pt x="28575" y="0"/>
                  </a:moveTo>
                  <a:cubicBezTo>
                    <a:pt x="31750" y="95250"/>
                    <a:pt x="32335" y="190622"/>
                    <a:pt x="38100" y="285750"/>
                  </a:cubicBezTo>
                  <a:cubicBezTo>
                    <a:pt x="38707" y="295772"/>
                    <a:pt x="48734" y="304346"/>
                    <a:pt x="47625" y="314325"/>
                  </a:cubicBezTo>
                  <a:cubicBezTo>
                    <a:pt x="45407" y="334283"/>
                    <a:pt x="34092" y="352167"/>
                    <a:pt x="28575" y="371475"/>
                  </a:cubicBezTo>
                  <a:cubicBezTo>
                    <a:pt x="13257" y="425087"/>
                    <a:pt x="9924" y="445681"/>
                    <a:pt x="0" y="495300"/>
                  </a:cubicBezTo>
                  <a:cubicBezTo>
                    <a:pt x="21890" y="560969"/>
                    <a:pt x="33249" y="566649"/>
                    <a:pt x="0" y="53340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5095888" y="5003936"/>
              <a:ext cx="114301" cy="569850"/>
            </a:xfrm>
            <a:custGeom>
              <a:avLst/>
              <a:gdLst>
                <a:gd name="connsiteX0" fmla="*/ 66932 w 114557"/>
                <a:gd name="connsiteY0" fmla="*/ 6705 h 570441"/>
                <a:gd name="connsiteX1" fmla="*/ 85982 w 114557"/>
                <a:gd name="connsiteY1" fmla="*/ 159105 h 570441"/>
                <a:gd name="connsiteX2" fmla="*/ 95507 w 114557"/>
                <a:gd name="connsiteY2" fmla="*/ 197205 h 570441"/>
                <a:gd name="connsiteX3" fmla="*/ 105032 w 114557"/>
                <a:gd name="connsiteY3" fmla="*/ 330555 h 570441"/>
                <a:gd name="connsiteX4" fmla="*/ 114557 w 114557"/>
                <a:gd name="connsiteY4" fmla="*/ 359130 h 570441"/>
                <a:gd name="connsiteX5" fmla="*/ 85982 w 114557"/>
                <a:gd name="connsiteY5" fmla="*/ 435330 h 570441"/>
                <a:gd name="connsiteX6" fmla="*/ 66932 w 114557"/>
                <a:gd name="connsiteY6" fmla="*/ 473430 h 570441"/>
                <a:gd name="connsiteX7" fmla="*/ 257 w 114557"/>
                <a:gd name="connsiteY7" fmla="*/ 511530 h 570441"/>
                <a:gd name="connsiteX8" fmla="*/ 57407 w 114557"/>
                <a:gd name="connsiteY8" fmla="*/ 549630 h 570441"/>
                <a:gd name="connsiteX9" fmla="*/ 95507 w 114557"/>
                <a:gd name="connsiteY9" fmla="*/ 568680 h 570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557" h="570441">
                  <a:moveTo>
                    <a:pt x="66932" y="6705"/>
                  </a:moveTo>
                  <a:cubicBezTo>
                    <a:pt x="91591" y="80681"/>
                    <a:pt x="67264" y="0"/>
                    <a:pt x="85982" y="159105"/>
                  </a:cubicBezTo>
                  <a:cubicBezTo>
                    <a:pt x="87512" y="172106"/>
                    <a:pt x="92332" y="184505"/>
                    <a:pt x="95507" y="197205"/>
                  </a:cubicBezTo>
                  <a:cubicBezTo>
                    <a:pt x="98682" y="241655"/>
                    <a:pt x="99825" y="286297"/>
                    <a:pt x="105032" y="330555"/>
                  </a:cubicBezTo>
                  <a:cubicBezTo>
                    <a:pt x="106205" y="340526"/>
                    <a:pt x="114557" y="349090"/>
                    <a:pt x="114557" y="359130"/>
                  </a:cubicBezTo>
                  <a:cubicBezTo>
                    <a:pt x="114557" y="407293"/>
                    <a:pt x="105690" y="400842"/>
                    <a:pt x="85982" y="435330"/>
                  </a:cubicBezTo>
                  <a:cubicBezTo>
                    <a:pt x="78937" y="447658"/>
                    <a:pt x="76173" y="462649"/>
                    <a:pt x="66932" y="473430"/>
                  </a:cubicBezTo>
                  <a:cubicBezTo>
                    <a:pt x="43866" y="500340"/>
                    <a:pt x="29304" y="501848"/>
                    <a:pt x="257" y="511530"/>
                  </a:cubicBezTo>
                  <a:cubicBezTo>
                    <a:pt x="33740" y="561755"/>
                    <a:pt x="0" y="525027"/>
                    <a:pt x="57407" y="549630"/>
                  </a:cubicBezTo>
                  <a:cubicBezTo>
                    <a:pt x="105966" y="570441"/>
                    <a:pt x="69724" y="568680"/>
                    <a:pt x="95507" y="56868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5181614" y="4976952"/>
              <a:ext cx="85726" cy="604770"/>
            </a:xfrm>
            <a:custGeom>
              <a:avLst/>
              <a:gdLst>
                <a:gd name="connsiteX0" fmla="*/ 28575 w 86513"/>
                <a:gd name="connsiteY0" fmla="*/ 4579 h 604654"/>
                <a:gd name="connsiteX1" fmla="*/ 47625 w 86513"/>
                <a:gd name="connsiteY1" fmla="*/ 204604 h 604654"/>
                <a:gd name="connsiteX2" fmla="*/ 57150 w 86513"/>
                <a:gd name="connsiteY2" fmla="*/ 252229 h 604654"/>
                <a:gd name="connsiteX3" fmla="*/ 38100 w 86513"/>
                <a:gd name="connsiteY3" fmla="*/ 290329 h 604654"/>
                <a:gd name="connsiteX4" fmla="*/ 19050 w 86513"/>
                <a:gd name="connsiteY4" fmla="*/ 318904 h 604654"/>
                <a:gd name="connsiteX5" fmla="*/ 9525 w 86513"/>
                <a:gd name="connsiteY5" fmla="*/ 366529 h 604654"/>
                <a:gd name="connsiteX6" fmla="*/ 0 w 86513"/>
                <a:gd name="connsiteY6" fmla="*/ 395104 h 604654"/>
                <a:gd name="connsiteX7" fmla="*/ 19050 w 86513"/>
                <a:gd name="connsiteY7" fmla="*/ 461779 h 604654"/>
                <a:gd name="connsiteX8" fmla="*/ 76200 w 86513"/>
                <a:gd name="connsiteY8" fmla="*/ 509404 h 604654"/>
                <a:gd name="connsiteX9" fmla="*/ 85725 w 86513"/>
                <a:gd name="connsiteY9" fmla="*/ 604654 h 60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513" h="604654">
                  <a:moveTo>
                    <a:pt x="28575" y="4579"/>
                  </a:moveTo>
                  <a:cubicBezTo>
                    <a:pt x="57553" y="91512"/>
                    <a:pt x="29833" y="0"/>
                    <a:pt x="47625" y="204604"/>
                  </a:cubicBezTo>
                  <a:cubicBezTo>
                    <a:pt x="49027" y="220733"/>
                    <a:pt x="53975" y="236354"/>
                    <a:pt x="57150" y="252229"/>
                  </a:cubicBezTo>
                  <a:cubicBezTo>
                    <a:pt x="50800" y="264929"/>
                    <a:pt x="45145" y="278001"/>
                    <a:pt x="38100" y="290329"/>
                  </a:cubicBezTo>
                  <a:cubicBezTo>
                    <a:pt x="32420" y="300268"/>
                    <a:pt x="23070" y="308185"/>
                    <a:pt x="19050" y="318904"/>
                  </a:cubicBezTo>
                  <a:cubicBezTo>
                    <a:pt x="13366" y="334063"/>
                    <a:pt x="13452" y="350823"/>
                    <a:pt x="9525" y="366529"/>
                  </a:cubicBezTo>
                  <a:cubicBezTo>
                    <a:pt x="7090" y="376269"/>
                    <a:pt x="3175" y="385579"/>
                    <a:pt x="0" y="395104"/>
                  </a:cubicBezTo>
                  <a:cubicBezTo>
                    <a:pt x="1270" y="400185"/>
                    <a:pt x="13584" y="453580"/>
                    <a:pt x="19050" y="461779"/>
                  </a:cubicBezTo>
                  <a:cubicBezTo>
                    <a:pt x="33718" y="483781"/>
                    <a:pt x="55115" y="495347"/>
                    <a:pt x="76200" y="509404"/>
                  </a:cubicBezTo>
                  <a:cubicBezTo>
                    <a:pt x="86513" y="591905"/>
                    <a:pt x="85725" y="560006"/>
                    <a:pt x="85725" y="604654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4800611" y="5048381"/>
              <a:ext cx="133351" cy="476197"/>
            </a:xfrm>
            <a:custGeom>
              <a:avLst/>
              <a:gdLst>
                <a:gd name="connsiteX0" fmla="*/ 133350 w 133350"/>
                <a:gd name="connsiteY0" fmla="*/ 0 h 476250"/>
                <a:gd name="connsiteX1" fmla="*/ 123825 w 133350"/>
                <a:gd name="connsiteY1" fmla="*/ 171450 h 476250"/>
                <a:gd name="connsiteX2" fmla="*/ 104775 w 133350"/>
                <a:gd name="connsiteY2" fmla="*/ 209550 h 476250"/>
                <a:gd name="connsiteX3" fmla="*/ 95250 w 133350"/>
                <a:gd name="connsiteY3" fmla="*/ 247650 h 476250"/>
                <a:gd name="connsiteX4" fmla="*/ 76200 w 133350"/>
                <a:gd name="connsiteY4" fmla="*/ 276225 h 476250"/>
                <a:gd name="connsiteX5" fmla="*/ 57150 w 133350"/>
                <a:gd name="connsiteY5" fmla="*/ 333375 h 476250"/>
                <a:gd name="connsiteX6" fmla="*/ 19050 w 133350"/>
                <a:gd name="connsiteY6" fmla="*/ 419100 h 476250"/>
                <a:gd name="connsiteX7" fmla="*/ 9525 w 133350"/>
                <a:gd name="connsiteY7" fmla="*/ 447675 h 476250"/>
                <a:gd name="connsiteX8" fmla="*/ 0 w 133350"/>
                <a:gd name="connsiteY8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350" h="476250">
                  <a:moveTo>
                    <a:pt x="133350" y="0"/>
                  </a:moveTo>
                  <a:cubicBezTo>
                    <a:pt x="130175" y="57150"/>
                    <a:pt x="131559" y="114737"/>
                    <a:pt x="123825" y="171450"/>
                  </a:cubicBezTo>
                  <a:cubicBezTo>
                    <a:pt x="121907" y="185519"/>
                    <a:pt x="109761" y="196255"/>
                    <a:pt x="104775" y="209550"/>
                  </a:cubicBezTo>
                  <a:cubicBezTo>
                    <a:pt x="100178" y="221807"/>
                    <a:pt x="100407" y="235618"/>
                    <a:pt x="95250" y="247650"/>
                  </a:cubicBezTo>
                  <a:cubicBezTo>
                    <a:pt x="90741" y="258172"/>
                    <a:pt x="80849" y="265764"/>
                    <a:pt x="76200" y="276225"/>
                  </a:cubicBezTo>
                  <a:cubicBezTo>
                    <a:pt x="68045" y="294575"/>
                    <a:pt x="68289" y="316667"/>
                    <a:pt x="57150" y="333375"/>
                  </a:cubicBezTo>
                  <a:cubicBezTo>
                    <a:pt x="26961" y="378658"/>
                    <a:pt x="41720" y="351090"/>
                    <a:pt x="19050" y="419100"/>
                  </a:cubicBezTo>
                  <a:lnTo>
                    <a:pt x="9525" y="447675"/>
                  </a:lnTo>
                  <a:lnTo>
                    <a:pt x="0" y="47625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4895861" y="5067429"/>
              <a:ext cx="30163" cy="457149"/>
            </a:xfrm>
            <a:custGeom>
              <a:avLst/>
              <a:gdLst>
                <a:gd name="connsiteX0" fmla="*/ 0 w 30186"/>
                <a:gd name="connsiteY0" fmla="*/ 0 h 457200"/>
                <a:gd name="connsiteX1" fmla="*/ 9525 w 30186"/>
                <a:gd name="connsiteY1" fmla="*/ 361950 h 457200"/>
                <a:gd name="connsiteX2" fmla="*/ 28575 w 30186"/>
                <a:gd name="connsiteY2" fmla="*/ 409575 h 457200"/>
                <a:gd name="connsiteX3" fmla="*/ 19050 w 30186"/>
                <a:gd name="connsiteY3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86" h="457200">
                  <a:moveTo>
                    <a:pt x="0" y="0"/>
                  </a:moveTo>
                  <a:cubicBezTo>
                    <a:pt x="3175" y="120650"/>
                    <a:pt x="1125" y="241551"/>
                    <a:pt x="9525" y="361950"/>
                  </a:cubicBezTo>
                  <a:cubicBezTo>
                    <a:pt x="10715" y="379006"/>
                    <a:pt x="26874" y="392562"/>
                    <a:pt x="28575" y="409575"/>
                  </a:cubicBezTo>
                  <a:cubicBezTo>
                    <a:pt x="30186" y="425684"/>
                    <a:pt x="19050" y="457200"/>
                    <a:pt x="19050" y="45720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4838711" y="5105525"/>
              <a:ext cx="142876" cy="476197"/>
            </a:xfrm>
            <a:custGeom>
              <a:avLst/>
              <a:gdLst>
                <a:gd name="connsiteX0" fmla="*/ 85725 w 142875"/>
                <a:gd name="connsiteY0" fmla="*/ 0 h 476250"/>
                <a:gd name="connsiteX1" fmla="*/ 95250 w 142875"/>
                <a:gd name="connsiteY1" fmla="*/ 57150 h 476250"/>
                <a:gd name="connsiteX2" fmla="*/ 104775 w 142875"/>
                <a:gd name="connsiteY2" fmla="*/ 104775 h 476250"/>
                <a:gd name="connsiteX3" fmla="*/ 123825 w 142875"/>
                <a:gd name="connsiteY3" fmla="*/ 247650 h 476250"/>
                <a:gd name="connsiteX4" fmla="*/ 142875 w 142875"/>
                <a:gd name="connsiteY4" fmla="*/ 276225 h 476250"/>
                <a:gd name="connsiteX5" fmla="*/ 123825 w 142875"/>
                <a:gd name="connsiteY5" fmla="*/ 333375 h 476250"/>
                <a:gd name="connsiteX6" fmla="*/ 85725 w 142875"/>
                <a:gd name="connsiteY6" fmla="*/ 342900 h 476250"/>
                <a:gd name="connsiteX7" fmla="*/ 57150 w 142875"/>
                <a:gd name="connsiteY7" fmla="*/ 361950 h 476250"/>
                <a:gd name="connsiteX8" fmla="*/ 19050 w 142875"/>
                <a:gd name="connsiteY8" fmla="*/ 419100 h 476250"/>
                <a:gd name="connsiteX9" fmla="*/ 0 w 142875"/>
                <a:gd name="connsiteY9" fmla="*/ 447675 h 476250"/>
                <a:gd name="connsiteX10" fmla="*/ 0 w 142875"/>
                <a:gd name="connsiteY10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2875" h="476250">
                  <a:moveTo>
                    <a:pt x="85725" y="0"/>
                  </a:moveTo>
                  <a:cubicBezTo>
                    <a:pt x="88900" y="19050"/>
                    <a:pt x="91795" y="38149"/>
                    <a:pt x="95250" y="57150"/>
                  </a:cubicBezTo>
                  <a:cubicBezTo>
                    <a:pt x="98146" y="73078"/>
                    <a:pt x="102883" y="88697"/>
                    <a:pt x="104775" y="104775"/>
                  </a:cubicBezTo>
                  <a:cubicBezTo>
                    <a:pt x="108049" y="132603"/>
                    <a:pt x="104071" y="208141"/>
                    <a:pt x="123825" y="247650"/>
                  </a:cubicBezTo>
                  <a:cubicBezTo>
                    <a:pt x="128945" y="257889"/>
                    <a:pt x="136525" y="266700"/>
                    <a:pt x="142875" y="276225"/>
                  </a:cubicBezTo>
                  <a:cubicBezTo>
                    <a:pt x="136525" y="295275"/>
                    <a:pt x="136893" y="318129"/>
                    <a:pt x="123825" y="333375"/>
                  </a:cubicBezTo>
                  <a:cubicBezTo>
                    <a:pt x="115306" y="343314"/>
                    <a:pt x="97757" y="337743"/>
                    <a:pt x="85725" y="342900"/>
                  </a:cubicBezTo>
                  <a:cubicBezTo>
                    <a:pt x="75203" y="347409"/>
                    <a:pt x="66675" y="355600"/>
                    <a:pt x="57150" y="361950"/>
                  </a:cubicBezTo>
                  <a:lnTo>
                    <a:pt x="19050" y="419100"/>
                  </a:lnTo>
                  <a:cubicBezTo>
                    <a:pt x="12700" y="428625"/>
                    <a:pt x="0" y="436227"/>
                    <a:pt x="0" y="447675"/>
                  </a:cubicBezTo>
                  <a:lnTo>
                    <a:pt x="0" y="47625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4857761" y="5143620"/>
              <a:ext cx="114301" cy="390482"/>
            </a:xfrm>
            <a:custGeom>
              <a:avLst/>
              <a:gdLst>
                <a:gd name="connsiteX0" fmla="*/ 0 w 114300"/>
                <a:gd name="connsiteY0" fmla="*/ 0 h 390525"/>
                <a:gd name="connsiteX1" fmla="*/ 38100 w 114300"/>
                <a:gd name="connsiteY1" fmla="*/ 180975 h 390525"/>
                <a:gd name="connsiteX2" fmla="*/ 57150 w 114300"/>
                <a:gd name="connsiteY2" fmla="*/ 209550 h 390525"/>
                <a:gd name="connsiteX3" fmla="*/ 66675 w 114300"/>
                <a:gd name="connsiteY3" fmla="*/ 257175 h 390525"/>
                <a:gd name="connsiteX4" fmla="*/ 95250 w 114300"/>
                <a:gd name="connsiteY4" fmla="*/ 295275 h 390525"/>
                <a:gd name="connsiteX5" fmla="*/ 114300 w 114300"/>
                <a:gd name="connsiteY5" fmla="*/ 333375 h 390525"/>
                <a:gd name="connsiteX6" fmla="*/ 104775 w 114300"/>
                <a:gd name="connsiteY6" fmla="*/ 390525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390525">
                  <a:moveTo>
                    <a:pt x="0" y="0"/>
                  </a:moveTo>
                  <a:cubicBezTo>
                    <a:pt x="12700" y="60325"/>
                    <a:pt x="21880" y="121500"/>
                    <a:pt x="38100" y="180975"/>
                  </a:cubicBezTo>
                  <a:cubicBezTo>
                    <a:pt x="41112" y="192019"/>
                    <a:pt x="53130" y="198831"/>
                    <a:pt x="57150" y="209550"/>
                  </a:cubicBezTo>
                  <a:cubicBezTo>
                    <a:pt x="62834" y="224709"/>
                    <a:pt x="60100" y="242381"/>
                    <a:pt x="66675" y="257175"/>
                  </a:cubicBezTo>
                  <a:cubicBezTo>
                    <a:pt x="73122" y="271682"/>
                    <a:pt x="86836" y="281813"/>
                    <a:pt x="95250" y="295275"/>
                  </a:cubicBezTo>
                  <a:cubicBezTo>
                    <a:pt x="102775" y="307316"/>
                    <a:pt x="107950" y="320675"/>
                    <a:pt x="114300" y="333375"/>
                  </a:cubicBezTo>
                  <a:cubicBezTo>
                    <a:pt x="104152" y="384113"/>
                    <a:pt x="104775" y="364811"/>
                    <a:pt x="104775" y="3905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4762510" y="5086477"/>
              <a:ext cx="142876" cy="466673"/>
            </a:xfrm>
            <a:custGeom>
              <a:avLst/>
              <a:gdLst>
                <a:gd name="connsiteX0" fmla="*/ 142875 w 142875"/>
                <a:gd name="connsiteY0" fmla="*/ 0 h 466725"/>
                <a:gd name="connsiteX1" fmla="*/ 133350 w 142875"/>
                <a:gd name="connsiteY1" fmla="*/ 228600 h 466725"/>
                <a:gd name="connsiteX2" fmla="*/ 114300 w 142875"/>
                <a:gd name="connsiteY2" fmla="*/ 304800 h 466725"/>
                <a:gd name="connsiteX3" fmla="*/ 85725 w 142875"/>
                <a:gd name="connsiteY3" fmla="*/ 323850 h 466725"/>
                <a:gd name="connsiteX4" fmla="*/ 76200 w 142875"/>
                <a:gd name="connsiteY4" fmla="*/ 361950 h 466725"/>
                <a:gd name="connsiteX5" fmla="*/ 85725 w 142875"/>
                <a:gd name="connsiteY5" fmla="*/ 390525 h 466725"/>
                <a:gd name="connsiteX6" fmla="*/ 57150 w 142875"/>
                <a:gd name="connsiteY6" fmla="*/ 428625 h 466725"/>
                <a:gd name="connsiteX7" fmla="*/ 38100 w 142875"/>
                <a:gd name="connsiteY7" fmla="*/ 457200 h 466725"/>
                <a:gd name="connsiteX8" fmla="*/ 0 w 142875"/>
                <a:gd name="connsiteY8" fmla="*/ 466725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875" h="466725">
                  <a:moveTo>
                    <a:pt x="142875" y="0"/>
                  </a:moveTo>
                  <a:cubicBezTo>
                    <a:pt x="139700" y="76200"/>
                    <a:pt x="138597" y="152515"/>
                    <a:pt x="133350" y="228600"/>
                  </a:cubicBezTo>
                  <a:cubicBezTo>
                    <a:pt x="133216" y="230547"/>
                    <a:pt x="121899" y="295301"/>
                    <a:pt x="114300" y="304800"/>
                  </a:cubicBezTo>
                  <a:cubicBezTo>
                    <a:pt x="107149" y="313739"/>
                    <a:pt x="95250" y="317500"/>
                    <a:pt x="85725" y="323850"/>
                  </a:cubicBezTo>
                  <a:cubicBezTo>
                    <a:pt x="82550" y="336550"/>
                    <a:pt x="76200" y="348859"/>
                    <a:pt x="76200" y="361950"/>
                  </a:cubicBezTo>
                  <a:cubicBezTo>
                    <a:pt x="76200" y="371990"/>
                    <a:pt x="88483" y="380871"/>
                    <a:pt x="85725" y="390525"/>
                  </a:cubicBezTo>
                  <a:cubicBezTo>
                    <a:pt x="81364" y="405789"/>
                    <a:pt x="66377" y="415707"/>
                    <a:pt x="57150" y="428625"/>
                  </a:cubicBezTo>
                  <a:cubicBezTo>
                    <a:pt x="50496" y="437940"/>
                    <a:pt x="47625" y="450850"/>
                    <a:pt x="38100" y="457200"/>
                  </a:cubicBezTo>
                  <a:cubicBezTo>
                    <a:pt x="27208" y="464462"/>
                    <a:pt x="0" y="466725"/>
                    <a:pt x="0" y="4667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4732348" y="5091239"/>
              <a:ext cx="161926" cy="439688"/>
            </a:xfrm>
            <a:custGeom>
              <a:avLst/>
              <a:gdLst>
                <a:gd name="connsiteX0" fmla="*/ 160935 w 160935"/>
                <a:gd name="connsiteY0" fmla="*/ 0 h 438912"/>
                <a:gd name="connsiteX1" fmla="*/ 131674 w 160935"/>
                <a:gd name="connsiteY1" fmla="*/ 36576 h 438912"/>
                <a:gd name="connsiteX2" fmla="*/ 102413 w 160935"/>
                <a:gd name="connsiteY2" fmla="*/ 117043 h 438912"/>
                <a:gd name="connsiteX3" fmla="*/ 80468 w 160935"/>
                <a:gd name="connsiteY3" fmla="*/ 160935 h 438912"/>
                <a:gd name="connsiteX4" fmla="*/ 51207 w 160935"/>
                <a:gd name="connsiteY4" fmla="*/ 219456 h 438912"/>
                <a:gd name="connsiteX5" fmla="*/ 65837 w 160935"/>
                <a:gd name="connsiteY5" fmla="*/ 270663 h 438912"/>
                <a:gd name="connsiteX6" fmla="*/ 102413 w 160935"/>
                <a:gd name="connsiteY6" fmla="*/ 329184 h 438912"/>
                <a:gd name="connsiteX7" fmla="*/ 80468 w 160935"/>
                <a:gd name="connsiteY7" fmla="*/ 343815 h 438912"/>
                <a:gd name="connsiteX8" fmla="*/ 65837 w 160935"/>
                <a:gd name="connsiteY8" fmla="*/ 365760 h 438912"/>
                <a:gd name="connsiteX9" fmla="*/ 43892 w 160935"/>
                <a:gd name="connsiteY9" fmla="*/ 395021 h 438912"/>
                <a:gd name="connsiteX10" fmla="*/ 29261 w 160935"/>
                <a:gd name="connsiteY10" fmla="*/ 416967 h 438912"/>
                <a:gd name="connsiteX11" fmla="*/ 0 w 160935"/>
                <a:gd name="connsiteY11" fmla="*/ 438912 h 438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0935" h="438912">
                  <a:moveTo>
                    <a:pt x="160935" y="0"/>
                  </a:moveTo>
                  <a:cubicBezTo>
                    <a:pt x="151181" y="12192"/>
                    <a:pt x="137824" y="22225"/>
                    <a:pt x="131674" y="36576"/>
                  </a:cubicBezTo>
                  <a:cubicBezTo>
                    <a:pt x="89343" y="135349"/>
                    <a:pt x="140980" y="78478"/>
                    <a:pt x="102413" y="117043"/>
                  </a:cubicBezTo>
                  <a:cubicBezTo>
                    <a:pt x="95098" y="131674"/>
                    <a:pt x="88301" y="146575"/>
                    <a:pt x="80468" y="160935"/>
                  </a:cubicBezTo>
                  <a:cubicBezTo>
                    <a:pt x="50852" y="215233"/>
                    <a:pt x="65027" y="177997"/>
                    <a:pt x="51207" y="219456"/>
                  </a:cubicBezTo>
                  <a:cubicBezTo>
                    <a:pt x="56084" y="236525"/>
                    <a:pt x="57898" y="254785"/>
                    <a:pt x="65837" y="270663"/>
                  </a:cubicBezTo>
                  <a:cubicBezTo>
                    <a:pt x="125475" y="389940"/>
                    <a:pt x="77538" y="254558"/>
                    <a:pt x="102413" y="329184"/>
                  </a:cubicBezTo>
                  <a:cubicBezTo>
                    <a:pt x="95098" y="334061"/>
                    <a:pt x="86685" y="337598"/>
                    <a:pt x="80468" y="343815"/>
                  </a:cubicBezTo>
                  <a:cubicBezTo>
                    <a:pt x="74251" y="350032"/>
                    <a:pt x="70947" y="358606"/>
                    <a:pt x="65837" y="365760"/>
                  </a:cubicBezTo>
                  <a:cubicBezTo>
                    <a:pt x="58751" y="375681"/>
                    <a:pt x="50978" y="385100"/>
                    <a:pt x="43892" y="395021"/>
                  </a:cubicBezTo>
                  <a:cubicBezTo>
                    <a:pt x="38782" y="402175"/>
                    <a:pt x="35478" y="410750"/>
                    <a:pt x="29261" y="416967"/>
                  </a:cubicBezTo>
                  <a:cubicBezTo>
                    <a:pt x="20640" y="425588"/>
                    <a:pt x="0" y="438912"/>
                    <a:pt x="0" y="438912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4767273" y="5127747"/>
              <a:ext cx="155576" cy="439689"/>
            </a:xfrm>
            <a:custGeom>
              <a:avLst/>
              <a:gdLst>
                <a:gd name="connsiteX0" fmla="*/ 155162 w 155162"/>
                <a:gd name="connsiteY0" fmla="*/ 0 h 438912"/>
                <a:gd name="connsiteX1" fmla="*/ 133216 w 155162"/>
                <a:gd name="connsiteY1" fmla="*/ 73152 h 438912"/>
                <a:gd name="connsiteX2" fmla="*/ 103955 w 155162"/>
                <a:gd name="connsiteY2" fmla="*/ 87783 h 438912"/>
                <a:gd name="connsiteX3" fmla="*/ 96640 w 155162"/>
                <a:gd name="connsiteY3" fmla="*/ 138989 h 438912"/>
                <a:gd name="connsiteX4" fmla="*/ 89325 w 155162"/>
                <a:gd name="connsiteY4" fmla="*/ 160935 h 438912"/>
                <a:gd name="connsiteX5" fmla="*/ 82010 w 155162"/>
                <a:gd name="connsiteY5" fmla="*/ 219456 h 438912"/>
                <a:gd name="connsiteX6" fmla="*/ 67379 w 155162"/>
                <a:gd name="connsiteY6" fmla="*/ 256032 h 438912"/>
                <a:gd name="connsiteX7" fmla="*/ 45434 w 155162"/>
                <a:gd name="connsiteY7" fmla="*/ 351130 h 438912"/>
                <a:gd name="connsiteX8" fmla="*/ 38118 w 155162"/>
                <a:gd name="connsiteY8" fmla="*/ 373075 h 438912"/>
                <a:gd name="connsiteX9" fmla="*/ 16173 w 155162"/>
                <a:gd name="connsiteY9" fmla="*/ 380391 h 438912"/>
                <a:gd name="connsiteX10" fmla="*/ 1542 w 155162"/>
                <a:gd name="connsiteY10" fmla="*/ 402336 h 438912"/>
                <a:gd name="connsiteX11" fmla="*/ 8858 w 155162"/>
                <a:gd name="connsiteY11" fmla="*/ 438912 h 438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162" h="438912">
                  <a:moveTo>
                    <a:pt x="155162" y="0"/>
                  </a:moveTo>
                  <a:cubicBezTo>
                    <a:pt x="151363" y="15193"/>
                    <a:pt x="139892" y="64250"/>
                    <a:pt x="133216" y="73152"/>
                  </a:cubicBezTo>
                  <a:cubicBezTo>
                    <a:pt x="126673" y="81876"/>
                    <a:pt x="113709" y="82906"/>
                    <a:pt x="103955" y="87783"/>
                  </a:cubicBezTo>
                  <a:cubicBezTo>
                    <a:pt x="101517" y="104852"/>
                    <a:pt x="100021" y="122082"/>
                    <a:pt x="96640" y="138989"/>
                  </a:cubicBezTo>
                  <a:cubicBezTo>
                    <a:pt x="95128" y="146550"/>
                    <a:pt x="90704" y="153348"/>
                    <a:pt x="89325" y="160935"/>
                  </a:cubicBezTo>
                  <a:cubicBezTo>
                    <a:pt x="85808" y="180277"/>
                    <a:pt x="86431" y="200301"/>
                    <a:pt x="82010" y="219456"/>
                  </a:cubicBezTo>
                  <a:cubicBezTo>
                    <a:pt x="79057" y="232251"/>
                    <a:pt x="70893" y="243380"/>
                    <a:pt x="67379" y="256032"/>
                  </a:cubicBezTo>
                  <a:cubicBezTo>
                    <a:pt x="58672" y="287378"/>
                    <a:pt x="53324" y="319569"/>
                    <a:pt x="45434" y="351130"/>
                  </a:cubicBezTo>
                  <a:cubicBezTo>
                    <a:pt x="43564" y="358611"/>
                    <a:pt x="43570" y="367623"/>
                    <a:pt x="38118" y="373075"/>
                  </a:cubicBezTo>
                  <a:cubicBezTo>
                    <a:pt x="32666" y="378527"/>
                    <a:pt x="23488" y="377952"/>
                    <a:pt x="16173" y="380391"/>
                  </a:cubicBezTo>
                  <a:cubicBezTo>
                    <a:pt x="11296" y="387706"/>
                    <a:pt x="2632" y="393612"/>
                    <a:pt x="1542" y="402336"/>
                  </a:cubicBezTo>
                  <a:cubicBezTo>
                    <a:pt x="0" y="414673"/>
                    <a:pt x="8858" y="438912"/>
                    <a:pt x="8858" y="438912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4754573" y="5121398"/>
              <a:ext cx="139701" cy="423816"/>
            </a:xfrm>
            <a:custGeom>
              <a:avLst/>
              <a:gdLst>
                <a:gd name="connsiteX0" fmla="*/ 138989 w 138989"/>
                <a:gd name="connsiteY0" fmla="*/ 0 h 424282"/>
                <a:gd name="connsiteX1" fmla="*/ 117043 w 138989"/>
                <a:gd name="connsiteY1" fmla="*/ 21946 h 424282"/>
                <a:gd name="connsiteX2" fmla="*/ 109728 w 138989"/>
                <a:gd name="connsiteY2" fmla="*/ 51206 h 424282"/>
                <a:gd name="connsiteX3" fmla="*/ 73152 w 138989"/>
                <a:gd name="connsiteY3" fmla="*/ 102413 h 424282"/>
                <a:gd name="connsiteX4" fmla="*/ 58522 w 138989"/>
                <a:gd name="connsiteY4" fmla="*/ 124358 h 424282"/>
                <a:gd name="connsiteX5" fmla="*/ 36576 w 138989"/>
                <a:gd name="connsiteY5" fmla="*/ 131674 h 424282"/>
                <a:gd name="connsiteX6" fmla="*/ 36576 w 138989"/>
                <a:gd name="connsiteY6" fmla="*/ 204826 h 424282"/>
                <a:gd name="connsiteX7" fmla="*/ 58522 w 138989"/>
                <a:gd name="connsiteY7" fmla="*/ 234086 h 424282"/>
                <a:gd name="connsiteX8" fmla="*/ 51206 w 138989"/>
                <a:gd name="connsiteY8" fmla="*/ 256032 h 424282"/>
                <a:gd name="connsiteX9" fmla="*/ 43891 w 138989"/>
                <a:gd name="connsiteY9" fmla="*/ 285293 h 424282"/>
                <a:gd name="connsiteX10" fmla="*/ 21946 w 138989"/>
                <a:gd name="connsiteY10" fmla="*/ 299923 h 424282"/>
                <a:gd name="connsiteX11" fmla="*/ 14630 w 138989"/>
                <a:gd name="connsiteY11" fmla="*/ 329184 h 424282"/>
                <a:gd name="connsiteX12" fmla="*/ 0 w 138989"/>
                <a:gd name="connsiteY12" fmla="*/ 351130 h 424282"/>
                <a:gd name="connsiteX13" fmla="*/ 14630 w 138989"/>
                <a:gd name="connsiteY13" fmla="*/ 424282 h 424282"/>
                <a:gd name="connsiteX14" fmla="*/ 29261 w 138989"/>
                <a:gd name="connsiteY14" fmla="*/ 409651 h 424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8989" h="424282">
                  <a:moveTo>
                    <a:pt x="138989" y="0"/>
                  </a:moveTo>
                  <a:cubicBezTo>
                    <a:pt x="131674" y="7315"/>
                    <a:pt x="122176" y="12964"/>
                    <a:pt x="117043" y="21946"/>
                  </a:cubicBezTo>
                  <a:cubicBezTo>
                    <a:pt x="112055" y="30675"/>
                    <a:pt x="113811" y="42019"/>
                    <a:pt x="109728" y="51206"/>
                  </a:cubicBezTo>
                  <a:cubicBezTo>
                    <a:pt x="86385" y="103726"/>
                    <a:pt x="96792" y="72863"/>
                    <a:pt x="73152" y="102413"/>
                  </a:cubicBezTo>
                  <a:cubicBezTo>
                    <a:pt x="67660" y="109278"/>
                    <a:pt x="65387" y="118866"/>
                    <a:pt x="58522" y="124358"/>
                  </a:cubicBezTo>
                  <a:cubicBezTo>
                    <a:pt x="52501" y="129175"/>
                    <a:pt x="43891" y="129235"/>
                    <a:pt x="36576" y="131674"/>
                  </a:cubicBezTo>
                  <a:cubicBezTo>
                    <a:pt x="30522" y="161943"/>
                    <a:pt x="23123" y="174557"/>
                    <a:pt x="36576" y="204826"/>
                  </a:cubicBezTo>
                  <a:cubicBezTo>
                    <a:pt x="41528" y="215967"/>
                    <a:pt x="51207" y="224333"/>
                    <a:pt x="58522" y="234086"/>
                  </a:cubicBezTo>
                  <a:cubicBezTo>
                    <a:pt x="56083" y="241401"/>
                    <a:pt x="53324" y="248618"/>
                    <a:pt x="51206" y="256032"/>
                  </a:cubicBezTo>
                  <a:cubicBezTo>
                    <a:pt x="48444" y="265699"/>
                    <a:pt x="49468" y="276928"/>
                    <a:pt x="43891" y="285293"/>
                  </a:cubicBezTo>
                  <a:cubicBezTo>
                    <a:pt x="39014" y="292608"/>
                    <a:pt x="29261" y="295046"/>
                    <a:pt x="21946" y="299923"/>
                  </a:cubicBezTo>
                  <a:cubicBezTo>
                    <a:pt x="19507" y="309677"/>
                    <a:pt x="18590" y="319943"/>
                    <a:pt x="14630" y="329184"/>
                  </a:cubicBezTo>
                  <a:cubicBezTo>
                    <a:pt x="11167" y="337265"/>
                    <a:pt x="0" y="342338"/>
                    <a:pt x="0" y="351130"/>
                  </a:cubicBezTo>
                  <a:cubicBezTo>
                    <a:pt x="0" y="375997"/>
                    <a:pt x="14630" y="424282"/>
                    <a:pt x="14630" y="424282"/>
                  </a:cubicBezTo>
                  <a:lnTo>
                    <a:pt x="29261" y="409651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4851411" y="5105525"/>
              <a:ext cx="130176" cy="417467"/>
            </a:xfrm>
            <a:custGeom>
              <a:avLst/>
              <a:gdLst>
                <a:gd name="connsiteX0" fmla="*/ 64915 w 130752"/>
                <a:gd name="connsiteY0" fmla="*/ 0 h 416966"/>
                <a:gd name="connsiteX1" fmla="*/ 35655 w 130752"/>
                <a:gd name="connsiteY1" fmla="*/ 109728 h 416966"/>
                <a:gd name="connsiteX2" fmla="*/ 13709 w 130752"/>
                <a:gd name="connsiteY2" fmla="*/ 212140 h 416966"/>
                <a:gd name="connsiteX3" fmla="*/ 21024 w 130752"/>
                <a:gd name="connsiteY3" fmla="*/ 365760 h 416966"/>
                <a:gd name="connsiteX4" fmla="*/ 35655 w 130752"/>
                <a:gd name="connsiteY4" fmla="*/ 395020 h 416966"/>
                <a:gd name="connsiteX5" fmla="*/ 42970 w 130752"/>
                <a:gd name="connsiteY5" fmla="*/ 416966 h 416966"/>
                <a:gd name="connsiteX6" fmla="*/ 72231 w 130752"/>
                <a:gd name="connsiteY6" fmla="*/ 409651 h 416966"/>
                <a:gd name="connsiteX7" fmla="*/ 130752 w 130752"/>
                <a:gd name="connsiteY7" fmla="*/ 387705 h 416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52" h="416966">
                  <a:moveTo>
                    <a:pt x="64915" y="0"/>
                  </a:moveTo>
                  <a:cubicBezTo>
                    <a:pt x="47106" y="44523"/>
                    <a:pt x="41391" y="52373"/>
                    <a:pt x="35655" y="109728"/>
                  </a:cubicBezTo>
                  <a:cubicBezTo>
                    <a:pt x="27254" y="193730"/>
                    <a:pt x="39298" y="160961"/>
                    <a:pt x="13709" y="212140"/>
                  </a:cubicBezTo>
                  <a:cubicBezTo>
                    <a:pt x="218" y="279599"/>
                    <a:pt x="0" y="260640"/>
                    <a:pt x="21024" y="365760"/>
                  </a:cubicBezTo>
                  <a:cubicBezTo>
                    <a:pt x="23163" y="376453"/>
                    <a:pt x="31359" y="384997"/>
                    <a:pt x="35655" y="395020"/>
                  </a:cubicBezTo>
                  <a:cubicBezTo>
                    <a:pt x="38693" y="402108"/>
                    <a:pt x="40532" y="409651"/>
                    <a:pt x="42970" y="416966"/>
                  </a:cubicBezTo>
                  <a:cubicBezTo>
                    <a:pt x="52724" y="414528"/>
                    <a:pt x="62693" y="412830"/>
                    <a:pt x="72231" y="409651"/>
                  </a:cubicBezTo>
                  <a:cubicBezTo>
                    <a:pt x="91995" y="403063"/>
                    <a:pt x="130752" y="387705"/>
                    <a:pt x="130752" y="38770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5127638" y="5026158"/>
              <a:ext cx="131764" cy="547627"/>
            </a:xfrm>
            <a:custGeom>
              <a:avLst/>
              <a:gdLst>
                <a:gd name="connsiteX0" fmla="*/ 0 w 131674"/>
                <a:gd name="connsiteY0" fmla="*/ 0 h 547542"/>
                <a:gd name="connsiteX1" fmla="*/ 7315 w 131674"/>
                <a:gd name="connsiteY1" fmla="*/ 285293 h 547542"/>
                <a:gd name="connsiteX2" fmla="*/ 14631 w 131674"/>
                <a:gd name="connsiteY2" fmla="*/ 307239 h 547542"/>
                <a:gd name="connsiteX3" fmla="*/ 43891 w 131674"/>
                <a:gd name="connsiteY3" fmla="*/ 329184 h 547542"/>
                <a:gd name="connsiteX4" fmla="*/ 58522 w 131674"/>
                <a:gd name="connsiteY4" fmla="*/ 373076 h 547542"/>
                <a:gd name="connsiteX5" fmla="*/ 95098 w 131674"/>
                <a:gd name="connsiteY5" fmla="*/ 431597 h 547542"/>
                <a:gd name="connsiteX6" fmla="*/ 117043 w 131674"/>
                <a:gd name="connsiteY6" fmla="*/ 512064 h 547542"/>
                <a:gd name="connsiteX7" fmla="*/ 109728 w 131674"/>
                <a:gd name="connsiteY7" fmla="*/ 541325 h 547542"/>
                <a:gd name="connsiteX8" fmla="*/ 131674 w 131674"/>
                <a:gd name="connsiteY8" fmla="*/ 526695 h 54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674" h="547542">
                  <a:moveTo>
                    <a:pt x="0" y="0"/>
                  </a:moveTo>
                  <a:cubicBezTo>
                    <a:pt x="2438" y="95098"/>
                    <a:pt x="2790" y="190272"/>
                    <a:pt x="7315" y="285293"/>
                  </a:cubicBezTo>
                  <a:cubicBezTo>
                    <a:pt x="7682" y="292995"/>
                    <a:pt x="9694" y="301315"/>
                    <a:pt x="14631" y="307239"/>
                  </a:cubicBezTo>
                  <a:cubicBezTo>
                    <a:pt x="22436" y="316605"/>
                    <a:pt x="34138" y="321869"/>
                    <a:pt x="43891" y="329184"/>
                  </a:cubicBezTo>
                  <a:cubicBezTo>
                    <a:pt x="48768" y="343815"/>
                    <a:pt x="51625" y="359282"/>
                    <a:pt x="58522" y="373076"/>
                  </a:cubicBezTo>
                  <a:cubicBezTo>
                    <a:pt x="102539" y="461110"/>
                    <a:pt x="61124" y="346663"/>
                    <a:pt x="95098" y="431597"/>
                  </a:cubicBezTo>
                  <a:cubicBezTo>
                    <a:pt x="109947" y="468719"/>
                    <a:pt x="109697" y="475333"/>
                    <a:pt x="117043" y="512064"/>
                  </a:cubicBezTo>
                  <a:cubicBezTo>
                    <a:pt x="114605" y="521818"/>
                    <a:pt x="102619" y="534216"/>
                    <a:pt x="109728" y="541325"/>
                  </a:cubicBezTo>
                  <a:cubicBezTo>
                    <a:pt x="115945" y="547542"/>
                    <a:pt x="131674" y="526695"/>
                    <a:pt x="131674" y="52669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5127638" y="5018222"/>
              <a:ext cx="58738" cy="504769"/>
            </a:xfrm>
            <a:custGeom>
              <a:avLst/>
              <a:gdLst>
                <a:gd name="connsiteX0" fmla="*/ 21946 w 58522"/>
                <a:gd name="connsiteY0" fmla="*/ 0 h 504749"/>
                <a:gd name="connsiteX1" fmla="*/ 14631 w 58522"/>
                <a:gd name="connsiteY1" fmla="*/ 182880 h 504749"/>
                <a:gd name="connsiteX2" fmla="*/ 0 w 58522"/>
                <a:gd name="connsiteY2" fmla="*/ 212141 h 504749"/>
                <a:gd name="connsiteX3" fmla="*/ 43891 w 58522"/>
                <a:gd name="connsiteY3" fmla="*/ 277978 h 504749"/>
                <a:gd name="connsiteX4" fmla="*/ 36576 w 58522"/>
                <a:gd name="connsiteY4" fmla="*/ 431597 h 504749"/>
                <a:gd name="connsiteX5" fmla="*/ 29261 w 58522"/>
                <a:gd name="connsiteY5" fmla="*/ 460858 h 504749"/>
                <a:gd name="connsiteX6" fmla="*/ 21946 w 58522"/>
                <a:gd name="connsiteY6" fmla="*/ 497434 h 504749"/>
                <a:gd name="connsiteX7" fmla="*/ 58522 w 58522"/>
                <a:gd name="connsiteY7" fmla="*/ 504749 h 504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522" h="504749">
                  <a:moveTo>
                    <a:pt x="21946" y="0"/>
                  </a:moveTo>
                  <a:cubicBezTo>
                    <a:pt x="19508" y="60960"/>
                    <a:pt x="20909" y="122195"/>
                    <a:pt x="14631" y="182880"/>
                  </a:cubicBezTo>
                  <a:cubicBezTo>
                    <a:pt x="13509" y="193727"/>
                    <a:pt x="0" y="201236"/>
                    <a:pt x="0" y="212141"/>
                  </a:cubicBezTo>
                  <a:cubicBezTo>
                    <a:pt x="0" y="253733"/>
                    <a:pt x="16909" y="257740"/>
                    <a:pt x="43891" y="277978"/>
                  </a:cubicBezTo>
                  <a:cubicBezTo>
                    <a:pt x="41453" y="329184"/>
                    <a:pt x="40664" y="380496"/>
                    <a:pt x="36576" y="431597"/>
                  </a:cubicBezTo>
                  <a:cubicBezTo>
                    <a:pt x="35774" y="441619"/>
                    <a:pt x="31442" y="451044"/>
                    <a:pt x="29261" y="460858"/>
                  </a:cubicBezTo>
                  <a:cubicBezTo>
                    <a:pt x="26564" y="472995"/>
                    <a:pt x="24384" y="485242"/>
                    <a:pt x="21946" y="497434"/>
                  </a:cubicBezTo>
                  <a:lnTo>
                    <a:pt x="58522" y="504749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5068901" y="5046794"/>
              <a:ext cx="131763" cy="492070"/>
            </a:xfrm>
            <a:custGeom>
              <a:avLst/>
              <a:gdLst>
                <a:gd name="connsiteX0" fmla="*/ 51206 w 131673"/>
                <a:gd name="connsiteY0" fmla="*/ 0 h 491440"/>
                <a:gd name="connsiteX1" fmla="*/ 29260 w 131673"/>
                <a:gd name="connsiteY1" fmla="*/ 29261 h 491440"/>
                <a:gd name="connsiteX2" fmla="*/ 21945 w 131673"/>
                <a:gd name="connsiteY2" fmla="*/ 73152 h 491440"/>
                <a:gd name="connsiteX3" fmla="*/ 14630 w 131673"/>
                <a:gd name="connsiteY3" fmla="*/ 160934 h 491440"/>
                <a:gd name="connsiteX4" fmla="*/ 0 w 131673"/>
                <a:gd name="connsiteY4" fmla="*/ 204826 h 491440"/>
                <a:gd name="connsiteX5" fmla="*/ 7315 w 131673"/>
                <a:gd name="connsiteY5" fmla="*/ 314554 h 491440"/>
                <a:gd name="connsiteX6" fmla="*/ 43891 w 131673"/>
                <a:gd name="connsiteY6" fmla="*/ 365760 h 491440"/>
                <a:gd name="connsiteX7" fmla="*/ 73152 w 131673"/>
                <a:gd name="connsiteY7" fmla="*/ 402336 h 491440"/>
                <a:gd name="connsiteX8" fmla="*/ 80467 w 131673"/>
                <a:gd name="connsiteY8" fmla="*/ 424282 h 491440"/>
                <a:gd name="connsiteX9" fmla="*/ 95097 w 131673"/>
                <a:gd name="connsiteY9" fmla="*/ 446227 h 491440"/>
                <a:gd name="connsiteX10" fmla="*/ 117043 w 131673"/>
                <a:gd name="connsiteY10" fmla="*/ 490118 h 491440"/>
                <a:gd name="connsiteX11" fmla="*/ 131673 w 131673"/>
                <a:gd name="connsiteY11" fmla="*/ 482803 h 49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1673" h="491440">
                  <a:moveTo>
                    <a:pt x="51206" y="0"/>
                  </a:moveTo>
                  <a:cubicBezTo>
                    <a:pt x="43891" y="9754"/>
                    <a:pt x="33788" y="17941"/>
                    <a:pt x="29260" y="29261"/>
                  </a:cubicBezTo>
                  <a:cubicBezTo>
                    <a:pt x="23751" y="43032"/>
                    <a:pt x="23583" y="58411"/>
                    <a:pt x="21945" y="73152"/>
                  </a:cubicBezTo>
                  <a:cubicBezTo>
                    <a:pt x="18703" y="102335"/>
                    <a:pt x="19457" y="131971"/>
                    <a:pt x="14630" y="160934"/>
                  </a:cubicBezTo>
                  <a:cubicBezTo>
                    <a:pt x="12095" y="176146"/>
                    <a:pt x="4877" y="190195"/>
                    <a:pt x="0" y="204826"/>
                  </a:cubicBezTo>
                  <a:cubicBezTo>
                    <a:pt x="2438" y="241402"/>
                    <a:pt x="3267" y="278121"/>
                    <a:pt x="7315" y="314554"/>
                  </a:cubicBezTo>
                  <a:cubicBezTo>
                    <a:pt x="10944" y="347216"/>
                    <a:pt x="23575" y="335284"/>
                    <a:pt x="43891" y="365760"/>
                  </a:cubicBezTo>
                  <a:cubicBezTo>
                    <a:pt x="62347" y="393445"/>
                    <a:pt x="52304" y="381489"/>
                    <a:pt x="73152" y="402336"/>
                  </a:cubicBezTo>
                  <a:cubicBezTo>
                    <a:pt x="75590" y="409651"/>
                    <a:pt x="77019" y="417385"/>
                    <a:pt x="80467" y="424282"/>
                  </a:cubicBezTo>
                  <a:cubicBezTo>
                    <a:pt x="84399" y="432145"/>
                    <a:pt x="91634" y="438146"/>
                    <a:pt x="95097" y="446227"/>
                  </a:cubicBezTo>
                  <a:cubicBezTo>
                    <a:pt x="99867" y="457358"/>
                    <a:pt x="98196" y="485406"/>
                    <a:pt x="117043" y="490118"/>
                  </a:cubicBezTo>
                  <a:cubicBezTo>
                    <a:pt x="122332" y="491440"/>
                    <a:pt x="126796" y="485241"/>
                    <a:pt x="131673" y="482803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5157801" y="5046794"/>
              <a:ext cx="130176" cy="504769"/>
            </a:xfrm>
            <a:custGeom>
              <a:avLst/>
              <a:gdLst>
                <a:gd name="connsiteX0" fmla="*/ 0 w 131102"/>
                <a:gd name="connsiteY0" fmla="*/ 0 h 504749"/>
                <a:gd name="connsiteX1" fmla="*/ 73152 w 131102"/>
                <a:gd name="connsiteY1" fmla="*/ 153619 h 504749"/>
                <a:gd name="connsiteX2" fmla="*/ 87782 w 131102"/>
                <a:gd name="connsiteY2" fmla="*/ 190195 h 504749"/>
                <a:gd name="connsiteX3" fmla="*/ 102413 w 131102"/>
                <a:gd name="connsiteY3" fmla="*/ 256032 h 504749"/>
                <a:gd name="connsiteX4" fmla="*/ 124358 w 131102"/>
                <a:gd name="connsiteY4" fmla="*/ 314554 h 504749"/>
                <a:gd name="connsiteX5" fmla="*/ 109728 w 131102"/>
                <a:gd name="connsiteY5" fmla="*/ 402336 h 504749"/>
                <a:gd name="connsiteX6" fmla="*/ 95098 w 131102"/>
                <a:gd name="connsiteY6" fmla="*/ 424282 h 504749"/>
                <a:gd name="connsiteX7" fmla="*/ 87782 w 131102"/>
                <a:gd name="connsiteY7" fmla="*/ 504749 h 504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1102" h="504749">
                  <a:moveTo>
                    <a:pt x="0" y="0"/>
                  </a:moveTo>
                  <a:cubicBezTo>
                    <a:pt x="24384" y="51206"/>
                    <a:pt x="52089" y="100960"/>
                    <a:pt x="73152" y="153619"/>
                  </a:cubicBezTo>
                  <a:cubicBezTo>
                    <a:pt x="78029" y="165811"/>
                    <a:pt x="84009" y="177618"/>
                    <a:pt x="87782" y="190195"/>
                  </a:cubicBezTo>
                  <a:cubicBezTo>
                    <a:pt x="94730" y="213356"/>
                    <a:pt x="93974" y="233528"/>
                    <a:pt x="102413" y="256032"/>
                  </a:cubicBezTo>
                  <a:cubicBezTo>
                    <a:pt x="131102" y="332539"/>
                    <a:pt x="105582" y="239446"/>
                    <a:pt x="124358" y="314554"/>
                  </a:cubicBezTo>
                  <a:cubicBezTo>
                    <a:pt x="122040" y="335414"/>
                    <a:pt x="121983" y="377826"/>
                    <a:pt x="109728" y="402336"/>
                  </a:cubicBezTo>
                  <a:cubicBezTo>
                    <a:pt x="105796" y="410200"/>
                    <a:pt x="99975" y="416967"/>
                    <a:pt x="95098" y="424282"/>
                  </a:cubicBezTo>
                  <a:cubicBezTo>
                    <a:pt x="83642" y="470101"/>
                    <a:pt x="87782" y="443488"/>
                    <a:pt x="87782" y="504749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5438791" y="5019809"/>
              <a:ext cx="176214" cy="561913"/>
            </a:xfrm>
            <a:custGeom>
              <a:avLst/>
              <a:gdLst>
                <a:gd name="connsiteX0" fmla="*/ 0 w 176470"/>
                <a:gd name="connsiteY0" fmla="*/ 0 h 561975"/>
                <a:gd name="connsiteX1" fmla="*/ 38100 w 176470"/>
                <a:gd name="connsiteY1" fmla="*/ 85725 h 561975"/>
                <a:gd name="connsiteX2" fmla="*/ 66675 w 176470"/>
                <a:gd name="connsiteY2" fmla="*/ 190500 h 561975"/>
                <a:gd name="connsiteX3" fmla="*/ 76200 w 176470"/>
                <a:gd name="connsiteY3" fmla="*/ 219075 h 561975"/>
                <a:gd name="connsiteX4" fmla="*/ 85725 w 176470"/>
                <a:gd name="connsiteY4" fmla="*/ 295275 h 561975"/>
                <a:gd name="connsiteX5" fmla="*/ 104775 w 176470"/>
                <a:gd name="connsiteY5" fmla="*/ 352425 h 561975"/>
                <a:gd name="connsiteX6" fmla="*/ 114300 w 176470"/>
                <a:gd name="connsiteY6" fmla="*/ 400050 h 561975"/>
                <a:gd name="connsiteX7" fmla="*/ 152400 w 176470"/>
                <a:gd name="connsiteY7" fmla="*/ 457200 h 561975"/>
                <a:gd name="connsiteX8" fmla="*/ 171450 w 176470"/>
                <a:gd name="connsiteY8" fmla="*/ 561975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6470" h="561975">
                  <a:moveTo>
                    <a:pt x="0" y="0"/>
                  </a:moveTo>
                  <a:cubicBezTo>
                    <a:pt x="16597" y="33193"/>
                    <a:pt x="25938" y="49240"/>
                    <a:pt x="38100" y="85725"/>
                  </a:cubicBezTo>
                  <a:cubicBezTo>
                    <a:pt x="64817" y="165875"/>
                    <a:pt x="49239" y="129473"/>
                    <a:pt x="66675" y="190500"/>
                  </a:cubicBezTo>
                  <a:cubicBezTo>
                    <a:pt x="69433" y="200154"/>
                    <a:pt x="73025" y="209550"/>
                    <a:pt x="76200" y="219075"/>
                  </a:cubicBezTo>
                  <a:cubicBezTo>
                    <a:pt x="79375" y="244475"/>
                    <a:pt x="80362" y="270246"/>
                    <a:pt x="85725" y="295275"/>
                  </a:cubicBezTo>
                  <a:cubicBezTo>
                    <a:pt x="89932" y="314910"/>
                    <a:pt x="100837" y="332734"/>
                    <a:pt x="104775" y="352425"/>
                  </a:cubicBezTo>
                  <a:cubicBezTo>
                    <a:pt x="107950" y="368300"/>
                    <a:pt x="107601" y="385312"/>
                    <a:pt x="114300" y="400050"/>
                  </a:cubicBezTo>
                  <a:cubicBezTo>
                    <a:pt x="123774" y="420893"/>
                    <a:pt x="145160" y="435480"/>
                    <a:pt x="152400" y="457200"/>
                  </a:cubicBezTo>
                  <a:cubicBezTo>
                    <a:pt x="176470" y="529410"/>
                    <a:pt x="171450" y="494270"/>
                    <a:pt x="171450" y="56197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5657867" y="5048381"/>
              <a:ext cx="31750" cy="523817"/>
            </a:xfrm>
            <a:custGeom>
              <a:avLst/>
              <a:gdLst>
                <a:gd name="connsiteX0" fmla="*/ 10226 w 33075"/>
                <a:gd name="connsiteY0" fmla="*/ 0 h 523875"/>
                <a:gd name="connsiteX1" fmla="*/ 19751 w 33075"/>
                <a:gd name="connsiteY1" fmla="*/ 152400 h 523875"/>
                <a:gd name="connsiteX2" fmla="*/ 29276 w 33075"/>
                <a:gd name="connsiteY2" fmla="*/ 190500 h 523875"/>
                <a:gd name="connsiteX3" fmla="*/ 10226 w 33075"/>
                <a:gd name="connsiteY3" fmla="*/ 419100 h 523875"/>
                <a:gd name="connsiteX4" fmla="*/ 701 w 33075"/>
                <a:gd name="connsiteY4" fmla="*/ 523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75" h="523875">
                  <a:moveTo>
                    <a:pt x="10226" y="0"/>
                  </a:moveTo>
                  <a:cubicBezTo>
                    <a:pt x="13401" y="50800"/>
                    <a:pt x="14686" y="101753"/>
                    <a:pt x="19751" y="152400"/>
                  </a:cubicBezTo>
                  <a:cubicBezTo>
                    <a:pt x="21054" y="165426"/>
                    <a:pt x="29276" y="177409"/>
                    <a:pt x="29276" y="190500"/>
                  </a:cubicBezTo>
                  <a:cubicBezTo>
                    <a:pt x="29276" y="353360"/>
                    <a:pt x="33075" y="327702"/>
                    <a:pt x="10226" y="419100"/>
                  </a:cubicBezTo>
                  <a:cubicBezTo>
                    <a:pt x="0" y="511136"/>
                    <a:pt x="701" y="476074"/>
                    <a:pt x="701" y="52387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5448316" y="5067429"/>
              <a:ext cx="163514" cy="476197"/>
            </a:xfrm>
            <a:custGeom>
              <a:avLst/>
              <a:gdLst>
                <a:gd name="connsiteX0" fmla="*/ 9525 w 163260"/>
                <a:gd name="connsiteY0" fmla="*/ 0 h 476250"/>
                <a:gd name="connsiteX1" fmla="*/ 0 w 163260"/>
                <a:gd name="connsiteY1" fmla="*/ 38100 h 476250"/>
                <a:gd name="connsiteX2" fmla="*/ 19050 w 163260"/>
                <a:gd name="connsiteY2" fmla="*/ 161925 h 476250"/>
                <a:gd name="connsiteX3" fmla="*/ 38100 w 163260"/>
                <a:gd name="connsiteY3" fmla="*/ 266700 h 476250"/>
                <a:gd name="connsiteX4" fmla="*/ 47625 w 163260"/>
                <a:gd name="connsiteY4" fmla="*/ 295275 h 476250"/>
                <a:gd name="connsiteX5" fmla="*/ 76200 w 163260"/>
                <a:gd name="connsiteY5" fmla="*/ 333375 h 476250"/>
                <a:gd name="connsiteX6" fmla="*/ 104775 w 163260"/>
                <a:gd name="connsiteY6" fmla="*/ 352425 h 476250"/>
                <a:gd name="connsiteX7" fmla="*/ 123825 w 163260"/>
                <a:gd name="connsiteY7" fmla="*/ 381000 h 476250"/>
                <a:gd name="connsiteX8" fmla="*/ 152400 w 163260"/>
                <a:gd name="connsiteY8" fmla="*/ 438150 h 476250"/>
                <a:gd name="connsiteX9" fmla="*/ 161925 w 163260"/>
                <a:gd name="connsiteY9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3260" h="476250">
                  <a:moveTo>
                    <a:pt x="9525" y="0"/>
                  </a:moveTo>
                  <a:cubicBezTo>
                    <a:pt x="6350" y="12700"/>
                    <a:pt x="0" y="25009"/>
                    <a:pt x="0" y="38100"/>
                  </a:cubicBezTo>
                  <a:cubicBezTo>
                    <a:pt x="0" y="118217"/>
                    <a:pt x="7547" y="104410"/>
                    <a:pt x="19050" y="161925"/>
                  </a:cubicBezTo>
                  <a:cubicBezTo>
                    <a:pt x="26012" y="196733"/>
                    <a:pt x="30662" y="231990"/>
                    <a:pt x="38100" y="266700"/>
                  </a:cubicBezTo>
                  <a:cubicBezTo>
                    <a:pt x="40204" y="276517"/>
                    <a:pt x="42644" y="286558"/>
                    <a:pt x="47625" y="295275"/>
                  </a:cubicBezTo>
                  <a:cubicBezTo>
                    <a:pt x="55501" y="309058"/>
                    <a:pt x="64975" y="322150"/>
                    <a:pt x="76200" y="333375"/>
                  </a:cubicBezTo>
                  <a:cubicBezTo>
                    <a:pt x="84295" y="341470"/>
                    <a:pt x="95250" y="346075"/>
                    <a:pt x="104775" y="352425"/>
                  </a:cubicBezTo>
                  <a:cubicBezTo>
                    <a:pt x="111125" y="361950"/>
                    <a:pt x="118705" y="370761"/>
                    <a:pt x="123825" y="381000"/>
                  </a:cubicBezTo>
                  <a:cubicBezTo>
                    <a:pt x="163260" y="459870"/>
                    <a:pt x="97805" y="356258"/>
                    <a:pt x="152400" y="438150"/>
                  </a:cubicBezTo>
                  <a:lnTo>
                    <a:pt x="161925" y="476250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5391165" y="5038857"/>
              <a:ext cx="190501" cy="473023"/>
            </a:xfrm>
            <a:custGeom>
              <a:avLst/>
              <a:gdLst>
                <a:gd name="connsiteX0" fmla="*/ 0 w 190500"/>
                <a:gd name="connsiteY0" fmla="*/ 0 h 472440"/>
                <a:gd name="connsiteX1" fmla="*/ 9525 w 190500"/>
                <a:gd name="connsiteY1" fmla="*/ 47625 h 472440"/>
                <a:gd name="connsiteX2" fmla="*/ 28575 w 190500"/>
                <a:gd name="connsiteY2" fmla="*/ 76200 h 472440"/>
                <a:gd name="connsiteX3" fmla="*/ 57150 w 190500"/>
                <a:gd name="connsiteY3" fmla="*/ 123825 h 472440"/>
                <a:gd name="connsiteX4" fmla="*/ 85725 w 190500"/>
                <a:gd name="connsiteY4" fmla="*/ 209550 h 472440"/>
                <a:gd name="connsiteX5" fmla="*/ 114300 w 190500"/>
                <a:gd name="connsiteY5" fmla="*/ 228600 h 472440"/>
                <a:gd name="connsiteX6" fmla="*/ 123825 w 190500"/>
                <a:gd name="connsiteY6" fmla="*/ 266700 h 472440"/>
                <a:gd name="connsiteX7" fmla="*/ 104775 w 190500"/>
                <a:gd name="connsiteY7" fmla="*/ 371475 h 472440"/>
                <a:gd name="connsiteX8" fmla="*/ 152400 w 190500"/>
                <a:gd name="connsiteY8" fmla="*/ 438150 h 472440"/>
                <a:gd name="connsiteX9" fmla="*/ 161925 w 190500"/>
                <a:gd name="connsiteY9" fmla="*/ 466725 h 472440"/>
                <a:gd name="connsiteX10" fmla="*/ 190500 w 190500"/>
                <a:gd name="connsiteY10" fmla="*/ 466725 h 47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472440">
                  <a:moveTo>
                    <a:pt x="0" y="0"/>
                  </a:moveTo>
                  <a:cubicBezTo>
                    <a:pt x="3175" y="15875"/>
                    <a:pt x="3841" y="32466"/>
                    <a:pt x="9525" y="47625"/>
                  </a:cubicBezTo>
                  <a:cubicBezTo>
                    <a:pt x="13545" y="58344"/>
                    <a:pt x="22508" y="66492"/>
                    <a:pt x="28575" y="76200"/>
                  </a:cubicBezTo>
                  <a:cubicBezTo>
                    <a:pt x="38387" y="91899"/>
                    <a:pt x="47625" y="107950"/>
                    <a:pt x="57150" y="123825"/>
                  </a:cubicBezTo>
                  <a:cubicBezTo>
                    <a:pt x="63536" y="162140"/>
                    <a:pt x="58938" y="182763"/>
                    <a:pt x="85725" y="209550"/>
                  </a:cubicBezTo>
                  <a:cubicBezTo>
                    <a:pt x="93820" y="217645"/>
                    <a:pt x="104775" y="222250"/>
                    <a:pt x="114300" y="228600"/>
                  </a:cubicBezTo>
                  <a:cubicBezTo>
                    <a:pt x="117475" y="241300"/>
                    <a:pt x="123825" y="253609"/>
                    <a:pt x="123825" y="266700"/>
                  </a:cubicBezTo>
                  <a:cubicBezTo>
                    <a:pt x="123825" y="278887"/>
                    <a:pt x="107872" y="355990"/>
                    <a:pt x="104775" y="371475"/>
                  </a:cubicBezTo>
                  <a:cubicBezTo>
                    <a:pt x="111247" y="380104"/>
                    <a:pt x="145436" y="424222"/>
                    <a:pt x="152400" y="438150"/>
                  </a:cubicBezTo>
                  <a:cubicBezTo>
                    <a:pt x="156890" y="447130"/>
                    <a:pt x="153893" y="460701"/>
                    <a:pt x="161925" y="466725"/>
                  </a:cubicBezTo>
                  <a:cubicBezTo>
                    <a:pt x="169545" y="472440"/>
                    <a:pt x="180975" y="466725"/>
                    <a:pt x="190500" y="4667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5391165" y="5019809"/>
              <a:ext cx="257177" cy="542865"/>
            </a:xfrm>
            <a:custGeom>
              <a:avLst/>
              <a:gdLst>
                <a:gd name="connsiteX0" fmla="*/ 0 w 257175"/>
                <a:gd name="connsiteY0" fmla="*/ 0 h 542925"/>
                <a:gd name="connsiteX1" fmla="*/ 19050 w 257175"/>
                <a:gd name="connsiteY1" fmla="*/ 180975 h 542925"/>
                <a:gd name="connsiteX2" fmla="*/ 28575 w 257175"/>
                <a:gd name="connsiteY2" fmla="*/ 219075 h 542925"/>
                <a:gd name="connsiteX3" fmla="*/ 47625 w 257175"/>
                <a:gd name="connsiteY3" fmla="*/ 247650 h 542925"/>
                <a:gd name="connsiteX4" fmla="*/ 57150 w 257175"/>
                <a:gd name="connsiteY4" fmla="*/ 285750 h 542925"/>
                <a:gd name="connsiteX5" fmla="*/ 66675 w 257175"/>
                <a:gd name="connsiteY5" fmla="*/ 342900 h 542925"/>
                <a:gd name="connsiteX6" fmla="*/ 123825 w 257175"/>
                <a:gd name="connsiteY6" fmla="*/ 371475 h 542925"/>
                <a:gd name="connsiteX7" fmla="*/ 133350 w 257175"/>
                <a:gd name="connsiteY7" fmla="*/ 400050 h 542925"/>
                <a:gd name="connsiteX8" fmla="*/ 209550 w 257175"/>
                <a:gd name="connsiteY8" fmla="*/ 457200 h 542925"/>
                <a:gd name="connsiteX9" fmla="*/ 219075 w 257175"/>
                <a:gd name="connsiteY9" fmla="*/ 485775 h 542925"/>
                <a:gd name="connsiteX10" fmla="*/ 247650 w 257175"/>
                <a:gd name="connsiteY10" fmla="*/ 495300 h 542925"/>
                <a:gd name="connsiteX11" fmla="*/ 257175 w 257175"/>
                <a:gd name="connsiteY11" fmla="*/ 542925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7175" h="542925">
                  <a:moveTo>
                    <a:pt x="0" y="0"/>
                  </a:moveTo>
                  <a:cubicBezTo>
                    <a:pt x="6350" y="60325"/>
                    <a:pt x="11205" y="120826"/>
                    <a:pt x="19050" y="180975"/>
                  </a:cubicBezTo>
                  <a:cubicBezTo>
                    <a:pt x="20743" y="193956"/>
                    <a:pt x="23418" y="207043"/>
                    <a:pt x="28575" y="219075"/>
                  </a:cubicBezTo>
                  <a:cubicBezTo>
                    <a:pt x="33084" y="229597"/>
                    <a:pt x="41275" y="238125"/>
                    <a:pt x="47625" y="247650"/>
                  </a:cubicBezTo>
                  <a:cubicBezTo>
                    <a:pt x="50800" y="260350"/>
                    <a:pt x="54583" y="272913"/>
                    <a:pt x="57150" y="285750"/>
                  </a:cubicBezTo>
                  <a:cubicBezTo>
                    <a:pt x="60938" y="304688"/>
                    <a:pt x="58038" y="325626"/>
                    <a:pt x="66675" y="342900"/>
                  </a:cubicBezTo>
                  <a:cubicBezTo>
                    <a:pt x="74061" y="357672"/>
                    <a:pt x="110301" y="366967"/>
                    <a:pt x="123825" y="371475"/>
                  </a:cubicBezTo>
                  <a:cubicBezTo>
                    <a:pt x="127000" y="381000"/>
                    <a:pt x="127781" y="391696"/>
                    <a:pt x="133350" y="400050"/>
                  </a:cubicBezTo>
                  <a:cubicBezTo>
                    <a:pt x="151868" y="427827"/>
                    <a:pt x="182188" y="440783"/>
                    <a:pt x="209550" y="457200"/>
                  </a:cubicBezTo>
                  <a:cubicBezTo>
                    <a:pt x="212725" y="466725"/>
                    <a:pt x="211975" y="478675"/>
                    <a:pt x="219075" y="485775"/>
                  </a:cubicBezTo>
                  <a:cubicBezTo>
                    <a:pt x="226175" y="492875"/>
                    <a:pt x="242081" y="486946"/>
                    <a:pt x="247650" y="495300"/>
                  </a:cubicBezTo>
                  <a:cubicBezTo>
                    <a:pt x="256630" y="508770"/>
                    <a:pt x="257175" y="542925"/>
                    <a:pt x="257175" y="5429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5724543" y="5038857"/>
              <a:ext cx="68264" cy="504769"/>
            </a:xfrm>
            <a:custGeom>
              <a:avLst/>
              <a:gdLst>
                <a:gd name="connsiteX0" fmla="*/ 0 w 68215"/>
                <a:gd name="connsiteY0" fmla="*/ 0 h 504825"/>
                <a:gd name="connsiteX1" fmla="*/ 9525 w 68215"/>
                <a:gd name="connsiteY1" fmla="*/ 104775 h 504825"/>
                <a:gd name="connsiteX2" fmla="*/ 28575 w 68215"/>
                <a:gd name="connsiteY2" fmla="*/ 133350 h 504825"/>
                <a:gd name="connsiteX3" fmla="*/ 47625 w 68215"/>
                <a:gd name="connsiteY3" fmla="*/ 219075 h 504825"/>
                <a:gd name="connsiteX4" fmla="*/ 47625 w 68215"/>
                <a:gd name="connsiteY4" fmla="*/ 323850 h 504825"/>
                <a:gd name="connsiteX5" fmla="*/ 38100 w 68215"/>
                <a:gd name="connsiteY5" fmla="*/ 361950 h 504825"/>
                <a:gd name="connsiteX6" fmla="*/ 47625 w 68215"/>
                <a:gd name="connsiteY6" fmla="*/ 409575 h 504825"/>
                <a:gd name="connsiteX7" fmla="*/ 66675 w 68215"/>
                <a:gd name="connsiteY7" fmla="*/ 504825 h 50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8215" h="504825">
                  <a:moveTo>
                    <a:pt x="0" y="0"/>
                  </a:moveTo>
                  <a:cubicBezTo>
                    <a:pt x="3175" y="34925"/>
                    <a:pt x="2177" y="70484"/>
                    <a:pt x="9525" y="104775"/>
                  </a:cubicBezTo>
                  <a:cubicBezTo>
                    <a:pt x="11924" y="115969"/>
                    <a:pt x="23455" y="123111"/>
                    <a:pt x="28575" y="133350"/>
                  </a:cubicBezTo>
                  <a:cubicBezTo>
                    <a:pt x="40299" y="156798"/>
                    <a:pt x="43967" y="197125"/>
                    <a:pt x="47625" y="219075"/>
                  </a:cubicBezTo>
                  <a:cubicBezTo>
                    <a:pt x="25781" y="284608"/>
                    <a:pt x="47625" y="205376"/>
                    <a:pt x="47625" y="323850"/>
                  </a:cubicBezTo>
                  <a:cubicBezTo>
                    <a:pt x="47625" y="336941"/>
                    <a:pt x="41275" y="349250"/>
                    <a:pt x="38100" y="361950"/>
                  </a:cubicBezTo>
                  <a:cubicBezTo>
                    <a:pt x="41275" y="377825"/>
                    <a:pt x="43985" y="393800"/>
                    <a:pt x="47625" y="409575"/>
                  </a:cubicBezTo>
                  <a:cubicBezTo>
                    <a:pt x="68215" y="498799"/>
                    <a:pt x="66675" y="457929"/>
                    <a:pt x="66675" y="5048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5648342" y="5057905"/>
              <a:ext cx="95251" cy="507944"/>
            </a:xfrm>
            <a:custGeom>
              <a:avLst/>
              <a:gdLst>
                <a:gd name="connsiteX0" fmla="*/ 85940 w 95465"/>
                <a:gd name="connsiteY0" fmla="*/ 0 h 507601"/>
                <a:gd name="connsiteX1" fmla="*/ 66890 w 95465"/>
                <a:gd name="connsiteY1" fmla="*/ 66675 h 507601"/>
                <a:gd name="connsiteX2" fmla="*/ 57365 w 95465"/>
                <a:gd name="connsiteY2" fmla="*/ 95250 h 507601"/>
                <a:gd name="connsiteX3" fmla="*/ 38315 w 95465"/>
                <a:gd name="connsiteY3" fmla="*/ 171450 h 507601"/>
                <a:gd name="connsiteX4" fmla="*/ 76415 w 95465"/>
                <a:gd name="connsiteY4" fmla="*/ 257175 h 507601"/>
                <a:gd name="connsiteX5" fmla="*/ 95465 w 95465"/>
                <a:gd name="connsiteY5" fmla="*/ 285750 h 507601"/>
                <a:gd name="connsiteX6" fmla="*/ 28790 w 95465"/>
                <a:gd name="connsiteY6" fmla="*/ 342900 h 507601"/>
                <a:gd name="connsiteX7" fmla="*/ 19265 w 95465"/>
                <a:gd name="connsiteY7" fmla="*/ 438150 h 507601"/>
                <a:gd name="connsiteX8" fmla="*/ 215 w 95465"/>
                <a:gd name="connsiteY8" fmla="*/ 476250 h 507601"/>
                <a:gd name="connsiteX9" fmla="*/ 9740 w 95465"/>
                <a:gd name="connsiteY9" fmla="*/ 504825 h 507601"/>
                <a:gd name="connsiteX10" fmla="*/ 38315 w 95465"/>
                <a:gd name="connsiteY10" fmla="*/ 485775 h 507601"/>
                <a:gd name="connsiteX11" fmla="*/ 57365 w 95465"/>
                <a:gd name="connsiteY11" fmla="*/ 438150 h 507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465" h="507601">
                  <a:moveTo>
                    <a:pt x="85940" y="0"/>
                  </a:moveTo>
                  <a:cubicBezTo>
                    <a:pt x="79590" y="22225"/>
                    <a:pt x="73532" y="44535"/>
                    <a:pt x="66890" y="66675"/>
                  </a:cubicBezTo>
                  <a:cubicBezTo>
                    <a:pt x="64005" y="76292"/>
                    <a:pt x="59800" y="85510"/>
                    <a:pt x="57365" y="95250"/>
                  </a:cubicBezTo>
                  <a:lnTo>
                    <a:pt x="38315" y="171450"/>
                  </a:lnTo>
                  <a:cubicBezTo>
                    <a:pt x="51923" y="205470"/>
                    <a:pt x="58617" y="226029"/>
                    <a:pt x="76415" y="257175"/>
                  </a:cubicBezTo>
                  <a:cubicBezTo>
                    <a:pt x="82095" y="267114"/>
                    <a:pt x="89115" y="276225"/>
                    <a:pt x="95465" y="285750"/>
                  </a:cubicBezTo>
                  <a:cubicBezTo>
                    <a:pt x="88803" y="290746"/>
                    <a:pt x="32770" y="329965"/>
                    <a:pt x="28790" y="342900"/>
                  </a:cubicBezTo>
                  <a:cubicBezTo>
                    <a:pt x="19406" y="373397"/>
                    <a:pt x="25951" y="406950"/>
                    <a:pt x="19265" y="438150"/>
                  </a:cubicBezTo>
                  <a:cubicBezTo>
                    <a:pt x="16290" y="452034"/>
                    <a:pt x="6565" y="463550"/>
                    <a:pt x="215" y="476250"/>
                  </a:cubicBezTo>
                  <a:cubicBezTo>
                    <a:pt x="3390" y="485775"/>
                    <a:pt x="0" y="502390"/>
                    <a:pt x="9740" y="504825"/>
                  </a:cubicBezTo>
                  <a:cubicBezTo>
                    <a:pt x="20846" y="507601"/>
                    <a:pt x="31661" y="495090"/>
                    <a:pt x="38315" y="485775"/>
                  </a:cubicBezTo>
                  <a:cubicBezTo>
                    <a:pt x="48253" y="471862"/>
                    <a:pt x="57365" y="438150"/>
                    <a:pt x="57365" y="43815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5635642" y="5029333"/>
              <a:ext cx="136526" cy="490484"/>
            </a:xfrm>
            <a:custGeom>
              <a:avLst/>
              <a:gdLst>
                <a:gd name="connsiteX0" fmla="*/ 40876 w 136126"/>
                <a:gd name="connsiteY0" fmla="*/ 0 h 490895"/>
                <a:gd name="connsiteX1" fmla="*/ 31351 w 136126"/>
                <a:gd name="connsiteY1" fmla="*/ 38100 h 490895"/>
                <a:gd name="connsiteX2" fmla="*/ 12301 w 136126"/>
                <a:gd name="connsiteY2" fmla="*/ 95250 h 490895"/>
                <a:gd name="connsiteX3" fmla="*/ 21826 w 136126"/>
                <a:gd name="connsiteY3" fmla="*/ 123825 h 490895"/>
                <a:gd name="connsiteX4" fmla="*/ 2776 w 136126"/>
                <a:gd name="connsiteY4" fmla="*/ 152400 h 490895"/>
                <a:gd name="connsiteX5" fmla="*/ 40876 w 136126"/>
                <a:gd name="connsiteY5" fmla="*/ 200025 h 490895"/>
                <a:gd name="connsiteX6" fmla="*/ 59926 w 136126"/>
                <a:gd name="connsiteY6" fmla="*/ 228600 h 490895"/>
                <a:gd name="connsiteX7" fmla="*/ 78976 w 136126"/>
                <a:gd name="connsiteY7" fmla="*/ 285750 h 490895"/>
                <a:gd name="connsiteX8" fmla="*/ 98026 w 136126"/>
                <a:gd name="connsiteY8" fmla="*/ 400050 h 490895"/>
                <a:gd name="connsiteX9" fmla="*/ 117076 w 136126"/>
                <a:gd name="connsiteY9" fmla="*/ 457200 h 490895"/>
                <a:gd name="connsiteX10" fmla="*/ 98026 w 136126"/>
                <a:gd name="connsiteY10" fmla="*/ 485775 h 490895"/>
                <a:gd name="connsiteX11" fmla="*/ 136126 w 136126"/>
                <a:gd name="connsiteY11" fmla="*/ 447675 h 490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6126" h="490895">
                  <a:moveTo>
                    <a:pt x="40876" y="0"/>
                  </a:moveTo>
                  <a:cubicBezTo>
                    <a:pt x="37701" y="12700"/>
                    <a:pt x="35113" y="25561"/>
                    <a:pt x="31351" y="38100"/>
                  </a:cubicBezTo>
                  <a:cubicBezTo>
                    <a:pt x="25581" y="57334"/>
                    <a:pt x="12301" y="95250"/>
                    <a:pt x="12301" y="95250"/>
                  </a:cubicBezTo>
                  <a:cubicBezTo>
                    <a:pt x="15476" y="104775"/>
                    <a:pt x="23477" y="113921"/>
                    <a:pt x="21826" y="123825"/>
                  </a:cubicBezTo>
                  <a:cubicBezTo>
                    <a:pt x="19944" y="135117"/>
                    <a:pt x="0" y="141294"/>
                    <a:pt x="2776" y="152400"/>
                  </a:cubicBezTo>
                  <a:cubicBezTo>
                    <a:pt x="7707" y="172123"/>
                    <a:pt x="28678" y="183761"/>
                    <a:pt x="40876" y="200025"/>
                  </a:cubicBezTo>
                  <a:cubicBezTo>
                    <a:pt x="47745" y="209183"/>
                    <a:pt x="55277" y="218139"/>
                    <a:pt x="59926" y="228600"/>
                  </a:cubicBezTo>
                  <a:cubicBezTo>
                    <a:pt x="68081" y="246950"/>
                    <a:pt x="78976" y="285750"/>
                    <a:pt x="78976" y="285750"/>
                  </a:cubicBezTo>
                  <a:cubicBezTo>
                    <a:pt x="85730" y="339780"/>
                    <a:pt x="84540" y="355098"/>
                    <a:pt x="98026" y="400050"/>
                  </a:cubicBezTo>
                  <a:cubicBezTo>
                    <a:pt x="103796" y="419284"/>
                    <a:pt x="117076" y="457200"/>
                    <a:pt x="117076" y="457200"/>
                  </a:cubicBezTo>
                  <a:cubicBezTo>
                    <a:pt x="110726" y="466725"/>
                    <a:pt x="87787" y="490895"/>
                    <a:pt x="98026" y="485775"/>
                  </a:cubicBezTo>
                  <a:cubicBezTo>
                    <a:pt x="114090" y="477743"/>
                    <a:pt x="136126" y="447675"/>
                    <a:pt x="136126" y="44767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5638817" y="5076953"/>
              <a:ext cx="96839" cy="517468"/>
            </a:xfrm>
            <a:custGeom>
              <a:avLst/>
              <a:gdLst>
                <a:gd name="connsiteX0" fmla="*/ 66675 w 96901"/>
                <a:gd name="connsiteY0" fmla="*/ 0 h 516989"/>
                <a:gd name="connsiteX1" fmla="*/ 38100 w 96901"/>
                <a:gd name="connsiteY1" fmla="*/ 19050 h 516989"/>
                <a:gd name="connsiteX2" fmla="*/ 0 w 96901"/>
                <a:gd name="connsiteY2" fmla="*/ 133350 h 516989"/>
                <a:gd name="connsiteX3" fmla="*/ 9525 w 96901"/>
                <a:gd name="connsiteY3" fmla="*/ 161925 h 516989"/>
                <a:gd name="connsiteX4" fmla="*/ 66675 w 96901"/>
                <a:gd name="connsiteY4" fmla="*/ 219075 h 516989"/>
                <a:gd name="connsiteX5" fmla="*/ 76200 w 96901"/>
                <a:gd name="connsiteY5" fmla="*/ 257175 h 516989"/>
                <a:gd name="connsiteX6" fmla="*/ 95250 w 96901"/>
                <a:gd name="connsiteY6" fmla="*/ 285750 h 516989"/>
                <a:gd name="connsiteX7" fmla="*/ 85725 w 96901"/>
                <a:gd name="connsiteY7" fmla="*/ 314325 h 516989"/>
                <a:gd name="connsiteX8" fmla="*/ 76200 w 96901"/>
                <a:gd name="connsiteY8" fmla="*/ 390525 h 516989"/>
                <a:gd name="connsiteX9" fmla="*/ 38100 w 96901"/>
                <a:gd name="connsiteY9" fmla="*/ 457200 h 516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901" h="516989">
                  <a:moveTo>
                    <a:pt x="66675" y="0"/>
                  </a:moveTo>
                  <a:cubicBezTo>
                    <a:pt x="57150" y="6350"/>
                    <a:pt x="43220" y="8811"/>
                    <a:pt x="38100" y="19050"/>
                  </a:cubicBezTo>
                  <a:cubicBezTo>
                    <a:pt x="20139" y="54971"/>
                    <a:pt x="0" y="133350"/>
                    <a:pt x="0" y="133350"/>
                  </a:cubicBezTo>
                  <a:cubicBezTo>
                    <a:pt x="3175" y="142875"/>
                    <a:pt x="3361" y="154000"/>
                    <a:pt x="9525" y="161925"/>
                  </a:cubicBezTo>
                  <a:cubicBezTo>
                    <a:pt x="26065" y="183191"/>
                    <a:pt x="66675" y="219075"/>
                    <a:pt x="66675" y="219075"/>
                  </a:cubicBezTo>
                  <a:cubicBezTo>
                    <a:pt x="69850" y="231775"/>
                    <a:pt x="71043" y="245143"/>
                    <a:pt x="76200" y="257175"/>
                  </a:cubicBezTo>
                  <a:cubicBezTo>
                    <a:pt x="80709" y="267697"/>
                    <a:pt x="93368" y="274458"/>
                    <a:pt x="95250" y="285750"/>
                  </a:cubicBezTo>
                  <a:cubicBezTo>
                    <a:pt x="96901" y="295654"/>
                    <a:pt x="88900" y="304800"/>
                    <a:pt x="85725" y="314325"/>
                  </a:cubicBezTo>
                  <a:cubicBezTo>
                    <a:pt x="82550" y="339725"/>
                    <a:pt x="83835" y="366093"/>
                    <a:pt x="76200" y="390525"/>
                  </a:cubicBezTo>
                  <a:cubicBezTo>
                    <a:pt x="36680" y="516989"/>
                    <a:pt x="38100" y="489821"/>
                    <a:pt x="38100" y="45720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5543566" y="5019809"/>
              <a:ext cx="219077" cy="538103"/>
            </a:xfrm>
            <a:custGeom>
              <a:avLst/>
              <a:gdLst>
                <a:gd name="connsiteX0" fmla="*/ 219332 w 219332"/>
                <a:gd name="connsiteY0" fmla="*/ 0 h 538684"/>
                <a:gd name="connsiteX1" fmla="*/ 190757 w 219332"/>
                <a:gd name="connsiteY1" fmla="*/ 266700 h 538684"/>
                <a:gd name="connsiteX2" fmla="*/ 181232 w 219332"/>
                <a:gd name="connsiteY2" fmla="*/ 323850 h 538684"/>
                <a:gd name="connsiteX3" fmla="*/ 162182 w 219332"/>
                <a:gd name="connsiteY3" fmla="*/ 361950 h 538684"/>
                <a:gd name="connsiteX4" fmla="*/ 38357 w 219332"/>
                <a:gd name="connsiteY4" fmla="*/ 457200 h 538684"/>
                <a:gd name="connsiteX5" fmla="*/ 257 w 219332"/>
                <a:gd name="connsiteY5" fmla="*/ 476250 h 538684"/>
                <a:gd name="connsiteX6" fmla="*/ 57407 w 219332"/>
                <a:gd name="connsiteY6" fmla="*/ 514350 h 538684"/>
                <a:gd name="connsiteX7" fmla="*/ 114557 w 219332"/>
                <a:gd name="connsiteY7" fmla="*/ 533400 h 538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332" h="538684">
                  <a:moveTo>
                    <a:pt x="219332" y="0"/>
                  </a:moveTo>
                  <a:cubicBezTo>
                    <a:pt x="189862" y="338908"/>
                    <a:pt x="216649" y="124293"/>
                    <a:pt x="190757" y="266700"/>
                  </a:cubicBezTo>
                  <a:cubicBezTo>
                    <a:pt x="187302" y="285701"/>
                    <a:pt x="186781" y="305352"/>
                    <a:pt x="181232" y="323850"/>
                  </a:cubicBezTo>
                  <a:cubicBezTo>
                    <a:pt x="177152" y="337450"/>
                    <a:pt x="172222" y="351910"/>
                    <a:pt x="162182" y="361950"/>
                  </a:cubicBezTo>
                  <a:cubicBezTo>
                    <a:pt x="155871" y="368261"/>
                    <a:pt x="73206" y="437286"/>
                    <a:pt x="38357" y="457200"/>
                  </a:cubicBezTo>
                  <a:cubicBezTo>
                    <a:pt x="26029" y="464245"/>
                    <a:pt x="12957" y="469900"/>
                    <a:pt x="257" y="476250"/>
                  </a:cubicBezTo>
                  <a:cubicBezTo>
                    <a:pt x="33740" y="526475"/>
                    <a:pt x="0" y="489747"/>
                    <a:pt x="57407" y="514350"/>
                  </a:cubicBezTo>
                  <a:cubicBezTo>
                    <a:pt x="114185" y="538684"/>
                    <a:pt x="57662" y="533400"/>
                    <a:pt x="114557" y="53340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5619767" y="5096001"/>
              <a:ext cx="200027" cy="409530"/>
            </a:xfrm>
            <a:custGeom>
              <a:avLst/>
              <a:gdLst>
                <a:gd name="connsiteX0" fmla="*/ 95765 w 200540"/>
                <a:gd name="connsiteY0" fmla="*/ 0 h 409575"/>
                <a:gd name="connsiteX1" fmla="*/ 67190 w 200540"/>
                <a:gd name="connsiteY1" fmla="*/ 133350 h 409575"/>
                <a:gd name="connsiteX2" fmla="*/ 48140 w 200540"/>
                <a:gd name="connsiteY2" fmla="*/ 200025 h 409575"/>
                <a:gd name="connsiteX3" fmla="*/ 29090 w 200540"/>
                <a:gd name="connsiteY3" fmla="*/ 285750 h 409575"/>
                <a:gd name="connsiteX4" fmla="*/ 19565 w 200540"/>
                <a:gd name="connsiteY4" fmla="*/ 381000 h 409575"/>
                <a:gd name="connsiteX5" fmla="*/ 10040 w 200540"/>
                <a:gd name="connsiteY5" fmla="*/ 409575 h 409575"/>
                <a:gd name="connsiteX6" fmla="*/ 57665 w 200540"/>
                <a:gd name="connsiteY6" fmla="*/ 381000 h 409575"/>
                <a:gd name="connsiteX7" fmla="*/ 200540 w 200540"/>
                <a:gd name="connsiteY7" fmla="*/ 3524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0540" h="409575">
                  <a:moveTo>
                    <a:pt x="95765" y="0"/>
                  </a:moveTo>
                  <a:cubicBezTo>
                    <a:pt x="84893" y="54358"/>
                    <a:pt x="80224" y="85560"/>
                    <a:pt x="67190" y="133350"/>
                  </a:cubicBezTo>
                  <a:cubicBezTo>
                    <a:pt x="61108" y="155650"/>
                    <a:pt x="53337" y="177503"/>
                    <a:pt x="48140" y="200025"/>
                  </a:cubicBezTo>
                  <a:cubicBezTo>
                    <a:pt x="22995" y="308987"/>
                    <a:pt x="51985" y="217066"/>
                    <a:pt x="29090" y="285750"/>
                  </a:cubicBezTo>
                  <a:cubicBezTo>
                    <a:pt x="25915" y="317500"/>
                    <a:pt x="24417" y="349463"/>
                    <a:pt x="19565" y="381000"/>
                  </a:cubicBezTo>
                  <a:cubicBezTo>
                    <a:pt x="18038" y="390923"/>
                    <a:pt x="0" y="409575"/>
                    <a:pt x="10040" y="409575"/>
                  </a:cubicBezTo>
                  <a:cubicBezTo>
                    <a:pt x="28553" y="409575"/>
                    <a:pt x="39933" y="386320"/>
                    <a:pt x="57665" y="381000"/>
                  </a:cubicBezTo>
                  <a:cubicBezTo>
                    <a:pt x="104185" y="367044"/>
                    <a:pt x="200540" y="352425"/>
                    <a:pt x="200540" y="352425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rot="5400000">
              <a:off x="5752366" y="4685677"/>
              <a:ext cx="685724" cy="1587"/>
            </a:xfrm>
            <a:prstGeom prst="straightConnector1">
              <a:avLst/>
            </a:prstGeom>
            <a:ln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5400000">
              <a:off x="6004749" y="5272988"/>
              <a:ext cx="182543" cy="0"/>
            </a:xfrm>
            <a:prstGeom prst="straightConnector1">
              <a:avLst/>
            </a:prstGeom>
            <a:ln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5400000">
              <a:off x="6005543" y="5119811"/>
              <a:ext cx="182543" cy="1588"/>
            </a:xfrm>
            <a:prstGeom prst="straightConnector1">
              <a:avLst/>
            </a:prstGeom>
            <a:ln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5400000">
              <a:off x="5965860" y="5464260"/>
              <a:ext cx="260321" cy="0"/>
            </a:xfrm>
            <a:prstGeom prst="straightConnector1">
              <a:avLst/>
            </a:prstGeom>
            <a:ln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08" name="TextBox 55"/>
            <p:cNvSpPr txBox="1">
              <a:spLocks noChangeArrowheads="1"/>
            </p:cNvSpPr>
            <p:nvPr/>
          </p:nvSpPr>
          <p:spPr bwMode="auto">
            <a:xfrm>
              <a:off x="6218214" y="4581939"/>
              <a:ext cx="75212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Drift Gap</a:t>
              </a:r>
            </a:p>
          </p:txBody>
        </p:sp>
        <p:sp>
          <p:nvSpPr>
            <p:cNvPr id="23609" name="TextBox 56"/>
            <p:cNvSpPr txBox="1">
              <a:spLocks noChangeArrowheads="1"/>
            </p:cNvSpPr>
            <p:nvPr/>
          </p:nvSpPr>
          <p:spPr bwMode="auto">
            <a:xfrm>
              <a:off x="6218214" y="4953000"/>
              <a:ext cx="79989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Transfer 1</a:t>
              </a:r>
            </a:p>
          </p:txBody>
        </p:sp>
        <p:sp>
          <p:nvSpPr>
            <p:cNvPr id="23610" name="TextBox 57"/>
            <p:cNvSpPr txBox="1">
              <a:spLocks noChangeArrowheads="1"/>
            </p:cNvSpPr>
            <p:nvPr/>
          </p:nvSpPr>
          <p:spPr bwMode="auto">
            <a:xfrm>
              <a:off x="6218214" y="5343525"/>
              <a:ext cx="77777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Induction</a:t>
              </a:r>
            </a:p>
          </p:txBody>
        </p:sp>
        <p:sp>
          <p:nvSpPr>
            <p:cNvPr id="23611" name="TextBox 58"/>
            <p:cNvSpPr txBox="1">
              <a:spLocks noChangeArrowheads="1"/>
            </p:cNvSpPr>
            <p:nvPr/>
          </p:nvSpPr>
          <p:spPr bwMode="auto">
            <a:xfrm>
              <a:off x="6218214" y="5153025"/>
              <a:ext cx="79989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Transfer 2</a:t>
              </a:r>
            </a:p>
          </p:txBody>
        </p:sp>
        <p:sp>
          <p:nvSpPr>
            <p:cNvPr id="23612" name="TextBox 59"/>
            <p:cNvSpPr txBox="1">
              <a:spLocks noChangeArrowheads="1"/>
            </p:cNvSpPr>
            <p:nvPr/>
          </p:nvSpPr>
          <p:spPr bwMode="auto">
            <a:xfrm>
              <a:off x="3429000" y="4876800"/>
              <a:ext cx="60305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GEM 1</a:t>
              </a:r>
            </a:p>
          </p:txBody>
        </p:sp>
        <p:sp>
          <p:nvSpPr>
            <p:cNvPr id="23613" name="TextBox 60"/>
            <p:cNvSpPr txBox="1">
              <a:spLocks noChangeArrowheads="1"/>
            </p:cNvSpPr>
            <p:nvPr/>
          </p:nvSpPr>
          <p:spPr bwMode="auto">
            <a:xfrm>
              <a:off x="3429000" y="5029200"/>
              <a:ext cx="60305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GEM 2</a:t>
              </a:r>
            </a:p>
          </p:txBody>
        </p:sp>
        <p:sp>
          <p:nvSpPr>
            <p:cNvPr id="23614" name="TextBox 61"/>
            <p:cNvSpPr txBox="1">
              <a:spLocks noChangeArrowheads="1"/>
            </p:cNvSpPr>
            <p:nvPr/>
          </p:nvSpPr>
          <p:spPr bwMode="auto">
            <a:xfrm>
              <a:off x="3429000" y="5181600"/>
              <a:ext cx="60305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GEM 3</a:t>
              </a:r>
            </a:p>
          </p:txBody>
        </p:sp>
        <p:sp>
          <p:nvSpPr>
            <p:cNvPr id="23615" name="TextBox 62"/>
            <p:cNvSpPr txBox="1">
              <a:spLocks noChangeArrowheads="1"/>
            </p:cNvSpPr>
            <p:nvPr/>
          </p:nvSpPr>
          <p:spPr bwMode="auto">
            <a:xfrm>
              <a:off x="3429000" y="4191000"/>
              <a:ext cx="53412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Mesh</a:t>
              </a:r>
            </a:p>
          </p:txBody>
        </p:sp>
        <p:sp>
          <p:nvSpPr>
            <p:cNvPr id="23616" name="TextBox 63"/>
            <p:cNvSpPr txBox="1">
              <a:spLocks noChangeArrowheads="1"/>
            </p:cNvSpPr>
            <p:nvPr/>
          </p:nvSpPr>
          <p:spPr bwMode="auto">
            <a:xfrm>
              <a:off x="3429000" y="5410200"/>
              <a:ext cx="77219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X-Y Strips</a:t>
              </a: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>
              <a:off x="5300677" y="5659501"/>
              <a:ext cx="420690" cy="0"/>
            </a:xfrm>
            <a:prstGeom prst="straightConnector1">
              <a:avLst/>
            </a:prstGeom>
            <a:ln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18" name="TextBox 65"/>
            <p:cNvSpPr txBox="1">
              <a:spLocks noChangeArrowheads="1"/>
            </p:cNvSpPr>
            <p:nvPr/>
          </p:nvSpPr>
          <p:spPr bwMode="auto">
            <a:xfrm>
              <a:off x="4976319" y="5625549"/>
              <a:ext cx="119588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Pitch: 400um</a:t>
              </a:r>
            </a:p>
          </p:txBody>
        </p:sp>
        <p:sp>
          <p:nvSpPr>
            <p:cNvPr id="23619" name="TextBox 66"/>
            <p:cNvSpPr txBox="1">
              <a:spLocks noChangeArrowheads="1"/>
            </p:cNvSpPr>
            <p:nvPr/>
          </p:nvSpPr>
          <p:spPr bwMode="auto">
            <a:xfrm>
              <a:off x="6934200" y="4572000"/>
              <a:ext cx="58862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17mm</a:t>
              </a:r>
            </a:p>
          </p:txBody>
        </p:sp>
        <p:sp>
          <p:nvSpPr>
            <p:cNvPr id="23620" name="TextBox 67"/>
            <p:cNvSpPr txBox="1">
              <a:spLocks noChangeArrowheads="1"/>
            </p:cNvSpPr>
            <p:nvPr/>
          </p:nvSpPr>
          <p:spPr bwMode="auto">
            <a:xfrm>
              <a:off x="6934200" y="4953000"/>
              <a:ext cx="62709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1.5mm</a:t>
              </a:r>
            </a:p>
          </p:txBody>
        </p:sp>
        <p:sp>
          <p:nvSpPr>
            <p:cNvPr id="23621" name="TextBox 68"/>
            <p:cNvSpPr txBox="1">
              <a:spLocks noChangeArrowheads="1"/>
            </p:cNvSpPr>
            <p:nvPr/>
          </p:nvSpPr>
          <p:spPr bwMode="auto">
            <a:xfrm>
              <a:off x="6934200" y="5334000"/>
              <a:ext cx="51007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2mm</a:t>
              </a:r>
            </a:p>
          </p:txBody>
        </p:sp>
        <p:sp>
          <p:nvSpPr>
            <p:cNvPr id="23622" name="TextBox 69"/>
            <p:cNvSpPr txBox="1">
              <a:spLocks noChangeArrowheads="1"/>
            </p:cNvSpPr>
            <p:nvPr/>
          </p:nvSpPr>
          <p:spPr bwMode="auto">
            <a:xfrm>
              <a:off x="6934200" y="5153025"/>
              <a:ext cx="62709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1.5mm</a:t>
              </a:r>
            </a:p>
          </p:txBody>
        </p:sp>
        <p:cxnSp>
          <p:nvCxnSpPr>
            <p:cNvPr id="71" name="Elbow Connector 70"/>
            <p:cNvCxnSpPr/>
            <p:nvPr/>
          </p:nvCxnSpPr>
          <p:spPr>
            <a:xfrm rot="16200000" flipH="1">
              <a:off x="4724442" y="5657895"/>
              <a:ext cx="533341" cy="304802"/>
            </a:xfrm>
            <a:prstGeom prst="bentConnector3">
              <a:avLst>
                <a:gd name="adj1" fmla="val 10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Isosceles Triangle 71"/>
            <p:cNvSpPr/>
            <p:nvPr/>
          </p:nvSpPr>
          <p:spPr>
            <a:xfrm rot="5400000">
              <a:off x="5105431" y="5962666"/>
              <a:ext cx="304766" cy="22860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73" name="Straight Connector 72"/>
            <p:cNvCxnSpPr/>
            <p:nvPr/>
          </p:nvCxnSpPr>
          <p:spPr>
            <a:xfrm>
              <a:off x="5057788" y="6076967"/>
              <a:ext cx="4572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26" name="TextBox 73"/>
            <p:cNvSpPr txBox="1">
              <a:spLocks noChangeArrowheads="1"/>
            </p:cNvSpPr>
            <p:nvPr/>
          </p:nvSpPr>
          <p:spPr bwMode="auto">
            <a:xfrm>
              <a:off x="5553075" y="5943600"/>
              <a:ext cx="116365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Preamp/Shaper</a:t>
              </a:r>
            </a:p>
          </p:txBody>
        </p:sp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5457841" y="4484881"/>
              <a:ext cx="57150" cy="5714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6" name="Oval 75"/>
            <p:cNvSpPr>
              <a:spLocks noChangeAspect="1"/>
            </p:cNvSpPr>
            <p:nvPr/>
          </p:nvSpPr>
          <p:spPr>
            <a:xfrm>
              <a:off x="5253052" y="4549961"/>
              <a:ext cx="157163" cy="15555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7" name="Oval 76"/>
            <p:cNvSpPr>
              <a:spLocks noChangeAspect="1"/>
            </p:cNvSpPr>
            <p:nvPr/>
          </p:nvSpPr>
          <p:spPr>
            <a:xfrm flipH="1">
              <a:off x="5145101" y="4746789"/>
              <a:ext cx="73026" cy="730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8" name="Oval 77"/>
            <p:cNvSpPr>
              <a:spLocks noChangeAspect="1"/>
            </p:cNvSpPr>
            <p:nvPr/>
          </p:nvSpPr>
          <p:spPr>
            <a:xfrm>
              <a:off x="5583255" y="4343609"/>
              <a:ext cx="90488" cy="9365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9" name="Oval 78"/>
            <p:cNvSpPr>
              <a:spLocks noChangeAspect="1"/>
            </p:cNvSpPr>
            <p:nvPr/>
          </p:nvSpPr>
          <p:spPr>
            <a:xfrm>
              <a:off x="4991112" y="4861077"/>
              <a:ext cx="109539" cy="10952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178306" y="4389642"/>
              <a:ext cx="1054108" cy="4158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latin typeface="+mn-lt"/>
                </a:rPr>
                <a:t>Primary Charge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latin typeface="+mn-lt"/>
                </a:rPr>
                <a:t>Fluctuation</a:t>
              </a:r>
            </a:p>
          </p:txBody>
        </p:sp>
      </p:grpSp>
      <p:pic>
        <p:nvPicPr>
          <p:cNvPr id="2356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4191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10668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5" name="Straight Arrow Connector 84"/>
          <p:cNvCxnSpPr/>
          <p:nvPr/>
        </p:nvCxnSpPr>
        <p:spPr>
          <a:xfrm flipV="1">
            <a:off x="7848600" y="1600200"/>
            <a:ext cx="0" cy="838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H="1">
            <a:off x="7010400" y="2438400"/>
            <a:ext cx="8382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7010400" y="20574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7467600" y="16002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88" name="Slide Number Placeholder 8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4B6E9-F478-43E1-A146-78E0329E764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676525" y="6477000"/>
            <a:ext cx="3810000" cy="365125"/>
          </a:xfrm>
        </p:spPr>
        <p:txBody>
          <a:bodyPr/>
          <a:lstStyle/>
          <a:p>
            <a:r>
              <a:rPr lang="en-US" dirty="0" err="1" smtClean="0"/>
              <a:t>C.Woody</a:t>
            </a:r>
            <a:r>
              <a:rPr lang="en-US" dirty="0" smtClean="0"/>
              <a:t>, RD51 Collaboration Meeting, 1/30/13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78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80975" y="47625"/>
            <a:ext cx="8686800" cy="609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/>
              <a:t>Beam Test in October 2012 </a:t>
            </a:r>
            <a:endParaRPr lang="en-US" sz="2800" dirty="0"/>
          </a:p>
        </p:txBody>
      </p:sp>
      <p:sp>
        <p:nvSpPr>
          <p:cNvPr id="217" name="Slide Number Placeholder 2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4B6E9-F478-43E1-A146-78E0329E764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0"/>
            <a:ext cx="8915400" cy="548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4400" y="1247775"/>
            <a:ext cx="7543800" cy="353943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Thank You RD51, ATLAS and everyone who made this possible !</a:t>
            </a:r>
          </a:p>
          <a:p>
            <a:endParaRPr lang="en-US" sz="2800" b="1" dirty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Vinnie </a:t>
            </a:r>
            <a:r>
              <a:rPr lang="en-US" sz="2800" b="1" dirty="0" err="1" smtClean="0">
                <a:solidFill>
                  <a:srgbClr val="FF0000"/>
                </a:solidFill>
              </a:rPr>
              <a:t>Polychronakos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b="1" dirty="0" err="1" smtClean="0">
                <a:solidFill>
                  <a:srgbClr val="FF0000"/>
                </a:solidFill>
              </a:rPr>
              <a:t>Joerg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Wotschack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Theo </a:t>
            </a:r>
            <a:r>
              <a:rPr lang="en-US" sz="2800" b="1" dirty="0" err="1" smtClean="0">
                <a:solidFill>
                  <a:srgbClr val="FF0000"/>
                </a:solidFill>
              </a:rPr>
              <a:t>Alexopoulos</a:t>
            </a:r>
            <a:r>
              <a:rPr lang="en-US" sz="2800" b="1" dirty="0" smtClean="0">
                <a:solidFill>
                  <a:srgbClr val="FF0000"/>
                </a:solidFill>
              </a:rPr>
              <a:t>  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b="1" dirty="0" err="1" smtClean="0">
                <a:solidFill>
                  <a:srgbClr val="FF0000"/>
                </a:solidFill>
              </a:rPr>
              <a:t>Konstas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Ntekas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And many others…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C.Woody, RD51 Collaboration Meeting, 1/30/13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5105400"/>
            <a:ext cx="7861738" cy="523220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And of course Bob </a:t>
            </a:r>
            <a:r>
              <a:rPr lang="en-US" sz="2800" b="1" dirty="0" err="1" smtClean="0">
                <a:solidFill>
                  <a:srgbClr val="FF0000"/>
                </a:solidFill>
              </a:rPr>
              <a:t>Azmoun</a:t>
            </a:r>
            <a:r>
              <a:rPr lang="en-US" sz="2800" b="1" dirty="0" smtClean="0">
                <a:solidFill>
                  <a:srgbClr val="FF0000"/>
                </a:solidFill>
              </a:rPr>
              <a:t> from our group !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06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C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000099"/>
      </a:accent2>
      <a:accent3>
        <a:srgbClr val="000099"/>
      </a:accent3>
      <a:accent4>
        <a:srgbClr val="8064A2"/>
      </a:accent4>
      <a:accent5>
        <a:srgbClr val="4BACC6"/>
      </a:accent5>
      <a:accent6>
        <a:srgbClr val="00009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3331</TotalTime>
  <Words>1696</Words>
  <Application>Microsoft Office PowerPoint</Application>
  <PresentationFormat>On-screen Show (4:3)</PresentationFormat>
  <Paragraphs>368</Paragraphs>
  <Slides>29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Office Theme</vt:lpstr>
      <vt:lpstr>Acrobat Document</vt:lpstr>
      <vt:lpstr>Artwork</vt:lpstr>
      <vt:lpstr>Worksheet</vt:lpstr>
      <vt:lpstr>PowerPoint Presentation</vt:lpstr>
      <vt:lpstr>New Applications for GEM Tracking detectors at BNL</vt:lpstr>
      <vt:lpstr>PowerPoint Presentation</vt:lpstr>
      <vt:lpstr>PowerPoint Presentation</vt:lpstr>
      <vt:lpstr>PowerPoint Presentation</vt:lpstr>
      <vt:lpstr>Forward sPHENIX</vt:lpstr>
      <vt:lpstr>EIC Detector – Conceptual Design </vt:lpstr>
      <vt:lpstr>Minidrift GEM Detector with XY Readout</vt:lpstr>
      <vt:lpstr>Beam Test in October 2012 </vt:lpstr>
      <vt:lpstr>Test Beam Data – Micromega Detectors</vt:lpstr>
      <vt:lpstr>Vector Reconstruction in GEM Detector</vt:lpstr>
      <vt:lpstr>Angular Resolution</vt:lpstr>
      <vt:lpstr>Test Beam Data – GEM Detector</vt:lpstr>
      <vt:lpstr>Test Beam Data – GEM Detector</vt:lpstr>
      <vt:lpstr>Minidrift GEM Detector with VMM1 Readout</vt:lpstr>
      <vt:lpstr>PowerPoint Presentation</vt:lpstr>
      <vt:lpstr>Prototype TPC/Cherenkov Detector</vt:lpstr>
      <vt:lpstr>TPC Test Set Up</vt:lpstr>
      <vt:lpstr>Drift Velocity Measurements</vt:lpstr>
      <vt:lpstr>Charge Attachment Measurements</vt:lpstr>
      <vt:lpstr>Gas Transmittance Measurements</vt:lpstr>
      <vt:lpstr>GEM Trackers for Positron Imaging</vt:lpstr>
      <vt:lpstr>Positron Escape Probability</vt:lpstr>
      <vt:lpstr>Positron Imaging Could be Complimentary to PET Imaging of Plants</vt:lpstr>
      <vt:lpstr>Position and Angular Resolution for Measuring Escaped Positrons</vt:lpstr>
      <vt:lpstr>Test with Collimated Beta Source </vt:lpstr>
      <vt:lpstr>Planar Image vs Vector Reconstruction</vt:lpstr>
      <vt:lpstr>Imaging a Source Phantom</vt:lpstr>
      <vt:lpstr>Summary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Woody</dc:creator>
  <cp:lastModifiedBy>Woody</cp:lastModifiedBy>
  <cp:revision>548</cp:revision>
  <dcterms:created xsi:type="dcterms:W3CDTF">2012-02-22T21:24:35Z</dcterms:created>
  <dcterms:modified xsi:type="dcterms:W3CDTF">2013-01-30T10:42:23Z</dcterms:modified>
</cp:coreProperties>
</file>