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92" r:id="rId2"/>
    <p:sldId id="405" r:id="rId3"/>
    <p:sldId id="410" r:id="rId4"/>
    <p:sldId id="416" r:id="rId5"/>
    <p:sldId id="406" r:id="rId6"/>
    <p:sldId id="407" r:id="rId7"/>
    <p:sldId id="408" r:id="rId8"/>
    <p:sldId id="413" r:id="rId9"/>
    <p:sldId id="414" r:id="rId10"/>
    <p:sldId id="415" r:id="rId11"/>
    <p:sldId id="421" r:id="rId12"/>
    <p:sldId id="418" r:id="rId13"/>
    <p:sldId id="42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1" autoAdjust="0"/>
    <p:restoredTop sz="94609" autoAdjust="0"/>
  </p:normalViewPr>
  <p:slideViewPr>
    <p:cSldViewPr>
      <p:cViewPr varScale="1">
        <p:scale>
          <a:sx n="84" d="100"/>
          <a:sy n="84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66986-3EAF-43D0-B009-6945D5288E17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77DB1-D16F-4F43-B182-854BB4A1B81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518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15DCD-2A7F-45F5-8EC6-563099E53674}" type="datetime1">
              <a:rPr lang="fr-FR" smtClean="0"/>
              <a:t>30/01/2013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D3724-C592-4468-AE4A-892B561A806E}" type="datetime1">
              <a:rPr lang="fr-FR" smtClean="0"/>
              <a:t>30/01/2013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BA5A-E5FD-429D-A7A5-3509EE25D048}" type="datetime1">
              <a:rPr lang="fr-FR" smtClean="0"/>
              <a:t>30/01/2013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9AE5E-00CD-447B-AD84-D6187B9234FE}" type="datetime1">
              <a:rPr lang="fr-FR" smtClean="0"/>
              <a:t>30/01/2013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FD741-85AC-4731-8925-CA984C69902F}" type="datetime1">
              <a:rPr lang="fr-FR" smtClean="0"/>
              <a:t>30/01/2013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96E30-3A1A-4427-A5C3-A1597E437F33}" type="datetime1">
              <a:rPr lang="fr-FR" smtClean="0"/>
              <a:t>30/01/2013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B4CEC-BE51-430D-B167-4DF363EAC2CC}" type="datetime1">
              <a:rPr lang="fr-FR" smtClean="0"/>
              <a:t>30/01/2013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0FAF7-29BC-46BF-B2FE-B01B9A045A6A}" type="datetime1">
              <a:rPr lang="fr-FR" smtClean="0"/>
              <a:t>30/01/2013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25836-88E7-47C9-AF15-44E4A30E1E9B}" type="datetime1">
              <a:rPr lang="fr-FR" smtClean="0"/>
              <a:t>30/01/2013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C8124-2E19-448F-8B23-5EA7CCA4DDDB}" type="datetime1">
              <a:rPr lang="fr-FR" smtClean="0"/>
              <a:t>30/01/2013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DF960-2EF5-462D-AC6E-0323A5059055}" type="datetime1">
              <a:rPr lang="fr-FR" smtClean="0"/>
              <a:t>30/01/2013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E6FB5-E11A-40B3-AE5D-38AFABD15875}" type="datetime1">
              <a:rPr lang="fr-FR" smtClean="0"/>
              <a:t>30/01/2013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9704" y="1916832"/>
            <a:ext cx="4376711" cy="267765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en-GB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en-GB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defRPr/>
            </a:pPr>
            <a:r>
              <a:rPr lang="en-GB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CERN workshop upgrade</a:t>
            </a:r>
          </a:p>
          <a:p>
            <a:pPr algn="ctr">
              <a:defRPr/>
            </a:pPr>
            <a:r>
              <a:rPr lang="en-GB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</a:p>
          <a:p>
            <a:pPr algn="ctr">
              <a:defRPr/>
            </a:pPr>
            <a:r>
              <a:rPr lang="en-GB" sz="20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Rui</a:t>
            </a:r>
            <a:r>
              <a:rPr lang="en-GB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De Oliveira</a:t>
            </a:r>
            <a:endParaRPr lang="en-GB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defRPr/>
            </a:pPr>
            <a:endParaRPr lang="en-GB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3195-B116-4812-99EA-6745A84969C0}" type="datetime1">
              <a:rPr lang="fr-FR" smtClean="0"/>
              <a:t>30/01/2013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617F-A60C-436D-9DDC-4F1260A93FD1}" type="datetime1">
              <a:rPr lang="fr-FR" smtClean="0"/>
              <a:t>30/01/2013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7" name="Picture 6" descr="Macintosh HD:Users:zhouyi:Pictures:iPhoto Library:Originals:2012:May 29, 2012:IMG_041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13" y="1268760"/>
            <a:ext cx="2160240" cy="19141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Content Placeholder 6" descr="clip_image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3861048"/>
            <a:ext cx="2166817" cy="1625112"/>
          </a:xfrm>
          <a:prstGeom prst="rect">
            <a:avLst/>
          </a:prstGeom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531468" y="3704108"/>
            <a:ext cx="406392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ATLAS </a:t>
            </a:r>
            <a:r>
              <a:rPr lang="en-US" sz="2000" b="1" dirty="0" err="1" smtClean="0">
                <a:solidFill>
                  <a:schemeClr val="tx2"/>
                </a:solidFill>
                <a:sym typeface="Wingdings" pitchFamily="2" charset="2"/>
              </a:rPr>
              <a:t>Muons</a:t>
            </a: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  <a:sym typeface="Wingdings" pitchFamily="2" charset="2"/>
              </a:rPr>
              <a:t>Micromegas</a:t>
            </a: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 detector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1m x 1m active area (1 detector produced)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2m x1m 1 detector </a:t>
            </a: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produced</a:t>
            </a: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See </a:t>
            </a:r>
            <a:r>
              <a:rPr lang="en-US" sz="2000" b="1" dirty="0" err="1" smtClean="0">
                <a:solidFill>
                  <a:schemeClr val="tx2"/>
                </a:solidFill>
                <a:sym typeface="Wingdings" pitchFamily="2" charset="2"/>
              </a:rPr>
              <a:t>Givi’s</a:t>
            </a: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 talk</a:t>
            </a:r>
            <a:endParaRPr lang="en-US" sz="2000" b="1" dirty="0" smtClean="0">
              <a:solidFill>
                <a:schemeClr val="tx2"/>
              </a:solidFill>
              <a:sym typeface="Wingdings" pitchFamily="2" charset="2"/>
            </a:endParaRPr>
          </a:p>
          <a:p>
            <a:pPr>
              <a:buFontTx/>
              <a:buChar char="•"/>
              <a:defRPr/>
            </a:pPr>
            <a:r>
              <a:rPr lang="en-US" sz="2000" b="1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second one in </a:t>
            </a: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production</a:t>
            </a:r>
            <a:endParaRPr lang="en-US" sz="2000" b="1" dirty="0" smtClean="0">
              <a:solidFill>
                <a:schemeClr val="tx2"/>
              </a:solidFill>
              <a:sym typeface="Wingdings" pitchFamily="2" charset="2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531468" y="1268760"/>
            <a:ext cx="41449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CMS GE1/1 GEM detector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1m x 50cm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5 detector produced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6 more in production</a:t>
            </a:r>
          </a:p>
          <a:p>
            <a:pPr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5115" y="116632"/>
            <a:ext cx="8564988" cy="523139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 </a:t>
            </a:r>
            <a:r>
              <a:rPr lang="en-GB" sz="2800" b="1" dirty="0">
                <a:solidFill>
                  <a:schemeClr val="tx2"/>
                </a:solidFill>
              </a:rPr>
              <a:t>E</a:t>
            </a:r>
            <a:r>
              <a:rPr lang="en-GB" sz="2800" b="1" dirty="0" smtClean="0">
                <a:solidFill>
                  <a:schemeClr val="tx2"/>
                </a:solidFill>
              </a:rPr>
              <a:t>xamples of detectors produced with these equipment</a:t>
            </a:r>
            <a:endParaRPr lang="en-GB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82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617F-A60C-436D-9DDC-4F1260A93FD1}" type="datetime1">
              <a:rPr lang="fr-FR" smtClean="0"/>
              <a:t>30/01/2013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242053" y="476672"/>
            <a:ext cx="6579252" cy="523139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 </a:t>
            </a:r>
            <a:r>
              <a:rPr lang="en-GB" sz="2800" b="1" dirty="0" smtClean="0">
                <a:solidFill>
                  <a:schemeClr val="tx2"/>
                </a:solidFill>
              </a:rPr>
              <a:t>2013 program for significant size detectors</a:t>
            </a: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187835" y="1628800"/>
            <a:ext cx="6687689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J Lab</a:t>
            </a: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40 GEMs and associated read-out (50cm x 40 cm)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CMS</a:t>
            </a: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4 To 6 detectors NS2 (1.1m x 0.45m)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ATLAS</a:t>
            </a: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One detector 2m x 1m</a:t>
            </a: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One real prototype ( 4 layers stack , 3.5m x 2.5m)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ALICE</a:t>
            </a: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To be define 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Geo </a:t>
            </a:r>
            <a:r>
              <a:rPr lang="en-US" sz="2000" b="1" dirty="0" err="1" smtClean="0">
                <a:solidFill>
                  <a:schemeClr val="tx2"/>
                </a:solidFill>
                <a:sym typeface="Wingdings" pitchFamily="2" charset="2"/>
              </a:rPr>
              <a:t>Azur</a:t>
            </a:r>
            <a:endParaRPr lang="en-US" sz="2000" b="1" dirty="0" smtClean="0">
              <a:solidFill>
                <a:schemeClr val="tx2"/>
              </a:solidFill>
              <a:sym typeface="Wingdings" pitchFamily="2" charset="2"/>
            </a:endParaRP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 4 to 6 resistive BULK (1m x 50cm )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Solid </a:t>
            </a: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To be define</a:t>
            </a:r>
          </a:p>
          <a:p>
            <a:pPr>
              <a:buFontTx/>
              <a:buChar char="•"/>
              <a:defRPr/>
            </a:pPr>
            <a:r>
              <a:rPr lang="en-US" sz="2000" b="1" dirty="0" err="1" smtClean="0">
                <a:solidFill>
                  <a:schemeClr val="tx2"/>
                </a:solidFill>
                <a:sym typeface="Wingdings" pitchFamily="2" charset="2"/>
              </a:rPr>
              <a:t>LHCb</a:t>
            </a:r>
            <a:endParaRPr lang="en-US" sz="2000" b="1" dirty="0" smtClean="0">
              <a:solidFill>
                <a:schemeClr val="tx2"/>
              </a:solidFill>
              <a:sym typeface="Wingdings" pitchFamily="2" charset="2"/>
            </a:endParaRP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To be define</a:t>
            </a:r>
          </a:p>
          <a:p>
            <a:pPr lvl="1">
              <a:buFontTx/>
              <a:buChar char="•"/>
              <a:defRPr/>
            </a:pPr>
            <a:endParaRPr lang="en-US" sz="2000" b="1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buFontTx/>
              <a:buChar char="•"/>
              <a:defRPr/>
            </a:pPr>
            <a:endParaRPr lang="en-US" sz="2000" b="1" dirty="0" smtClean="0">
              <a:solidFill>
                <a:schemeClr val="tx2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4726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25836-88E7-47C9-AF15-44E4A30E1E9B}" type="datetime1">
              <a:rPr lang="fr-FR" smtClean="0"/>
              <a:t>30/01/2013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267744" y="450209"/>
            <a:ext cx="4786967" cy="523139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Man Power affected to MPGDs</a:t>
            </a: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67278" y="1484784"/>
            <a:ext cx="7925183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1">
              <a:defRPr/>
            </a:pPr>
            <a:endParaRPr lang="en-US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</a:rPr>
              <a:t>2012 MPGD team situation:</a:t>
            </a:r>
          </a:p>
          <a:p>
            <a:pPr lvl="1"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</a:rPr>
              <a:t>GEM : 2 technicians (2 FSUs)</a:t>
            </a:r>
          </a:p>
          <a:p>
            <a:pPr lvl="1">
              <a:buFontTx/>
              <a:buChar char="•"/>
              <a:defRPr/>
            </a:pPr>
            <a:r>
              <a:rPr lang="en-US" b="1" dirty="0" err="1" smtClean="0">
                <a:solidFill>
                  <a:schemeClr val="tx2"/>
                </a:solidFill>
              </a:rPr>
              <a:t>Micromegas</a:t>
            </a:r>
            <a:r>
              <a:rPr lang="en-US" b="1" dirty="0" smtClean="0">
                <a:solidFill>
                  <a:schemeClr val="tx2"/>
                </a:solidFill>
              </a:rPr>
              <a:t>: 1.5 staffs </a:t>
            </a:r>
          </a:p>
          <a:p>
            <a:pPr lvl="1">
              <a:buFontTx/>
              <a:buChar char="•"/>
              <a:defRPr/>
            </a:pPr>
            <a:endParaRPr lang="en-US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</a:rPr>
              <a:t>2013 MPGD team situation:</a:t>
            </a:r>
          </a:p>
          <a:p>
            <a:pPr lvl="1"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</a:rPr>
              <a:t>GEM : 5 technicians (2 staffs + 3 FSUs)</a:t>
            </a:r>
          </a:p>
          <a:p>
            <a:pPr lvl="1">
              <a:buFontTx/>
              <a:buChar char="•"/>
              <a:defRPr/>
            </a:pPr>
            <a:r>
              <a:rPr lang="en-US" b="1" dirty="0" err="1" smtClean="0">
                <a:solidFill>
                  <a:schemeClr val="tx2"/>
                </a:solidFill>
              </a:rPr>
              <a:t>Micromegas</a:t>
            </a:r>
            <a:r>
              <a:rPr lang="en-US" b="1" dirty="0" smtClean="0">
                <a:solidFill>
                  <a:schemeClr val="tx2"/>
                </a:solidFill>
              </a:rPr>
              <a:t>: 2 staffs</a:t>
            </a:r>
          </a:p>
          <a:p>
            <a:pPr lvl="1">
              <a:buFontTx/>
              <a:buChar char="•"/>
              <a:defRPr/>
            </a:pPr>
            <a:endParaRPr lang="en-US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</a:rPr>
              <a:t>The </a:t>
            </a:r>
            <a:r>
              <a:rPr lang="en-US" b="1" dirty="0" err="1" smtClean="0">
                <a:solidFill>
                  <a:schemeClr val="tx2"/>
                </a:solidFill>
              </a:rPr>
              <a:t>std</a:t>
            </a:r>
            <a:r>
              <a:rPr lang="en-US" b="1" dirty="0" smtClean="0">
                <a:solidFill>
                  <a:schemeClr val="tx2"/>
                </a:solidFill>
              </a:rPr>
              <a:t> detectors are now produced by the other members of the </a:t>
            </a:r>
            <a:r>
              <a:rPr lang="en-US" b="1" dirty="0" err="1" smtClean="0">
                <a:solidFill>
                  <a:schemeClr val="tx2"/>
                </a:solidFill>
              </a:rPr>
              <a:t>std</a:t>
            </a:r>
            <a:r>
              <a:rPr lang="en-US" b="1" dirty="0" smtClean="0">
                <a:solidFill>
                  <a:schemeClr val="tx2"/>
                </a:solidFill>
              </a:rPr>
              <a:t> PCB team.</a:t>
            </a:r>
          </a:p>
          <a:p>
            <a:pPr>
              <a:buFontTx/>
              <a:buChar char="•"/>
              <a:defRPr/>
            </a:pPr>
            <a:endParaRPr lang="en-US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</a:rPr>
              <a:t>Our production planning for GEMs is full till end of February</a:t>
            </a:r>
          </a:p>
          <a:p>
            <a:pPr lvl="1">
              <a:defRPr/>
            </a:pPr>
            <a:endParaRPr lang="en-US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</a:rPr>
              <a:t>Our production planning for </a:t>
            </a:r>
            <a:r>
              <a:rPr lang="en-US" b="1" dirty="0" err="1" smtClean="0">
                <a:solidFill>
                  <a:schemeClr val="tx2"/>
                </a:solidFill>
              </a:rPr>
              <a:t>Micromegas</a:t>
            </a:r>
            <a:r>
              <a:rPr lang="en-US" b="1" dirty="0" smtClean="0">
                <a:solidFill>
                  <a:schemeClr val="tx2"/>
                </a:solidFill>
              </a:rPr>
              <a:t> is full till end of March</a:t>
            </a:r>
          </a:p>
          <a:p>
            <a:pPr>
              <a:defRPr/>
            </a:pPr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58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25836-88E7-47C9-AF15-44E4A30E1E9B}" type="datetime1">
              <a:rPr lang="fr-FR" smtClean="0"/>
              <a:t>30/01/2013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275856" y="450209"/>
            <a:ext cx="1949395" cy="523139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Conclusions</a:t>
            </a: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27584" y="2132856"/>
            <a:ext cx="6313075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1">
              <a:defRPr/>
            </a:pPr>
            <a:endParaRPr lang="en-US" sz="1600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This year we </a:t>
            </a:r>
            <a:r>
              <a:rPr lang="en-US" sz="2000" b="1" dirty="0" smtClean="0">
                <a:solidFill>
                  <a:schemeClr val="tx2"/>
                </a:solidFill>
              </a:rPr>
              <a:t>will make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GEMs of 2m x 0.5m</a:t>
            </a: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We </a:t>
            </a:r>
            <a:r>
              <a:rPr lang="en-US" sz="2000" b="1" dirty="0" smtClean="0">
                <a:solidFill>
                  <a:schemeClr val="tx2"/>
                </a:solidFill>
              </a:rPr>
              <a:t>will produce also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Micromegas</a:t>
            </a:r>
            <a:r>
              <a:rPr lang="en-US" sz="2000" b="1" dirty="0" smtClean="0">
                <a:solidFill>
                  <a:schemeClr val="tx2"/>
                </a:solidFill>
              </a:rPr>
              <a:t> detectors 3.5m x 2.5m</a:t>
            </a: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Man power situation 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better than 2012</a:t>
            </a:r>
          </a:p>
          <a:p>
            <a:pPr>
              <a:buFontTx/>
              <a:buChar char="•"/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No large quantity project expected in 2013</a:t>
            </a:r>
            <a:endParaRPr lang="en-US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48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539552" y="1052736"/>
            <a:ext cx="820038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 First step: buy  and install 9 machines.</a:t>
            </a:r>
          </a:p>
          <a:p>
            <a:pPr marL="1257300" lvl="2" indent="-342900">
              <a:buFontTx/>
              <a:buChar char="-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These </a:t>
            </a:r>
            <a:r>
              <a:rPr lang="en-US" sz="2000" b="1" dirty="0" smtClean="0">
                <a:solidFill>
                  <a:schemeClr val="tx2"/>
                </a:solidFill>
              </a:rPr>
              <a:t>9 machines are at CERN</a:t>
            </a:r>
          </a:p>
          <a:p>
            <a:pPr marL="1257300" lvl="2" indent="-342900">
              <a:buFontTx/>
              <a:buChar char="-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3 are still not </a:t>
            </a:r>
            <a:r>
              <a:rPr lang="en-US" sz="2000" b="1" dirty="0" smtClean="0">
                <a:solidFill>
                  <a:schemeClr val="tx2"/>
                </a:solidFill>
              </a:rPr>
              <a:t>installed</a:t>
            </a:r>
          </a:p>
          <a:p>
            <a:pPr marL="1714500" lvl="3" indent="-342900">
              <a:buFontTx/>
              <a:buChar char="-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Large photoresist developer</a:t>
            </a:r>
          </a:p>
          <a:p>
            <a:pPr marL="1714500" lvl="3" indent="-342900">
              <a:buFontTx/>
              <a:buChar char="-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Large photoresist stripper</a:t>
            </a:r>
          </a:p>
          <a:p>
            <a:pPr marL="1714500" lvl="3" indent="-342900">
              <a:buFontTx/>
              <a:buChar char="-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Large copper etching</a:t>
            </a:r>
            <a:endParaRPr lang="en-US" sz="2000" b="1" dirty="0" smtClean="0">
              <a:solidFill>
                <a:schemeClr val="tx2"/>
              </a:solidFill>
            </a:endParaRP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Second step: </a:t>
            </a:r>
          </a:p>
          <a:p>
            <a:pPr lvl="2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-Redefine </a:t>
            </a:r>
            <a:r>
              <a:rPr lang="en-US" sz="2000" b="1" dirty="0" smtClean="0">
                <a:solidFill>
                  <a:schemeClr val="tx2"/>
                </a:solidFill>
              </a:rPr>
              <a:t>all the process parameter related to the new </a:t>
            </a:r>
            <a:r>
              <a:rPr lang="en-US" sz="2000" b="1" dirty="0" smtClean="0">
                <a:solidFill>
                  <a:schemeClr val="tx2"/>
                </a:solidFill>
              </a:rPr>
              <a:t>equipment</a:t>
            </a:r>
          </a:p>
          <a:p>
            <a:pPr lvl="2">
              <a:defRPr/>
            </a:pPr>
            <a:r>
              <a:rPr lang="en-US" sz="2000" b="1" dirty="0">
                <a:solidFill>
                  <a:schemeClr val="tx2"/>
                </a:solidFill>
              </a:rPr>
              <a:t>	</a:t>
            </a:r>
            <a:r>
              <a:rPr lang="en-US" sz="2000" b="1" dirty="0" smtClean="0">
                <a:solidFill>
                  <a:schemeClr val="tx2"/>
                </a:solidFill>
              </a:rPr>
              <a:t>-The last one to be define is the Polyimide etching</a:t>
            </a:r>
          </a:p>
          <a:p>
            <a:pPr lvl="2">
              <a:defRPr/>
            </a:pPr>
            <a:r>
              <a:rPr lang="en-US" sz="2000" b="1" dirty="0">
                <a:solidFill>
                  <a:schemeClr val="tx2"/>
                </a:solidFill>
              </a:rPr>
              <a:t>	</a:t>
            </a:r>
            <a:r>
              <a:rPr lang="en-US" sz="2000" b="1" dirty="0" smtClean="0">
                <a:solidFill>
                  <a:schemeClr val="tx2"/>
                </a:solidFill>
              </a:rPr>
              <a:t>-We have already parameters done with a small spraying</a:t>
            </a:r>
          </a:p>
          <a:p>
            <a:pPr lvl="2">
              <a:defRPr/>
            </a:pPr>
            <a:r>
              <a:rPr lang="en-US" sz="2000" b="1" dirty="0">
                <a:solidFill>
                  <a:schemeClr val="tx2"/>
                </a:solidFill>
              </a:rPr>
              <a:t>	</a:t>
            </a:r>
            <a:r>
              <a:rPr lang="en-US" sz="2000" b="1" dirty="0" smtClean="0">
                <a:solidFill>
                  <a:schemeClr val="tx2"/>
                </a:solidFill>
              </a:rPr>
              <a:t> machine.</a:t>
            </a:r>
            <a:endParaRPr lang="en-US" sz="2000" b="1" dirty="0" smtClean="0">
              <a:solidFill>
                <a:schemeClr val="tx2"/>
              </a:solidFill>
            </a:endParaRPr>
          </a:p>
          <a:p>
            <a:pPr lvl="2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-Build some prototypes of the # </a:t>
            </a:r>
            <a:r>
              <a:rPr lang="en-US" sz="2000" b="1" dirty="0" smtClean="0">
                <a:solidFill>
                  <a:schemeClr val="tx2"/>
                </a:solidFill>
              </a:rPr>
              <a:t>detectors</a:t>
            </a:r>
          </a:p>
          <a:p>
            <a:pPr lvl="2">
              <a:defRPr/>
            </a:pPr>
            <a:r>
              <a:rPr lang="en-US" sz="2000" b="1" dirty="0">
                <a:solidFill>
                  <a:schemeClr val="tx2"/>
                </a:solidFill>
              </a:rPr>
              <a:t>	</a:t>
            </a:r>
            <a:r>
              <a:rPr lang="en-US" sz="2000" b="1" dirty="0" smtClean="0">
                <a:solidFill>
                  <a:schemeClr val="tx2"/>
                </a:solidFill>
              </a:rPr>
              <a:t>-Many have been already produced</a:t>
            </a: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267744" y="260648"/>
            <a:ext cx="46549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 workshop upgrade for MPGD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0135-0375-447A-8023-477635E262EE}" type="datetime1">
              <a:rPr lang="fr-FR" smtClean="0"/>
              <a:t>30/01/2013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Rui</a:t>
            </a:r>
            <a:r>
              <a:rPr lang="en-GB" dirty="0" smtClean="0"/>
              <a:t> De Oliveira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21" name="Rectangle 9"/>
          <p:cNvSpPr>
            <a:spLocks noChangeArrowheads="1"/>
          </p:cNvSpPr>
          <p:nvPr/>
        </p:nvSpPr>
        <p:spPr bwMode="auto">
          <a:xfrm>
            <a:off x="0" y="2349500"/>
            <a:ext cx="9144000" cy="3455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52" tIns="45680" rIns="91352" bIns="45680" anchor="ctr"/>
          <a:lstStyle/>
          <a:p>
            <a:endParaRPr lang="en-GB"/>
          </a:p>
        </p:txBody>
      </p:sp>
      <p:sp>
        <p:nvSpPr>
          <p:cNvPr id="90118" name="Rectangle 6"/>
          <p:cNvSpPr>
            <a:spLocks noChangeArrowheads="1"/>
          </p:cNvSpPr>
          <p:nvPr/>
        </p:nvSpPr>
        <p:spPr bwMode="auto">
          <a:xfrm>
            <a:off x="-180528" y="908720"/>
            <a:ext cx="9144000" cy="1323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52" tIns="45680" rIns="91352" bIns="45680">
            <a:spAutoFit/>
          </a:bodyPr>
          <a:lstStyle/>
          <a:p>
            <a:pPr marL="342572" indent="-342572" algn="ctr">
              <a:buFontTx/>
              <a:buChar char="•"/>
            </a:pPr>
            <a:r>
              <a:rPr lang="en-US" sz="2000" b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  <a:latin typeface="Calibri" pitchFamily="34" charset="0"/>
              </a:rPr>
              <a:t>An </a:t>
            </a:r>
            <a:r>
              <a:rPr lang="en-US" sz="2000" b="1" dirty="0">
                <a:solidFill>
                  <a:schemeClr val="tx2"/>
                </a:solidFill>
                <a:latin typeface="Calibri" pitchFamily="34" charset="0"/>
              </a:rPr>
              <a:t>agreement was reached with CERN management </a:t>
            </a:r>
            <a:r>
              <a:rPr lang="en-US" sz="2000" b="1" dirty="0" smtClean="0">
                <a:solidFill>
                  <a:schemeClr val="tx2"/>
                </a:solidFill>
                <a:latin typeface="Calibri" pitchFamily="34" charset="0"/>
              </a:rPr>
              <a:t> in 2010 to purchase the subset of machines necessary to carry out R&amp;D on large size GEM </a:t>
            </a:r>
          </a:p>
          <a:p>
            <a:pPr marL="342572" indent="-342572" algn="ctr"/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(2m x 0.5 m) </a:t>
            </a:r>
            <a:r>
              <a:rPr lang="en-US" sz="2000" b="1" dirty="0" smtClean="0">
                <a:solidFill>
                  <a:schemeClr val="tx2"/>
                </a:solidFill>
                <a:latin typeface="Calibri" pitchFamily="34" charset="0"/>
              </a:rPr>
              <a:t>&amp; Micromegas 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(2m x 1m) </a:t>
            </a:r>
            <a:r>
              <a:rPr lang="en-US" sz="2000" b="1" dirty="0" smtClean="0">
                <a:solidFill>
                  <a:schemeClr val="tx2"/>
                </a:solidFill>
                <a:latin typeface="Calibri" pitchFamily="34" charset="0"/>
              </a:rPr>
              <a:t>and the associated large size</a:t>
            </a:r>
          </a:p>
          <a:p>
            <a:pPr marL="342572" indent="-342572" algn="ctr"/>
            <a:r>
              <a:rPr lang="en-US" sz="2000" b="1" dirty="0" smtClean="0">
                <a:solidFill>
                  <a:schemeClr val="tx2"/>
                </a:solidFill>
                <a:latin typeface="Calibri" pitchFamily="34" charset="0"/>
              </a:rPr>
              <a:t> read-out boards in the current CERN TE/MPE/ME facility. </a:t>
            </a:r>
          </a:p>
        </p:txBody>
      </p:sp>
      <p:sp>
        <p:nvSpPr>
          <p:cNvPr id="90120" name="Espace réservé du contenu 2"/>
          <p:cNvSpPr>
            <a:spLocks/>
          </p:cNvSpPr>
          <p:nvPr/>
        </p:nvSpPr>
        <p:spPr bwMode="auto">
          <a:xfrm>
            <a:off x="-126268" y="2420888"/>
            <a:ext cx="9396536" cy="44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52" tIns="45680" rIns="91352" bIns="45680"/>
          <a:lstStyle/>
          <a:p>
            <a:pPr marL="547164" indent="-410766">
              <a:spcBef>
                <a:spcPct val="20000"/>
              </a:spcBef>
              <a:buFontTx/>
              <a:buChar char="•"/>
            </a:pP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GEM	</a:t>
            </a: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	        </a:t>
            </a:r>
            <a:r>
              <a:rPr lang="en-GB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</a:t>
            </a:r>
            <a:r>
              <a:rPr lang="en-GB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market        call </a:t>
            </a: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      </a:t>
            </a:r>
            <a:r>
              <a:rPr lang="en-GB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order         received          ready</a:t>
            </a:r>
            <a:endParaRPr lang="en-GB" sz="16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547164" indent="-410766">
              <a:spcBef>
                <a:spcPct val="20000"/>
              </a:spcBef>
            </a:pP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                                             </a:t>
            </a:r>
            <a:r>
              <a:rPr lang="en-GB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survey         tender </a:t>
            </a: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n-GB" sz="16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	 </a:t>
            </a: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continuous polyimide etcher		x	x	x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x              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02/2013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Cu </a:t>
            </a:r>
            <a:r>
              <a:rPr lang="en-GB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electroetch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line 		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	x	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x              06/2012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            </a:t>
            </a:r>
          </a:p>
          <a:p>
            <a:pPr marL="547164" indent="-410766">
              <a:spcBef>
                <a:spcPct val="20000"/>
              </a:spcBef>
              <a:buFontTx/>
              <a:buChar char="•"/>
            </a:pP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Micromegas</a:t>
            </a: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large laminator 		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x	x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x             06/2011</a:t>
            </a:r>
            <a:endParaRPr lang="en-GB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large Cu etcher			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x	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x             postponed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large UV exposure unit		x	x	x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x             06/2011</a:t>
            </a:r>
            <a:endParaRPr lang="en-GB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large resist developer		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x             postponed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large resist stripper			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	x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x             postponed</a:t>
            </a: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 large oven			x	x	x	   x             06/2011</a:t>
            </a:r>
            <a:endParaRPr lang="en-GB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large dryer		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x	x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x             06/2011</a:t>
            </a:r>
          </a:p>
          <a:p>
            <a:pPr marL="867531" lvl="1" indent="-282303">
              <a:spcBef>
                <a:spcPct val="20000"/>
              </a:spcBef>
            </a:pPr>
            <a:endParaRPr lang="fr-FR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20876" y="230524"/>
            <a:ext cx="5007090" cy="523139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 TE/MPE/EM Workshop upgrade</a:t>
            </a: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10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3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EA3D-33CF-47E3-B54D-5FF23A9CAA8B}" type="datetime1">
              <a:rPr lang="fr-FR" smtClean="0"/>
              <a:t>30/01/2013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25836-88E7-47C9-AF15-44E4A30E1E9B}" type="datetime1">
              <a:rPr lang="fr-FR" smtClean="0"/>
              <a:t>30/01/2013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619672" y="188640"/>
            <a:ext cx="6690500" cy="1384914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Why postponing </a:t>
            </a:r>
            <a:r>
              <a:rPr lang="en-GB" sz="2800" b="1" dirty="0" smtClean="0">
                <a:solidFill>
                  <a:schemeClr val="tx2"/>
                </a:solidFill>
              </a:rPr>
              <a:t>installation of</a:t>
            </a:r>
            <a:r>
              <a:rPr lang="en-GB" sz="2800" b="1" dirty="0" smtClean="0">
                <a:solidFill>
                  <a:schemeClr val="tx2"/>
                </a:solidFill>
              </a:rPr>
              <a:t> </a:t>
            </a:r>
            <a:r>
              <a:rPr lang="en-GB" sz="2800" b="1" dirty="0" smtClean="0">
                <a:solidFill>
                  <a:schemeClr val="tx2"/>
                </a:solidFill>
              </a:rPr>
              <a:t>3 machines?</a:t>
            </a:r>
          </a:p>
          <a:p>
            <a:r>
              <a:rPr lang="en-GB" sz="2800" b="1" dirty="0">
                <a:solidFill>
                  <a:schemeClr val="tx2"/>
                </a:solidFill>
              </a:rPr>
              <a:t>	</a:t>
            </a:r>
            <a:r>
              <a:rPr lang="en-GB" sz="2800" b="1" dirty="0" smtClean="0">
                <a:solidFill>
                  <a:schemeClr val="tx2"/>
                </a:solidFill>
              </a:rPr>
              <a:t> </a:t>
            </a:r>
            <a:r>
              <a:rPr lang="en-GB" sz="2800" b="1" dirty="0">
                <a:solidFill>
                  <a:schemeClr val="tx2"/>
                </a:solidFill>
              </a:rPr>
              <a:t>S</a:t>
            </a:r>
            <a:r>
              <a:rPr lang="en-GB" sz="2800" b="1" dirty="0" smtClean="0">
                <a:solidFill>
                  <a:schemeClr val="tx2"/>
                </a:solidFill>
              </a:rPr>
              <a:t>tatus </a:t>
            </a:r>
            <a:r>
              <a:rPr lang="en-GB" sz="2800" b="1" dirty="0" smtClean="0">
                <a:solidFill>
                  <a:schemeClr val="tx2"/>
                </a:solidFill>
              </a:rPr>
              <a:t>of Polyimide etching</a:t>
            </a:r>
          </a:p>
          <a:p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39552" y="1052736"/>
            <a:ext cx="8212826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1">
              <a:defRPr/>
            </a:pPr>
            <a:endParaRPr lang="en-US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</a:rPr>
              <a:t> These 3 machines : Copper etching, resist development and  resist stripping </a:t>
            </a:r>
          </a:p>
          <a:p>
            <a:pPr lvl="1">
              <a:defRPr/>
            </a:pPr>
            <a:r>
              <a:rPr lang="en-US" b="1" dirty="0" smtClean="0">
                <a:solidFill>
                  <a:schemeClr val="tx2"/>
                </a:solidFill>
              </a:rPr>
              <a:t>	are now constantly used in the </a:t>
            </a:r>
            <a:r>
              <a:rPr lang="en-US" b="1" dirty="0" err="1" smtClean="0">
                <a:solidFill>
                  <a:schemeClr val="tx2"/>
                </a:solidFill>
              </a:rPr>
              <a:t>std</a:t>
            </a:r>
            <a:r>
              <a:rPr lang="en-US" b="1" dirty="0" smtClean="0">
                <a:solidFill>
                  <a:schemeClr val="tx2"/>
                </a:solidFill>
              </a:rPr>
              <a:t>  PCB production.</a:t>
            </a:r>
          </a:p>
          <a:p>
            <a:pPr lvl="1">
              <a:defRPr/>
            </a:pPr>
            <a:endParaRPr lang="en-US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</a:rPr>
              <a:t> The time needed exchange  machines is evaluated at </a:t>
            </a:r>
          </a:p>
          <a:p>
            <a:pPr lvl="1">
              <a:defRPr/>
            </a:pPr>
            <a:r>
              <a:rPr lang="en-US" b="1" dirty="0" smtClean="0">
                <a:solidFill>
                  <a:schemeClr val="tx2"/>
                </a:solidFill>
              </a:rPr>
              <a:t>	1 to 1.5 week per machine.</a:t>
            </a:r>
          </a:p>
          <a:p>
            <a:pPr lvl="1">
              <a:defRPr/>
            </a:pPr>
            <a:endParaRPr lang="en-US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chemeClr val="tx2"/>
                </a:solidFill>
              </a:rPr>
              <a:t>We can not afford stopping our production for the time being.</a:t>
            </a:r>
          </a:p>
          <a:p>
            <a:pPr>
              <a:buFontTx/>
              <a:buChar char="•"/>
              <a:defRPr/>
            </a:pPr>
            <a:endParaRPr lang="en-US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chemeClr val="tx2"/>
                </a:solidFill>
              </a:rPr>
              <a:t>We can still follow all the R&amp;D program with our present equipment.</a:t>
            </a:r>
          </a:p>
          <a:p>
            <a:pPr>
              <a:buFontTx/>
              <a:buChar char="•"/>
              <a:defRPr/>
            </a:pPr>
            <a:endParaRPr lang="en-US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chemeClr val="tx2"/>
                </a:solidFill>
              </a:rPr>
              <a:t>The new machines will be installed directly in building 107 and will</a:t>
            </a:r>
          </a:p>
          <a:p>
            <a:pPr lvl="1">
              <a:defRPr/>
            </a:pPr>
            <a:r>
              <a:rPr lang="en-US" b="1" dirty="0" smtClean="0">
                <a:solidFill>
                  <a:schemeClr val="tx2"/>
                </a:solidFill>
              </a:rPr>
              <a:t> 	greatly simplify the transfer from 102 to 107.</a:t>
            </a:r>
          </a:p>
          <a:p>
            <a:pPr lvl="1">
              <a:defRPr/>
            </a:pPr>
            <a:endParaRPr lang="en-US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chemeClr val="tx2"/>
                </a:solidFill>
              </a:rPr>
              <a:t>The commissioning of the polyimide etching machine have been delayed</a:t>
            </a:r>
          </a:p>
          <a:p>
            <a:pPr>
              <a:defRPr/>
            </a:pPr>
            <a:r>
              <a:rPr lang="en-US" b="1" dirty="0">
                <a:solidFill>
                  <a:schemeClr val="tx2"/>
                </a:solidFill>
              </a:rPr>
              <a:t>	</a:t>
            </a:r>
            <a:r>
              <a:rPr lang="en-US" b="1" dirty="0" smtClean="0">
                <a:solidFill>
                  <a:schemeClr val="tx2"/>
                </a:solidFill>
              </a:rPr>
              <a:t>because of extra </a:t>
            </a:r>
            <a:r>
              <a:rPr lang="en-US" b="1" dirty="0" err="1" smtClean="0">
                <a:solidFill>
                  <a:schemeClr val="tx2"/>
                </a:solidFill>
              </a:rPr>
              <a:t>adding</a:t>
            </a:r>
            <a:r>
              <a:rPr lang="en-US" b="1" dirty="0" err="1">
                <a:solidFill>
                  <a:schemeClr val="tx2"/>
                </a:solidFill>
              </a:rPr>
              <a:t>s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chemeClr val="tx2"/>
                </a:solidFill>
              </a:rPr>
              <a:t>for security </a:t>
            </a:r>
            <a:r>
              <a:rPr lang="en-US" b="1" dirty="0" smtClean="0">
                <a:solidFill>
                  <a:schemeClr val="tx2"/>
                </a:solidFill>
              </a:rPr>
              <a:t>.</a:t>
            </a:r>
            <a:endParaRPr lang="en-US" b="1" dirty="0" smtClean="0">
              <a:solidFill>
                <a:schemeClr val="tx2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2"/>
                </a:solidFill>
              </a:rPr>
              <a:t>	</a:t>
            </a:r>
            <a:r>
              <a:rPr lang="en-US" b="1" dirty="0" smtClean="0">
                <a:solidFill>
                  <a:schemeClr val="tx2"/>
                </a:solidFill>
              </a:rPr>
              <a:t>It </a:t>
            </a:r>
            <a:r>
              <a:rPr lang="en-US" b="1" dirty="0" smtClean="0">
                <a:solidFill>
                  <a:schemeClr val="tx2"/>
                </a:solidFill>
              </a:rPr>
              <a:t>is now </a:t>
            </a:r>
            <a:r>
              <a:rPr lang="en-US" b="1" dirty="0" smtClean="0">
                <a:solidFill>
                  <a:schemeClr val="tx2"/>
                </a:solidFill>
              </a:rPr>
              <a:t>not yet stopping any R&amp;D program but this year we have to make</a:t>
            </a:r>
          </a:p>
          <a:p>
            <a:pPr>
              <a:defRPr/>
            </a:pPr>
            <a:r>
              <a:rPr lang="en-US" b="1" dirty="0">
                <a:solidFill>
                  <a:schemeClr val="tx2"/>
                </a:solidFill>
              </a:rPr>
              <a:t>	</a:t>
            </a:r>
            <a:r>
              <a:rPr lang="en-US" b="1" dirty="0" smtClean="0">
                <a:solidFill>
                  <a:schemeClr val="tx2"/>
                </a:solidFill>
              </a:rPr>
              <a:t>2m x 0.5m GEMs and probably </a:t>
            </a:r>
            <a:r>
              <a:rPr lang="en-US" b="1" dirty="0" smtClean="0">
                <a:solidFill>
                  <a:schemeClr val="tx2"/>
                </a:solidFill>
              </a:rPr>
              <a:t>large read-outs.</a:t>
            </a:r>
          </a:p>
          <a:p>
            <a:pPr>
              <a:defRPr/>
            </a:pPr>
            <a:r>
              <a:rPr lang="en-US" b="1" dirty="0">
                <a:solidFill>
                  <a:schemeClr val="tx2"/>
                </a:solidFill>
              </a:rPr>
              <a:t>	</a:t>
            </a:r>
            <a:r>
              <a:rPr lang="en-US" b="1" dirty="0" smtClean="0">
                <a:solidFill>
                  <a:schemeClr val="tx2"/>
                </a:solidFill>
              </a:rPr>
              <a:t>The machine will be ready in theory in one month</a:t>
            </a:r>
            <a:r>
              <a:rPr lang="en-US" b="1" dirty="0">
                <a:solidFill>
                  <a:schemeClr val="tx2"/>
                </a:solidFill>
              </a:rPr>
              <a:t>.</a:t>
            </a:r>
            <a:endParaRPr lang="en-US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51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166B-1AD0-4A71-96F4-4823ACBEC569}" type="datetime1">
              <a:rPr lang="fr-FR" smtClean="0"/>
              <a:t>30/01/2013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5" name="Picture 10" descr="DSCN18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16832"/>
            <a:ext cx="1706381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DSCN26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4367977" y="752703"/>
            <a:ext cx="3936438" cy="2952328"/>
          </a:xfrm>
          <a:prstGeom prst="rect">
            <a:avLst/>
          </a:prstGeom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907704" y="4941168"/>
            <a:ext cx="510428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Ovens limited to 1.5m x 0.6m  2.2m x 1.4m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In building 102 . </a:t>
            </a:r>
          </a:p>
          <a:p>
            <a:pPr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8" name="Notched Right Arrow 7"/>
          <p:cNvSpPr/>
          <p:nvPr/>
        </p:nvSpPr>
        <p:spPr>
          <a:xfrm>
            <a:off x="3290708" y="2620935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D8B22-ED1B-4780-98A1-648CC5F304E0}" type="datetime1">
              <a:rPr lang="fr-FR" smtClean="0"/>
              <a:t>30/01/2013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6" name="Picture 5" descr="DSCN18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420888"/>
            <a:ext cx="2127005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55576" y="5013176"/>
            <a:ext cx="5992603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UV exposure unit limited to 2m x 0.6x </a:t>
            </a: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 2.2m x </a:t>
            </a: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1.4m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Single side exposure 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We keep the old lamp anyway</a:t>
            </a:r>
            <a:endParaRPr lang="en-US" sz="2000" b="1" dirty="0" smtClean="0">
              <a:solidFill>
                <a:schemeClr val="tx2"/>
              </a:solidFill>
              <a:sym typeface="Wingdings" pitchFamily="2" charset="2"/>
            </a:endParaRP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In building 254</a:t>
            </a:r>
            <a:endParaRPr lang="en-US" sz="2000" b="1" dirty="0" smtClean="0">
              <a:solidFill>
                <a:schemeClr val="tx2"/>
              </a:solidFill>
            </a:endParaRP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546" y="4745711"/>
            <a:ext cx="1634779" cy="12260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762299"/>
            <a:ext cx="3863277" cy="2897457"/>
          </a:xfrm>
          <a:prstGeom prst="rect">
            <a:avLst/>
          </a:prstGeom>
        </p:spPr>
      </p:pic>
      <p:sp>
        <p:nvSpPr>
          <p:cNvPr id="10" name="Notched Right Arrow 9"/>
          <p:cNvSpPr/>
          <p:nvPr/>
        </p:nvSpPr>
        <p:spPr>
          <a:xfrm>
            <a:off x="3851920" y="2636912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8331" y="994375"/>
            <a:ext cx="311989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Double side , scanner type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2m x 0.6m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Long exposure times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Hot exposures (10 kW)</a:t>
            </a:r>
            <a:endParaRPr lang="en-US" sz="2000" b="1" dirty="0" smtClean="0">
              <a:solidFill>
                <a:schemeClr val="tx2"/>
              </a:solidFill>
              <a:sym typeface="Wingdings" pitchFamily="2" charset="2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5309375" y="332656"/>
            <a:ext cx="325262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single</a:t>
            </a: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 side , direct exposure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2.2m x 1.4m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Short exposure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Cold exposure (3.5kW)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0230-A2F7-476B-ABA5-684AD63A9D69}" type="datetime1">
              <a:rPr lang="fr-FR" smtClean="0"/>
              <a:t>30/01/2013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8" name="Picture 7" descr="DSCN18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62120"/>
            <a:ext cx="2514391" cy="2042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115616" y="4797152"/>
            <a:ext cx="6191567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GEM polyimide etch limited to 1m x 0.5m  2m x </a:t>
            </a: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0.5m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The filling and emptying pumps are still not connected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1 foil/hour  12 foil / hour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No tooling needed</a:t>
            </a:r>
            <a:endParaRPr lang="en-US" sz="2000" b="1" dirty="0" smtClean="0">
              <a:solidFill>
                <a:schemeClr val="tx2"/>
              </a:solidFill>
              <a:sym typeface="Wingdings" pitchFamily="2" charset="2"/>
            </a:endParaRP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In building </a:t>
            </a: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254</a:t>
            </a:r>
            <a:endParaRPr lang="en-US" sz="2000" b="1" dirty="0" smtClean="0">
              <a:solidFill>
                <a:schemeClr val="tx2"/>
              </a:solidFill>
              <a:sym typeface="Wingdings" pitchFamily="2" charset="2"/>
            </a:endParaRPr>
          </a:p>
        </p:txBody>
      </p:sp>
      <p:sp>
        <p:nvSpPr>
          <p:cNvPr id="11" name="Notched Right Arrow 10"/>
          <p:cNvSpPr/>
          <p:nvPr/>
        </p:nvSpPr>
        <p:spPr>
          <a:xfrm>
            <a:off x="2951151" y="2609232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896" y="1088136"/>
            <a:ext cx="4538870" cy="3404152"/>
          </a:xfrm>
          <a:prstGeom prst="rect">
            <a:avLst/>
          </a:prstGeom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82188" y="1268760"/>
            <a:ext cx="225305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Dead bath etching</a:t>
            </a:r>
            <a:endParaRPr lang="en-US" sz="2000" b="1" dirty="0" smtClean="0">
              <a:solidFill>
                <a:schemeClr val="tx2"/>
              </a:solidFill>
              <a:sym typeface="Wingdings" pitchFamily="2" charset="2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4584059" y="414217"/>
            <a:ext cx="343254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Spray continuous line etching</a:t>
            </a:r>
            <a:endParaRPr lang="en-US" sz="2000" b="1" dirty="0" smtClean="0">
              <a:solidFill>
                <a:schemeClr val="tx2"/>
              </a:solidFill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AB56C-A1CC-4A31-8F43-F73E1B5FE3E7}" type="datetime1">
              <a:rPr lang="fr-FR" smtClean="0"/>
              <a:t>30/01/2013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684217" y="5223419"/>
            <a:ext cx="544803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Laminator limited to 0.6m  width   1.4m </a:t>
            </a: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width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Photoresist , </a:t>
            </a:r>
            <a:r>
              <a:rPr lang="en-US" sz="2000" b="1" dirty="0" err="1" smtClean="0">
                <a:solidFill>
                  <a:schemeClr val="tx2"/>
                </a:solidFill>
                <a:sym typeface="Wingdings" pitchFamily="2" charset="2"/>
              </a:rPr>
              <a:t>Photoimageable</a:t>
            </a: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  <a:sym typeface="Wingdings" pitchFamily="2" charset="2"/>
              </a:rPr>
              <a:t>coverlay</a:t>
            </a:r>
            <a:endParaRPr lang="en-US" sz="2000" b="1" dirty="0" smtClean="0">
              <a:solidFill>
                <a:schemeClr val="tx2"/>
              </a:solidFill>
              <a:sym typeface="Wingdings" pitchFamily="2" charset="2"/>
            </a:endParaRP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In building 102 . </a:t>
            </a:r>
          </a:p>
        </p:txBody>
      </p:sp>
      <p:sp>
        <p:nvSpPr>
          <p:cNvPr id="8" name="Notched Right Arrow 7"/>
          <p:cNvSpPr/>
          <p:nvPr/>
        </p:nvSpPr>
        <p:spPr>
          <a:xfrm>
            <a:off x="2801504" y="2620935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Picture 8" descr="DSC004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2129" y="1807134"/>
            <a:ext cx="1584176" cy="21122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008743"/>
            <a:ext cx="4945355" cy="3709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93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7228F-E8F6-4CA0-A4A8-315B3B996165}" type="datetime1">
              <a:rPr lang="fr-FR" smtClean="0"/>
              <a:t>30/01/2013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403648" y="4937803"/>
            <a:ext cx="669792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Ethanol GEM Resist </a:t>
            </a: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stripping limited to 1m x 0.5  2m x </a:t>
            </a: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1m</a:t>
            </a:r>
          </a:p>
          <a:p>
            <a:pPr>
              <a:buFontTx/>
              <a:buChar char="•"/>
              <a:defRPr/>
            </a:pPr>
            <a:r>
              <a:rPr lang="en-US" sz="2000" b="1" dirty="0">
                <a:solidFill>
                  <a:schemeClr val="tx2"/>
                </a:solidFill>
                <a:sym typeface="Wingdings" pitchFamily="2" charset="2"/>
              </a:rPr>
              <a:t>R</a:t>
            </a: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educes</a:t>
            </a: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 the consumption of ethanol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Avoid Ethanol daily handling</a:t>
            </a:r>
            <a:endParaRPr lang="en-US" sz="2000" b="1" dirty="0" smtClean="0">
              <a:solidFill>
                <a:schemeClr val="tx2"/>
              </a:solidFill>
              <a:sym typeface="Wingdings" pitchFamily="2" charset="2"/>
            </a:endParaRP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In building 102 . </a:t>
            </a:r>
          </a:p>
        </p:txBody>
      </p:sp>
      <p:sp>
        <p:nvSpPr>
          <p:cNvPr id="8" name="Notched Right Arrow 7"/>
          <p:cNvSpPr/>
          <p:nvPr/>
        </p:nvSpPr>
        <p:spPr>
          <a:xfrm>
            <a:off x="2987824" y="2620935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Picture 8" descr="DSC004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3" y="2071163"/>
            <a:ext cx="2112235" cy="15841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116" y="1188763"/>
            <a:ext cx="4465301" cy="334897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9304" y="1468815"/>
            <a:ext cx="25487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Horizontal dead bath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4956599" y="548680"/>
            <a:ext cx="309033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Vertical filtered dead bath</a:t>
            </a:r>
            <a:endParaRPr lang="en-US" sz="2000" b="1" dirty="0" smtClean="0">
              <a:solidFill>
                <a:schemeClr val="tx2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4104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2848</TotalTime>
  <Words>577</Words>
  <Application>Microsoft Office PowerPoint</Application>
  <PresentationFormat>On-screen Show (4:3)</PresentationFormat>
  <Paragraphs>178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leszek</dc:creator>
  <cp:lastModifiedBy>Rui De Oliveira</cp:lastModifiedBy>
  <cp:revision>148</cp:revision>
  <dcterms:created xsi:type="dcterms:W3CDTF">2009-10-18T09:52:16Z</dcterms:created>
  <dcterms:modified xsi:type="dcterms:W3CDTF">2013-01-30T07:24:54Z</dcterms:modified>
</cp:coreProperties>
</file>