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6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9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1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7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54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9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1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8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0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8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0C1DB-D81D-447D-A045-89A19C9E5534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822BA-1971-42DF-9218-9FAF9CDC9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2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Some RP constraints, general guidelines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LAGUNA-LBNO layout study </a:t>
            </a:r>
            <a:r>
              <a:rPr lang="en-GB" dirty="0" smtClean="0"/>
              <a:t>group</a:t>
            </a:r>
          </a:p>
          <a:p>
            <a:r>
              <a:rPr lang="en-GB" dirty="0" smtClean="0"/>
              <a:t>22/1/2013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5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Legislation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5146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79512" y="2636912"/>
            <a:ext cx="8568952" cy="1265364"/>
            <a:chOff x="206763" y="1484784"/>
            <a:chExt cx="8568952" cy="126536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763" y="1484784"/>
              <a:ext cx="8568952" cy="1265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948264" y="1556792"/>
              <a:ext cx="1728192" cy="288032"/>
            </a:xfrm>
            <a:prstGeom prst="rect">
              <a:avLst/>
            </a:prstGeom>
            <a:solidFill>
              <a:srgbClr val="FFFF00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2511904" y="2939012"/>
            <a:ext cx="2880320" cy="288032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23528" y="4797152"/>
            <a:ext cx="8203966" cy="1230595"/>
            <a:chOff x="251520" y="3573016"/>
            <a:chExt cx="8203966" cy="1230595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573016"/>
              <a:ext cx="8203966" cy="1230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051720" y="3861048"/>
              <a:ext cx="864096" cy="302100"/>
            </a:xfrm>
            <a:prstGeom prst="rect">
              <a:avLst/>
            </a:prstGeom>
            <a:solidFill>
              <a:srgbClr val="FFFF00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43608" y="4149080"/>
              <a:ext cx="864096" cy="302100"/>
            </a:xfrm>
            <a:prstGeom prst="rect">
              <a:avLst/>
            </a:prstGeom>
            <a:solidFill>
              <a:srgbClr val="FFFF00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51520" y="1484784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Rules are defined in CERNs radiation protection legislation </a:t>
            </a:r>
            <a:br>
              <a:rPr lang="en-US" sz="2400" b="1" dirty="0" smtClean="0"/>
            </a:br>
            <a:r>
              <a:rPr lang="en-US" sz="2400" b="1" dirty="0" smtClean="0"/>
              <a:t>(Safety code F and underlying rules)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134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ALARA (optimization) starts already at the design phase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Use ‘correct/good’ materials ... </a:t>
            </a:r>
            <a:r>
              <a:rPr lang="en-US" dirty="0" err="1" smtClean="0"/>
              <a:t>ActiWiz</a:t>
            </a:r>
            <a:r>
              <a:rPr lang="en-US" dirty="0" smtClean="0"/>
              <a:t>, material catalogue EDMS # </a:t>
            </a:r>
            <a:r>
              <a:rPr lang="en-GB" dirty="0" smtClean="0"/>
              <a:t>1184236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Avoid a facility in ‘wet’ areas ... a hydrological study is needed</a:t>
            </a:r>
          </a:p>
          <a:p>
            <a:r>
              <a:rPr lang="en-US" dirty="0" smtClean="0"/>
              <a:t>Perform core sampling before construction</a:t>
            </a:r>
          </a:p>
          <a:p>
            <a:r>
              <a:rPr lang="en-US" dirty="0" smtClean="0"/>
              <a:t>Shielding must not only satisfy limits but must also be optimized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(ALARA) </a:t>
            </a:r>
          </a:p>
          <a:p>
            <a:r>
              <a:rPr lang="en-US" dirty="0" smtClean="0"/>
              <a:t>Install only absolute necessary equipment in ‘hot’ areas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Minimize air volumes in ‘hot’ areas or even better use an He environment or best a vacuum environment.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Clear separation of ‘air’ in target area, adjacent areas and the outside; ‘air’ tightness is a key element.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163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‘Air’ pressure has to be lowest in the area with the highest radiological risk, higher in adjacent areas and highest outside the facility.</a:t>
            </a:r>
          </a:p>
          <a:p>
            <a:r>
              <a:rPr lang="en-US" dirty="0" smtClean="0"/>
              <a:t>Use a closed ventilation circuit with HEPA filters for ‘air’ inside target area.</a:t>
            </a:r>
          </a:p>
          <a:p>
            <a:r>
              <a:rPr lang="en-US" dirty="0" smtClean="0"/>
              <a:t>Closed cooling circuits for ‘hot’ elements (like target, horn etc.) .. heat exchanger.</a:t>
            </a:r>
          </a:p>
          <a:p>
            <a:r>
              <a:rPr lang="en-US" dirty="0" smtClean="0"/>
              <a:t>Avoid sumps in areas with high concentration of tritium. Don’t install ventilation units next to sumps. </a:t>
            </a:r>
          </a:p>
          <a:p>
            <a:r>
              <a:rPr lang="en-US" dirty="0" smtClean="0"/>
              <a:t>Consider remote maintenance/repair ... residual dose rate is too high for manual interventions</a:t>
            </a:r>
          </a:p>
          <a:p>
            <a:r>
              <a:rPr lang="en-US" dirty="0" smtClean="0"/>
              <a:t>…….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231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Some RP constraints, general guidelines </vt:lpstr>
      <vt:lpstr>Legislation</vt:lpstr>
      <vt:lpstr>General guidelines</vt:lpstr>
      <vt:lpstr>General guidelines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 constraints, general guidelines</dc:title>
  <dc:creator>Heinz Vincke</dc:creator>
  <cp:lastModifiedBy>Heinz Vincke</cp:lastModifiedBy>
  <cp:revision>19</cp:revision>
  <dcterms:created xsi:type="dcterms:W3CDTF">2013-01-21T13:57:57Z</dcterms:created>
  <dcterms:modified xsi:type="dcterms:W3CDTF">2013-01-22T07:48:54Z</dcterms:modified>
</cp:coreProperties>
</file>