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61" r:id="rId3"/>
    <p:sldId id="262" r:id="rId4"/>
    <p:sldId id="282" r:id="rId5"/>
    <p:sldId id="263" r:id="rId6"/>
    <p:sldId id="264" r:id="rId7"/>
    <p:sldId id="265" r:id="rId8"/>
    <p:sldId id="268" r:id="rId9"/>
    <p:sldId id="269" r:id="rId10"/>
    <p:sldId id="274" r:id="rId11"/>
    <p:sldId id="275" r:id="rId12"/>
    <p:sldId id="284" r:id="rId13"/>
    <p:sldId id="285" r:id="rId14"/>
    <p:sldId id="283" r:id="rId15"/>
    <p:sldId id="288" r:id="rId16"/>
    <p:sldId id="289" r:id="rId17"/>
    <p:sldId id="286" r:id="rId18"/>
    <p:sldId id="287" r:id="rId19"/>
    <p:sldId id="290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7F374-F65F-4ABE-9CA9-7ED5E076175A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E13E-CEAC-43B9-AB2A-6572ABE982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2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E3ABF-5588-4812-A548-030C34225F92}" type="datetimeFigureOut">
              <a:rPr lang="en-US" smtClean="0"/>
              <a:pPr/>
              <a:t>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4F70A-E625-489A-98F7-AB4F1125B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LAGUNA</a:t>
            </a:r>
            <a:br>
              <a:rPr lang="en-US" dirty="0" smtClean="0"/>
            </a:br>
            <a:r>
              <a:rPr lang="en-US" dirty="0" smtClean="0"/>
              <a:t>Primary </a:t>
            </a:r>
            <a:r>
              <a:rPr lang="en-US" dirty="0"/>
              <a:t>Beam: Extraction and Transfer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776" y="1952295"/>
            <a:ext cx="7354529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800" dirty="0" smtClean="0"/>
              <a:t>B.Goddard TE/</a:t>
            </a:r>
            <a:r>
              <a:rPr lang="en-US" sz="3800" dirty="0" err="1" smtClean="0"/>
              <a:t>ABT</a:t>
            </a:r>
            <a:endParaRPr lang="en-US" sz="3800" dirty="0" smtClean="0"/>
          </a:p>
          <a:p>
            <a:pPr algn="ctr">
              <a:buNone/>
            </a:pPr>
            <a:r>
              <a:rPr lang="en-US" dirty="0" smtClean="0"/>
              <a:t>23/01/2013</a:t>
            </a:r>
          </a:p>
          <a:p>
            <a:pPr algn="ctr">
              <a:buNone/>
            </a:pPr>
            <a:r>
              <a:rPr lang="en-US" dirty="0" smtClean="0"/>
              <a:t>Reporting on behalf of many colleagues</a:t>
            </a:r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400 </a:t>
            </a:r>
            <a:r>
              <a:rPr lang="en-US" sz="2800" dirty="0" err="1" smtClean="0"/>
              <a:t>GeV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/>
              <a:t>Extraction </a:t>
            </a:r>
            <a:r>
              <a:rPr lang="en-US" sz="2400" dirty="0" smtClean="0"/>
              <a:t>from SPS</a:t>
            </a:r>
          </a:p>
          <a:p>
            <a:pPr lvl="1"/>
            <a:r>
              <a:rPr lang="en-US" sz="2400" dirty="0" smtClean="0"/>
              <a:t>Upgrade of TT20</a:t>
            </a:r>
          </a:p>
          <a:p>
            <a:pPr lvl="1"/>
            <a:r>
              <a:rPr lang="en-US" sz="2400" dirty="0" smtClean="0"/>
              <a:t>Switch from TT20</a:t>
            </a:r>
          </a:p>
          <a:p>
            <a:pPr lvl="1"/>
            <a:r>
              <a:rPr lang="en-US" sz="2400" dirty="0" smtClean="0"/>
              <a:t>Transfer </a:t>
            </a:r>
            <a:r>
              <a:rPr lang="en-US" sz="2400" dirty="0" smtClean="0"/>
              <a:t>to neutrino </a:t>
            </a:r>
            <a:r>
              <a:rPr lang="en-US" sz="2400" dirty="0" smtClean="0"/>
              <a:t>target</a:t>
            </a:r>
          </a:p>
          <a:p>
            <a:r>
              <a:rPr lang="en-US" sz="2600" dirty="0" smtClean="0"/>
              <a:t>Beam transfer for 30-50 </a:t>
            </a:r>
            <a:r>
              <a:rPr lang="en-US" sz="2600" dirty="0" err="1" smtClean="0"/>
              <a:t>GeV</a:t>
            </a:r>
            <a:r>
              <a:rPr lang="en-US" sz="2600" dirty="0" smtClean="0"/>
              <a:t> HPPS</a:t>
            </a:r>
            <a:endParaRPr lang="en-US" sz="2600" dirty="0"/>
          </a:p>
          <a:p>
            <a:pPr lvl="1"/>
            <a:r>
              <a:rPr lang="en-US" sz="2400" dirty="0" smtClean="0"/>
              <a:t>Injection / extraction straight</a:t>
            </a:r>
          </a:p>
          <a:p>
            <a:pPr lvl="1"/>
            <a:r>
              <a:rPr lang="en-US" sz="2400" dirty="0" smtClean="0"/>
              <a:t>Transfer line considerations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 3: In </a:t>
            </a:r>
            <a:r>
              <a:rPr lang="en-US" dirty="0"/>
              <a:t>vertical bend </a:t>
            </a:r>
            <a:r>
              <a:rPr lang="en-US" dirty="0">
                <a:latin typeface="Symbol" pitchFamily="18" charset="2"/>
              </a:rPr>
              <a:t>a</a:t>
            </a:r>
            <a:r>
              <a:rPr lang="en-US" baseline="-25000" dirty="0"/>
              <a:t>2</a:t>
            </a:r>
            <a:br>
              <a:rPr lang="en-US" baseline="-25000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317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Needs </a:t>
            </a:r>
            <a:r>
              <a:rPr lang="en-US" sz="2800" dirty="0" smtClean="0"/>
              <a:t>3 MBS-like magnets</a:t>
            </a:r>
          </a:p>
          <a:p>
            <a:r>
              <a:rPr lang="en-US" sz="2800" dirty="0" smtClean="0"/>
              <a:t>Requires major </a:t>
            </a:r>
            <a:r>
              <a:rPr lang="en-US" sz="2800" dirty="0" err="1" smtClean="0"/>
              <a:t>remodelling</a:t>
            </a:r>
            <a:r>
              <a:rPr lang="en-US" sz="2800" dirty="0" smtClean="0"/>
              <a:t> of </a:t>
            </a:r>
            <a:r>
              <a:rPr lang="en-US" sz="2800" dirty="0" smtClean="0"/>
              <a:t>TT20</a:t>
            </a:r>
            <a:endParaRPr lang="en-US" sz="2800" dirty="0" smtClean="0"/>
          </a:p>
          <a:p>
            <a:pPr lvl="1"/>
            <a:r>
              <a:rPr lang="en-US" sz="2400" dirty="0"/>
              <a:t>N</a:t>
            </a:r>
            <a:r>
              <a:rPr lang="en-US" sz="2400" dirty="0" smtClean="0"/>
              <a:t>ew main dipole families and convertors, water cooled cables, 80 mm vertical realignment over 120 m, …</a:t>
            </a:r>
          </a:p>
          <a:p>
            <a:r>
              <a:rPr lang="en-US" sz="2800" dirty="0" smtClean="0"/>
              <a:t>Not compatible with 400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  <p:grpSp>
        <p:nvGrpSpPr>
          <p:cNvPr id="4" name="Group 8"/>
          <p:cNvGrpSpPr/>
          <p:nvPr/>
        </p:nvGrpSpPr>
        <p:grpSpPr>
          <a:xfrm>
            <a:off x="1751215" y="3934475"/>
            <a:ext cx="5515175" cy="2923525"/>
            <a:chOff x="1703294" y="2995413"/>
            <a:chExt cx="5515175" cy="292352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t="4272" b="18905"/>
            <a:stretch/>
          </p:blipFill>
          <p:spPr bwMode="auto">
            <a:xfrm>
              <a:off x="1703294" y="2995413"/>
              <a:ext cx="5515175" cy="292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Freeform 5"/>
            <p:cNvSpPr/>
            <p:nvPr/>
          </p:nvSpPr>
          <p:spPr>
            <a:xfrm>
              <a:off x="5246557" y="5179102"/>
              <a:ext cx="1214204" cy="127416"/>
            </a:xfrm>
            <a:custGeom>
              <a:avLst/>
              <a:gdLst>
                <a:gd name="connsiteX0" fmla="*/ 0 w 1214204"/>
                <a:gd name="connsiteY0" fmla="*/ 0 h 127416"/>
                <a:gd name="connsiteX1" fmla="*/ 1214204 w 1214204"/>
                <a:gd name="connsiteY1" fmla="*/ 37475 h 127416"/>
                <a:gd name="connsiteX2" fmla="*/ 1214204 w 1214204"/>
                <a:gd name="connsiteY2" fmla="*/ 127416 h 127416"/>
                <a:gd name="connsiteX3" fmla="*/ 7495 w 1214204"/>
                <a:gd name="connsiteY3" fmla="*/ 89941 h 127416"/>
                <a:gd name="connsiteX4" fmla="*/ 0 w 1214204"/>
                <a:gd name="connsiteY4" fmla="*/ 0 h 127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204" h="127416">
                  <a:moveTo>
                    <a:pt x="0" y="0"/>
                  </a:moveTo>
                  <a:lnTo>
                    <a:pt x="1214204" y="37475"/>
                  </a:lnTo>
                  <a:lnTo>
                    <a:pt x="1214204" y="127416"/>
                  </a:lnTo>
                  <a:lnTo>
                    <a:pt x="7495" y="899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883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3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Option 4: </a:t>
            </a:r>
            <a:r>
              <a:rPr lang="en-US" dirty="0"/>
              <a:t>After splitter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46" y="1108938"/>
            <a:ext cx="8745654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</a:t>
            </a:r>
            <a:r>
              <a:rPr lang="en-US" sz="2800" dirty="0" smtClean="0"/>
              <a:t>eeds ~5 HUGE vertical aperture dipoles – not really feasible.</a:t>
            </a:r>
          </a:p>
          <a:p>
            <a:r>
              <a:rPr lang="en-US" sz="2800" dirty="0" smtClean="0"/>
              <a:t>Alternative to use last splitter in inverted polarity mode, but only works for 100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r>
              <a:rPr lang="en-US" sz="2800" dirty="0" smtClean="0"/>
              <a:t>Civil </a:t>
            </a:r>
            <a:r>
              <a:rPr lang="en-US" sz="2800" dirty="0" smtClean="0"/>
              <a:t>engineering then in the splitter zone…</a:t>
            </a:r>
            <a:r>
              <a:rPr lang="en-US" sz="2800" dirty="0" smtClean="0"/>
              <a:t>.abandoned for SBLNF, and does not look very attractive for LAGUNA</a:t>
            </a:r>
            <a:endParaRPr lang="en-US" sz="2800" dirty="0" smtClean="0"/>
          </a:p>
          <a:p>
            <a:r>
              <a:rPr lang="en-US" sz="2800" dirty="0" smtClean="0"/>
              <a:t>Could </a:t>
            </a:r>
            <a:r>
              <a:rPr lang="en-US" sz="2800" dirty="0" smtClean="0"/>
              <a:t>be </a:t>
            </a:r>
            <a:r>
              <a:rPr lang="en-US" sz="2800" dirty="0" smtClean="0"/>
              <a:t>made to work with 400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  <p:pic>
        <p:nvPicPr>
          <p:cNvPr id="4" name="Picture 3" descr="Screen Shot 2012-12-04 at 10.06.28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2"/>
          <a:stretch/>
        </p:blipFill>
        <p:spPr>
          <a:xfrm>
            <a:off x="0" y="3903578"/>
            <a:ext cx="9144000" cy="2954421"/>
          </a:xfrm>
          <a:prstGeom prst="rect">
            <a:avLst/>
          </a:prstGeom>
        </p:spPr>
      </p:pic>
      <p:pic>
        <p:nvPicPr>
          <p:cNvPr id="6" name="Picture 5" descr="Screen Shot 2012-12-04 at 10.09.07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2"/>
          <a:stretch/>
        </p:blipFill>
        <p:spPr>
          <a:xfrm rot="60000">
            <a:off x="2144479" y="5259948"/>
            <a:ext cx="2755480" cy="39660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892895" y="5439671"/>
            <a:ext cx="3282615" cy="13179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61924" y="5496217"/>
            <a:ext cx="3282615" cy="13179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045295" y="5472251"/>
            <a:ext cx="3282615" cy="13179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97695" y="5504831"/>
            <a:ext cx="3282615" cy="13179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99962" y="5343818"/>
            <a:ext cx="3414399" cy="143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151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 after </a:t>
            </a:r>
            <a:r>
              <a:rPr lang="en-US" dirty="0" smtClean="0"/>
              <a:t>switch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27639"/>
            <a:ext cx="8229600" cy="1298524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Around 14 m drift</a:t>
            </a:r>
          </a:p>
          <a:p>
            <a:r>
              <a:rPr lang="en-US" sz="2800" dirty="0" smtClean="0"/>
              <a:t>Interesting challenge for access to central elements!!</a:t>
            </a:r>
          </a:p>
          <a:p>
            <a:r>
              <a:rPr lang="en-US" sz="2800" dirty="0" smtClean="0"/>
              <a:t>Maybe space for 1 short (1.5 m) quad or corrector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4576"/>
            <a:ext cx="9144000" cy="328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3165987"/>
            <a:ext cx="9144000" cy="8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3121742"/>
            <a:ext cx="9144000" cy="8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4913" y="3082413"/>
            <a:ext cx="9144000" cy="8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9832" y="2871018"/>
            <a:ext cx="501445" cy="363793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60000">
            <a:off x="6071368" y="3058065"/>
            <a:ext cx="958443" cy="275777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60000">
            <a:off x="6891647" y="3029899"/>
            <a:ext cx="141407" cy="341358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13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 bending </a:t>
            </a:r>
            <a:r>
              <a:rPr lang="en-US" dirty="0" smtClean="0"/>
              <a:t>away from TT21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52" y="4503175"/>
            <a:ext cx="8229600" cy="1662318"/>
          </a:xfrm>
        </p:spPr>
        <p:txBody>
          <a:bodyPr>
            <a:noAutofit/>
          </a:bodyPr>
          <a:lstStyle/>
          <a:p>
            <a:r>
              <a:rPr lang="en-US" sz="2400" dirty="0" smtClean="0"/>
              <a:t>More </a:t>
            </a:r>
            <a:r>
              <a:rPr lang="en-US" sz="2400" dirty="0" err="1" smtClean="0"/>
              <a:t>MCW</a:t>
            </a:r>
            <a:r>
              <a:rPr lang="en-US" sz="2400" dirty="0" smtClean="0"/>
              <a:t> where possible to fit them (just after QTAF220300)</a:t>
            </a:r>
          </a:p>
          <a:p>
            <a:r>
              <a:rPr lang="en-US" sz="2400" dirty="0" smtClean="0"/>
              <a:t>Another 23 mrad angle per 5 magnets, so 10 additional MCs gives for total of 69 mrad into the beamline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40154"/>
          <a:stretch>
            <a:fillRect/>
          </a:stretch>
        </p:blipFill>
        <p:spPr bwMode="auto">
          <a:xfrm>
            <a:off x="0" y="1522258"/>
            <a:ext cx="9144000" cy="293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 rot="21480000">
            <a:off x="-4986" y="2975139"/>
            <a:ext cx="5951544" cy="216109"/>
            <a:chOff x="-4913" y="3082413"/>
            <a:chExt cx="9148913" cy="17206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3165987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3121742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-4913" y="3082413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 rot="21360000">
            <a:off x="5936898" y="2872154"/>
            <a:ext cx="3203958" cy="201996"/>
            <a:chOff x="-4913" y="3082413"/>
            <a:chExt cx="9148913" cy="17206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3165987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3121742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-4913" y="3082413"/>
              <a:ext cx="9144000" cy="88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 rot="-120000">
            <a:off x="5830529" y="2723533"/>
            <a:ext cx="1612490" cy="501446"/>
          </a:xfrm>
          <a:prstGeom prst="rect">
            <a:avLst/>
          </a:prstGeom>
          <a:solidFill>
            <a:schemeClr val="bg1">
              <a:lumMod val="75000"/>
              <a:alpha val="51000"/>
            </a:schemeClr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-60000">
            <a:off x="3868995" y="2787444"/>
            <a:ext cx="1612490" cy="501446"/>
          </a:xfrm>
          <a:prstGeom prst="rect">
            <a:avLst/>
          </a:prstGeom>
          <a:solidFill>
            <a:schemeClr val="bg1">
              <a:lumMod val="75000"/>
              <a:alpha val="51000"/>
            </a:schemeClr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-180000">
            <a:off x="7792065" y="2639958"/>
            <a:ext cx="1612490" cy="501446"/>
          </a:xfrm>
          <a:prstGeom prst="rect">
            <a:avLst/>
          </a:prstGeom>
          <a:solidFill>
            <a:schemeClr val="bg1">
              <a:lumMod val="75000"/>
              <a:alpha val="51000"/>
            </a:schemeClr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78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038"/>
            <a:ext cx="8229600" cy="1143000"/>
          </a:xfrm>
        </p:spPr>
        <p:txBody>
          <a:bodyPr/>
          <a:lstStyle/>
          <a:p>
            <a:r>
              <a:rPr lang="en-US" dirty="0" smtClean="0"/>
              <a:t>SBLNF geometry and LAGUNA - 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7" y="1154732"/>
            <a:ext cx="7200900" cy="5200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61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74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SBLNF geometry and LAGUNA - H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33" y="1145968"/>
            <a:ext cx="7223760" cy="5189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633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Surface structures (old SBLNF version)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724" y="1121374"/>
            <a:ext cx="7481169" cy="561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45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from discussion on HPPS injection/extraction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Should be easier than PS2 injection/extraction </a:t>
            </a:r>
            <a:r>
              <a:rPr lang="en-US" sz="2800" dirty="0" err="1" smtClean="0"/>
              <a:t>LSS</a:t>
            </a:r>
            <a:endParaRPr lang="en-US" sz="2800" dirty="0" smtClean="0"/>
          </a:p>
          <a:p>
            <a:pPr lvl="1"/>
            <a:r>
              <a:rPr lang="en-US" sz="2400" dirty="0" smtClean="0"/>
              <a:t>Fewer beam transfer requirements</a:t>
            </a:r>
          </a:p>
          <a:p>
            <a:pPr lvl="1"/>
            <a:r>
              <a:rPr lang="en-US" sz="2400" dirty="0" smtClean="0"/>
              <a:t>Extract only at 50 GeV</a:t>
            </a:r>
          </a:p>
          <a:p>
            <a:r>
              <a:rPr lang="en-US" sz="2800" dirty="0" smtClean="0"/>
              <a:t>The well-worked out H- injection system designed for PS2 at 4 GeV can basically be plugged into HP-PS</a:t>
            </a:r>
          </a:p>
          <a:p>
            <a:pPr lvl="1"/>
            <a:r>
              <a:rPr lang="en-US" sz="2400" dirty="0" smtClean="0"/>
              <a:t>24 m central drift</a:t>
            </a:r>
          </a:p>
          <a:p>
            <a:pPr lvl="1"/>
            <a:r>
              <a:rPr lang="en-US" sz="2400" dirty="0" smtClean="0"/>
              <a:t>1 m space for laser stripping elements</a:t>
            </a:r>
          </a:p>
          <a:p>
            <a:r>
              <a:rPr lang="en-US" sz="2800" dirty="0" smtClean="0"/>
              <a:t>Fast extraction in the same </a:t>
            </a:r>
            <a:r>
              <a:rPr lang="en-US" sz="2800" dirty="0" err="1" smtClean="0"/>
              <a:t>LSS</a:t>
            </a:r>
            <a:r>
              <a:rPr lang="en-US" sz="2800" dirty="0" smtClean="0"/>
              <a:t> possible</a:t>
            </a:r>
          </a:p>
          <a:p>
            <a:pPr lvl="1"/>
            <a:r>
              <a:rPr lang="en-US" sz="2400" dirty="0" smtClean="0"/>
              <a:t>Minimum 12 </a:t>
            </a:r>
            <a:r>
              <a:rPr lang="en-US" sz="2400" dirty="0" smtClean="0"/>
              <a:t>m for the outer drifts</a:t>
            </a:r>
          </a:p>
          <a:p>
            <a:pPr lvl="1"/>
            <a:r>
              <a:rPr lang="en-US" sz="2400" dirty="0" smtClean="0"/>
              <a:t>Imposes large aperture doublet </a:t>
            </a:r>
            <a:r>
              <a:rPr lang="en-US" sz="2400" dirty="0" err="1" smtClean="0"/>
              <a:t>quadrupoles</a:t>
            </a:r>
            <a:endParaRPr lang="en-US" sz="2400" dirty="0" smtClean="0"/>
          </a:p>
          <a:p>
            <a:r>
              <a:rPr lang="en-US" sz="2600" dirty="0" smtClean="0"/>
              <a:t>Can we already start working with basic parameter set 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4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r>
              <a:rPr lang="en-US" sz="2200" dirty="0" smtClean="0">
                <a:solidFill>
                  <a:srgbClr val="FF0000"/>
                </a:solidFill>
              </a:rPr>
              <a:t> injection, </a:t>
            </a:r>
            <a:r>
              <a:rPr lang="en-US" sz="2200" dirty="0" smtClean="0">
                <a:solidFill>
                  <a:srgbClr val="FF0000"/>
                </a:solidFill>
              </a:rPr>
              <a:t>1 </a:t>
            </a:r>
            <a:r>
              <a:rPr lang="en-US" sz="2200" dirty="0" err="1" smtClean="0">
                <a:solidFill>
                  <a:srgbClr val="FF0000"/>
                </a:solidFill>
              </a:rPr>
              <a:t>ms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injection; 50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r>
              <a:rPr lang="en-US" sz="2200" dirty="0" smtClean="0">
                <a:solidFill>
                  <a:srgbClr val="FF0000"/>
                </a:solidFill>
              </a:rPr>
              <a:t> extraction, rise time?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Target </a:t>
            </a:r>
            <a:r>
              <a:rPr lang="en-US" sz="2200" dirty="0" err="1" smtClean="0">
                <a:solidFill>
                  <a:srgbClr val="FF0000"/>
                </a:solidFill>
              </a:rPr>
              <a:t>emittances</a:t>
            </a:r>
            <a:r>
              <a:rPr lang="en-US" sz="2200" dirty="0" smtClean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2495064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HPPS injection/extraction: 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24 m central drift in the injection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straight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and matching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of overall lattice with this new LSS (YP et al.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). DONE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Generate an LSS sequence with the various injection and extraction elements (BG/AP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). DONE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dirty="0" smtClean="0"/>
              <a:t>Definition of envelopes, apertures, kicker and septum strengths etc. (BG/AP</a:t>
            </a:r>
            <a:r>
              <a:rPr lang="en-US" sz="2800" dirty="0" smtClean="0"/>
              <a:t>). </a:t>
            </a:r>
            <a:r>
              <a:rPr lang="en-US" sz="2800" dirty="0" smtClean="0"/>
              <a:t>TO DO.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7599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brainstorming input for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Is Finland still the only LBNO direction?</a:t>
            </a:r>
          </a:p>
          <a:p>
            <a:pPr lvl="1"/>
            <a:r>
              <a:rPr lang="en-US" sz="2400" dirty="0" smtClean="0"/>
              <a:t>Makes beamline design difficult if this changes</a:t>
            </a:r>
          </a:p>
          <a:p>
            <a:r>
              <a:rPr lang="en-US" sz="2800" dirty="0" smtClean="0"/>
              <a:t>Should decouple LAGNUA completely from SBLNF</a:t>
            </a:r>
          </a:p>
          <a:p>
            <a:pPr lvl="1"/>
            <a:r>
              <a:rPr lang="en-US" sz="2400" dirty="0" smtClean="0"/>
              <a:t>Minor synergy, for LSS2 and TT20</a:t>
            </a:r>
          </a:p>
          <a:p>
            <a:pPr lvl="1"/>
            <a:r>
              <a:rPr lang="en-US" sz="2400" dirty="0" smtClean="0"/>
              <a:t>Needs dedicated LSS6, switch, transfer line</a:t>
            </a:r>
          </a:p>
          <a:p>
            <a:pPr lvl="1"/>
            <a:r>
              <a:rPr lang="en-US" sz="2400" dirty="0" smtClean="0"/>
              <a:t>Vertical switch from TT20 with open C core MBB?</a:t>
            </a:r>
          </a:p>
          <a:p>
            <a:pPr lvl="1"/>
            <a:r>
              <a:rPr lang="en-US" sz="2400" dirty="0" smtClean="0"/>
              <a:t>Keep target at SPS level?? Depth???</a:t>
            </a:r>
          </a:p>
          <a:p>
            <a:r>
              <a:rPr lang="en-US" sz="2800" dirty="0" smtClean="0"/>
              <a:t>30-50 </a:t>
            </a:r>
            <a:r>
              <a:rPr lang="en-US" sz="2800" dirty="0" err="1" smtClean="0"/>
              <a:t>GeV</a:t>
            </a:r>
            <a:r>
              <a:rPr lang="en-US" sz="2800" dirty="0" smtClean="0"/>
              <a:t> beamline totally different proposition to 400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pPr lvl="1"/>
            <a:r>
              <a:rPr lang="en-US" sz="2400" dirty="0" smtClean="0"/>
              <a:t>Maybe consider reuse of tunnel (although this constrains 50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charset="2"/>
                <a:cs typeface="Symbol" charset="2"/>
              </a:rPr>
              <a:t>r</a:t>
            </a:r>
            <a:r>
              <a:rPr lang="en-US" sz="2400" dirty="0" smtClean="0"/>
              <a:t>)</a:t>
            </a:r>
          </a:p>
          <a:p>
            <a:r>
              <a:rPr lang="en-US" sz="2800" dirty="0" smtClean="0"/>
              <a:t>50 </a:t>
            </a:r>
            <a:r>
              <a:rPr lang="en-US" sz="2800" dirty="0" err="1" smtClean="0"/>
              <a:t>GeV</a:t>
            </a:r>
            <a:r>
              <a:rPr lang="en-US" sz="2800" dirty="0" smtClean="0"/>
              <a:t> HPPS after HP-SPL also seems to point to keeping target at SPS level</a:t>
            </a:r>
          </a:p>
          <a:p>
            <a:pPr lvl="1"/>
            <a:r>
              <a:rPr lang="en-US" sz="2400" dirty="0" smtClean="0"/>
              <a:t>Deep shafts and long cables to surface – any other problem??</a:t>
            </a:r>
          </a:p>
          <a:p>
            <a:pPr lvl="1"/>
            <a:endParaRPr lang="en-US" sz="24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892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from </a:t>
            </a:r>
            <a:r>
              <a:rPr lang="en-US" dirty="0" err="1" smtClean="0"/>
              <a:t>SPS</a:t>
            </a:r>
            <a:r>
              <a:rPr lang="en-US" dirty="0" smtClean="0"/>
              <a:t> LSS2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79296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Concept of non-local extraction already studied</a:t>
            </a:r>
          </a:p>
          <a:p>
            <a:pPr lvl="1"/>
            <a:r>
              <a:rPr lang="en-US" sz="2000" dirty="0" smtClean="0"/>
              <a:t>LSS2 bumpers, septa (electrostatic ZS retracted)</a:t>
            </a:r>
          </a:p>
          <a:p>
            <a:pPr lvl="1"/>
            <a:r>
              <a:rPr lang="en-US" sz="2000" dirty="0" smtClean="0"/>
              <a:t>Kickers MKP LSS1 or MKE LSS6  </a:t>
            </a:r>
            <a:r>
              <a:rPr lang="en-US" sz="2000" dirty="0" smtClean="0"/>
              <a:t>(100 or 400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en-US" sz="2400" dirty="0" smtClean="0"/>
              <a:t>Principle proved in </a:t>
            </a:r>
            <a:r>
              <a:rPr lang="en-US" sz="2400" dirty="0" smtClean="0"/>
              <a:t>MD</a:t>
            </a:r>
          </a:p>
          <a:p>
            <a:pPr lvl="1"/>
            <a:r>
              <a:rPr lang="en-US" sz="2000" dirty="0" smtClean="0"/>
              <a:t>440 </a:t>
            </a:r>
            <a:r>
              <a:rPr lang="en-US" sz="2000" dirty="0" err="1" smtClean="0"/>
              <a:t>GeV</a:t>
            </a:r>
            <a:r>
              <a:rPr lang="en-US" sz="2000" dirty="0" smtClean="0"/>
              <a:t> beam extracted from LSS2, using LSS6 MKE kicker</a:t>
            </a:r>
            <a:endParaRPr lang="en-US" sz="2000" dirty="0" smtClean="0"/>
          </a:p>
          <a:p>
            <a:r>
              <a:rPr lang="en-US" sz="2400" dirty="0" smtClean="0"/>
              <a:t>Extraction/</a:t>
            </a:r>
            <a:r>
              <a:rPr lang="en-US" sz="2400" dirty="0" err="1" smtClean="0"/>
              <a:t>SPS</a:t>
            </a:r>
            <a:r>
              <a:rPr lang="en-US" sz="2400" dirty="0" smtClean="0"/>
              <a:t> systems needing upgrade:</a:t>
            </a:r>
          </a:p>
          <a:p>
            <a:pPr lvl="1"/>
            <a:r>
              <a:rPr lang="en-US" sz="2000" dirty="0" smtClean="0">
                <a:solidFill>
                  <a:srgbClr val="FF022C"/>
                </a:solidFill>
              </a:rPr>
              <a:t>MKE6 </a:t>
            </a:r>
            <a:r>
              <a:rPr lang="en-US" sz="2000" dirty="0" smtClean="0"/>
              <a:t>(presently only single batch extraction, with 11 us flat-top. Needs major kicker upgrade for double batch – essentially exchange with LSS4)</a:t>
            </a:r>
          </a:p>
          <a:p>
            <a:pPr lvl="1"/>
            <a:r>
              <a:rPr lang="en-US" sz="2000" dirty="0" smtClean="0">
                <a:solidFill>
                  <a:srgbClr val="FF022C"/>
                </a:solidFill>
              </a:rPr>
              <a:t>LSS2 TPSG </a:t>
            </a:r>
            <a:r>
              <a:rPr lang="en-US" sz="2000" dirty="0" smtClean="0"/>
              <a:t>(protection device to upgrade – being looked at for SBLNF but only 100 </a:t>
            </a:r>
            <a:r>
              <a:rPr lang="en-US" sz="2000" dirty="0" err="1" smtClean="0"/>
              <a:t>GeV</a:t>
            </a:r>
            <a:r>
              <a:rPr lang="en-US" sz="2000" dirty="0" smtClean="0"/>
              <a:t> and larger </a:t>
            </a:r>
            <a:r>
              <a:rPr lang="en-US" sz="2000" dirty="0" err="1" smtClean="0"/>
              <a:t>ohysical</a:t>
            </a:r>
            <a:r>
              <a:rPr lang="en-US" sz="2000" dirty="0" smtClean="0"/>
              <a:t> emittance).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rgbClr val="FF022C"/>
                </a:solidFill>
              </a:rPr>
              <a:t>Interlocks</a:t>
            </a:r>
            <a:r>
              <a:rPr lang="en-US" sz="2000" dirty="0" smtClean="0"/>
              <a:t> </a:t>
            </a:r>
            <a:r>
              <a:rPr lang="en-US" sz="2000" dirty="0" smtClean="0"/>
              <a:t>(new LSS1 ‘master’ Beam Interlock Controller (BIC), cables, fiber LSS2-&gt;LSS1, new LSS2 BIC, new interlocks for extraction septa and bumpers and TL beam positions, probably also new TT20 BIC</a:t>
            </a:r>
            <a:r>
              <a:rPr lang="en-US" sz="2000" dirty="0" smtClean="0"/>
              <a:t>). </a:t>
            </a:r>
            <a:r>
              <a:rPr lang="en-US" sz="2000" dirty="0" smtClean="0">
                <a:solidFill>
                  <a:srgbClr val="0000FF"/>
                </a:solidFill>
              </a:rPr>
              <a:t>Could be in place for SBLNF.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>
                <a:solidFill>
                  <a:srgbClr val="FF022C"/>
                </a:solidFill>
              </a:rPr>
              <a:t>LSS2 beam instrumentation </a:t>
            </a:r>
            <a:r>
              <a:rPr lang="en-US" sz="2000" dirty="0" smtClean="0"/>
              <a:t>(minimum 2 new BTV screens, additional beam loss monitors, new large aperture 206 mm BPCE coupler at QFA.218, cables, controls</a:t>
            </a:r>
            <a:r>
              <a:rPr lang="en-US" sz="2000" dirty="0" smtClean="0"/>
              <a:t>). </a:t>
            </a:r>
            <a:r>
              <a:rPr lang="en-US" sz="2000" dirty="0" smtClean="0">
                <a:solidFill>
                  <a:srgbClr val="0000FF"/>
                </a:solidFill>
              </a:rPr>
              <a:t>Could be in place </a:t>
            </a:r>
            <a:r>
              <a:rPr lang="en-US" sz="2000" dirty="0" err="1" smtClean="0">
                <a:solidFill>
                  <a:srgbClr val="0000FF"/>
                </a:solidFill>
              </a:rPr>
              <a:t>forSBLNF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Extraction from SPS to TT20 at 400 </a:t>
            </a:r>
            <a:r>
              <a:rPr lang="en-US" sz="2800" dirty="0" err="1" smtClean="0"/>
              <a:t>GeV</a:t>
            </a:r>
            <a:r>
              <a:rPr lang="en-US" sz="2800" dirty="0" smtClean="0"/>
              <a:t> is possible – most upgrades could come with SBLNF (although not MKE6 nor TPSG2).</a:t>
            </a:r>
          </a:p>
          <a:p>
            <a:r>
              <a:rPr lang="en-US" sz="2800" dirty="0" smtClean="0"/>
              <a:t>TT20 should be OK for LAGUNA 400 </a:t>
            </a:r>
            <a:r>
              <a:rPr lang="en-US" sz="2800" dirty="0" err="1" smtClean="0"/>
              <a:t>GeV</a:t>
            </a:r>
            <a:r>
              <a:rPr lang="en-US" sz="2800" dirty="0" smtClean="0"/>
              <a:t> beam, if SBLNF upgrades take place.</a:t>
            </a:r>
          </a:p>
          <a:p>
            <a:r>
              <a:rPr lang="en-US" sz="2800" dirty="0"/>
              <a:t>New SBLNF switch (and TT26) essentially useless for LAGUNA 400 </a:t>
            </a:r>
            <a:r>
              <a:rPr lang="en-US" sz="2800" dirty="0" err="1"/>
              <a:t>GeV</a:t>
            </a:r>
            <a:r>
              <a:rPr lang="en-US" sz="2800" dirty="0"/>
              <a:t> beam. Geometry has had to be laid out with tight bending radius of 100 </a:t>
            </a:r>
            <a:r>
              <a:rPr lang="en-US" sz="2800" dirty="0" err="1"/>
              <a:t>GeV</a:t>
            </a:r>
            <a:r>
              <a:rPr lang="en-US" sz="2800" dirty="0"/>
              <a:t> (336 Tm).</a:t>
            </a:r>
          </a:p>
          <a:p>
            <a:r>
              <a:rPr lang="en-US" sz="2800" dirty="0" smtClean="0"/>
              <a:t>Switching 400 </a:t>
            </a:r>
            <a:r>
              <a:rPr lang="en-US" sz="2800" dirty="0" err="1" smtClean="0"/>
              <a:t>GeV</a:t>
            </a:r>
            <a:r>
              <a:rPr lang="en-US" sz="2800" dirty="0" smtClean="0"/>
              <a:t> beam from TT20 looks tricky anywhere – might be best to stay at SPS level with LAGUNA target…</a:t>
            </a:r>
          </a:p>
          <a:p>
            <a:r>
              <a:rPr lang="en-US" sz="2800" dirty="0" smtClean="0"/>
              <a:t>HPPS injection extraction straight being looked at – doublet layout with 24 m drifts should not pose problems. Will look at required kicker, septa and H- element parameters, and lattice magnet apertures.</a:t>
            </a:r>
          </a:p>
          <a:p>
            <a:r>
              <a:rPr lang="en-US" sz="2800" dirty="0" smtClean="0"/>
              <a:t>Might be good to investigate more radical layout departure, keeping target at </a:t>
            </a:r>
            <a:r>
              <a:rPr lang="en-US" sz="2800" smtClean="0"/>
              <a:t>SPS level?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62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along existing TT20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312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Optics being </a:t>
            </a:r>
            <a:r>
              <a:rPr lang="en-US" sz="2400" dirty="0" err="1" smtClean="0"/>
              <a:t>rematched</a:t>
            </a:r>
            <a:r>
              <a:rPr lang="en-US" sz="2400" dirty="0" smtClean="0"/>
              <a:t> for SBLNF (100 </a:t>
            </a:r>
            <a:r>
              <a:rPr lang="en-US" sz="2400" dirty="0" err="1" smtClean="0"/>
              <a:t>GeV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Aperture more relaxed at 400 </a:t>
            </a:r>
            <a:r>
              <a:rPr lang="en-US" sz="2400" dirty="0" err="1" smtClean="0"/>
              <a:t>GeV</a:t>
            </a:r>
            <a:r>
              <a:rPr lang="en-US" sz="2400" dirty="0" smtClean="0"/>
              <a:t> (max K to check)</a:t>
            </a:r>
          </a:p>
          <a:p>
            <a:r>
              <a:rPr lang="en-US" sz="2400" dirty="0" smtClean="0"/>
              <a:t>Aperture probably too small at 30-50 </a:t>
            </a:r>
            <a:r>
              <a:rPr lang="en-US" sz="2400" dirty="0" err="1" smtClean="0"/>
              <a:t>GeV</a:t>
            </a:r>
            <a:endParaRPr lang="en-US" sz="2400" dirty="0" smtClean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1" y="2820881"/>
            <a:ext cx="3835841" cy="2952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" b="10347"/>
          <a:stretch/>
        </p:blipFill>
        <p:spPr>
          <a:xfrm>
            <a:off x="4166134" y="3151362"/>
            <a:ext cx="4977866" cy="37066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483" y="545108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Optics from TT20 before matching</a:t>
            </a:r>
          </a:p>
          <a:p>
            <a:pPr algn="ctr"/>
            <a:r>
              <a:rPr lang="en-GB" dirty="0" smtClean="0"/>
              <a:t>for given input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836332" y="296169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Optics for fast extraction after matching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along existing TT20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22C"/>
                </a:solidFill>
              </a:rPr>
              <a:t>New instrumentation </a:t>
            </a:r>
            <a:r>
              <a:rPr lang="en-US" sz="2400" dirty="0" smtClean="0"/>
              <a:t>needed for fast extracted beam</a:t>
            </a:r>
          </a:p>
          <a:p>
            <a:pPr lvl="1"/>
            <a:r>
              <a:rPr lang="en-US" sz="2000" dirty="0" smtClean="0"/>
              <a:t>Upgrade BTV.21026 and BTV.210352</a:t>
            </a:r>
          </a:p>
          <a:p>
            <a:pPr lvl="1"/>
            <a:r>
              <a:rPr lang="en-US" sz="2000" dirty="0"/>
              <a:t>1</a:t>
            </a:r>
            <a:r>
              <a:rPr lang="en-US" sz="2000" dirty="0" smtClean="0"/>
              <a:t> new BTV (for emittance measurements)</a:t>
            </a:r>
          </a:p>
          <a:p>
            <a:pPr lvl="1"/>
            <a:r>
              <a:rPr lang="en-US" sz="2000" dirty="0" smtClean="0"/>
              <a:t>12-16 BPMs with aperture of ~120 mm (as for QTL)</a:t>
            </a:r>
          </a:p>
          <a:p>
            <a:pPr lvl="1"/>
            <a:r>
              <a:rPr lang="en-US" sz="2000" dirty="0" smtClean="0"/>
              <a:t>12-16 BLMs (</a:t>
            </a:r>
            <a:r>
              <a:rPr lang="en-US" sz="2000" dirty="0" err="1" smtClean="0"/>
              <a:t>ionisation</a:t>
            </a:r>
            <a:r>
              <a:rPr lang="en-US" sz="2000" dirty="0" smtClean="0"/>
              <a:t> chamber SPS standard)</a:t>
            </a:r>
          </a:p>
          <a:p>
            <a:pPr lvl="1"/>
            <a:r>
              <a:rPr lang="en-US" sz="2000" dirty="0" smtClean="0"/>
              <a:t>1 Fast Beam Current Transformer</a:t>
            </a:r>
          </a:p>
          <a:p>
            <a:r>
              <a:rPr lang="en-US" sz="2400" dirty="0" smtClean="0">
                <a:solidFill>
                  <a:srgbClr val="FF022C"/>
                </a:solidFill>
              </a:rPr>
              <a:t>Interlocking</a:t>
            </a:r>
            <a:r>
              <a:rPr lang="en-US" sz="2400" dirty="0" smtClean="0"/>
              <a:t> needed of main bends, beam positions, BTVs, …</a:t>
            </a:r>
          </a:p>
          <a:p>
            <a:r>
              <a:rPr lang="en-US" sz="2400" dirty="0" smtClean="0">
                <a:solidFill>
                  <a:srgbClr val="FF022C"/>
                </a:solidFill>
              </a:rPr>
              <a:t>Magnets and power convertors </a:t>
            </a:r>
            <a:r>
              <a:rPr lang="en-US" sz="2400" dirty="0" smtClean="0"/>
              <a:t>need to be checked for new RMS (3.6 s cycle length)</a:t>
            </a:r>
          </a:p>
          <a:p>
            <a:pPr lvl="1"/>
            <a:r>
              <a:rPr lang="en-US" sz="2000" dirty="0" smtClean="0"/>
              <a:t>Could also be an issue for 400 </a:t>
            </a:r>
            <a:r>
              <a:rPr lang="en-US" sz="2000" dirty="0" err="1" smtClean="0"/>
              <a:t>GeV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049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Switch from TT20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/>
          <a:lstStyle/>
          <a:p>
            <a:r>
              <a:rPr lang="en-US" dirty="0" smtClean="0"/>
              <a:t>4 switch locations </a:t>
            </a:r>
            <a:r>
              <a:rPr lang="en-US" dirty="0" smtClean="0"/>
              <a:t>investigated</a:t>
            </a:r>
            <a:r>
              <a:rPr lang="en-US" dirty="0"/>
              <a:t> </a:t>
            </a:r>
            <a:r>
              <a:rPr lang="en-US" dirty="0" smtClean="0"/>
              <a:t>for SBLNF</a:t>
            </a:r>
            <a:endParaRPr lang="en-US" dirty="0" smtClean="0"/>
          </a:p>
        </p:txBody>
      </p:sp>
      <p:pic>
        <p:nvPicPr>
          <p:cNvPr id="4" name="Picture 3" descr="plot_survey_V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6408712" cy="480653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652120" y="3284984"/>
            <a:ext cx="216024" cy="216024"/>
          </a:xfrm>
          <a:prstGeom prst="ellipse">
            <a:avLst/>
          </a:prstGeom>
          <a:solidFill>
            <a:srgbClr val="FFFF0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660232" y="2564904"/>
            <a:ext cx="216024" cy="216024"/>
          </a:xfrm>
          <a:prstGeom prst="ellipse">
            <a:avLst/>
          </a:prstGeom>
          <a:solidFill>
            <a:srgbClr val="FFFF0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308304" y="2492896"/>
            <a:ext cx="216024" cy="216024"/>
          </a:xfrm>
          <a:prstGeom prst="ellipse">
            <a:avLst/>
          </a:prstGeom>
          <a:solidFill>
            <a:srgbClr val="FFFF0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228184" y="2780928"/>
            <a:ext cx="216024" cy="216024"/>
          </a:xfrm>
          <a:prstGeom prst="ellipse">
            <a:avLst/>
          </a:prstGeom>
          <a:solidFill>
            <a:srgbClr val="FFFF0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132856"/>
            <a:ext cx="2939010" cy="1836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Before vertical bend </a:t>
            </a:r>
            <a:r>
              <a:rPr lang="en-US" sz="2000" dirty="0" smtClean="0">
                <a:latin typeface="Symbol" pitchFamily="18" charset="2"/>
              </a:rPr>
              <a:t>a</a:t>
            </a:r>
            <a:r>
              <a:rPr lang="en-US" sz="2000" baseline="-25000" dirty="0" smtClean="0"/>
              <a:t>2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At horizontal bend </a:t>
            </a:r>
            <a:r>
              <a:rPr lang="en-US" sz="2000" dirty="0" smtClean="0">
                <a:latin typeface="Symbol" pitchFamily="18" charset="2"/>
              </a:rPr>
              <a:t>j</a:t>
            </a:r>
            <a:r>
              <a:rPr lang="en-US" sz="2000" baseline="-25000" dirty="0" smtClean="0"/>
              <a:t>2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In vertical bend </a:t>
            </a:r>
            <a:r>
              <a:rPr lang="en-US" sz="2000" dirty="0" smtClean="0">
                <a:latin typeface="Symbol" pitchFamily="18" charset="2"/>
              </a:rPr>
              <a:t>a</a:t>
            </a:r>
            <a:r>
              <a:rPr lang="en-US" sz="2000" baseline="-25000" dirty="0" smtClean="0"/>
              <a:t>2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After splitter 1</a:t>
            </a:r>
            <a:endParaRPr lang="en-US" sz="2000" baseline="-25000" dirty="0" smtClean="0"/>
          </a:p>
          <a:p>
            <a:pPr marL="342900" indent="-342900"/>
            <a:endParaRPr lang="en-US" sz="2000" baseline="-25000" dirty="0" smtClean="0"/>
          </a:p>
          <a:p>
            <a:pPr marL="342900" indent="-342900">
              <a:buAutoNum type="arabicPeriod"/>
            </a:pP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696313" y="342745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67923" y="304971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91576" y="284457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66984" y="233908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1: Switch before vertical bend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4361340"/>
            <a:ext cx="9144000" cy="2496659"/>
            <a:chOff x="0" y="4361340"/>
            <a:chExt cx="9144000" cy="2496659"/>
          </a:xfrm>
        </p:grpSpPr>
        <p:pic>
          <p:nvPicPr>
            <p:cNvPr id="4" name="Picture 3" descr="Screen Shot 2012-12-04 at 9.29.35 PM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983"/>
            <a:stretch/>
          </p:blipFill>
          <p:spPr>
            <a:xfrm>
              <a:off x="0" y="5367782"/>
              <a:ext cx="9144000" cy="1490217"/>
            </a:xfrm>
            <a:prstGeom prst="rect">
              <a:avLst/>
            </a:prstGeom>
          </p:spPr>
        </p:pic>
        <p:pic>
          <p:nvPicPr>
            <p:cNvPr id="5" name="Picture 4" descr="Screen Shot 2012-12-04 at 9.29.35 PM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35" b="52078"/>
            <a:stretch/>
          </p:blipFill>
          <p:spPr>
            <a:xfrm>
              <a:off x="0" y="4361340"/>
              <a:ext cx="9144000" cy="1030422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7136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5x MBS-like switch magnets</a:t>
            </a:r>
          </a:p>
          <a:p>
            <a:r>
              <a:rPr lang="en-US" sz="2800" dirty="0" smtClean="0"/>
              <a:t>Could </a:t>
            </a:r>
            <a:r>
              <a:rPr lang="en-US" sz="2800" dirty="0" smtClean="0"/>
              <a:t>work at 400 </a:t>
            </a:r>
            <a:r>
              <a:rPr lang="en-US" sz="2800" dirty="0" smtClean="0"/>
              <a:t>GeV for LAGUNA</a:t>
            </a:r>
          </a:p>
          <a:p>
            <a:r>
              <a:rPr lang="en-US" sz="2800" dirty="0" smtClean="0"/>
              <a:t>Minimal changes on existing TT20 systems</a:t>
            </a:r>
          </a:p>
          <a:p>
            <a:r>
              <a:rPr lang="en-US" sz="2800" dirty="0" smtClean="0"/>
              <a:t>Junction cavern exactly under </a:t>
            </a:r>
            <a:r>
              <a:rPr lang="en-US" sz="2800" dirty="0" err="1" smtClean="0"/>
              <a:t>decheterie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smtClean="0"/>
              <a:t>not feasible in short-term (abandoned for SBLNF)</a:t>
            </a:r>
            <a:endParaRPr lang="en-US" sz="28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7627" y="6086681"/>
            <a:ext cx="2228344" cy="3115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341799" y="5990828"/>
            <a:ext cx="5103628" cy="275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Option 1: Before vertical bend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101" y="1174202"/>
            <a:ext cx="7447413" cy="491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424728"/>
            <a:ext cx="6552728" cy="288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2: at horizontal bend </a:t>
            </a:r>
            <a:r>
              <a:rPr lang="en-US" dirty="0" smtClean="0">
                <a:latin typeface="Symbol" pitchFamily="18" charset="2"/>
              </a:rPr>
              <a:t>j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799"/>
          </a:xfrm>
        </p:spPr>
        <p:txBody>
          <a:bodyPr>
            <a:noAutofit/>
          </a:bodyPr>
          <a:lstStyle/>
          <a:p>
            <a:r>
              <a:rPr lang="en-US" sz="2400" dirty="0" smtClean="0"/>
              <a:t>Replace 1 existing </a:t>
            </a:r>
            <a:r>
              <a:rPr lang="en-US" sz="2400" dirty="0" err="1" smtClean="0"/>
              <a:t>MBB</a:t>
            </a:r>
            <a:r>
              <a:rPr lang="en-US" sz="2400" dirty="0" smtClean="0"/>
              <a:t> by 2x </a:t>
            </a:r>
            <a:r>
              <a:rPr lang="en-US" sz="2400" dirty="0" err="1" smtClean="0"/>
              <a:t>MBS</a:t>
            </a:r>
            <a:r>
              <a:rPr lang="en-US" sz="2400" dirty="0" smtClean="0"/>
              <a:t> magnets (from </a:t>
            </a:r>
            <a:r>
              <a:rPr lang="en-US" sz="2400" dirty="0" err="1" smtClean="0"/>
              <a:t>CNGS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Replace 1 of 2 QTLF.2114 (600 mm wide) by DC QTS (320 mm)</a:t>
            </a:r>
          </a:p>
          <a:p>
            <a:r>
              <a:rPr lang="en-US" sz="2400" dirty="0" smtClean="0"/>
              <a:t>Displace Quadrupoles 0.58 m downstream</a:t>
            </a:r>
          </a:p>
          <a:p>
            <a:r>
              <a:rPr lang="en-US" sz="2400" dirty="0" smtClean="0"/>
              <a:t>2 additional MBB in TT20 tunnel</a:t>
            </a:r>
          </a:p>
          <a:p>
            <a:r>
              <a:rPr lang="en-US" sz="2400" dirty="0" smtClean="0"/>
              <a:t>Not compatible with 400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3424728"/>
            <a:ext cx="6552728" cy="2885120"/>
            <a:chOff x="1259632" y="2996952"/>
            <a:chExt cx="6552728" cy="2885120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2996952"/>
              <a:ext cx="6552728" cy="2885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8334" t="69593" r="42985" b="22919"/>
            <a:stretch>
              <a:fillRect/>
            </a:stretch>
          </p:blipFill>
          <p:spPr bwMode="auto">
            <a:xfrm>
              <a:off x="3936944" y="5000160"/>
              <a:ext cx="1224136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09" t="68624" r="61379" b="24433"/>
            <a:stretch>
              <a:fillRect/>
            </a:stretch>
          </p:blipFill>
          <p:spPr bwMode="auto">
            <a:xfrm rot="21480000">
              <a:off x="2615668" y="4945019"/>
              <a:ext cx="1327850" cy="28217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8334" t="67291" r="52500" b="21198"/>
            <a:stretch>
              <a:fillRect/>
            </a:stretch>
          </p:blipFill>
          <p:spPr bwMode="auto">
            <a:xfrm>
              <a:off x="3951693" y="5004619"/>
              <a:ext cx="600643" cy="19664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3293806" y="4984955"/>
              <a:ext cx="2467897" cy="983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/>
            <p:cNvPicPr>
              <a:picLocks noChangeArrowheads="1"/>
            </p:cNvPicPr>
            <p:nvPr/>
          </p:nvPicPr>
          <p:blipFill>
            <a:blip r:embed="rId2" cstate="print"/>
            <a:srcRect l="3509" t="68624" r="61379" b="24433"/>
            <a:stretch>
              <a:fillRect/>
            </a:stretch>
          </p:blipFill>
          <p:spPr bwMode="auto">
            <a:xfrm rot="21305013">
              <a:off x="5598519" y="4806827"/>
              <a:ext cx="2205012" cy="22650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extBox 3"/>
          <p:cNvSpPr txBox="1"/>
          <p:nvPr/>
        </p:nvSpPr>
        <p:spPr>
          <a:xfrm>
            <a:off x="3168495" y="6086220"/>
            <a:ext cx="2583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Retained for SBLNF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2: at horizontal bend </a:t>
            </a:r>
            <a:r>
              <a:rPr lang="en-US" dirty="0" smtClean="0">
                <a:latin typeface="Symbol" pitchFamily="18" charset="2"/>
              </a:rPr>
              <a:t>j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799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Need to run switch dipole at </a:t>
            </a:r>
            <a:r>
              <a:rPr lang="en-US" sz="2400" dirty="0" smtClean="0">
                <a:solidFill>
                  <a:srgbClr val="FF022C"/>
                </a:solidFill>
              </a:rPr>
              <a:t>1.75 T</a:t>
            </a:r>
            <a:r>
              <a:rPr lang="en-US" sz="2400" dirty="0" smtClean="0"/>
              <a:t> </a:t>
            </a:r>
            <a:r>
              <a:rPr lang="en-US" sz="2400" dirty="0" smtClean="0"/>
              <a:t>for 400 </a:t>
            </a:r>
            <a:r>
              <a:rPr lang="en-US" sz="2400" dirty="0" err="1" smtClean="0"/>
              <a:t>GeV</a:t>
            </a:r>
            <a:r>
              <a:rPr lang="en-US" sz="2400" dirty="0" smtClean="0"/>
              <a:t> NA beam – </a:t>
            </a:r>
            <a:r>
              <a:rPr lang="en-US" sz="2400" dirty="0" smtClean="0"/>
              <a:t>present MBS maximum 1.7 </a:t>
            </a:r>
            <a:r>
              <a:rPr lang="en-US" sz="2400" dirty="0" smtClean="0"/>
              <a:t>T. Not expected to be an issue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Switching MBB needs 1 T for 100 </a:t>
            </a:r>
            <a:r>
              <a:rPr lang="en-US" sz="2400" dirty="0" err="1" smtClean="0"/>
              <a:t>GeV</a:t>
            </a:r>
            <a:r>
              <a:rPr lang="en-US" sz="2400" dirty="0" smtClean="0"/>
              <a:t> – not OK for 400 </a:t>
            </a:r>
            <a:r>
              <a:rPr lang="en-US" sz="2400" dirty="0" err="1" smtClean="0"/>
              <a:t>GeV</a:t>
            </a:r>
            <a:endParaRPr lang="en-US" sz="2400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6662" y="3170340"/>
            <a:ext cx="45434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4960</TotalTime>
  <Words>1211</Words>
  <Application>Microsoft Macintosh PowerPoint</Application>
  <PresentationFormat>On-screen Show (4:3)</PresentationFormat>
  <Paragraphs>134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LAGUNA Primary Beam: Extraction and Transfer</vt:lpstr>
      <vt:lpstr>Extraction from SPS LSS2</vt:lpstr>
      <vt:lpstr>Transfer along existing TT20</vt:lpstr>
      <vt:lpstr>Transfer along existing TT20</vt:lpstr>
      <vt:lpstr>Switch from TT20</vt:lpstr>
      <vt:lpstr>Option 1: Switch before vertical bend a2</vt:lpstr>
      <vt:lpstr>Option 1: Before vertical bend a2</vt:lpstr>
      <vt:lpstr>Option 2: at horizontal bend j2  </vt:lpstr>
      <vt:lpstr>Option 2: at horizontal bend j2  </vt:lpstr>
      <vt:lpstr>Option 3: In vertical bend a2  </vt:lpstr>
      <vt:lpstr>Option 4: After splitter 1</vt:lpstr>
      <vt:lpstr>Option 4 after switch magnets</vt:lpstr>
      <vt:lpstr>Option 4 bending away from TT21</vt:lpstr>
      <vt:lpstr>SBLNF geometry and LAGUNA - V</vt:lpstr>
      <vt:lpstr>PowerPoint Presentation</vt:lpstr>
      <vt:lpstr>Surface structures (old SBLNF version)</vt:lpstr>
      <vt:lpstr>Conclusions from discussion on HPPS injection/extraction</vt:lpstr>
      <vt:lpstr>HPPS injection/extraction: next steps</vt:lpstr>
      <vt:lpstr>Some brainstorming input for layout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Switch from short drift at QNLD211506 without any TT20 changes</dc:title>
  <dc:creator>goddard</dc:creator>
  <cp:lastModifiedBy>Brennan Goddard</cp:lastModifiedBy>
  <cp:revision>224</cp:revision>
  <dcterms:created xsi:type="dcterms:W3CDTF">2012-12-03T08:56:15Z</dcterms:created>
  <dcterms:modified xsi:type="dcterms:W3CDTF">2013-01-21T21:46:28Z</dcterms:modified>
</cp:coreProperties>
</file>