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2" r:id="rId3"/>
    <p:sldMasterId id="2147483694" r:id="rId4"/>
  </p:sldMasterIdLst>
  <p:sldIdLst>
    <p:sldId id="257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75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5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9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04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1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133600"/>
            <a:ext cx="6400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11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994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673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84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00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4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6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628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64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52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62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25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8BA2B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EEECE1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06.12.2012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b="1" smtClean="0">
                <a:solidFill>
                  <a:srgbClr val="C4BD97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BI Day 2012  –  J. Wenninger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54A3D1-D8F3-4E45-B4D5-D02049195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27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14/03/2013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Lilian REMANDET - EN/MME-MM EDMS.1274854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5B460-3F54-4C18-83E1-1C2177AF33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686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14/03/2013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Lilian REMANDET - EN/MME-MM EDMS.1274854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D74E26-D182-4136-A3AC-34C510C3AB2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560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560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2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7823" y="1615023"/>
            <a:ext cx="3784600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57200" y="1614488"/>
            <a:ext cx="4265613" cy="3784600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8242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1615023"/>
            <a:ext cx="3784600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421187" y="1615023"/>
            <a:ext cx="4265613" cy="3784600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48782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50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51776" y="1470036"/>
            <a:ext cx="8840453" cy="4861112"/>
          </a:xfrm>
          <a:prstGeom prst="rect">
            <a:avLst/>
          </a:prstGeom>
        </p:spPr>
        <p:txBody>
          <a:bodyPr lIns="64284" tIns="32142" rIns="64284" bIns="32142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1"/>
            <a:r>
              <a:rPr lang="fr-FR" dirty="0" smtClean="0"/>
              <a:t>Troisième niveau</a:t>
            </a:r>
          </a:p>
          <a:p>
            <a:pPr lvl="2"/>
            <a:r>
              <a:rPr lang="fr-FR" dirty="0" smtClean="0"/>
              <a:t>Quatrième niveau</a:t>
            </a:r>
          </a:p>
          <a:p>
            <a:pPr lvl="3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2083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5610225" y="0"/>
            <a:ext cx="26988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78" y="1085334"/>
            <a:ext cx="4454622" cy="877163"/>
          </a:xfrm>
        </p:spPr>
        <p:txBody>
          <a:bodyPr wrap="square">
            <a:spAutoFit/>
          </a:bodyPr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78" y="2667000"/>
            <a:ext cx="4170536" cy="424732"/>
          </a:xfrm>
        </p:spPr>
        <p:txBody>
          <a:bodyPr wrap="square">
            <a:sp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New_DOE_Logo_Color_042808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38875"/>
            <a:ext cx="17430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ORNL_managed by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038" y="6201688"/>
            <a:ext cx="3505200" cy="452426"/>
          </a:xfrm>
          <a:prstGeom prst="rect">
            <a:avLst/>
          </a:prstGeom>
        </p:spPr>
      </p:pic>
      <p:pic>
        <p:nvPicPr>
          <p:cNvPr id="9" name="Picture 1" descr="nscd_Circles_PPT_template4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917" t="12038" b="14075"/>
          <a:stretch>
            <a:fillRect/>
          </a:stretch>
        </p:blipFill>
        <p:spPr bwMode="auto">
          <a:xfrm>
            <a:off x="4381500" y="825500"/>
            <a:ext cx="47625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5870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5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8.gi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3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3"/>
            <a:r>
              <a:rPr lang="sv-SE" dirty="0" err="1" smtClean="0"/>
              <a:t>Fourth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4"/>
            <a:r>
              <a:rPr lang="sv-SE" dirty="0" err="1" smtClean="0"/>
              <a:t>Fifth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D117B30-06C9-AA4B-9198-6E5216341B8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2DFE335-1676-CD4D-ADC2-4D8741C093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6017244"/>
            <a:ext cx="9180000" cy="860625"/>
          </a:xfrm>
          <a:prstGeom prst="rect">
            <a:avLst/>
          </a:prstGeom>
          <a:noFill/>
          <a:ln>
            <a:noFill/>
          </a:ln>
          <a:effectLst>
            <a:outerShdw blurRad="76200" dist="76199" dir="16200000" algn="ctr" rotWithShape="0">
              <a:schemeClr val="bg2">
                <a:alpha val="21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7"/>
          <p:cNvSpPr>
            <a:spLocks/>
          </p:cNvSpPr>
          <p:nvPr userDrawn="1"/>
        </p:nvSpPr>
        <p:spPr bwMode="auto">
          <a:xfrm>
            <a:off x="4707172" y="6356350"/>
            <a:ext cx="4530484" cy="289488"/>
          </a:xfrm>
          <a:prstGeom prst="roundRect">
            <a:avLst>
              <a:gd name="adj" fmla="val 23704"/>
            </a:avLst>
          </a:prstGeom>
          <a:solidFill>
            <a:srgbClr val="0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 anchor="ctr"/>
          <a:lstStyle/>
          <a:p>
            <a:pPr marL="57150" defTabSz="457200"/>
            <a:r>
              <a:rPr lang="en-US" sz="1200" dirty="0">
                <a:solidFill>
                  <a:srgbClr val="FFFFFF"/>
                </a:solidFill>
                <a:latin typeface="Tahoma" charset="0"/>
                <a:ea typeface="ＭＳ Ｐゴシック" charset="0"/>
                <a:sym typeface="Tahoma" charset="0"/>
              </a:rPr>
              <a:t>ESS | Specifications &amp; ideas for ESS |  2013-04-16 |   C. Böhme</a:t>
            </a:r>
            <a:endParaRPr lang="en-US" sz="1200" dirty="0">
              <a:solidFill>
                <a:srgbClr val="FFFFFF"/>
              </a:solidFill>
              <a:latin typeface="Tahoma" charset="0"/>
              <a:ea typeface="ＭＳ Ｐゴシック" charset="0"/>
              <a:sym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91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200" b="1" i="0" u="none" kern="1200">
          <a:solidFill>
            <a:srgbClr val="006585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204" y="177114"/>
            <a:ext cx="8229600" cy="4847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04" y="1344823"/>
            <a:ext cx="8229600" cy="202414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flipH="1">
            <a:off x="228600" y="6400800"/>
            <a:ext cx="281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17303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  <a:defRPr/>
            </a:pPr>
            <a:fld id="{5090E27C-CA13-484A-97F4-0144A35C19E2}" type="slidenum">
              <a:rPr lang="en-US" sz="90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pPr defTabSz="17303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230188" algn="l"/>
                </a:tabLst>
                <a:defRPr/>
              </a:pPr>
              <a:t>‹#›</a:t>
            </a:fld>
            <a:r>
              <a:rPr lang="en-US" sz="900" dirty="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	Managed by UT-Battelle</a:t>
            </a:r>
            <a:br>
              <a:rPr lang="en-US" sz="900" dirty="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900" dirty="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	for the U.S. Department of Energy</a:t>
            </a:r>
            <a:endParaRPr lang="en-US" sz="900" dirty="0">
              <a:solidFill>
                <a:prstClr val="white">
                  <a:lumMod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10" descr="ORNL emboss_2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7200" y="6216650"/>
            <a:ext cx="89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56"/>
          <p:cNvSpPr txBox="1">
            <a:spLocks noChangeArrowheads="1"/>
          </p:cNvSpPr>
          <p:nvPr/>
        </p:nvSpPr>
        <p:spPr>
          <a:xfrm>
            <a:off x="3200400" y="6476464"/>
            <a:ext cx="3200400" cy="22913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 smtClean="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W. Blokland, 9th DITANET Topical Workshop, April 2013</a:t>
            </a:r>
            <a:endParaRPr lang="en-US" sz="900" dirty="0">
              <a:solidFill>
                <a:prstClr val="white">
                  <a:lumMod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83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rgbClr val="006C3A"/>
          </a:solidFill>
          <a:latin typeface="Arial Black" pitchFamily="34" charset="0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lnSpc>
          <a:spcPct val="90000"/>
        </a:lnSpc>
        <a:spcBef>
          <a:spcPts val="1400"/>
        </a:spcBef>
        <a:buClr>
          <a:srgbClr val="006C3A"/>
        </a:buClr>
        <a:buFont typeface="Arial" pitchFamily="34" charset="0"/>
        <a:buChar char="•"/>
        <a:defRPr sz="2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625475" indent="-279400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–"/>
        <a:defRPr sz="24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914400" indent="-230188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•"/>
        <a:defRPr sz="20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144588" indent="-173038" algn="l" defTabSz="914400" rtl="0" eaLnBrk="1" latinLnBrk="0" hangingPunct="1">
        <a:lnSpc>
          <a:spcPct val="90000"/>
        </a:lnSpc>
        <a:spcBef>
          <a:spcPts val="800"/>
        </a:spcBef>
        <a:buClr>
          <a:srgbClr val="006C3A"/>
        </a:buClr>
        <a:buFont typeface="Arial" pitchFamily="34" charset="0"/>
        <a:buChar char="–"/>
        <a:defRPr sz="1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1482725" indent="-222250" algn="l" defTabSz="914400" rtl="0" eaLnBrk="1" latinLnBrk="0" hangingPunct="1">
        <a:lnSpc>
          <a:spcPct val="90000"/>
        </a:lnSpc>
        <a:spcBef>
          <a:spcPts val="600"/>
        </a:spcBef>
        <a:buClr>
          <a:srgbClr val="006C3A"/>
        </a:buClr>
        <a:buFont typeface="Arial" pitchFamily="34" charset="0"/>
        <a:buChar char="»"/>
        <a:defRPr sz="1800" b="1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" y="0"/>
            <a:ext cx="3853295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200"/>
            <a:ext cx="22860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0" y="34034"/>
            <a:ext cx="1963310" cy="37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7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  <a:endParaRPr lang="fr-FR" smtClean="0"/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368B75-2F5D-4FD6-AA5F-53D20C780413}" type="datetime1">
              <a:rPr lang="fr-FR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17/04/2013</a:t>
            </a:fld>
            <a:endParaRPr lang="fr-FR">
              <a:ea typeface="ＭＳ Ｐゴシック" pitchFamily="34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A7DEAC-403A-4682-9E0F-4A65063266DA}" type="slidenum">
              <a:rPr lang="fr-FR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35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865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Non-Invasive Beam Profile: Methods in Evaluation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Residual Gas </a:t>
            </a:r>
            <a:r>
              <a:rPr lang="de-DE" dirty="0" smtClean="0"/>
              <a:t>Luminescence</a:t>
            </a:r>
          </a:p>
          <a:p>
            <a:pPr marL="914400" lvl="1" indent="-514350"/>
            <a:r>
              <a:rPr lang="de-DE" dirty="0"/>
              <a:t>Estimated photon count in ESS cryogenic section (without additional gas): ~</a:t>
            </a:r>
            <a:r>
              <a:rPr lang="de-DE" dirty="0" smtClean="0"/>
              <a:t>1/s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Residual Gas </a:t>
            </a:r>
            <a:r>
              <a:rPr lang="de-DE" dirty="0" smtClean="0"/>
              <a:t>Ionization</a:t>
            </a:r>
          </a:p>
          <a:p>
            <a:pPr lvl="1"/>
            <a:r>
              <a:rPr lang="en-US" dirty="0"/>
              <a:t>Estimated ion rate ~2000/(s*cm)</a:t>
            </a:r>
          </a:p>
          <a:p>
            <a:pPr lvl="1"/>
            <a:r>
              <a:rPr lang="en-US" dirty="0"/>
              <a:t>Using MCPs limits operational lifetime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Other detectors (wire, silicon strip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de-DE" b="1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Crossed </a:t>
            </a:r>
            <a:r>
              <a:rPr lang="de-DE" dirty="0" smtClean="0"/>
              <a:t>Particle Beam </a:t>
            </a:r>
            <a:r>
              <a:rPr lang="de-DE" dirty="0" smtClean="0"/>
              <a:t>Interaction</a:t>
            </a:r>
          </a:p>
          <a:p>
            <a:pPr marL="914400" lvl="1" indent="-514350"/>
            <a:r>
              <a:rPr lang="de-DE" b="1" dirty="0" smtClean="0">
                <a:solidFill>
                  <a:srgbClr val="FF0000"/>
                </a:solidFill>
              </a:rPr>
              <a:t>Ageing of electron gun may not be a problem</a:t>
            </a:r>
            <a:endParaRPr lang="de-DE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13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for Main Injector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Various techniques for measuring </a:t>
            </a:r>
            <a:r>
              <a:rPr lang="en-US" dirty="0" smtClean="0"/>
              <a:t>deflection</a:t>
            </a:r>
            <a:endParaRPr lang="en-US" dirty="0"/>
          </a:p>
          <a:p>
            <a:pPr lvl="1"/>
            <a:r>
              <a:rPr lang="en-US" dirty="0"/>
              <a:t>Fast scan through peak of </a:t>
            </a:r>
            <a:r>
              <a:rPr lang="en-US" dirty="0" smtClean="0"/>
              <a:t>bunch (see W. </a:t>
            </a:r>
            <a:r>
              <a:rPr lang="en-US" dirty="0" err="1" smtClean="0"/>
              <a:t>Blokland’s</a:t>
            </a:r>
            <a:r>
              <a:rPr lang="en-US" dirty="0" smtClean="0"/>
              <a:t> SNS talk)</a:t>
            </a:r>
            <a:endParaRPr lang="en-US" dirty="0"/>
          </a:p>
          <a:p>
            <a:pPr lvl="2"/>
            <a:r>
              <a:rPr lang="en-US" dirty="0"/>
              <a:t>Requires fast deflector (&lt; 1 ns sweep time)</a:t>
            </a:r>
          </a:p>
          <a:p>
            <a:pPr lvl="1"/>
            <a:r>
              <a:rPr lang="en-US" dirty="0" smtClean="0"/>
              <a:t>Slow </a:t>
            </a:r>
            <a:r>
              <a:rPr lang="en-US" dirty="0"/>
              <a:t>scan, akin to flying wires (most likely solution in short time frame of Nova)</a:t>
            </a:r>
          </a:p>
          <a:p>
            <a:pPr lvl="2"/>
            <a:r>
              <a:rPr lang="en-US" dirty="0"/>
              <a:t>Position the beam and record the maximum deflection as the beam passes </a:t>
            </a:r>
            <a:r>
              <a:rPr lang="en-US" dirty="0" smtClean="0"/>
              <a:t>by</a:t>
            </a:r>
          </a:p>
          <a:p>
            <a:pPr lvl="3"/>
            <a:r>
              <a:rPr lang="en-US" dirty="0" smtClean="0"/>
              <a:t>Leave the electron beam stationary</a:t>
            </a:r>
          </a:p>
          <a:p>
            <a:pPr lvl="3"/>
            <a:r>
              <a:rPr lang="en-US" dirty="0" smtClean="0"/>
              <a:t>Sweep the beam along the proton direction</a:t>
            </a:r>
          </a:p>
          <a:p>
            <a:pPr lvl="4"/>
            <a:r>
              <a:rPr lang="en-US" dirty="0" smtClean="0"/>
              <a:t>Obtain longitudinal </a:t>
            </a:r>
            <a:r>
              <a:rPr lang="en-US" dirty="0" smtClean="0"/>
              <a:t>distribution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Is one of these an option for the CERN PS?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16 April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9th DITANET Topical Workshop    --    R. Thurman-Keup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4B3D5-6885-4D88-9D54-6CD007EB61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81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57200"/>
            <a:ext cx="5369022" cy="888705"/>
          </a:xfrm>
        </p:spPr>
        <p:txBody>
          <a:bodyPr/>
          <a:lstStyle/>
          <a:p>
            <a:r>
              <a:rPr lang="en-US" dirty="0" smtClean="0"/>
              <a:t>Electron-</a:t>
            </a:r>
            <a:r>
              <a:rPr lang="en-US" dirty="0"/>
              <a:t>beam scanner experience at ORNL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36512" y="1268760"/>
            <a:ext cx="4730372" cy="502906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rgbClr val="006C3A"/>
              </a:buClr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6C3A"/>
              </a:buClr>
              <a:buFont typeface="Arial" pitchFamily="34" charset="0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>
                <a:latin typeface="Arial"/>
                <a:cs typeface="Arial"/>
              </a:rPr>
              <a:t>Electron Scanner progress:</a:t>
            </a:r>
          </a:p>
          <a:p>
            <a:pPr lvl="1" algn="l"/>
            <a:r>
              <a:rPr lang="en-US" b="0" dirty="0" smtClean="0">
                <a:solidFill>
                  <a:schemeClr val="tx1"/>
                </a:solidFill>
                <a:latin typeface="Arial"/>
                <a:cs typeface="Arial"/>
              </a:rPr>
              <a:t>Verified with </a:t>
            </a:r>
            <a:r>
              <a:rPr lang="en-US" b="0" dirty="0" err="1" smtClean="0">
                <a:solidFill>
                  <a:schemeClr val="tx1"/>
                </a:solidFill>
                <a:latin typeface="Arial"/>
                <a:cs typeface="Arial"/>
              </a:rPr>
              <a:t>wirescanner</a:t>
            </a:r>
            <a:r>
              <a:rPr lang="en-US" b="0" dirty="0" smtClean="0">
                <a:solidFill>
                  <a:schemeClr val="tx1"/>
                </a:solidFill>
                <a:latin typeface="Arial"/>
                <a:cs typeface="Arial"/>
              </a:rPr>
              <a:t> and position measurements</a:t>
            </a:r>
          </a:p>
          <a:p>
            <a:pPr lvl="1" algn="l"/>
            <a:r>
              <a:rPr lang="en-US" b="0" dirty="0" smtClean="0">
                <a:solidFill>
                  <a:schemeClr val="tx1"/>
                </a:solidFill>
                <a:latin typeface="Arial"/>
                <a:cs typeface="Arial"/>
              </a:rPr>
              <a:t>Improvements made:</a:t>
            </a:r>
          </a:p>
          <a:p>
            <a:pPr lvl="2" algn="l"/>
            <a:r>
              <a:rPr lang="en-US" sz="1800" b="0" dirty="0" smtClean="0">
                <a:solidFill>
                  <a:schemeClr val="tx1"/>
                </a:solidFill>
                <a:latin typeface="Arial"/>
                <a:cs typeface="Arial"/>
              </a:rPr>
              <a:t>Scan range, cathode current, cameras, analysis, magnetic shielding</a:t>
            </a:r>
          </a:p>
          <a:p>
            <a:pPr lvl="1" algn="l"/>
            <a:r>
              <a:rPr lang="en-US" b="0" dirty="0" smtClean="0">
                <a:solidFill>
                  <a:schemeClr val="tx1"/>
                </a:solidFill>
                <a:latin typeface="Arial"/>
                <a:cs typeface="Arial"/>
              </a:rPr>
              <a:t>Future plans:</a:t>
            </a:r>
          </a:p>
          <a:p>
            <a:pPr lvl="2" algn="l"/>
            <a:r>
              <a:rPr lang="en-US" sz="1800" b="0" dirty="0" smtClean="0">
                <a:solidFill>
                  <a:schemeClr val="tx1"/>
                </a:solidFill>
                <a:latin typeface="Arial"/>
                <a:cs typeface="Arial"/>
              </a:rPr>
              <a:t>Better cameras, deflector electronics, HV transformer, move markers, scrapers, simulation for </a:t>
            </a:r>
            <a:r>
              <a:rPr lang="en-US" sz="1800" b="0" dirty="0" err="1" smtClean="0">
                <a:solidFill>
                  <a:schemeClr val="tx1"/>
                </a:solidFill>
                <a:latin typeface="Arial"/>
                <a:cs typeface="Arial"/>
              </a:rPr>
              <a:t>ebeam</a:t>
            </a:r>
            <a:r>
              <a:rPr lang="en-US" sz="1800" b="0" dirty="0" smtClean="0">
                <a:solidFill>
                  <a:schemeClr val="tx1"/>
                </a:solidFill>
                <a:latin typeface="Arial"/>
                <a:cs typeface="Arial"/>
              </a:rPr>
              <a:t> transport</a:t>
            </a:r>
            <a:endParaRPr lang="en-US" sz="18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/>
            <a:r>
              <a:rPr lang="en-US" sz="2200" b="0" dirty="0" smtClean="0">
                <a:solidFill>
                  <a:srgbClr val="FF0000"/>
                </a:solidFill>
                <a:latin typeface="Arial"/>
                <a:cs typeface="Arial"/>
              </a:rPr>
              <a:t>Important to verify e-beam density for faster scans, i.e. can the camera see something</a:t>
            </a:r>
            <a:endParaRPr lang="en-US" sz="2200" b="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921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6"/>
    </mc:Choice>
    <mc:Fallback xmlns="">
      <p:transition xmlns:p14="http://schemas.microsoft.com/office/powerpoint/2010/main" spd="slow" advTm="471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540" y="57468"/>
            <a:ext cx="9559083" cy="682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15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oneTexte 11"/>
          <p:cNvSpPr txBox="1">
            <a:spLocks noChangeArrowheads="1"/>
          </p:cNvSpPr>
          <p:nvPr/>
        </p:nvSpPr>
        <p:spPr bwMode="auto">
          <a:xfrm>
            <a:off x="2211388" y="0"/>
            <a:ext cx="4722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4000">
                <a:solidFill>
                  <a:srgbClr val="FF0000"/>
                </a:solidFill>
                <a:latin typeface="Calibri" pitchFamily="34" charset="0"/>
              </a:rPr>
              <a:t>To do list for DR@LHC </a:t>
            </a: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381000" y="1143000"/>
            <a:ext cx="87630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DR light intensity is not a limitation even for large impact parameters  (turn-by-turn, bunch-by-bunch measurement ?)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 Compared to Sync. Light monitor, no limitation from diffraction nor from having an extended source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Imaging the slit might be enough to monitor the evolution of beam size through the cycle – Imaging in far infrared 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Sensitivity to beam size using slit interference to be checked carefully – Choice of wavelength – might be very different at injection and top energy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b="1" dirty="0" smtClean="0">
                <a:solidFill>
                  <a:srgbClr val="FF0000"/>
                </a:solidFill>
                <a:latin typeface="Calibri" pitchFamily="34" charset="0"/>
              </a:rPr>
              <a:t>Need </a:t>
            </a:r>
            <a:r>
              <a:rPr lang="en-GB" sz="1600" b="1" dirty="0">
                <a:solidFill>
                  <a:srgbClr val="FF0000"/>
                </a:solidFill>
                <a:latin typeface="Calibri" pitchFamily="34" charset="0"/>
              </a:rPr>
              <a:t>a precise positioning of the target with respect to the beam (high precision BPM close to the Target)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b="1" dirty="0">
                <a:solidFill>
                  <a:srgbClr val="FF0000"/>
                </a:solidFill>
                <a:latin typeface="Calibri" pitchFamily="34" charset="0"/>
              </a:rPr>
              <a:t>Impedance is an issue in LHC – Lessons from the LHC sync. light telescope – Adequate design of the slit holder and choice of slit material – Temperature effects might be a killer for interference scheme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Do we need a SR mask in LHC 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endParaRPr lang="en-GB" sz="1600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Will OTR from halo particles degrade the measurements (How much of beam halo to be expected at distances of 10</a:t>
            </a:r>
            <a:r>
              <a:rPr lang="en-GB" sz="1600" dirty="0">
                <a:solidFill>
                  <a:prstClr val="black"/>
                </a:solidFill>
                <a:latin typeface="Symbol" pitchFamily="18" charset="2"/>
              </a:rPr>
              <a:t>s</a:t>
            </a:r>
            <a:r>
              <a:rPr lang="en-GB" sz="1600" dirty="0">
                <a:solidFill>
                  <a:prstClr val="black"/>
                </a:solidFill>
                <a:latin typeface="Calibri" pitchFamily="34" charset="0"/>
              </a:rPr>
              <a:t> or higher) – Measuring OTR at shorter wavelength and compensating for that</a:t>
            </a:r>
          </a:p>
        </p:txBody>
      </p:sp>
    </p:spTree>
    <p:extLst>
      <p:ext uri="{BB962C8B-B14F-4D97-AF65-F5344CB8AC3E}">
        <p14:creationId xmlns:p14="http://schemas.microsoft.com/office/powerpoint/2010/main" val="33465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RNL_pptx_template_Jul10">
  <a:themeElements>
    <a:clrScheme name="ORNL 0812 new">
      <a:dk1>
        <a:sysClr val="windowText" lastClr="000000"/>
      </a:dk1>
      <a:lt1>
        <a:sysClr val="window" lastClr="FFFFFF"/>
      </a:lt1>
      <a:dk2>
        <a:srgbClr val="006C3A"/>
      </a:dk2>
      <a:lt2>
        <a:srgbClr val="FFFFFF"/>
      </a:lt2>
      <a:accent1>
        <a:srgbClr val="4F81BD"/>
      </a:accent1>
      <a:accent2>
        <a:srgbClr val="C0504D"/>
      </a:accent2>
      <a:accent3>
        <a:srgbClr val="00B274"/>
      </a:accent3>
      <a:accent4>
        <a:srgbClr val="F79646"/>
      </a:accent4>
      <a:accent5>
        <a:srgbClr val="4BACC6"/>
      </a:accent5>
      <a:accent6>
        <a:srgbClr val="8064A2"/>
      </a:accent6>
      <a:hlink>
        <a:srgbClr val="1F497D"/>
      </a:hlink>
      <a:folHlink>
        <a:srgbClr val="006C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418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1_Office Theme</vt:lpstr>
      <vt:lpstr>1_ORNL_pptx_template_Jul10</vt:lpstr>
      <vt:lpstr>Office Theme</vt:lpstr>
      <vt:lpstr>Thème Office</vt:lpstr>
      <vt:lpstr>Non-Invasive Beam Profile: Methods in Evaluation</vt:lpstr>
      <vt:lpstr>Techniques for Main Injector</vt:lpstr>
      <vt:lpstr>Electron-beam scanner experience at ORNL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Non-Invasive Beam Profile: Methods in Evaluation</dc:title>
  <dc:creator>Rhodri Jones</dc:creator>
  <cp:lastModifiedBy>Rhodri Jones</cp:lastModifiedBy>
  <cp:revision>4</cp:revision>
  <dcterms:created xsi:type="dcterms:W3CDTF">2013-04-17T06:39:57Z</dcterms:created>
  <dcterms:modified xsi:type="dcterms:W3CDTF">2013-04-17T09:21:32Z</dcterms:modified>
</cp:coreProperties>
</file>