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72" r:id="rId5"/>
    <p:sldId id="259" r:id="rId6"/>
    <p:sldId id="282" r:id="rId7"/>
    <p:sldId id="260" r:id="rId8"/>
    <p:sldId id="262" r:id="rId9"/>
    <p:sldId id="261" r:id="rId10"/>
    <p:sldId id="263" r:id="rId11"/>
    <p:sldId id="281" r:id="rId12"/>
    <p:sldId id="269" r:id="rId13"/>
    <p:sldId id="271" r:id="rId14"/>
    <p:sldId id="264" r:id="rId15"/>
    <p:sldId id="283" r:id="rId16"/>
    <p:sldId id="268" r:id="rId17"/>
    <p:sldId id="265" r:id="rId18"/>
    <p:sldId id="266" r:id="rId19"/>
    <p:sldId id="275" r:id="rId20"/>
    <p:sldId id="284" r:id="rId21"/>
    <p:sldId id="267" r:id="rId22"/>
    <p:sldId id="273" r:id="rId23"/>
    <p:sldId id="280" r:id="rId24"/>
    <p:sldId id="279" r:id="rId25"/>
    <p:sldId id="274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hning" initials="bd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10E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4-14T12:44:22.410" idx="1">
    <p:pos x="22" y="2014"/>
    <p:text>picture is in front of text</p:text>
  </p:cm>
  <p:cm authorId="0" dt="2013-04-14T12:46:09.098" idx="2">
    <p:pos x="70" y="2290"/>
    <p:text>in red is likely the fit, beam larger as gain reduced area?
may some more comments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907BF-E3A3-449E-9F2F-000227A17E71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D4E6A-42A7-4127-AC5D-5FB99ECD69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3434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Sapinski,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2013.04.15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2013.04.15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Outline-Blue-03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28600" y="304800"/>
            <a:ext cx="990600" cy="990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experience with LHC and SPS IPM monitors in 2011 &amp; 2012 (&amp; 2013)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352800"/>
            <a:ext cx="6400800" cy="1752600"/>
          </a:xfrm>
        </p:spPr>
        <p:txBody>
          <a:bodyPr/>
          <a:lstStyle/>
          <a:p>
            <a:r>
              <a:rPr lang="en-US" dirty="0" smtClean="0"/>
              <a:t>Mariusz Sapinski, CERN BE/BI</a:t>
            </a:r>
            <a:endParaRPr lang="en-US" dirty="0"/>
          </a:p>
        </p:txBody>
      </p:sp>
      <p:pic>
        <p:nvPicPr>
          <p:cNvPr id="4" name="Picture 3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4267200"/>
            <a:ext cx="7964140" cy="14783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30_13_imag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04000" y="2057400"/>
            <a:ext cx="2540000" cy="190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52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334000" y="31242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096000" y="1524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Anti-SEM wires glowing: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>
            <a:endCxn id="37" idx="6"/>
          </p:cNvCxnSpPr>
          <p:nvPr/>
        </p:nvCxnSpPr>
        <p:spPr>
          <a:xfrm flipH="1">
            <a:off x="5791200" y="1905000"/>
            <a:ext cx="1143000" cy="1447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105400" y="3352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52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334000" y="31242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105400" y="3352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30_13_imag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2209800"/>
            <a:ext cx="6096000" cy="457200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124200" y="16764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Solution: masking at level of image processing</a:t>
            </a:r>
            <a:endParaRPr lang="en-US" sz="2400" b="1" dirty="0"/>
          </a:p>
        </p:txBody>
      </p:sp>
      <p:sp>
        <p:nvSpPr>
          <p:cNvPr id="53" name="Rectangle 52"/>
          <p:cNvSpPr/>
          <p:nvPr/>
        </p:nvSpPr>
        <p:spPr>
          <a:xfrm>
            <a:off x="4343400" y="2971800"/>
            <a:ext cx="2895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343400" y="3429000"/>
            <a:ext cx="2895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343400" y="3886200"/>
            <a:ext cx="2895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343400" y="4343400"/>
            <a:ext cx="2895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343400" y="4800600"/>
            <a:ext cx="2895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3733800" y="5253335"/>
            <a:ext cx="60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Interestingly it is mainly observed in</a:t>
            </a:r>
          </a:p>
          <a:p>
            <a:r>
              <a:rPr lang="en-US" sz="2400" b="1" dirty="0" smtClean="0"/>
              <a:t>v</a:t>
            </a:r>
            <a:r>
              <a:rPr lang="en-US" sz="2400" b="1" dirty="0" smtClean="0"/>
              <a:t>ertical IPM</a:t>
            </a:r>
            <a:endParaRPr lang="en-US" sz="2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52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334000" y="36576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096000" y="15240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 space charge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And electron </a:t>
            </a:r>
            <a:r>
              <a:rPr lang="en-US" dirty="0" err="1" smtClean="0">
                <a:solidFill>
                  <a:srgbClr val="FF0000"/>
                </a:solidFill>
              </a:rPr>
              <a:t>gyroradius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See </a:t>
            </a:r>
            <a:r>
              <a:rPr lang="en-US" dirty="0" err="1" smtClean="0">
                <a:solidFill>
                  <a:srgbClr val="FF0000"/>
                </a:solidFill>
              </a:rPr>
              <a:t>Marcin’s</a:t>
            </a:r>
            <a:r>
              <a:rPr lang="en-US" dirty="0" smtClean="0">
                <a:solidFill>
                  <a:srgbClr val="FF0000"/>
                </a:solidFill>
              </a:rPr>
              <a:t> presentation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>
            <a:endCxn id="37" idx="6"/>
          </p:cNvCxnSpPr>
          <p:nvPr/>
        </p:nvCxnSpPr>
        <p:spPr>
          <a:xfrm flipH="1">
            <a:off x="5791200" y="2438400"/>
            <a:ext cx="1143000" cy="1447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105400" y="3352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52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029200" y="3276600"/>
            <a:ext cx="10668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724400" y="1371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Electron </a:t>
            </a:r>
            <a:r>
              <a:rPr lang="en-US" dirty="0" smtClean="0">
                <a:solidFill>
                  <a:srgbClr val="FF0000"/>
                </a:solidFill>
              </a:rPr>
              <a:t>cloud (suspected)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>
            <a:endCxn id="37" idx="0"/>
          </p:cNvCxnSpPr>
          <p:nvPr/>
        </p:nvCxnSpPr>
        <p:spPr>
          <a:xfrm>
            <a:off x="5486400" y="1828800"/>
            <a:ext cx="76200" cy="1447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3" name="Picture 1" descr="C:\Users\Mariusz\ShareZena\BGI\EmittWS13\B2V_50ns_highRF_2_profi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981200"/>
            <a:ext cx="2286000" cy="2216989"/>
          </a:xfrm>
          <a:prstGeom prst="rect">
            <a:avLst/>
          </a:prstGeom>
          <a:noFill/>
        </p:spPr>
      </p:pic>
      <p:sp>
        <p:nvSpPr>
          <p:cNvPr id="52" name="TextBox 51"/>
          <p:cNvSpPr txBox="1"/>
          <p:nvPr/>
        </p:nvSpPr>
        <p:spPr>
          <a:xfrm>
            <a:off x="5257800" y="54864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Appears only in specific conditions (scrubbing).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electrodes and MCPs are NEG-coated </a:t>
            </a:r>
            <a:r>
              <a:rPr lang="en-US" smtClean="0">
                <a:solidFill>
                  <a:srgbClr val="FF0000"/>
                </a:solidFill>
              </a:rPr>
              <a:t>to suppress </a:t>
            </a:r>
            <a:r>
              <a:rPr lang="en-US" dirty="0" smtClean="0">
                <a:solidFill>
                  <a:srgbClr val="FF0000"/>
                </a:solidFill>
              </a:rPr>
              <a:t>e-cloud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3" name="Picture 52" descr="scrubbing20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66388" y="1752600"/>
            <a:ext cx="2977612" cy="236220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7696200" y="1676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scrubbing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371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334000" y="43434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724400" y="12954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Nonuniform</a:t>
            </a:r>
            <a:r>
              <a:rPr lang="en-US" dirty="0" smtClean="0">
                <a:solidFill>
                  <a:srgbClr val="FF0000"/>
                </a:solidFill>
              </a:rPr>
              <a:t> MCP ageing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Phosphor screen burn-in?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9" name="Straight Arrow Connector 38"/>
          <p:cNvCxnSpPr>
            <a:endCxn id="37" idx="1"/>
          </p:cNvCxnSpPr>
          <p:nvPr/>
        </p:nvCxnSpPr>
        <p:spPr>
          <a:xfrm>
            <a:off x="5029200" y="1981200"/>
            <a:ext cx="371755" cy="24291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BGIB1V-69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1981200"/>
            <a:ext cx="2743200" cy="182880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5181600" y="53340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During winter 2011/12 MCPs in 2 BGIs have been exchanged. Signals improved a lot, but both MCPs died soon because of HV/high signal problems.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371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334000" y="43434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 descr="plot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1828800"/>
            <a:ext cx="6934200" cy="4702504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2133600" y="12192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Solution: use EGP to measure </a:t>
            </a:r>
            <a:r>
              <a:rPr lang="en-US" sz="2400" b="1" dirty="0" err="1" smtClean="0"/>
              <a:t>nonuniformity</a:t>
            </a:r>
            <a:r>
              <a:rPr lang="en-US" sz="2400" b="1" dirty="0" smtClean="0"/>
              <a:t> and correct for it.</a:t>
            </a:r>
            <a:endParaRPr lang="en-US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2667000" y="4876800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But EGPs did not work in a very reliable way.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T</a:t>
            </a:r>
            <a:r>
              <a:rPr lang="en-US" sz="2400" b="1" dirty="0" smtClean="0"/>
              <a:t>hey stopped working at the end of run (ageing?)</a:t>
            </a:r>
          </a:p>
          <a:p>
            <a:r>
              <a:rPr lang="en-US" sz="2400" b="1" dirty="0" smtClean="0"/>
              <a:t>Orbital bump possible, but small at injection.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724400" y="1828800"/>
            <a:ext cx="1219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371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334000" y="43434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105400" y="1219200"/>
            <a:ext cx="419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MCP </a:t>
            </a:r>
            <a:r>
              <a:rPr lang="en-US" dirty="0" smtClean="0">
                <a:solidFill>
                  <a:srgbClr val="FF0000"/>
                </a:solidFill>
              </a:rPr>
              <a:t>hole pitch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n-US" dirty="0" smtClean="0">
                <a:solidFill>
                  <a:srgbClr val="FF0000"/>
                </a:solidFill>
              </a:rPr>
              <a:t>32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+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Signal broadening between MCP and Phosphor screen due to emission cone.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9" name="Straight Arrow Connector 38"/>
          <p:cNvCxnSpPr>
            <a:endCxn id="37" idx="1"/>
          </p:cNvCxnSpPr>
          <p:nvPr/>
        </p:nvCxnSpPr>
        <p:spPr>
          <a:xfrm>
            <a:off x="5029200" y="1981200"/>
            <a:ext cx="371755" cy="24291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447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724400" y="1295400"/>
            <a:ext cx="3810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Optical system PSF is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estimated to be 22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 (ZMAX)</a:t>
            </a:r>
          </a:p>
          <a:p>
            <a:r>
              <a:rPr lang="en-US" sz="1600" dirty="0" smtClean="0"/>
              <a:t>            D. Kramer et al., CERN-AB-2005-072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124200" y="4419600"/>
            <a:ext cx="13716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4038600" y="1981200"/>
            <a:ext cx="990600" cy="2438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447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029200" y="2145268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Camera tilt, measured and corrected.</a:t>
            </a:r>
          </a:p>
        </p:txBody>
      </p:sp>
      <p:sp>
        <p:nvSpPr>
          <p:cNvPr id="38" name="Oval 37"/>
          <p:cNvSpPr/>
          <p:nvPr/>
        </p:nvSpPr>
        <p:spPr>
          <a:xfrm>
            <a:off x="3048000" y="33528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>
            <a:endCxn id="38" idx="7"/>
          </p:cNvCxnSpPr>
          <p:nvPr/>
        </p:nvCxnSpPr>
        <p:spPr>
          <a:xfrm flipH="1">
            <a:off x="3633367" y="2514600"/>
            <a:ext cx="1395833" cy="93863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447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876800" y="1334869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Transmission using analog video signal: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line-to-line noise and other </a:t>
            </a:r>
            <a:r>
              <a:rPr lang="en-US" dirty="0" err="1" smtClean="0">
                <a:solidFill>
                  <a:srgbClr val="FF0000"/>
                </a:solidFill>
              </a:rPr>
              <a:t>artefacts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0480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>
            <a:endCxn id="38" idx="7"/>
          </p:cNvCxnSpPr>
          <p:nvPr/>
        </p:nvCxnSpPr>
        <p:spPr>
          <a:xfrm flipH="1">
            <a:off x="3633367" y="1981200"/>
            <a:ext cx="1395833" cy="93863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 descr="B2V_2D_0bum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2209800"/>
            <a:ext cx="2172346" cy="1473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High-brightness beams</a:t>
            </a:r>
          </a:p>
          <a:p>
            <a:r>
              <a:rPr lang="en-US" dirty="0" smtClean="0"/>
              <a:t>Short description of SPS and LHC IPM</a:t>
            </a:r>
          </a:p>
          <a:p>
            <a:pPr lvl="1"/>
            <a:r>
              <a:rPr lang="en-US" dirty="0" smtClean="0"/>
              <a:t>HV</a:t>
            </a:r>
          </a:p>
          <a:p>
            <a:pPr lvl="1"/>
            <a:r>
              <a:rPr lang="en-US" dirty="0" smtClean="0"/>
              <a:t>Gas injection</a:t>
            </a:r>
          </a:p>
          <a:p>
            <a:pPr lvl="1"/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Imaging, signal distortion (along the path)</a:t>
            </a:r>
          </a:p>
          <a:p>
            <a:r>
              <a:rPr lang="en-US" dirty="0" smtClean="0"/>
              <a:t>Hardware failures</a:t>
            </a:r>
          </a:p>
          <a:p>
            <a:r>
              <a:rPr lang="en-US" dirty="0" smtClean="0"/>
              <a:t>Calibration methods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447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876800" y="1334869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Transmission using analog video signal: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line-to-line noise and other </a:t>
            </a:r>
            <a:r>
              <a:rPr lang="en-US" dirty="0" err="1" smtClean="0">
                <a:solidFill>
                  <a:srgbClr val="FF0000"/>
                </a:solidFill>
              </a:rPr>
              <a:t>artefacts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048000" y="28194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>
            <a:endCxn id="38" idx="7"/>
          </p:cNvCxnSpPr>
          <p:nvPr/>
        </p:nvCxnSpPr>
        <p:spPr>
          <a:xfrm flipH="1">
            <a:off x="3633367" y="1981200"/>
            <a:ext cx="1395833" cy="93863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 descr="B2V_2D_0bum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2209800"/>
            <a:ext cx="2172346" cy="1473200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1219200" y="1295400"/>
            <a:ext cx="7924800" cy="487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600200" y="15240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Solution: image filtering, </a:t>
            </a:r>
            <a:r>
              <a:rPr lang="en-US" dirty="0" err="1" smtClean="0"/>
              <a:t>eg</a:t>
            </a:r>
            <a:r>
              <a:rPr lang="en-US" dirty="0" smtClean="0"/>
              <a:t>. 2D FFT filters (still being tested)</a:t>
            </a:r>
            <a:endParaRPr lang="en-US" dirty="0"/>
          </a:p>
        </p:txBody>
      </p:sp>
      <p:pic>
        <p:nvPicPr>
          <p:cNvPr id="45" name="Picture 44" descr="30_13_imag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1981201"/>
            <a:ext cx="3454400" cy="2590800"/>
          </a:xfrm>
          <a:prstGeom prst="rect">
            <a:avLst/>
          </a:prstGeom>
        </p:spPr>
      </p:pic>
      <p:pic>
        <p:nvPicPr>
          <p:cNvPr id="48" name="Picture 47" descr="30_13_ifft_sel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67200" y="2971800"/>
            <a:ext cx="4533900" cy="340042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distortion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447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800600" y="1334869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SPS: picking up a huge noise on video signal correlated with beam type/intensity</a:t>
            </a:r>
          </a:p>
        </p:txBody>
      </p:sp>
      <p:sp>
        <p:nvSpPr>
          <p:cNvPr id="38" name="Oval 37"/>
          <p:cNvSpPr/>
          <p:nvPr/>
        </p:nvSpPr>
        <p:spPr>
          <a:xfrm>
            <a:off x="1676400" y="2743200"/>
            <a:ext cx="2057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>
            <a:endCxn id="38" idx="7"/>
          </p:cNvCxnSpPr>
          <p:nvPr/>
        </p:nvCxnSpPr>
        <p:spPr>
          <a:xfrm flipH="1">
            <a:off x="3432501" y="1905000"/>
            <a:ext cx="1596700" cy="9051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228600" y="2286000"/>
            <a:ext cx="838200" cy="2667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914400" y="1752600"/>
            <a:ext cx="3886200" cy="762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sps-0006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2057400"/>
            <a:ext cx="2441036" cy="182245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5257800" y="54102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Cable shielding and exchange of  video signal amplifier were helpful.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 failures </a:t>
            </a:r>
            <a:br>
              <a:rPr lang="en-US" dirty="0" smtClean="0"/>
            </a:br>
            <a:r>
              <a:rPr lang="en-US" dirty="0" smtClean="0"/>
              <a:t>(other than already mentioned)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85800" y="1676400"/>
            <a:ext cx="8077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HV ctrl card – problem with compatibility with VME (</a:t>
            </a:r>
            <a:r>
              <a:rPr lang="en-US" sz="2000" dirty="0" err="1" smtClean="0"/>
              <a:t>linux</a:t>
            </a:r>
            <a:r>
              <a:rPr lang="en-US" sz="2000" dirty="0" smtClean="0"/>
              <a:t> CPU)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5 CID cameras stopped working, in most cases we suspect that intensifier reached MTTF (</a:t>
            </a:r>
            <a:r>
              <a:rPr lang="en-US" sz="2000" dirty="0" err="1" smtClean="0">
                <a:solidFill>
                  <a:srgbClr val="FF0000"/>
                </a:solidFill>
              </a:rPr>
              <a:t>tbc</a:t>
            </a:r>
            <a:r>
              <a:rPr lang="en-US" sz="2000" dirty="0" smtClean="0">
                <a:solidFill>
                  <a:srgbClr val="FF0000"/>
                </a:solidFill>
              </a:rPr>
              <a:t> by </a:t>
            </a:r>
            <a:r>
              <a:rPr lang="en-US" sz="2000" dirty="0" err="1" smtClean="0">
                <a:solidFill>
                  <a:srgbClr val="FF0000"/>
                </a:solidFill>
              </a:rPr>
              <a:t>ThermoFischer</a:t>
            </a:r>
            <a:r>
              <a:rPr lang="en-US" sz="2000" dirty="0" smtClean="0">
                <a:solidFill>
                  <a:srgbClr val="FF0000"/>
                </a:solidFill>
              </a:rPr>
              <a:t>).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 failures of MCPs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“conditioning effect” for MCPs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too high </a:t>
            </a:r>
            <a:r>
              <a:rPr lang="en-US" sz="2000" dirty="0" smtClean="0"/>
              <a:t>input electron current </a:t>
            </a:r>
            <a:r>
              <a:rPr lang="en-US" sz="2000" dirty="0" smtClean="0"/>
              <a:t>might kill MCP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abrupt HV change might kill MCP (and dump the beam!)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5257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Killed MCP: creation a conducting channel through the plate: cannot set HV anymore, cannot amplify the signal.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and amplitude dependence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55" name="Picture 54" descr="B2V_Sigma_vs_Amplitude_F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2971800"/>
            <a:ext cx="5095875" cy="33789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71600" y="1371600"/>
            <a:ext cx="708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ROOT fitting library (the same as for BSRT)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there is a dependence of measured beam sigma on the signal amplitude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amplitude feedback is crucial  (we do it through camera </a:t>
            </a:r>
            <a:r>
              <a:rPr lang="en-US" dirty="0" smtClean="0"/>
              <a:t>intensifier gain)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(changing HV on the MCP in the vacuum is risky)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from specifications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066800" y="13716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Camera pixel size:  11.5 </a:t>
            </a:r>
            <a:r>
              <a:rPr lang="el-GR" dirty="0" smtClean="0"/>
              <a:t>μ</a:t>
            </a:r>
            <a:r>
              <a:rPr lang="en-US" dirty="0" smtClean="0"/>
              <a:t>m * 1.6 (taper)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Optical system magnification: 0.2</a:t>
            </a:r>
          </a:p>
          <a:p>
            <a:r>
              <a:rPr lang="en-US" dirty="0" smtClean="0"/>
              <a:t>                                                                          Calibration = 92 </a:t>
            </a:r>
            <a:r>
              <a:rPr lang="el-GR" dirty="0" smtClean="0"/>
              <a:t>μ</a:t>
            </a:r>
            <a:r>
              <a:rPr lang="en-US" dirty="0" smtClean="0"/>
              <a:t>m/pixel</a:t>
            </a:r>
          </a:p>
          <a:p>
            <a:endParaRPr lang="en-US" dirty="0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381000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Calibration in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lab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505200"/>
            <a:ext cx="3657600" cy="232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5257800" y="36576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value found:  </a:t>
            </a:r>
          </a:p>
          <a:p>
            <a:r>
              <a:rPr lang="en-US" dirty="0" smtClean="0"/>
              <a:t>    115 ±3 </a:t>
            </a:r>
            <a:r>
              <a:rPr lang="el-GR" dirty="0" smtClean="0"/>
              <a:t>μ</a:t>
            </a:r>
            <a:r>
              <a:rPr lang="en-US" dirty="0" smtClean="0"/>
              <a:t>m/pixel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676400" y="54980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</a:t>
            </a:r>
            <a:r>
              <a:rPr lang="en-US" dirty="0" err="1" smtClean="0"/>
              <a:t>Marcin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Beam-based calibration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066800" y="1143000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Interpolate beam position from neighbor BPMs.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Make an orbital bump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Error on orbit position in BGI location: 100 </a:t>
            </a:r>
            <a:r>
              <a:rPr lang="el-GR" dirty="0" smtClean="0"/>
              <a:t>μ</a:t>
            </a:r>
            <a:r>
              <a:rPr lang="en-US" dirty="0" smtClean="0"/>
              <a:t>m </a:t>
            </a:r>
            <a:r>
              <a:rPr lang="en-US" dirty="0" smtClean="0"/>
              <a:t>(interpolation error)</a:t>
            </a:r>
            <a:endParaRPr lang="en-US" dirty="0"/>
          </a:p>
        </p:txBody>
      </p:sp>
      <p:pic>
        <p:nvPicPr>
          <p:cNvPr id="3074" name="Picture 2" descr="C:\Users\Mariusz\ShareZena\BGI\EmittWS13\B2H_bump_cali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546039"/>
            <a:ext cx="5459413" cy="3702361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3733800" y="2438400"/>
            <a:ext cx="609600" cy="381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81200" y="23622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05400" y="23622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66800" y="25146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BPM1               75m              BGI      30m        BPM2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909232" y="3244334"/>
            <a:ext cx="285353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Calibration = 95-99 </a:t>
            </a:r>
            <a:r>
              <a:rPr lang="el-GR" dirty="0" smtClean="0"/>
              <a:t>μ</a:t>
            </a:r>
            <a:r>
              <a:rPr lang="en-US" dirty="0" smtClean="0"/>
              <a:t>m/pixel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Installation of BPM close to </a:t>
            </a:r>
          </a:p>
          <a:p>
            <a:r>
              <a:rPr lang="en-US" dirty="0" smtClean="0"/>
              <a:t>BGI is foreseen during LS1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09800" y="2514600"/>
            <a:ext cx="1447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419600" y="2514600"/>
            <a:ext cx="609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Cross-calibration (WS, BSRT)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219200" y="1219200"/>
            <a:ext cx="7086600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Because of old MCPs BGI sensitivity starts where WS cannot </a:t>
            </a:r>
            <a:r>
              <a:rPr lang="en-US" dirty="0" smtClean="0"/>
              <a:t>measure</a:t>
            </a:r>
            <a:endParaRPr lang="en-US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But for ions there was an overlap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BSRT uses cross-calibration with WS, so calibration with BSRT is of “second order”.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0"/>
            <a:ext cx="33813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124200"/>
            <a:ext cx="34956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5410200"/>
            <a:ext cx="25622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6019800" y="4114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Additional broadening in BGI – point spread function?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35052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Pb82+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419600" y="35052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Pb82+</a:t>
            </a:r>
            <a:endParaRPr lang="en-US" sz="1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Ramp-based calibration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981200" y="1295400"/>
          <a:ext cx="4127500" cy="1047750"/>
        </p:xfrm>
        <a:graphic>
          <a:graphicData uri="http://schemas.openxmlformats.org/presentationml/2006/ole">
            <p:oleObj spid="_x0000_s5122" name="Equation" r:id="rId3" imgW="1650960" imgH="419040" progId="Equation.3">
              <p:embed/>
            </p:oleObj>
          </a:graphicData>
        </a:graphic>
      </p:graphicFrame>
      <p:pic>
        <p:nvPicPr>
          <p:cNvPr id="9" name="Picture 8" descr="FE_calib_B2Vp_FillData20130209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2590800"/>
            <a:ext cx="3952875" cy="2663708"/>
          </a:xfrm>
          <a:prstGeom prst="rect">
            <a:avLst/>
          </a:prstGeom>
        </p:spPr>
      </p:pic>
      <p:pic>
        <p:nvPicPr>
          <p:cNvPr id="10" name="Picture 9" descr="FE_p1dGamma100_B2Vp_FillData20130209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2590801"/>
            <a:ext cx="3841852" cy="2667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09800" y="42672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σ</a:t>
            </a:r>
            <a:r>
              <a:rPr lang="en-US" sz="1600" baseline="-25000" dirty="0" smtClean="0"/>
              <a:t>PSF</a:t>
            </a:r>
            <a:r>
              <a:rPr lang="en-US" sz="1600" dirty="0" smtClean="0"/>
              <a:t>=√p1 = 0.5 mm</a:t>
            </a:r>
            <a:endParaRPr lang="en-US" sz="16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53340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possible to optimize the fitting procedure, but is the quadratic correction enough to correct for all errors, especially the beam space charge?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667000" y="3758184"/>
            <a:ext cx="228600" cy="0"/>
          </a:xfrm>
          <a:prstGeom prst="line">
            <a:avLst/>
          </a:prstGeom>
          <a:ln w="19050">
            <a:solidFill>
              <a:srgbClr val="0510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447800"/>
            <a:ext cx="8077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LHC IPM deals with beams of unprecedented brightness.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System was </a:t>
            </a:r>
            <a:r>
              <a:rPr lang="en-US" dirty="0" smtClean="0"/>
              <a:t> in commissioning for the whole period. </a:t>
            </a:r>
            <a:r>
              <a:rPr lang="en-US" dirty="0" smtClean="0"/>
              <a:t>A</a:t>
            </a:r>
            <a:r>
              <a:rPr lang="en-US" dirty="0" smtClean="0"/>
              <a:t>lmost </a:t>
            </a:r>
            <a:r>
              <a:rPr lang="en-US" dirty="0" smtClean="0"/>
              <a:t>not used for operation during Run 1 because of difficulties to calibrate it</a:t>
            </a:r>
            <a:r>
              <a:rPr lang="en-US" dirty="0" smtClean="0"/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But a lot of studies were done, a lot of data collected, significant upgrades.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We suspect that there are strong physical reasons behind </a:t>
            </a:r>
            <a:r>
              <a:rPr lang="en-US" dirty="0" smtClean="0"/>
              <a:t>calibration issue.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We think that we need a stronger magnetic field.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SPS IPM was renovated but noise on video signal was too large for most beams to use it.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There are some hints on how to reduce it.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A series of upgrades during LS1 is planned but we are happy to hear your advices.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Beams with emittance as small as 0.7 </a:t>
            </a:r>
            <a:r>
              <a:rPr lang="el-GR" sz="2400" dirty="0" smtClean="0"/>
              <a:t>μ</a:t>
            </a:r>
            <a:r>
              <a:rPr lang="en-US" sz="2400" dirty="0" err="1" smtClean="0"/>
              <a:t>m∙</a:t>
            </a:r>
            <a:r>
              <a:rPr lang="en-US" sz="2400" dirty="0" err="1" smtClean="0"/>
              <a:t>rad</a:t>
            </a:r>
            <a:r>
              <a:rPr lang="en-US" sz="2400" dirty="0" smtClean="0"/>
              <a:t> (</a:t>
            </a:r>
            <a:r>
              <a:rPr lang="en-US" sz="2400" dirty="0" err="1" smtClean="0"/>
              <a:t>pPb</a:t>
            </a:r>
            <a:r>
              <a:rPr lang="en-US" sz="2400" dirty="0" smtClean="0"/>
              <a:t> run)</a:t>
            </a:r>
            <a:endParaRPr lang="en-US" sz="2400" dirty="0" smtClean="0"/>
          </a:p>
          <a:p>
            <a:r>
              <a:rPr lang="en-US" sz="2400" dirty="0" smtClean="0"/>
              <a:t>Typical emittance for high-intensity protons: </a:t>
            </a:r>
            <a:r>
              <a:rPr lang="en-US" sz="2400" dirty="0" smtClean="0">
                <a:solidFill>
                  <a:srgbClr val="FF0000"/>
                </a:solidFill>
              </a:rPr>
              <a:t>1.5 </a:t>
            </a:r>
            <a:r>
              <a:rPr lang="el-GR" sz="2400" dirty="0" smtClean="0">
                <a:solidFill>
                  <a:srgbClr val="FF0000"/>
                </a:solidFill>
              </a:rPr>
              <a:t>μ</a:t>
            </a:r>
            <a:r>
              <a:rPr lang="en-US" sz="2400" dirty="0" err="1" smtClean="0">
                <a:solidFill>
                  <a:srgbClr val="FF0000"/>
                </a:solidFill>
              </a:rPr>
              <a:t>m∙</a:t>
            </a:r>
            <a:r>
              <a:rPr lang="en-US" sz="2400" dirty="0" err="1" smtClean="0">
                <a:solidFill>
                  <a:srgbClr val="FF0000"/>
                </a:solidFill>
              </a:rPr>
              <a:t>rad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400" dirty="0" smtClean="0"/>
              <a:t>(designed emittance 3.5 </a:t>
            </a:r>
            <a:r>
              <a:rPr lang="el-GR" sz="2400" dirty="0" smtClean="0"/>
              <a:t>μ</a:t>
            </a:r>
            <a:r>
              <a:rPr lang="en-US" sz="2400" dirty="0" err="1" smtClean="0"/>
              <a:t>m∙</a:t>
            </a:r>
            <a:r>
              <a:rPr lang="en-US" sz="2400" dirty="0" err="1" smtClean="0"/>
              <a:t>rad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Up to </a:t>
            </a:r>
            <a:r>
              <a:rPr lang="en-US" sz="2400" dirty="0" smtClean="0">
                <a:solidFill>
                  <a:srgbClr val="FF0000"/>
                </a:solidFill>
              </a:rPr>
              <a:t>1.7∙10</a:t>
            </a:r>
            <a:r>
              <a:rPr lang="en-US" sz="2400" baseline="30000" dirty="0" smtClean="0">
                <a:solidFill>
                  <a:srgbClr val="FF0000"/>
                </a:solidFill>
              </a:rPr>
              <a:t>11 </a:t>
            </a:r>
            <a:r>
              <a:rPr lang="en-US" sz="2400" dirty="0" smtClean="0"/>
              <a:t>protons/bunch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Beam size</a:t>
            </a:r>
            <a:r>
              <a:rPr lang="en-US" sz="2400" dirty="0" smtClean="0"/>
              <a:t>: at </a:t>
            </a:r>
            <a:r>
              <a:rPr lang="en-US" sz="2400" dirty="0" smtClean="0"/>
              <a:t>7 </a:t>
            </a:r>
            <a:r>
              <a:rPr lang="en-US" sz="2400" dirty="0" err="1" smtClean="0"/>
              <a:t>TeV</a:t>
            </a:r>
            <a:r>
              <a:rPr lang="en-US" sz="2400" dirty="0" smtClean="0"/>
              <a:t>, </a:t>
            </a:r>
            <a:r>
              <a:rPr lang="el-GR" sz="2400" dirty="0" smtClean="0"/>
              <a:t>β</a:t>
            </a:r>
            <a:r>
              <a:rPr lang="en-US" sz="2400" dirty="0" smtClean="0"/>
              <a:t>=100 </a:t>
            </a:r>
            <a:r>
              <a:rPr lang="en-US" sz="2400" dirty="0" smtClean="0"/>
              <a:t>m: </a:t>
            </a:r>
            <a:r>
              <a:rPr lang="en-US" sz="2400" dirty="0" smtClean="0">
                <a:solidFill>
                  <a:srgbClr val="FF0000"/>
                </a:solidFill>
              </a:rPr>
              <a:t>100 </a:t>
            </a:r>
            <a:r>
              <a:rPr lang="el-GR" sz="2400" dirty="0" smtClean="0">
                <a:solidFill>
                  <a:srgbClr val="FF0000"/>
                </a:solidFill>
              </a:rPr>
              <a:t>μ</a:t>
            </a:r>
            <a:r>
              <a:rPr lang="en-US" sz="2400" dirty="0" smtClean="0">
                <a:solidFill>
                  <a:srgbClr val="FF0000"/>
                </a:solidFill>
              </a:rPr>
              <a:t>m</a:t>
            </a:r>
          </a:p>
          <a:p>
            <a:r>
              <a:rPr lang="en-US" sz="2400" dirty="0" smtClean="0"/>
              <a:t>2800 </a:t>
            </a:r>
            <a:r>
              <a:rPr lang="en-US" sz="2400" dirty="0" smtClean="0"/>
              <a:t>bunches</a:t>
            </a:r>
          </a:p>
          <a:p>
            <a:endParaRPr lang="en-US" sz="2400" baseline="30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System: HV cage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8" name="Content Placeholder 7" descr="BGIB1H-6820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 descr="HV_power_supply-16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4594098"/>
            <a:ext cx="2438400" cy="286512"/>
          </a:xfrm>
          <a:prstGeom prst="rect">
            <a:avLst/>
          </a:prstGeom>
        </p:spPr>
      </p:pic>
      <p:pic>
        <p:nvPicPr>
          <p:cNvPr id="9" name="Content Placeholder 8" descr="HVcag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828800"/>
            <a:ext cx="3147437" cy="298586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System: HV cage + PS + control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38400" y="20574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38400" y="22098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14600" y="2362200"/>
            <a:ext cx="16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38400" y="37338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438400" y="3904488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057400" y="4114800"/>
            <a:ext cx="205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91000" y="1852136"/>
            <a:ext cx="14870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EGPin</a:t>
            </a:r>
            <a:r>
              <a:rPr lang="en-US" sz="1400" dirty="0" smtClean="0"/>
              <a:t>      - 1800 V</a:t>
            </a:r>
          </a:p>
          <a:p>
            <a:r>
              <a:rPr lang="en-US" sz="1400" dirty="0" err="1" smtClean="0"/>
              <a:t>EGPout</a:t>
            </a:r>
            <a:r>
              <a:rPr lang="en-US" sz="1400" dirty="0" smtClean="0"/>
              <a:t>   - 1900 V </a:t>
            </a:r>
          </a:p>
          <a:p>
            <a:r>
              <a:rPr lang="en-US" sz="1400" dirty="0" err="1" smtClean="0"/>
              <a:t>Cgrid</a:t>
            </a:r>
            <a:r>
              <a:rPr lang="en-US" sz="1400" dirty="0" smtClean="0"/>
              <a:t>       - 2000 V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191000" y="3581400"/>
            <a:ext cx="14814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MCPin</a:t>
            </a:r>
            <a:r>
              <a:rPr lang="en-US" sz="1400" dirty="0" smtClean="0"/>
              <a:t>     +2000V</a:t>
            </a:r>
          </a:p>
          <a:p>
            <a:r>
              <a:rPr lang="en-US" sz="1400" dirty="0" err="1" smtClean="0"/>
              <a:t>MCPout</a:t>
            </a:r>
            <a:r>
              <a:rPr lang="en-US" sz="1400" dirty="0" smtClean="0"/>
              <a:t>  +2600V</a:t>
            </a:r>
          </a:p>
          <a:p>
            <a:r>
              <a:rPr lang="en-US" sz="1400" dirty="0" smtClean="0"/>
              <a:t>Phosphor +5000V</a:t>
            </a:r>
            <a:endParaRPr lang="en-US" sz="1400" dirty="0"/>
          </a:p>
        </p:txBody>
      </p:sp>
      <p:cxnSp>
        <p:nvCxnSpPr>
          <p:cNvPr id="37" name="Elbow Connector 36"/>
          <p:cNvCxnSpPr/>
          <p:nvPr/>
        </p:nvCxnSpPr>
        <p:spPr>
          <a:xfrm rot="16200000" flipH="1">
            <a:off x="4076700" y="3543300"/>
            <a:ext cx="3657600" cy="533400"/>
          </a:xfrm>
          <a:prstGeom prst="bentConnector3">
            <a:avLst>
              <a:gd name="adj1" fmla="val -3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6200000" flipH="1">
            <a:off x="4076700" y="3695700"/>
            <a:ext cx="3657600" cy="533400"/>
          </a:xfrm>
          <a:prstGeom prst="bentConnector3">
            <a:avLst>
              <a:gd name="adj1" fmla="val -3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6200000" flipH="1">
            <a:off x="4191000" y="3886200"/>
            <a:ext cx="3429000" cy="533400"/>
          </a:xfrm>
          <a:prstGeom prst="bentConnector3">
            <a:avLst>
              <a:gd name="adj1" fmla="val -10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/>
        </p:nvCxnSpPr>
        <p:spPr>
          <a:xfrm rot="16200000" flipH="1">
            <a:off x="4876800" y="4495800"/>
            <a:ext cx="2057400" cy="533400"/>
          </a:xfrm>
          <a:prstGeom prst="bentConnector3">
            <a:avLst>
              <a:gd name="adj1" fmla="val -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rot="16200000" flipH="1">
            <a:off x="4876800" y="4648200"/>
            <a:ext cx="2057400" cy="533400"/>
          </a:xfrm>
          <a:prstGeom prst="bentConnector3">
            <a:avLst>
              <a:gd name="adj1" fmla="val -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rot="16200000" flipH="1">
            <a:off x="5067301" y="4762500"/>
            <a:ext cx="1752599" cy="457200"/>
          </a:xfrm>
          <a:prstGeom prst="bentConnector3">
            <a:avLst>
              <a:gd name="adj1" fmla="val -5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629400" y="2057400"/>
            <a:ext cx="2286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7467600" y="2057400"/>
            <a:ext cx="304800" cy="1828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HVctrl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6172200" y="59436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8763000" y="48768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8458200" y="48768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8153400" y="48768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7696200" y="48768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7391400" y="48768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7086600" y="48768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696200" y="45836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8" name="Up-Down Arrow 67"/>
          <p:cNvSpPr/>
          <p:nvPr/>
        </p:nvSpPr>
        <p:spPr>
          <a:xfrm>
            <a:off x="7543800" y="3886200"/>
            <a:ext cx="228600" cy="762000"/>
          </a:xfrm>
          <a:prstGeom prst="up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6705600" y="2133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VME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rot="5400000">
            <a:off x="5530334" y="4844534"/>
            <a:ext cx="106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180 m</a:t>
            </a:r>
            <a:endParaRPr lang="en-US" dirty="0"/>
          </a:p>
        </p:txBody>
      </p:sp>
      <p:pic>
        <p:nvPicPr>
          <p:cNvPr id="73" name="Picture 72" descr="HVcontrollerCard-16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72400" y="2057401"/>
            <a:ext cx="181356" cy="1828800"/>
          </a:xfrm>
          <a:prstGeom prst="rect">
            <a:avLst/>
          </a:prstGeom>
        </p:spPr>
      </p:pic>
      <p:cxnSp>
        <p:nvCxnSpPr>
          <p:cNvPr id="38" name="Straight Connector 37"/>
          <p:cNvCxnSpPr/>
          <p:nvPr/>
        </p:nvCxnSpPr>
        <p:spPr>
          <a:xfrm>
            <a:off x="1295400" y="2362200"/>
            <a:ext cx="12192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1828800" y="2971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9600" y="2743200"/>
            <a:ext cx="228600" cy="76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09600" y="3276600"/>
            <a:ext cx="228600" cy="76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971800" y="2743200"/>
            <a:ext cx="228600" cy="76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971800" y="3276600"/>
            <a:ext cx="228600" cy="76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40081" y="2514600"/>
            <a:ext cx="45719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40081" y="2971800"/>
            <a:ext cx="45719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40081" y="3474720"/>
            <a:ext cx="45719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667512" y="23622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667512" y="26670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667512" y="31242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67512" y="333756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67512" y="3639312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600200" y="26670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beam</a:t>
            </a:r>
            <a:endParaRPr lang="en-US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1295400" y="22860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anti-SEM wires 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337811" y="271019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Field-shaping electrodes</a:t>
            </a:r>
            <a:endParaRPr lang="en-US" sz="1400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3810000" y="3048000"/>
            <a:ext cx="0" cy="685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733800" y="32004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Accelerating potential</a:t>
            </a:r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6705600" y="2133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VME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7" name="Picture 56" descr="PICT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889000" y="939800"/>
            <a:ext cx="7518400" cy="5638800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6934200" y="533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Negative electrode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System: gas injection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6705600" y="2133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VME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6800" y="1524000"/>
            <a:ext cx="4419600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needed in LHC (normal vacuum 10</a:t>
            </a:r>
            <a:r>
              <a:rPr lang="en-US" baseline="30000" dirty="0" smtClean="0"/>
              <a:t>-11</a:t>
            </a:r>
            <a:r>
              <a:rPr lang="en-US" dirty="0" smtClean="0"/>
              <a:t> mbar)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gas injection up to 10</a:t>
            </a:r>
            <a:r>
              <a:rPr lang="en-US" baseline="30000" dirty="0" smtClean="0"/>
              <a:t>-8</a:t>
            </a:r>
            <a:r>
              <a:rPr lang="en-US" dirty="0" smtClean="0"/>
              <a:t> mbar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PVSS application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manual control (3-4 steps)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timeout after 12 h</a:t>
            </a:r>
            <a:endParaRPr lang="en-US" dirty="0"/>
          </a:p>
        </p:txBody>
      </p:sp>
      <p:pic>
        <p:nvPicPr>
          <p:cNvPr id="38" name="Picture 37" descr="GasInjectionON1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1524000"/>
            <a:ext cx="2210988" cy="4643841"/>
          </a:xfrm>
          <a:prstGeom prst="rect">
            <a:avLst/>
          </a:prstGeom>
        </p:spPr>
      </p:pic>
      <p:pic>
        <p:nvPicPr>
          <p:cNvPr id="6146" name="Picture 2" descr="C:\Users\Mariusz\ShareZena\BGI\EmittWS13\vacuum_evol_during_fill.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0"/>
            <a:ext cx="5715000" cy="23907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86000" y="55626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ypical LHC fill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95800" y="32766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r>
              <a:rPr lang="en-US" dirty="0" smtClean="0"/>
              <a:t>eam intensity</a:t>
            </a:r>
          </a:p>
          <a:p>
            <a:r>
              <a:rPr lang="en-US" dirty="0" smtClean="0"/>
              <a:t>b</a:t>
            </a:r>
            <a:r>
              <a:rPr lang="en-US" dirty="0" smtClean="0"/>
              <a:t>eam energy </a:t>
            </a:r>
          </a:p>
          <a:p>
            <a:r>
              <a:rPr lang="en-US" dirty="0" smtClean="0"/>
              <a:t>pressure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905000" y="3505200"/>
            <a:ext cx="25908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1"/>
          </p:cNvCxnSpPr>
          <p:nvPr/>
        </p:nvCxnSpPr>
        <p:spPr>
          <a:xfrm flipH="1">
            <a:off x="2590800" y="3738265"/>
            <a:ext cx="1905000" cy="6051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105400" y="4191000"/>
            <a:ext cx="152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38400" y="45720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</a:t>
            </a:r>
            <a:r>
              <a:rPr lang="en-US" sz="1400" dirty="0" smtClean="0"/>
              <a:t>ax after ~2h on flat top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System: magnetic field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6705600" y="2133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VME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6800" y="1371600"/>
            <a:ext cx="7696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Magnetic field needed to keep minimize beam space charge effect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dirty="0" smtClean="0"/>
              <a:t>0.2 T </a:t>
            </a:r>
            <a:r>
              <a:rPr lang="en-US" dirty="0" smtClean="0"/>
              <a:t>magnets originally from ISR, </a:t>
            </a:r>
            <a:r>
              <a:rPr lang="en-US" dirty="0" smtClean="0"/>
              <a:t>yoke modified to extract light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Need to exchange  power converters on SPS magnets  to allow cycling.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magnets are compensated (</a:t>
            </a:r>
            <a:r>
              <a:rPr lang="en-US" dirty="0" err="1" smtClean="0"/>
              <a:t>ie</a:t>
            </a:r>
            <a:r>
              <a:rPr lang="en-US" dirty="0" smtClean="0"/>
              <a:t>. 2 magnets/detector/plane in the same circuit)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length 43 cm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20 cm space between poles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Field quality: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124200"/>
            <a:ext cx="3124200" cy="318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572000"/>
            <a:ext cx="467196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System: imaging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2013.04.15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7" name="Picture 6" descr="lhcbgih_0030-optical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615" y="1828800"/>
            <a:ext cx="2467585" cy="4038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8200" y="3048000"/>
            <a:ext cx="1905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864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495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34406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816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200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ight Triangle 19"/>
          <p:cNvSpPr/>
          <p:nvPr/>
        </p:nvSpPr>
        <p:spPr>
          <a:xfrm rot="5400000">
            <a:off x="5219700" y="4686300"/>
            <a:ext cx="685800" cy="6096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420266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</a:t>
            </a:r>
          </a:p>
          <a:p>
            <a:r>
              <a:rPr lang="en-US" dirty="0" smtClean="0"/>
              <a:t>Phosphor</a:t>
            </a:r>
          </a:p>
          <a:p>
            <a:r>
              <a:rPr lang="en-US" dirty="0" smtClean="0"/>
              <a:t>Prism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2600" y="38862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562600" y="4038600"/>
            <a:ext cx="0" cy="6096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1"/>
            <a:endCxn id="20" idx="5"/>
          </p:cNvCxnSpPr>
          <p:nvPr/>
        </p:nvCxnSpPr>
        <p:spPr>
          <a:xfrm>
            <a:off x="5562600" y="4648200"/>
            <a:ext cx="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429000" y="4991100"/>
            <a:ext cx="21336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29000" y="4114800"/>
            <a:ext cx="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62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    View port  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0" y="4800600"/>
            <a:ext cx="76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09800" y="3212068"/>
            <a:ext cx="1447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CID camera</a:t>
            </a:r>
          </a:p>
          <a:p>
            <a:r>
              <a:rPr lang="en-US" dirty="0" smtClean="0"/>
              <a:t>(intensified)</a:t>
            </a:r>
          </a:p>
          <a:p>
            <a:r>
              <a:rPr lang="en-US" sz="1200" dirty="0" smtClean="0"/>
              <a:t>Thermo Scientific</a:t>
            </a:r>
          </a:p>
          <a:p>
            <a:r>
              <a:rPr lang="en-US" sz="1200" dirty="0" smtClean="0"/>
              <a:t>CID8712D1M-XD4</a:t>
            </a:r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4800" y="54102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7200" y="5421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Video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429000" y="28956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057400" y="2895600"/>
            <a:ext cx="137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57400" y="2895600"/>
            <a:ext cx="0" cy="2514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09600" y="1981200"/>
            <a:ext cx="0" cy="3429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5400000">
            <a:off x="337066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~180 m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rot="16200000">
            <a:off x="723900" y="1104899"/>
            <a:ext cx="60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33400" y="137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Frame grabber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>
            <a:endCxn id="10" idx="3"/>
          </p:cNvCxnSpPr>
          <p:nvPr/>
        </p:nvCxnSpPr>
        <p:spPr>
          <a:xfrm flipH="1">
            <a:off x="5943600" y="4343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21" idx="1"/>
            <a:endCxn id="20" idx="0"/>
          </p:cNvCxnSpPr>
          <p:nvPr/>
        </p:nvCxnSpPr>
        <p:spPr>
          <a:xfrm flipH="1" flipV="1">
            <a:off x="5867400" y="4648200"/>
            <a:ext cx="8382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715000" y="48768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105400" y="3352800"/>
            <a:ext cx="838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705600" y="28194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EGP with anti-SEM wires</a:t>
            </a:r>
          </a:p>
          <a:p>
            <a:r>
              <a:rPr lang="en-US" dirty="0" smtClean="0"/>
              <a:t>(calibration of MCP ageing)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5943600" y="3200400"/>
            <a:ext cx="762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10881</TotalTime>
  <Words>1524</Words>
  <Application>Microsoft Office PowerPoint</Application>
  <PresentationFormat>On-screen Show (4:3)</PresentationFormat>
  <Paragraphs>419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Equation</vt:lpstr>
      <vt:lpstr>Summary of experience with LHC and SPS IPM monitors in 2011 &amp; 2012 (&amp; 2013)</vt:lpstr>
      <vt:lpstr>Outlook</vt:lpstr>
      <vt:lpstr>Beams</vt:lpstr>
      <vt:lpstr>System: HV cage</vt:lpstr>
      <vt:lpstr>System: HV cage + PS + control</vt:lpstr>
      <vt:lpstr>Slide 6</vt:lpstr>
      <vt:lpstr>System: gas injection</vt:lpstr>
      <vt:lpstr>System: magnetic field</vt:lpstr>
      <vt:lpstr>System: imaging</vt:lpstr>
      <vt:lpstr>Signal distortion</vt:lpstr>
      <vt:lpstr>Signal distortion</vt:lpstr>
      <vt:lpstr>Signal distortion</vt:lpstr>
      <vt:lpstr>Signal distortion</vt:lpstr>
      <vt:lpstr>Signal distortion</vt:lpstr>
      <vt:lpstr>Signal distortion</vt:lpstr>
      <vt:lpstr>Signal distortion</vt:lpstr>
      <vt:lpstr>Signal distortion</vt:lpstr>
      <vt:lpstr>Signal distortion</vt:lpstr>
      <vt:lpstr>Signal distortion</vt:lpstr>
      <vt:lpstr>Signal distortion</vt:lpstr>
      <vt:lpstr>Signal distortion</vt:lpstr>
      <vt:lpstr>Hardware failures  (other than already mentioned)</vt:lpstr>
      <vt:lpstr>Fit and amplitude dependence</vt:lpstr>
      <vt:lpstr>Calibration from specifications</vt:lpstr>
      <vt:lpstr>Beam-based calibration</vt:lpstr>
      <vt:lpstr>Cross-calibration (WS, BSRT)</vt:lpstr>
      <vt:lpstr>Ramp-based calibration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experience with LHC and SPS IPM monitors in 2011 &amp; 2012 &amp; 2013</dc:title>
  <dc:creator>Mariusz</dc:creator>
  <cp:lastModifiedBy>Mariusz</cp:lastModifiedBy>
  <cp:revision>141</cp:revision>
  <dcterms:created xsi:type="dcterms:W3CDTF">2006-08-16T00:00:00Z</dcterms:created>
  <dcterms:modified xsi:type="dcterms:W3CDTF">2013-04-15T04:59:30Z</dcterms:modified>
</cp:coreProperties>
</file>