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302" r:id="rId3"/>
    <p:sldId id="328" r:id="rId4"/>
    <p:sldId id="300" r:id="rId5"/>
    <p:sldId id="339" r:id="rId6"/>
    <p:sldId id="301" r:id="rId7"/>
    <p:sldId id="320" r:id="rId8"/>
    <p:sldId id="342" r:id="rId9"/>
    <p:sldId id="305" r:id="rId10"/>
    <p:sldId id="303" r:id="rId11"/>
    <p:sldId id="304" r:id="rId12"/>
    <p:sldId id="332" r:id="rId13"/>
    <p:sldId id="335" r:id="rId14"/>
    <p:sldId id="316" r:id="rId15"/>
    <p:sldId id="317" r:id="rId16"/>
    <p:sldId id="318" r:id="rId17"/>
    <p:sldId id="314" r:id="rId18"/>
    <p:sldId id="315" r:id="rId19"/>
    <p:sldId id="340" r:id="rId20"/>
    <p:sldId id="312" r:id="rId21"/>
    <p:sldId id="319" r:id="rId22"/>
    <p:sldId id="326" r:id="rId23"/>
    <p:sldId id="334" r:id="rId24"/>
    <p:sldId id="309" r:id="rId25"/>
    <p:sldId id="311" r:id="rId26"/>
    <p:sldId id="310" r:id="rId27"/>
    <p:sldId id="274" r:id="rId28"/>
    <p:sldId id="325" r:id="rId29"/>
    <p:sldId id="346" r:id="rId30"/>
    <p:sldId id="327" r:id="rId31"/>
    <p:sldId id="323" r:id="rId32"/>
    <p:sldId id="324" r:id="rId33"/>
    <p:sldId id="337" r:id="rId34"/>
    <p:sldId id="308" r:id="rId35"/>
    <p:sldId id="278" r:id="rId36"/>
    <p:sldId id="336" r:id="rId37"/>
    <p:sldId id="343" r:id="rId38"/>
    <p:sldId id="294" r:id="rId39"/>
    <p:sldId id="338" r:id="rId40"/>
    <p:sldId id="347" r:id="rId41"/>
    <p:sldId id="295" r:id="rId42"/>
    <p:sldId id="341" r:id="rId43"/>
    <p:sldId id="333" r:id="rId44"/>
    <p:sldId id="344" r:id="rId45"/>
    <p:sldId id="345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68AF"/>
    <a:srgbClr val="446CB1"/>
    <a:srgbClr val="4069B1"/>
    <a:srgbClr val="FF0080"/>
    <a:srgbClr val="8A888C"/>
    <a:srgbClr val="647B98"/>
    <a:srgbClr val="66CCFF"/>
    <a:srgbClr val="3761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1328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ECDDBA-5AC5-4D43-B5D1-EDE88507ADF9}" type="doc">
      <dgm:prSet loTypeId="urn:microsoft.com/office/officeart/2008/layout/Lin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C25034-3B81-BD41-92F4-983B1FA9FD5B}">
      <dgm:prSet/>
      <dgm:spPr/>
      <dgm:t>
        <a:bodyPr/>
        <a:lstStyle/>
        <a:p>
          <a:pPr rtl="0"/>
          <a:r>
            <a:rPr lang="en-US" dirty="0" smtClean="0"/>
            <a:t>Injected 12 bunches per beam with emittance as small as possible</a:t>
          </a:r>
          <a:endParaRPr lang="en-US" dirty="0"/>
        </a:p>
      </dgm:t>
    </dgm:pt>
    <dgm:pt modelId="{E37DEAA9-C430-5144-84D3-43081B9604DE}" type="parTrans" cxnId="{46C23768-5AAF-FC42-AE4C-ABCB607922AD}">
      <dgm:prSet/>
      <dgm:spPr/>
      <dgm:t>
        <a:bodyPr/>
        <a:lstStyle/>
        <a:p>
          <a:endParaRPr lang="en-US"/>
        </a:p>
      </dgm:t>
    </dgm:pt>
    <dgm:pt modelId="{4B25FC77-A1CB-684D-881B-1783F1CCF940}" type="sibTrans" cxnId="{46C23768-5AAF-FC42-AE4C-ABCB607922AD}">
      <dgm:prSet/>
      <dgm:spPr/>
      <dgm:t>
        <a:bodyPr/>
        <a:lstStyle/>
        <a:p>
          <a:endParaRPr lang="en-US"/>
        </a:p>
      </dgm:t>
    </dgm:pt>
    <dgm:pt modelId="{44BCF80B-DA66-8B45-9712-A11A823FEB90}">
      <dgm:prSet/>
      <dgm:spPr/>
      <dgm:t>
        <a:bodyPr/>
        <a:lstStyle/>
        <a:p>
          <a:pPr rtl="0"/>
          <a:r>
            <a:rPr lang="en-US" smtClean="0"/>
            <a:t>Use ADT to blow-up single bunches</a:t>
          </a:r>
          <a:endParaRPr lang="en-US"/>
        </a:p>
      </dgm:t>
    </dgm:pt>
    <dgm:pt modelId="{2EC785DD-C57C-AB40-9C68-9BDF60B523A2}" type="parTrans" cxnId="{0CAA3617-EC84-3641-BC45-378E5D2944DB}">
      <dgm:prSet/>
      <dgm:spPr/>
      <dgm:t>
        <a:bodyPr/>
        <a:lstStyle/>
        <a:p>
          <a:endParaRPr lang="en-US"/>
        </a:p>
      </dgm:t>
    </dgm:pt>
    <dgm:pt modelId="{B412C069-B168-1C46-8D83-CC73CE04D5BC}" type="sibTrans" cxnId="{0CAA3617-EC84-3641-BC45-378E5D2944DB}">
      <dgm:prSet/>
      <dgm:spPr/>
      <dgm:t>
        <a:bodyPr/>
        <a:lstStyle/>
        <a:p>
          <a:endParaRPr lang="en-US"/>
        </a:p>
      </dgm:t>
    </dgm:pt>
    <dgm:pt modelId="{40245B40-D6C2-7E49-8309-129E58A58788}">
      <dgm:prSet/>
      <dgm:spPr/>
      <dgm:t>
        <a:bodyPr/>
        <a:lstStyle/>
        <a:p>
          <a:pPr rtl="0"/>
          <a:r>
            <a:rPr lang="en-US" smtClean="0"/>
            <a:t>Different ADT strength, excitation time on different bunches</a:t>
          </a:r>
          <a:endParaRPr lang="en-US"/>
        </a:p>
      </dgm:t>
    </dgm:pt>
    <dgm:pt modelId="{E5686255-83A9-BD42-A2B8-EDC9048DA3BC}" type="parTrans" cxnId="{D305C63F-57E9-2B47-B4D5-B534A1DF6636}">
      <dgm:prSet/>
      <dgm:spPr/>
      <dgm:t>
        <a:bodyPr/>
        <a:lstStyle/>
        <a:p>
          <a:endParaRPr lang="en-US"/>
        </a:p>
      </dgm:t>
    </dgm:pt>
    <dgm:pt modelId="{A7D6DDB5-AE48-4A4A-AB8B-78422F21D451}" type="sibTrans" cxnId="{D305C63F-57E9-2B47-B4D5-B534A1DF6636}">
      <dgm:prSet/>
      <dgm:spPr/>
      <dgm:t>
        <a:bodyPr/>
        <a:lstStyle/>
        <a:p>
          <a:endParaRPr lang="en-US"/>
        </a:p>
      </dgm:t>
    </dgm:pt>
    <dgm:pt modelId="{7B442130-B3D2-3F49-8BB3-76193A96D596}">
      <dgm:prSet/>
      <dgm:spPr/>
      <dgm:t>
        <a:bodyPr/>
        <a:lstStyle/>
        <a:p>
          <a:pPr rtl="0"/>
          <a:r>
            <a:rPr lang="en-US" dirty="0" smtClean="0">
              <a:sym typeface="Wingdings"/>
            </a:rPr>
            <a:t> </a:t>
          </a:r>
          <a:r>
            <a:rPr lang="en-US" dirty="0" smtClean="0"/>
            <a:t>circulating bunches with emittance spread in the 1.5 – 5 um range</a:t>
          </a:r>
          <a:endParaRPr lang="en-US" dirty="0"/>
        </a:p>
      </dgm:t>
    </dgm:pt>
    <dgm:pt modelId="{B573FEBF-2141-2E4D-80BC-4DA5A7F47EB9}" type="parTrans" cxnId="{3F874643-EB4A-7341-BBC0-66EF66A14625}">
      <dgm:prSet/>
      <dgm:spPr/>
      <dgm:t>
        <a:bodyPr/>
        <a:lstStyle/>
        <a:p>
          <a:endParaRPr lang="en-US"/>
        </a:p>
      </dgm:t>
    </dgm:pt>
    <dgm:pt modelId="{EA929C7E-467D-2049-BE1A-9EDA7E2B40E3}" type="sibTrans" cxnId="{3F874643-EB4A-7341-BBC0-66EF66A14625}">
      <dgm:prSet/>
      <dgm:spPr/>
      <dgm:t>
        <a:bodyPr/>
        <a:lstStyle/>
        <a:p>
          <a:endParaRPr lang="en-US"/>
        </a:p>
      </dgm:t>
    </dgm:pt>
    <dgm:pt modelId="{F62AA34A-C069-0541-AD15-B90B805D8277}">
      <dgm:prSet/>
      <dgm:spPr/>
      <dgm:t>
        <a:bodyPr/>
        <a:lstStyle/>
        <a:p>
          <a:pPr rtl="0"/>
          <a:r>
            <a:rPr lang="en-US" smtClean="0"/>
            <a:t>Measure with WS and BSRT</a:t>
          </a:r>
          <a:endParaRPr lang="en-US"/>
        </a:p>
      </dgm:t>
    </dgm:pt>
    <dgm:pt modelId="{DF84EB58-1A2E-E44C-9859-C25519D81285}" type="parTrans" cxnId="{A5627311-4F49-FE47-891C-00FE9234B3E8}">
      <dgm:prSet/>
      <dgm:spPr/>
      <dgm:t>
        <a:bodyPr/>
        <a:lstStyle/>
        <a:p>
          <a:endParaRPr lang="en-US"/>
        </a:p>
      </dgm:t>
    </dgm:pt>
    <dgm:pt modelId="{2819853A-E58E-394E-9EDB-6C342C3D99B4}" type="sibTrans" cxnId="{A5627311-4F49-FE47-891C-00FE9234B3E8}">
      <dgm:prSet/>
      <dgm:spPr/>
      <dgm:t>
        <a:bodyPr/>
        <a:lstStyle/>
        <a:p>
          <a:endParaRPr lang="en-US"/>
        </a:p>
      </dgm:t>
    </dgm:pt>
    <dgm:pt modelId="{35389CE1-5AEB-1B4F-B273-A7D8700C4FE0}">
      <dgm:prSet/>
      <dgm:spPr/>
      <dgm:t>
        <a:bodyPr/>
        <a:lstStyle/>
        <a:p>
          <a:pPr rtl="0"/>
          <a:r>
            <a:rPr lang="en-US" dirty="0" smtClean="0"/>
            <a:t>Calculate BSRT magnification and point spread function to match WS </a:t>
          </a:r>
          <a:endParaRPr lang="en-US" dirty="0"/>
        </a:p>
      </dgm:t>
    </dgm:pt>
    <dgm:pt modelId="{527F3E21-C760-F146-BEB5-6E3E430D02CE}" type="parTrans" cxnId="{A7C886DC-6A53-F148-B2C7-913BD83A0009}">
      <dgm:prSet/>
      <dgm:spPr/>
      <dgm:t>
        <a:bodyPr/>
        <a:lstStyle/>
        <a:p>
          <a:endParaRPr lang="en-US"/>
        </a:p>
      </dgm:t>
    </dgm:pt>
    <dgm:pt modelId="{6EC96520-4173-9646-98FC-48B7F6A16DDC}" type="sibTrans" cxnId="{A7C886DC-6A53-F148-B2C7-913BD83A0009}">
      <dgm:prSet/>
      <dgm:spPr/>
      <dgm:t>
        <a:bodyPr/>
        <a:lstStyle/>
        <a:p>
          <a:endParaRPr lang="en-US"/>
        </a:p>
      </dgm:t>
    </dgm:pt>
    <dgm:pt modelId="{7188913F-570D-0344-92A2-8C9AB613B41A}" type="pres">
      <dgm:prSet presAssocID="{F2ECDDBA-5AC5-4D43-B5D1-EDE88507ADF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304DA1C-B752-194D-A1EE-93C38EA4A915}" type="pres">
      <dgm:prSet presAssocID="{3FC25034-3B81-BD41-92F4-983B1FA9FD5B}" presName="thickLine" presStyleLbl="alignNode1" presStyleIdx="0" presStyleCnt="6"/>
      <dgm:spPr/>
    </dgm:pt>
    <dgm:pt modelId="{24C6B599-1C95-DE40-9E06-21AED0B16076}" type="pres">
      <dgm:prSet presAssocID="{3FC25034-3B81-BD41-92F4-983B1FA9FD5B}" presName="horz1" presStyleCnt="0"/>
      <dgm:spPr/>
    </dgm:pt>
    <dgm:pt modelId="{BBF24261-00DB-7149-8F39-C142AE706786}" type="pres">
      <dgm:prSet presAssocID="{3FC25034-3B81-BD41-92F4-983B1FA9FD5B}" presName="tx1" presStyleLbl="revTx" presStyleIdx="0" presStyleCnt="6"/>
      <dgm:spPr/>
      <dgm:t>
        <a:bodyPr/>
        <a:lstStyle/>
        <a:p>
          <a:endParaRPr lang="en-US"/>
        </a:p>
      </dgm:t>
    </dgm:pt>
    <dgm:pt modelId="{9F4502B3-B217-DF45-8746-FB0B9B7659CA}" type="pres">
      <dgm:prSet presAssocID="{3FC25034-3B81-BD41-92F4-983B1FA9FD5B}" presName="vert1" presStyleCnt="0"/>
      <dgm:spPr/>
    </dgm:pt>
    <dgm:pt modelId="{9664DAA3-0816-3949-85D2-29BA3474DE9C}" type="pres">
      <dgm:prSet presAssocID="{44BCF80B-DA66-8B45-9712-A11A823FEB90}" presName="thickLine" presStyleLbl="alignNode1" presStyleIdx="1" presStyleCnt="6"/>
      <dgm:spPr/>
    </dgm:pt>
    <dgm:pt modelId="{81C694F1-730B-8846-A815-FD8E88D4E915}" type="pres">
      <dgm:prSet presAssocID="{44BCF80B-DA66-8B45-9712-A11A823FEB90}" presName="horz1" presStyleCnt="0"/>
      <dgm:spPr/>
    </dgm:pt>
    <dgm:pt modelId="{4A63F131-166C-AB46-A941-4ACBE2F32E5A}" type="pres">
      <dgm:prSet presAssocID="{44BCF80B-DA66-8B45-9712-A11A823FEB90}" presName="tx1" presStyleLbl="revTx" presStyleIdx="1" presStyleCnt="6"/>
      <dgm:spPr/>
      <dgm:t>
        <a:bodyPr/>
        <a:lstStyle/>
        <a:p>
          <a:endParaRPr lang="en-US"/>
        </a:p>
      </dgm:t>
    </dgm:pt>
    <dgm:pt modelId="{BFE56EA8-B071-D74D-8E6E-0408B9925455}" type="pres">
      <dgm:prSet presAssocID="{44BCF80B-DA66-8B45-9712-A11A823FEB90}" presName="vert1" presStyleCnt="0"/>
      <dgm:spPr/>
    </dgm:pt>
    <dgm:pt modelId="{34D2B3A6-7BE6-6942-B7E8-47CAB647596F}" type="pres">
      <dgm:prSet presAssocID="{40245B40-D6C2-7E49-8309-129E58A58788}" presName="thickLine" presStyleLbl="alignNode1" presStyleIdx="2" presStyleCnt="6"/>
      <dgm:spPr/>
    </dgm:pt>
    <dgm:pt modelId="{550522C9-9634-614C-A609-A43290E1A9C9}" type="pres">
      <dgm:prSet presAssocID="{40245B40-D6C2-7E49-8309-129E58A58788}" presName="horz1" presStyleCnt="0"/>
      <dgm:spPr/>
    </dgm:pt>
    <dgm:pt modelId="{BC54669C-9ED4-1541-AECB-ABB9A9B617B0}" type="pres">
      <dgm:prSet presAssocID="{40245B40-D6C2-7E49-8309-129E58A58788}" presName="tx1" presStyleLbl="revTx" presStyleIdx="2" presStyleCnt="6"/>
      <dgm:spPr/>
      <dgm:t>
        <a:bodyPr/>
        <a:lstStyle/>
        <a:p>
          <a:endParaRPr lang="en-US"/>
        </a:p>
      </dgm:t>
    </dgm:pt>
    <dgm:pt modelId="{80035E11-6DD7-434F-8585-B5305E4827EC}" type="pres">
      <dgm:prSet presAssocID="{40245B40-D6C2-7E49-8309-129E58A58788}" presName="vert1" presStyleCnt="0"/>
      <dgm:spPr/>
    </dgm:pt>
    <dgm:pt modelId="{DE7FC9F6-40A1-6248-98AA-9072755F9580}" type="pres">
      <dgm:prSet presAssocID="{7B442130-B3D2-3F49-8BB3-76193A96D596}" presName="thickLine" presStyleLbl="alignNode1" presStyleIdx="3" presStyleCnt="6"/>
      <dgm:spPr/>
    </dgm:pt>
    <dgm:pt modelId="{4ED5AB09-2C69-E940-A382-EFCDDA4A4CA3}" type="pres">
      <dgm:prSet presAssocID="{7B442130-B3D2-3F49-8BB3-76193A96D596}" presName="horz1" presStyleCnt="0"/>
      <dgm:spPr/>
    </dgm:pt>
    <dgm:pt modelId="{C5A11555-0310-0049-A321-5E0F52CE086A}" type="pres">
      <dgm:prSet presAssocID="{7B442130-B3D2-3F49-8BB3-76193A96D596}" presName="tx1" presStyleLbl="revTx" presStyleIdx="3" presStyleCnt="6"/>
      <dgm:spPr/>
      <dgm:t>
        <a:bodyPr/>
        <a:lstStyle/>
        <a:p>
          <a:endParaRPr lang="en-US"/>
        </a:p>
      </dgm:t>
    </dgm:pt>
    <dgm:pt modelId="{DDFF98E2-DDC1-3B44-98C0-6B65212FCAA4}" type="pres">
      <dgm:prSet presAssocID="{7B442130-B3D2-3F49-8BB3-76193A96D596}" presName="vert1" presStyleCnt="0"/>
      <dgm:spPr/>
    </dgm:pt>
    <dgm:pt modelId="{8E84215D-BB7E-BE4F-BC8E-EF82C58DE7B2}" type="pres">
      <dgm:prSet presAssocID="{F62AA34A-C069-0541-AD15-B90B805D8277}" presName="thickLine" presStyleLbl="alignNode1" presStyleIdx="4" presStyleCnt="6"/>
      <dgm:spPr/>
    </dgm:pt>
    <dgm:pt modelId="{095447A8-73EE-DE4A-9CC8-30C43F8EF371}" type="pres">
      <dgm:prSet presAssocID="{F62AA34A-C069-0541-AD15-B90B805D8277}" presName="horz1" presStyleCnt="0"/>
      <dgm:spPr/>
    </dgm:pt>
    <dgm:pt modelId="{F576D255-DF25-2741-B74A-81AD822E4D76}" type="pres">
      <dgm:prSet presAssocID="{F62AA34A-C069-0541-AD15-B90B805D8277}" presName="tx1" presStyleLbl="revTx" presStyleIdx="4" presStyleCnt="6"/>
      <dgm:spPr/>
      <dgm:t>
        <a:bodyPr/>
        <a:lstStyle/>
        <a:p>
          <a:endParaRPr lang="en-US"/>
        </a:p>
      </dgm:t>
    </dgm:pt>
    <dgm:pt modelId="{34E64067-9576-404E-8EAB-9FA61FD13210}" type="pres">
      <dgm:prSet presAssocID="{F62AA34A-C069-0541-AD15-B90B805D8277}" presName="vert1" presStyleCnt="0"/>
      <dgm:spPr/>
    </dgm:pt>
    <dgm:pt modelId="{57D45D65-58F4-0C48-B344-3AE3465EE004}" type="pres">
      <dgm:prSet presAssocID="{35389CE1-5AEB-1B4F-B273-A7D8700C4FE0}" presName="thickLine" presStyleLbl="alignNode1" presStyleIdx="5" presStyleCnt="6"/>
      <dgm:spPr/>
    </dgm:pt>
    <dgm:pt modelId="{DFB859E1-2285-314C-B3F7-140C9639A89D}" type="pres">
      <dgm:prSet presAssocID="{35389CE1-5AEB-1B4F-B273-A7D8700C4FE0}" presName="horz1" presStyleCnt="0"/>
      <dgm:spPr/>
    </dgm:pt>
    <dgm:pt modelId="{2BDBD4DD-6649-C043-9BF7-8EA4AD92776E}" type="pres">
      <dgm:prSet presAssocID="{35389CE1-5AEB-1B4F-B273-A7D8700C4FE0}" presName="tx1" presStyleLbl="revTx" presStyleIdx="5" presStyleCnt="6"/>
      <dgm:spPr/>
      <dgm:t>
        <a:bodyPr/>
        <a:lstStyle/>
        <a:p>
          <a:endParaRPr lang="en-US"/>
        </a:p>
      </dgm:t>
    </dgm:pt>
    <dgm:pt modelId="{60639DD4-9BF1-7148-8819-F7F27E370CCF}" type="pres">
      <dgm:prSet presAssocID="{35389CE1-5AEB-1B4F-B273-A7D8700C4FE0}" presName="vert1" presStyleCnt="0"/>
      <dgm:spPr/>
    </dgm:pt>
  </dgm:ptLst>
  <dgm:cxnLst>
    <dgm:cxn modelId="{0E519960-8360-0948-90D3-D45EA316EB15}" type="presOf" srcId="{44BCF80B-DA66-8B45-9712-A11A823FEB90}" destId="{4A63F131-166C-AB46-A941-4ACBE2F32E5A}" srcOrd="0" destOrd="0" presId="urn:microsoft.com/office/officeart/2008/layout/LinedList"/>
    <dgm:cxn modelId="{4A6102FE-FCD7-ED46-BAEA-C6CE3CD1A901}" type="presOf" srcId="{40245B40-D6C2-7E49-8309-129E58A58788}" destId="{BC54669C-9ED4-1541-AECB-ABB9A9B617B0}" srcOrd="0" destOrd="0" presId="urn:microsoft.com/office/officeart/2008/layout/LinedList"/>
    <dgm:cxn modelId="{3F874643-EB4A-7341-BBC0-66EF66A14625}" srcId="{F2ECDDBA-5AC5-4D43-B5D1-EDE88507ADF9}" destId="{7B442130-B3D2-3F49-8BB3-76193A96D596}" srcOrd="3" destOrd="0" parTransId="{B573FEBF-2141-2E4D-80BC-4DA5A7F47EB9}" sibTransId="{EA929C7E-467D-2049-BE1A-9EDA7E2B40E3}"/>
    <dgm:cxn modelId="{25802832-D958-8F40-B6D6-20DB7E444EC9}" type="presOf" srcId="{F2ECDDBA-5AC5-4D43-B5D1-EDE88507ADF9}" destId="{7188913F-570D-0344-92A2-8C9AB613B41A}" srcOrd="0" destOrd="0" presId="urn:microsoft.com/office/officeart/2008/layout/LinedList"/>
    <dgm:cxn modelId="{A7C886DC-6A53-F148-B2C7-913BD83A0009}" srcId="{F2ECDDBA-5AC5-4D43-B5D1-EDE88507ADF9}" destId="{35389CE1-5AEB-1B4F-B273-A7D8700C4FE0}" srcOrd="5" destOrd="0" parTransId="{527F3E21-C760-F146-BEB5-6E3E430D02CE}" sibTransId="{6EC96520-4173-9646-98FC-48B7F6A16DDC}"/>
    <dgm:cxn modelId="{A5627311-4F49-FE47-891C-00FE9234B3E8}" srcId="{F2ECDDBA-5AC5-4D43-B5D1-EDE88507ADF9}" destId="{F62AA34A-C069-0541-AD15-B90B805D8277}" srcOrd="4" destOrd="0" parTransId="{DF84EB58-1A2E-E44C-9859-C25519D81285}" sibTransId="{2819853A-E58E-394E-9EDB-6C342C3D99B4}"/>
    <dgm:cxn modelId="{D305C63F-57E9-2B47-B4D5-B534A1DF6636}" srcId="{F2ECDDBA-5AC5-4D43-B5D1-EDE88507ADF9}" destId="{40245B40-D6C2-7E49-8309-129E58A58788}" srcOrd="2" destOrd="0" parTransId="{E5686255-83A9-BD42-A2B8-EDC9048DA3BC}" sibTransId="{A7D6DDB5-AE48-4A4A-AB8B-78422F21D451}"/>
    <dgm:cxn modelId="{9E5E0BF7-7E5F-CE4E-8266-546B70B3FC5C}" type="presOf" srcId="{7B442130-B3D2-3F49-8BB3-76193A96D596}" destId="{C5A11555-0310-0049-A321-5E0F52CE086A}" srcOrd="0" destOrd="0" presId="urn:microsoft.com/office/officeart/2008/layout/LinedList"/>
    <dgm:cxn modelId="{CFE3A319-A936-4341-8763-915F890D41A1}" type="presOf" srcId="{F62AA34A-C069-0541-AD15-B90B805D8277}" destId="{F576D255-DF25-2741-B74A-81AD822E4D76}" srcOrd="0" destOrd="0" presId="urn:microsoft.com/office/officeart/2008/layout/LinedList"/>
    <dgm:cxn modelId="{0CAA3617-EC84-3641-BC45-378E5D2944DB}" srcId="{F2ECDDBA-5AC5-4D43-B5D1-EDE88507ADF9}" destId="{44BCF80B-DA66-8B45-9712-A11A823FEB90}" srcOrd="1" destOrd="0" parTransId="{2EC785DD-C57C-AB40-9C68-9BDF60B523A2}" sibTransId="{B412C069-B168-1C46-8D83-CC73CE04D5BC}"/>
    <dgm:cxn modelId="{7C7C13B1-FCE3-F34F-938F-3872C7A06A5D}" type="presOf" srcId="{3FC25034-3B81-BD41-92F4-983B1FA9FD5B}" destId="{BBF24261-00DB-7149-8F39-C142AE706786}" srcOrd="0" destOrd="0" presId="urn:microsoft.com/office/officeart/2008/layout/LinedList"/>
    <dgm:cxn modelId="{5D83817C-5A76-0344-9292-754C1EC41A28}" type="presOf" srcId="{35389CE1-5AEB-1B4F-B273-A7D8700C4FE0}" destId="{2BDBD4DD-6649-C043-9BF7-8EA4AD92776E}" srcOrd="0" destOrd="0" presId="urn:microsoft.com/office/officeart/2008/layout/LinedList"/>
    <dgm:cxn modelId="{46C23768-5AAF-FC42-AE4C-ABCB607922AD}" srcId="{F2ECDDBA-5AC5-4D43-B5D1-EDE88507ADF9}" destId="{3FC25034-3B81-BD41-92F4-983B1FA9FD5B}" srcOrd="0" destOrd="0" parTransId="{E37DEAA9-C430-5144-84D3-43081B9604DE}" sibTransId="{4B25FC77-A1CB-684D-881B-1783F1CCF940}"/>
    <dgm:cxn modelId="{8F821E5E-F994-644A-A06E-EEA884940A4E}" type="presParOf" srcId="{7188913F-570D-0344-92A2-8C9AB613B41A}" destId="{0304DA1C-B752-194D-A1EE-93C38EA4A915}" srcOrd="0" destOrd="0" presId="urn:microsoft.com/office/officeart/2008/layout/LinedList"/>
    <dgm:cxn modelId="{DED1FAD3-7363-BD47-BF48-80FD7381E7AD}" type="presParOf" srcId="{7188913F-570D-0344-92A2-8C9AB613B41A}" destId="{24C6B599-1C95-DE40-9E06-21AED0B16076}" srcOrd="1" destOrd="0" presId="urn:microsoft.com/office/officeart/2008/layout/LinedList"/>
    <dgm:cxn modelId="{DA4D968C-5278-D042-8410-2375854CCEE6}" type="presParOf" srcId="{24C6B599-1C95-DE40-9E06-21AED0B16076}" destId="{BBF24261-00DB-7149-8F39-C142AE706786}" srcOrd="0" destOrd="0" presId="urn:microsoft.com/office/officeart/2008/layout/LinedList"/>
    <dgm:cxn modelId="{6D2815A6-11CA-AF45-B6F7-F54D82A25A90}" type="presParOf" srcId="{24C6B599-1C95-DE40-9E06-21AED0B16076}" destId="{9F4502B3-B217-DF45-8746-FB0B9B7659CA}" srcOrd="1" destOrd="0" presId="urn:microsoft.com/office/officeart/2008/layout/LinedList"/>
    <dgm:cxn modelId="{A9BB569A-8DFD-7F47-A915-67E16DCD8B13}" type="presParOf" srcId="{7188913F-570D-0344-92A2-8C9AB613B41A}" destId="{9664DAA3-0816-3949-85D2-29BA3474DE9C}" srcOrd="2" destOrd="0" presId="urn:microsoft.com/office/officeart/2008/layout/LinedList"/>
    <dgm:cxn modelId="{0F165871-898C-D242-B288-4E0C17EAEE33}" type="presParOf" srcId="{7188913F-570D-0344-92A2-8C9AB613B41A}" destId="{81C694F1-730B-8846-A815-FD8E88D4E915}" srcOrd="3" destOrd="0" presId="urn:microsoft.com/office/officeart/2008/layout/LinedList"/>
    <dgm:cxn modelId="{C24B4B3F-3B2B-E642-8450-34CE67793E48}" type="presParOf" srcId="{81C694F1-730B-8846-A815-FD8E88D4E915}" destId="{4A63F131-166C-AB46-A941-4ACBE2F32E5A}" srcOrd="0" destOrd="0" presId="urn:microsoft.com/office/officeart/2008/layout/LinedList"/>
    <dgm:cxn modelId="{6688D019-9AC9-B34F-991F-7FC535D084CC}" type="presParOf" srcId="{81C694F1-730B-8846-A815-FD8E88D4E915}" destId="{BFE56EA8-B071-D74D-8E6E-0408B9925455}" srcOrd="1" destOrd="0" presId="urn:microsoft.com/office/officeart/2008/layout/LinedList"/>
    <dgm:cxn modelId="{E41CE520-2A43-DB4E-BE8D-F5C4E4A4A69A}" type="presParOf" srcId="{7188913F-570D-0344-92A2-8C9AB613B41A}" destId="{34D2B3A6-7BE6-6942-B7E8-47CAB647596F}" srcOrd="4" destOrd="0" presId="urn:microsoft.com/office/officeart/2008/layout/LinedList"/>
    <dgm:cxn modelId="{D9F98A72-3EDE-D34A-8C99-9741ACF790FF}" type="presParOf" srcId="{7188913F-570D-0344-92A2-8C9AB613B41A}" destId="{550522C9-9634-614C-A609-A43290E1A9C9}" srcOrd="5" destOrd="0" presId="urn:microsoft.com/office/officeart/2008/layout/LinedList"/>
    <dgm:cxn modelId="{B03903F2-9E76-2E41-A928-D3895D849640}" type="presParOf" srcId="{550522C9-9634-614C-A609-A43290E1A9C9}" destId="{BC54669C-9ED4-1541-AECB-ABB9A9B617B0}" srcOrd="0" destOrd="0" presId="urn:microsoft.com/office/officeart/2008/layout/LinedList"/>
    <dgm:cxn modelId="{93CA57B9-821B-0345-99FB-FB6ADDB24CD8}" type="presParOf" srcId="{550522C9-9634-614C-A609-A43290E1A9C9}" destId="{80035E11-6DD7-434F-8585-B5305E4827EC}" srcOrd="1" destOrd="0" presId="urn:microsoft.com/office/officeart/2008/layout/LinedList"/>
    <dgm:cxn modelId="{71F2AB56-9CE2-8046-93BE-28B5785E6E00}" type="presParOf" srcId="{7188913F-570D-0344-92A2-8C9AB613B41A}" destId="{DE7FC9F6-40A1-6248-98AA-9072755F9580}" srcOrd="6" destOrd="0" presId="urn:microsoft.com/office/officeart/2008/layout/LinedList"/>
    <dgm:cxn modelId="{7C3359D3-69D6-4544-8124-E30CAAEDF584}" type="presParOf" srcId="{7188913F-570D-0344-92A2-8C9AB613B41A}" destId="{4ED5AB09-2C69-E940-A382-EFCDDA4A4CA3}" srcOrd="7" destOrd="0" presId="urn:microsoft.com/office/officeart/2008/layout/LinedList"/>
    <dgm:cxn modelId="{01695057-8CA6-084E-A3D4-F92C5FC8C89C}" type="presParOf" srcId="{4ED5AB09-2C69-E940-A382-EFCDDA4A4CA3}" destId="{C5A11555-0310-0049-A321-5E0F52CE086A}" srcOrd="0" destOrd="0" presId="urn:microsoft.com/office/officeart/2008/layout/LinedList"/>
    <dgm:cxn modelId="{21A2B233-AB9E-5C4F-AAB1-46BA0AD7424C}" type="presParOf" srcId="{4ED5AB09-2C69-E940-A382-EFCDDA4A4CA3}" destId="{DDFF98E2-DDC1-3B44-98C0-6B65212FCAA4}" srcOrd="1" destOrd="0" presId="urn:microsoft.com/office/officeart/2008/layout/LinedList"/>
    <dgm:cxn modelId="{80C38CCB-4E53-764F-9B9E-0B1466F30376}" type="presParOf" srcId="{7188913F-570D-0344-92A2-8C9AB613B41A}" destId="{8E84215D-BB7E-BE4F-BC8E-EF82C58DE7B2}" srcOrd="8" destOrd="0" presId="urn:microsoft.com/office/officeart/2008/layout/LinedList"/>
    <dgm:cxn modelId="{E8E22C00-91D0-CB47-BCF5-0B2DEDA0B1A4}" type="presParOf" srcId="{7188913F-570D-0344-92A2-8C9AB613B41A}" destId="{095447A8-73EE-DE4A-9CC8-30C43F8EF371}" srcOrd="9" destOrd="0" presId="urn:microsoft.com/office/officeart/2008/layout/LinedList"/>
    <dgm:cxn modelId="{DFE528E7-83C6-FC4B-8C69-C162526263DE}" type="presParOf" srcId="{095447A8-73EE-DE4A-9CC8-30C43F8EF371}" destId="{F576D255-DF25-2741-B74A-81AD822E4D76}" srcOrd="0" destOrd="0" presId="urn:microsoft.com/office/officeart/2008/layout/LinedList"/>
    <dgm:cxn modelId="{EA24B2C0-17B3-8846-96FE-1D7AD8C0A633}" type="presParOf" srcId="{095447A8-73EE-DE4A-9CC8-30C43F8EF371}" destId="{34E64067-9576-404E-8EAB-9FA61FD13210}" srcOrd="1" destOrd="0" presId="urn:microsoft.com/office/officeart/2008/layout/LinedList"/>
    <dgm:cxn modelId="{3C950C43-7BD6-564A-8AC5-5CCF6ED3055E}" type="presParOf" srcId="{7188913F-570D-0344-92A2-8C9AB613B41A}" destId="{57D45D65-58F4-0C48-B344-3AE3465EE004}" srcOrd="10" destOrd="0" presId="urn:microsoft.com/office/officeart/2008/layout/LinedList"/>
    <dgm:cxn modelId="{67333E8A-9EFC-5548-87F5-03D36DD06663}" type="presParOf" srcId="{7188913F-570D-0344-92A2-8C9AB613B41A}" destId="{DFB859E1-2285-314C-B3F7-140C9639A89D}" srcOrd="11" destOrd="0" presId="urn:microsoft.com/office/officeart/2008/layout/LinedList"/>
    <dgm:cxn modelId="{81BC2712-7BB4-2B4D-9E97-3BEEB2BE8977}" type="presParOf" srcId="{DFB859E1-2285-314C-B3F7-140C9639A89D}" destId="{2BDBD4DD-6649-C043-9BF7-8EA4AD92776E}" srcOrd="0" destOrd="0" presId="urn:microsoft.com/office/officeart/2008/layout/LinedList"/>
    <dgm:cxn modelId="{26102A55-00F7-8942-9490-0B73D0571151}" type="presParOf" srcId="{DFB859E1-2285-314C-B3F7-140C9639A89D}" destId="{60639DD4-9BF1-7148-8819-F7F27E370CC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4DA1C-B752-194D-A1EE-93C38EA4A915}">
      <dsp:nvSpPr>
        <dsp:cNvPr id="0" name=""/>
        <dsp:cNvSpPr/>
      </dsp:nvSpPr>
      <dsp:spPr>
        <a:xfrm>
          <a:off x="0" y="1863"/>
          <a:ext cx="302433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F24261-00DB-7149-8F39-C142AE706786}">
      <dsp:nvSpPr>
        <dsp:cNvPr id="0" name=""/>
        <dsp:cNvSpPr/>
      </dsp:nvSpPr>
      <dsp:spPr>
        <a:xfrm>
          <a:off x="0" y="1863"/>
          <a:ext cx="3024335" cy="635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Injected 12 bunches per beam with emittance as small as possible</a:t>
          </a:r>
          <a:endParaRPr lang="en-US" sz="1400" kern="1200" dirty="0"/>
        </a:p>
      </dsp:txBody>
      <dsp:txXfrm>
        <a:off x="0" y="1863"/>
        <a:ext cx="3024335" cy="635449"/>
      </dsp:txXfrm>
    </dsp:sp>
    <dsp:sp modelId="{9664DAA3-0816-3949-85D2-29BA3474DE9C}">
      <dsp:nvSpPr>
        <dsp:cNvPr id="0" name=""/>
        <dsp:cNvSpPr/>
      </dsp:nvSpPr>
      <dsp:spPr>
        <a:xfrm>
          <a:off x="0" y="637312"/>
          <a:ext cx="302433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63F131-166C-AB46-A941-4ACBE2F32E5A}">
      <dsp:nvSpPr>
        <dsp:cNvPr id="0" name=""/>
        <dsp:cNvSpPr/>
      </dsp:nvSpPr>
      <dsp:spPr>
        <a:xfrm>
          <a:off x="0" y="637312"/>
          <a:ext cx="3024335" cy="635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Use ADT to blow-up single bunches</a:t>
          </a:r>
          <a:endParaRPr lang="en-US" sz="1400" kern="1200"/>
        </a:p>
      </dsp:txBody>
      <dsp:txXfrm>
        <a:off x="0" y="637312"/>
        <a:ext cx="3024335" cy="635449"/>
      </dsp:txXfrm>
    </dsp:sp>
    <dsp:sp modelId="{34D2B3A6-7BE6-6942-B7E8-47CAB647596F}">
      <dsp:nvSpPr>
        <dsp:cNvPr id="0" name=""/>
        <dsp:cNvSpPr/>
      </dsp:nvSpPr>
      <dsp:spPr>
        <a:xfrm>
          <a:off x="0" y="1272762"/>
          <a:ext cx="302433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54669C-9ED4-1541-AECB-ABB9A9B617B0}">
      <dsp:nvSpPr>
        <dsp:cNvPr id="0" name=""/>
        <dsp:cNvSpPr/>
      </dsp:nvSpPr>
      <dsp:spPr>
        <a:xfrm>
          <a:off x="0" y="1272762"/>
          <a:ext cx="3024335" cy="635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Different ADT strength, excitation time on different bunches</a:t>
          </a:r>
          <a:endParaRPr lang="en-US" sz="1400" kern="1200"/>
        </a:p>
      </dsp:txBody>
      <dsp:txXfrm>
        <a:off x="0" y="1272762"/>
        <a:ext cx="3024335" cy="635449"/>
      </dsp:txXfrm>
    </dsp:sp>
    <dsp:sp modelId="{DE7FC9F6-40A1-6248-98AA-9072755F9580}">
      <dsp:nvSpPr>
        <dsp:cNvPr id="0" name=""/>
        <dsp:cNvSpPr/>
      </dsp:nvSpPr>
      <dsp:spPr>
        <a:xfrm>
          <a:off x="0" y="1908211"/>
          <a:ext cx="302433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A11555-0310-0049-A321-5E0F52CE086A}">
      <dsp:nvSpPr>
        <dsp:cNvPr id="0" name=""/>
        <dsp:cNvSpPr/>
      </dsp:nvSpPr>
      <dsp:spPr>
        <a:xfrm>
          <a:off x="0" y="1908212"/>
          <a:ext cx="3024335" cy="635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ym typeface="Wingdings"/>
            </a:rPr>
            <a:t> </a:t>
          </a:r>
          <a:r>
            <a:rPr lang="en-US" sz="1400" kern="1200" dirty="0" smtClean="0"/>
            <a:t>circulating bunches with emittance spread in the 1.5 – 5 um range</a:t>
          </a:r>
          <a:endParaRPr lang="en-US" sz="1400" kern="1200" dirty="0"/>
        </a:p>
      </dsp:txBody>
      <dsp:txXfrm>
        <a:off x="0" y="1908212"/>
        <a:ext cx="3024335" cy="635449"/>
      </dsp:txXfrm>
    </dsp:sp>
    <dsp:sp modelId="{8E84215D-BB7E-BE4F-BC8E-EF82C58DE7B2}">
      <dsp:nvSpPr>
        <dsp:cNvPr id="0" name=""/>
        <dsp:cNvSpPr/>
      </dsp:nvSpPr>
      <dsp:spPr>
        <a:xfrm>
          <a:off x="0" y="2543661"/>
          <a:ext cx="302433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76D255-DF25-2741-B74A-81AD822E4D76}">
      <dsp:nvSpPr>
        <dsp:cNvPr id="0" name=""/>
        <dsp:cNvSpPr/>
      </dsp:nvSpPr>
      <dsp:spPr>
        <a:xfrm>
          <a:off x="0" y="2543661"/>
          <a:ext cx="3024335" cy="635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Measure with WS and BSRT</a:t>
          </a:r>
          <a:endParaRPr lang="en-US" sz="1400" kern="1200"/>
        </a:p>
      </dsp:txBody>
      <dsp:txXfrm>
        <a:off x="0" y="2543661"/>
        <a:ext cx="3024335" cy="635449"/>
      </dsp:txXfrm>
    </dsp:sp>
    <dsp:sp modelId="{57D45D65-58F4-0C48-B344-3AE3465EE004}">
      <dsp:nvSpPr>
        <dsp:cNvPr id="0" name=""/>
        <dsp:cNvSpPr/>
      </dsp:nvSpPr>
      <dsp:spPr>
        <a:xfrm>
          <a:off x="0" y="3179111"/>
          <a:ext cx="3024335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DBD4DD-6649-C043-9BF7-8EA4AD92776E}">
      <dsp:nvSpPr>
        <dsp:cNvPr id="0" name=""/>
        <dsp:cNvSpPr/>
      </dsp:nvSpPr>
      <dsp:spPr>
        <a:xfrm>
          <a:off x="0" y="3179111"/>
          <a:ext cx="3024335" cy="635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Calculate BSRT magnification and point spread function to match WS </a:t>
          </a:r>
          <a:endParaRPr lang="en-US" sz="1400" kern="1200" dirty="0"/>
        </a:p>
      </dsp:txBody>
      <dsp:txXfrm>
        <a:off x="0" y="3179111"/>
        <a:ext cx="3024335" cy="6354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Relationship Id="rId2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ADB96-58FC-BB4E-BC0A-4BB0F3A9F646}" type="datetimeFigureOut">
              <a:rPr lang="en-US" smtClean="0"/>
              <a:t>4/15/13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44C605-B96D-7248-B8EA-9D58313F41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1329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BF32B-2FA2-744D-8750-33C2B9BF0446}" type="datetimeFigureOut">
              <a:rPr lang="en-US" smtClean="0"/>
              <a:t>4/15/13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93AFF-BFC7-8A44-B01A-647DF7909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8383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/>
          </p:cNvPicPr>
          <p:nvPr userDrawn="1"/>
        </p:nvPicPr>
        <p:blipFill>
          <a:blip r:embed="rId2">
            <a:alphaModFix amt="27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647B98">
              <a:alpha val="62000"/>
            </a:srgbClr>
          </a:solidFill>
        </p:spPr>
        <p:txBody>
          <a:bodyPr/>
          <a:lstStyle>
            <a:lvl1pPr>
              <a:defRPr>
                <a:solidFill>
                  <a:srgbClr val="00009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8A888C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110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18-Dec-2012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- Evian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18-Dec-2012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- Evian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363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46050"/>
          </a:xfrm>
        </p:spPr>
        <p:txBody>
          <a:bodyPr>
            <a:normAutofit/>
          </a:bodyPr>
          <a:lstStyle>
            <a:lvl1pPr>
              <a:defRPr sz="2800" b="0">
                <a:solidFill>
                  <a:srgbClr val="00009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365125"/>
          </a:xfrm>
        </p:spPr>
        <p:txBody>
          <a:bodyPr/>
          <a:lstStyle/>
          <a:p>
            <a:r>
              <a:rPr lang="en-US" smtClean="0"/>
              <a:t>18-Dec-2012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/>
          <a:p>
            <a:r>
              <a:rPr lang="sk-SK" smtClean="0"/>
              <a:t>F.Roncarolo - Evian Workshop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2B1D7FD9-022C-5B48-A970-84D0CB97DAF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4868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-35496" y="6453336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22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 rot="5400000">
            <a:off x="-3202273" y="3246743"/>
            <a:ext cx="6829155" cy="39336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3761AB"/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57201" y="28846"/>
            <a:ext cx="7944146" cy="721895"/>
          </a:xfrm>
          <a:prstGeom prst="rect">
            <a:avLst/>
          </a:prstGeom>
          <a:gradFill>
            <a:gsLst>
              <a:gs pos="23000">
                <a:schemeClr val="bg1"/>
              </a:gs>
              <a:gs pos="100000">
                <a:srgbClr val="3761AB"/>
              </a:gs>
              <a:gs pos="76000">
                <a:schemeClr val="tx2">
                  <a:lumMod val="20000"/>
                  <a:lumOff val="80000"/>
                </a:schemeClr>
              </a:gs>
            </a:gsLst>
            <a:lin ang="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107" y="119142"/>
            <a:ext cx="7853240" cy="51579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009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936" y="1001179"/>
            <a:ext cx="8229600" cy="4525963"/>
          </a:xfrm>
        </p:spPr>
        <p:txBody>
          <a:bodyPr/>
          <a:lstStyle>
            <a:lvl1pPr marL="266700" indent="-266700">
              <a:buFont typeface="Wingdings" charset="2"/>
              <a:buChar char="§"/>
              <a:defRPr sz="2400"/>
            </a:lvl1pPr>
            <a:lvl2pPr marL="544513" indent="-273050">
              <a:buSzPct val="80000"/>
              <a:buFont typeface="Lucida Grande"/>
              <a:buChar char="-"/>
              <a:defRPr sz="2000"/>
            </a:lvl2pPr>
            <a:lvl3pPr marL="1143000" indent="-228600">
              <a:buFont typeface="Lucida Grande"/>
              <a:buChar char="-"/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851630" y="3142343"/>
            <a:ext cx="21336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905546" y="5419902"/>
            <a:ext cx="2238022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F.Roncarolo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-710547" y="735801"/>
            <a:ext cx="1884947" cy="4505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401346" y="28846"/>
            <a:ext cx="721895" cy="721895"/>
          </a:xfrm>
          <a:prstGeom prst="rect">
            <a:avLst/>
          </a:prstGeom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89641" y="6407524"/>
            <a:ext cx="2133600" cy="365125"/>
          </a:xfrm>
        </p:spPr>
        <p:txBody>
          <a:bodyPr/>
          <a:lstStyle/>
          <a:p>
            <a:fld id="{1F34B953-BB62-754D-B7FA-D5168C88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27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18-Dec-2012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- Evian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41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18-Dec-2012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- Evian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66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18-Dec-2012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- Evian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049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18-Dec-2012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- Evian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8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18-Dec-2012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- Evian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291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18-Dec-2012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- Evian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4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18-Dec-2012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- Evian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70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18-Dec-2012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F.Roncarolo - Evian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4B953-BB62-754D-B7FA-D5168C880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62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HD:Users:froncaro:CERN:LHC:BSRT:MD_may2011:MD_Note_BSRT_AGM_LDM.docx!OLE_LINK1" TargetMode="External"/><Relationship Id="rId4" Type="http://schemas.openxmlformats.org/officeDocument/2006/relationships/image" Target="../media/image30.emf"/><Relationship Id="rId5" Type="http://schemas.openxmlformats.org/officeDocument/2006/relationships/oleObject" Target="HD:Users:froncaro:CERN:LHC:BSRT:MD_may2011:MD_Note_BSRT_AGM_LDM.docx!OLE_LINK2" TargetMode="External"/><Relationship Id="rId6" Type="http://schemas.openxmlformats.org/officeDocument/2006/relationships/image" Target="../media/image3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png"/><Relationship Id="rId3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180"/>
            <a:ext cx="8352788" cy="1972638"/>
          </a:xfrm>
          <a:noFill/>
        </p:spPr>
        <p:txBody>
          <a:bodyPr>
            <a:normAutofit/>
          </a:bodyPr>
          <a:lstStyle/>
          <a:p>
            <a:r>
              <a:rPr lang="en-US" dirty="0"/>
              <a:t>Summary of experience with LHC synchrotron light </a:t>
            </a:r>
            <a:r>
              <a:rPr lang="en-US" dirty="0" smtClean="0"/>
              <a:t>monitors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5453" y="2265682"/>
            <a:ext cx="8799559" cy="1752600"/>
          </a:xfrm>
          <a:noFill/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9th DITANET Topical Workshop on Non-Invasive Beam Size Measurement for High Brightness Proton and Heavy Ion Accelerators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92365" y="3450517"/>
            <a:ext cx="82176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CERN – 16-Apr-2013</a:t>
            </a:r>
          </a:p>
          <a:p>
            <a:pPr algn="ctr"/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F.Roncarolo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the BI-BSRT team</a:t>
            </a:r>
          </a:p>
          <a:p>
            <a:pPr algn="ctr"/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2365" y="5049135"/>
            <a:ext cx="78500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W.Andreazza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A.Boccardi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E.Bravin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F.Caspers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A.Fisher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A.Goldblatt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J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-J. Gras,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A.Guerrero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M.Kuhn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L.Jensen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R.Jones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T.Lefevre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A.Nosych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G.Schneider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G.Trad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R.Veness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M.Wendt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… and many others.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81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9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686028" y="908009"/>
            <a:ext cx="8625667" cy="5291092"/>
            <a:chOff x="686028" y="908009"/>
            <a:chExt cx="8625667" cy="5291092"/>
          </a:xfrm>
        </p:grpSpPr>
        <p:pic>
          <p:nvPicPr>
            <p:cNvPr id="7" name="Picture 6" descr="bsrt_oldoptics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028" y="908009"/>
              <a:ext cx="8166608" cy="2632026"/>
            </a:xfrm>
            <a:prstGeom prst="rect">
              <a:avLst/>
            </a:prstGeom>
          </p:spPr>
        </p:pic>
        <p:pic>
          <p:nvPicPr>
            <p:cNvPr id="8" name="Picture 7" descr="bsrt_newoptics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028" y="3673021"/>
              <a:ext cx="8189983" cy="2526080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 flipH="1">
              <a:off x="6719676" y="1269886"/>
              <a:ext cx="1516551" cy="308225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6780922" y="1513029"/>
              <a:ext cx="906176" cy="15191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7687098" y="1513029"/>
              <a:ext cx="42537" cy="15191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6780922" y="1664939"/>
              <a:ext cx="948713" cy="18836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 flipV="1">
              <a:off x="6780922" y="1853309"/>
              <a:ext cx="43276" cy="10329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6824198" y="1853309"/>
              <a:ext cx="601599" cy="10329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261725" y="1269886"/>
              <a:ext cx="164073" cy="58342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251065" y="1269886"/>
              <a:ext cx="4010661" cy="686721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3183355" y="1513029"/>
              <a:ext cx="3597567" cy="43585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164188" y="1513029"/>
              <a:ext cx="5616734" cy="1126317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1164188" y="1799253"/>
              <a:ext cx="3790225" cy="84009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1087120" y="4149760"/>
              <a:ext cx="7314227" cy="105216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064707" y="5201920"/>
              <a:ext cx="77068" cy="393551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1141775" y="4848412"/>
              <a:ext cx="5477166" cy="74706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861813" y="1085220"/>
              <a:ext cx="12876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Old Optics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61813" y="3868552"/>
              <a:ext cx="14029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New Optics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 flipV="1">
              <a:off x="6722077" y="1578111"/>
              <a:ext cx="58845" cy="86828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7490999" y="2566471"/>
              <a:ext cx="182069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80"/>
                  </a:solidFill>
                </a:rPr>
                <a:t>Entrance (steering) mirror</a:t>
              </a:r>
              <a:endParaRPr lang="en-US" sz="1600" b="1" dirty="0">
                <a:solidFill>
                  <a:srgbClr val="FF0080"/>
                </a:solidFill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8348302" y="3175452"/>
              <a:ext cx="0" cy="497569"/>
            </a:xfrm>
            <a:prstGeom prst="straightConnector1">
              <a:avLst/>
            </a:prstGeom>
            <a:ln>
              <a:solidFill>
                <a:srgbClr val="FF008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8348302" y="1513030"/>
              <a:ext cx="0" cy="891098"/>
            </a:xfrm>
            <a:prstGeom prst="straightConnector1">
              <a:avLst/>
            </a:prstGeom>
            <a:ln>
              <a:solidFill>
                <a:srgbClr val="FF008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6722077" y="2110685"/>
              <a:ext cx="1007558" cy="146023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4450634" y="5399127"/>
              <a:ext cx="1007558" cy="146023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2780734" y="1607879"/>
            <a:ext cx="805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Mirror 1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6028" y="2331569"/>
            <a:ext cx="805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Mirror 2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65742" y="4378238"/>
            <a:ext cx="650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Lens 1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07678" y="5527142"/>
            <a:ext cx="650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Lens 2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62964" y="2250239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Delay Line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898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Old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Pictures showing only part of the optical path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986" y="1830460"/>
            <a:ext cx="7571649" cy="432665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027671"/>
            <a:ext cx="8229600" cy="1201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6700" indent="-2667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4513" indent="-273050" algn="l" defTabSz="457200" rtl="0" eaLnBrk="1" latinLnBrk="0" hangingPunct="1">
              <a:spcBef>
                <a:spcPct val="20000"/>
              </a:spcBef>
              <a:buSzPct val="80000"/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176995" y="1454456"/>
            <a:ext cx="2789632" cy="32354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 extrusionH="19050">
            <a:bevelT w="254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 smtClean="0">
                <a:solidFill>
                  <a:srgbClr val="DC0000"/>
                </a:solidFill>
              </a:rPr>
              <a:t>LIGHT EXTRACTION WINDOW</a:t>
            </a:r>
            <a:endParaRPr lang="en-US" sz="1400" b="1" dirty="0">
              <a:solidFill>
                <a:srgbClr val="DC0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356950" y="2733802"/>
            <a:ext cx="2436714" cy="445902"/>
          </a:xfrm>
          <a:prstGeom prst="rect">
            <a:avLst/>
          </a:prstGeom>
          <a:effectLst>
            <a:outerShdw blurRad="50800" dist="635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1400" b="1" dirty="0" smtClean="0">
                <a:solidFill>
                  <a:srgbClr val="DB0000"/>
                </a:solidFill>
              </a:rPr>
              <a:t>FIRST MIRROR ON TELESCOPE BELOW THE BEAM PIPE</a:t>
            </a:r>
            <a:endParaRPr lang="en-US" sz="1400" b="1" dirty="0">
              <a:solidFill>
                <a:srgbClr val="DB0000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356950" y="3425287"/>
            <a:ext cx="2436714" cy="73280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b="1" dirty="0" smtClean="0">
                <a:solidFill>
                  <a:srgbClr val="E20203"/>
                </a:solidFill>
              </a:rPr>
              <a:t>MIRRORS ON MOVABLE STAGE “Trombone”</a:t>
            </a:r>
          </a:p>
          <a:p>
            <a:pPr marL="179388" indent="-179388">
              <a:buNone/>
            </a:pPr>
            <a:r>
              <a:rPr lang="en-US" sz="1000" b="1" dirty="0" smtClean="0">
                <a:solidFill>
                  <a:srgbClr val="E20203"/>
                </a:solidFill>
              </a:rPr>
              <a:t> </a:t>
            </a:r>
            <a:r>
              <a:rPr lang="en-US" sz="1000" b="1" dirty="0" smtClean="0">
                <a:solidFill>
                  <a:srgbClr val="E20203"/>
                </a:solidFill>
                <a:sym typeface="Wingdings"/>
              </a:rPr>
              <a:t> VARIABLE OPTICAL PATH  LENGTH</a:t>
            </a:r>
            <a:endParaRPr lang="en-US" sz="1000" b="1" dirty="0">
              <a:solidFill>
                <a:srgbClr val="E20203"/>
              </a:solidFill>
            </a:endParaRPr>
          </a:p>
        </p:txBody>
      </p:sp>
      <p:cxnSp>
        <p:nvCxnSpPr>
          <p:cNvPr id="12" name="Straight Arrow Connector 11"/>
          <p:cNvCxnSpPr>
            <a:stCxn id="9" idx="2"/>
          </p:cNvCxnSpPr>
          <p:nvPr/>
        </p:nvCxnSpPr>
        <p:spPr>
          <a:xfrm flipH="1">
            <a:off x="1947333" y="1778000"/>
            <a:ext cx="2624478" cy="11787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2"/>
          </p:cNvCxnSpPr>
          <p:nvPr/>
        </p:nvCxnSpPr>
        <p:spPr>
          <a:xfrm>
            <a:off x="4571811" y="1778000"/>
            <a:ext cx="2239107" cy="1894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1"/>
          </p:cNvCxnSpPr>
          <p:nvPr/>
        </p:nvCxnSpPr>
        <p:spPr>
          <a:xfrm flipH="1">
            <a:off x="3029185" y="3791689"/>
            <a:ext cx="327765" cy="3664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3"/>
          </p:cNvCxnSpPr>
          <p:nvPr/>
        </p:nvCxnSpPr>
        <p:spPr>
          <a:xfrm flipV="1">
            <a:off x="5793664" y="3668889"/>
            <a:ext cx="1083151" cy="122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3"/>
          </p:cNvCxnSpPr>
          <p:nvPr/>
        </p:nvCxnSpPr>
        <p:spPr>
          <a:xfrm flipV="1">
            <a:off x="5793664" y="2733801"/>
            <a:ext cx="1169654" cy="2229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060222" y="2946927"/>
            <a:ext cx="1296728" cy="496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673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/>
              <a:t>BSRTS -Effect </a:t>
            </a:r>
            <a:r>
              <a:rPr lang="en-US" sz="2800" dirty="0" smtClean="0"/>
              <a:t>of optical path length and color filter</a:t>
            </a:r>
            <a:endParaRPr lang="en-US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2139" b="-2139"/>
          <a:stretch>
            <a:fillRect/>
          </a:stretch>
        </p:blipFill>
        <p:spPr>
          <a:xfrm>
            <a:off x="457200" y="1027113"/>
            <a:ext cx="8229600" cy="5254625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17CE-1D5E-C64F-A6A7-115850E7F5D5}" type="slidenum">
              <a:rPr lang="en-US" smtClean="0"/>
              <a:t>11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967521" y="2251178"/>
            <a:ext cx="767233" cy="27700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[mm]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851630" y="3142343"/>
            <a:ext cx="2133600" cy="365125"/>
          </a:xfrm>
        </p:spPr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905546" y="5419902"/>
            <a:ext cx="2238022" cy="365125"/>
          </a:xfrm>
        </p:spPr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334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642" y="2958474"/>
            <a:ext cx="3636999" cy="6124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BSRT Heating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045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heating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end 2011: observed hints of extraction system deformation</a:t>
            </a:r>
          </a:p>
          <a:p>
            <a:pPr lvl="1"/>
            <a:r>
              <a:rPr lang="en-US" dirty="0" smtClean="0"/>
              <a:t>beam spot @ camera displacing</a:t>
            </a:r>
          </a:p>
          <a:p>
            <a:pPr lvl="1"/>
            <a:r>
              <a:rPr lang="en-US" dirty="0" smtClean="0"/>
              <a:t>correlated to beam intensity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ot </a:t>
            </a:r>
            <a:r>
              <a:rPr lang="en-US" dirty="0" smtClean="0"/>
              <a:t>compatible with beam orbit changes</a:t>
            </a:r>
          </a:p>
          <a:p>
            <a:r>
              <a:rPr lang="en-US" dirty="0" smtClean="0"/>
              <a:t>Beginning of 2012: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pot </a:t>
            </a:r>
            <a:r>
              <a:rPr lang="en-US" dirty="0" smtClean="0"/>
              <a:t>displacement correlated to temperature outside the tank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 descr="B1_temp_1204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365" y="3770801"/>
            <a:ext cx="5146276" cy="295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002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Temperature Probes (outside vacuum)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probesloc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8720"/>
            <a:ext cx="5382064" cy="453650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3131840" y="5445224"/>
            <a:ext cx="144016" cy="144016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067944" y="5445224"/>
            <a:ext cx="144016" cy="144016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5796136" y="2204864"/>
            <a:ext cx="144016" cy="144016"/>
          </a:xfrm>
          <a:prstGeom prst="round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796136" y="2636912"/>
            <a:ext cx="144016" cy="144016"/>
          </a:xfrm>
          <a:prstGeom prst="roundRect">
            <a:avLst/>
          </a:prstGeom>
          <a:solidFill>
            <a:srgbClr val="0080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788024" y="2132856"/>
            <a:ext cx="144016" cy="144016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876256" y="3573016"/>
            <a:ext cx="144016" cy="144016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876256" y="2060848"/>
            <a:ext cx="144016" cy="144016"/>
          </a:xfrm>
          <a:prstGeom prst="round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876256" y="2348880"/>
            <a:ext cx="144016" cy="144016"/>
          </a:xfrm>
          <a:prstGeom prst="roundRect">
            <a:avLst/>
          </a:prstGeom>
          <a:solidFill>
            <a:srgbClr val="0080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876256" y="2780928"/>
            <a:ext cx="144016" cy="144016"/>
          </a:xfrm>
          <a:prstGeom prst="round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6876256" y="3068960"/>
            <a:ext cx="144016" cy="144016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164288" y="1916832"/>
            <a:ext cx="968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Flange 1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64288" y="2204864"/>
            <a:ext cx="968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40"/>
                </a:solidFill>
              </a:rPr>
              <a:t>Flange 2</a:t>
            </a:r>
            <a:endParaRPr lang="en-US" dirty="0">
              <a:solidFill>
                <a:srgbClr val="00804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64288" y="2636912"/>
            <a:ext cx="126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View Port 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64288" y="2924944"/>
            <a:ext cx="126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View Port 2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64288" y="3429000"/>
            <a:ext cx="81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Bellow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624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- Heating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15</a:t>
            </a:fld>
            <a:endParaRPr lang="en-US"/>
          </a:p>
        </p:txBody>
      </p:sp>
      <p:sp>
        <p:nvSpPr>
          <p:cNvPr id="7" name="Slide Number Placeholder 8"/>
          <p:cNvSpPr txBox="1">
            <a:spLocks/>
          </p:cNvSpPr>
          <p:nvPr/>
        </p:nvSpPr>
        <p:spPr>
          <a:xfrm>
            <a:off x="6989641" y="64075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34B953-BB62-754D-B7FA-D5168C88009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 descr="temp_before_b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52" y="3808457"/>
            <a:ext cx="3630984" cy="22630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64067" y="5714367"/>
            <a:ext cx="4768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1600" dirty="0" smtClean="0"/>
              <a:t>B1 heating ~= B2 heating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1600" dirty="0" smtClean="0"/>
              <a:t>Bellow heats more and faster than flange (== </a:t>
            </a:r>
            <a:r>
              <a:rPr lang="en-US" sz="1600" dirty="0" smtClean="0"/>
              <a:t>is radiation higher than </a:t>
            </a:r>
            <a:r>
              <a:rPr lang="en-US" sz="1600" dirty="0" smtClean="0"/>
              <a:t>conduction?)</a:t>
            </a:r>
          </a:p>
          <a:p>
            <a:pPr marL="285750" indent="-285750">
              <a:buFont typeface="Wingdings" charset="2"/>
              <a:buChar char="§"/>
            </a:pPr>
            <a:endParaRPr lang="en-US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55184" y="1535001"/>
            <a:ext cx="3660477" cy="2232248"/>
            <a:chOff x="231069" y="980728"/>
            <a:chExt cx="3660477" cy="2232248"/>
          </a:xfrm>
        </p:grpSpPr>
        <p:pic>
          <p:nvPicPr>
            <p:cNvPr id="11" name="Picture 10" descr="temp_before_b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069" y="980728"/>
              <a:ext cx="3581566" cy="223224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483768" y="1844824"/>
              <a:ext cx="14077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Mirror OUT</a:t>
              </a:r>
              <a:endParaRPr lang="en-US" sz="16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43608" y="2492896"/>
              <a:ext cx="14077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Mirror IN</a:t>
              </a:r>
              <a:endParaRPr lang="en-US" sz="16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059811" y="3974561"/>
            <a:ext cx="9361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Mirror Falling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475635" y="742913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Before </a:t>
            </a:r>
            <a:r>
              <a:rPr lang="en-US" dirty="0"/>
              <a:t>TS#</a:t>
            </a:r>
            <a:r>
              <a:rPr lang="en-US" dirty="0" smtClean="0"/>
              <a:t>3 (‘bellow’ probe B1 not at same location as B2)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436075" y="742913"/>
            <a:ext cx="40446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After TS#</a:t>
            </a:r>
            <a:r>
              <a:rPr lang="en-US" dirty="0" smtClean="0"/>
              <a:t>3 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‘bellow’ probe B1 displaced to be = B2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Added 2 probes on flange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339731" y="1607009"/>
            <a:ext cx="72008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BEAM 1</a:t>
            </a:r>
            <a:endParaRPr 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339731" y="3839257"/>
            <a:ext cx="72008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BEAM 2</a:t>
            </a:r>
            <a:endParaRPr lang="en-US" sz="1200" b="1" dirty="0"/>
          </a:p>
        </p:txBody>
      </p:sp>
      <p:sp>
        <p:nvSpPr>
          <p:cNvPr id="19" name="Rectangle 18"/>
          <p:cNvSpPr/>
          <p:nvPr/>
        </p:nvSpPr>
        <p:spPr>
          <a:xfrm>
            <a:off x="1735551" y="2050090"/>
            <a:ext cx="614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1380 </a:t>
            </a:r>
            <a:r>
              <a:rPr lang="en-US" sz="1200" b="1" dirty="0">
                <a:solidFill>
                  <a:schemeClr val="tx2"/>
                </a:solidFill>
              </a:rPr>
              <a:t>b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555755" y="4559337"/>
            <a:ext cx="614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>
                <a:solidFill>
                  <a:schemeClr val="tx2"/>
                </a:solidFill>
              </a:rPr>
              <a:t>1380 </a:t>
            </a:r>
            <a:r>
              <a:rPr lang="en-US" sz="1200" b="1" dirty="0">
                <a:solidFill>
                  <a:schemeClr val="tx2"/>
                </a:solidFill>
              </a:rPr>
              <a:t>b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580091" y="1872072"/>
            <a:ext cx="4379930" cy="3767385"/>
            <a:chOff x="4355976" y="836712"/>
            <a:chExt cx="4379930" cy="3767385"/>
          </a:xfrm>
        </p:grpSpPr>
        <p:pic>
          <p:nvPicPr>
            <p:cNvPr id="22" name="Picture 21" descr="temp_after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5976" y="836712"/>
              <a:ext cx="4379930" cy="3767385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5076056" y="1628800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Bellow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04048" y="3284984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Bellow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12160" y="1844824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008000"/>
                  </a:solidFill>
                </a:rPr>
                <a:t>F</a:t>
              </a:r>
              <a:r>
                <a:rPr lang="en-US" sz="1200" b="1" dirty="0" smtClean="0">
                  <a:solidFill>
                    <a:srgbClr val="008000"/>
                  </a:solidFill>
                </a:rPr>
                <a:t>lange</a:t>
              </a:r>
              <a:endParaRPr lang="en-US" sz="1200" b="1" dirty="0">
                <a:solidFill>
                  <a:srgbClr val="008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12160" y="3429000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008000"/>
                  </a:solidFill>
                </a:rPr>
                <a:t>F</a:t>
              </a:r>
              <a:r>
                <a:rPr lang="en-US" sz="1200" b="1" dirty="0" smtClean="0">
                  <a:solidFill>
                    <a:srgbClr val="008000"/>
                  </a:solidFill>
                </a:rPr>
                <a:t>lange</a:t>
              </a:r>
              <a:endParaRPr lang="en-US" sz="1200" b="1" dirty="0">
                <a:solidFill>
                  <a:srgbClr val="00800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580112" y="1772816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90"/>
                  </a:solidFill>
                </a:rPr>
                <a:t>View Port</a:t>
              </a:r>
              <a:endParaRPr lang="en-US" sz="1200" b="1" dirty="0">
                <a:solidFill>
                  <a:srgbClr val="00009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652120" y="3831431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90"/>
                  </a:solidFill>
                </a:rPr>
                <a:t>View Port</a:t>
              </a:r>
              <a:endParaRPr lang="en-US" sz="1200" b="1" dirty="0">
                <a:solidFill>
                  <a:srgbClr val="00009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724128" y="1484784"/>
              <a:ext cx="61402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tx2"/>
                  </a:solidFill>
                </a:rPr>
                <a:t>1380 </a:t>
              </a:r>
              <a:r>
                <a:rPr lang="en-US" sz="1200" b="1" dirty="0">
                  <a:solidFill>
                    <a:schemeClr val="tx2"/>
                  </a:solidFill>
                </a:rPr>
                <a:t>b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380312" y="1340768"/>
              <a:ext cx="61402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tx2"/>
                  </a:solidFill>
                </a:rPr>
                <a:t>1380 </a:t>
              </a:r>
              <a:r>
                <a:rPr lang="en-US" sz="1200" b="1" dirty="0">
                  <a:solidFill>
                    <a:schemeClr val="tx2"/>
                  </a:solidFill>
                </a:rPr>
                <a:t>b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508104" y="3140968"/>
              <a:ext cx="61402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tx2"/>
                  </a:solidFill>
                </a:rPr>
                <a:t>1380 </a:t>
              </a:r>
              <a:r>
                <a:rPr lang="en-US" sz="1200" b="1" dirty="0">
                  <a:solidFill>
                    <a:schemeClr val="tx2"/>
                  </a:solidFill>
                </a:rPr>
                <a:t>b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272076" y="3007985"/>
              <a:ext cx="61402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chemeClr val="tx2"/>
                  </a:solidFill>
                </a:rPr>
                <a:t>1380 </a:t>
              </a:r>
              <a:r>
                <a:rPr lang="en-US" sz="1200" b="1" dirty="0">
                  <a:solidFill>
                    <a:schemeClr val="tx2"/>
                  </a:solidFill>
                </a:rPr>
                <a:t>b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571979" y="2615121"/>
            <a:ext cx="14077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00FF"/>
                </a:solidFill>
              </a:rPr>
              <a:t>LAMP ON</a:t>
            </a:r>
            <a:endParaRPr lang="en-US" sz="1100" b="1" dirty="0">
              <a:solidFill>
                <a:srgbClr val="0000FF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4292059" y="742913"/>
            <a:ext cx="0" cy="58326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895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– Heating – B2 Mirror 28-Aug-2012 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940048" y="908720"/>
            <a:ext cx="3623468" cy="2711939"/>
            <a:chOff x="940048" y="908720"/>
            <a:chExt cx="3623468" cy="271193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0048" y="908720"/>
              <a:ext cx="3623468" cy="271193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228081" y="1196752"/>
              <a:ext cx="1296144" cy="95410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1- Beam (spot not in the ‘right’ place vertically)</a:t>
              </a:r>
              <a:endParaRPr lang="en-US" sz="14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044504" y="908720"/>
            <a:ext cx="3600400" cy="2700300"/>
            <a:chOff x="5044504" y="908720"/>
            <a:chExt cx="3600400" cy="2700300"/>
          </a:xfrm>
        </p:grpSpPr>
        <p:pic>
          <p:nvPicPr>
            <p:cNvPr id="8" name="Picture 7" descr="b228082012_afterdump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4504" y="908720"/>
              <a:ext cx="3600400" cy="27003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116512" y="3121223"/>
              <a:ext cx="1296144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2</a:t>
              </a:r>
              <a:r>
                <a:rPr lang="en-US" sz="1400" dirty="0" smtClean="0"/>
                <a:t>- Beam dump</a:t>
              </a:r>
              <a:endParaRPr lang="en-US" sz="1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40048" y="3789040"/>
            <a:ext cx="3703960" cy="2777970"/>
            <a:chOff x="940048" y="3789040"/>
            <a:chExt cx="3703960" cy="2777970"/>
          </a:xfrm>
        </p:grpSpPr>
        <p:pic>
          <p:nvPicPr>
            <p:cNvPr id="7" name="Picture 6" descr="b228082012_mirrorout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048" y="3789040"/>
              <a:ext cx="3703960" cy="277797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012056" y="4005064"/>
              <a:ext cx="1296144" cy="95410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3- Close Vacuum sector and retract mirror to OUT</a:t>
              </a:r>
              <a:endParaRPr lang="en-US" sz="14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044504" y="3861048"/>
            <a:ext cx="3667540" cy="2736304"/>
            <a:chOff x="5044504" y="3861048"/>
            <a:chExt cx="3667540" cy="2736304"/>
          </a:xfrm>
        </p:grpSpPr>
        <p:pic>
          <p:nvPicPr>
            <p:cNvPr id="9" name="Picture 8" descr="mirrorfell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4504" y="3861048"/>
              <a:ext cx="3667540" cy="273630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5116512" y="3933056"/>
              <a:ext cx="1296144" cy="95410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4-No beam, no motors movement, mirror moved</a:t>
              </a:r>
              <a:endParaRPr lang="en-US" sz="1400" dirty="0"/>
            </a:p>
          </p:txBody>
        </p:sp>
      </p:grpSp>
      <p:sp>
        <p:nvSpPr>
          <p:cNvPr id="18" name="Rectangle 17"/>
          <p:cNvSpPr/>
          <p:nvPr/>
        </p:nvSpPr>
        <p:spPr>
          <a:xfrm rot="20287503">
            <a:off x="982715" y="3013501"/>
            <a:ext cx="7178581" cy="830997"/>
          </a:xfrm>
          <a:prstGeom prst="rect">
            <a:avLst/>
          </a:prstGeom>
          <a:solidFill>
            <a:srgbClr val="446CB1"/>
          </a:solidFill>
          <a:effectLst>
            <a:glow rad="101600">
              <a:schemeClr val="bg1">
                <a:alpha val="75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72000" tIns="0" rIns="72000" bIns="0" anchor="t" anchorCtr="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Access to remove 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irror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16</a:t>
            </a:fld>
            <a:endParaRPr lang="en-US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851630" y="3142343"/>
            <a:ext cx="2133600" cy="365125"/>
          </a:xfrm>
        </p:spPr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905546" y="5419902"/>
            <a:ext cx="2238022" cy="365125"/>
          </a:xfrm>
        </p:spPr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727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– Heating – Findings after B2 mirror removal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2729" y="764704"/>
            <a:ext cx="3352428" cy="28689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97185" y="908720"/>
            <a:ext cx="2808312" cy="24825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93329" y="2780928"/>
            <a:ext cx="1656184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Mirror coating blistered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080961" y="836712"/>
            <a:ext cx="1224136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Mirror clamps deformed</a:t>
            </a:r>
            <a:endParaRPr lang="en-US" sz="14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81211" y="3843305"/>
            <a:ext cx="8229600" cy="2878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6700" indent="-2667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4513" indent="-273050" algn="l" defTabSz="457200" rtl="0" eaLnBrk="1" latinLnBrk="0" hangingPunct="1">
              <a:spcBef>
                <a:spcPct val="20000"/>
              </a:spcBef>
              <a:buSzPct val="80000"/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Later </a:t>
            </a:r>
            <a:r>
              <a:rPr lang="en-US" dirty="0"/>
              <a:t>Removal of B1 mirror evidenced similar </a:t>
            </a:r>
            <a:r>
              <a:rPr lang="en-US" dirty="0" smtClean="0"/>
              <a:t>effects</a:t>
            </a:r>
          </a:p>
          <a:p>
            <a:pPr lvl="1"/>
            <a:r>
              <a:rPr lang="en-US" dirty="0" smtClean="0"/>
              <a:t>Both mirrors were: silicon bulk + dielectric coating</a:t>
            </a:r>
            <a:endParaRPr lang="en-US" dirty="0"/>
          </a:p>
          <a:p>
            <a:r>
              <a:rPr lang="en-US" dirty="0" smtClean="0"/>
              <a:t>TS#3: replaced both mirrors</a:t>
            </a:r>
          </a:p>
          <a:p>
            <a:pPr lvl="1"/>
            <a:r>
              <a:rPr lang="en-US" dirty="0" smtClean="0"/>
              <a:t>B1: glass bulk + metallic coating – OK only at low beam intensities</a:t>
            </a:r>
          </a:p>
          <a:p>
            <a:pPr lvl="1"/>
            <a:r>
              <a:rPr lang="en-US" dirty="0" smtClean="0"/>
              <a:t>B2: silicon bulk + polishing (no coating) – not usable for imaging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17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851630" y="3142343"/>
            <a:ext cx="2133600" cy="365125"/>
          </a:xfrm>
        </p:spPr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905546" y="5419902"/>
            <a:ext cx="2238022" cy="365125"/>
          </a:xfrm>
        </p:spPr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797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Broken Ferrite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 descr="ferri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053" y="1251323"/>
            <a:ext cx="7037294" cy="527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67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Scope and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3413" y="941294"/>
            <a:ext cx="6977530" cy="5603981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</a:rPr>
              <a:t>SCOPE</a:t>
            </a:r>
          </a:p>
          <a:p>
            <a:pPr marL="0" indent="0">
              <a:buNone/>
            </a:pPr>
            <a:r>
              <a:rPr lang="en-US" sz="2000" dirty="0" smtClean="0"/>
              <a:t>Give an overview of the LHC sync. Light systems (BSRT), outlining reached performances and issues. </a:t>
            </a:r>
          </a:p>
          <a:p>
            <a:pPr marL="0" indent="0">
              <a:buNone/>
            </a:pPr>
            <a:r>
              <a:rPr lang="en-US" sz="1800" b="1" dirty="0" smtClean="0"/>
              <a:t>More details and numbers in </a:t>
            </a:r>
            <a:r>
              <a:rPr lang="en-US" sz="1800" b="1" dirty="0" err="1" smtClean="0"/>
              <a:t>G.Trad’s</a:t>
            </a:r>
            <a:r>
              <a:rPr lang="en-US" sz="1800" b="1" dirty="0" smtClean="0"/>
              <a:t> presentation</a:t>
            </a:r>
            <a:endParaRPr lang="en-US" sz="1800" b="1" dirty="0" smtClean="0"/>
          </a:p>
          <a:p>
            <a:pPr marL="0" indent="0">
              <a:buNone/>
            </a:pPr>
            <a:endParaRPr lang="en-US" b="1" dirty="0" smtClean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000090"/>
                </a:solidFill>
              </a:rPr>
              <a:t>CONTENTS</a:t>
            </a:r>
          </a:p>
          <a:p>
            <a:r>
              <a:rPr lang="en-US" dirty="0" smtClean="0"/>
              <a:t>LHC </a:t>
            </a:r>
            <a:r>
              <a:rPr lang="en-US" dirty="0" smtClean="0"/>
              <a:t>sync. Light detector (BSRT) introduction</a:t>
            </a:r>
          </a:p>
          <a:p>
            <a:pPr lvl="1"/>
            <a:r>
              <a:rPr lang="en-US" dirty="0" smtClean="0"/>
              <a:t>Light source(s)</a:t>
            </a:r>
          </a:p>
          <a:p>
            <a:pPr lvl="1"/>
            <a:r>
              <a:rPr lang="en-US" dirty="0" smtClean="0"/>
              <a:t>Imaging system</a:t>
            </a:r>
          </a:p>
          <a:p>
            <a:pPr lvl="1"/>
            <a:r>
              <a:rPr lang="en-US" dirty="0" smtClean="0"/>
              <a:t>Image acquisition</a:t>
            </a:r>
          </a:p>
          <a:p>
            <a:r>
              <a:rPr lang="en-US" dirty="0" smtClean="0"/>
              <a:t>Performances and issues </a:t>
            </a:r>
          </a:p>
          <a:p>
            <a:pPr lvl="1"/>
            <a:r>
              <a:rPr lang="en-US" dirty="0" smtClean="0"/>
              <a:t>Heating </a:t>
            </a:r>
          </a:p>
          <a:p>
            <a:pPr lvl="1"/>
            <a:r>
              <a:rPr lang="en-US" dirty="0" smtClean="0"/>
              <a:t>Calibration</a:t>
            </a:r>
          </a:p>
          <a:p>
            <a:pPr lvl="1"/>
            <a:r>
              <a:rPr lang="en-US" dirty="0" smtClean="0"/>
              <a:t>Accuracy and resolution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59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Temperatures in vacuum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936" y="806946"/>
            <a:ext cx="8229600" cy="4525963"/>
          </a:xfrm>
        </p:spPr>
        <p:txBody>
          <a:bodyPr/>
          <a:lstStyle/>
          <a:p>
            <a:r>
              <a:rPr lang="en-US" dirty="0" err="1" smtClean="0"/>
              <a:t>Xmass</a:t>
            </a:r>
            <a:r>
              <a:rPr lang="en-US" dirty="0" smtClean="0"/>
              <a:t> </a:t>
            </a:r>
            <a:r>
              <a:rPr lang="en-US" dirty="0" smtClean="0"/>
              <a:t>2012: installed probes in vacuum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19</a:t>
            </a:fld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403410" y="1242422"/>
            <a:ext cx="3556002" cy="4689225"/>
            <a:chOff x="4211960" y="764704"/>
            <a:chExt cx="4443338" cy="5441032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1960" y="764704"/>
              <a:ext cx="4443338" cy="544103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518343" y="2060848"/>
              <a:ext cx="1258189" cy="428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Mirror 1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615995" y="3933056"/>
              <a:ext cx="1133779" cy="428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Shaft 1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327083" y="4407787"/>
              <a:ext cx="8338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90"/>
                  </a:solidFill>
                </a:rPr>
                <a:t>Shaft 2</a:t>
              </a:r>
              <a:endParaRPr lang="en-US" dirty="0">
                <a:solidFill>
                  <a:srgbClr val="00009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466004" y="2852935"/>
              <a:ext cx="1290584" cy="428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FF00"/>
                  </a:solidFill>
                </a:rPr>
                <a:t>Ferrite 1</a:t>
              </a:r>
              <a:endParaRPr lang="en-US" dirty="0">
                <a:solidFill>
                  <a:srgbClr val="00FF00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5652120" y="2204864"/>
              <a:ext cx="504056" cy="432048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21" idx="1"/>
            </p:cNvCxnSpPr>
            <p:nvPr/>
          </p:nvCxnSpPr>
          <p:spPr>
            <a:xfrm flipH="1">
              <a:off x="6679011" y="2157501"/>
              <a:ext cx="338302" cy="479411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5724128" y="2996952"/>
              <a:ext cx="504056" cy="288032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25" idx="1"/>
            </p:cNvCxnSpPr>
            <p:nvPr/>
          </p:nvCxnSpPr>
          <p:spPr>
            <a:xfrm flipH="1">
              <a:off x="6732241" y="3283233"/>
              <a:ext cx="410161" cy="1752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5652120" y="4077072"/>
              <a:ext cx="648072" cy="144016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23" idx="1"/>
            </p:cNvCxnSpPr>
            <p:nvPr/>
          </p:nvCxnSpPr>
          <p:spPr>
            <a:xfrm flipH="1" flipV="1">
              <a:off x="6790864" y="4302387"/>
              <a:ext cx="536219" cy="290065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7142402" y="3068960"/>
              <a:ext cx="1365873" cy="428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Ferrite </a:t>
              </a:r>
              <a:r>
                <a:rPr lang="en-US" dirty="0">
                  <a:solidFill>
                    <a:srgbClr val="008000"/>
                  </a:solidFill>
                </a:rPr>
                <a:t>2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017313" y="1943228"/>
              <a:ext cx="1268890" cy="4285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Mirror 2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3" name="Picture 32" descr="heating_test_Tvacuu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471" y="1560779"/>
            <a:ext cx="5482650" cy="341354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985935" y="4866963"/>
            <a:ext cx="5137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Ferrite heating likely &gt; Curie Temp</a:t>
            </a:r>
          </a:p>
          <a:p>
            <a:r>
              <a:rPr lang="en-US" dirty="0" smtClean="0"/>
              <a:t>Clear correlation to beam intensity and bunch length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922062" y="5931647"/>
            <a:ext cx="8123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RF simulations and lab meas. </a:t>
            </a:r>
            <a:r>
              <a:rPr lang="en-US" dirty="0" smtClean="0"/>
              <a:t>ongoing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aim at new Tank design for after LS1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895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936" y="1001179"/>
            <a:ext cx="8229600" cy="5406345"/>
          </a:xfrm>
        </p:spPr>
        <p:txBody>
          <a:bodyPr>
            <a:normAutofit/>
          </a:bodyPr>
          <a:lstStyle/>
          <a:p>
            <a:r>
              <a:rPr lang="en-US" dirty="0" smtClean="0"/>
              <a:t>Silicon Bulk – Dielectric coated mirror: found damaged</a:t>
            </a:r>
          </a:p>
          <a:p>
            <a:r>
              <a:rPr lang="en-US" dirty="0" smtClean="0"/>
              <a:t>After this, we tested different solutions (LAB + beam tests)</a:t>
            </a:r>
            <a:endParaRPr lang="en-US" dirty="0"/>
          </a:p>
          <a:p>
            <a:pPr lvl="1"/>
            <a:r>
              <a:rPr lang="en-US" dirty="0" smtClean="0"/>
              <a:t>A</a:t>
            </a:r>
            <a:r>
              <a:rPr lang="en-US" b="1" dirty="0" smtClean="0"/>
              <a:t> </a:t>
            </a:r>
            <a:r>
              <a:rPr lang="en-US" b="1" dirty="0">
                <a:solidFill>
                  <a:srgbClr val="FF0000"/>
                </a:solidFill>
              </a:rPr>
              <a:t>silicon bulk, uncoated </a:t>
            </a:r>
            <a:r>
              <a:rPr lang="en-US" dirty="0"/>
              <a:t>mirror showed a reduced heating (as measured with temperature probes outside the BSRT tank), but resulted to be unusable for imaging, given the distorted recorded images.</a:t>
            </a:r>
          </a:p>
          <a:p>
            <a:pPr lvl="1"/>
            <a:r>
              <a:rPr lang="en-US" dirty="0" smtClean="0"/>
              <a:t>A </a:t>
            </a:r>
            <a:r>
              <a:rPr lang="en-US" b="1" dirty="0">
                <a:solidFill>
                  <a:srgbClr val="FF0000"/>
                </a:solidFill>
              </a:rPr>
              <a:t>glass bulk, metallic coated </a:t>
            </a:r>
            <a:r>
              <a:rPr lang="en-US" dirty="0"/>
              <a:t>mirror resulted in a reduced heating effect at low beam intensities, but suffered coating deformation (evidenced by the beam spot image deformation) at high intensities.</a:t>
            </a:r>
          </a:p>
          <a:p>
            <a:pPr lvl="1"/>
            <a:r>
              <a:rPr lang="en-US" dirty="0" smtClean="0"/>
              <a:t>A </a:t>
            </a:r>
            <a:r>
              <a:rPr lang="en-US" b="1" dirty="0">
                <a:solidFill>
                  <a:srgbClr val="008000"/>
                </a:solidFill>
              </a:rPr>
              <a:t>glass bulk, dielectric coated </a:t>
            </a:r>
            <a:r>
              <a:rPr lang="en-US" dirty="0"/>
              <a:t>mirror resulted in a reduced heating (</a:t>
            </a:r>
            <a:r>
              <a:rPr lang="en-US" dirty="0" err="1"/>
              <a:t>w.r.t</a:t>
            </a:r>
            <a:r>
              <a:rPr lang="en-US" dirty="0"/>
              <a:t>. the original silicon bulk, dielectric coated mirror) and did not show any coating deformation according to the recorded images, also at high intensity.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86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642" y="2958474"/>
            <a:ext cx="3636999" cy="6124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BSRT Calibration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75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96028" y="920475"/>
            <a:ext cx="8727213" cy="4525963"/>
          </a:xfrm>
        </p:spPr>
        <p:txBody>
          <a:bodyPr/>
          <a:lstStyle/>
          <a:p>
            <a:r>
              <a:rPr lang="en-US" dirty="0" smtClean="0"/>
              <a:t>Strategy is simple:</a:t>
            </a:r>
          </a:p>
          <a:p>
            <a:pPr lvl="1"/>
            <a:r>
              <a:rPr lang="en-US" sz="1800" dirty="0" smtClean="0"/>
              <a:t>Measure beam size with WS and BSRT </a:t>
            </a:r>
            <a:r>
              <a:rPr lang="en-US" sz="1800" dirty="0" smtClean="0"/>
              <a:t>simultaneously</a:t>
            </a:r>
            <a:endParaRPr lang="en-US" sz="1800" dirty="0" smtClean="0"/>
          </a:p>
          <a:p>
            <a:pPr lvl="1"/>
            <a:r>
              <a:rPr lang="en-US" sz="1800" dirty="0" smtClean="0"/>
              <a:t>Machine development periods with large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difference among bunches 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</a:t>
            </a:r>
            <a:r>
              <a:rPr lang="en-US" dirty="0" smtClean="0"/>
              <a:t>- Calibration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417130" y="2661986"/>
            <a:ext cx="562542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1400" baseline="-25000" dirty="0" err="1" smtClean="0">
                <a:solidFill>
                  <a:srgbClr val="0000FF"/>
                </a:solidFill>
              </a:rPr>
              <a:t>m</a:t>
            </a:r>
            <a:r>
              <a:rPr lang="en-US" sz="1400" dirty="0" smtClean="0"/>
              <a:t> [pixels]		= Measured Sigma</a:t>
            </a:r>
          </a:p>
          <a:p>
            <a:endParaRPr lang="en-US" sz="1400" dirty="0" smtClean="0"/>
          </a:p>
          <a:p>
            <a:r>
              <a:rPr lang="en-US" sz="1400" dirty="0" smtClean="0">
                <a:solidFill>
                  <a:srgbClr val="FF0000"/>
                </a:solidFill>
              </a:rPr>
              <a:t>M</a:t>
            </a:r>
            <a:r>
              <a:rPr lang="en-US" sz="1400" dirty="0" smtClean="0"/>
              <a:t> [mm/pixels]	</a:t>
            </a:r>
            <a:r>
              <a:rPr lang="en-US" sz="1400" dirty="0" smtClean="0"/>
              <a:t>= </a:t>
            </a:r>
            <a:r>
              <a:rPr lang="en-US" sz="1400" dirty="0" smtClean="0"/>
              <a:t>System magnification (optical line + pixel size)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determined by optical line adjustment with energy (UND </a:t>
            </a:r>
            <a:r>
              <a:rPr lang="en-US" sz="1400" dirty="0" smtClean="0">
                <a:sym typeface="Wingdings"/>
              </a:rPr>
              <a:t> D3)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ym typeface="Wingdings"/>
              </a:rPr>
              <a:t>reference target </a:t>
            </a:r>
            <a:r>
              <a:rPr lang="en-US" sz="1400" dirty="0" err="1" smtClean="0">
                <a:sym typeface="Wingdings"/>
              </a:rPr>
              <a:t>vs</a:t>
            </a:r>
            <a:r>
              <a:rPr lang="en-US" sz="1400" dirty="0" smtClean="0">
                <a:sym typeface="Wingdings"/>
              </a:rPr>
              <a:t> closed orbit bumps give up to 10% differences</a:t>
            </a:r>
          </a:p>
          <a:p>
            <a:endParaRPr lang="en-US" sz="1400" dirty="0" smtClean="0">
              <a:latin typeface="Symbol" charset="2"/>
              <a:cs typeface="Symbol" charset="2"/>
              <a:sym typeface="Wingdings"/>
            </a:endParaRPr>
          </a:p>
          <a:p>
            <a:r>
              <a:rPr lang="en-US" sz="1400" dirty="0" err="1" smtClean="0">
                <a:solidFill>
                  <a:srgbClr val="FF0080"/>
                </a:solidFill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1400" baseline="-25000" dirty="0" err="1" smtClean="0">
                <a:solidFill>
                  <a:srgbClr val="FF0080"/>
                </a:solidFill>
                <a:sym typeface="Wingdings"/>
              </a:rPr>
              <a:t>psf</a:t>
            </a:r>
            <a:r>
              <a:rPr lang="en-US" sz="1400" dirty="0" smtClean="0">
                <a:sym typeface="Wingdings"/>
              </a:rPr>
              <a:t> [pixels]</a:t>
            </a:r>
            <a:r>
              <a:rPr lang="en-US" sz="1400" dirty="0" smtClean="0"/>
              <a:t> = measurement error due to 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aberration, diffraction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/>
              <a:t>extraction mirror aging/deformation</a:t>
            </a:r>
          </a:p>
          <a:p>
            <a:r>
              <a:rPr lang="en-US" sz="1400" dirty="0"/>
              <a:t>	</a:t>
            </a: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566" y="2124303"/>
            <a:ext cx="3408082" cy="53768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46929" y="3122704"/>
            <a:ext cx="2195093" cy="1815882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During 2012 heavily affected by extraction mirror heating (deformation + coating damages)</a:t>
            </a:r>
          </a:p>
          <a:p>
            <a:r>
              <a:rPr lang="en-US" sz="1600" dirty="0" smtClean="0"/>
              <a:t>Difficult to find a stable calibration </a:t>
            </a:r>
            <a:r>
              <a:rPr lang="en-US" sz="1600" dirty="0" err="1" smtClean="0"/>
              <a:t>w.r.t</a:t>
            </a:r>
            <a:r>
              <a:rPr lang="en-US" sz="1600" dirty="0" smtClean="0"/>
              <a:t>. WS </a:t>
            </a:r>
            <a:endParaRPr lang="en-US" sz="1600" dirty="0"/>
          </a:p>
        </p:txBody>
      </p:sp>
      <p:sp>
        <p:nvSpPr>
          <p:cNvPr id="3" name="Left Brace 2"/>
          <p:cNvSpPr/>
          <p:nvPr/>
        </p:nvSpPr>
        <p:spPr>
          <a:xfrm>
            <a:off x="3090245" y="3062940"/>
            <a:ext cx="480695" cy="189753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22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9764" y="5196882"/>
            <a:ext cx="36728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Normally </a:t>
            </a:r>
            <a:r>
              <a:rPr lang="en-US" sz="2000" dirty="0" smtClean="0"/>
              <a:t>assuming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BSRT magnification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BEAM optics from WS to BSRT</a:t>
            </a:r>
          </a:p>
          <a:p>
            <a:r>
              <a:rPr lang="en-US" sz="2000" dirty="0" smtClean="0"/>
              <a:t> as known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999627" y="5814377"/>
            <a:ext cx="2456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</a:t>
            </a:r>
            <a:r>
              <a:rPr lang="en-US" dirty="0" err="1" smtClean="0"/>
              <a:t>G.Trad</a:t>
            </a:r>
            <a:r>
              <a:rPr lang="en-US" dirty="0" smtClean="0"/>
              <a:t> presentation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412564" y="6028350"/>
            <a:ext cx="432974" cy="0"/>
          </a:xfrm>
          <a:prstGeom prst="straightConnector1">
            <a:avLst/>
          </a:prstGeom>
          <a:ln w="34925" cmpd="sng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89624" y="2168459"/>
            <a:ext cx="1326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From WS</a:t>
            </a:r>
            <a:endParaRPr lang="en-US" sz="2400" dirty="0">
              <a:solidFill>
                <a:srgbClr val="00009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465294" y="2393145"/>
            <a:ext cx="1538941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851630" y="3142343"/>
            <a:ext cx="2133600" cy="365125"/>
          </a:xfrm>
        </p:spPr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905546" y="5419902"/>
            <a:ext cx="2238022" cy="365125"/>
          </a:xfrm>
        </p:spPr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8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Beams – BSRT magnification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Need to measure beams as small as 300um (150-200um at 7 </a:t>
            </a:r>
            <a:r>
              <a:rPr lang="en-US" sz="2000" dirty="0" err="1" smtClean="0"/>
              <a:t>TeV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Optical magnification ~0.3 (Simulation, </a:t>
            </a:r>
            <a:r>
              <a:rPr lang="en-US" sz="2000" dirty="0" err="1" smtClean="0"/>
              <a:t>Zemax</a:t>
            </a:r>
            <a:r>
              <a:rPr lang="en-US" sz="2000" dirty="0" smtClean="0"/>
              <a:t>) </a:t>
            </a:r>
          </a:p>
          <a:p>
            <a:r>
              <a:rPr lang="en-US" sz="2000" dirty="0" smtClean="0"/>
              <a:t>Old Optics : ~0.11 mm/pix </a:t>
            </a:r>
          </a:p>
          <a:p>
            <a:r>
              <a:rPr lang="en-US" sz="2000" dirty="0" smtClean="0"/>
              <a:t>New Optics: ~0.05 mm/pix (2 pixels per sigma criterion respected)</a:t>
            </a:r>
          </a:p>
          <a:p>
            <a:r>
              <a:rPr lang="en-US" sz="2000" dirty="0" smtClean="0"/>
              <a:t>Magnification measurements done with calibration target and beam orbit bumps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 descr="targ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4120588"/>
            <a:ext cx="2166109" cy="21078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8107" y="3314104"/>
            <a:ext cx="2675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Calibration target @ same distance as </a:t>
            </a:r>
            <a:r>
              <a:rPr lang="en-US" dirty="0" err="1" smtClean="0"/>
              <a:t>undulator</a:t>
            </a:r>
            <a:endParaRPr lang="en-US" dirty="0"/>
          </a:p>
        </p:txBody>
      </p:sp>
      <p:pic>
        <p:nvPicPr>
          <p:cNvPr id="9" name="Picture 8" descr="cal_factors_apr20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470" y="2938186"/>
            <a:ext cx="6017712" cy="28429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85882" y="5597033"/>
            <a:ext cx="512765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 (if we believe target): we can’t say we know magnification better than 10</a:t>
            </a:r>
            <a:r>
              <a:rPr lang="en-US" dirty="0" smtClean="0"/>
              <a:t>%</a:t>
            </a:r>
          </a:p>
          <a:p>
            <a:r>
              <a:rPr lang="en-US" dirty="0" smtClean="0"/>
              <a:t>(again: error on beam optics == error on target)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6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– WS calibration example (2011)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89641" y="6467288"/>
            <a:ext cx="2133600" cy="365125"/>
          </a:xfrm>
        </p:spPr>
        <p:txBody>
          <a:bodyPr/>
          <a:lstStyle/>
          <a:p>
            <a:fld id="{1F34B953-BB62-754D-B7FA-D5168C88009D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3905176"/>
              </p:ext>
            </p:extLst>
          </p:nvPr>
        </p:nvGraphicFramePr>
        <p:xfrm>
          <a:off x="1917280" y="792005"/>
          <a:ext cx="7110017" cy="3962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" name="Document" r:id="rId3" imgW="5765800" imgH="3213100" progId="Word.Document.12">
                  <p:link updateAutomatic="1"/>
                </p:oleObj>
              </mc:Choice>
              <mc:Fallback>
                <p:oleObj name="Document" r:id="rId3" imgW="5765800" imgH="32131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17280" y="792005"/>
                        <a:ext cx="7110017" cy="3962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6135085"/>
              </p:ext>
            </p:extLst>
          </p:nvPr>
        </p:nvGraphicFramePr>
        <p:xfrm>
          <a:off x="1897952" y="4840940"/>
          <a:ext cx="6857571" cy="2008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" name="Document" r:id="rId5" imgW="5765800" imgH="1689100" progId="Word.Document.12">
                  <p:link updateAutomatic="1"/>
                </p:oleObj>
              </mc:Choice>
              <mc:Fallback>
                <p:oleObj name="Document" r:id="rId5" imgW="5765800" imgH="16891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97952" y="4840940"/>
                        <a:ext cx="6857571" cy="20089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935" y="747183"/>
            <a:ext cx="8639305" cy="403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Bunches with different </a:t>
            </a:r>
            <a:r>
              <a:rPr lang="en-US" sz="1800" b="1" dirty="0" err="1" smtClean="0"/>
              <a:t>emittances</a:t>
            </a:r>
            <a:r>
              <a:rPr lang="en-US" sz="1800" b="1" dirty="0" smtClean="0"/>
              <a:t> from the SPS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927586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BSRT – WS </a:t>
            </a:r>
            <a:r>
              <a:rPr lang="en-US" dirty="0" smtClean="0"/>
              <a:t>calibration Example (2012)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70967889"/>
              </p:ext>
            </p:extLst>
          </p:nvPr>
        </p:nvGraphicFramePr>
        <p:xfrm>
          <a:off x="570680" y="1181811"/>
          <a:ext cx="3024335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692743" y="1052736"/>
            <a:ext cx="5436096" cy="5328592"/>
            <a:chOff x="3456384" y="908720"/>
            <a:chExt cx="5436096" cy="5328592"/>
          </a:xfrm>
        </p:grpSpPr>
        <p:pic>
          <p:nvPicPr>
            <p:cNvPr id="9" name="Picture 8" descr="BI_MD2_ADT_BU_B1H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6384" y="3399670"/>
              <a:ext cx="5436096" cy="2837642"/>
            </a:xfrm>
            <a:prstGeom prst="rect">
              <a:avLst/>
            </a:prstGeom>
          </p:spPr>
        </p:pic>
        <p:pic>
          <p:nvPicPr>
            <p:cNvPr id="10" name="Picture 9" descr="BI_MD2_ADT_BU_B1H_CORR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6384" y="908720"/>
              <a:ext cx="5436096" cy="2724878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4448319" y="1556792"/>
            <a:ext cx="2044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Calibration BSRT - WS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76311" y="4077072"/>
            <a:ext cx="2532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1F497D"/>
                </a:solidFill>
              </a:rPr>
              <a:t>Emittances after calibration</a:t>
            </a:r>
            <a:endParaRPr lang="en-US" sz="1600" b="1" dirty="0">
              <a:solidFill>
                <a:srgbClr val="1F497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98977" y="804391"/>
            <a:ext cx="2109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2012 – 450GeV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036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al_exampl_newoptics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" r="6916"/>
          <a:stretch/>
        </p:blipFill>
        <p:spPr>
          <a:xfrm>
            <a:off x="398757" y="3322758"/>
            <a:ext cx="6716128" cy="353532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– Calibration Example (2012, new optics)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8108" y="877889"/>
            <a:ext cx="816542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66700" indent="-2667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4513" indent="-273050" algn="l" defTabSz="457200" rtl="0" eaLnBrk="1" latinLnBrk="0" hangingPunct="1">
              <a:spcBef>
                <a:spcPct val="20000"/>
              </a:spcBef>
              <a:buSzPct val="80000"/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B1 with new optical line (focusing lenses instead of mirrors), 450 </a:t>
            </a:r>
            <a:r>
              <a:rPr lang="en-US" sz="2000" dirty="0" err="1" smtClean="0"/>
              <a:t>GeV</a:t>
            </a:r>
            <a:r>
              <a:rPr lang="en-US" sz="2000" dirty="0" smtClean="0"/>
              <a:t> during MD period</a:t>
            </a:r>
          </a:p>
          <a:p>
            <a:r>
              <a:rPr lang="en-US" sz="2000" dirty="0" smtClean="0"/>
              <a:t>Excellent agreement BSRT – WS over a wide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range, after applying </a:t>
            </a:r>
          </a:p>
          <a:p>
            <a:pPr lvl="1"/>
            <a:r>
              <a:rPr lang="en-US" dirty="0" smtClean="0"/>
              <a:t>Magnification within 10% </a:t>
            </a:r>
            <a:r>
              <a:rPr lang="en-US" dirty="0" err="1" smtClean="0"/>
              <a:t>w.r.t</a:t>
            </a:r>
            <a:r>
              <a:rPr lang="en-US" dirty="0" smtClean="0"/>
              <a:t>. nominal</a:t>
            </a:r>
          </a:p>
          <a:p>
            <a:pPr lvl="1"/>
            <a:r>
              <a:rPr lang="en-US" dirty="0" smtClean="0"/>
              <a:t>PSF ~20% smaller than typical values with old optics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13175" y="3692090"/>
            <a:ext cx="983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Scraping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581636" y="3946265"/>
            <a:ext cx="468527" cy="3452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37623" y="3220698"/>
            <a:ext cx="119546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B1 Vertical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28048" y="3590030"/>
            <a:ext cx="17642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 examples exist at 4 </a:t>
            </a:r>
            <a:r>
              <a:rPr lang="en-US" dirty="0" err="1" smtClean="0"/>
              <a:t>TeV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More numbers on corr. factors in </a:t>
            </a:r>
            <a:r>
              <a:rPr lang="en-US" dirty="0" err="1" smtClean="0"/>
              <a:t>G.Trad’s</a:t>
            </a:r>
            <a:r>
              <a:rPr lang="en-US" dirty="0" smtClean="0"/>
              <a:t> presentation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862868" y="5501555"/>
            <a:ext cx="3563814" cy="1219921"/>
            <a:chOff x="1862868" y="5501555"/>
            <a:chExt cx="3563814" cy="1219921"/>
          </a:xfrm>
        </p:grpSpPr>
        <p:sp>
          <p:nvSpPr>
            <p:cNvPr id="27" name="Rectangle 26"/>
            <p:cNvSpPr/>
            <p:nvPr/>
          </p:nvSpPr>
          <p:spPr>
            <a:xfrm>
              <a:off x="1862868" y="5501555"/>
              <a:ext cx="3563814" cy="1219921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963850" y="5624640"/>
              <a:ext cx="3462832" cy="1012514"/>
              <a:chOff x="1963850" y="5624640"/>
              <a:chExt cx="3462832" cy="1012514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1963850" y="5624640"/>
                <a:ext cx="3342670" cy="711927"/>
                <a:chOff x="4910063" y="5608479"/>
                <a:chExt cx="3342670" cy="711927"/>
              </a:xfrm>
              <a:solidFill>
                <a:srgbClr val="FFFFFF"/>
              </a:solidFill>
            </p:grpSpPr>
            <p:pic>
              <p:nvPicPr>
                <p:cNvPr id="11" name="Picture 10" descr="corr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10063" y="5608479"/>
                  <a:ext cx="3342670" cy="711927"/>
                </a:xfrm>
                <a:prstGeom prst="rect">
                  <a:avLst/>
                </a:prstGeom>
                <a:grpFill/>
              </p:spPr>
            </p:pic>
            <p:sp>
              <p:nvSpPr>
                <p:cNvPr id="12" name="Rectangle 11"/>
                <p:cNvSpPr/>
                <p:nvPr/>
              </p:nvSpPr>
              <p:spPr>
                <a:xfrm>
                  <a:off x="6013175" y="5783514"/>
                  <a:ext cx="427739" cy="362887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3494701" y="6267822"/>
                <a:ext cx="897902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1.3 mm</a:t>
                </a:r>
                <a:endParaRPr lang="en-US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997873" y="6267822"/>
                <a:ext cx="722636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 mm</a:t>
                </a:r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528780" y="6267822"/>
                <a:ext cx="897902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0.8 mm</a:t>
                </a:r>
                <a:endParaRPr lang="en-US" dirty="0"/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>
                <a:off x="2278833" y="6146176"/>
                <a:ext cx="0" cy="276065"/>
              </a:xfrm>
              <a:prstGeom prst="straightConnector1">
                <a:avLst/>
              </a:prstGeom>
              <a:solidFill>
                <a:srgbClr val="FFFFFF"/>
              </a:solidFill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3939405" y="6146176"/>
                <a:ext cx="0" cy="276065"/>
              </a:xfrm>
              <a:prstGeom prst="straightConnector1">
                <a:avLst/>
              </a:prstGeom>
              <a:solidFill>
                <a:srgbClr val="FFFFFF"/>
              </a:solidFill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>
                <a:off x="4982652" y="6146176"/>
                <a:ext cx="0" cy="276065"/>
              </a:xfrm>
              <a:prstGeom prst="straightConnector1">
                <a:avLst/>
              </a:prstGeom>
              <a:solidFill>
                <a:srgbClr val="FFFFFF"/>
              </a:solidFill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26</a:t>
            </a:fld>
            <a:endParaRPr lang="en-US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851630" y="3142343"/>
            <a:ext cx="2133600" cy="365125"/>
          </a:xfrm>
        </p:spPr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905546" y="5419902"/>
            <a:ext cx="2238022" cy="365125"/>
          </a:xfrm>
        </p:spPr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68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calibration -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995" y="1285061"/>
            <a:ext cx="8229600" cy="47810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Combining </a:t>
            </a:r>
          </a:p>
          <a:p>
            <a:pPr lvl="1"/>
            <a:r>
              <a:rPr lang="en-US" dirty="0" smtClean="0"/>
              <a:t>magnification estimate from target and bumps</a:t>
            </a:r>
          </a:p>
          <a:p>
            <a:pPr lvl="1"/>
            <a:r>
              <a:rPr lang="en-US" dirty="0" smtClean="0"/>
              <a:t>Cross-calibration </a:t>
            </a:r>
            <a:r>
              <a:rPr lang="en-US" dirty="0" err="1" smtClean="0"/>
              <a:t>w.r.t</a:t>
            </a:r>
            <a:r>
              <a:rPr lang="en-US" dirty="0" smtClean="0"/>
              <a:t>. WS</a:t>
            </a:r>
          </a:p>
          <a:p>
            <a:pPr lvl="1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We managed to find calibration factors providing excellent agreement </a:t>
            </a:r>
            <a:r>
              <a:rPr lang="en-US" dirty="0" err="1" smtClean="0">
                <a:sym typeface="Wingdings"/>
              </a:rPr>
              <a:t>w.r.t</a:t>
            </a:r>
            <a:r>
              <a:rPr lang="en-US" dirty="0" smtClean="0">
                <a:sym typeface="Wingdings"/>
              </a:rPr>
              <a:t>. WS, over a wide </a:t>
            </a:r>
            <a:r>
              <a:rPr lang="en-US" dirty="0" err="1" smtClean="0">
                <a:sym typeface="Wingdings"/>
              </a:rPr>
              <a:t>emittance</a:t>
            </a:r>
            <a:r>
              <a:rPr lang="en-US" dirty="0" smtClean="0">
                <a:sym typeface="Wingdings"/>
              </a:rPr>
              <a:t> range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00FF"/>
                </a:solidFill>
              </a:rPr>
              <a:t>BUT:</a:t>
            </a:r>
          </a:p>
          <a:p>
            <a:pPr lvl="1"/>
            <a:r>
              <a:rPr lang="en-US" dirty="0" smtClean="0"/>
              <a:t>Calibration is not </a:t>
            </a:r>
            <a:r>
              <a:rPr lang="en-US" dirty="0" smtClean="0"/>
              <a:t>stable</a:t>
            </a:r>
            <a:endParaRPr lang="en-US" dirty="0" smtClean="0"/>
          </a:p>
          <a:p>
            <a:pPr lvl="2"/>
            <a:r>
              <a:rPr lang="en-US" dirty="0" smtClean="0"/>
              <a:t>Surely depending on extraction mirror ageing</a:t>
            </a:r>
          </a:p>
          <a:p>
            <a:pPr lvl="2"/>
            <a:r>
              <a:rPr lang="en-US" dirty="0" smtClean="0"/>
              <a:t>Dependence on light traversing the optics off-axis?</a:t>
            </a:r>
          </a:p>
          <a:p>
            <a:pPr lvl="3"/>
            <a:r>
              <a:rPr lang="en-US" dirty="0" smtClean="0"/>
              <a:t>Hope to improve stability with new optics (less folding </a:t>
            </a:r>
            <a:r>
              <a:rPr lang="en-US" dirty="0" smtClean="0"/>
              <a:t>mirrors, </a:t>
            </a:r>
            <a:r>
              <a:rPr lang="en-US" dirty="0" smtClean="0"/>
              <a:t>didn’t have enough statistics with new optics </a:t>
            </a:r>
            <a:r>
              <a:rPr lang="en-US" dirty="0" smtClean="0"/>
              <a:t>yet)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Correction </a:t>
            </a:r>
            <a:r>
              <a:rPr lang="en-US" dirty="0" smtClean="0"/>
              <a:t>in quadrature (</a:t>
            </a:r>
            <a:r>
              <a:rPr lang="en-US" dirty="0" err="1" smtClean="0"/>
              <a:t>psf</a:t>
            </a:r>
            <a:r>
              <a:rPr lang="en-US" dirty="0" smtClean="0"/>
              <a:t> form aberration, diffraction </a:t>
            </a:r>
            <a:r>
              <a:rPr lang="en-US" dirty="0" err="1" smtClean="0"/>
              <a:t>etc</a:t>
            </a:r>
            <a:r>
              <a:rPr lang="en-US" dirty="0" smtClean="0"/>
              <a:t>) </a:t>
            </a:r>
            <a:r>
              <a:rPr lang="en-US" dirty="0" smtClean="0"/>
              <a:t>higher </a:t>
            </a:r>
            <a:r>
              <a:rPr lang="en-US" dirty="0" smtClean="0"/>
              <a:t>than expected from theory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F.Roncarolo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44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Snapshot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28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3745" y="5596498"/>
            <a:ext cx="3960000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Overall reliability</a:t>
            </a:r>
          </a:p>
          <a:p>
            <a:pPr marL="357188" indent="-171450">
              <a:buFont typeface="Arial"/>
              <a:buChar char="•"/>
            </a:pPr>
            <a:r>
              <a:rPr lang="en-US" dirty="0" smtClean="0"/>
              <a:t>auto-steering, auto-gain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62722" y="5457998"/>
            <a:ext cx="3995999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New </a:t>
            </a:r>
            <a:r>
              <a:rPr lang="en-US" b="1" dirty="0"/>
              <a:t>FESA </a:t>
            </a:r>
            <a:r>
              <a:rPr lang="en-US" b="1" dirty="0" smtClean="0"/>
              <a:t>server</a:t>
            </a:r>
          </a:p>
          <a:p>
            <a:pPr marL="357188" indent="-171450">
              <a:buFont typeface="Arial"/>
              <a:buChar char="•"/>
            </a:pPr>
            <a:r>
              <a:rPr lang="en-US" dirty="0" smtClean="0"/>
              <a:t>Improved reliability</a:t>
            </a:r>
          </a:p>
          <a:p>
            <a:pPr marL="357188" indent="-171450">
              <a:buFont typeface="Arial"/>
              <a:buChar char="•"/>
            </a:pPr>
            <a:r>
              <a:rPr lang="en-US" dirty="0" smtClean="0"/>
              <a:t>Fast bunch per bunch scans (~10Hz)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73745" y="1124744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</a:rPr>
              <a:t>Problems </a:t>
            </a:r>
            <a:r>
              <a:rPr lang="en-US" sz="2000" b="1" dirty="0" smtClean="0">
                <a:solidFill>
                  <a:srgbClr val="000090"/>
                </a:solidFill>
              </a:rPr>
              <a:t>encountered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11702" y="1124744"/>
            <a:ext cx="43273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</a:rPr>
              <a:t>Improvements – Upgrades during 2012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3750" y="1700808"/>
            <a:ext cx="396000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/>
              <a:t>Electro-magnetic coupling </a:t>
            </a:r>
            <a:r>
              <a:rPr lang="en-US" b="1" dirty="0">
                <a:sym typeface="Wingdings"/>
              </a:rPr>
              <a:t>- heating</a:t>
            </a:r>
            <a:endParaRPr lang="en-US" b="1" dirty="0"/>
          </a:p>
          <a:p>
            <a:pPr marL="357188" lvl="1" indent="-171450">
              <a:buFont typeface="Arial"/>
              <a:buChar char="•"/>
            </a:pPr>
            <a:r>
              <a:rPr lang="en-US" dirty="0"/>
              <a:t>Mirror </a:t>
            </a:r>
            <a:r>
              <a:rPr lang="en-US" dirty="0" smtClean="0"/>
              <a:t>support failures, coating blistering </a:t>
            </a:r>
            <a:r>
              <a:rPr lang="en-US" dirty="0">
                <a:sym typeface="Wingdings"/>
              </a:rPr>
              <a:t> needed to replace both mirrors after August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73986" y="3284984"/>
            <a:ext cx="3960000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r>
              <a:rPr lang="en-US" b="1" dirty="0"/>
              <a:t>Absolute calibration </a:t>
            </a:r>
          </a:p>
          <a:p>
            <a:pPr marL="357188" lvl="1" indent="-171450">
              <a:buFont typeface="Arial"/>
              <a:buChar char="•"/>
            </a:pPr>
            <a:r>
              <a:rPr lang="en-US" dirty="0"/>
              <a:t>Drifting due to mirror coating damages </a:t>
            </a:r>
            <a:endParaRPr lang="en-US" dirty="0" smtClean="0">
              <a:sym typeface="Wingdings"/>
            </a:endParaRPr>
          </a:p>
          <a:p>
            <a:pPr marL="357188" lvl="1" indent="-171450">
              <a:buFont typeface="Arial"/>
              <a:buChar char="•"/>
            </a:pPr>
            <a:r>
              <a:rPr lang="en-US" dirty="0" smtClean="0">
                <a:sym typeface="Wingdings"/>
              </a:rPr>
              <a:t>Noisy due to numerous folding </a:t>
            </a:r>
            <a:r>
              <a:rPr lang="en-US" dirty="0" smtClean="0">
                <a:sym typeface="Wingdings"/>
              </a:rPr>
              <a:t>mirrors (?) </a:t>
            </a:r>
            <a:endParaRPr lang="en-US" dirty="0" smtClean="0">
              <a:sym typeface="Wingdings"/>
            </a:endParaRPr>
          </a:p>
          <a:p>
            <a:pPr marL="185738" lvl="1"/>
            <a:r>
              <a:rPr lang="en-US" dirty="0" smtClean="0">
                <a:sym typeface="Wingdings"/>
              </a:rPr>
              <a:t>	</a:t>
            </a:r>
          </a:p>
          <a:p>
            <a:pPr marL="185738" lvl="1"/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 Image blurring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162722" y="3850171"/>
            <a:ext cx="3995999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r>
              <a:rPr lang="en-US" b="1" dirty="0"/>
              <a:t>New optics</a:t>
            </a:r>
          </a:p>
          <a:p>
            <a:pPr marL="357188" indent="-171450">
              <a:buFont typeface="Arial"/>
              <a:buChar char="•"/>
            </a:pPr>
            <a:r>
              <a:rPr lang="en-US" dirty="0"/>
              <a:t>Simplified imaging system – lower PSF corrections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162722" y="1839307"/>
            <a:ext cx="3995999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en-US" b="1" dirty="0"/>
              <a:t>New mirrors</a:t>
            </a:r>
          </a:p>
          <a:p>
            <a:pPr marL="357188" indent="-171450">
              <a:buFont typeface="Arial"/>
              <a:buChar char="•"/>
            </a:pPr>
            <a:r>
              <a:rPr lang="en-US" dirty="0"/>
              <a:t>From Si to Fused Silica bulk – reduced EM coupling</a:t>
            </a:r>
          </a:p>
        </p:txBody>
      </p:sp>
      <p:cxnSp>
        <p:nvCxnSpPr>
          <p:cNvPr id="15" name="Elbow Connector 14"/>
          <p:cNvCxnSpPr>
            <a:stCxn id="11" idx="3"/>
            <a:endCxn id="14" idx="1"/>
          </p:cNvCxnSpPr>
          <p:nvPr/>
        </p:nvCxnSpPr>
        <p:spPr>
          <a:xfrm flipV="1">
            <a:off x="4333750" y="2300972"/>
            <a:ext cx="828972" cy="1"/>
          </a:xfrm>
          <a:prstGeom prst="bentConnector3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2" idx="3"/>
            <a:endCxn id="14" idx="1"/>
          </p:cNvCxnSpPr>
          <p:nvPr/>
        </p:nvCxnSpPr>
        <p:spPr>
          <a:xfrm flipV="1">
            <a:off x="4333986" y="2300972"/>
            <a:ext cx="828736" cy="1999675"/>
          </a:xfrm>
          <a:prstGeom prst="bentConnector3">
            <a:avLst>
              <a:gd name="adj1" fmla="val 50000"/>
            </a:avLst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12" idx="3"/>
            <a:endCxn id="13" idx="1"/>
          </p:cNvCxnSpPr>
          <p:nvPr/>
        </p:nvCxnSpPr>
        <p:spPr>
          <a:xfrm>
            <a:off x="4333986" y="4300647"/>
            <a:ext cx="828736" cy="11189"/>
          </a:xfrm>
          <a:prstGeom prst="bentConnector3">
            <a:avLst>
              <a:gd name="adj1" fmla="val 50000"/>
            </a:avLst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flipV="1">
            <a:off x="4334185" y="5877272"/>
            <a:ext cx="828972" cy="1"/>
          </a:xfrm>
          <a:prstGeom prst="bentConnector3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365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2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27412" y="2958473"/>
            <a:ext cx="5886823" cy="1927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6700" indent="-2667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4513" indent="-273050" algn="l" defTabSz="457200" rtl="0" eaLnBrk="1" latinLnBrk="0" hangingPunct="1">
              <a:spcBef>
                <a:spcPct val="20000"/>
              </a:spcBef>
              <a:buSzPct val="80000"/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4000" dirty="0" smtClean="0"/>
              <a:t>Introduction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65009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29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27412" y="2958473"/>
            <a:ext cx="5886823" cy="19272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6700" indent="-2667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4513" indent="-273050" algn="l" defTabSz="457200" rtl="0" eaLnBrk="1" latinLnBrk="0" hangingPunct="1">
              <a:spcBef>
                <a:spcPct val="20000"/>
              </a:spcBef>
              <a:buSzPct val="80000"/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4000" dirty="0" smtClean="0"/>
              <a:t>BSRT useful data examples for LHC operation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98842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Bunch per bunch from BSRT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30</a:t>
            </a:fld>
            <a:endParaRPr lang="en-US"/>
          </a:p>
        </p:txBody>
      </p:sp>
      <p:pic>
        <p:nvPicPr>
          <p:cNvPr id="7" name="Content Placeholder 16" descr="emit_trains_B1_F169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25" r="-14625"/>
          <a:stretch>
            <a:fillRect/>
          </a:stretch>
        </p:blipFill>
        <p:spPr>
          <a:xfrm>
            <a:off x="1696496" y="1396379"/>
            <a:ext cx="8128977" cy="519043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2289" y="1411380"/>
            <a:ext cx="4835123" cy="597527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Bunch per bunch </a:t>
            </a:r>
            <a:r>
              <a:rPr lang="en-US" b="1" dirty="0" err="1" smtClean="0"/>
              <a:t>emittance</a:t>
            </a:r>
            <a:r>
              <a:rPr lang="en-US" b="1" dirty="0" smtClean="0"/>
              <a:t> </a:t>
            </a:r>
            <a:r>
              <a:rPr lang="en-US" b="1" dirty="0" err="1" smtClean="0"/>
              <a:t>vs</a:t>
            </a:r>
            <a:r>
              <a:rPr lang="en-US" b="1" dirty="0" smtClean="0"/>
              <a:t> time</a:t>
            </a:r>
            <a:endParaRPr lang="en-US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319932" y="4538174"/>
            <a:ext cx="4835123" cy="59752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66700" indent="-2667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4513" indent="-273050" algn="l" defTabSz="457200" rtl="0" eaLnBrk="1" latinLnBrk="0" hangingPunct="1">
              <a:spcBef>
                <a:spcPct val="20000"/>
              </a:spcBef>
              <a:buSzPct val="80000"/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Lucida Grande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b="1" dirty="0" smtClean="0"/>
              <a:t>Bunch per bunch </a:t>
            </a:r>
            <a:r>
              <a:rPr lang="en-US" b="1" dirty="0" err="1" smtClean="0"/>
              <a:t>emittance</a:t>
            </a:r>
            <a:r>
              <a:rPr lang="en-US" b="1" dirty="0" smtClean="0"/>
              <a:t> @ given time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8107" y="4626255"/>
            <a:ext cx="2081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Allowed diagnosing systematic </a:t>
            </a:r>
            <a:r>
              <a:rPr lang="en-US" dirty="0" err="1" smtClean="0"/>
              <a:t>emittance</a:t>
            </a:r>
            <a:r>
              <a:rPr lang="en-US" dirty="0" smtClean="0"/>
              <a:t> pattern from injectors (PSB rings)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45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Bunch per bunch from BSRT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31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48107" y="2023601"/>
            <a:ext cx="16982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During 25ns </a:t>
            </a:r>
            <a:r>
              <a:rPr lang="en-US" dirty="0" smtClean="0"/>
              <a:t>bunch </a:t>
            </a:r>
            <a:r>
              <a:rPr lang="en-US" dirty="0" smtClean="0"/>
              <a:t>spacing scrubbing run:</a:t>
            </a:r>
          </a:p>
          <a:p>
            <a:endParaRPr lang="en-US" dirty="0"/>
          </a:p>
          <a:p>
            <a:r>
              <a:rPr lang="en-US" dirty="0" smtClean="0"/>
              <a:t>E-cloud makes bunches in the second part of each train to blow-up </a:t>
            </a:r>
            <a:endParaRPr lang="en-US" dirty="0"/>
          </a:p>
        </p:txBody>
      </p:sp>
      <p:pic>
        <p:nvPicPr>
          <p:cNvPr id="10" name="Picture 9" descr="scrap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349" y="1176156"/>
            <a:ext cx="6752216" cy="543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437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FF"/>
                </a:solidFill>
              </a:rPr>
              <a:t>Upgrades for LS1</a:t>
            </a:r>
          </a:p>
          <a:p>
            <a:pPr lvl="1"/>
            <a:r>
              <a:rPr lang="en-US" dirty="0" smtClean="0"/>
              <a:t>New light extraction system to cope with RF coupling</a:t>
            </a:r>
          </a:p>
          <a:p>
            <a:pPr lvl="2"/>
            <a:r>
              <a:rPr lang="en-US" dirty="0" smtClean="0"/>
              <a:t>Option 1: Ceramic holder + support</a:t>
            </a:r>
          </a:p>
          <a:p>
            <a:pPr lvl="2"/>
            <a:r>
              <a:rPr lang="en-US" dirty="0" smtClean="0"/>
              <a:t>Option 2: Longer mirror through a slit (metallic parts “hidden”) </a:t>
            </a:r>
          </a:p>
          <a:p>
            <a:pPr lvl="1"/>
            <a:r>
              <a:rPr lang="en-US" dirty="0" smtClean="0"/>
              <a:t>Optics compatible with higher energy / higher diffraction contribution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Further (not decided, not scheduled) upgrades</a:t>
            </a:r>
          </a:p>
          <a:p>
            <a:pPr lvl="1"/>
            <a:r>
              <a:rPr lang="en-US" dirty="0" smtClean="0"/>
              <a:t>We have a good optical calibration system: long (multi folding mirrors) line on the optical table) for alignment but not for imaging a target</a:t>
            </a:r>
          </a:p>
          <a:p>
            <a:pPr lvl="2"/>
            <a:r>
              <a:rPr lang="en-US" dirty="0" smtClean="0"/>
              <a:t>Should we envisage a target system in vacuum?</a:t>
            </a:r>
          </a:p>
          <a:p>
            <a:pPr lvl="1"/>
            <a:r>
              <a:rPr lang="en-US" dirty="0" smtClean="0"/>
              <a:t>New (digital) intensified cameras?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32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10451" y="5329213"/>
            <a:ext cx="5967299" cy="1077218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wrap="none">
            <a:spAutoFit/>
          </a:bodyPr>
          <a:lstStyle/>
          <a:p>
            <a:pPr marL="271463" lvl="1" indent="0" algn="ctr">
              <a:buNone/>
            </a:pPr>
            <a:r>
              <a:rPr lang="en-US" sz="3200" dirty="0"/>
              <a:t>Thank you </a:t>
            </a:r>
            <a:r>
              <a:rPr lang="en-US" sz="3200" dirty="0" smtClean="0"/>
              <a:t>for the attention and </a:t>
            </a:r>
            <a:r>
              <a:rPr lang="en-US" sz="3200" dirty="0"/>
              <a:t>…</a:t>
            </a:r>
            <a:r>
              <a:rPr lang="en-US" sz="3200" dirty="0" smtClean="0"/>
              <a:t>.</a:t>
            </a:r>
          </a:p>
          <a:p>
            <a:pPr marL="271463" lvl="1" indent="0" algn="ctr">
              <a:buNone/>
            </a:pPr>
            <a:r>
              <a:rPr lang="en-US" sz="3200" dirty="0" smtClean="0"/>
              <a:t>Ideas are very welcome </a:t>
            </a:r>
            <a:r>
              <a:rPr lang="en-US" sz="3200" dirty="0"/>
              <a:t>!</a:t>
            </a:r>
            <a:r>
              <a:rPr lang="en-US" sz="3200" dirty="0" smtClean="0"/>
              <a:t>!  ;-)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66616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7465" y="2853886"/>
            <a:ext cx="2892770" cy="537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SPARES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96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 – RF simulations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97858" y="859347"/>
            <a:ext cx="2872327" cy="3089966"/>
            <a:chOff x="0" y="3181036"/>
            <a:chExt cx="3577758" cy="3540049"/>
          </a:xfrm>
        </p:grpSpPr>
        <p:sp>
          <p:nvSpPr>
            <p:cNvPr id="7" name="TextBox 6"/>
            <p:cNvSpPr txBox="1"/>
            <p:nvPr/>
          </p:nvSpPr>
          <p:spPr>
            <a:xfrm>
              <a:off x="196244" y="6121653"/>
              <a:ext cx="3381514" cy="599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/>
                <a:t>Longit</a:t>
              </a:r>
              <a:r>
                <a:rPr lang="en-US" sz="1400" dirty="0" smtClean="0"/>
                <a:t>. wake impedance of BSRT </a:t>
              </a:r>
            </a:p>
            <a:p>
              <a:pPr algn="ctr"/>
              <a:r>
                <a:rPr lang="en-US" sz="1400" dirty="0" smtClean="0"/>
                <a:t>with and without Ferrite damping </a:t>
              </a:r>
            </a:p>
          </p:txBody>
        </p:sp>
        <p:pic>
          <p:nvPicPr>
            <p:cNvPr id="8" name="Picture 2" descr="bsrt5_in_nsf_0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181036"/>
              <a:ext cx="3099391" cy="2927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8"/>
          <p:cNvGrpSpPr/>
          <p:nvPr/>
        </p:nvGrpSpPr>
        <p:grpSpPr>
          <a:xfrm>
            <a:off x="3530704" y="859347"/>
            <a:ext cx="3470796" cy="3372083"/>
            <a:chOff x="3086138" y="3281203"/>
            <a:chExt cx="3138086" cy="3372083"/>
          </a:xfrm>
        </p:grpSpPr>
        <p:grpSp>
          <p:nvGrpSpPr>
            <p:cNvPr id="10" name="Group 22"/>
            <p:cNvGrpSpPr/>
            <p:nvPr/>
          </p:nvGrpSpPr>
          <p:grpSpPr>
            <a:xfrm>
              <a:off x="3086138" y="3281203"/>
              <a:ext cx="3138086" cy="2536261"/>
              <a:chOff x="3222616" y="3715684"/>
              <a:chExt cx="3138086" cy="2536261"/>
            </a:xfrm>
          </p:grpSpPr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1702" t="28724" r="18212" b="31576"/>
              <a:stretch/>
            </p:blipFill>
            <p:spPr bwMode="auto">
              <a:xfrm>
                <a:off x="3222616" y="3715684"/>
                <a:ext cx="3138086" cy="25362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5" name="Straight Connector 14"/>
              <p:cNvCxnSpPr/>
              <p:nvPr/>
            </p:nvCxnSpPr>
            <p:spPr>
              <a:xfrm flipV="1">
                <a:off x="4029740" y="4051005"/>
                <a:ext cx="0" cy="205208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3247758" y="5914622"/>
              <a:ext cx="287124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Measured LHC bunch power spectrum. A 650 MHz resonance is very dangerous. 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910162" y="3489796"/>
              <a:ext cx="151632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 smtClean="0">
                  <a:cs typeface="Times New Roman" pitchFamily="18" charset="0"/>
                </a:rPr>
                <a:t>LHC bunch power spectrum</a:t>
              </a:r>
            </a:p>
            <a:p>
              <a:pPr algn="ctr"/>
              <a:endParaRPr lang="en-US" sz="1200" b="1" dirty="0" smtClean="0">
                <a:cs typeface="Times New Roman" pitchFamily="18" charset="0"/>
              </a:endParaRPr>
            </a:p>
            <a:p>
              <a:r>
                <a:rPr lang="en-US" sz="1200" b="1" dirty="0" smtClean="0">
                  <a:solidFill>
                    <a:srgbClr val="FF0000"/>
                  </a:solidFill>
                  <a:cs typeface="Times New Roman" pitchFamily="18" charset="0"/>
                </a:rPr>
                <a:t>F = 650 MHz</a:t>
              </a:r>
            </a:p>
            <a:p>
              <a:r>
                <a:rPr lang="en-US" sz="1200" b="1" dirty="0" err="1" smtClean="0">
                  <a:cs typeface="Times New Roman" pitchFamily="18" charset="0"/>
                </a:rPr>
                <a:t>P_loss</a:t>
              </a:r>
              <a:r>
                <a:rPr lang="en-US" sz="1200" b="1" dirty="0" smtClean="0">
                  <a:cs typeface="Times New Roman" pitchFamily="18" charset="0"/>
                </a:rPr>
                <a:t> = 10-50W</a:t>
              </a:r>
              <a:endParaRPr lang="en-US" sz="1200" b="1" dirty="0">
                <a:cs typeface="Times New Roman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720953" y="5207801"/>
              <a:ext cx="13708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900" dirty="0" smtClean="0"/>
                <a:t>Credits: </a:t>
              </a:r>
              <a:r>
                <a:rPr lang="en-US" sz="900" dirty="0" err="1" smtClean="0"/>
                <a:t>T.Mastoridis</a:t>
              </a:r>
              <a:r>
                <a:rPr lang="en-US" sz="900" dirty="0" smtClean="0"/>
                <a:t>,</a:t>
              </a:r>
            </a:p>
            <a:p>
              <a:pPr algn="r"/>
              <a:r>
                <a:rPr lang="en-US" sz="900" dirty="0" err="1" smtClean="0"/>
                <a:t>P.Baudrenghien</a:t>
              </a:r>
              <a:r>
                <a:rPr lang="en-US" sz="900" dirty="0" smtClean="0"/>
                <a:t>/CERN</a:t>
              </a:r>
              <a:endParaRPr lang="en-US" sz="9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97858" y="4167902"/>
            <a:ext cx="3561636" cy="2491241"/>
            <a:chOff x="6202689" y="2883145"/>
            <a:chExt cx="3350743" cy="3659727"/>
          </a:xfrm>
        </p:grpSpPr>
        <p:sp>
          <p:nvSpPr>
            <p:cNvPr id="17" name="TextBox 16"/>
            <p:cNvSpPr txBox="1"/>
            <p:nvPr/>
          </p:nvSpPr>
          <p:spPr>
            <a:xfrm>
              <a:off x="6202689" y="5896541"/>
              <a:ext cx="33507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B-filed of the beam in Time Domain. </a:t>
              </a:r>
            </a:p>
            <a:p>
              <a:r>
                <a:rPr lang="en-US" sz="1200" dirty="0" smtClean="0"/>
                <a:t>Red = Hot (bigger current density)</a:t>
              </a:r>
            </a:p>
            <a:p>
              <a:r>
                <a:rPr lang="en-US" sz="1200" dirty="0" smtClean="0"/>
                <a:t>Blue = Cold</a:t>
              </a:r>
              <a:endParaRPr lang="en-US" sz="1200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441875" y="2883145"/>
              <a:ext cx="2868171" cy="3005865"/>
              <a:chOff x="6441875" y="3265282"/>
              <a:chExt cx="2868171" cy="3005865"/>
            </a:xfrm>
          </p:grpSpPr>
          <p:pic>
            <p:nvPicPr>
              <p:cNvPr id="19" name="Picture 5" descr="E:\ACE3P\_results\BSRT\bsrt_v5\_results\bfield-time-front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557" t="33240" r="11206" b="34569"/>
              <a:stretch>
                <a:fillRect/>
              </a:stretch>
            </p:blipFill>
            <p:spPr bwMode="auto">
              <a:xfrm>
                <a:off x="6441875" y="3265282"/>
                <a:ext cx="2520000" cy="1496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4" descr="E:\ACE3P\_results\BSRT\bsrt_v5\_results\bfield-time-back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888" t="35049" r="46290" b="34618"/>
              <a:stretch>
                <a:fillRect/>
              </a:stretch>
            </p:blipFill>
            <p:spPr bwMode="auto">
              <a:xfrm flipH="1">
                <a:off x="6441875" y="4752886"/>
                <a:ext cx="2520000" cy="15182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6753150" y="5614487"/>
                <a:ext cx="13809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solidFill>
                      <a:schemeClr val="bg1"/>
                    </a:solidFill>
                  </a:rPr>
                  <a:t>Mirror Back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709932" y="4097311"/>
                <a:ext cx="260011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solidFill>
                      <a:schemeClr val="bg1"/>
                    </a:solidFill>
                  </a:rPr>
                  <a:t>Mirror front</a:t>
                </a:r>
                <a:endParaRPr lang="en-US" sz="11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-332901" y="6904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3763331" y="4044612"/>
            <a:ext cx="4981575" cy="2790060"/>
            <a:chOff x="9091223" y="968453"/>
            <a:chExt cx="3844935" cy="2088218"/>
          </a:xfrm>
        </p:grpSpPr>
        <p:pic>
          <p:nvPicPr>
            <p:cNvPr id="24" name="Picture 8" descr="D:\Temp\Efield_Silicon_MirrorIN_NOferrite.gif"/>
            <p:cNvPicPr>
              <a:picLocks noChangeAspect="1" noChangeArrowheads="1" noCrop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14967" y="968453"/>
              <a:ext cx="3721191" cy="1679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9091223" y="2618997"/>
              <a:ext cx="3844935" cy="4376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E-field of a dominant resonating mode at 650 </a:t>
              </a:r>
              <a:r>
                <a:rPr lang="en-US" sz="1600" dirty="0" err="1" smtClean="0"/>
                <a:t>MHz.</a:t>
              </a:r>
              <a:r>
                <a:rPr lang="en-US" sz="1600" dirty="0" smtClean="0"/>
                <a:t> </a:t>
              </a:r>
            </a:p>
            <a:p>
              <a:pPr algn="ctr"/>
              <a:r>
                <a:rPr lang="en-US" sz="1600" dirty="0" smtClean="0"/>
                <a:t>(Q = 1263 / </a:t>
              </a:r>
              <a:r>
                <a:rPr lang="en-US" sz="1600" dirty="0" err="1" smtClean="0"/>
                <a:t>Rsh</a:t>
              </a:r>
              <a:r>
                <a:rPr lang="en-US" sz="1600" dirty="0" smtClean="0"/>
                <a:t> = 25841 Ohm)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7119060" y="1380847"/>
            <a:ext cx="18692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January:</a:t>
            </a:r>
          </a:p>
          <a:p>
            <a:r>
              <a:rPr lang="en-US" dirty="0" smtClean="0"/>
              <a:t>RF laboratory measurements on spare tank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34</a:t>
            </a:fld>
            <a:endParaRPr lang="en-US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851630" y="3142343"/>
            <a:ext cx="2133600" cy="365125"/>
          </a:xfrm>
        </p:spPr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905546" y="5419902"/>
            <a:ext cx="2238022" cy="365125"/>
          </a:xfrm>
        </p:spPr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75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Long. Wake Impedance (magnitude)</a:t>
            </a:r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65" y="1002162"/>
            <a:ext cx="8171194" cy="5268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39365" y="5080415"/>
            <a:ext cx="2534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3300"/>
                </a:solidFill>
              </a:rPr>
              <a:t>BSRT w/o Ferrite not shown!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07716" y="5916579"/>
            <a:ext cx="2066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M.Wendt</a:t>
            </a:r>
            <a:r>
              <a:rPr lang="en-US" dirty="0" smtClean="0"/>
              <a:t>, </a:t>
            </a:r>
            <a:r>
              <a:rPr lang="en-US" dirty="0" err="1" smtClean="0"/>
              <a:t>A.Nosych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067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Calibration with 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36</a:t>
            </a:fld>
            <a:endParaRPr lang="en-US"/>
          </a:p>
        </p:txBody>
      </p:sp>
      <p:pic>
        <p:nvPicPr>
          <p:cNvPr id="7" name="Content Placeholder 6" descr="BSRT2Thib_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731" r="-8731"/>
          <a:stretch>
            <a:fillRect/>
          </a:stretch>
        </p:blipFill>
        <p:spPr>
          <a:xfrm>
            <a:off x="457200" y="1027113"/>
            <a:ext cx="8229600" cy="525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442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48425"/>
            <a:ext cx="2133600" cy="365125"/>
          </a:xfrm>
        </p:spPr>
        <p:txBody>
          <a:bodyPr/>
          <a:lstStyle/>
          <a:p>
            <a:fld id="{2B1D7FD9-022C-5B48-A970-84D0CB97DAF4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6" name="Picture 5" descr="modifiedsupp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0648"/>
            <a:ext cx="7933562" cy="6063580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851630" y="3142343"/>
            <a:ext cx="2133600" cy="365125"/>
          </a:xfrm>
        </p:spPr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905546" y="5419902"/>
            <a:ext cx="2238022" cy="365125"/>
          </a:xfrm>
        </p:spPr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906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MACOR version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38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3088"/>
            <a:ext cx="9144000" cy="646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7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-320" t="-3869" r="29837" b="60486"/>
          <a:stretch/>
        </p:blipFill>
        <p:spPr>
          <a:xfrm>
            <a:off x="459247" y="403186"/>
            <a:ext cx="8018379" cy="39289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BSRT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BSRTM_5R4_miroir_via_bride_entree_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567" y="4406870"/>
            <a:ext cx="3046519" cy="2284889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909270" y="5142433"/>
            <a:ext cx="4671960" cy="863920"/>
          </a:xfrm>
          <a:prstGeom prst="rect">
            <a:avLst/>
          </a:prstGeom>
          <a:solidFill>
            <a:srgbClr val="3761AB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Synchrotron radiation is generated by the SC </a:t>
            </a:r>
            <a:r>
              <a:rPr lang="en-US" dirty="0" err="1" smtClean="0">
                <a:solidFill>
                  <a:schemeClr val="bg1"/>
                </a:solidFill>
              </a:rPr>
              <a:t>undulator</a:t>
            </a:r>
            <a:r>
              <a:rPr lang="en-US" dirty="0" smtClean="0">
                <a:solidFill>
                  <a:schemeClr val="bg1"/>
                </a:solidFill>
              </a:rPr>
              <a:t> up to proton energies of ~ 1.5 </a:t>
            </a:r>
            <a:r>
              <a:rPr lang="en-US" dirty="0" err="1" smtClean="0">
                <a:solidFill>
                  <a:schemeClr val="bg1"/>
                </a:solidFill>
              </a:rPr>
              <a:t>TeV</a:t>
            </a:r>
            <a:r>
              <a:rPr lang="en-US" dirty="0" smtClean="0">
                <a:solidFill>
                  <a:schemeClr val="bg1"/>
                </a:solidFill>
              </a:rPr>
              <a:t> and by the D3 dipole for higher energies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554913" y="819814"/>
            <a:ext cx="690337" cy="294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 smtClean="0"/>
              <a:t>~ 30 m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91945" y="4421811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Extraction mirror 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64676" y="6222858"/>
            <a:ext cx="1127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View Port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14" name="Straight Arrow Connector 13"/>
          <p:cNvCxnSpPr>
            <a:stCxn id="11" idx="2"/>
          </p:cNvCxnSpPr>
          <p:nvPr/>
        </p:nvCxnSpPr>
        <p:spPr>
          <a:xfrm flipH="1">
            <a:off x="7545294" y="4791143"/>
            <a:ext cx="459722" cy="40838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0"/>
          </p:cNvCxnSpPr>
          <p:nvPr/>
        </p:nvCxnSpPr>
        <p:spPr>
          <a:xfrm flipV="1">
            <a:off x="6528311" y="6006353"/>
            <a:ext cx="563634" cy="21650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981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520" y="11400"/>
            <a:ext cx="4776148" cy="60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42189" y="11400"/>
            <a:ext cx="1986755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2584" y="4460565"/>
            <a:ext cx="3752020" cy="22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28683" y="4620704"/>
            <a:ext cx="3511845" cy="22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44897" y="2075341"/>
            <a:ext cx="2581335" cy="1738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8064" y="1484784"/>
            <a:ext cx="36878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Slit  is 1 mm wider than the mirror in each direction (so the mirror can be adjusted)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168412" y="3974372"/>
            <a:ext cx="4975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Ferrite TT2 ring to damp any field entering through the slit.  However no visible effect in simulations.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11400"/>
            <a:ext cx="4559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Introducing: elongated Fused Silica mirror in an </a:t>
            </a:r>
            <a:r>
              <a:rPr lang="en-US" smtClean="0"/>
              <a:t>obstacle-free copper holder </a:t>
            </a:r>
            <a:r>
              <a:rPr lang="en-US" dirty="0" smtClean="0"/>
              <a:t>with a slit.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8702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48425"/>
            <a:ext cx="2133600" cy="365125"/>
          </a:xfrm>
        </p:spPr>
        <p:txBody>
          <a:bodyPr/>
          <a:lstStyle/>
          <a:p>
            <a:fld id="{2B1D7FD9-022C-5B48-A970-84D0CB97DAF4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6" name="Picture 5" descr="tempmod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764704"/>
            <a:ext cx="3384376" cy="5487838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851630" y="3142343"/>
            <a:ext cx="2133600" cy="365125"/>
          </a:xfrm>
        </p:spPr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905546" y="5419902"/>
            <a:ext cx="2238022" cy="365125"/>
          </a:xfrm>
        </p:spPr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863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7" name="Content Placeholder 6" descr="ferrit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709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AGM and </a:t>
            </a:r>
            <a:r>
              <a:rPr lang="en-US" sz="2400" dirty="0" smtClean="0"/>
              <a:t>BSRT </a:t>
            </a:r>
            <a:r>
              <a:rPr lang="en-US" sz="2400" dirty="0"/>
              <a:t>- Simulated </a:t>
            </a:r>
            <a:r>
              <a:rPr lang="en-US" sz="2400" dirty="0" err="1"/>
              <a:t>vs</a:t>
            </a:r>
            <a:r>
              <a:rPr lang="en-US" sz="2400" dirty="0"/>
              <a:t> Measured light intensity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42</a:t>
            </a:fld>
            <a:endParaRPr lang="en-US"/>
          </a:p>
        </p:txBody>
      </p:sp>
      <p:pic>
        <p:nvPicPr>
          <p:cNvPr id="31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1" r="237" b="4773"/>
          <a:stretch/>
        </p:blipFill>
        <p:spPr>
          <a:xfrm>
            <a:off x="203584" y="1400639"/>
            <a:ext cx="8829531" cy="4870798"/>
          </a:xfrm>
        </p:spPr>
      </p:pic>
      <p:sp>
        <p:nvSpPr>
          <p:cNvPr id="32" name="Rectangle 31"/>
          <p:cNvSpPr/>
          <p:nvPr/>
        </p:nvSpPr>
        <p:spPr>
          <a:xfrm rot="16200000">
            <a:off x="-1666406" y="3025614"/>
            <a:ext cx="4040719" cy="24622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Intensity per charge (equiv. AGM counts at 3200V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3" name="Rectangle 32"/>
          <p:cNvSpPr/>
          <p:nvPr/>
        </p:nvSpPr>
        <p:spPr>
          <a:xfrm rot="5400000">
            <a:off x="2756509" y="3721487"/>
            <a:ext cx="2906284" cy="24622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Visible Photons per Charge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4" name="Rectangle 33"/>
          <p:cNvSpPr/>
          <p:nvPr/>
        </p:nvSpPr>
        <p:spPr>
          <a:xfrm rot="16200000">
            <a:off x="2447383" y="3024878"/>
            <a:ext cx="4040719" cy="24622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Intensity per charge (equiv. AGM counts at 3200V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5" name="Rectangle 34"/>
          <p:cNvSpPr/>
          <p:nvPr/>
        </p:nvSpPr>
        <p:spPr>
          <a:xfrm rot="5400000">
            <a:off x="7616099" y="3592095"/>
            <a:ext cx="290628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Visible Photons per Charge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621671" y="5120868"/>
            <a:ext cx="1794116" cy="24622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Beam Energy [</a:t>
            </a:r>
            <a:r>
              <a:rPr lang="en-US" sz="1000" dirty="0" err="1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GeV</a:t>
            </a:r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]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100233" y="5126416"/>
            <a:ext cx="1794116" cy="246221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Beam Energy [</a:t>
            </a:r>
            <a:r>
              <a:rPr lang="en-US" sz="1000" dirty="0" err="1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GeV</a:t>
            </a:r>
            <a:r>
              <a:rPr lang="en-US" sz="1000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]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35139" y="2584283"/>
            <a:ext cx="1257707" cy="2462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schemeClr val="tx1"/>
                </a:solidFill>
                <a:latin typeface="Helvetica"/>
                <a:cs typeface="Helvetica"/>
              </a:rPr>
              <a:t>- -  Simulation p+</a:t>
            </a:r>
            <a:endParaRPr lang="en-US" sz="10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598023" y="3411779"/>
            <a:ext cx="190222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LEAD IONS, Abort Gap Monitor (AGM) and BSRTS </a:t>
            </a:r>
            <a:endParaRPr lang="en-US" sz="1200" b="1" dirty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869869" y="3912603"/>
            <a:ext cx="1796809" cy="24622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tx2"/>
                </a:solidFill>
                <a:latin typeface="Helvetica"/>
                <a:cs typeface="Helvetica"/>
              </a:rPr>
              <a:t>- -  Simulation </a:t>
            </a:r>
            <a:r>
              <a:rPr lang="en-US" sz="1000" b="1" dirty="0" err="1">
                <a:solidFill>
                  <a:schemeClr val="tx2"/>
                </a:solidFill>
                <a:latin typeface="Helvetica"/>
                <a:cs typeface="Helvetica"/>
              </a:rPr>
              <a:t>P</a:t>
            </a:r>
            <a:r>
              <a:rPr lang="en-US" sz="1000" b="1" dirty="0" err="1" smtClean="0">
                <a:solidFill>
                  <a:schemeClr val="tx2"/>
                </a:solidFill>
                <a:latin typeface="Helvetica"/>
                <a:cs typeface="Helvetica"/>
              </a:rPr>
              <a:t>b</a:t>
            </a:r>
            <a:r>
              <a:rPr lang="en-US" sz="1000" b="1" dirty="0" smtClean="0">
                <a:solidFill>
                  <a:schemeClr val="tx2"/>
                </a:solidFill>
                <a:latin typeface="Helvetica"/>
                <a:cs typeface="Helvetica"/>
              </a:rPr>
              <a:t> ions</a:t>
            </a:r>
            <a:endParaRPr lang="en-US" sz="10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705295" y="2746099"/>
            <a:ext cx="1719899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EF6262"/>
                </a:solidFill>
                <a:latin typeface="Helvetica"/>
                <a:cs typeface="Helvetica"/>
              </a:rPr>
              <a:t>⎯  Measured AGM p+</a:t>
            </a:r>
            <a:endParaRPr lang="en-US" sz="1000" b="1" dirty="0">
              <a:solidFill>
                <a:srgbClr val="EF6262"/>
              </a:solidFill>
              <a:latin typeface="Helvetica"/>
              <a:cs typeface="Helvetica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979957" y="4102382"/>
            <a:ext cx="1887126" cy="2462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19FC8A"/>
                </a:solidFill>
                <a:latin typeface="Helvetica"/>
                <a:cs typeface="Helvetica"/>
              </a:rPr>
              <a:t>⎯ Measured AGM </a:t>
            </a:r>
            <a:r>
              <a:rPr lang="en-US" sz="1000" b="1" dirty="0" err="1" smtClean="0">
                <a:solidFill>
                  <a:srgbClr val="19FC8A"/>
                </a:solidFill>
                <a:latin typeface="Helvetica"/>
                <a:cs typeface="Helvetica"/>
              </a:rPr>
              <a:t>Pb</a:t>
            </a:r>
            <a:r>
              <a:rPr lang="en-US" sz="1000" b="1" dirty="0" smtClean="0">
                <a:solidFill>
                  <a:srgbClr val="19FC8A"/>
                </a:solidFill>
                <a:latin typeface="Helvetica"/>
                <a:cs typeface="Helvetica"/>
              </a:rPr>
              <a:t> Ions</a:t>
            </a:r>
            <a:endParaRPr lang="en-US" sz="1000" b="1" dirty="0">
              <a:solidFill>
                <a:srgbClr val="19FC8A"/>
              </a:solidFill>
              <a:latin typeface="Helvetica"/>
              <a:cs typeface="Helvetica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31330" y="4422164"/>
            <a:ext cx="1504293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Abort Gap Monitor (AGM)</a:t>
            </a:r>
            <a:endParaRPr lang="en-US" sz="1200" b="1" dirty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95289" y="2422376"/>
            <a:ext cx="1796809" cy="24622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FF"/>
                </a:solidFill>
                <a:latin typeface="Helvetica"/>
                <a:cs typeface="Helvetica"/>
              </a:rPr>
              <a:t>⎯ BSRTS HOR.</a:t>
            </a:r>
            <a:endParaRPr lang="en-US" sz="1000" b="1" dirty="0">
              <a:solidFill>
                <a:srgbClr val="FF00FF"/>
              </a:solidFill>
              <a:latin typeface="Helvetica"/>
              <a:cs typeface="Helvetica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354380" y="2654445"/>
            <a:ext cx="1266217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EF6262"/>
                </a:solidFill>
                <a:latin typeface="Helvetica"/>
                <a:cs typeface="Helvetica"/>
              </a:rPr>
              <a:t>⎯ BSRTS VER.</a:t>
            </a:r>
            <a:endParaRPr lang="en-US" sz="1000" b="1" dirty="0">
              <a:solidFill>
                <a:srgbClr val="EF6262"/>
              </a:solidFill>
              <a:latin typeface="Helvetica"/>
              <a:cs typeface="Helvetica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598023" y="3107874"/>
            <a:ext cx="896522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40FF40"/>
                </a:solidFill>
                <a:latin typeface="Helvetica"/>
                <a:cs typeface="Helvetica"/>
              </a:rPr>
              <a:t>- -  AGM</a:t>
            </a:r>
            <a:endParaRPr lang="en-US" sz="1000" b="1" dirty="0">
              <a:solidFill>
                <a:srgbClr val="40FF40"/>
              </a:solidFill>
              <a:latin typeface="Helvetica"/>
              <a:cs typeface="Helvetica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119196" y="2872425"/>
            <a:ext cx="1612427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tx2"/>
                </a:solidFill>
                <a:latin typeface="Helvetica"/>
                <a:cs typeface="Helvetica"/>
              </a:rPr>
              <a:t>- -  Simulation </a:t>
            </a:r>
            <a:r>
              <a:rPr lang="en-US" sz="1000" b="1" dirty="0" err="1" smtClean="0">
                <a:solidFill>
                  <a:schemeClr val="tx2"/>
                </a:solidFill>
                <a:latin typeface="Helvetica"/>
                <a:cs typeface="Helvetica"/>
              </a:rPr>
              <a:t>Pb</a:t>
            </a:r>
            <a:r>
              <a:rPr lang="en-US" sz="1000" b="1" dirty="0" smtClean="0">
                <a:solidFill>
                  <a:schemeClr val="tx2"/>
                </a:solidFill>
                <a:latin typeface="Helvetica"/>
                <a:cs typeface="Helvetica"/>
              </a:rPr>
              <a:t> Ions</a:t>
            </a:r>
            <a:endParaRPr lang="en-US" sz="1000" b="1" dirty="0">
              <a:solidFill>
                <a:schemeClr val="tx2"/>
              </a:solidFill>
              <a:latin typeface="Helvetica"/>
              <a:cs typeface="Helvetica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30842" y="5706295"/>
            <a:ext cx="666044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At least a factor 1e4 difference between protons and ions at injection energy</a:t>
            </a:r>
          </a:p>
          <a:p>
            <a:endParaRPr lang="en-US" sz="1200" dirty="0" smtClean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Helvetica"/>
                <a:cs typeface="Helvetica"/>
              </a:rPr>
              <a:t>Nevertheless: we managed to see light at injection with ions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76916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7357" y="-178863"/>
            <a:ext cx="3498754" cy="1143000"/>
          </a:xfrm>
        </p:spPr>
        <p:txBody>
          <a:bodyPr/>
          <a:lstStyle/>
          <a:p>
            <a:r>
              <a:rPr lang="en-US" dirty="0" smtClean="0"/>
              <a:t>Fast Camera Tests</a:t>
            </a:r>
            <a:endParaRPr lang="en-US" dirty="0"/>
          </a:p>
        </p:txBody>
      </p:sp>
      <p:pic>
        <p:nvPicPr>
          <p:cNvPr id="4" name="Content Placeholder 3" descr="gate_delay_minus25ns_bsrtf_450 GeV_modeNormal_gain4900_EXPOSURE_3000_BUNCH100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1" r="22313" b="16023"/>
          <a:stretch/>
        </p:blipFill>
        <p:spPr>
          <a:xfrm>
            <a:off x="339054" y="274638"/>
            <a:ext cx="4909985" cy="2880000"/>
          </a:xfrm>
        </p:spPr>
      </p:pic>
      <p:pic>
        <p:nvPicPr>
          <p:cNvPr id="5" name="Picture 4" descr="gate_delay_plus25ns_bsrtf_450 GeV_modeNormal_gain4900_EXPOSURE_3000_BUNCH1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28" r="23083" b="15399"/>
          <a:stretch/>
        </p:blipFill>
        <p:spPr>
          <a:xfrm>
            <a:off x="4049352" y="3948498"/>
            <a:ext cx="5006878" cy="2879983"/>
          </a:xfrm>
          <a:prstGeom prst="rect">
            <a:avLst/>
          </a:prstGeom>
        </p:spPr>
      </p:pic>
      <p:pic>
        <p:nvPicPr>
          <p:cNvPr id="6" name="Picture 5" descr="bsrtf_450 GeV_modeNormal_gain4900_EXPOSURE_3000_BUNCH10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7" r="22873" b="15378"/>
          <a:stretch/>
        </p:blipFill>
        <p:spPr>
          <a:xfrm>
            <a:off x="3540700" y="1068498"/>
            <a:ext cx="4875167" cy="28800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463095" y="2463203"/>
            <a:ext cx="837068" cy="44260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300516" y="6089105"/>
            <a:ext cx="837068" cy="44260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644714" y="3297207"/>
            <a:ext cx="837068" cy="44260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0192" y="3227589"/>
            <a:ext cx="346761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Single Nominal bunch 450 </a:t>
            </a:r>
            <a:r>
              <a:rPr lang="en-US" dirty="0" err="1" smtClean="0"/>
              <a:t>GeV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Mode Normal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Gain 4.99V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Exposure 3ms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Gate size 25ns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Scan of 3 consecutive 25ns slots</a:t>
            </a:r>
          </a:p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39054" y="5399314"/>
            <a:ext cx="34987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0" kern="1200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elvetica"/>
                <a:ea typeface="+mj-ea"/>
                <a:cs typeface="Helvetica"/>
              </a:defRPr>
            </a:lvl1pPr>
          </a:lstStyle>
          <a:p>
            <a:r>
              <a:rPr lang="en-US" dirty="0" smtClean="0"/>
              <a:t>Prove that gating can be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118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srtf_450 GeV_modeNormal_gain4900_EXPOSURE_1000_BUNCH1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31" b="9208"/>
          <a:stretch/>
        </p:blipFill>
        <p:spPr>
          <a:xfrm>
            <a:off x="4271931" y="3437590"/>
            <a:ext cx="4607936" cy="3240000"/>
          </a:xfrm>
          <a:prstGeom prst="rect">
            <a:avLst/>
          </a:prstGeom>
        </p:spPr>
      </p:pic>
      <p:pic>
        <p:nvPicPr>
          <p:cNvPr id="7" name="Picture 6" descr="bsrtf_450 GeV_modeNormal_gain4900_EXPOSURE_3000_BUNCH1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41" b="5551"/>
          <a:stretch/>
        </p:blipFill>
        <p:spPr>
          <a:xfrm>
            <a:off x="4271931" y="322747"/>
            <a:ext cx="4432139" cy="324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0450" y="721642"/>
            <a:ext cx="149271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Exposure 3ms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76665" y="3999005"/>
            <a:ext cx="149271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Exposure 1ms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4479" y="2140844"/>
            <a:ext cx="33522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Single Nominal bunch 450 </a:t>
            </a:r>
            <a:r>
              <a:rPr lang="en-US" dirty="0" err="1" smtClean="0"/>
              <a:t>GeV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Mode Normal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Gain 4.99V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Gate size 25ns</a:t>
            </a:r>
          </a:p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47925" y="721642"/>
            <a:ext cx="34987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Exposure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73177" y="-188393"/>
            <a:ext cx="34987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0" kern="1200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elvetica"/>
                <a:ea typeface="+mj-ea"/>
                <a:cs typeface="Helvetica"/>
              </a:defRPr>
            </a:lvl1pPr>
          </a:lstStyle>
          <a:p>
            <a:r>
              <a:rPr lang="en-US" dirty="0" smtClean="0"/>
              <a:t>Fast Camera Tests</a:t>
            </a: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47925" y="4120444"/>
            <a:ext cx="3498754" cy="1933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0" kern="1200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elvetica"/>
                <a:ea typeface="+mj-ea"/>
                <a:cs typeface="Helvetica"/>
              </a:defRPr>
            </a:lvl1pPr>
          </a:lstStyle>
          <a:p>
            <a:pPr algn="l"/>
            <a:r>
              <a:rPr lang="en-US" sz="2400" dirty="0" smtClean="0"/>
              <a:t>Need to integrate &gt; 10 turns to measure a single bunch</a:t>
            </a:r>
          </a:p>
          <a:p>
            <a:pPr algn="l"/>
            <a:endParaRPr lang="en-US" sz="1300" dirty="0" smtClean="0"/>
          </a:p>
          <a:p>
            <a:pPr algn="l"/>
            <a:r>
              <a:rPr lang="en-US" sz="1300" dirty="0" smtClean="0"/>
              <a:t>Camera and gating control via FESA not fully proved</a:t>
            </a:r>
          </a:p>
          <a:p>
            <a:pPr algn="l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7409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Extraction Mirror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090" y="1189762"/>
            <a:ext cx="7383791" cy="521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01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Optical Telescope </a:t>
            </a:r>
            <a:r>
              <a:rPr lang="en-US" dirty="0" smtClean="0"/>
              <a:t>Layout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5</a:t>
            </a:fld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580547" y="1853124"/>
            <a:ext cx="6732347" cy="4196789"/>
            <a:chOff x="1821880" y="2356520"/>
            <a:chExt cx="8835548" cy="5400599"/>
          </a:xfrm>
        </p:grpSpPr>
        <p:sp>
          <p:nvSpPr>
            <p:cNvPr id="8" name="Oval 7"/>
            <p:cNvSpPr/>
            <p:nvPr/>
          </p:nvSpPr>
          <p:spPr>
            <a:xfrm>
              <a:off x="2389819" y="3967635"/>
              <a:ext cx="289173" cy="16207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4182272" y="2407619"/>
              <a:ext cx="275543" cy="3282104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apezoid 9"/>
            <p:cNvSpPr/>
            <p:nvPr/>
          </p:nvSpPr>
          <p:spPr>
            <a:xfrm rot="10800000">
              <a:off x="5838194" y="3967632"/>
              <a:ext cx="245799" cy="3725146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Diagonal Stripe 10"/>
            <p:cNvSpPr/>
            <p:nvPr/>
          </p:nvSpPr>
          <p:spPr>
            <a:xfrm flipH="1">
              <a:off x="5845427" y="3878506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Trapezoid 11"/>
            <p:cNvSpPr/>
            <p:nvPr/>
          </p:nvSpPr>
          <p:spPr>
            <a:xfrm rot="16200000">
              <a:off x="7076123" y="6367452"/>
              <a:ext cx="274641" cy="2504693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Diagonal Stripe 12"/>
            <p:cNvSpPr/>
            <p:nvPr/>
          </p:nvSpPr>
          <p:spPr>
            <a:xfrm flipV="1">
              <a:off x="5823739" y="7384843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Trapezoid 13"/>
            <p:cNvSpPr/>
            <p:nvPr/>
          </p:nvSpPr>
          <p:spPr>
            <a:xfrm>
              <a:off x="8278239" y="3935220"/>
              <a:ext cx="260255" cy="3545125"/>
            </a:xfrm>
            <a:prstGeom prst="trapezoid">
              <a:avLst>
                <a:gd name="adj" fmla="val 32843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iagonal Stripe 14"/>
            <p:cNvSpPr/>
            <p:nvPr/>
          </p:nvSpPr>
          <p:spPr>
            <a:xfrm flipH="1" flipV="1">
              <a:off x="8318282" y="7447110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52932" y="3193114"/>
              <a:ext cx="372160" cy="659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16"/>
            <p:cNvSpPr/>
            <p:nvPr/>
          </p:nvSpPr>
          <p:spPr>
            <a:xfrm rot="5400000" flipH="1">
              <a:off x="6242368" y="4837056"/>
              <a:ext cx="145887" cy="708430"/>
            </a:xfrm>
            <a:prstGeom prst="trapezoid">
              <a:avLst>
                <a:gd name="adj" fmla="val 10715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5794824" y="5053506"/>
              <a:ext cx="332548" cy="3727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 rot="16200000">
              <a:off x="6595128" y="5082843"/>
              <a:ext cx="307955" cy="21686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rapezoid 19"/>
            <p:cNvSpPr/>
            <p:nvPr/>
          </p:nvSpPr>
          <p:spPr>
            <a:xfrm rot="5400000" flipH="1">
              <a:off x="8696514" y="4346986"/>
              <a:ext cx="145887" cy="708430"/>
            </a:xfrm>
            <a:prstGeom prst="trapezoid">
              <a:avLst>
                <a:gd name="adj" fmla="val 10715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16200000">
              <a:off x="8243659" y="4508574"/>
              <a:ext cx="372789" cy="3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 rot="5400000">
              <a:off x="9230260" y="4289408"/>
              <a:ext cx="525022" cy="780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rapezoid 22"/>
            <p:cNvSpPr/>
            <p:nvPr/>
          </p:nvSpPr>
          <p:spPr>
            <a:xfrm rot="16200000" flipH="1">
              <a:off x="7945082" y="6276241"/>
              <a:ext cx="141628" cy="899786"/>
            </a:xfrm>
            <a:prstGeom prst="trapezoid">
              <a:avLst>
                <a:gd name="adj" fmla="val 10715"/>
              </a:avLst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 rot="16200000" flipH="1">
              <a:off x="8210515" y="6530142"/>
              <a:ext cx="372789" cy="332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7088868" y="6594228"/>
              <a:ext cx="477133" cy="2832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34925" y="2356520"/>
              <a:ext cx="1484802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Helvetica"/>
                  <a:cs typeface="Helvetica"/>
                </a:rPr>
                <a:t>Gated camera </a:t>
              </a:r>
            </a:p>
            <a:p>
              <a:pPr algn="ctr"/>
              <a:r>
                <a:rPr lang="en-US" sz="1600" dirty="0" smtClean="0">
                  <a:latin typeface="Helvetica"/>
                  <a:cs typeface="Helvetica"/>
                </a:rPr>
                <a:t>(BSRTS)</a:t>
              </a:r>
              <a:endParaRPr lang="en-US" sz="1600" dirty="0">
                <a:latin typeface="Helvetica"/>
                <a:cs typeface="Helvetica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382720" y="4034190"/>
              <a:ext cx="1274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Helvetica"/>
                  <a:cs typeface="Helvetica"/>
                </a:rPr>
                <a:t>DC Camera</a:t>
              </a:r>
              <a:endParaRPr lang="en-US" sz="1600" dirty="0">
                <a:latin typeface="Helvetica"/>
                <a:cs typeface="Helvetica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04844" y="4425392"/>
              <a:ext cx="1851497" cy="65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Abort Gap Monitor</a:t>
              </a:r>
            </a:p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(AGM)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207488" y="6004360"/>
              <a:ext cx="2166279" cy="65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Long. Density Monitor </a:t>
              </a:r>
            </a:p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(LDM)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30" name="Diagonal Stripe 29"/>
            <p:cNvSpPr/>
            <p:nvPr/>
          </p:nvSpPr>
          <p:spPr>
            <a:xfrm flipH="1">
              <a:off x="5017820" y="3724515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Diagonal Stripe 30"/>
            <p:cNvSpPr/>
            <p:nvPr/>
          </p:nvSpPr>
          <p:spPr>
            <a:xfrm flipV="1">
              <a:off x="4229828" y="4064867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Diagonal Stripe 31"/>
            <p:cNvSpPr/>
            <p:nvPr/>
          </p:nvSpPr>
          <p:spPr>
            <a:xfrm flipH="1" flipV="1">
              <a:off x="5003361" y="4077179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Diagonal Stripe 32"/>
            <p:cNvSpPr/>
            <p:nvPr/>
          </p:nvSpPr>
          <p:spPr>
            <a:xfrm>
              <a:off x="4229828" y="3724537"/>
              <a:ext cx="274714" cy="307937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77840" y="3266851"/>
              <a:ext cx="1731497" cy="384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/>
                  <a:cs typeface="Helvetica"/>
                </a:rPr>
                <a:t>Optical delay line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067018" y="3692112"/>
              <a:ext cx="1373568" cy="725430"/>
            </a:xfrm>
            <a:prstGeom prst="rect">
              <a:avLst/>
            </a:prstGeom>
            <a:solidFill>
              <a:srgbClr val="FF6600">
                <a:alpha val="20000"/>
              </a:srgb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144346" y="5069735"/>
              <a:ext cx="506052" cy="162062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2860" y="4895707"/>
              <a:ext cx="1386029" cy="384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/>
                  <a:cs typeface="Helvetica"/>
                </a:rPr>
                <a:t>Neutral filters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177007" y="4097348"/>
              <a:ext cx="506052" cy="162062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 rot="16200000">
              <a:off x="6250043" y="5135575"/>
              <a:ext cx="567288" cy="14456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 rot="16200000">
              <a:off x="7484983" y="6656319"/>
              <a:ext cx="567288" cy="14456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rgbClr val="FFFFFF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155337" y="5292764"/>
              <a:ext cx="506052" cy="162062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0000FF"/>
                </a:gs>
                <a:gs pos="32000">
                  <a:srgbClr val="008000"/>
                </a:gs>
                <a:gs pos="66000">
                  <a:srgbClr val="FFFF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589095" y="5171217"/>
              <a:ext cx="1218969" cy="384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/>
                  <a:cs typeface="Helvetica"/>
                </a:rPr>
                <a:t>Color filters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821880" y="3292399"/>
              <a:ext cx="1130352" cy="65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Proton/Ion </a:t>
              </a:r>
            </a:p>
            <a:p>
              <a:pPr algn="ctr"/>
              <a:r>
                <a:rPr lang="en-US" sz="1400" dirty="0" smtClean="0">
                  <a:latin typeface="Helvetica"/>
                  <a:cs typeface="Helvetica"/>
                </a:rPr>
                <a:t>beam</a:t>
              </a:r>
              <a:endParaRPr lang="en-US" sz="1400" dirty="0">
                <a:latin typeface="Helvetica"/>
                <a:cs typeface="Helvetica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8348462" y="3894693"/>
              <a:ext cx="162810" cy="0"/>
            </a:xfrm>
            <a:prstGeom prst="line">
              <a:avLst/>
            </a:prstGeom>
            <a:ln w="762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6200000">
              <a:off x="8976795" y="4681019"/>
              <a:ext cx="182512" cy="0"/>
            </a:xfrm>
            <a:prstGeom prst="line">
              <a:avLst/>
            </a:prstGeom>
            <a:ln w="762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554459" y="5298643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90 %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008078" y="4853954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10 %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100958" y="4227474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6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589104" y="4413202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4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865802" y="6615970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4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428761" y="6398420"/>
              <a:ext cx="549440" cy="346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>
                      <a:lumMod val="75000"/>
                    </a:schemeClr>
                  </a:solidFill>
                </a:rPr>
                <a:t>6</a:t>
              </a:r>
              <a:r>
                <a:rPr lang="en-US" sz="1200" b="1" dirty="0" smtClean="0">
                  <a:solidFill>
                    <a:schemeClr val="accent2">
                      <a:lumMod val="75000"/>
                    </a:schemeClr>
                  </a:solidFill>
                </a:rPr>
                <a:t>0 %</a:t>
              </a:r>
              <a:endParaRPr lang="en-US" sz="12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53" name="Content Placeholder 52"/>
          <p:cNvSpPr>
            <a:spLocks noGrp="1"/>
          </p:cNvSpPr>
          <p:nvPr>
            <p:ph idx="1"/>
          </p:nvPr>
        </p:nvSpPr>
        <p:spPr>
          <a:xfrm>
            <a:off x="483936" y="1001179"/>
            <a:ext cx="8229600" cy="851945"/>
          </a:xfrm>
        </p:spPr>
        <p:txBody>
          <a:bodyPr/>
          <a:lstStyle/>
          <a:p>
            <a:r>
              <a:rPr lang="en-US" dirty="0" smtClean="0"/>
              <a:t>Light delivered (after extraction) among transverse and longitudinal diagnostics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536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Image 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936" y="747182"/>
            <a:ext cx="8229600" cy="597429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Proxitronics</a:t>
            </a:r>
            <a:r>
              <a:rPr lang="en-US" dirty="0" smtClean="0"/>
              <a:t> gated intensified (MCP) camera</a:t>
            </a:r>
          </a:p>
          <a:p>
            <a:pPr lvl="1"/>
            <a:r>
              <a:rPr lang="en-US" dirty="0" smtClean="0"/>
              <a:t>Intensifier max trigger rate : 200 Hz (~55 LHC </a:t>
            </a:r>
            <a:r>
              <a:rPr lang="en-US" dirty="0" smtClean="0"/>
              <a:t>turns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Intensifier min </a:t>
            </a:r>
            <a:r>
              <a:rPr lang="en-US" dirty="0" smtClean="0"/>
              <a:t>gating : </a:t>
            </a:r>
            <a:r>
              <a:rPr lang="en-US" dirty="0" smtClean="0"/>
              <a:t>25ns (1 LHC bucket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Present max </a:t>
            </a:r>
            <a:r>
              <a:rPr lang="en-US" dirty="0" err="1" smtClean="0"/>
              <a:t>acq</a:t>
            </a:r>
            <a:r>
              <a:rPr lang="en-US" dirty="0" smtClean="0"/>
              <a:t>. </a:t>
            </a:r>
            <a:r>
              <a:rPr lang="en-US" dirty="0" smtClean="0"/>
              <a:t>rate </a:t>
            </a:r>
            <a:r>
              <a:rPr lang="en-US" dirty="0" smtClean="0"/>
              <a:t>(including low level SW overheads)</a:t>
            </a:r>
          </a:p>
          <a:p>
            <a:pPr lvl="1"/>
            <a:r>
              <a:rPr lang="en-US" dirty="0" smtClean="0"/>
              <a:t>10 Hz </a:t>
            </a:r>
            <a:r>
              <a:rPr lang="en-US" dirty="0" smtClean="0">
                <a:sym typeface="Wingdings"/>
              </a:rPr>
              <a:t> on paper 10 bunches per </a:t>
            </a:r>
            <a:r>
              <a:rPr lang="en-US" dirty="0" smtClean="0">
                <a:sym typeface="Wingdings"/>
              </a:rPr>
              <a:t>second, then slower to get statistics on bunches</a:t>
            </a: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Overall system sensitivity</a:t>
            </a:r>
          </a:p>
          <a:p>
            <a:pPr lvl="1"/>
            <a:r>
              <a:rPr lang="en-US" dirty="0" smtClean="0">
                <a:sym typeface="Wingdings"/>
              </a:rPr>
              <a:t>We have enough light to see </a:t>
            </a:r>
          </a:p>
          <a:p>
            <a:pPr lvl="2"/>
            <a:r>
              <a:rPr lang="en-US" dirty="0" smtClean="0">
                <a:sym typeface="Wingdings"/>
              </a:rPr>
              <a:t>single proton pilot bunch (5e9p) at injection (450GeV), single turn</a:t>
            </a:r>
            <a:r>
              <a:rPr lang="en-US" dirty="0" smtClean="0"/>
              <a:t> (not consecutive turns due to 200Hz trigger limit)</a:t>
            </a:r>
          </a:p>
          <a:p>
            <a:pPr lvl="2"/>
            <a:r>
              <a:rPr lang="en-US" dirty="0" smtClean="0"/>
              <a:t>~20 Ion </a:t>
            </a:r>
            <a:r>
              <a:rPr lang="en-US" dirty="0" err="1" smtClean="0"/>
              <a:t>Pb</a:t>
            </a:r>
            <a:r>
              <a:rPr lang="en-US" dirty="0" smtClean="0"/>
              <a:t> bunches at injection, averaged over 4 turns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 descr="photocatho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473" y="2345760"/>
            <a:ext cx="5129650" cy="31540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7176" y="3191377"/>
            <a:ext cx="2689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Photocathode response</a:t>
            </a:r>
          </a:p>
          <a:p>
            <a:r>
              <a:rPr lang="en-US" dirty="0" smtClean="0"/>
              <a:t>(our </a:t>
            </a:r>
            <a:r>
              <a:rPr lang="en-US" dirty="0" smtClean="0"/>
              <a:t>cameras are </a:t>
            </a:r>
            <a:r>
              <a:rPr lang="en-US" dirty="0" smtClean="0"/>
              <a:t>equipped with </a:t>
            </a:r>
            <a:r>
              <a:rPr lang="en-US" b="1" dirty="0" smtClean="0">
                <a:solidFill>
                  <a:srgbClr val="FF0000"/>
                </a:solidFill>
              </a:rPr>
              <a:t>N type</a:t>
            </a:r>
            <a:r>
              <a:rPr lang="en-US" dirty="0" smtClean="0"/>
              <a:t> for the moment)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272119" y="3869763"/>
            <a:ext cx="914400" cy="0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494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BSRTS - Proton Image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936" y="1001179"/>
            <a:ext cx="377429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Single bunch ~1.1e11p @ 3.5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Accumulated over 4 turns separated of 55 turns (200 Hz trigger rate limit on image intensifier)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17CE-1D5E-C64F-A6A7-115850E7F5D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imageprot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251" y="1284820"/>
            <a:ext cx="3518374" cy="507153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851630" y="3142343"/>
            <a:ext cx="2133600" cy="365125"/>
          </a:xfrm>
        </p:spPr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905546" y="5419902"/>
            <a:ext cx="2238022" cy="365125"/>
          </a:xfrm>
        </p:spPr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809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Telescope Optics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16-Apr-2013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F.Roncarolo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B953-BB62-754D-B7FA-D5168C88009D}" type="slidenum">
              <a:rPr lang="en-US" smtClean="0"/>
              <a:t>8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752877" y="1120587"/>
            <a:ext cx="8229600" cy="500529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Imaging system needs to</a:t>
            </a:r>
          </a:p>
          <a:p>
            <a:pPr lvl="1"/>
            <a:r>
              <a:rPr lang="en-US" dirty="0" smtClean="0"/>
              <a:t>Propagate light in the wavelength accepted by the camera photocathode</a:t>
            </a:r>
          </a:p>
          <a:p>
            <a:pPr lvl="1"/>
            <a:r>
              <a:rPr lang="en-US" dirty="0" smtClean="0"/>
              <a:t>Adjust focusing according to the dominant source (</a:t>
            </a:r>
            <a:r>
              <a:rPr lang="en-US" dirty="0" err="1"/>
              <a:t>u</a:t>
            </a:r>
            <a:r>
              <a:rPr lang="en-US" dirty="0" err="1" smtClean="0"/>
              <a:t>ndulator</a:t>
            </a:r>
            <a:r>
              <a:rPr lang="en-US" dirty="0" smtClean="0"/>
              <a:t>, dipole edge, dipole core)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Version 1 : 2 focusing mirrors and adjustable delay-line</a:t>
            </a:r>
          </a:p>
          <a:p>
            <a:pPr lvl="1"/>
            <a:r>
              <a:rPr lang="en-US" dirty="0" smtClean="0"/>
              <a:t>Mirrors minimize aberrations over a large wavelength range (need infrared for ions)</a:t>
            </a:r>
          </a:p>
          <a:p>
            <a:endParaRPr lang="en-US" dirty="0" smtClean="0"/>
          </a:p>
          <a:p>
            <a:r>
              <a:rPr lang="en-US" dirty="0" smtClean="0"/>
              <a:t>Version </a:t>
            </a:r>
            <a:r>
              <a:rPr lang="en-US" dirty="0"/>
              <a:t>2 (middle 2012): </a:t>
            </a:r>
            <a:r>
              <a:rPr lang="en-US" dirty="0" smtClean="0"/>
              <a:t>2 focusing </a:t>
            </a:r>
            <a:r>
              <a:rPr lang="en-US" dirty="0"/>
              <a:t>lenses and adjustable Lens1 </a:t>
            </a:r>
            <a:r>
              <a:rPr lang="en-US" dirty="0" smtClean="0"/>
              <a:t>position</a:t>
            </a:r>
          </a:p>
          <a:p>
            <a:pPr lvl="1"/>
            <a:r>
              <a:rPr lang="en-US" dirty="0" smtClean="0"/>
              <a:t>Lenses </a:t>
            </a:r>
            <a:r>
              <a:rPr lang="en-US" dirty="0" smtClean="0"/>
              <a:t>optimized </a:t>
            </a:r>
            <a:r>
              <a:rPr lang="en-US" dirty="0" smtClean="0"/>
              <a:t>in the visible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llow a much simpler telescope layout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678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y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mytemplate.potx</Template>
  <TotalTime>14128</TotalTime>
  <Words>2366</Words>
  <Application>Microsoft Macintosh PowerPoint</Application>
  <PresentationFormat>On-screen Show (4:3)</PresentationFormat>
  <Paragraphs>470</Paragraphs>
  <Slides>45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8" baseType="lpstr">
      <vt:lpstr>mytemplate</vt:lpstr>
      <vt:lpstr>HD:Users:froncaro:CERN:LHC:BSRT:MD_may2011:MD_Note_BSRT_AGM_LDM.docx!OLE_LINK1</vt:lpstr>
      <vt:lpstr>HD:Users:froncaro:CERN:LHC:BSRT:MD_may2011:MD_Note_BSRT_AGM_LDM.docx!OLE_LINK2</vt:lpstr>
      <vt:lpstr>Summary of experience with LHC synchrotron light monitors</vt:lpstr>
      <vt:lpstr>Scope and Contents</vt:lpstr>
      <vt:lpstr>PowerPoint Presentation</vt:lpstr>
      <vt:lpstr>LHC BSRT</vt:lpstr>
      <vt:lpstr>Extraction Mirror</vt:lpstr>
      <vt:lpstr>Optical Telescope Layout </vt:lpstr>
      <vt:lpstr>Image Acquisition</vt:lpstr>
      <vt:lpstr>BSRTS - Proton Image Example</vt:lpstr>
      <vt:lpstr>Telescope Optics</vt:lpstr>
      <vt:lpstr>BSRT Optics</vt:lpstr>
      <vt:lpstr>Old Optics</vt:lpstr>
      <vt:lpstr>BSRTS -Effect of optical path length and color filter</vt:lpstr>
      <vt:lpstr>PowerPoint Presentation</vt:lpstr>
      <vt:lpstr>BSRT heating</vt:lpstr>
      <vt:lpstr>Temperature Probes (outside vacuum)</vt:lpstr>
      <vt:lpstr>BSRT - Heating</vt:lpstr>
      <vt:lpstr>BSRT – Heating – B2 Mirror 28-Aug-2012 </vt:lpstr>
      <vt:lpstr>BSRT – Heating – Findings after B2 mirror removal</vt:lpstr>
      <vt:lpstr>Broken Ferrite</vt:lpstr>
      <vt:lpstr>Temperatures in vacuum</vt:lpstr>
      <vt:lpstr>Mirrors</vt:lpstr>
      <vt:lpstr>PowerPoint Presentation</vt:lpstr>
      <vt:lpstr>BSRT - Calibration</vt:lpstr>
      <vt:lpstr>LHC Beams – BSRT magnification</vt:lpstr>
      <vt:lpstr>BSRT – WS calibration example (2011)</vt:lpstr>
      <vt:lpstr>BSRT – WS calibration Example (2012)</vt:lpstr>
      <vt:lpstr>BSRT – Calibration Example (2012, new optics)</vt:lpstr>
      <vt:lpstr>BSRT calibration - Outlook</vt:lpstr>
      <vt:lpstr>Issues Snapshot</vt:lpstr>
      <vt:lpstr>PowerPoint Presentation</vt:lpstr>
      <vt:lpstr>Bunch per bunch from BSRT</vt:lpstr>
      <vt:lpstr>Bunch per bunch from BSRT</vt:lpstr>
      <vt:lpstr>Outlook</vt:lpstr>
      <vt:lpstr>PowerPoint Presentation</vt:lpstr>
      <vt:lpstr>BSRT – RF simulations</vt:lpstr>
      <vt:lpstr>Long. Wake Impedance (magnitude)</vt:lpstr>
      <vt:lpstr>Calibration with target</vt:lpstr>
      <vt:lpstr>PowerPoint Presentation</vt:lpstr>
      <vt:lpstr>MACOR version</vt:lpstr>
      <vt:lpstr>PowerPoint Presentation</vt:lpstr>
      <vt:lpstr>PowerPoint Presentation</vt:lpstr>
      <vt:lpstr>PowerPoint Presentation</vt:lpstr>
      <vt:lpstr>AGM and BSRT - Simulated vs Measured light intensity</vt:lpstr>
      <vt:lpstr>Fast Camera Tests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roncarolo</dc:creator>
  <cp:lastModifiedBy>federico roncarolo</cp:lastModifiedBy>
  <cp:revision>304</cp:revision>
  <cp:lastPrinted>2013-04-15T06:35:30Z</cp:lastPrinted>
  <dcterms:created xsi:type="dcterms:W3CDTF">2012-12-11T12:12:58Z</dcterms:created>
  <dcterms:modified xsi:type="dcterms:W3CDTF">2013-04-16T06:30:03Z</dcterms:modified>
</cp:coreProperties>
</file>