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60" r:id="rId4"/>
    <p:sldId id="265" r:id="rId5"/>
    <p:sldId id="261" r:id="rId6"/>
    <p:sldId id="262" r:id="rId7"/>
    <p:sldId id="268" r:id="rId8"/>
    <p:sldId id="263" r:id="rId9"/>
    <p:sldId id="267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7A226-CA69-4A80-9FBD-31D926E357B9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0049C-BBDB-48AD-B0D2-B6FB98CDA7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Sapinski,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April 16,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Sapinski,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ogoOutline-Blue-03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28600" y="228600"/>
            <a:ext cx="990600" cy="990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Specification for CERN-PS IPM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/>
              <a:t>Mariusz Sapinski, CERN BE/BI</a:t>
            </a:r>
          </a:p>
          <a:p>
            <a:r>
              <a:rPr lang="en-US" sz="2400" dirty="0" smtClean="0"/>
              <a:t>(after discussion with Simone </a:t>
            </a:r>
            <a:r>
              <a:rPr lang="en-US" sz="2400" dirty="0" err="1" smtClean="0"/>
              <a:t>Gilardoni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CERN, 2013.04.16</a:t>
            </a:r>
            <a:endParaRPr lang="en-US" sz="2400" dirty="0"/>
          </a:p>
        </p:txBody>
      </p:sp>
      <p:pic>
        <p:nvPicPr>
          <p:cNvPr id="4" name="Picture 3" descr="Cap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4389078"/>
            <a:ext cx="7964140" cy="1478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First specification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79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smtClean="0"/>
              <a:t>Integration time: 1 ms or better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Acquisition frequency: 1 kHz or better 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Bunch-by-bunch (72 bunches max, not 420)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Rest gas pressure: ~10</a:t>
            </a:r>
            <a:r>
              <a:rPr lang="en-US" baseline="30000" dirty="0" smtClean="0"/>
              <a:t>-8</a:t>
            </a:r>
            <a:r>
              <a:rPr lang="en-US" dirty="0" smtClean="0"/>
              <a:t> mbar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Beam sizes: </a:t>
            </a:r>
            <a:r>
              <a:rPr lang="el-GR" dirty="0" smtClean="0"/>
              <a:t>σ</a:t>
            </a:r>
            <a:r>
              <a:rPr lang="en-US" dirty="0" smtClean="0"/>
              <a:t> = 0.5-10 mm (but small ones more important)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Emittance accuracy: 10% or better</a:t>
            </a:r>
          </a:p>
          <a:p>
            <a:pPr>
              <a:lnSpc>
                <a:spcPct val="160000"/>
              </a:lnSpc>
              <a:buNone/>
            </a:pPr>
            <a:r>
              <a:rPr lang="en-US" dirty="0" smtClean="0"/>
              <a:t>Increasing number of bunches during the cycle might be a challenge.</a:t>
            </a:r>
          </a:p>
          <a:p>
            <a:pPr>
              <a:lnSpc>
                <a:spcPct val="16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What could it be…?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495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Small detector, but we have more space than IFMIF.</a:t>
            </a:r>
          </a:p>
          <a:p>
            <a:r>
              <a:rPr lang="en-US" dirty="0" smtClean="0"/>
              <a:t>We could likely go for:</a:t>
            </a:r>
          </a:p>
          <a:p>
            <a:pPr lvl="1"/>
            <a:r>
              <a:rPr lang="en-US" dirty="0" smtClean="0"/>
              <a:t> Electron collection with compact magnets.</a:t>
            </a:r>
          </a:p>
          <a:p>
            <a:pPr lvl="1"/>
            <a:r>
              <a:rPr lang="en-US" dirty="0" smtClean="0"/>
              <a:t> Ion collection, compensating for space charge</a:t>
            </a:r>
          </a:p>
          <a:p>
            <a:pPr lvl="1"/>
            <a:r>
              <a:rPr lang="en-US" dirty="0" smtClean="0"/>
              <a:t> …</a:t>
            </a:r>
          </a:p>
          <a:p>
            <a:r>
              <a:rPr lang="en-US" dirty="0" smtClean="0"/>
              <a:t>Multi-strip detector (silicon detector?) as the smallest beam is quite large </a:t>
            </a:r>
          </a:p>
          <a:p>
            <a:r>
              <a:rPr lang="en-US" dirty="0" smtClean="0"/>
              <a:t>MCP probably needed - need to measure fast.</a:t>
            </a:r>
          </a:p>
          <a:p>
            <a:r>
              <a:rPr lang="en-US" dirty="0" smtClean="0"/>
              <a:t>No gas injection system? Or yes? Fluorescence monitor possible with new cameras?</a:t>
            </a:r>
          </a:p>
          <a:p>
            <a:r>
              <a:rPr lang="en-US" dirty="0" smtClean="0"/>
              <a:t>…………………………………………………………………….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en-US" dirty="0" smtClean="0"/>
              <a:t>PS in CERN accelerator system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81021"/>
            <a:ext cx="8241651" cy="5372179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PS</a:t>
            </a:r>
            <a:endParaRPr lang="en-US" dirty="0"/>
          </a:p>
        </p:txBody>
      </p:sp>
      <p:pic>
        <p:nvPicPr>
          <p:cNvPr id="6" name="Picture 7" descr="PS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524001"/>
            <a:ext cx="5578094" cy="4114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48400" y="990600"/>
            <a:ext cx="274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Constructed: 1959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Circumference: 628 m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Injection: 1.4 -2.0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Extraction: 14-26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Cycle length: 1.2-2.4 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Revolution period: 2.1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bunch splitting: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8" name="Picture 7" descr="CPSbunch_spli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038599"/>
            <a:ext cx="2971800" cy="2715447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CPS IPM A.D. 1968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629400" y="1905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PAC 1969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743200"/>
            <a:ext cx="40195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362200"/>
            <a:ext cx="39338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371600"/>
            <a:ext cx="558247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506224">
            <a:off x="-138740" y="4624369"/>
            <a:ext cx="38766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19481449">
            <a:off x="1191874" y="512247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Argonne, 1967</a:t>
            </a:r>
            <a:endParaRPr lang="en-US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143000"/>
          </a:xfrm>
        </p:spPr>
        <p:txBody>
          <a:bodyPr/>
          <a:lstStyle/>
          <a:p>
            <a:r>
              <a:rPr lang="en-US" dirty="0" smtClean="0"/>
              <a:t>PS beams – examples from LIU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5160" y="1295400"/>
          <a:ext cx="689864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1295400"/>
                <a:gridCol w="125984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SPS </a:t>
                      </a:r>
                      <a:r>
                        <a:rPr lang="en-US" dirty="0" err="1" smtClean="0"/>
                        <a:t>ftarget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 25 ns 72 bunches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Injection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Ek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2.0/1.4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</a:t>
                      </a:r>
                      <a:r>
                        <a:rPr lang="en-US" dirty="0" err="1" smtClean="0"/>
                        <a:t>nrb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Charges/b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3.1E12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8E12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4E11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1.5E12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</a:t>
                      </a:r>
                      <a:r>
                        <a:rPr lang="en-US" dirty="0" err="1" smtClean="0"/>
                        <a:t>len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[ns]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ε</a:t>
                      </a:r>
                      <a:r>
                        <a:rPr lang="en-US" dirty="0" smtClean="0"/>
                        <a:t>H/V [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rad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7.6/5.4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9.2/7.8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1.5/1.5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Extraction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Ek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GeV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</a:t>
                      </a:r>
                      <a:r>
                        <a:rPr lang="en-US" dirty="0" err="1" smtClean="0"/>
                        <a:t>nbr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 (</a:t>
                      </a:r>
                      <a:r>
                        <a:rPr lang="en-US" dirty="0" err="1" smtClean="0"/>
                        <a:t>deb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Charges/b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~5E10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8E12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3.8E11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1.25E11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Bunch </a:t>
                      </a:r>
                      <a:r>
                        <a:rPr lang="en-US" dirty="0" err="1" smtClean="0"/>
                        <a:t>len</a:t>
                      </a:r>
                      <a:r>
                        <a:rPr lang="en-US" dirty="0" smtClean="0"/>
                        <a:t> [ns]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debunched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ε</a:t>
                      </a:r>
                      <a:r>
                        <a:rPr lang="en-US" dirty="0" smtClean="0"/>
                        <a:t>H/V [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rad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11/8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12/10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444733" y="3015734"/>
            <a:ext cx="3505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EDMS 1157752, document in work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172200" y="1295400"/>
            <a:ext cx="1447800" cy="5029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Location (1)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6170801" cy="374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923181"/>
            <a:ext cx="3048000" cy="193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286000" y="5334000"/>
            <a:ext cx="243840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0400" y="5257800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5.5m</a:t>
            </a:r>
            <a:endParaRPr lang="en-US" sz="2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438400" y="3657600"/>
            <a:ext cx="198120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24200" y="3657600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&lt;2m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53200" y="2057401"/>
            <a:ext cx="19812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The largest available space: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SS41 near injection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region (radiation!)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β</a:t>
            </a:r>
            <a:r>
              <a:rPr lang="en-US" baseline="-25000" dirty="0" err="1" smtClean="0"/>
              <a:t>H</a:t>
            </a:r>
            <a:r>
              <a:rPr lang="en-US" dirty="0" smtClean="0"/>
              <a:t>=22 m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β</a:t>
            </a:r>
            <a:r>
              <a:rPr lang="en-US" baseline="-25000" dirty="0" err="1" smtClean="0"/>
              <a:t>V</a:t>
            </a:r>
            <a:r>
              <a:rPr lang="en-US" dirty="0" smtClean="0"/>
              <a:t>=12 m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Beam size =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   0.8-8.5 mm</a:t>
            </a:r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Location (2)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24578" name="Picture 2" descr="http://psring.web.cern.ch/psring/psring/pictures/big/ss41i-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458075" cy="5600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Location (3)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1600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5 other locations: SS24, 32, 33, 62, 82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19400" y="5558135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~84 cm</a:t>
            </a:r>
            <a:endParaRPr lang="en-US" sz="24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95600" y="5486400"/>
            <a:ext cx="838200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5298536" cy="3528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psring.web.cern.ch/psring/psring/pictures/big/ss32i-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81400"/>
            <a:ext cx="3495675" cy="2625105"/>
          </a:xfrm>
          <a:prstGeom prst="rect">
            <a:avLst/>
          </a:prstGeom>
          <a:noFill/>
        </p:spPr>
      </p:pic>
      <p:sp>
        <p:nvSpPr>
          <p:cNvPr id="18" name="Oval 17"/>
          <p:cNvSpPr/>
          <p:nvPr/>
        </p:nvSpPr>
        <p:spPr>
          <a:xfrm>
            <a:off x="3429000" y="1295400"/>
            <a:ext cx="609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Typical vacuum chamber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16,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Sapinski, CERN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524000"/>
            <a:ext cx="4191000" cy="4413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476</Words>
  <Application>Microsoft Office PowerPoint</Application>
  <PresentationFormat>On-screen Show (4:3)</PresentationFormat>
  <Paragraphs>140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Specification for CERN-PS IPM</vt:lpstr>
      <vt:lpstr>PS in CERN accelerator system</vt:lpstr>
      <vt:lpstr>CERN PS</vt:lpstr>
      <vt:lpstr>CPS IPM A.D. 1968</vt:lpstr>
      <vt:lpstr>PS beams – examples from LIU</vt:lpstr>
      <vt:lpstr>Location (1)</vt:lpstr>
      <vt:lpstr>Location (2)</vt:lpstr>
      <vt:lpstr>Location (3)</vt:lpstr>
      <vt:lpstr>Typical vacuum chamber</vt:lpstr>
      <vt:lpstr>First specification</vt:lpstr>
      <vt:lpstr>What could it be…?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Specification for CERN-PS IPM</dc:title>
  <dc:creator>Mariusz</dc:creator>
  <cp:lastModifiedBy>Mariusz</cp:lastModifiedBy>
  <cp:revision>57</cp:revision>
  <dcterms:created xsi:type="dcterms:W3CDTF">2006-08-16T00:00:00Z</dcterms:created>
  <dcterms:modified xsi:type="dcterms:W3CDTF">2013-04-16T08:49:02Z</dcterms:modified>
</cp:coreProperties>
</file>