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4" r:id="rId3"/>
    <p:sldId id="279" r:id="rId4"/>
    <p:sldId id="265" r:id="rId5"/>
    <p:sldId id="266" r:id="rId6"/>
    <p:sldId id="268" r:id="rId7"/>
    <p:sldId id="267" r:id="rId8"/>
    <p:sldId id="269" r:id="rId9"/>
    <p:sldId id="271" r:id="rId10"/>
    <p:sldId id="280" r:id="rId11"/>
    <p:sldId id="281" r:id="rId12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B7F75"/>
    <a:srgbClr val="339933"/>
    <a:srgbClr val="00CC00"/>
    <a:srgbClr val="12D224"/>
    <a:srgbClr val="EAEAEA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3" autoAdjust="0"/>
    <p:restoredTop sz="99054" autoAdjust="0"/>
  </p:normalViewPr>
  <p:slideViewPr>
    <p:cSldViewPr snapToGrid="0">
      <p:cViewPr>
        <p:scale>
          <a:sx n="75" d="100"/>
          <a:sy n="75" d="100"/>
        </p:scale>
        <p:origin x="-12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882A0-6796-4130-A0B7-CCA3D3E4E55E}" type="slidenum">
              <a:rPr lang="en-GB"/>
              <a:pPr/>
              <a:t>1</a:t>
            </a:fld>
            <a:endParaRPr lang="en-GB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0D412B-A7EF-4B2D-BBFD-6322E9C94A2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448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42E1E-85D5-4D41-8567-19BAA1403C5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71472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:\Workspaces\j\Jherranz-Work\1.-Work\Wire-Scanner\Poster_PhD_CERN\image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04" y="25400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G:\Workspaces\j\Jherranz-Work\1.-Work\Wire-Scanner\UPC_Presentation\cern-logo.bmp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4516" y="40556"/>
            <a:ext cx="74769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3539244" y="6453336"/>
            <a:ext cx="24096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0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New CERN Fast </a:t>
            </a:r>
            <a:r>
              <a:rPr lang="en-GB" sz="1000" i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Wirescanner</a:t>
            </a:r>
            <a:endParaRPr lang="en-GB" sz="1000" i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22872" y="6585721"/>
            <a:ext cx="8643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Juan</a:t>
            </a:r>
            <a:r>
              <a:rPr lang="en-GB" sz="100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000" i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Herranz</a:t>
            </a:r>
            <a:endParaRPr lang="en-GB" sz="1000" i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348001" y="6596959"/>
            <a:ext cx="7745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18.04.2013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1443702" y="6618454"/>
            <a:ext cx="629050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9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9th DITANET Topical Workshop on Non-Invasive Beam Size Measurements for High Brightness Proton and Heavy Ion Accelerators  </a:t>
            </a:r>
            <a:endParaRPr lang="en-GB" sz="900" i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4260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18.04.2013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US" smtClean="0"/>
              <a:t>Wire scanner design review;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  <p:sldLayoutId id="214748367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10160"/>
            <a:ext cx="8572500" cy="590550"/>
          </a:xfrm>
        </p:spPr>
        <p:txBody>
          <a:bodyPr/>
          <a:lstStyle/>
          <a:p>
            <a:pPr eaLnBrk="1" hangingPunct="1"/>
            <a:r>
              <a:rPr lang="en-US" dirty="0" smtClean="0"/>
              <a:t>Specifications and Planning for future </a:t>
            </a:r>
            <a:r>
              <a:rPr lang="en-US" dirty="0" err="1" smtClean="0"/>
              <a:t>wirescanners</a:t>
            </a:r>
            <a:r>
              <a:rPr lang="en-US" dirty="0" smtClean="0"/>
              <a:t> at CERN</a:t>
            </a:r>
            <a:endParaRPr lang="en-US" sz="24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EE7DD0-C9AE-4669-8D09-24890AF43AAD}" type="slidenum">
              <a:rPr lang="en-GB"/>
              <a:pPr/>
              <a:t>1</a:t>
            </a:fld>
            <a:endParaRPr lang="en-GB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039813" y="2787650"/>
            <a:ext cx="658495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 smtClean="0">
                <a:latin typeface="Helvetica" pitchFamily="34" charset="0"/>
              </a:rPr>
              <a:t>Bernd </a:t>
            </a:r>
            <a:r>
              <a:rPr lang="en-US" sz="2800" dirty="0">
                <a:latin typeface="Helvetica" pitchFamily="34" charset="0"/>
              </a:rPr>
              <a:t>Dehning</a:t>
            </a:r>
          </a:p>
          <a:p>
            <a:pPr algn="ctr" eaLnBrk="0" hangingPunct="0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Helvetica" pitchFamily="34" charset="0"/>
              </a:rPr>
              <a:t>CERN </a:t>
            </a:r>
            <a:r>
              <a:rPr lang="en-US" sz="2000" dirty="0" smtClean="0">
                <a:latin typeface="Helvetica" pitchFamily="34" charset="0"/>
              </a:rPr>
              <a:t>BE-BI-BL</a:t>
            </a:r>
            <a:endParaRPr lang="en-US" sz="2000" dirty="0">
              <a:latin typeface="Helvetica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630241"/>
            <a:ext cx="4152900" cy="2824159"/>
          </a:xfrm>
        </p:spPr>
        <p:txBody>
          <a:bodyPr/>
          <a:lstStyle/>
          <a:p>
            <a:r>
              <a:rPr lang="en-GB" dirty="0" smtClean="0"/>
              <a:t>Table used to calculate projected position from measured angular position</a:t>
            </a:r>
          </a:p>
          <a:p>
            <a:r>
              <a:rPr lang="en-GB" dirty="0" smtClean="0"/>
              <a:t>Calibration: Difference of LASER position and projected measured position by scanner results in correction table (error)</a:t>
            </a:r>
          </a:p>
          <a:p>
            <a:r>
              <a:rPr lang="en-GB" dirty="0" smtClean="0"/>
              <a:t>After correction: repeat previous step to check correction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0" y="3175"/>
            <a:ext cx="5048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236719"/>
            <a:ext cx="4305301" cy="362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3256" y="3160712"/>
            <a:ext cx="4470744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7595246" y="1064671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Photodiode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6413" y="945584"/>
            <a:ext cx="71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Laser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555776" y="9455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Displacer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336576" y="66858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Beam expender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6097000" y="1064671"/>
            <a:ext cx="1154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Displacer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395536" y="1408628"/>
            <a:ext cx="8336280" cy="914400"/>
            <a:chOff x="323408" y="1831505"/>
            <a:chExt cx="8336280" cy="914400"/>
          </a:xfrm>
        </p:grpSpPr>
        <p:sp>
          <p:nvSpPr>
            <p:cNvPr id="196" name="Rectangle 195"/>
            <p:cNvSpPr/>
            <p:nvPr/>
          </p:nvSpPr>
          <p:spPr>
            <a:xfrm>
              <a:off x="8050088" y="2212505"/>
              <a:ext cx="6096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761808" y="2193394"/>
              <a:ext cx="6096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6297488" y="2540165"/>
              <a:ext cx="205740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6297488" y="2136305"/>
              <a:ext cx="205740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50"/>
            <p:cNvGrpSpPr>
              <a:grpSpLocks/>
            </p:cNvGrpSpPr>
            <p:nvPr/>
          </p:nvGrpSpPr>
          <p:grpSpPr bwMode="auto">
            <a:xfrm rot="10800000">
              <a:off x="8278688" y="2212505"/>
              <a:ext cx="228600" cy="194209"/>
              <a:chOff x="2304" y="3072"/>
              <a:chExt cx="208" cy="192"/>
            </a:xfrm>
          </p:grpSpPr>
          <p:sp>
            <p:nvSpPr>
              <p:cNvPr id="28" name="AutoShape 45"/>
              <p:cNvSpPr>
                <a:spLocks noChangeArrowheads="1"/>
              </p:cNvSpPr>
              <p:nvPr/>
            </p:nvSpPr>
            <p:spPr bwMode="auto">
              <a:xfrm>
                <a:off x="2304" y="3120"/>
                <a:ext cx="96" cy="9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" name="Line 46"/>
              <p:cNvSpPr>
                <a:spLocks noChangeShapeType="1"/>
              </p:cNvSpPr>
              <p:nvPr/>
            </p:nvSpPr>
            <p:spPr bwMode="auto">
              <a:xfrm>
                <a:off x="2304" y="3120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" name="Line 47"/>
              <p:cNvSpPr>
                <a:spLocks noChangeShapeType="1"/>
              </p:cNvSpPr>
              <p:nvPr/>
            </p:nvSpPr>
            <p:spPr bwMode="auto">
              <a:xfrm>
                <a:off x="2352" y="307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1" name="Line 48"/>
              <p:cNvSpPr>
                <a:spLocks noChangeShapeType="1"/>
              </p:cNvSpPr>
              <p:nvPr/>
            </p:nvSpPr>
            <p:spPr bwMode="auto">
              <a:xfrm flipV="1">
                <a:off x="2400" y="3106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Line 49"/>
              <p:cNvSpPr>
                <a:spLocks noChangeShapeType="1"/>
              </p:cNvSpPr>
              <p:nvPr/>
            </p:nvSpPr>
            <p:spPr bwMode="auto">
              <a:xfrm flipV="1">
                <a:off x="2416" y="3136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323408" y="2193395"/>
              <a:ext cx="7620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747893" y="2193395"/>
              <a:ext cx="330200" cy="304800"/>
              <a:chOff x="2016" y="2784"/>
              <a:chExt cx="208" cy="192"/>
            </a:xfrm>
          </p:grpSpPr>
          <p:sp>
            <p:nvSpPr>
              <p:cNvPr id="13" name="AutoShape 30"/>
              <p:cNvSpPr>
                <a:spLocks noChangeArrowheads="1"/>
              </p:cNvSpPr>
              <p:nvPr/>
            </p:nvSpPr>
            <p:spPr bwMode="auto">
              <a:xfrm>
                <a:off x="2016" y="2832"/>
                <a:ext cx="96" cy="9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" name="Line 31"/>
              <p:cNvSpPr>
                <a:spLocks noChangeShapeType="1"/>
              </p:cNvSpPr>
              <p:nvPr/>
            </p:nvSpPr>
            <p:spPr bwMode="auto">
              <a:xfrm>
                <a:off x="2016" y="283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2064" y="278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Line 34"/>
              <p:cNvSpPr>
                <a:spLocks noChangeShapeType="1"/>
              </p:cNvSpPr>
              <p:nvPr/>
            </p:nvSpPr>
            <p:spPr bwMode="auto">
              <a:xfrm flipV="1">
                <a:off x="2112" y="281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" name="Line 35"/>
              <p:cNvSpPr>
                <a:spLocks noChangeShapeType="1"/>
              </p:cNvSpPr>
              <p:nvPr/>
            </p:nvSpPr>
            <p:spPr bwMode="auto">
              <a:xfrm flipV="1">
                <a:off x="2128" y="284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475808" y="2060105"/>
              <a:ext cx="152400" cy="5904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28556" y="1983905"/>
              <a:ext cx="145705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9" name="Straight Connector 38"/>
            <p:cNvCxnSpPr/>
            <p:nvPr/>
          </p:nvCxnSpPr>
          <p:spPr>
            <a:xfrm rot="10800000" flipH="1">
              <a:off x="2838008" y="2288704"/>
              <a:ext cx="609600" cy="76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37"/>
            <p:cNvSpPr>
              <a:spLocks noChangeArrowheads="1"/>
            </p:cNvSpPr>
            <p:nvPr/>
          </p:nvSpPr>
          <p:spPr bwMode="auto">
            <a:xfrm>
              <a:off x="2990408" y="2040994"/>
              <a:ext cx="152400" cy="609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Rectangle 37"/>
            <p:cNvSpPr>
              <a:spLocks noChangeArrowheads="1"/>
            </p:cNvSpPr>
            <p:nvPr/>
          </p:nvSpPr>
          <p:spPr bwMode="auto">
            <a:xfrm>
              <a:off x="1771208" y="1831505"/>
              <a:ext cx="152400" cy="914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Rectangle 37"/>
            <p:cNvSpPr>
              <a:spLocks noChangeArrowheads="1"/>
            </p:cNvSpPr>
            <p:nvPr/>
          </p:nvSpPr>
          <p:spPr bwMode="auto">
            <a:xfrm>
              <a:off x="6297488" y="2193394"/>
              <a:ext cx="6096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87" name="Straight Connector 186"/>
            <p:cNvCxnSpPr>
              <a:endCxn id="183" idx="3"/>
            </p:cNvCxnSpPr>
            <p:nvPr/>
          </p:nvCxnSpPr>
          <p:spPr>
            <a:xfrm>
              <a:off x="6297488" y="2288705"/>
              <a:ext cx="609600" cy="570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ectangle 37"/>
            <p:cNvSpPr>
              <a:spLocks noChangeArrowheads="1"/>
            </p:cNvSpPr>
            <p:nvPr/>
          </p:nvSpPr>
          <p:spPr bwMode="auto">
            <a:xfrm>
              <a:off x="6526088" y="2060105"/>
              <a:ext cx="152400" cy="609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Rectangle 37"/>
            <p:cNvSpPr>
              <a:spLocks noChangeArrowheads="1"/>
            </p:cNvSpPr>
            <p:nvPr/>
          </p:nvSpPr>
          <p:spPr bwMode="auto">
            <a:xfrm>
              <a:off x="8126288" y="2060105"/>
              <a:ext cx="152400" cy="609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</a:endParaRPr>
            </a:p>
          </p:txBody>
        </p:sp>
        <p:cxnSp>
          <p:nvCxnSpPr>
            <p:cNvPr id="220" name="Straight Connector 219"/>
            <p:cNvCxnSpPr/>
            <p:nvPr/>
          </p:nvCxnSpPr>
          <p:spPr>
            <a:xfrm>
              <a:off x="3371408" y="2288705"/>
              <a:ext cx="28194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1085408" y="2326805"/>
              <a:ext cx="6964680" cy="189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2" name="Picture 2" descr="U:\Perso\Jonathan\WS\TestBench\WS_PS_test_bench_Pictures\IMG_14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78515"/>
            <a:ext cx="4319999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Up-Down Arrow 4"/>
          <p:cNvSpPr/>
          <p:nvPr/>
        </p:nvSpPr>
        <p:spPr>
          <a:xfrm>
            <a:off x="3658536" y="1557603"/>
            <a:ext cx="265392" cy="1084248"/>
          </a:xfrm>
          <a:prstGeom prst="up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>
            <a:off x="4067944" y="620688"/>
            <a:ext cx="1800000" cy="1800000"/>
          </a:xfrm>
          <a:prstGeom prst="arc">
            <a:avLst>
              <a:gd name="adj1" fmla="val 2604587"/>
              <a:gd name="adj2" fmla="val 14554745"/>
            </a:avLst>
          </a:prstGeom>
          <a:noFill/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355976" y="882868"/>
            <a:ext cx="611968" cy="6378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980301" y="1533045"/>
            <a:ext cx="468152" cy="72614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 flipH="1">
            <a:off x="4139952" y="1533045"/>
            <a:ext cx="840349" cy="36132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681756" y="832446"/>
            <a:ext cx="1154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Scanner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7" name="Oval 236"/>
          <p:cNvSpPr/>
          <p:nvPr/>
        </p:nvSpPr>
        <p:spPr>
          <a:xfrm>
            <a:off x="4895936" y="1458932"/>
            <a:ext cx="180120" cy="192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TextBox 238"/>
          <p:cNvSpPr txBox="1"/>
          <p:nvPr/>
        </p:nvSpPr>
        <p:spPr>
          <a:xfrm>
            <a:off x="3187066" y="2611573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+/- 50 mm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7089425" y="2668850"/>
            <a:ext cx="1947071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Calibration table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52971" y="4700"/>
            <a:ext cx="4811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Minimization </a:t>
            </a:r>
            <a:r>
              <a:rPr lang="en-US" dirty="0" smtClean="0"/>
              <a:t>strategies - Calibration</a:t>
            </a:r>
            <a:endParaRPr lang="en-IE" dirty="0"/>
          </a:p>
        </p:txBody>
      </p:sp>
      <p:grpSp>
        <p:nvGrpSpPr>
          <p:cNvPr id="9" name="Group 18"/>
          <p:cNvGrpSpPr/>
          <p:nvPr/>
        </p:nvGrpSpPr>
        <p:grpSpPr>
          <a:xfrm>
            <a:off x="4562708" y="2535810"/>
            <a:ext cx="4476624" cy="4174200"/>
            <a:chOff x="4562708" y="2535810"/>
            <a:chExt cx="4476624" cy="4174200"/>
          </a:xfrm>
        </p:grpSpPr>
        <p:sp>
          <p:nvSpPr>
            <p:cNvPr id="4" name="TextBox 3"/>
            <p:cNvSpPr txBox="1"/>
            <p:nvPr/>
          </p:nvSpPr>
          <p:spPr>
            <a:xfrm>
              <a:off x="6855498" y="6340678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sp>
          <p:nvSpPr>
            <p:cNvPr id="241" name="Right Arrow 240"/>
            <p:cNvSpPr/>
            <p:nvPr/>
          </p:nvSpPr>
          <p:spPr>
            <a:xfrm rot="2980023">
              <a:off x="5343575" y="2651821"/>
              <a:ext cx="595793" cy="363772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388" y="3178514"/>
              <a:ext cx="4160944" cy="3240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4093188" y="4606372"/>
              <a:ext cx="13083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iode signa</a:t>
              </a:r>
              <a:r>
                <a:rPr lang="en-US" dirty="0"/>
                <a:t>l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36648" y="4725144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</a:t>
              </a:r>
              <a:endParaRPr lang="en-GB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36930" y="4725144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OUT</a:t>
              </a:r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6308" y="6049183"/>
            <a:ext cx="27425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Thanks to Jonathan Emery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6459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00034 0.06088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Specification</a:t>
            </a:r>
          </a:p>
          <a:p>
            <a:r>
              <a:rPr lang="en-US" dirty="0" smtClean="0"/>
              <a:t>Limitation of existing scanners</a:t>
            </a:r>
          </a:p>
          <a:p>
            <a:r>
              <a:rPr lang="en-US" dirty="0" smtClean="0"/>
              <a:t>Goals for new design</a:t>
            </a:r>
          </a:p>
          <a:p>
            <a:r>
              <a:rPr lang="en-US" dirty="0" smtClean="0"/>
              <a:t>Planning </a:t>
            </a:r>
          </a:p>
          <a:p>
            <a:r>
              <a:rPr lang="en-US" dirty="0" smtClean="0"/>
              <a:t>Personal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300" y="619640"/>
            <a:ext cx="5600700" cy="152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42950"/>
            <a:ext cx="3467100" cy="104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641910" y="1025301"/>
            <a:ext cx="1846980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(EDMS n. 772786)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2232518"/>
            <a:ext cx="3831945" cy="655145"/>
            <a:chOff x="5086629" y="606918"/>
            <a:chExt cx="3831945" cy="655145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5800" y="606918"/>
              <a:ext cx="1985963" cy="313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86629" y="895350"/>
              <a:ext cx="383194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4013200" y="2114550"/>
            <a:ext cx="4905375" cy="4743450"/>
            <a:chOff x="0" y="690996"/>
            <a:chExt cx="4905375" cy="4743450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690996"/>
              <a:ext cx="4905375" cy="474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Rectangle 17"/>
            <p:cNvSpPr/>
            <p:nvPr/>
          </p:nvSpPr>
          <p:spPr bwMode="auto">
            <a:xfrm>
              <a:off x="768350" y="4565650"/>
              <a:ext cx="4089400" cy="406400"/>
            </a:xfrm>
            <a:prstGeom prst="rect">
              <a:avLst/>
            </a:prstGeom>
            <a:solidFill>
              <a:schemeClr val="accent1">
                <a:alpha val="19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 bwMode="auto">
          <a:xfrm>
            <a:off x="2159000" y="1790700"/>
            <a:ext cx="1143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400300" y="2921000"/>
            <a:ext cx="1143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7124700" y="1574800"/>
            <a:ext cx="20193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3644900" y="1714500"/>
            <a:ext cx="54991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96365" y="3018128"/>
            <a:ext cx="11049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616261" y="4178300"/>
            <a:ext cx="2911373" cy="651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66FF"/>
                </a:solidFill>
              </a:rPr>
              <a:t>Aim: Common basic layout of </a:t>
            </a:r>
            <a:br>
              <a:rPr lang="en-GB" dirty="0" smtClean="0">
                <a:solidFill>
                  <a:srgbClr val="0066FF"/>
                </a:solidFill>
              </a:rPr>
            </a:br>
            <a:r>
              <a:rPr lang="en-GB" dirty="0" smtClean="0">
                <a:solidFill>
                  <a:srgbClr val="0066FF"/>
                </a:solidFill>
              </a:rPr>
              <a:t>design for all CERN rings </a:t>
            </a:r>
            <a:endParaRPr lang="en-GB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beam reproducibility test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8848" y="1264730"/>
            <a:ext cx="664630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511707" y="777240"/>
            <a:ext cx="6973384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Verification measurement accuracy after having introduced calibration data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01640" y="5812536"/>
            <a:ext cx="4740721" cy="700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SzPct val="94000"/>
              <a:buFont typeface="Wingdings" pitchFamily="2" charset="2"/>
              <a:buChar char="§"/>
            </a:pPr>
            <a:r>
              <a:rPr lang="en-US" dirty="0" smtClean="0"/>
              <a:t>Fluctuation up to several 100 um</a:t>
            </a:r>
          </a:p>
          <a:p>
            <a:pPr marL="173038" indent="-173038">
              <a:buSzPct val="94000"/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Fluctuation due to principle of scanner hardware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532120" y="1100141"/>
            <a:ext cx="3611880" cy="5008051"/>
          </a:xfrm>
        </p:spPr>
        <p:txBody>
          <a:bodyPr/>
          <a:lstStyle/>
          <a:p>
            <a:r>
              <a:rPr lang="en-US" sz="1400" dirty="0" smtClean="0"/>
              <a:t>Reproducibility much larger as required by specification</a:t>
            </a:r>
          </a:p>
          <a:p>
            <a:pPr lvl="1"/>
            <a:r>
              <a:rPr lang="en-US" sz="1200" dirty="0" smtClean="0"/>
              <a:t>Beam size min LHC 130, PSB 2000 um</a:t>
            </a:r>
          </a:p>
          <a:p>
            <a:pPr lvl="1"/>
            <a:r>
              <a:rPr lang="en-US" sz="1200" dirty="0" smtClean="0"/>
              <a:t>Flexible design of wire fork</a:t>
            </a:r>
          </a:p>
          <a:p>
            <a:pPr lvl="2"/>
            <a:r>
              <a:rPr lang="en-US" sz="1100" dirty="0" smtClean="0"/>
              <a:t>Deformation of fork are not measured</a:t>
            </a:r>
          </a:p>
          <a:p>
            <a:pPr lvl="1"/>
            <a:r>
              <a:rPr lang="en-US" sz="1200" dirty="0" smtClean="0"/>
              <a:t>Angular position measurement outside of vacuum system</a:t>
            </a:r>
          </a:p>
          <a:p>
            <a:pPr lvl="2"/>
            <a:r>
              <a:rPr lang="en-US" sz="1100" dirty="0" smtClean="0"/>
              <a:t>Lever arm play is not measured  </a:t>
            </a:r>
          </a:p>
          <a:p>
            <a:r>
              <a:rPr lang="en-US" sz="1400" dirty="0" smtClean="0"/>
              <a:t>Speed regulation circuit</a:t>
            </a:r>
          </a:p>
          <a:p>
            <a:pPr lvl="1"/>
            <a:r>
              <a:rPr lang="en-US" sz="1200" dirty="0" smtClean="0"/>
              <a:t>Analog feedback loop difficult to optimize</a:t>
            </a:r>
          </a:p>
          <a:p>
            <a:r>
              <a:rPr lang="en-US" sz="1400" dirty="0" smtClean="0"/>
              <a:t>Secondary particle acquisition system</a:t>
            </a:r>
          </a:p>
          <a:p>
            <a:pPr lvl="1"/>
            <a:r>
              <a:rPr lang="en-US" sz="1200" dirty="0" smtClean="0"/>
              <a:t>Requires accurate adjustment of working range</a:t>
            </a:r>
          </a:p>
          <a:p>
            <a:pPr lvl="2"/>
            <a:r>
              <a:rPr lang="en-US" sz="1100" dirty="0" smtClean="0"/>
              <a:t>Saturation effect of PM</a:t>
            </a:r>
          </a:p>
          <a:p>
            <a:pPr lvl="1"/>
            <a:r>
              <a:rPr lang="en-US" sz="1200" dirty="0" smtClean="0"/>
              <a:t>Dynamic of working range small &lt; 200</a:t>
            </a:r>
          </a:p>
          <a:p>
            <a:pPr lvl="2"/>
            <a:r>
              <a:rPr lang="en-US" sz="1100" dirty="0" smtClean="0"/>
              <a:t>Tail measurement limited by noise</a:t>
            </a:r>
          </a:p>
          <a:p>
            <a:pPr lvl="1"/>
            <a:r>
              <a:rPr lang="en-US" sz="1200" dirty="0" smtClean="0"/>
              <a:t>High intensity beams cause an increase of background signal</a:t>
            </a:r>
          </a:p>
          <a:p>
            <a:pPr lvl="2"/>
            <a:r>
              <a:rPr lang="en-US" sz="1100" dirty="0" smtClean="0"/>
              <a:t>Dynamic of working range reduced</a:t>
            </a:r>
          </a:p>
          <a:p>
            <a:r>
              <a:rPr lang="en-US" sz="1400" dirty="0" smtClean="0"/>
              <a:t>Aging of bellows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620683"/>
            <a:ext cx="5651879" cy="384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46136" y="3044952"/>
            <a:ext cx="577402" cy="660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 smtClean="0"/>
              <a:t>Motor</a:t>
            </a:r>
          </a:p>
          <a:p>
            <a:pPr algn="ctr"/>
            <a:r>
              <a:rPr lang="en-US" sz="700" b="1" dirty="0" smtClean="0"/>
              <a:t>&amp; </a:t>
            </a:r>
          </a:p>
          <a:p>
            <a:pPr algn="ctr"/>
            <a:r>
              <a:rPr lang="en-US" sz="700" b="1" dirty="0" smtClean="0"/>
              <a:t>Position </a:t>
            </a:r>
          </a:p>
          <a:p>
            <a:pPr algn="ctr"/>
            <a:r>
              <a:rPr lang="en-US" sz="700" b="1" dirty="0" smtClean="0"/>
              <a:t>sensor</a:t>
            </a:r>
            <a:endParaRPr lang="en-US" sz="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800" y="1060196"/>
            <a:ext cx="8966200" cy="5353304"/>
          </a:xfrm>
        </p:spPr>
        <p:txBody>
          <a:bodyPr/>
          <a:lstStyle/>
          <a:p>
            <a:r>
              <a:rPr lang="en-US" dirty="0" smtClean="0"/>
              <a:t>Scan at least as fast as the existing system (20 m/s needed to avoid wire damage)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66FF"/>
                </a:solidFill>
              </a:rPr>
              <a:t>=&gt; Rotational system (power ~ inertia ~ m * r</a:t>
            </a:r>
            <a:r>
              <a:rPr lang="en-US" baseline="48000" dirty="0" smtClean="0">
                <a:solidFill>
                  <a:srgbClr val="0066FF"/>
                </a:solidFill>
              </a:rPr>
              <a:t>2</a:t>
            </a:r>
            <a:r>
              <a:rPr lang="en-US" dirty="0" smtClean="0">
                <a:solidFill>
                  <a:srgbClr val="0066FF"/>
                </a:solidFill>
              </a:rPr>
              <a:t>)</a:t>
            </a:r>
            <a:endParaRPr lang="en-US" baseline="48000" dirty="0" smtClean="0">
              <a:solidFill>
                <a:srgbClr val="0066FF"/>
              </a:solidFill>
            </a:endParaRPr>
          </a:p>
          <a:p>
            <a:r>
              <a:rPr lang="en-US" dirty="0" smtClean="0"/>
              <a:t>Absolute accuracy of beam width determination of about 5 um</a:t>
            </a:r>
          </a:p>
          <a:p>
            <a:pPr lvl="1"/>
            <a:r>
              <a:rPr lang="en-US" dirty="0" smtClean="0"/>
              <a:t>Reduction of play in mechanical system </a:t>
            </a:r>
            <a:br>
              <a:rPr lang="en-US" dirty="0" smtClean="0"/>
            </a:br>
            <a:r>
              <a:rPr lang="en-US" dirty="0" smtClean="0">
                <a:solidFill>
                  <a:srgbClr val="0066FF"/>
                </a:solidFill>
              </a:rPr>
              <a:t>=&gt; all elements mounted on same axis</a:t>
            </a:r>
          </a:p>
          <a:p>
            <a:pPr lvl="1"/>
            <a:r>
              <a:rPr lang="en-US" dirty="0" smtClean="0"/>
              <a:t>Position measurement </a:t>
            </a:r>
            <a:br>
              <a:rPr lang="en-US" dirty="0" smtClean="0"/>
            </a:br>
            <a:r>
              <a:rPr lang="en-US" dirty="0" smtClean="0">
                <a:solidFill>
                  <a:srgbClr val="0066FF"/>
                </a:solidFill>
              </a:rPr>
              <a:t>=&gt; high accuracy angular position sensor </a:t>
            </a:r>
            <a:endParaRPr lang="en-US" dirty="0" smtClean="0"/>
          </a:p>
          <a:p>
            <a:pPr lvl="1"/>
            <a:r>
              <a:rPr lang="en-US" dirty="0" smtClean="0"/>
              <a:t>Overcome bellow limitations:</a:t>
            </a:r>
          </a:p>
          <a:p>
            <a:pPr lvl="2"/>
            <a:r>
              <a:rPr lang="en-US" dirty="0" smtClean="0"/>
              <a:t>Low lifetime </a:t>
            </a:r>
          </a:p>
          <a:p>
            <a:pPr lvl="2"/>
            <a:r>
              <a:rPr lang="en-US" dirty="0" smtClean="0"/>
              <a:t>Friction</a:t>
            </a:r>
          </a:p>
          <a:p>
            <a:pPr lvl="1">
              <a:buNone/>
            </a:pPr>
            <a:r>
              <a:rPr lang="en-US" dirty="0" smtClean="0">
                <a:solidFill>
                  <a:srgbClr val="0066FF"/>
                </a:solidFill>
              </a:rPr>
              <a:t>       =&gt; Locate all moveable parts in the vacuum</a:t>
            </a:r>
          </a:p>
          <a:p>
            <a:pPr lvl="1"/>
            <a:r>
              <a:rPr lang="en-US" dirty="0" smtClean="0"/>
              <a:t>Minimize fork and wire deformations</a:t>
            </a:r>
            <a:br>
              <a:rPr lang="en-US" dirty="0" smtClean="0"/>
            </a:br>
            <a:r>
              <a:rPr lang="en-US" dirty="0" smtClean="0">
                <a:solidFill>
                  <a:srgbClr val="0066FF"/>
                </a:solidFill>
              </a:rPr>
              <a:t>=&gt; Study of dynamic behavior of fork/wire system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66FF"/>
                </a:solidFill>
              </a:rPr>
              <a:t>=&gt; Vibration mode optimized acceleration profile</a:t>
            </a:r>
          </a:p>
          <a:p>
            <a:r>
              <a:rPr lang="en-US" dirty="0" smtClean="0"/>
              <a:t>Large dynamic range for secondary particle detection</a:t>
            </a:r>
            <a:br>
              <a:rPr lang="en-US" dirty="0" smtClean="0"/>
            </a:br>
            <a:r>
              <a:rPr lang="en-US" dirty="0" smtClean="0">
                <a:solidFill>
                  <a:srgbClr val="0066FF"/>
                </a:solidFill>
              </a:rPr>
              <a:t>=&gt; Usage of sensor with large dynamic (diamond)</a:t>
            </a:r>
            <a:br>
              <a:rPr lang="en-US" dirty="0" smtClean="0">
                <a:solidFill>
                  <a:srgbClr val="0066FF"/>
                </a:solidFill>
              </a:rPr>
            </a:br>
            <a:r>
              <a:rPr lang="en-US" dirty="0" smtClean="0">
                <a:solidFill>
                  <a:srgbClr val="0066FF"/>
                </a:solidFill>
              </a:rPr>
              <a:t>=&gt; Automatic electronic switching of gain ranges (</a:t>
            </a:r>
            <a:r>
              <a:rPr lang="en-US" b="1" dirty="0" smtClean="0">
                <a:solidFill>
                  <a:srgbClr val="0066FF"/>
                </a:solidFill>
              </a:rPr>
              <a:t>range dynamic 1E4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Increase MTBF compared with existing systems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and First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4044" y="1790846"/>
            <a:ext cx="5059956" cy="325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69517"/>
            <a:ext cx="40576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 bwMode="auto">
          <a:xfrm>
            <a:off x="1362456" y="1512510"/>
            <a:ext cx="1234440" cy="72777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944693"/>
            <a:ext cx="7772400" cy="4495800"/>
          </a:xfrm>
        </p:spPr>
        <p:txBody>
          <a:bodyPr/>
          <a:lstStyle/>
          <a:p>
            <a:r>
              <a:rPr lang="en-US" dirty="0" smtClean="0"/>
              <a:t>Finished first mechanical design begin 2013</a:t>
            </a:r>
          </a:p>
          <a:p>
            <a:r>
              <a:rPr lang="en-US" dirty="0" smtClean="0"/>
              <a:t>Produce first prototype Q3 2013</a:t>
            </a:r>
          </a:p>
          <a:p>
            <a:r>
              <a:rPr lang="en-US" dirty="0" smtClean="0"/>
              <a:t>Produce second prototype Q1 2013</a:t>
            </a:r>
          </a:p>
          <a:p>
            <a:r>
              <a:rPr lang="en-US" dirty="0" smtClean="0"/>
              <a:t>Installation of second prototype in SPS before startup 2014 (cell 517)</a:t>
            </a:r>
          </a:p>
          <a:p>
            <a:r>
              <a:rPr lang="en-US" dirty="0" smtClean="0"/>
              <a:t>Commission system up to 2015/16 </a:t>
            </a:r>
          </a:p>
          <a:p>
            <a:r>
              <a:rPr lang="en-US" dirty="0" smtClean="0"/>
              <a:t>Production of system for installation in 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involved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100140"/>
            <a:ext cx="7772400" cy="5091109"/>
          </a:xfrm>
        </p:spPr>
        <p:txBody>
          <a:bodyPr/>
          <a:lstStyle/>
          <a:p>
            <a:r>
              <a:rPr lang="en-US" dirty="0" smtClean="0"/>
              <a:t>BE-BI-BL</a:t>
            </a:r>
          </a:p>
          <a:p>
            <a:pPr lvl="1"/>
            <a:r>
              <a:rPr lang="en-US" dirty="0" smtClean="0"/>
              <a:t>Jose </a:t>
            </a:r>
            <a:r>
              <a:rPr lang="en-US" dirty="0" err="1" smtClean="0"/>
              <a:t>Sirvent</a:t>
            </a:r>
            <a:r>
              <a:rPr lang="en-US" dirty="0" smtClean="0"/>
              <a:t> </a:t>
            </a:r>
            <a:r>
              <a:rPr lang="en-US" dirty="0" err="1" smtClean="0"/>
              <a:t>Blasco</a:t>
            </a:r>
            <a:r>
              <a:rPr lang="en-US" dirty="0" smtClean="0"/>
              <a:t> (Master: past: optical angular position sensor, future: PhD on diamond acquisition electronics)</a:t>
            </a:r>
          </a:p>
          <a:p>
            <a:pPr lvl="1"/>
            <a:r>
              <a:rPr lang="en-US" dirty="0" smtClean="0"/>
              <a:t>Bernd </a:t>
            </a:r>
            <a:r>
              <a:rPr lang="en-US" dirty="0" err="1" smtClean="0"/>
              <a:t>Dehning</a:t>
            </a:r>
            <a:r>
              <a:rPr lang="en-US" dirty="0" smtClean="0"/>
              <a:t> (scanner system)</a:t>
            </a:r>
          </a:p>
          <a:p>
            <a:pPr lvl="1"/>
            <a:r>
              <a:rPr lang="en-US" dirty="0" smtClean="0"/>
              <a:t>Jonathan Emery (electronic system)</a:t>
            </a:r>
          </a:p>
          <a:p>
            <a:pPr lvl="1"/>
            <a:r>
              <a:rPr lang="en-US" dirty="0" smtClean="0"/>
              <a:t>Juan </a:t>
            </a:r>
            <a:r>
              <a:rPr lang="en-US" dirty="0" err="1" smtClean="0"/>
              <a:t>Herranz</a:t>
            </a:r>
            <a:r>
              <a:rPr lang="en-US" dirty="0" smtClean="0"/>
              <a:t> Alvarez (PhD: accuracy of mechanical system)</a:t>
            </a:r>
          </a:p>
          <a:p>
            <a:pPr lvl="1"/>
            <a:r>
              <a:rPr lang="en-US" dirty="0" smtClean="0"/>
              <a:t>Carlos Pereira (electronic designed)</a:t>
            </a:r>
          </a:p>
          <a:p>
            <a:r>
              <a:rPr lang="en-US" dirty="0" smtClean="0"/>
              <a:t>BE-BI-ML</a:t>
            </a:r>
          </a:p>
          <a:p>
            <a:pPr lvl="1"/>
            <a:r>
              <a:rPr lang="en-US" dirty="0" smtClean="0"/>
              <a:t>Raymond </a:t>
            </a:r>
            <a:r>
              <a:rPr lang="en-US" dirty="0" err="1" smtClean="0"/>
              <a:t>Veness</a:t>
            </a:r>
            <a:r>
              <a:rPr lang="en-US" dirty="0" smtClean="0"/>
              <a:t>  (mechanical system)</a:t>
            </a:r>
          </a:p>
          <a:p>
            <a:pPr lvl="1"/>
            <a:r>
              <a:rPr lang="en-US" dirty="0" smtClean="0"/>
              <a:t>Sebastian Samuelsson (Master: mechanical design) </a:t>
            </a:r>
          </a:p>
          <a:p>
            <a:r>
              <a:rPr lang="en-US" dirty="0" smtClean="0"/>
              <a:t>EN-MME</a:t>
            </a:r>
          </a:p>
          <a:p>
            <a:pPr lvl="1"/>
            <a:r>
              <a:rPr lang="en-US" dirty="0" smtClean="0"/>
              <a:t>Nicola </a:t>
            </a:r>
            <a:r>
              <a:rPr lang="en-US" dirty="0" err="1" smtClean="0"/>
              <a:t>Chritin</a:t>
            </a:r>
            <a:r>
              <a:rPr lang="en-US" dirty="0" smtClean="0"/>
              <a:t> (design office)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18.04.2013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 scanner design review;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11065</TotalTime>
  <Words>447</Words>
  <Application>Microsoft Office PowerPoint</Application>
  <PresentationFormat>On-screen Show (4:3)</PresentationFormat>
  <Paragraphs>125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bernd</vt:lpstr>
      <vt:lpstr>Specifications and Planning for future wirescanners at CERN</vt:lpstr>
      <vt:lpstr>Content</vt:lpstr>
      <vt:lpstr>Specifications</vt:lpstr>
      <vt:lpstr>LASER beam reproducibility test measurements</vt:lpstr>
      <vt:lpstr>Limitations</vt:lpstr>
      <vt:lpstr>Goals</vt:lpstr>
      <vt:lpstr>Schematic and First Design</vt:lpstr>
      <vt:lpstr>Planning</vt:lpstr>
      <vt:lpstr>People involved</vt:lpstr>
      <vt:lpstr>Calibration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dehning</cp:lastModifiedBy>
  <cp:revision>391</cp:revision>
  <cp:lastPrinted>1601-01-01T00:00:00Z</cp:lastPrinted>
  <dcterms:created xsi:type="dcterms:W3CDTF">2003-11-27T14:14:38Z</dcterms:created>
  <dcterms:modified xsi:type="dcterms:W3CDTF">2013-04-18T14:33:22Z</dcterms:modified>
</cp:coreProperties>
</file>