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4" r:id="rId3"/>
    <p:sldId id="270" r:id="rId4"/>
    <p:sldId id="265" r:id="rId5"/>
    <p:sldId id="272" r:id="rId6"/>
    <p:sldId id="268" r:id="rId7"/>
    <p:sldId id="258" r:id="rId8"/>
    <p:sldId id="261" r:id="rId9"/>
    <p:sldId id="273" r:id="rId10"/>
    <p:sldId id="259" r:id="rId11"/>
    <p:sldId id="274" r:id="rId12"/>
    <p:sldId id="279" r:id="rId13"/>
    <p:sldId id="275" r:id="rId14"/>
    <p:sldId id="276" r:id="rId15"/>
    <p:sldId id="278" r:id="rId16"/>
    <p:sldId id="277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3" autoAdjust="0"/>
  </p:normalViewPr>
  <p:slideViewPr>
    <p:cSldViewPr>
      <p:cViewPr>
        <p:scale>
          <a:sx n="125" d="100"/>
          <a:sy n="125" d="100"/>
        </p:scale>
        <p:origin x="-121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6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CF590-6A4B-4858-809D-A9DBDCC64755}" type="datetimeFigureOut">
              <a:rPr lang="fr-FR" smtClean="0"/>
              <a:t>18/04/2013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3E146-E767-4AEC-BE67-292F8282572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2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D04F9-6C06-4BD9-94DB-B998D8BC0E98}" type="datetimeFigureOut">
              <a:rPr lang="fr-FR" smtClean="0"/>
              <a:t>18/04/2013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55D02-9AD1-4D72-BD0F-C7906C3BA90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034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58A8-5835-4420-AD95-792B3171677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57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55D02-9AD1-4D72-BD0F-C7906C3BA9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03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74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58A8-5835-4420-AD95-792B3171677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5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4FE8-4376-4A14-8CE0-AC6F44CA6FE0}" type="datetime1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7ED0-D923-416B-A3E0-76C809777DCF}" type="datetime1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B3BE-8F89-434E-9F0E-FAD377EE4196}" type="datetime1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3F6F-2749-4FD3-9FDA-B66A89DC3513}" type="datetime1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C6425-CF9B-45BC-B718-C1CB8A8369E0}" type="datetime1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1591-F47C-4A42-B7E7-5ED94EBD56BE}" type="datetime1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2A70-063A-4686-A24C-B14623EAD728}" type="datetime1">
              <a:rPr lang="en-US" smtClean="0"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E1FB-3D85-487D-BA88-879EEDFB36B6}" type="datetime1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676C-795A-4145-B4DF-DBC9C403C64D}" type="datetime1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50A73-0155-437E-B955-A69F78B80592}" type="datetime1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B153-DB3D-4EB2-B5FE-B74F16661BB7}" type="datetime1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29F3E-EF33-4DB5-964A-40804C165CF1}" type="datetime1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Actuator and </a:t>
            </a:r>
            <a:r>
              <a:rPr lang="en-GB" dirty="0" smtClean="0"/>
              <a:t>Control unit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66800"/>
          </a:xfrm>
        </p:spPr>
        <p:txBody>
          <a:bodyPr>
            <a:normAutofit/>
          </a:bodyPr>
          <a:lstStyle/>
          <a:p>
            <a:r>
              <a:rPr lang="en-GB" sz="2000" dirty="0"/>
              <a:t>CERN wire-scanner development review</a:t>
            </a:r>
            <a:br>
              <a:rPr lang="en-GB" sz="2000" dirty="0"/>
            </a:br>
            <a:r>
              <a:rPr lang="en-GB" sz="2000" dirty="0"/>
              <a:t>18.04.2013</a:t>
            </a:r>
          </a:p>
          <a:p>
            <a:r>
              <a:rPr lang="en-GB" sz="2000" dirty="0" err="1"/>
              <a:t>J.Emery</a:t>
            </a:r>
            <a:r>
              <a:rPr lang="en-GB" sz="2000" dirty="0"/>
              <a:t> for the BWS </a:t>
            </a:r>
            <a:r>
              <a:rPr lang="en-GB" sz="2000" dirty="0" smtClean="0"/>
              <a:t>team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7666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mtClean="0"/>
              <a:t>Prototype validation in the laboratory</a:t>
            </a:r>
            <a:endParaRPr lang="en-GB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5907" t="34199" r="5805" b="23738"/>
          <a:stretch>
            <a:fillRect/>
          </a:stretch>
        </p:blipFill>
        <p:spPr bwMode="auto">
          <a:xfrm>
            <a:off x="1043608" y="1650374"/>
            <a:ext cx="7171416" cy="288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41"/>
          <p:cNvSpPr/>
          <p:nvPr/>
        </p:nvSpPr>
        <p:spPr>
          <a:xfrm>
            <a:off x="5897448" y="4049555"/>
            <a:ext cx="1050816" cy="192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5292080" y="3121014"/>
            <a:ext cx="1152128" cy="384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514070" y="4170654"/>
            <a:ext cx="2477822" cy="2301944"/>
            <a:chOff x="6514070" y="4170654"/>
            <a:chExt cx="2477822" cy="2301944"/>
          </a:xfrm>
        </p:grpSpPr>
        <p:sp>
          <p:nvSpPr>
            <p:cNvPr id="6" name="TextBox 5"/>
            <p:cNvSpPr txBox="1"/>
            <p:nvPr/>
          </p:nvSpPr>
          <p:spPr>
            <a:xfrm>
              <a:off x="6514070" y="6057100"/>
              <a:ext cx="245041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smtClean="0"/>
                <a:t>Laser calibration bench similar that PSB and PS</a:t>
              </a:r>
              <a:endParaRPr lang="en-GB" sz="1050"/>
            </a:p>
          </p:txBody>
        </p:sp>
        <p:pic>
          <p:nvPicPr>
            <p:cNvPr id="14" name="Picture 1" descr="W:\WS\TestBench\WS_PS_test_bench_Pictures\IMG_143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070" y="4170654"/>
              <a:ext cx="2477822" cy="1858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4" name="Picture 2" descr="\\cern.ch\dfs\Users\j\jemery\Documents\Presentations\VWS\Slides send to me\JONATHAN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947" y="1628800"/>
            <a:ext cx="2459501" cy="2469846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28600" y="2313223"/>
            <a:ext cx="8594018" cy="3554177"/>
            <a:chOff x="228600" y="2313223"/>
            <a:chExt cx="8594018" cy="3554177"/>
          </a:xfrm>
        </p:grpSpPr>
        <p:sp>
          <p:nvSpPr>
            <p:cNvPr id="8" name="Rounded Rectangle 7"/>
            <p:cNvSpPr/>
            <p:nvPr/>
          </p:nvSpPr>
          <p:spPr>
            <a:xfrm>
              <a:off x="228600" y="4572000"/>
              <a:ext cx="4114800" cy="12954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smtClean="0"/>
                <a:t>Oscilloscope</a:t>
              </a:r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874962" y="2313223"/>
              <a:ext cx="6947656" cy="3333641"/>
              <a:chOff x="1874962" y="2313223"/>
              <a:chExt cx="6947656" cy="3333641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1874962" y="4823744"/>
                <a:ext cx="1905632" cy="233431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smtClean="0"/>
                  <a:t>Interface encodeur optique</a:t>
                </a:r>
                <a:endParaRPr lang="en-GB" sz="1200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2271564" y="5413433"/>
                <a:ext cx="1905632" cy="233431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smtClean="0"/>
                  <a:t>Interface photodiode</a:t>
                </a:r>
                <a:endParaRPr lang="en-GB" sz="1200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2085415" y="5130160"/>
                <a:ext cx="1905632" cy="233431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smtClean="0"/>
                  <a:t>Mesure des vibrations</a:t>
                </a:r>
                <a:endParaRPr lang="en-GB" sz="1200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8604448" y="4843194"/>
                <a:ext cx="218170" cy="14401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Elbow Connector 57"/>
              <p:cNvCxnSpPr>
                <a:stCxn id="28" idx="3"/>
                <a:endCxn id="56" idx="2"/>
              </p:cNvCxnSpPr>
              <p:nvPr/>
            </p:nvCxnSpPr>
            <p:spPr>
              <a:xfrm flipV="1">
                <a:off x="4177196" y="4987210"/>
                <a:ext cx="4536337" cy="542939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9" name="Rounded Rectangle 38"/>
              <p:cNvSpPr/>
              <p:nvPr/>
            </p:nvSpPr>
            <p:spPr>
              <a:xfrm>
                <a:off x="6804170" y="2644106"/>
                <a:ext cx="218170" cy="14401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8158789" y="2313223"/>
                <a:ext cx="218170" cy="144016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5" name="Elbow Connector 44"/>
              <p:cNvCxnSpPr>
                <a:stCxn id="29" idx="3"/>
                <a:endCxn id="47" idx="1"/>
              </p:cNvCxnSpPr>
              <p:nvPr/>
            </p:nvCxnSpPr>
            <p:spPr>
              <a:xfrm flipV="1">
                <a:off x="3991047" y="2385231"/>
                <a:ext cx="4167742" cy="2861645"/>
              </a:xfrm>
              <a:prstGeom prst="bentConnector3">
                <a:avLst>
                  <a:gd name="adj1" fmla="val 54932"/>
                </a:avLst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5" name="Elbow Connector 34"/>
              <p:cNvCxnSpPr>
                <a:stCxn id="24" idx="3"/>
                <a:endCxn id="39" idx="1"/>
              </p:cNvCxnSpPr>
              <p:nvPr/>
            </p:nvCxnSpPr>
            <p:spPr>
              <a:xfrm flipV="1">
                <a:off x="3780594" y="2716114"/>
                <a:ext cx="3023576" cy="2224346"/>
              </a:xfrm>
              <a:prstGeom prst="bentConnector3">
                <a:avLst>
                  <a:gd name="adj1" fmla="val 87275"/>
                </a:avLst>
              </a:prstGeom>
              <a:ln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1"/>
          <p:cNvSpPr/>
          <p:nvPr/>
        </p:nvSpPr>
        <p:spPr>
          <a:xfrm>
            <a:off x="3429000" y="1700809"/>
            <a:ext cx="1503040" cy="16122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Switch mode power supply and filters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1134" y="0"/>
            <a:ext cx="8274496" cy="1219200"/>
          </a:xfrm>
        </p:spPr>
        <p:txBody>
          <a:bodyPr>
            <a:noAutofit/>
          </a:bodyPr>
          <a:lstStyle/>
          <a:p>
            <a:r>
              <a:rPr lang="en-GB" sz="3200" dirty="0" smtClean="0"/>
              <a:t>Study of Switch </a:t>
            </a:r>
            <a:r>
              <a:rPr lang="en-GB" sz="3200" dirty="0"/>
              <a:t>M</a:t>
            </a:r>
            <a:r>
              <a:rPr lang="en-GB" sz="3200" dirty="0" smtClean="0"/>
              <a:t>ode Power Supply (SMPS) principle for the wire-scanner actuator</a:t>
            </a:r>
            <a:endParaRPr lang="en-GB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35989" y="1371600"/>
            <a:ext cx="4793211" cy="5029201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On-going mandate </a:t>
            </a:r>
            <a:r>
              <a:rPr lang="en-GB" sz="2000" dirty="0" smtClean="0"/>
              <a:t>with the </a:t>
            </a:r>
            <a:r>
              <a:rPr lang="en-GB" sz="2000" dirty="0" err="1" smtClean="0"/>
              <a:t>heig-vd</a:t>
            </a:r>
            <a:r>
              <a:rPr lang="en-GB" sz="2000" dirty="0" smtClean="0"/>
              <a:t>, Industrial and Automation Institute (IAI)</a:t>
            </a:r>
          </a:p>
          <a:p>
            <a:r>
              <a:rPr lang="en-GB" sz="2000" dirty="0" smtClean="0">
                <a:solidFill>
                  <a:schemeClr val="accent1"/>
                </a:solidFill>
              </a:rPr>
              <a:t>Models development </a:t>
            </a:r>
            <a:r>
              <a:rPr lang="en-GB" sz="2000" dirty="0" smtClean="0"/>
              <a:t>of</a:t>
            </a:r>
            <a:br>
              <a:rPr lang="en-GB" sz="2000" dirty="0" smtClean="0"/>
            </a:br>
            <a:r>
              <a:rPr lang="en-GB" sz="2000" dirty="0" smtClean="0"/>
              <a:t>- Power supply</a:t>
            </a:r>
            <a:br>
              <a:rPr lang="en-GB" sz="2000" dirty="0" smtClean="0"/>
            </a:br>
            <a:r>
              <a:rPr lang="en-GB" sz="2000" dirty="0" smtClean="0"/>
              <a:t>- </a:t>
            </a:r>
            <a:r>
              <a:rPr lang="en-GB" sz="2000" dirty="0" smtClean="0">
                <a:solidFill>
                  <a:srgbClr val="0070C0"/>
                </a:solidFill>
              </a:rPr>
              <a:t>Output filtering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- Long cable to be used</a:t>
            </a:r>
            <a:br>
              <a:rPr lang="en-GB" sz="2000" dirty="0" smtClean="0"/>
            </a:br>
            <a:r>
              <a:rPr lang="en-GB" sz="2000" dirty="0" smtClean="0"/>
              <a:t>- Motor for high frequency</a:t>
            </a:r>
            <a:br>
              <a:rPr lang="en-GB" sz="2000" dirty="0" smtClean="0"/>
            </a:br>
            <a:r>
              <a:rPr lang="en-GB" sz="2000" dirty="0" smtClean="0"/>
              <a:t>- Simulation of the EMI</a:t>
            </a:r>
          </a:p>
          <a:p>
            <a:r>
              <a:rPr lang="en-GB" sz="2000" dirty="0" smtClean="0"/>
              <a:t>Validation of the </a:t>
            </a:r>
            <a:r>
              <a:rPr lang="en-GB" sz="2000" dirty="0" smtClean="0">
                <a:solidFill>
                  <a:srgbClr val="0070C0"/>
                </a:solidFill>
              </a:rPr>
              <a:t>position feedback stability </a:t>
            </a:r>
            <a:r>
              <a:rPr lang="en-GB" sz="2000" dirty="0" smtClean="0"/>
              <a:t>of such system</a:t>
            </a:r>
          </a:p>
          <a:p>
            <a:r>
              <a:rPr lang="en-GB" sz="2000" dirty="0" smtClean="0">
                <a:solidFill>
                  <a:schemeClr val="accent1"/>
                </a:solidFill>
              </a:rPr>
              <a:t>Implementation </a:t>
            </a:r>
            <a:r>
              <a:rPr lang="en-GB" sz="2000" dirty="0" smtClean="0"/>
              <a:t>of this system with their electronics</a:t>
            </a:r>
          </a:p>
          <a:p>
            <a:r>
              <a:rPr lang="en-GB" sz="2000" dirty="0" smtClean="0">
                <a:solidFill>
                  <a:schemeClr val="accent1"/>
                </a:solidFill>
              </a:rPr>
              <a:t>EMI measurements and comparison </a:t>
            </a:r>
            <a:r>
              <a:rPr lang="en-GB" sz="2000" dirty="0" smtClean="0"/>
              <a:t>with current </a:t>
            </a:r>
            <a:r>
              <a:rPr lang="en-GB" sz="2000" dirty="0" err="1" smtClean="0"/>
              <a:t>implementaion</a:t>
            </a:r>
            <a:r>
              <a:rPr lang="en-GB" sz="2000" dirty="0" smtClean="0"/>
              <a:t> using linear drivers</a:t>
            </a:r>
            <a:endParaRPr lang="en-GB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44" y="2438400"/>
            <a:ext cx="1754482" cy="9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 descr="http://www.cas-pai.ch/images/HEIG-V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44" y="1524000"/>
            <a:ext cx="2622322" cy="81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j\jemery\Documents\Presentations\VWS\Slides send to me\2012-12-04 13.33.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307" y="3886200"/>
            <a:ext cx="3207024" cy="240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690405" y="4606280"/>
            <a:ext cx="2683222" cy="1224136"/>
            <a:chOff x="5690405" y="4606280"/>
            <a:chExt cx="2683222" cy="1224136"/>
          </a:xfrm>
        </p:grpSpPr>
        <p:sp>
          <p:nvSpPr>
            <p:cNvPr id="2" name="Oval 1"/>
            <p:cNvSpPr/>
            <p:nvPr/>
          </p:nvSpPr>
          <p:spPr>
            <a:xfrm>
              <a:off x="7293507" y="4606280"/>
              <a:ext cx="1080120" cy="1224136"/>
            </a:xfrm>
            <a:prstGeom prst="ellipse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5690405" y="4780756"/>
              <a:ext cx="1600200" cy="87518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Our motor!</a:t>
              </a:r>
              <a:endParaRPr lang="en-GB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  <p:sp>
        <p:nvSpPr>
          <p:cNvPr id="8" name="Left Arrow 7"/>
          <p:cNvSpPr/>
          <p:nvPr/>
        </p:nvSpPr>
        <p:spPr>
          <a:xfrm>
            <a:off x="2514600" y="2667000"/>
            <a:ext cx="1143000" cy="39375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63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>
            <a:normAutofit/>
          </a:bodyPr>
          <a:lstStyle/>
          <a:p>
            <a:r>
              <a:rPr lang="en-GB" smtClean="0"/>
              <a:t>Switch mode output filter principle</a:t>
            </a:r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1524000"/>
            <a:ext cx="8763000" cy="330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297" y="3962400"/>
            <a:ext cx="2994903" cy="233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own Arrow 11"/>
          <p:cNvSpPr/>
          <p:nvPr/>
        </p:nvSpPr>
        <p:spPr>
          <a:xfrm>
            <a:off x="6934200" y="2419527"/>
            <a:ext cx="609600" cy="5522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638800" y="9144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smtClean="0"/>
              <a:t>Results:</a:t>
            </a:r>
            <a:r>
              <a:rPr lang="en-GB" smtClean="0"/>
              <a:t/>
            </a:r>
            <a:br>
              <a:rPr lang="en-GB" smtClean="0"/>
            </a:br>
            <a:r>
              <a:rPr lang="en-GB" smtClean="0">
                <a:solidFill>
                  <a:srgbClr val="0070C0"/>
                </a:solidFill>
              </a:rPr>
              <a:t>Reduction </a:t>
            </a:r>
            <a:r>
              <a:rPr lang="en-GB" smtClean="0"/>
              <a:t>of ElectroMagnetic Interferences (EMI)</a:t>
            </a:r>
            <a:br>
              <a:rPr lang="en-GB" smtClean="0"/>
            </a:br>
            <a:r>
              <a:rPr lang="en-GB" smtClean="0">
                <a:solidFill>
                  <a:srgbClr val="0070C0"/>
                </a:solidFill>
              </a:rPr>
              <a:t>Better compatibility </a:t>
            </a:r>
            <a:r>
              <a:rPr lang="en-GB" smtClean="0"/>
              <a:t>with signal cables neaby this cable</a:t>
            </a:r>
            <a:endParaRPr lang="en-GB"/>
          </a:p>
        </p:txBody>
      </p:sp>
      <p:pic>
        <p:nvPicPr>
          <p:cNvPr id="7171" name="Picture 3" descr="J:\Cables\CU-CEM-7x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1" t="6666" r="29546" b="14549"/>
          <a:stretch/>
        </p:blipFill>
        <p:spPr bwMode="auto">
          <a:xfrm>
            <a:off x="7642860" y="3886200"/>
            <a:ext cx="1158240" cy="133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J:\Cables\Cable_CEM_7x6mm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873311"/>
            <a:ext cx="1600200" cy="163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92001" y="6488668"/>
            <a:ext cx="285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Shielded power cable 6mm2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68040" y="6477476"/>
            <a:ext cx="2895600" cy="365125"/>
          </a:xfrm>
        </p:spPr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670560" y="3581399"/>
            <a:ext cx="2754161" cy="3091935"/>
            <a:chOff x="670560" y="3581399"/>
            <a:chExt cx="2754161" cy="3091935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" y="4584937"/>
              <a:ext cx="2754161" cy="2088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Down Arrow 3"/>
            <p:cNvSpPr/>
            <p:nvPr/>
          </p:nvSpPr>
          <p:spPr>
            <a:xfrm>
              <a:off x="2522219" y="3581399"/>
              <a:ext cx="457200" cy="124711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Down Arrow 5"/>
          <p:cNvSpPr/>
          <p:nvPr/>
        </p:nvSpPr>
        <p:spPr>
          <a:xfrm>
            <a:off x="4358640" y="3431483"/>
            <a:ext cx="457200" cy="6858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1325880" y="2514600"/>
            <a:ext cx="457200" cy="63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Down Arrow 15"/>
          <p:cNvSpPr/>
          <p:nvPr/>
        </p:nvSpPr>
        <p:spPr>
          <a:xfrm>
            <a:off x="3424721" y="2419527"/>
            <a:ext cx="457200" cy="63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Down Arrow 16"/>
          <p:cNvSpPr/>
          <p:nvPr/>
        </p:nvSpPr>
        <p:spPr>
          <a:xfrm>
            <a:off x="8343900" y="2419527"/>
            <a:ext cx="457200" cy="63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93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6" grpId="0" animBg="1"/>
      <p:bldP spid="7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2"/>
          <a:stretch/>
        </p:blipFill>
        <p:spPr bwMode="auto">
          <a:xfrm>
            <a:off x="0" y="2844260"/>
            <a:ext cx="9220200" cy="210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Autofit/>
          </a:bodyPr>
          <a:lstStyle/>
          <a:p>
            <a:r>
              <a:rPr lang="fr-CH" sz="3200" dirty="0" err="1"/>
              <a:t>Models</a:t>
            </a:r>
            <a:r>
              <a:rPr lang="fr-CH" sz="3200" dirty="0"/>
              <a:t> </a:t>
            </a:r>
            <a:r>
              <a:rPr lang="fr-CH" sz="3200" dirty="0" smtClean="0"/>
              <a:t>for the SMPS simulation</a:t>
            </a:r>
            <a:endParaRPr lang="fr-CH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5239" y="3124200"/>
            <a:ext cx="2960877" cy="2743200"/>
            <a:chOff x="206678" y="4653136"/>
            <a:chExt cx="2960877" cy="2743200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678" y="5307939"/>
              <a:ext cx="2754161" cy="2088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Oval 13"/>
            <p:cNvSpPr/>
            <p:nvPr/>
          </p:nvSpPr>
          <p:spPr>
            <a:xfrm>
              <a:off x="2411760" y="4653136"/>
              <a:ext cx="755795" cy="737432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" name="Straight Arrow Connector 14"/>
            <p:cNvCxnSpPr>
              <a:stCxn id="14" idx="3"/>
            </p:cNvCxnSpPr>
            <p:nvPr/>
          </p:nvCxnSpPr>
          <p:spPr>
            <a:xfrm flipH="1">
              <a:off x="2179412" y="5282574"/>
              <a:ext cx="343032" cy="2346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819400" y="3124200"/>
            <a:ext cx="2474158" cy="3733800"/>
            <a:chOff x="2819400" y="4573036"/>
            <a:chExt cx="2474158" cy="3733800"/>
          </a:xfrm>
        </p:grpSpPr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6376665"/>
              <a:ext cx="2474158" cy="19301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3476651" y="4573036"/>
              <a:ext cx="755795" cy="737432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9" name="Straight Arrow Connector 18"/>
            <p:cNvCxnSpPr>
              <a:stCxn id="18" idx="4"/>
              <a:endCxn id="17" idx="0"/>
            </p:cNvCxnSpPr>
            <p:nvPr/>
          </p:nvCxnSpPr>
          <p:spPr>
            <a:xfrm>
              <a:off x="3854549" y="5310468"/>
              <a:ext cx="201930" cy="10661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181600" y="1117218"/>
            <a:ext cx="2666316" cy="2682937"/>
            <a:chOff x="5181600" y="2566054"/>
            <a:chExt cx="2666316" cy="2682937"/>
          </a:xfrm>
        </p:grpSpPr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2566054"/>
              <a:ext cx="2666316" cy="19307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Oval 21"/>
            <p:cNvSpPr/>
            <p:nvPr/>
          </p:nvSpPr>
          <p:spPr>
            <a:xfrm>
              <a:off x="5181600" y="4511559"/>
              <a:ext cx="755795" cy="737432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5713449" y="4222891"/>
              <a:ext cx="153951" cy="3488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5008666" y="4190397"/>
            <a:ext cx="3862390" cy="2602009"/>
            <a:chOff x="5008666" y="5639233"/>
            <a:chExt cx="3862390" cy="2602009"/>
          </a:xfrm>
        </p:grpSpPr>
        <p:pic>
          <p:nvPicPr>
            <p:cNvPr id="25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354" y="6145491"/>
              <a:ext cx="2821702" cy="20957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Oval 25"/>
            <p:cNvSpPr/>
            <p:nvPr/>
          </p:nvSpPr>
          <p:spPr>
            <a:xfrm>
              <a:off x="5008666" y="5639233"/>
              <a:ext cx="755795" cy="737432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5764461" y="6145491"/>
              <a:ext cx="880591" cy="4087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152400" y="1874215"/>
            <a:ext cx="1396601" cy="1027616"/>
            <a:chOff x="152400" y="1874215"/>
            <a:chExt cx="1396601" cy="1027616"/>
          </a:xfrm>
        </p:grpSpPr>
        <p:sp>
          <p:nvSpPr>
            <p:cNvPr id="8" name="Down Arrow 7"/>
            <p:cNvSpPr/>
            <p:nvPr/>
          </p:nvSpPr>
          <p:spPr>
            <a:xfrm>
              <a:off x="457200" y="2243547"/>
              <a:ext cx="685800" cy="65828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52" name="TextBox 2051"/>
            <p:cNvSpPr txBox="1"/>
            <p:nvPr/>
          </p:nvSpPr>
          <p:spPr>
            <a:xfrm>
              <a:off x="152400" y="1874215"/>
              <a:ext cx="1396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Switch mode</a:t>
              </a:r>
              <a:endParaRPr lang="fr-FR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95600" y="2057400"/>
            <a:ext cx="685800" cy="1065513"/>
            <a:chOff x="2895600" y="2057400"/>
            <a:chExt cx="685800" cy="1065513"/>
          </a:xfrm>
        </p:grpSpPr>
        <p:sp>
          <p:nvSpPr>
            <p:cNvPr id="31" name="Down Arrow 30"/>
            <p:cNvSpPr/>
            <p:nvPr/>
          </p:nvSpPr>
          <p:spPr>
            <a:xfrm>
              <a:off x="2895600" y="2423647"/>
              <a:ext cx="685800" cy="69926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95600" y="2057400"/>
              <a:ext cx="666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Filter</a:t>
              </a:r>
              <a:endParaRPr lang="fr-FR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249823" y="2308247"/>
            <a:ext cx="708848" cy="991362"/>
            <a:chOff x="4249823" y="2308247"/>
            <a:chExt cx="708848" cy="991362"/>
          </a:xfrm>
        </p:grpSpPr>
        <p:sp>
          <p:nvSpPr>
            <p:cNvPr id="32" name="Down Arrow 31"/>
            <p:cNvSpPr/>
            <p:nvPr/>
          </p:nvSpPr>
          <p:spPr>
            <a:xfrm>
              <a:off x="4249823" y="2677579"/>
              <a:ext cx="685800" cy="62203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49823" y="2308247"/>
              <a:ext cx="708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Cable</a:t>
              </a:r>
              <a:endParaRPr lang="fr-FR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239000" y="2124068"/>
            <a:ext cx="856542" cy="964687"/>
            <a:chOff x="7239000" y="2124068"/>
            <a:chExt cx="856542" cy="964687"/>
          </a:xfrm>
        </p:grpSpPr>
        <p:sp>
          <p:nvSpPr>
            <p:cNvPr id="34" name="Down Arrow 33"/>
            <p:cNvSpPr/>
            <p:nvPr/>
          </p:nvSpPr>
          <p:spPr>
            <a:xfrm>
              <a:off x="7239000" y="2479673"/>
              <a:ext cx="685800" cy="60908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15200" y="2124068"/>
              <a:ext cx="780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Motor</a:t>
              </a:r>
              <a:endParaRPr lang="fr-FR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62395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5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582" y="3482303"/>
            <a:ext cx="3079659" cy="24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02342"/>
            <a:ext cx="8915400" cy="193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Position feedback stability study by simulation after integration of the SMPS</a:t>
            </a:r>
            <a:endParaRPr lang="en-GB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71470" y="2730954"/>
            <a:ext cx="3281330" cy="3732254"/>
            <a:chOff x="71470" y="2730954"/>
            <a:chExt cx="3281330" cy="373225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70" y="3938208"/>
              <a:ext cx="3124200" cy="252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304800" y="2730954"/>
              <a:ext cx="1143000" cy="3223112"/>
              <a:chOff x="3721071" y="4635784"/>
              <a:chExt cx="1143000" cy="3223112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3721071" y="4635784"/>
                <a:ext cx="755795" cy="737432"/>
              </a:xfrm>
              <a:prstGeom prst="ellipse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4098968" y="5373216"/>
                <a:ext cx="765103" cy="24856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Left Arrow 8"/>
            <p:cNvSpPr/>
            <p:nvPr/>
          </p:nvSpPr>
          <p:spPr>
            <a:xfrm>
              <a:off x="2095499" y="5903371"/>
              <a:ext cx="1257301" cy="536977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Position</a:t>
              </a:r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06333" y="1411069"/>
            <a:ext cx="936667" cy="1329246"/>
            <a:chOff x="206333" y="1411069"/>
            <a:chExt cx="936667" cy="1329246"/>
          </a:xfrm>
        </p:grpSpPr>
        <p:sp>
          <p:nvSpPr>
            <p:cNvPr id="31" name="Down Arrow 30"/>
            <p:cNvSpPr/>
            <p:nvPr/>
          </p:nvSpPr>
          <p:spPr>
            <a:xfrm>
              <a:off x="304800" y="2041049"/>
              <a:ext cx="685800" cy="69926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6333" y="1411069"/>
              <a:ext cx="9366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Position</a:t>
              </a:r>
              <a:br>
                <a:rPr lang="en-GB" dirty="0" smtClean="0"/>
              </a:br>
              <a:r>
                <a:rPr lang="en-GB" dirty="0" smtClean="0"/>
                <a:t>Profile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16080" y="1403193"/>
            <a:ext cx="1902829" cy="893573"/>
            <a:chOff x="4816080" y="1403193"/>
            <a:chExt cx="1902829" cy="893573"/>
          </a:xfrm>
        </p:grpSpPr>
        <p:sp>
          <p:nvSpPr>
            <p:cNvPr id="45" name="Down Arrow 44"/>
            <p:cNvSpPr/>
            <p:nvPr/>
          </p:nvSpPr>
          <p:spPr>
            <a:xfrm>
              <a:off x="5424595" y="1785331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16080" y="1403193"/>
              <a:ext cx="1902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Current correctors</a:t>
              </a:r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505200" y="2437080"/>
            <a:ext cx="887119" cy="1018671"/>
            <a:chOff x="3505200" y="2437080"/>
            <a:chExt cx="887119" cy="1018671"/>
          </a:xfrm>
        </p:grpSpPr>
        <p:sp>
          <p:nvSpPr>
            <p:cNvPr id="44" name="Down Arrow 43"/>
            <p:cNvSpPr/>
            <p:nvPr/>
          </p:nvSpPr>
          <p:spPr>
            <a:xfrm>
              <a:off x="3505200" y="2437080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27366" y="3086419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Speed</a:t>
              </a:r>
              <a:endParaRPr lang="en-GB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2600" y="2284681"/>
            <a:ext cx="800100" cy="663835"/>
            <a:chOff x="1752600" y="2284681"/>
            <a:chExt cx="800100" cy="663835"/>
          </a:xfrm>
        </p:grpSpPr>
        <p:sp>
          <p:nvSpPr>
            <p:cNvPr id="40" name="Down Arrow 39"/>
            <p:cNvSpPr/>
            <p:nvPr/>
          </p:nvSpPr>
          <p:spPr>
            <a:xfrm>
              <a:off x="1752600" y="2361568"/>
              <a:ext cx="800100" cy="58694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05000" y="2284681"/>
              <a:ext cx="5102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Pos</a:t>
              </a:r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629400" y="1583183"/>
            <a:ext cx="685800" cy="848076"/>
            <a:chOff x="6629400" y="1583183"/>
            <a:chExt cx="685800" cy="848076"/>
          </a:xfrm>
        </p:grpSpPr>
        <p:sp>
          <p:nvSpPr>
            <p:cNvPr id="48" name="Down Arrow 47"/>
            <p:cNvSpPr/>
            <p:nvPr/>
          </p:nvSpPr>
          <p:spPr>
            <a:xfrm>
              <a:off x="6629400" y="1919824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18909" y="1583183"/>
              <a:ext cx="593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Park</a:t>
              </a:r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946632" y="1806210"/>
            <a:ext cx="705642" cy="894640"/>
            <a:chOff x="7946632" y="1806210"/>
            <a:chExt cx="705642" cy="894640"/>
          </a:xfrm>
        </p:grpSpPr>
        <p:sp>
          <p:nvSpPr>
            <p:cNvPr id="50" name="Down Arrow 49"/>
            <p:cNvSpPr/>
            <p:nvPr/>
          </p:nvSpPr>
          <p:spPr>
            <a:xfrm>
              <a:off x="7946632" y="2189415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946632" y="1806210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PWM</a:t>
              </a:r>
              <a:endParaRPr lang="en-GB"/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3276600"/>
            <a:ext cx="2933700" cy="219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604484" y="5562600"/>
            <a:ext cx="2448959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u="sng" dirty="0" smtClean="0"/>
              <a:t>Result:</a:t>
            </a:r>
            <a:r>
              <a:rPr lang="en-GB" sz="1400" dirty="0" smtClean="0"/>
              <a:t> Stable system following </a:t>
            </a:r>
            <a:br>
              <a:rPr lang="en-GB" sz="1400" dirty="0" smtClean="0"/>
            </a:br>
            <a:r>
              <a:rPr lang="en-GB" sz="1400" dirty="0" smtClean="0"/>
              <a:t>the expected profile (includes latest inertia value 1.04E-3, See Sebastian’s talk)</a:t>
            </a:r>
            <a:endParaRPr lang="en-GB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09901" y="6463208"/>
            <a:ext cx="2895600" cy="365125"/>
          </a:xfrm>
        </p:spPr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19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smtClean="0"/>
              <a:t>Preliminary study results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Principle validated </a:t>
            </a:r>
            <a:r>
              <a:rPr lang="en-GB" dirty="0" smtClean="0"/>
              <a:t>with long cables by simulation and experience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Position feedback is stable </a:t>
            </a:r>
            <a:r>
              <a:rPr lang="en-GB" dirty="0" smtClean="0"/>
              <a:t>and correct dynamic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Physical implementation </a:t>
            </a:r>
            <a:r>
              <a:rPr lang="en-GB" dirty="0" smtClean="0"/>
              <a:t>on their bench with our motor finished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Filtering reduces </a:t>
            </a:r>
            <a:r>
              <a:rPr lang="en-GB" dirty="0" smtClean="0"/>
              <a:t>considerably the emitted interferences</a:t>
            </a:r>
            <a:br>
              <a:rPr lang="en-GB" dirty="0" smtClean="0"/>
            </a:br>
            <a:r>
              <a:rPr lang="en-GB" dirty="0" smtClean="0"/>
              <a:t>(see measure, using parallel cable as receiver)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  <p:pic>
        <p:nvPicPr>
          <p:cNvPr id="1026" name="Picture 5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980" y="1600200"/>
            <a:ext cx="4572000" cy="323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411980" y="4572000"/>
            <a:ext cx="130302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39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2051"/>
          <p:cNvGrpSpPr/>
          <p:nvPr/>
        </p:nvGrpSpPr>
        <p:grpSpPr>
          <a:xfrm>
            <a:off x="0" y="4427536"/>
            <a:ext cx="4597464" cy="2430464"/>
            <a:chOff x="3174936" y="4396578"/>
            <a:chExt cx="4597464" cy="2430464"/>
          </a:xfrm>
        </p:grpSpPr>
        <p:grpSp>
          <p:nvGrpSpPr>
            <p:cNvPr id="2051" name="Group 2050"/>
            <p:cNvGrpSpPr/>
            <p:nvPr/>
          </p:nvGrpSpPr>
          <p:grpSpPr>
            <a:xfrm>
              <a:off x="3174936" y="4396578"/>
              <a:ext cx="4597464" cy="2430464"/>
              <a:chOff x="3146075" y="4396578"/>
              <a:chExt cx="4597464" cy="2430464"/>
            </a:xfrm>
          </p:grpSpPr>
          <p:pic>
            <p:nvPicPr>
              <p:cNvPr id="44" name="Picture 2" descr="\\cern.ch\dfs\Users\j\jemery\Documents\Presentations\VWS\Slides send to me\JONATHAN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6075" y="4396578"/>
                <a:ext cx="4597464" cy="24304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0" name="Rounded Rectangle 69"/>
              <p:cNvSpPr/>
              <p:nvPr/>
            </p:nvSpPr>
            <p:spPr>
              <a:xfrm>
                <a:off x="3788634" y="5330297"/>
                <a:ext cx="173385" cy="8947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ounded Rectangle 122"/>
              <p:cNvSpPr/>
              <p:nvPr/>
            </p:nvSpPr>
            <p:spPr>
              <a:xfrm>
                <a:off x="6796308" y="4761047"/>
                <a:ext cx="267718" cy="145257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</p:grpSp>
        <p:sp>
          <p:nvSpPr>
            <p:cNvPr id="120" name="Rounded Rectangle 119"/>
            <p:cNvSpPr/>
            <p:nvPr/>
          </p:nvSpPr>
          <p:spPr>
            <a:xfrm>
              <a:off x="7627903" y="5031242"/>
              <a:ext cx="133859" cy="14525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62000" y="914400"/>
            <a:ext cx="3109710" cy="3314047"/>
            <a:chOff x="5638754" y="152400"/>
            <a:chExt cx="3109710" cy="3314047"/>
          </a:xfrm>
        </p:grpSpPr>
        <p:sp>
          <p:nvSpPr>
            <p:cNvPr id="32" name="Rounded Rectangle 31"/>
            <p:cNvSpPr/>
            <p:nvPr/>
          </p:nvSpPr>
          <p:spPr>
            <a:xfrm>
              <a:off x="5638754" y="152400"/>
              <a:ext cx="3109710" cy="331404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200" dirty="0" smtClean="0"/>
                <a:t>Scanner control, monitoring and supplies </a:t>
              </a:r>
              <a:r>
                <a:rPr lang="en-GB" sz="1200" b="1" dirty="0" smtClean="0"/>
                <a:t>BWS_SCMS</a:t>
              </a:r>
              <a:endParaRPr lang="en-GB" sz="1200" b="1" dirty="0"/>
            </a:p>
          </p:txBody>
        </p:sp>
        <p:pic>
          <p:nvPicPr>
            <p:cNvPr id="5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859" y="1444599"/>
              <a:ext cx="2809865" cy="1750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173" name="Elbow Connector 172"/>
          <p:cNvCxnSpPr>
            <a:stCxn id="70" idx="1"/>
            <a:endCxn id="207" idx="3"/>
          </p:cNvCxnSpPr>
          <p:nvPr/>
        </p:nvCxnSpPr>
        <p:spPr>
          <a:xfrm rot="10800000" flipH="1">
            <a:off x="642559" y="1812629"/>
            <a:ext cx="2646772" cy="3593364"/>
          </a:xfrm>
          <a:prstGeom prst="bentConnector5">
            <a:avLst>
              <a:gd name="adj1" fmla="val -8637"/>
              <a:gd name="adj2" fmla="val 26461"/>
              <a:gd name="adj3" fmla="val 139586"/>
            </a:avLst>
          </a:prstGeom>
          <a:ln>
            <a:solidFill>
              <a:schemeClr val="accent3">
                <a:lumMod val="75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914400"/>
          </a:xfrm>
        </p:spPr>
        <p:txBody>
          <a:bodyPr>
            <a:noAutofit/>
          </a:bodyPr>
          <a:lstStyle/>
          <a:p>
            <a:r>
              <a:rPr lang="en-GB" sz="2800" dirty="0" smtClean="0"/>
              <a:t>Location of the position feedback in the future system</a:t>
            </a:r>
            <a:endParaRPr lang="en-GB" sz="2800" dirty="0"/>
          </a:p>
        </p:txBody>
      </p:sp>
      <p:cxnSp>
        <p:nvCxnSpPr>
          <p:cNvPr id="15" name="Elbow Connector 14"/>
          <p:cNvCxnSpPr>
            <a:stCxn id="59" idx="3"/>
            <a:endCxn id="120" idx="3"/>
          </p:cNvCxnSpPr>
          <p:nvPr/>
        </p:nvCxnSpPr>
        <p:spPr>
          <a:xfrm>
            <a:off x="3289332" y="2266207"/>
            <a:ext cx="1297494" cy="2868622"/>
          </a:xfrm>
          <a:prstGeom prst="bentConnector3">
            <a:avLst>
              <a:gd name="adj1" fmla="val 117619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36" idx="3"/>
            <a:endCxn id="123" idx="0"/>
          </p:cNvCxnSpPr>
          <p:nvPr/>
        </p:nvCxnSpPr>
        <p:spPr>
          <a:xfrm>
            <a:off x="3299899" y="3893489"/>
            <a:ext cx="484193" cy="898516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1371600" y="2057400"/>
            <a:ext cx="1917732" cy="41761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Long range resolver interface</a:t>
            </a:r>
            <a:endParaRPr lang="en-GB" sz="1100" dirty="0"/>
          </a:p>
        </p:txBody>
      </p:sp>
      <p:sp>
        <p:nvSpPr>
          <p:cNvPr id="36" name="Rounded Rectangle 35"/>
          <p:cNvSpPr/>
          <p:nvPr/>
        </p:nvSpPr>
        <p:spPr>
          <a:xfrm>
            <a:off x="1371600" y="3672177"/>
            <a:ext cx="1928299" cy="4426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3-phases PWM</a:t>
            </a:r>
            <a:endParaRPr lang="en-GB" sz="1100" dirty="0"/>
          </a:p>
        </p:txBody>
      </p:sp>
      <p:sp>
        <p:nvSpPr>
          <p:cNvPr id="207" name="Rounded Rectangle 206"/>
          <p:cNvSpPr/>
          <p:nvPr/>
        </p:nvSpPr>
        <p:spPr>
          <a:xfrm>
            <a:off x="1371600" y="1600200"/>
            <a:ext cx="1917731" cy="424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/>
              <a:t>Optical encoder interface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371600" y="2819400"/>
            <a:ext cx="1917732" cy="457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Digital control (FPGA)</a:t>
            </a:r>
            <a:endParaRPr lang="fr-FR" sz="1200" dirty="0"/>
          </a:p>
        </p:txBody>
      </p:sp>
      <p:sp>
        <p:nvSpPr>
          <p:cNvPr id="2064" name="Down Arrow 2063"/>
          <p:cNvSpPr/>
          <p:nvPr/>
        </p:nvSpPr>
        <p:spPr>
          <a:xfrm>
            <a:off x="2133600" y="2475014"/>
            <a:ext cx="426345" cy="42255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Down Arrow 59"/>
          <p:cNvSpPr/>
          <p:nvPr/>
        </p:nvSpPr>
        <p:spPr>
          <a:xfrm>
            <a:off x="2139965" y="3288948"/>
            <a:ext cx="426345" cy="44485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3429000" y="3561196"/>
            <a:ext cx="5200650" cy="1646574"/>
            <a:chOff x="3429000" y="3561196"/>
            <a:chExt cx="5200650" cy="1646574"/>
          </a:xfrm>
        </p:grpSpPr>
        <p:sp>
          <p:nvSpPr>
            <p:cNvPr id="28" name="Rounded Rectangle 27"/>
            <p:cNvSpPr/>
            <p:nvPr/>
          </p:nvSpPr>
          <p:spPr>
            <a:xfrm>
              <a:off x="3429000" y="3957100"/>
              <a:ext cx="765065" cy="42738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Filter</a:t>
              </a:r>
              <a:endParaRPr lang="en-GB" sz="1100" dirty="0"/>
            </a:p>
          </p:txBody>
        </p:sp>
        <p:sp>
          <p:nvSpPr>
            <p:cNvPr id="29" name="Left Arrow 28"/>
            <p:cNvSpPr/>
            <p:nvPr/>
          </p:nvSpPr>
          <p:spPr>
            <a:xfrm>
              <a:off x="4236720" y="3753302"/>
              <a:ext cx="1783080" cy="834977"/>
            </a:xfrm>
            <a:prstGeom prst="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err="1"/>
                <a:t>F</a:t>
              </a:r>
              <a:r>
                <a:rPr lang="fr-FR" dirty="0" err="1" smtClean="0"/>
                <a:t>iltering</a:t>
              </a:r>
              <a:endParaRPr lang="fr-FR" dirty="0"/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80" b="6547"/>
            <a:stretch/>
          </p:blipFill>
          <p:spPr bwMode="auto">
            <a:xfrm>
              <a:off x="6172200" y="3561196"/>
              <a:ext cx="2457450" cy="1646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3131820" y="1295400"/>
            <a:ext cx="5765422" cy="2313911"/>
            <a:chOff x="3131820" y="1295400"/>
            <a:chExt cx="5765422" cy="2313911"/>
          </a:xfrm>
        </p:grpSpPr>
        <p:sp>
          <p:nvSpPr>
            <p:cNvPr id="2" name="Left Arrow 1"/>
            <p:cNvSpPr/>
            <p:nvPr/>
          </p:nvSpPr>
          <p:spPr>
            <a:xfrm>
              <a:off x="3131820" y="2452848"/>
              <a:ext cx="2362200" cy="1156463"/>
            </a:xfrm>
            <a:prstGeom prst="lef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Feedback </a:t>
              </a:r>
              <a:r>
                <a:rPr lang="fr-FR" dirty="0" err="1" smtClean="0"/>
                <a:t>implementation</a:t>
              </a:r>
              <a:endParaRPr lang="fr-FR" dirty="0"/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" t="2738"/>
            <a:stretch/>
          </p:blipFill>
          <p:spPr bwMode="auto">
            <a:xfrm>
              <a:off x="5534025" y="1295400"/>
              <a:ext cx="3363217" cy="208950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1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Perspectives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763000" cy="51054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Actuator parts integrated </a:t>
            </a:r>
            <a:r>
              <a:rPr lang="en-GB" dirty="0" smtClean="0"/>
              <a:t>on the mechanical prototype</a:t>
            </a:r>
          </a:p>
          <a:p>
            <a:r>
              <a:rPr lang="en-GB" dirty="0" smtClean="0"/>
              <a:t>Linear motor drivers where </a:t>
            </a:r>
            <a:r>
              <a:rPr lang="en-GB" dirty="0" smtClean="0">
                <a:solidFill>
                  <a:srgbClr val="0070C0"/>
                </a:solidFill>
              </a:rPr>
              <a:t>limiting performances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Successful collaboration </a:t>
            </a:r>
            <a:r>
              <a:rPr lang="en-GB" dirty="0" smtClean="0"/>
              <a:t>with the </a:t>
            </a:r>
            <a:r>
              <a:rPr lang="en-GB" dirty="0" err="1" smtClean="0"/>
              <a:t>heig-vd</a:t>
            </a:r>
            <a:r>
              <a:rPr lang="en-GB" dirty="0" smtClean="0"/>
              <a:t> to study alternative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Validation</a:t>
            </a:r>
            <a:r>
              <a:rPr lang="en-GB" dirty="0" smtClean="0"/>
              <a:t> of switch mode power supply with filtering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Stability</a:t>
            </a:r>
            <a:r>
              <a:rPr lang="en-GB" dirty="0" smtClean="0"/>
              <a:t> of the position feedback verified</a:t>
            </a:r>
          </a:p>
          <a:p>
            <a:r>
              <a:rPr lang="en-GB" dirty="0" smtClean="0"/>
              <a:t>Next step</a:t>
            </a:r>
            <a:br>
              <a:rPr lang="en-GB" dirty="0" smtClean="0"/>
            </a:br>
            <a:r>
              <a:rPr lang="en-GB" dirty="0" smtClean="0"/>
              <a:t>Integration of this technics on the </a:t>
            </a:r>
            <a:r>
              <a:rPr lang="en-GB" dirty="0" smtClean="0">
                <a:solidFill>
                  <a:srgbClr val="0070C0"/>
                </a:solidFill>
              </a:rPr>
              <a:t>laboratory bench</a:t>
            </a:r>
          </a:p>
          <a:p>
            <a:r>
              <a:rPr lang="en-GB" dirty="0" smtClean="0"/>
              <a:t>Then</a:t>
            </a:r>
            <a:br>
              <a:rPr lang="en-GB" dirty="0" smtClean="0"/>
            </a:br>
            <a:r>
              <a:rPr lang="en-GB" dirty="0" smtClean="0"/>
              <a:t>Integrate this technics in the </a:t>
            </a:r>
            <a:r>
              <a:rPr lang="en-GB" dirty="0" smtClean="0">
                <a:solidFill>
                  <a:srgbClr val="0070C0"/>
                </a:solidFill>
              </a:rPr>
              <a:t>electronics for the prototype</a:t>
            </a:r>
            <a:r>
              <a:rPr lang="en-GB" dirty="0" smtClean="0"/>
              <a:t>!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61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427536"/>
            <a:ext cx="4597464" cy="243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276600" y="914400"/>
            <a:ext cx="3109710" cy="3314047"/>
            <a:chOff x="5638754" y="152400"/>
            <a:chExt cx="3109710" cy="3314047"/>
          </a:xfrm>
        </p:grpSpPr>
        <p:sp>
          <p:nvSpPr>
            <p:cNvPr id="32" name="Rounded Rectangle 31"/>
            <p:cNvSpPr/>
            <p:nvPr/>
          </p:nvSpPr>
          <p:spPr>
            <a:xfrm>
              <a:off x="5638754" y="152400"/>
              <a:ext cx="3109710" cy="331404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200" smtClean="0"/>
                <a:t>Scanner control, monitoring and supplies </a:t>
              </a:r>
              <a:r>
                <a:rPr lang="en-GB" sz="1200" b="1" smtClean="0"/>
                <a:t>BWS_SCMS</a:t>
              </a:r>
              <a:endParaRPr lang="en-GB" sz="1200" b="1"/>
            </a:p>
          </p:txBody>
        </p:sp>
        <p:pic>
          <p:nvPicPr>
            <p:cNvPr id="5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859" y="1444599"/>
              <a:ext cx="2809865" cy="1750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914400"/>
          </a:xfrm>
        </p:spPr>
        <p:txBody>
          <a:bodyPr>
            <a:noAutofit/>
          </a:bodyPr>
          <a:lstStyle/>
          <a:p>
            <a:r>
              <a:rPr lang="en-GB" sz="2800" smtClean="0"/>
              <a:t>Future </a:t>
            </a:r>
            <a:r>
              <a:rPr lang="en-GB" sz="2800"/>
              <a:t>Actuator and </a:t>
            </a:r>
            <a:r>
              <a:rPr lang="en-GB" sz="2800" smtClean="0"/>
              <a:t>Control </a:t>
            </a:r>
            <a:r>
              <a:rPr lang="en-GB" sz="2800"/>
              <a:t>unit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86200" y="2475014"/>
            <a:ext cx="1917732" cy="801586"/>
            <a:chOff x="3886200" y="2475014"/>
            <a:chExt cx="1917732" cy="801586"/>
          </a:xfrm>
        </p:grpSpPr>
        <p:sp>
          <p:nvSpPr>
            <p:cNvPr id="14" name="Rounded Rectangle 13"/>
            <p:cNvSpPr/>
            <p:nvPr/>
          </p:nvSpPr>
          <p:spPr>
            <a:xfrm>
              <a:off x="3886200" y="2819400"/>
              <a:ext cx="1917732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smtClean="0"/>
                <a:t>Digital control (FPGA)</a:t>
              </a:r>
              <a:endParaRPr lang="en-GB" sz="1200"/>
            </a:p>
          </p:txBody>
        </p:sp>
        <p:sp>
          <p:nvSpPr>
            <p:cNvPr id="2064" name="Down Arrow 2063"/>
            <p:cNvSpPr/>
            <p:nvPr/>
          </p:nvSpPr>
          <p:spPr>
            <a:xfrm>
              <a:off x="4648200" y="2475014"/>
              <a:ext cx="426345" cy="42255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86200" y="2057400"/>
            <a:ext cx="5105400" cy="3323758"/>
            <a:chOff x="3886200" y="2057400"/>
            <a:chExt cx="5105400" cy="3323758"/>
          </a:xfrm>
        </p:grpSpPr>
        <p:sp>
          <p:nvSpPr>
            <p:cNvPr id="120" name="Rounded Rectangle 119"/>
            <p:cNvSpPr/>
            <p:nvPr/>
          </p:nvSpPr>
          <p:spPr>
            <a:xfrm>
              <a:off x="6967567" y="5062200"/>
              <a:ext cx="133859" cy="14525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5" name="Elbow Connector 14"/>
            <p:cNvCxnSpPr>
              <a:stCxn id="59" idx="3"/>
              <a:endCxn id="120" idx="3"/>
            </p:cNvCxnSpPr>
            <p:nvPr/>
          </p:nvCxnSpPr>
          <p:spPr>
            <a:xfrm>
              <a:off x="5803932" y="2266207"/>
              <a:ext cx="1297494" cy="2868622"/>
            </a:xfrm>
            <a:prstGeom prst="bentConnector3">
              <a:avLst>
                <a:gd name="adj1" fmla="val 117619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86200" y="2057400"/>
              <a:ext cx="1917732" cy="41761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smtClean="0"/>
                <a:t>Long range resolver interface</a:t>
              </a:r>
              <a:endParaRPr lang="en-GB" sz="1100"/>
            </a:p>
          </p:txBody>
        </p:sp>
        <p:sp>
          <p:nvSpPr>
            <p:cNvPr id="2068" name="Left Arrow 2067"/>
            <p:cNvSpPr/>
            <p:nvPr/>
          </p:nvSpPr>
          <p:spPr>
            <a:xfrm>
              <a:off x="7391400" y="4884536"/>
              <a:ext cx="1600200" cy="496622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Resolver</a:t>
              </a:r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86200" y="3288948"/>
            <a:ext cx="2822466" cy="3277745"/>
            <a:chOff x="3886200" y="3288948"/>
            <a:chExt cx="2822466" cy="3277745"/>
          </a:xfrm>
        </p:grpSpPr>
        <p:grpSp>
          <p:nvGrpSpPr>
            <p:cNvPr id="7" name="Group 6"/>
            <p:cNvGrpSpPr/>
            <p:nvPr/>
          </p:nvGrpSpPr>
          <p:grpSpPr>
            <a:xfrm>
              <a:off x="3886200" y="3288948"/>
              <a:ext cx="2546351" cy="1648314"/>
              <a:chOff x="3886200" y="3288948"/>
              <a:chExt cx="2546351" cy="1648314"/>
            </a:xfrm>
          </p:grpSpPr>
          <p:sp>
            <p:nvSpPr>
              <p:cNvPr id="123" name="Rounded Rectangle 122"/>
              <p:cNvSpPr/>
              <p:nvPr/>
            </p:nvSpPr>
            <p:spPr>
              <a:xfrm>
                <a:off x="6164833" y="4792005"/>
                <a:ext cx="267718" cy="145257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cxnSp>
            <p:nvCxnSpPr>
              <p:cNvPr id="8" name="Elbow Connector 7"/>
              <p:cNvCxnSpPr>
                <a:stCxn id="36" idx="3"/>
                <a:endCxn id="123" idx="0"/>
              </p:cNvCxnSpPr>
              <p:nvPr/>
            </p:nvCxnSpPr>
            <p:spPr>
              <a:xfrm>
                <a:off x="5814499" y="3893489"/>
                <a:ext cx="484193" cy="898516"/>
              </a:xfrm>
              <a:prstGeom prst="bentConnector2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6" name="Rounded Rectangle 35"/>
              <p:cNvSpPr/>
              <p:nvPr/>
            </p:nvSpPr>
            <p:spPr>
              <a:xfrm>
                <a:off x="3886200" y="3672177"/>
                <a:ext cx="1928299" cy="442623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smtClean="0"/>
                  <a:t>3-phases PWM</a:t>
                </a:r>
                <a:endParaRPr lang="en-GB" sz="1100"/>
              </a:p>
            </p:txBody>
          </p:sp>
          <p:sp>
            <p:nvSpPr>
              <p:cNvPr id="60" name="Down Arrow 59"/>
              <p:cNvSpPr/>
              <p:nvPr/>
            </p:nvSpPr>
            <p:spPr>
              <a:xfrm>
                <a:off x="4654565" y="3288948"/>
                <a:ext cx="426345" cy="444852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69" name="Up Arrow 2068"/>
            <p:cNvSpPr/>
            <p:nvPr/>
          </p:nvSpPr>
          <p:spPr>
            <a:xfrm>
              <a:off x="6156435" y="5652293"/>
              <a:ext cx="552231" cy="914400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mtClean="0"/>
                <a:t>Motor</a:t>
              </a:r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3400" y="1600200"/>
            <a:ext cx="5270531" cy="4142147"/>
            <a:chOff x="533400" y="1600200"/>
            <a:chExt cx="5270531" cy="4142147"/>
          </a:xfrm>
        </p:grpSpPr>
        <p:sp>
          <p:nvSpPr>
            <p:cNvPr id="70" name="Rounded Rectangle 69"/>
            <p:cNvSpPr/>
            <p:nvPr/>
          </p:nvSpPr>
          <p:spPr>
            <a:xfrm>
              <a:off x="3157159" y="5361255"/>
              <a:ext cx="173385" cy="894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3" name="Elbow Connector 172"/>
            <p:cNvCxnSpPr>
              <a:stCxn id="70" idx="1"/>
              <a:endCxn id="207" idx="3"/>
            </p:cNvCxnSpPr>
            <p:nvPr/>
          </p:nvCxnSpPr>
          <p:spPr>
            <a:xfrm rot="10800000" flipH="1">
              <a:off x="3157159" y="1812629"/>
              <a:ext cx="2646772" cy="3593364"/>
            </a:xfrm>
            <a:prstGeom prst="bentConnector5">
              <a:avLst>
                <a:gd name="adj1" fmla="val -8637"/>
                <a:gd name="adj2" fmla="val 26461"/>
                <a:gd name="adj3" fmla="val 139586"/>
              </a:avLst>
            </a:prstGeom>
            <a:ln>
              <a:solidFill>
                <a:schemeClr val="accent3">
                  <a:lumMod val="75000"/>
                </a:schemeClr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07" name="Rounded Rectangle 206"/>
            <p:cNvSpPr/>
            <p:nvPr/>
          </p:nvSpPr>
          <p:spPr>
            <a:xfrm>
              <a:off x="3886200" y="1600200"/>
              <a:ext cx="1917731" cy="42485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/>
                <a:t>Optical encoder interface</a:t>
              </a:r>
            </a:p>
          </p:txBody>
        </p:sp>
        <p:sp>
          <p:nvSpPr>
            <p:cNvPr id="2070" name="Right Arrow 2069"/>
            <p:cNvSpPr/>
            <p:nvPr/>
          </p:nvSpPr>
          <p:spPr>
            <a:xfrm>
              <a:off x="533400" y="5062200"/>
              <a:ext cx="2362200" cy="68014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Optical encoder</a:t>
              </a:r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1000" y="2112736"/>
            <a:ext cx="3505200" cy="1569660"/>
            <a:chOff x="381000" y="2112736"/>
            <a:chExt cx="3505200" cy="1569660"/>
          </a:xfrm>
        </p:grpSpPr>
        <p:sp>
          <p:nvSpPr>
            <p:cNvPr id="2071" name="Right Arrow 2070"/>
            <p:cNvSpPr/>
            <p:nvPr/>
          </p:nvSpPr>
          <p:spPr>
            <a:xfrm>
              <a:off x="2971800" y="2737026"/>
              <a:ext cx="914400" cy="615774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2" name="TextBox 2071"/>
            <p:cNvSpPr txBox="1"/>
            <p:nvPr/>
          </p:nvSpPr>
          <p:spPr>
            <a:xfrm>
              <a:off x="381000" y="2112736"/>
              <a:ext cx="2590800" cy="156966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smtClean="0">
                  <a:solidFill>
                    <a:srgbClr val="0070C0"/>
                  </a:solidFill>
                </a:rPr>
                <a:t>Condition monitoring </a:t>
              </a:r>
              <a:r>
                <a:rPr lang="en-GB" sz="1600" smtClean="0"/>
                <a:t>of variables could act on the feedback like:</a:t>
              </a:r>
              <a:br>
                <a:rPr lang="en-GB" sz="1600" smtClean="0"/>
              </a:br>
              <a:r>
                <a:rPr lang="en-GB" sz="1600" smtClean="0"/>
                <a:t>- Mechanical vibration</a:t>
              </a:r>
              <a:br>
                <a:rPr lang="en-GB" sz="1600" smtClean="0"/>
              </a:br>
              <a:r>
                <a:rPr lang="en-GB" sz="1600" smtClean="0"/>
                <a:t>- Electrical connections</a:t>
              </a:r>
              <a:br>
                <a:rPr lang="en-GB" sz="1600" smtClean="0"/>
              </a:br>
              <a:r>
                <a:rPr lang="en-GB" sz="1600" smtClean="0"/>
                <a:t>- Motor power consomption</a:t>
              </a:r>
              <a:endParaRPr lang="en-GB" sz="160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4114800" cy="365125"/>
          </a:xfrm>
        </p:spPr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43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580" y="1295400"/>
            <a:ext cx="3733800" cy="4449763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Actuator</a:t>
            </a:r>
            <a:r>
              <a:rPr lang="fr-FR" sz="2400" dirty="0" smtClean="0"/>
              <a:t> parts </a:t>
            </a:r>
            <a:r>
              <a:rPr lang="fr-FR" sz="2400" dirty="0" err="1" smtClean="0">
                <a:solidFill>
                  <a:srgbClr val="0070C0"/>
                </a:solidFill>
              </a:rPr>
              <a:t>selection</a:t>
            </a:r>
            <a:endParaRPr lang="fr-FR" sz="2400" dirty="0" smtClean="0">
              <a:solidFill>
                <a:srgbClr val="0070C0"/>
              </a:solidFill>
            </a:endParaRPr>
          </a:p>
          <a:p>
            <a:r>
              <a:rPr lang="fr-FR" sz="2400" dirty="0" err="1" smtClean="0">
                <a:solidFill>
                  <a:srgbClr val="0070C0"/>
                </a:solidFill>
              </a:rPr>
              <a:t>Laboratory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bench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smtClean="0"/>
              <a:t>&amp; limitations</a:t>
            </a:r>
            <a:br>
              <a:rPr lang="fr-FR" sz="2400" dirty="0" smtClean="0"/>
            </a:br>
            <a:endParaRPr lang="fr-FR" sz="2400" dirty="0" smtClean="0"/>
          </a:p>
          <a:p>
            <a:r>
              <a:rPr lang="fr-FR" sz="2400" dirty="0" smtClean="0"/>
              <a:t>Collaboration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</a:t>
            </a:r>
            <a:r>
              <a:rPr lang="fr-FR" sz="2400" dirty="0" err="1" smtClean="0"/>
              <a:t>heig-vd</a:t>
            </a:r>
            <a:r>
              <a:rPr lang="fr-FR" sz="2400" dirty="0" smtClean="0"/>
              <a:t> on the </a:t>
            </a:r>
            <a:r>
              <a:rPr lang="fr-FR" sz="2400" dirty="0" err="1" smtClean="0">
                <a:solidFill>
                  <a:srgbClr val="0070C0"/>
                </a:solidFill>
              </a:rPr>
              <a:t>motor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supply</a:t>
            </a:r>
            <a:endParaRPr lang="fr-FR" sz="2400" dirty="0" smtClean="0">
              <a:solidFill>
                <a:srgbClr val="0070C0"/>
              </a:solidFill>
            </a:endParaRPr>
          </a:p>
          <a:p>
            <a:r>
              <a:rPr lang="fr-FR" sz="2400" dirty="0" err="1" smtClean="0"/>
              <a:t>Preliminary</a:t>
            </a:r>
            <a:r>
              <a:rPr lang="fr-FR" sz="2400" dirty="0" smtClean="0"/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results</a:t>
            </a:r>
            <a:endParaRPr lang="fr-FR" sz="2400" dirty="0" smtClean="0">
              <a:solidFill>
                <a:srgbClr val="0070C0"/>
              </a:solidFill>
            </a:endParaRPr>
          </a:p>
          <a:p>
            <a:r>
              <a:rPr lang="fr-FR" sz="2400" dirty="0" smtClean="0"/>
              <a:t>Perspectives</a:t>
            </a:r>
            <a:endParaRPr lang="fr-FR" sz="24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715000"/>
            <a:ext cx="7162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i="1" dirty="0" smtClean="0"/>
              <a:t>2 first points are from ‘Design </a:t>
            </a:r>
            <a:r>
              <a:rPr lang="en-GB" sz="1400" i="1" dirty="0"/>
              <a:t>and construction of a new </a:t>
            </a:r>
            <a:r>
              <a:rPr lang="en-GB" sz="1400" i="1" dirty="0" smtClean="0"/>
              <a:t>actuator for </a:t>
            </a:r>
            <a:r>
              <a:rPr lang="en-GB" sz="1400" i="1" dirty="0"/>
              <a:t>the LHC Wire </a:t>
            </a:r>
            <a:r>
              <a:rPr lang="en-GB" sz="1400" i="1" dirty="0" smtClean="0"/>
              <a:t>Scanner’</a:t>
            </a:r>
            <a:r>
              <a:rPr lang="en-GB" sz="1400" dirty="0" smtClean="0"/>
              <a:t>,</a:t>
            </a:r>
            <a:br>
              <a:rPr lang="en-GB" sz="1400" dirty="0" smtClean="0"/>
            </a:br>
            <a:r>
              <a:rPr lang="en-GB" sz="1400" dirty="0" smtClean="0"/>
              <a:t>PhD. Thesis 2013, Mohammed </a:t>
            </a:r>
            <a:r>
              <a:rPr lang="en-GB" sz="1400" dirty="0" err="1" smtClean="0"/>
              <a:t>Koujili</a:t>
            </a:r>
            <a:endParaRPr lang="fr-FR" sz="1400" i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295399"/>
            <a:ext cx="4701540" cy="428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867400" y="2971800"/>
            <a:ext cx="10668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4419600" y="18288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13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5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33399" y="152400"/>
            <a:ext cx="8229600" cy="944562"/>
          </a:xfrm>
        </p:spPr>
        <p:txBody>
          <a:bodyPr>
            <a:normAutofit/>
          </a:bodyPr>
          <a:lstStyle/>
          <a:p>
            <a:r>
              <a:rPr lang="en-GB" dirty="0" smtClean="0"/>
              <a:t>Motor description</a:t>
            </a:r>
            <a:endParaRPr lang="en-GB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97066"/>
            <a:ext cx="4038600" cy="413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Rotor must be compatible with </a:t>
            </a:r>
            <a:r>
              <a:rPr lang="en-US" sz="2400" dirty="0" smtClean="0">
                <a:solidFill>
                  <a:srgbClr val="0070C0"/>
                </a:solidFill>
              </a:rPr>
              <a:t>high temperature and vacuum</a:t>
            </a:r>
          </a:p>
          <a:p>
            <a:r>
              <a:rPr lang="en-US" sz="2400" dirty="0" smtClean="0"/>
              <a:t>Multiple types of motor studied</a:t>
            </a:r>
            <a:br>
              <a:rPr lang="en-US" sz="2400" dirty="0" smtClean="0"/>
            </a:br>
            <a:r>
              <a:rPr lang="fr-FR" sz="1700" dirty="0" smtClean="0"/>
              <a:t>Induction </a:t>
            </a:r>
            <a:r>
              <a:rPr lang="fr-FR" sz="1700" dirty="0" err="1"/>
              <a:t>Motor</a:t>
            </a:r>
            <a:r>
              <a:rPr lang="fr-FR" sz="1700" dirty="0"/>
              <a:t> (</a:t>
            </a:r>
            <a:r>
              <a:rPr lang="fr-FR" sz="1700" dirty="0" smtClean="0"/>
              <a:t>IM), </a:t>
            </a:r>
            <a:r>
              <a:rPr lang="fr-FR" sz="1700" dirty="0" err="1" smtClean="0"/>
              <a:t>Switched</a:t>
            </a:r>
            <a:r>
              <a:rPr lang="fr-FR" sz="1700" dirty="0" smtClean="0"/>
              <a:t> </a:t>
            </a:r>
            <a:r>
              <a:rPr lang="fr-FR" sz="1700" dirty="0"/>
              <a:t>Reluctance Motors (</a:t>
            </a:r>
            <a:r>
              <a:rPr lang="fr-FR" sz="1700" dirty="0" smtClean="0"/>
              <a:t>SRM), Permanent </a:t>
            </a:r>
            <a:r>
              <a:rPr lang="fr-FR" sz="1700" dirty="0" err="1"/>
              <a:t>Magnet</a:t>
            </a:r>
            <a:r>
              <a:rPr lang="fr-FR" sz="1700" dirty="0"/>
              <a:t> </a:t>
            </a:r>
            <a:r>
              <a:rPr lang="fr-FR" sz="1700" dirty="0" err="1"/>
              <a:t>Assisted</a:t>
            </a:r>
            <a:r>
              <a:rPr lang="fr-FR" sz="1700" dirty="0"/>
              <a:t> Reluctance </a:t>
            </a:r>
            <a:r>
              <a:rPr lang="fr-FR" sz="1700" dirty="0" err="1"/>
              <a:t>Motor</a:t>
            </a:r>
            <a:r>
              <a:rPr lang="fr-FR" sz="1700" dirty="0"/>
              <a:t> (</a:t>
            </a:r>
            <a:r>
              <a:rPr lang="fr-FR" sz="1700" dirty="0" err="1"/>
              <a:t>PMASynRM</a:t>
            </a:r>
            <a:r>
              <a:rPr lang="fr-FR" sz="1700" dirty="0" smtClean="0"/>
              <a:t>), </a:t>
            </a:r>
            <a:r>
              <a:rPr lang="fr-FR" sz="1700" dirty="0" smtClean="0">
                <a:solidFill>
                  <a:srgbClr val="0070C0"/>
                </a:solidFill>
              </a:rPr>
              <a:t>Permanent </a:t>
            </a:r>
            <a:r>
              <a:rPr lang="fr-FR" sz="1700" dirty="0" err="1">
                <a:solidFill>
                  <a:srgbClr val="0070C0"/>
                </a:solidFill>
              </a:rPr>
              <a:t>Magnet</a:t>
            </a:r>
            <a:r>
              <a:rPr lang="fr-FR" sz="1700" dirty="0">
                <a:solidFill>
                  <a:srgbClr val="0070C0"/>
                </a:solidFill>
              </a:rPr>
              <a:t> </a:t>
            </a:r>
            <a:r>
              <a:rPr lang="fr-FR" sz="1700" dirty="0" err="1">
                <a:solidFill>
                  <a:srgbClr val="0070C0"/>
                </a:solidFill>
              </a:rPr>
              <a:t>Synchronous</a:t>
            </a:r>
            <a:r>
              <a:rPr lang="fr-FR" sz="1700" dirty="0">
                <a:solidFill>
                  <a:srgbClr val="0070C0"/>
                </a:solidFill>
              </a:rPr>
              <a:t> </a:t>
            </a:r>
            <a:r>
              <a:rPr lang="fr-FR" sz="1700" dirty="0" err="1">
                <a:solidFill>
                  <a:srgbClr val="0070C0"/>
                </a:solidFill>
              </a:rPr>
              <a:t>Motor</a:t>
            </a:r>
            <a:r>
              <a:rPr lang="fr-FR" sz="1700" dirty="0">
                <a:solidFill>
                  <a:srgbClr val="0070C0"/>
                </a:solidFill>
              </a:rPr>
              <a:t> (PMSM</a:t>
            </a:r>
            <a:r>
              <a:rPr lang="fr-FR" sz="1700" dirty="0" smtClean="0">
                <a:solidFill>
                  <a:srgbClr val="0070C0"/>
                </a:solidFill>
              </a:rPr>
              <a:t>)</a:t>
            </a:r>
            <a:endParaRPr lang="en-US" sz="26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chemeClr val="accent1"/>
                </a:solidFill>
              </a:rPr>
              <a:t>High power density</a:t>
            </a:r>
            <a:r>
              <a:rPr lang="en-US" sz="2400" dirty="0" smtClean="0"/>
              <a:t> =&gt; l</a:t>
            </a:r>
            <a:r>
              <a:rPr lang="en-US" sz="2600" dirty="0" smtClean="0"/>
              <a:t>ower mass and inertia at equivalent torque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Frameless</a:t>
            </a:r>
            <a:r>
              <a:rPr lang="en-US" sz="2400" dirty="0" smtClean="0"/>
              <a:t> =&gt; insertion of a vacuum barrel between the stator and rotor</a:t>
            </a:r>
          </a:p>
          <a:p>
            <a:r>
              <a:rPr lang="en-US" sz="2400" dirty="0" smtClean="0"/>
              <a:t>Use of </a:t>
            </a:r>
            <a:r>
              <a:rPr lang="fr-FR" sz="2400" dirty="0"/>
              <a:t>Samarium-Cobalt (</a:t>
            </a:r>
            <a:r>
              <a:rPr lang="fr-FR" sz="2400" dirty="0" err="1"/>
              <a:t>SmCo</a:t>
            </a:r>
            <a:r>
              <a:rPr lang="fr-FR" sz="2400" dirty="0" smtClean="0"/>
              <a:t>) for the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permanent magnets</a:t>
            </a:r>
            <a:r>
              <a:rPr lang="en-US" sz="2400" dirty="0" smtClean="0"/>
              <a:t> for its high temperature stability</a:t>
            </a:r>
          </a:p>
          <a:p>
            <a:r>
              <a:rPr lang="en-US" sz="2400" dirty="0" smtClean="0"/>
              <a:t>Sizing based on </a:t>
            </a:r>
            <a:r>
              <a:rPr lang="en-US" sz="2400" dirty="0" smtClean="0">
                <a:solidFill>
                  <a:srgbClr val="0070C0"/>
                </a:solidFill>
              </a:rPr>
              <a:t>expected inertia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3048000" y="1524000"/>
            <a:ext cx="685800" cy="12954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Stator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76200" y="4648200"/>
            <a:ext cx="1219200" cy="6858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Rotor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1143000" y="3140341"/>
            <a:ext cx="1130808" cy="61183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Air gap</a:t>
            </a:r>
            <a:endParaRPr lang="en-GB" dirty="0"/>
          </a:p>
        </p:txBody>
      </p:sp>
      <p:sp>
        <p:nvSpPr>
          <p:cNvPr id="15" name="Left Arrow 14"/>
          <p:cNvSpPr/>
          <p:nvPr/>
        </p:nvSpPr>
        <p:spPr>
          <a:xfrm>
            <a:off x="2248998" y="4191000"/>
            <a:ext cx="2399201" cy="6858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Permanent magnet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124199" y="323215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584450" y="2720975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086099" y="414655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870074" y="429895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555750" y="515620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743200" y="544195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073399" y="487680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685800" y="457200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62000" y="2895600"/>
            <a:ext cx="127001" cy="120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50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33399" y="152400"/>
            <a:ext cx="8229600" cy="944562"/>
          </a:xfrm>
        </p:spPr>
        <p:txBody>
          <a:bodyPr>
            <a:normAutofit/>
          </a:bodyPr>
          <a:lstStyle/>
          <a:p>
            <a:r>
              <a:rPr lang="en-GB" smtClean="0"/>
              <a:t>Motor caracteristiques</a:t>
            </a:r>
            <a:endParaRPr lang="en-GB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38200"/>
            <a:ext cx="2339691" cy="2393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" t="4605" r="664" b="1884"/>
          <a:stretch/>
        </p:blipFill>
        <p:spPr bwMode="auto">
          <a:xfrm>
            <a:off x="3810000" y="1219200"/>
            <a:ext cx="5105400" cy="398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Left Arrow 16"/>
          <p:cNvSpPr/>
          <p:nvPr/>
        </p:nvSpPr>
        <p:spPr>
          <a:xfrm>
            <a:off x="3733800" y="6195060"/>
            <a:ext cx="685800" cy="5334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181600" y="6391275"/>
            <a:ext cx="2895600" cy="365125"/>
          </a:xfrm>
        </p:spPr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76200" y="2743200"/>
            <a:ext cx="3581400" cy="3898650"/>
            <a:chOff x="76200" y="2743200"/>
            <a:chExt cx="3581400" cy="389865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2743200"/>
              <a:ext cx="3581400" cy="389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52400" y="6172200"/>
              <a:ext cx="34290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Oval 6"/>
          <p:cNvSpPr/>
          <p:nvPr/>
        </p:nvSpPr>
        <p:spPr>
          <a:xfrm>
            <a:off x="1981200" y="2971800"/>
            <a:ext cx="1752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95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329119" cy="238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33399" y="152400"/>
            <a:ext cx="8229600" cy="944562"/>
          </a:xfrm>
        </p:spPr>
        <p:txBody>
          <a:bodyPr>
            <a:normAutofit/>
          </a:bodyPr>
          <a:lstStyle/>
          <a:p>
            <a:r>
              <a:rPr lang="en-GB" dirty="0" smtClean="0"/>
              <a:t>Resolver RO3620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4419600" cy="3657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Special resolver </a:t>
            </a:r>
            <a:r>
              <a:rPr lang="en-US" sz="2400" dirty="0" smtClean="0">
                <a:solidFill>
                  <a:srgbClr val="0070C0"/>
                </a:solidFill>
              </a:rPr>
              <a:t>without windings</a:t>
            </a:r>
            <a:r>
              <a:rPr lang="en-US" sz="2400" dirty="0" smtClean="0"/>
              <a:t> on the rotor</a:t>
            </a:r>
          </a:p>
          <a:p>
            <a:r>
              <a:rPr lang="en-US" sz="2400" dirty="0" smtClean="0"/>
              <a:t>Compatible with </a:t>
            </a:r>
            <a:r>
              <a:rPr lang="en-US" sz="2400" dirty="0" smtClean="0">
                <a:solidFill>
                  <a:srgbClr val="0070C0"/>
                </a:solidFill>
              </a:rPr>
              <a:t>temperature and vacuum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Vacuum barrel </a:t>
            </a:r>
            <a:r>
              <a:rPr lang="en-US" sz="2400" dirty="0" smtClean="0"/>
              <a:t>in between rotor and stator, like the motor</a:t>
            </a:r>
          </a:p>
          <a:p>
            <a:r>
              <a:rPr lang="en-US" sz="2400" dirty="0" smtClean="0"/>
              <a:t>Usable </a:t>
            </a:r>
            <a:r>
              <a:rPr lang="en-US" sz="2400" dirty="0" smtClean="0">
                <a:solidFill>
                  <a:srgbClr val="0070C0"/>
                </a:solidFill>
              </a:rPr>
              <a:t>like any other </a:t>
            </a:r>
            <a:r>
              <a:rPr lang="en-US" sz="2400" dirty="0" smtClean="0"/>
              <a:t>resolver</a:t>
            </a:r>
          </a:p>
          <a:p>
            <a:r>
              <a:rPr lang="en-US" sz="2400" dirty="0" smtClean="0"/>
              <a:t>See Jose’s talk for more details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21758" y="2649340"/>
            <a:ext cx="1219200" cy="6858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Rotor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1422991" y="1575184"/>
            <a:ext cx="1130808" cy="61183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Stator</a:t>
            </a:r>
            <a:endParaRPr lang="en-GB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0"/>
            <a:ext cx="3283277" cy="243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3810000" y="5143500"/>
            <a:ext cx="838200" cy="4572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4648200" y="5050659"/>
            <a:ext cx="424962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Calibration </a:t>
            </a:r>
            <a:r>
              <a:rPr lang="fr-FR" dirty="0" err="1" smtClean="0"/>
              <a:t>improves</a:t>
            </a:r>
            <a:r>
              <a:rPr lang="fr-FR" dirty="0" smtClean="0"/>
              <a:t> </a:t>
            </a:r>
            <a:r>
              <a:rPr lang="fr-FR" dirty="0" err="1" smtClean="0"/>
              <a:t>absolut</a:t>
            </a:r>
            <a:r>
              <a:rPr lang="fr-FR" dirty="0" smtClean="0"/>
              <a:t> </a:t>
            </a:r>
            <a:r>
              <a:rPr lang="fr-FR" dirty="0" err="1" smtClean="0"/>
              <a:t>positionning</a:t>
            </a:r>
            <a:endParaRPr lang="fr-FR" dirty="0" smtClean="0"/>
          </a:p>
          <a:p>
            <a:r>
              <a:rPr lang="fr-FR" dirty="0" smtClean="0"/>
              <a:t>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likely</a:t>
            </a:r>
            <a:r>
              <a:rPr lang="fr-FR" dirty="0" smtClean="0"/>
              <a:t> </a:t>
            </a:r>
            <a:r>
              <a:rPr lang="fr-FR" dirty="0" err="1" smtClean="0"/>
              <a:t>usefull</a:t>
            </a:r>
            <a:r>
              <a:rPr lang="fr-FR" dirty="0" smtClean="0"/>
              <a:t> for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applicaiton</a:t>
            </a:r>
            <a:endParaRPr lang="fr-FR" dirty="0"/>
          </a:p>
        </p:txBody>
      </p:sp>
      <p:sp>
        <p:nvSpPr>
          <p:cNvPr id="5" name="Left Arrow 4"/>
          <p:cNvSpPr/>
          <p:nvPr/>
        </p:nvSpPr>
        <p:spPr>
          <a:xfrm>
            <a:off x="2753215" y="2494597"/>
            <a:ext cx="1060123" cy="5334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Air gap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261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 animBg="1"/>
      <p:bldP spid="14" grpId="0" animBg="1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Laboratory test bench setup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15907" t="34199" r="5805" b="23738"/>
          <a:stretch>
            <a:fillRect/>
          </a:stretch>
        </p:blipFill>
        <p:spPr bwMode="auto">
          <a:xfrm>
            <a:off x="838200" y="1143000"/>
            <a:ext cx="756465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64725"/>
            <a:ext cx="3810000" cy="269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32896" y="6370637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7772400" y="1089660"/>
            <a:ext cx="533400" cy="68580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Down Arrow 9"/>
          <p:cNvSpPr/>
          <p:nvPr/>
        </p:nvSpPr>
        <p:spPr>
          <a:xfrm rot="2641692">
            <a:off x="4659176" y="1308204"/>
            <a:ext cx="533400" cy="68580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Down Arrow 10"/>
          <p:cNvSpPr/>
          <p:nvPr/>
        </p:nvSpPr>
        <p:spPr>
          <a:xfrm rot="2641692">
            <a:off x="1915977" y="876300"/>
            <a:ext cx="533400" cy="68580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Down Arrow 11"/>
          <p:cNvSpPr/>
          <p:nvPr/>
        </p:nvSpPr>
        <p:spPr>
          <a:xfrm>
            <a:off x="3466194" y="2613660"/>
            <a:ext cx="533400" cy="68580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 12"/>
          <p:cNvGrpSpPr/>
          <p:nvPr/>
        </p:nvGrpSpPr>
        <p:grpSpPr>
          <a:xfrm>
            <a:off x="152400" y="2956560"/>
            <a:ext cx="4191000" cy="3116310"/>
            <a:chOff x="152400" y="2956560"/>
            <a:chExt cx="4191000" cy="3116310"/>
          </a:xfrm>
        </p:grpSpPr>
        <p:sp>
          <p:nvSpPr>
            <p:cNvPr id="14" name="Up Arrow 13"/>
            <p:cNvSpPr/>
            <p:nvPr/>
          </p:nvSpPr>
          <p:spPr>
            <a:xfrm>
              <a:off x="1066800" y="2956560"/>
              <a:ext cx="609600" cy="1676400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52400" y="4678679"/>
              <a:ext cx="4191000" cy="1394191"/>
              <a:chOff x="152400" y="4678679"/>
              <a:chExt cx="4191000" cy="1394191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63" t="68012" r="7410" b="-3391"/>
              <a:stretch/>
            </p:blipFill>
            <p:spPr bwMode="auto">
              <a:xfrm>
                <a:off x="152400" y="4678679"/>
                <a:ext cx="4191000" cy="10248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173301" y="5703538"/>
                <a:ext cx="31700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Simulink position feedback </a:t>
                </a:r>
                <a:r>
                  <a:rPr lang="fr-FR" dirty="0" err="1" smtClean="0"/>
                  <a:t>loop</a:t>
                </a:r>
                <a:endParaRPr lang="fr-FR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978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>
            <a:noAutofit/>
          </a:bodyPr>
          <a:lstStyle/>
          <a:p>
            <a:r>
              <a:rPr lang="fr-FR" sz="3200" dirty="0" smtClean="0"/>
              <a:t>Position control feedback </a:t>
            </a:r>
            <a:r>
              <a:rPr lang="fr-FR" sz="3200" dirty="0" err="1" smtClean="0"/>
              <a:t>using</a:t>
            </a:r>
            <a:r>
              <a:rPr lang="fr-FR" sz="3200" dirty="0" smtClean="0"/>
              <a:t> </a:t>
            </a:r>
            <a:r>
              <a:rPr lang="fr-FR" sz="3200" dirty="0" err="1" smtClean="0"/>
              <a:t>vector</a:t>
            </a:r>
            <a:r>
              <a:rPr lang="fr-FR" sz="3200" dirty="0" smtClean="0"/>
              <a:t> control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" t="2738"/>
          <a:stretch/>
        </p:blipFill>
        <p:spPr bwMode="auto">
          <a:xfrm>
            <a:off x="228600" y="1447800"/>
            <a:ext cx="772692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ft Arrow 4"/>
          <p:cNvSpPr/>
          <p:nvPr/>
        </p:nvSpPr>
        <p:spPr>
          <a:xfrm>
            <a:off x="7671689" y="5105400"/>
            <a:ext cx="990600" cy="5334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Motor</a:t>
            </a:r>
            <a:endParaRPr lang="fr-FR" dirty="0"/>
          </a:p>
        </p:txBody>
      </p:sp>
      <p:sp>
        <p:nvSpPr>
          <p:cNvPr id="7" name="Left Arrow 6"/>
          <p:cNvSpPr/>
          <p:nvPr/>
        </p:nvSpPr>
        <p:spPr>
          <a:xfrm>
            <a:off x="7002140" y="5638800"/>
            <a:ext cx="1456059" cy="5334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Resolver</a:t>
            </a:r>
            <a:endParaRPr lang="fr-FR" dirty="0"/>
          </a:p>
        </p:txBody>
      </p:sp>
      <p:sp>
        <p:nvSpPr>
          <p:cNvPr id="8" name="Left Arrow 7"/>
          <p:cNvSpPr/>
          <p:nvPr/>
        </p:nvSpPr>
        <p:spPr>
          <a:xfrm>
            <a:off x="7758821" y="2286000"/>
            <a:ext cx="1261431" cy="11430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Power </a:t>
            </a:r>
            <a:r>
              <a:rPr lang="fr-FR" dirty="0" err="1" smtClean="0"/>
              <a:t>supply</a:t>
            </a:r>
            <a:endParaRPr lang="fr-FR" dirty="0"/>
          </a:p>
        </p:txBody>
      </p:sp>
      <p:sp>
        <p:nvSpPr>
          <p:cNvPr id="6" name="Rounded Rectangle 5"/>
          <p:cNvSpPr/>
          <p:nvPr/>
        </p:nvSpPr>
        <p:spPr>
          <a:xfrm>
            <a:off x="304800" y="1752600"/>
            <a:ext cx="6697340" cy="3619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ounded Rectangle 9"/>
          <p:cNvSpPr/>
          <p:nvPr/>
        </p:nvSpPr>
        <p:spPr>
          <a:xfrm>
            <a:off x="5029200" y="5372100"/>
            <a:ext cx="1600200" cy="8763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09600" y="1567934"/>
            <a:ext cx="363580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Developped</a:t>
            </a:r>
            <a:r>
              <a:rPr lang="fr-FR" dirty="0" smtClean="0"/>
              <a:t> on the </a:t>
            </a:r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bench</a:t>
            </a:r>
            <a:endParaRPr lang="fr-FR" dirty="0"/>
          </a:p>
        </p:txBody>
      </p:sp>
      <p:sp>
        <p:nvSpPr>
          <p:cNvPr id="14" name="Right Arrow 13"/>
          <p:cNvSpPr/>
          <p:nvPr/>
        </p:nvSpPr>
        <p:spPr>
          <a:xfrm>
            <a:off x="2133600" y="5372100"/>
            <a:ext cx="2895600" cy="116205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Under </a:t>
            </a:r>
            <a:r>
              <a:rPr lang="fr-FR" dirty="0" err="1" smtClean="0"/>
              <a:t>devloppment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heig-vd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6" name="Oval 15"/>
          <p:cNvSpPr/>
          <p:nvPr/>
        </p:nvSpPr>
        <p:spPr>
          <a:xfrm>
            <a:off x="762000" y="2590800"/>
            <a:ext cx="990600" cy="1143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1828800" y="2590800"/>
            <a:ext cx="990600" cy="1143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3886200" y="2133600"/>
            <a:ext cx="1219200" cy="142875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762000" y="228600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Position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1882733" y="222146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Speed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4092063" y="1852136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Current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5715000" y="1713635"/>
            <a:ext cx="1109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Park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transform</a:t>
            </a:r>
            <a:endParaRPr lang="fr-FR" dirty="0"/>
          </a:p>
        </p:txBody>
      </p:sp>
      <p:sp>
        <p:nvSpPr>
          <p:cNvPr id="20" name="Oval 19"/>
          <p:cNvSpPr/>
          <p:nvPr/>
        </p:nvSpPr>
        <p:spPr>
          <a:xfrm>
            <a:off x="5257800" y="2286000"/>
            <a:ext cx="1676400" cy="2819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19" grpId="0" animBg="1"/>
      <p:bldP spid="17" grpId="0"/>
      <p:bldP spid="21" grpId="0"/>
      <p:bldP spid="22" grpId="0"/>
      <p:bldP spid="23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/>
          <a:srcRect l="8670" t="4637" r="7457" b="37592"/>
          <a:stretch/>
        </p:blipFill>
        <p:spPr bwMode="auto">
          <a:xfrm>
            <a:off x="296083" y="1219200"/>
            <a:ext cx="861931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mtClean="0"/>
              <a:t>Performances of the bench</a:t>
            </a:r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28600" y="2362200"/>
            <a:ext cx="4419600" cy="39624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2400" dirty="0" smtClean="0"/>
              <a:t>Speed: </a:t>
            </a:r>
            <a:r>
              <a:rPr lang="en-GB" sz="2400" dirty="0" smtClean="0">
                <a:solidFill>
                  <a:srgbClr val="0070C0"/>
                </a:solidFill>
              </a:rPr>
              <a:t>110 rad/s</a:t>
            </a:r>
            <a:br>
              <a:rPr lang="en-GB" sz="2400" dirty="0" smtClean="0">
                <a:solidFill>
                  <a:srgbClr val="0070C0"/>
                </a:solidFill>
              </a:rPr>
            </a:br>
            <a:r>
              <a:rPr lang="en-GB" sz="2400" dirty="0" smtClean="0"/>
              <a:t>(Needs 128 for the SPS)</a:t>
            </a:r>
          </a:p>
          <a:p>
            <a:r>
              <a:rPr lang="en-GB" sz="2400" dirty="0" smtClean="0"/>
              <a:t>But with tests with </a:t>
            </a:r>
            <a:r>
              <a:rPr lang="en-GB" sz="2400" dirty="0" smtClean="0">
                <a:solidFill>
                  <a:srgbClr val="0070C0"/>
                </a:solidFill>
              </a:rPr>
              <a:t>low inertia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Linear driver </a:t>
            </a:r>
            <a:r>
              <a:rPr lang="en-GB" sz="2400" dirty="0" smtClean="0"/>
              <a:t>used for power stage (as for last 2 WS designs)</a:t>
            </a:r>
          </a:p>
          <a:p>
            <a:r>
              <a:rPr lang="en-GB" sz="2400" dirty="0" smtClean="0"/>
              <a:t>But we are close to their </a:t>
            </a:r>
            <a:r>
              <a:rPr lang="en-GB" sz="2400" dirty="0" smtClean="0">
                <a:solidFill>
                  <a:srgbClr val="0070C0"/>
                </a:solidFill>
              </a:rPr>
              <a:t>maximum dissipation ability</a:t>
            </a:r>
          </a:p>
        </p:txBody>
      </p:sp>
      <p:sp>
        <p:nvSpPr>
          <p:cNvPr id="8" name="Rectangle 7"/>
          <p:cNvSpPr/>
          <p:nvPr/>
        </p:nvSpPr>
        <p:spPr>
          <a:xfrm>
            <a:off x="109942" y="3429000"/>
            <a:ext cx="4648200" cy="266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9942" y="6446837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4267200" y="4572000"/>
            <a:ext cx="2700742" cy="990600"/>
            <a:chOff x="4267200" y="4572000"/>
            <a:chExt cx="2700742" cy="990600"/>
          </a:xfrm>
        </p:grpSpPr>
        <p:sp>
          <p:nvSpPr>
            <p:cNvPr id="5" name="Oval 4"/>
            <p:cNvSpPr/>
            <p:nvPr/>
          </p:nvSpPr>
          <p:spPr>
            <a:xfrm>
              <a:off x="5672542" y="4572000"/>
              <a:ext cx="1295400" cy="990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4267200" y="5067300"/>
              <a:ext cx="140534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791200" y="5562600"/>
            <a:ext cx="2514600" cy="1066800"/>
            <a:chOff x="5791200" y="5562600"/>
            <a:chExt cx="2514600" cy="1066800"/>
          </a:xfrm>
        </p:grpSpPr>
        <p:sp>
          <p:nvSpPr>
            <p:cNvPr id="12" name="Down Arrow 11"/>
            <p:cNvSpPr/>
            <p:nvPr/>
          </p:nvSpPr>
          <p:spPr>
            <a:xfrm>
              <a:off x="6167842" y="5562600"/>
              <a:ext cx="304800" cy="3048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791200" y="5867400"/>
              <a:ext cx="2514600" cy="762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Go for more efficient power control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76233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512</Words>
  <Application>Microsoft Office PowerPoint</Application>
  <PresentationFormat>On-screen Show (4:3)</PresentationFormat>
  <Paragraphs>140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Actuator and Control unit</vt:lpstr>
      <vt:lpstr>Future Actuator and Control unit</vt:lpstr>
      <vt:lpstr>Plan</vt:lpstr>
      <vt:lpstr>Motor description</vt:lpstr>
      <vt:lpstr>Motor caracteristiques</vt:lpstr>
      <vt:lpstr>Resolver RO3620</vt:lpstr>
      <vt:lpstr>Laboratory test bench setup</vt:lpstr>
      <vt:lpstr>Position control feedback using vector control</vt:lpstr>
      <vt:lpstr>Performances of the bench</vt:lpstr>
      <vt:lpstr>Prototype validation in the laboratory</vt:lpstr>
      <vt:lpstr>Study of Switch Mode Power Supply (SMPS) principle for the wire-scanner actuator</vt:lpstr>
      <vt:lpstr>Switch mode output filter principle</vt:lpstr>
      <vt:lpstr>Models for the SMPS simulation</vt:lpstr>
      <vt:lpstr>Position feedback stability study by simulation after integration of the SMPS</vt:lpstr>
      <vt:lpstr>Preliminary study results</vt:lpstr>
      <vt:lpstr>Location of the position feedback in the future system</vt:lpstr>
      <vt:lpstr>Perspectives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Actuator and control unit</dc:title>
  <dc:creator>Jonathan Emery</dc:creator>
  <cp:lastModifiedBy>Jonathan Emery</cp:lastModifiedBy>
  <cp:revision>165</cp:revision>
  <dcterms:created xsi:type="dcterms:W3CDTF">2006-08-16T00:00:00Z</dcterms:created>
  <dcterms:modified xsi:type="dcterms:W3CDTF">2013-04-17T22:33:28Z</dcterms:modified>
</cp:coreProperties>
</file>