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8" r:id="rId3"/>
    <p:sldId id="257" r:id="rId4"/>
    <p:sldId id="262" r:id="rId5"/>
    <p:sldId id="266" r:id="rId6"/>
    <p:sldId id="273" r:id="rId7"/>
    <p:sldId id="271" r:id="rId8"/>
    <p:sldId id="272" r:id="rId9"/>
    <p:sldId id="277" r:id="rId10"/>
    <p:sldId id="279" r:id="rId11"/>
    <p:sldId id="278" r:id="rId12"/>
    <p:sldId id="269" r:id="rId13"/>
    <p:sldId id="282" r:id="rId14"/>
    <p:sldId id="280" r:id="rId15"/>
    <p:sldId id="259" r:id="rId16"/>
    <p:sldId id="283" r:id="rId17"/>
    <p:sldId id="284" r:id="rId1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130E"/>
    <a:srgbClr val="0BB513"/>
    <a:srgbClr val="FFEAC1"/>
    <a:srgbClr val="FF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41" autoAdjust="0"/>
    <p:restoredTop sz="94660"/>
  </p:normalViewPr>
  <p:slideViewPr>
    <p:cSldViewPr>
      <p:cViewPr>
        <p:scale>
          <a:sx n="50" d="100"/>
          <a:sy n="50" d="100"/>
        </p:scale>
        <p:origin x="-1314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CD16F0-EE86-4607-A0D1-6CD7D027279C}" type="datetimeFigureOut">
              <a:rPr lang="de-DE" smtClean="0"/>
              <a:pPr/>
              <a:t>19.04.2013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E055B3-1928-48FC-AAEA-2873460533A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E055B3-1928-48FC-AAEA-2873460533AE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E055B3-1928-48FC-AAEA-2873460533AE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E055B3-1928-48FC-AAEA-2873460533AE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E055B3-1928-48FC-AAEA-2873460533AE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0D918-1B28-4C48-BDA0-59D604DA41E4}" type="datetimeFigureOut">
              <a:rPr lang="de-DE" smtClean="0"/>
              <a:pPr/>
              <a:t>19.04.2013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EE461-2C04-4C90-8E2A-3ECADF39C04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Rechteck 8"/>
          <p:cNvSpPr/>
          <p:nvPr userDrawn="1"/>
        </p:nvSpPr>
        <p:spPr>
          <a:xfrm>
            <a:off x="0" y="0"/>
            <a:ext cx="938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i="1" dirty="0" smtClean="0"/>
              <a:t>19.4.13 </a:t>
            </a:r>
            <a:endParaRPr lang="de-DE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0D918-1B28-4C48-BDA0-59D604DA41E4}" type="datetimeFigureOut">
              <a:rPr lang="de-DE" smtClean="0"/>
              <a:pPr/>
              <a:t>19.04.2013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EE461-2C04-4C90-8E2A-3ECADF39C04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0D918-1B28-4C48-BDA0-59D604DA41E4}" type="datetimeFigureOut">
              <a:rPr lang="de-DE" smtClean="0"/>
              <a:pPr/>
              <a:t>19.04.2013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EE461-2C04-4C90-8E2A-3ECADF39C04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0D918-1B28-4C48-BDA0-59D604DA41E4}" type="datetimeFigureOut">
              <a:rPr lang="de-DE" smtClean="0"/>
              <a:pPr/>
              <a:t>19.04.2013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EE461-2C04-4C90-8E2A-3ECADF39C04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0D918-1B28-4C48-BDA0-59D604DA41E4}" type="datetimeFigureOut">
              <a:rPr lang="de-DE" smtClean="0"/>
              <a:pPr/>
              <a:t>19.04.2013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EE461-2C04-4C90-8E2A-3ECADF39C04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0D918-1B28-4C48-BDA0-59D604DA41E4}" type="datetimeFigureOut">
              <a:rPr lang="de-DE" smtClean="0"/>
              <a:pPr/>
              <a:t>19.04.2013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EE461-2C04-4C90-8E2A-3ECADF39C04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0D918-1B28-4C48-BDA0-59D604DA41E4}" type="datetimeFigureOut">
              <a:rPr lang="de-DE" smtClean="0"/>
              <a:pPr/>
              <a:t>19.04.2013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EE461-2C04-4C90-8E2A-3ECADF39C04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0D918-1B28-4C48-BDA0-59D604DA41E4}" type="datetimeFigureOut">
              <a:rPr lang="de-DE" smtClean="0"/>
              <a:pPr/>
              <a:t>19.04.2013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EE461-2C04-4C90-8E2A-3ECADF39C04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0D918-1B28-4C48-BDA0-59D604DA41E4}" type="datetimeFigureOut">
              <a:rPr lang="de-DE" smtClean="0"/>
              <a:pPr/>
              <a:t>19.04.2013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EE461-2C04-4C90-8E2A-3ECADF39C04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0D918-1B28-4C48-BDA0-59D604DA41E4}" type="datetimeFigureOut">
              <a:rPr lang="de-DE" smtClean="0"/>
              <a:pPr/>
              <a:t>19.04.2013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EE461-2C04-4C90-8E2A-3ECADF39C04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0D918-1B28-4C48-BDA0-59D604DA41E4}" type="datetimeFigureOut">
              <a:rPr lang="de-DE" smtClean="0"/>
              <a:pPr/>
              <a:t>19.04.2013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EE461-2C04-4C90-8E2A-3ECADF39C04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Joshi\Desktop\CERN\45nm-wafer-photo-3.jpg"/>
          <p:cNvPicPr>
            <a:picLocks noChangeAspect="1" noChangeArrowheads="1"/>
          </p:cNvPicPr>
          <p:nvPr userDrawn="1"/>
        </p:nvPicPr>
        <p:blipFill>
          <a:blip r:embed="rId13" cstate="print"/>
          <a:srcRect l="59666" t="52281" r="19312" b="31699"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8000"/>
              </a:srgbClr>
            </a:outerShdw>
          </a:effectLst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0D918-1B28-4C48-BDA0-59D604DA41E4}" type="datetimeFigureOut">
              <a:rPr lang="de-DE" smtClean="0"/>
              <a:pPr/>
              <a:t>19.04.2013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EE461-2C04-4C90-8E2A-3ECADF39C04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Rechteck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FEAC1">
                  <a:alpha val="78000"/>
                </a:srgbClr>
              </a:gs>
              <a:gs pos="100000">
                <a:schemeClr val="bg1">
                  <a:alpha val="92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1" name="Rechteck 10"/>
          <p:cNvSpPr/>
          <p:nvPr userDrawn="1"/>
        </p:nvSpPr>
        <p:spPr>
          <a:xfrm>
            <a:off x="7744258" y="0"/>
            <a:ext cx="13997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i="1" dirty="0" smtClean="0"/>
              <a:t>Joshua Maas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lp.uni-goettingen.de/get/bigimage/6798" TargetMode="External"/><Relationship Id="rId3" Type="http://schemas.openxmlformats.org/officeDocument/2006/relationships/hyperlink" Target="http://www.fisica.uniud.it/~micelli/download/AMicelli_PhDThesis.pdf" TargetMode="External"/><Relationship Id="rId7" Type="http://schemas.openxmlformats.org/officeDocument/2006/relationships/hyperlink" Target="http://intel.pclabs.com.tr/wp-content/uploads/2010/10/45nm-wafer-photo-3.jpg" TargetMode="External"/><Relationship Id="rId2" Type="http://schemas.openxmlformats.org/officeDocument/2006/relationships/hyperlink" Target="http://indico.cern.ch/getFile.py/access?contribId=301&amp;sessionId=22&amp;resId=0&amp;materialId=slides&amp;confId=10299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ciencedirect.com/science/article/pii/S0168900209001612" TargetMode="External"/><Relationship Id="rId5" Type="http://schemas.openxmlformats.org/officeDocument/2006/relationships/hyperlink" Target="http://hades.mech.northwestern.edu/index.php/Semiconductors" TargetMode="External"/><Relationship Id="rId4" Type="http://schemas.openxmlformats.org/officeDocument/2006/relationships/hyperlink" Target="http://www.filmscanner.info/Bilder/CCD_01.gif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gif"/><Relationship Id="rId4" Type="http://schemas.openxmlformats.org/officeDocument/2006/relationships/image" Target="../media/image29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11.gif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552" y="2132856"/>
            <a:ext cx="7990656" cy="1470025"/>
          </a:xfrm>
        </p:spPr>
        <p:txBody>
          <a:bodyPr/>
          <a:lstStyle/>
          <a:p>
            <a:r>
              <a:rPr lang="de-DE" sz="4400" dirty="0" smtClean="0"/>
              <a:t>Quality </a:t>
            </a:r>
            <a:r>
              <a:rPr lang="de-DE" sz="4400" dirty="0" err="1" smtClean="0"/>
              <a:t>Control</a:t>
            </a:r>
            <a:r>
              <a:rPr lang="de-DE" sz="4400" dirty="0" smtClean="0"/>
              <a:t> on Silicon Sensors</a:t>
            </a:r>
            <a:endParaRPr lang="de-DE" sz="44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Betreut durch Sonia Fernández Pérez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1603784" y="6488668"/>
            <a:ext cx="60437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i="1" spc="600" dirty="0" smtClean="0"/>
              <a:t>CERN</a:t>
            </a:r>
            <a:r>
              <a:rPr lang="de-DE" i="1" spc="600" dirty="0" smtClean="0"/>
              <a:t> </a:t>
            </a:r>
            <a:r>
              <a:rPr lang="de-DE" b="1" i="1" spc="600" dirty="0" err="1" smtClean="0"/>
              <a:t>Internship</a:t>
            </a:r>
            <a:r>
              <a:rPr lang="de-DE" i="1" spc="600" dirty="0" smtClean="0"/>
              <a:t> 08.04. - 19.4.2013</a:t>
            </a:r>
            <a:endParaRPr lang="de-DE" i="1" spc="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-162272"/>
            <a:ext cx="8229600" cy="1143000"/>
          </a:xfrm>
        </p:spPr>
        <p:txBody>
          <a:bodyPr/>
          <a:lstStyle/>
          <a:p>
            <a:r>
              <a:rPr lang="de-DE" dirty="0" smtClean="0"/>
              <a:t>3D-Sensoren</a:t>
            </a:r>
            <a:endParaRPr lang="de-DE" dirty="0"/>
          </a:p>
        </p:txBody>
      </p:sp>
      <p:pic>
        <p:nvPicPr>
          <p:cNvPr id="7170" name="Picture 2" descr="C:\Users\Joshi\Desktop\CERN\ptical inspection\optical inspection 18.04.13\joshua2.BMP"/>
          <p:cNvPicPr>
            <a:picLocks noChangeAspect="1" noChangeArrowheads="1"/>
          </p:cNvPicPr>
          <p:nvPr/>
        </p:nvPicPr>
        <p:blipFill>
          <a:blip r:embed="rId2" cstate="print"/>
          <a:srcRect l="8336" t="21334" r="23195" b="4937"/>
          <a:stretch>
            <a:fillRect/>
          </a:stretch>
        </p:blipFill>
        <p:spPr bwMode="auto">
          <a:xfrm>
            <a:off x="1331640" y="980728"/>
            <a:ext cx="6811650" cy="5472608"/>
          </a:xfrm>
          <a:prstGeom prst="rect">
            <a:avLst/>
          </a:prstGeom>
          <a:noFill/>
        </p:spPr>
      </p:pic>
      <p:pic>
        <p:nvPicPr>
          <p:cNvPr id="7171" name="Picture 3" descr="C:\Users\Joshi\Desktop\CERN\ptical inspection\optical inspection 18.04.13\joshua.BMP"/>
          <p:cNvPicPr>
            <a:picLocks noChangeAspect="1" noChangeArrowheads="1"/>
          </p:cNvPicPr>
          <p:nvPr/>
        </p:nvPicPr>
        <p:blipFill>
          <a:blip r:embed="rId3" cstate="print"/>
          <a:srcRect l="8149" b="10227"/>
          <a:stretch>
            <a:fillRect/>
          </a:stretch>
        </p:blipFill>
        <p:spPr bwMode="auto">
          <a:xfrm>
            <a:off x="1331640" y="1124744"/>
            <a:ext cx="6912768" cy="50409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-234280"/>
            <a:ext cx="8229600" cy="1143000"/>
          </a:xfrm>
        </p:spPr>
        <p:txBody>
          <a:bodyPr/>
          <a:lstStyle/>
          <a:p>
            <a:r>
              <a:rPr lang="de-DE" dirty="0" smtClean="0"/>
              <a:t>Optische Untersuchung</a:t>
            </a:r>
            <a:endParaRPr lang="de-DE" dirty="0"/>
          </a:p>
        </p:txBody>
      </p:sp>
      <p:pic>
        <p:nvPicPr>
          <p:cNvPr id="8194" name="Picture 2" descr="C:\Users\Joshi\Desktop\CERN\ptical inspection\optical inspection 18.04.13\5860-24-06-3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620688"/>
            <a:ext cx="3744416" cy="2793698"/>
          </a:xfrm>
          <a:prstGeom prst="rect">
            <a:avLst/>
          </a:prstGeom>
          <a:noFill/>
        </p:spPr>
      </p:pic>
      <p:pic>
        <p:nvPicPr>
          <p:cNvPr id="8196" name="Picture 4" descr="C:\Users\Joshi\Desktop\CERN\ptical inspection\optical inspection 18.04.13\5936-16-0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573016"/>
            <a:ext cx="4126327" cy="3078777"/>
          </a:xfrm>
          <a:prstGeom prst="rect">
            <a:avLst/>
          </a:prstGeom>
          <a:noFill/>
        </p:spPr>
      </p:pic>
      <p:pic>
        <p:nvPicPr>
          <p:cNvPr id="7" name="Picture 3" descr="C:\Users\Joshi\Desktop\CERN\ptical inspection\optical inspection 18.04.13\5936-14-02.BMP"/>
          <p:cNvPicPr>
            <a:picLocks noChangeAspect="1" noChangeArrowheads="1"/>
          </p:cNvPicPr>
          <p:nvPr/>
        </p:nvPicPr>
        <p:blipFill>
          <a:blip r:embed="rId4" cstate="print"/>
          <a:srcRect l="16386" b="8330"/>
          <a:stretch>
            <a:fillRect/>
          </a:stretch>
        </p:blipFill>
        <p:spPr bwMode="auto">
          <a:xfrm>
            <a:off x="144016" y="1916832"/>
            <a:ext cx="4427984" cy="3622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:\DCIM\123_1204\IMGP9693.JPG"/>
          <p:cNvPicPr>
            <a:picLocks noChangeAspect="1" noChangeArrowheads="1"/>
          </p:cNvPicPr>
          <p:nvPr/>
        </p:nvPicPr>
        <p:blipFill>
          <a:blip r:embed="rId2" cstate="print"/>
          <a:srcRect l="28138" t="5936" b="19739"/>
          <a:stretch>
            <a:fillRect/>
          </a:stretch>
        </p:blipFill>
        <p:spPr bwMode="auto">
          <a:xfrm>
            <a:off x="0" y="3447879"/>
            <a:ext cx="5004048" cy="3437505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long-term-measurement</a:t>
            </a:r>
            <a:endParaRPr lang="en-US" dirty="0"/>
          </a:p>
        </p:txBody>
      </p:sp>
      <p:pic>
        <p:nvPicPr>
          <p:cNvPr id="1026" name="Picture 2" descr="D:\DCIM\123_1204\IMGP9694.JPG"/>
          <p:cNvPicPr>
            <a:picLocks noChangeAspect="1" noChangeArrowheads="1"/>
          </p:cNvPicPr>
          <p:nvPr/>
        </p:nvPicPr>
        <p:blipFill>
          <a:blip r:embed="rId3" cstate="print"/>
          <a:srcRect l="14916" t="10979"/>
          <a:stretch>
            <a:fillRect/>
          </a:stretch>
        </p:blipFill>
        <p:spPr bwMode="auto">
          <a:xfrm>
            <a:off x="4056306" y="908720"/>
            <a:ext cx="5087694" cy="3535464"/>
          </a:xfrm>
          <a:prstGeom prst="rect">
            <a:avLst/>
          </a:prstGeom>
          <a:noFill/>
        </p:spPr>
      </p:pic>
      <p:pic>
        <p:nvPicPr>
          <p:cNvPr id="5" name="Picture 2" descr="C:\Users\Joshi\Downloads\can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268760"/>
            <a:ext cx="8508065" cy="521662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Weitere Messungen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0563" y="1412776"/>
            <a:ext cx="7762875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uppieren 7"/>
          <p:cNvGrpSpPr/>
          <p:nvPr/>
        </p:nvGrpSpPr>
        <p:grpSpPr>
          <a:xfrm>
            <a:off x="1043608" y="980728"/>
            <a:ext cx="6621390" cy="5877272"/>
            <a:chOff x="1043608" y="980728"/>
            <a:chExt cx="6621390" cy="5877272"/>
          </a:xfrm>
        </p:grpSpPr>
        <p:sp>
          <p:nvSpPr>
            <p:cNvPr id="7" name="Rechteck 6"/>
            <p:cNvSpPr/>
            <p:nvPr/>
          </p:nvSpPr>
          <p:spPr>
            <a:xfrm>
              <a:off x="1403648" y="1268760"/>
              <a:ext cx="5976664" cy="51845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aphicFrame>
          <p:nvGraphicFramePr>
            <p:cNvPr id="2049" name="Object 1"/>
            <p:cNvGraphicFramePr>
              <a:graphicFrameLocks noChangeAspect="1"/>
            </p:cNvGraphicFramePr>
            <p:nvPr/>
          </p:nvGraphicFramePr>
          <p:xfrm>
            <a:off x="1043608" y="980728"/>
            <a:ext cx="6621390" cy="5877272"/>
          </p:xfrm>
          <a:graphic>
            <a:graphicData uri="http://schemas.openxmlformats.org/presentationml/2006/ole">
              <p:oleObj spid="_x0000_s2049" r:id="rId4" imgW="3500323" imgH="3122371" progId="Origin50.Graph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403648" y="2032248"/>
            <a:ext cx="8229600" cy="20448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all in all two 	</a:t>
            </a:r>
            <a:r>
              <a:rPr lang="en-US" b="1" dirty="0" smtClean="0"/>
              <a:t>challenging</a:t>
            </a:r>
            <a:r>
              <a:rPr lang="en-US" dirty="0" smtClean="0"/>
              <a:t> 			</a:t>
            </a:r>
          </a:p>
          <a:p>
            <a:pPr>
              <a:buNone/>
            </a:pPr>
            <a:r>
              <a:rPr lang="en-US" dirty="0" smtClean="0"/>
              <a:t>and 		   	</a:t>
            </a:r>
            <a:r>
              <a:rPr lang="en-US" b="1" dirty="0" smtClean="0"/>
              <a:t>very enjoyable</a:t>
            </a:r>
            <a:r>
              <a:rPr lang="en-US" dirty="0" smtClean="0"/>
              <a:t> 	</a:t>
            </a:r>
          </a:p>
          <a:p>
            <a:pPr>
              <a:buNone/>
            </a:pPr>
            <a:r>
              <a:rPr lang="en-US" dirty="0" smtClean="0"/>
              <a:t>weeks full of 	</a:t>
            </a:r>
            <a:r>
              <a:rPr lang="en-US" b="1" dirty="0" smtClean="0"/>
              <a:t>great experiences</a:t>
            </a:r>
            <a:endParaRPr lang="en-US" b="1" dirty="0"/>
          </a:p>
        </p:txBody>
      </p:sp>
      <p:sp>
        <p:nvSpPr>
          <p:cNvPr id="4" name="Textfeld 3"/>
          <p:cNvSpPr txBox="1"/>
          <p:nvPr/>
        </p:nvSpPr>
        <p:spPr>
          <a:xfrm>
            <a:off x="755576" y="704890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b="1" dirty="0" smtClean="0"/>
              <a:t>„</a:t>
            </a:r>
            <a:r>
              <a:rPr lang="de-DE" sz="4000" b="1" dirty="0" err="1" smtClean="0"/>
              <a:t>We</a:t>
            </a:r>
            <a:r>
              <a:rPr lang="de-DE" sz="4000" b="1" dirty="0" smtClean="0"/>
              <a:t> </a:t>
            </a:r>
            <a:r>
              <a:rPr lang="de-DE" sz="4000" b="1" dirty="0" err="1" smtClean="0"/>
              <a:t>have</a:t>
            </a:r>
            <a:r>
              <a:rPr lang="de-DE" sz="4000" b="1" dirty="0" smtClean="0"/>
              <a:t> a </a:t>
            </a:r>
            <a:r>
              <a:rPr lang="de-DE" sz="4000" b="1" dirty="0" err="1" smtClean="0"/>
              <a:t>lot</a:t>
            </a:r>
            <a:r>
              <a:rPr lang="de-DE" sz="4000" b="1" dirty="0" smtClean="0"/>
              <a:t> </a:t>
            </a:r>
            <a:r>
              <a:rPr lang="de-DE" sz="4000" b="1" dirty="0" err="1" smtClean="0"/>
              <a:t>to</a:t>
            </a:r>
            <a:r>
              <a:rPr lang="de-DE" sz="4000" b="1" dirty="0" smtClean="0"/>
              <a:t> do …“  </a:t>
            </a:r>
            <a:r>
              <a:rPr lang="de-DE" sz="4000" b="1" i="1" dirty="0" smtClean="0"/>
              <a:t>Sonia</a:t>
            </a:r>
            <a:r>
              <a:rPr lang="de-DE" sz="4000" b="1" dirty="0" smtClean="0"/>
              <a:t> </a:t>
            </a:r>
            <a:endParaRPr lang="de-DE" sz="4000" b="1" dirty="0"/>
          </a:p>
        </p:txBody>
      </p:sp>
      <p:sp>
        <p:nvSpPr>
          <p:cNvPr id="5" name="Textfeld 4"/>
          <p:cNvSpPr txBox="1"/>
          <p:nvPr/>
        </p:nvSpPr>
        <p:spPr>
          <a:xfrm>
            <a:off x="683568" y="4436819"/>
            <a:ext cx="7704856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3200" dirty="0" smtClean="0"/>
              <a:t>Therefore: </a:t>
            </a:r>
            <a:r>
              <a:rPr lang="en-US" sz="2400" dirty="0" smtClean="0"/>
              <a:t> </a:t>
            </a:r>
            <a:r>
              <a:rPr lang="en-US" sz="2800" b="1" dirty="0" smtClean="0"/>
              <a:t>Thanks a lot to</a:t>
            </a:r>
          </a:p>
          <a:p>
            <a:pPr algn="ctr"/>
            <a:r>
              <a:rPr lang="en-US" sz="2800" b="1" dirty="0" smtClean="0"/>
              <a:t> Sonia </a:t>
            </a:r>
            <a:r>
              <a:rPr lang="en-US" sz="2800" dirty="0" smtClean="0"/>
              <a:t>for  ten days of patience and teamwork!</a:t>
            </a:r>
            <a:endParaRPr lang="en-US" sz="2400" dirty="0" smtClean="0"/>
          </a:p>
          <a:p>
            <a:pPr algn="ctr"/>
            <a:r>
              <a:rPr lang="en-US" sz="2800" b="1" dirty="0" smtClean="0"/>
              <a:t>Mr. </a:t>
            </a:r>
            <a:r>
              <a:rPr lang="en-US" sz="2800" b="1" dirty="0" err="1" smtClean="0"/>
              <a:t>Schmeling</a:t>
            </a:r>
            <a:r>
              <a:rPr lang="en-US" sz="2800" b="1" dirty="0" smtClean="0"/>
              <a:t> </a:t>
            </a:r>
            <a:r>
              <a:rPr lang="en-US" sz="2800" dirty="0" smtClean="0"/>
              <a:t>for the hitch-free </a:t>
            </a:r>
            <a:r>
              <a:rPr lang="en-US" sz="2800" dirty="0" err="1" smtClean="0"/>
              <a:t>organisation</a:t>
            </a:r>
            <a:r>
              <a:rPr lang="en-US" sz="2800" dirty="0" smtClean="0"/>
              <a:t>.</a:t>
            </a:r>
            <a:endParaRPr lang="en-US" sz="2400" dirty="0" smtClean="0"/>
          </a:p>
          <a:p>
            <a:pPr algn="ctr"/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Quellen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smtClean="0">
                <a:hlinkClick r:id="rId2"/>
              </a:rPr>
              <a:t>http://indico.cern.ch/getFile.py/access?contribId=301&amp;sessionId=22&amp;resId=0&amp;materialId=slides&amp;confId=102998</a:t>
            </a:r>
            <a:endParaRPr lang="de-DE" dirty="0" smtClean="0"/>
          </a:p>
          <a:p>
            <a:r>
              <a:rPr lang="de-DE" dirty="0" smtClean="0">
                <a:hlinkClick r:id="rId3"/>
              </a:rPr>
              <a:t>http://www.fisica.uniud.it/~micelli/download/AMicelli_PhDThesis.pdf</a:t>
            </a:r>
            <a:endParaRPr lang="de-DE" dirty="0" smtClean="0"/>
          </a:p>
          <a:p>
            <a:r>
              <a:rPr lang="de-DE" dirty="0" smtClean="0">
                <a:hlinkClick r:id="rId4"/>
              </a:rPr>
              <a:t>http://www.filmscanner.info/Bilder/CCD_01.gif</a:t>
            </a:r>
            <a:endParaRPr lang="de-DE" dirty="0" smtClean="0"/>
          </a:p>
          <a:p>
            <a:r>
              <a:rPr lang="de-DE" dirty="0" smtClean="0">
                <a:hlinkClick r:id="rId5"/>
              </a:rPr>
              <a:t>http://hades.mech.northwestern.edu/index.php/Semiconductors</a:t>
            </a:r>
            <a:endParaRPr lang="de-DE" dirty="0" smtClean="0"/>
          </a:p>
          <a:p>
            <a:r>
              <a:rPr lang="de-DE" dirty="0" smtClean="0">
                <a:hlinkClick r:id="rId6"/>
              </a:rPr>
              <a:t>http://www.sciencedirect.com/science/article/pii/S0168900209001612</a:t>
            </a:r>
            <a:endParaRPr lang="de-DE" dirty="0" smtClean="0"/>
          </a:p>
          <a:p>
            <a:r>
              <a:rPr lang="de-DE" dirty="0" smtClean="0">
                <a:hlinkClick r:id="rId7"/>
              </a:rPr>
              <a:t>http://intel.pclabs.com.tr/wp-content/uploads/2010/10/45nm-wafer-photo-3.jpg</a:t>
            </a:r>
            <a:endParaRPr lang="de-DE" dirty="0" smtClean="0"/>
          </a:p>
          <a:p>
            <a:r>
              <a:rPr lang="de-DE" dirty="0" smtClean="0">
                <a:hlinkClick r:id="rId8"/>
              </a:rPr>
              <a:t>http://lp.uni-goettingen.de/get/bigimage/6798</a:t>
            </a:r>
            <a:endParaRPr lang="de-DE" dirty="0" smtClean="0"/>
          </a:p>
          <a:p>
            <a:endParaRPr lang="de-DE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planare</a:t>
            </a:r>
            <a:r>
              <a:rPr lang="de-DE" dirty="0" smtClean="0"/>
              <a:t> Sensoren</a:t>
            </a:r>
            <a:endParaRPr lang="de-DE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5946" y="1052736"/>
            <a:ext cx="282396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 descr="C:\Users\Joshi\Desktop\CERN\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05064"/>
            <a:ext cx="3940037" cy="2592289"/>
          </a:xfrm>
          <a:prstGeom prst="rect">
            <a:avLst/>
          </a:prstGeom>
          <a:noFill/>
        </p:spPr>
      </p:pic>
      <p:pic>
        <p:nvPicPr>
          <p:cNvPr id="6151" name="Picture 7" descr="C:\Users\Joshi\Desktop\CERN\7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3833664"/>
            <a:ext cx="4657733" cy="3024336"/>
          </a:xfrm>
          <a:prstGeom prst="rect">
            <a:avLst/>
          </a:prstGeom>
          <a:noFill/>
        </p:spPr>
      </p:pic>
      <p:pic>
        <p:nvPicPr>
          <p:cNvPr id="6152" name="Picture 8" descr="C:\Users\Joshi\Desktop\CERN\5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1196752"/>
            <a:ext cx="3672408" cy="240211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3D-Sensoren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107504" y="5320079"/>
            <a:ext cx="4392488" cy="1277273"/>
          </a:xfrm>
          <a:prstGeom prst="rect">
            <a:avLst/>
          </a:prstGeom>
          <a:ln w="41275">
            <a:solidFill>
              <a:srgbClr val="0BB513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de-DE" b="1" dirty="0"/>
              <a:t>3D </a:t>
            </a:r>
            <a:r>
              <a:rPr lang="de-DE" b="1" dirty="0" err="1" smtClean="0"/>
              <a:t>advantages</a:t>
            </a:r>
            <a:endParaRPr lang="de-DE" b="1" dirty="0"/>
          </a:p>
          <a:p>
            <a:pPr>
              <a:buFont typeface="Symbol" pitchFamily="18" charset="2"/>
              <a:buChar char="-"/>
            </a:pPr>
            <a:r>
              <a:rPr lang="en-US" dirty="0" smtClean="0"/>
              <a:t>Low </a:t>
            </a:r>
            <a:r>
              <a:rPr lang="en-US" dirty="0"/>
              <a:t>depletion voltage and low power</a:t>
            </a:r>
          </a:p>
          <a:p>
            <a:pPr>
              <a:buFont typeface="Symbol" pitchFamily="18" charset="2"/>
              <a:buChar char="-"/>
            </a:pPr>
            <a:r>
              <a:rPr lang="de-DE" dirty="0" smtClean="0"/>
              <a:t>Fast </a:t>
            </a:r>
            <a:r>
              <a:rPr lang="de-DE" dirty="0" err="1"/>
              <a:t>charge</a:t>
            </a:r>
            <a:r>
              <a:rPr lang="de-DE" dirty="0"/>
              <a:t> </a:t>
            </a:r>
            <a:r>
              <a:rPr lang="de-DE" dirty="0" err="1"/>
              <a:t>collection</a:t>
            </a:r>
            <a:endParaRPr lang="de-DE" dirty="0"/>
          </a:p>
          <a:p>
            <a:pPr>
              <a:buFont typeface="Symbol" pitchFamily="18" charset="2"/>
              <a:buChar char="-"/>
            </a:pPr>
            <a:r>
              <a:rPr lang="en-US" dirty="0" smtClean="0"/>
              <a:t> Radiation hard</a:t>
            </a:r>
            <a:endParaRPr lang="en-US" dirty="0"/>
          </a:p>
        </p:txBody>
      </p:sp>
      <p:pic>
        <p:nvPicPr>
          <p:cNvPr id="5122" name="Picture 2" descr="C:\Users\Joshi\Desktop\CERN\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908720"/>
            <a:ext cx="6192688" cy="4209092"/>
          </a:xfrm>
          <a:prstGeom prst="rect">
            <a:avLst/>
          </a:prstGeom>
          <a:noFill/>
        </p:spPr>
      </p:pic>
      <p:sp>
        <p:nvSpPr>
          <p:cNvPr id="7" name="Rechteck 6"/>
          <p:cNvSpPr/>
          <p:nvPr/>
        </p:nvSpPr>
        <p:spPr>
          <a:xfrm>
            <a:off x="4644008" y="5320079"/>
            <a:ext cx="4392488" cy="1277273"/>
          </a:xfrm>
          <a:prstGeom prst="rect">
            <a:avLst/>
          </a:prstGeom>
          <a:ln w="47625">
            <a:solidFill>
              <a:srgbClr val="E8130E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de-DE" b="1" dirty="0" smtClean="0"/>
              <a:t>3D </a:t>
            </a:r>
            <a:r>
              <a:rPr lang="de-DE" b="1" dirty="0" err="1" smtClean="0"/>
              <a:t>complications</a:t>
            </a:r>
            <a:endParaRPr lang="de-DE" b="1" dirty="0" smtClean="0"/>
          </a:p>
          <a:p>
            <a:pPr>
              <a:buFont typeface="Symbol" pitchFamily="18" charset="2"/>
              <a:buChar char="-"/>
            </a:pPr>
            <a:r>
              <a:rPr lang="en-US" dirty="0" smtClean="0"/>
              <a:t>Partially inactive columns: loss of efficiency</a:t>
            </a:r>
            <a:endParaRPr lang="de-DE" dirty="0" smtClean="0"/>
          </a:p>
          <a:p>
            <a:pPr>
              <a:buFont typeface="Symbol" pitchFamily="18" charset="2"/>
              <a:buChar char="-"/>
            </a:pPr>
            <a:r>
              <a:rPr lang="de-DE" dirty="0" err="1" smtClean="0"/>
              <a:t>Production</a:t>
            </a:r>
            <a:r>
              <a:rPr lang="de-DE" dirty="0" smtClean="0"/>
              <a:t> </a:t>
            </a:r>
            <a:r>
              <a:rPr lang="de-DE" dirty="0" err="1" smtClean="0"/>
              <a:t>Yield</a:t>
            </a:r>
            <a:r>
              <a:rPr lang="de-DE" dirty="0" smtClean="0"/>
              <a:t>/</a:t>
            </a:r>
            <a:r>
              <a:rPr lang="de-DE" dirty="0" err="1" smtClean="0"/>
              <a:t>cost</a:t>
            </a:r>
            <a:r>
              <a:rPr lang="de-DE" dirty="0" smtClean="0"/>
              <a:t> </a:t>
            </a:r>
          </a:p>
          <a:p>
            <a:pPr>
              <a:buFont typeface="Wingdings" pitchFamily="2" charset="2"/>
              <a:buChar char="Ø"/>
            </a:pPr>
            <a:endParaRPr lang="de-DE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55576" y="1196752"/>
            <a:ext cx="8229600" cy="5112568"/>
          </a:xfrm>
        </p:spPr>
        <p:txBody>
          <a:bodyPr>
            <a:normAutofit lnSpcReduction="10000"/>
          </a:bodyPr>
          <a:lstStyle/>
          <a:p>
            <a:r>
              <a:rPr lang="de-DE" dirty="0" smtClean="0"/>
              <a:t>Übersicht ATLAS</a:t>
            </a:r>
          </a:p>
          <a:p>
            <a:r>
              <a:rPr lang="de-DE" dirty="0" smtClean="0"/>
              <a:t>Grundlagen Halbleiter</a:t>
            </a:r>
          </a:p>
          <a:p>
            <a:pPr lvl="1"/>
            <a:r>
              <a:rPr lang="de-DE" dirty="0" smtClean="0"/>
              <a:t>Dotierung</a:t>
            </a:r>
          </a:p>
          <a:p>
            <a:pPr lvl="1"/>
            <a:r>
              <a:rPr lang="en-US" dirty="0" smtClean="0"/>
              <a:t>p-n-junction</a:t>
            </a:r>
            <a:r>
              <a:rPr lang="de-DE" dirty="0" smtClean="0"/>
              <a:t> </a:t>
            </a:r>
          </a:p>
          <a:p>
            <a:r>
              <a:rPr lang="de-DE" dirty="0" smtClean="0"/>
              <a:t>Halbleiter als Sensoren</a:t>
            </a:r>
          </a:p>
          <a:p>
            <a:r>
              <a:rPr lang="de-DE" dirty="0" smtClean="0"/>
              <a:t>Sensortypen</a:t>
            </a:r>
          </a:p>
          <a:p>
            <a:endParaRPr lang="de-DE" dirty="0" smtClean="0"/>
          </a:p>
          <a:p>
            <a:r>
              <a:rPr lang="de-DE" b="1" dirty="0" smtClean="0"/>
              <a:t>Unsere Aufgaben	</a:t>
            </a:r>
            <a:r>
              <a:rPr lang="de-DE" dirty="0" smtClean="0"/>
              <a:t>	</a:t>
            </a:r>
          </a:p>
          <a:p>
            <a:r>
              <a:rPr lang="de-DE" dirty="0" smtClean="0"/>
              <a:t>Fazit</a:t>
            </a:r>
          </a:p>
          <a:p>
            <a:endParaRPr lang="de-DE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de-DE" dirty="0" smtClean="0"/>
              <a:t>Der Pixeldetektor und IBL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24075" y="1916832"/>
            <a:ext cx="4019925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4469310"/>
            <a:ext cx="4896544" cy="2388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124744"/>
            <a:ext cx="4998555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Dotierung</a:t>
            </a:r>
            <a:endParaRPr lang="de-DE" dirty="0"/>
          </a:p>
        </p:txBody>
      </p:sp>
      <p:pic>
        <p:nvPicPr>
          <p:cNvPr id="2051" name="Picture 3" descr="C:\Users\Joshi\Desktop\CERN\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3861048"/>
            <a:ext cx="5445701" cy="2930400"/>
          </a:xfrm>
          <a:prstGeom prst="rect">
            <a:avLst/>
          </a:prstGeom>
          <a:noFill/>
        </p:spPr>
      </p:pic>
      <p:pic>
        <p:nvPicPr>
          <p:cNvPr id="2052" name="Picture 4" descr="C:\Users\Joshi\Desktop\CERN\yg9x2fah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1196752"/>
            <a:ext cx="3168352" cy="2488386"/>
          </a:xfrm>
          <a:prstGeom prst="rect">
            <a:avLst/>
          </a:prstGeom>
          <a:noFill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3861048"/>
            <a:ext cx="6768752" cy="273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Halbleiter als Sensoren</a:t>
            </a:r>
            <a:endParaRPr lang="de-DE" dirty="0"/>
          </a:p>
        </p:txBody>
      </p:sp>
      <p:pic>
        <p:nvPicPr>
          <p:cNvPr id="1024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45024"/>
            <a:ext cx="432048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685419"/>
            <a:ext cx="3888432" cy="3271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98423" y="3689648"/>
            <a:ext cx="4445577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3" name="Gruppieren 22"/>
          <p:cNvGrpSpPr/>
          <p:nvPr/>
        </p:nvGrpSpPr>
        <p:grpSpPr>
          <a:xfrm>
            <a:off x="0" y="692696"/>
            <a:ext cx="5104652" cy="4295378"/>
            <a:chOff x="-1260648" y="836712"/>
            <a:chExt cx="5104652" cy="4295378"/>
          </a:xfrm>
        </p:grpSpPr>
        <p:pic>
          <p:nvPicPr>
            <p:cNvPr id="4098" name="Picture 2" descr="C:\Users\Joshi\Desktop\CERN\P_n_reverse_bias2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-1260648" y="836712"/>
              <a:ext cx="5104652" cy="4295378"/>
            </a:xfrm>
            <a:prstGeom prst="rect">
              <a:avLst/>
            </a:prstGeom>
            <a:noFill/>
          </p:spPr>
        </p:pic>
        <p:cxnSp>
          <p:nvCxnSpPr>
            <p:cNvPr id="22" name="Gerade Verbindung mit Pfeil 21"/>
            <p:cNvCxnSpPr/>
            <p:nvPr/>
          </p:nvCxnSpPr>
          <p:spPr>
            <a:xfrm flipH="1">
              <a:off x="683568" y="908720"/>
              <a:ext cx="1080120" cy="2736304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Picture 4" descr="C:\Users\Joshi\Desktop\CERN\2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1075417"/>
            <a:ext cx="4572000" cy="2137559"/>
          </a:xfrm>
          <a:prstGeom prst="rect">
            <a:avLst/>
          </a:prstGeom>
          <a:noFill/>
        </p:spPr>
      </p:pic>
      <p:pic>
        <p:nvPicPr>
          <p:cNvPr id="4101" name="Picture 5" descr="C:\Users\Joshi\Desktop\CERN\3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836712"/>
            <a:ext cx="4249316" cy="1723647"/>
          </a:xfrm>
          <a:prstGeom prst="rect">
            <a:avLst/>
          </a:prstGeom>
          <a:noFill/>
        </p:spPr>
      </p:pic>
      <p:grpSp>
        <p:nvGrpSpPr>
          <p:cNvPr id="26" name="Gruppieren 25"/>
          <p:cNvGrpSpPr/>
          <p:nvPr/>
        </p:nvGrpSpPr>
        <p:grpSpPr>
          <a:xfrm>
            <a:off x="2411760" y="1124744"/>
            <a:ext cx="4572000" cy="2736304"/>
            <a:chOff x="2411760" y="1124744"/>
            <a:chExt cx="4572000" cy="2736304"/>
          </a:xfrm>
        </p:grpSpPr>
        <p:cxnSp>
          <p:nvCxnSpPr>
            <p:cNvPr id="13" name="Gerade Verbindung mit Pfeil 12"/>
            <p:cNvCxnSpPr/>
            <p:nvPr/>
          </p:nvCxnSpPr>
          <p:spPr>
            <a:xfrm flipH="1">
              <a:off x="3635896" y="3230502"/>
              <a:ext cx="1008112" cy="630546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mit Pfeil 14"/>
            <p:cNvCxnSpPr/>
            <p:nvPr/>
          </p:nvCxnSpPr>
          <p:spPr>
            <a:xfrm>
              <a:off x="4644008" y="3230502"/>
              <a:ext cx="936104" cy="630546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Picture 4" descr="C:\Users\Joshi\Desktop\CERN\2.gi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411760" y="1124744"/>
              <a:ext cx="4572000" cy="2137559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828600" y="692696"/>
            <a:ext cx="8229600" cy="1143000"/>
          </a:xfrm>
        </p:spPr>
        <p:txBody>
          <a:bodyPr/>
          <a:lstStyle/>
          <a:p>
            <a:r>
              <a:rPr lang="de-DE" sz="4000" dirty="0" err="1" smtClean="0"/>
              <a:t>current</a:t>
            </a:r>
            <a:r>
              <a:rPr lang="de-DE" sz="4000" dirty="0" smtClean="0"/>
              <a:t> </a:t>
            </a:r>
            <a:r>
              <a:rPr lang="de-DE" sz="4000" dirty="0" err="1" smtClean="0"/>
              <a:t>and</a:t>
            </a:r>
            <a:r>
              <a:rPr lang="de-DE" sz="4000" dirty="0" smtClean="0"/>
              <a:t> </a:t>
            </a:r>
            <a:r>
              <a:rPr lang="de-DE" sz="4000" dirty="0" err="1" smtClean="0"/>
              <a:t>bias</a:t>
            </a:r>
            <a:endParaRPr lang="de-DE" sz="4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75572"/>
            <a:ext cx="7044520" cy="42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34459" y="908720"/>
            <a:ext cx="2909541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 … in der Praxis</a:t>
            </a:r>
            <a:endParaRPr lang="de-DE" dirty="0"/>
          </a:p>
        </p:txBody>
      </p:sp>
      <p:pic>
        <p:nvPicPr>
          <p:cNvPr id="6146" name="Picture 2" descr="C:\Users\Joshi\Desktop\3D1.png"/>
          <p:cNvPicPr>
            <a:picLocks noChangeAspect="1" noChangeArrowheads="1"/>
          </p:cNvPicPr>
          <p:nvPr/>
        </p:nvPicPr>
        <p:blipFill>
          <a:blip r:embed="rId2" cstate="print"/>
          <a:srcRect l="2501" r="8395" b="1421"/>
          <a:stretch>
            <a:fillRect/>
          </a:stretch>
        </p:blipFill>
        <p:spPr bwMode="auto">
          <a:xfrm>
            <a:off x="161764" y="1340768"/>
            <a:ext cx="8820472" cy="48577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… in der Praxis</a:t>
            </a:r>
            <a:endParaRPr lang="de-DE" dirty="0"/>
          </a:p>
        </p:txBody>
      </p:sp>
      <p:pic>
        <p:nvPicPr>
          <p:cNvPr id="7170" name="Picture 2" descr="C:\Users\Joshi\Desktop\3D2.png"/>
          <p:cNvPicPr>
            <a:picLocks noChangeAspect="1" noChangeArrowheads="1"/>
          </p:cNvPicPr>
          <p:nvPr/>
        </p:nvPicPr>
        <p:blipFill>
          <a:blip r:embed="rId2" cstate="print"/>
          <a:srcRect l="3049" r="9252" b="1877"/>
          <a:stretch>
            <a:fillRect/>
          </a:stretch>
        </p:blipFill>
        <p:spPr bwMode="auto">
          <a:xfrm>
            <a:off x="201606" y="1340768"/>
            <a:ext cx="8740789" cy="48682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3D-Sensoren</a:t>
            </a:r>
            <a:endParaRPr lang="de-DE" dirty="0"/>
          </a:p>
        </p:txBody>
      </p:sp>
      <p:pic>
        <p:nvPicPr>
          <p:cNvPr id="5122" name="Picture 2" descr="C:\Users\Joshi\Desktop\CERN\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28192" y="1727876"/>
            <a:ext cx="7164288" cy="4869476"/>
          </a:xfrm>
          <a:prstGeom prst="rect">
            <a:avLst/>
          </a:prstGeom>
          <a:noFill/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483768" cy="209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149</Words>
  <Application>Microsoft Office PowerPoint</Application>
  <PresentationFormat>Bildschirmpräsentation (4:3)</PresentationFormat>
  <Paragraphs>52</Paragraphs>
  <Slides>17</Slides>
  <Notes>4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19" baseType="lpstr">
      <vt:lpstr>Larissa-Design</vt:lpstr>
      <vt:lpstr>Origin50.Graph</vt:lpstr>
      <vt:lpstr>Quality Control on Silicon Sensors</vt:lpstr>
      <vt:lpstr>Inhalt</vt:lpstr>
      <vt:lpstr>Der Pixeldetektor und IBL</vt:lpstr>
      <vt:lpstr>Dotierung</vt:lpstr>
      <vt:lpstr>Halbleiter als Sensoren</vt:lpstr>
      <vt:lpstr>current and bias</vt:lpstr>
      <vt:lpstr> … in der Praxis</vt:lpstr>
      <vt:lpstr>… in der Praxis</vt:lpstr>
      <vt:lpstr>3D-Sensoren</vt:lpstr>
      <vt:lpstr>3D-Sensoren</vt:lpstr>
      <vt:lpstr>Optische Untersuchung</vt:lpstr>
      <vt:lpstr>long-term-measurement</vt:lpstr>
      <vt:lpstr>Weitere Messungen</vt:lpstr>
      <vt:lpstr>Folie 14</vt:lpstr>
      <vt:lpstr>Quellen</vt:lpstr>
      <vt:lpstr>planare Sensoren</vt:lpstr>
      <vt:lpstr>3D-Sensoren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Joshi</dc:creator>
  <cp:lastModifiedBy>Joshi</cp:lastModifiedBy>
  <cp:revision>88</cp:revision>
  <dcterms:created xsi:type="dcterms:W3CDTF">2013-04-15T07:11:21Z</dcterms:created>
  <dcterms:modified xsi:type="dcterms:W3CDTF">2013-04-19T05:29:42Z</dcterms:modified>
</cp:coreProperties>
</file>