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7" r:id="rId6"/>
    <p:sldId id="260" r:id="rId7"/>
    <p:sldId id="27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36" autoAdjust="0"/>
  </p:normalViewPr>
  <p:slideViewPr>
    <p:cSldViewPr>
      <p:cViewPr varScale="1">
        <p:scale>
          <a:sx n="81" d="100"/>
          <a:sy n="81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0F1CB-1CCB-471E-A7EA-04BD880CFFF8}" type="datetimeFigureOut">
              <a:rPr lang="de-DE" smtClean="0"/>
              <a:pPr/>
              <a:t>18.04.2013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9A33B-86E7-4406-A363-C092711606A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Dauer durch Atmosphäre</a:t>
            </a:r>
            <a:r>
              <a:rPr lang="de-DE" baseline="0" dirty="0" smtClean="0"/>
              <a:t> 13µs, eigentlich nur 600m, aber schaffen 10km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9A33B-86E7-4406-A363-C092711606A9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Mechanischer Standard + Stecker Standard + Daten Standard</a:t>
            </a:r>
          </a:p>
          <a:p>
            <a:r>
              <a:rPr lang="de-DE" smtClean="0"/>
              <a:t>Nuclear_Instrumentation_Module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9A33B-86E7-4406-A363-C092711606A9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9A33B-86E7-4406-A363-C092711606A9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C785-0D51-473D-957C-4B5F1F913DA0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Rechtec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10548-43C6-4FC1-893A-A5D0002863D3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6C392-886B-4F91-91DB-06FF0C8A906E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4D786-07C8-41D1-81B5-7399047FEFA9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0EFC2-E936-43C5-BA32-4D6A2CA7E632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DD07-19BF-4DEC-AFBD-A78F94AC227C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2106-FF2C-4F7E-AFB0-A8E41E106614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3AB8-3C9B-4AFA-9DA9-38F49469711D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F96-4E7B-411E-8095-AAED971FDA1B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B03D-F710-4E75-82F8-00C93C9D0781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Rechtec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E7A91EB-EB83-4B8E-885A-0A1193A11580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75505A2-37ED-4307-8521-AF5A453F2FB1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de-DE" dirty="0" smtClean="0"/>
              <a:t>Marco </a:t>
            </a:r>
            <a:r>
              <a:rPr lang="de-DE" dirty="0" err="1" smtClean="0"/>
              <a:t>Plaue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14E4DDF-8A82-4154-8F19-FD27EFF44D3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Szintillator" TargetMode="External"/><Relationship Id="rId2" Type="http://schemas.openxmlformats.org/officeDocument/2006/relationships/hyperlink" Target="https://de.wikipedia.org/wiki/My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iki/File:Kristall-CsI(Tl)_mit_Skala.jpg" TargetMode="External"/><Relationship Id="rId5" Type="http://schemas.openxmlformats.org/officeDocument/2006/relationships/hyperlink" Target="https://upload.wikimedia.org/wikipedia/commons/3/34/Szintillationsz%C3%A4hler.png" TargetMode="External"/><Relationship Id="rId4" Type="http://schemas.openxmlformats.org/officeDocument/2006/relationships/hyperlink" Target="https://de.wikipedia.org/wiki/Szintillationsz%C3%A4hler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//www.sciencephoto.com/image/740/large/A1050122-Light_guides_for_particle_detectors,_CERN-SP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Myonendetektion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Der kleine ATLAS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Bus-System aus den 80er Jahren</a:t>
            </a:r>
          </a:p>
          <a:p>
            <a:r>
              <a:rPr lang="de-DE" dirty="0" smtClean="0"/>
              <a:t>Noch 10 Jahre am CERN</a:t>
            </a:r>
          </a:p>
          <a:p>
            <a:r>
              <a:rPr lang="de-DE" dirty="0" smtClean="0"/>
              <a:t>Mehrere Geräte in einem </a:t>
            </a:r>
            <a:r>
              <a:rPr lang="de-DE" dirty="0" err="1" smtClean="0"/>
              <a:t>Crate</a:t>
            </a:r>
            <a:endParaRPr lang="de-DE" dirty="0" smtClean="0"/>
          </a:p>
          <a:p>
            <a:r>
              <a:rPr lang="de-DE" dirty="0" smtClean="0"/>
              <a:t>Schnelles Auslesen von Daten</a:t>
            </a:r>
          </a:p>
        </p:txBody>
      </p:sp>
      <p:pic>
        <p:nvPicPr>
          <p:cNvPr id="2050" name="Picture 2" descr="D:\Marco\Desktop\Praktikum\Präsentation\VMEb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484784"/>
            <a:ext cx="2771800" cy="4541317"/>
          </a:xfrm>
          <a:prstGeom prst="rect">
            <a:avLst/>
          </a:prstGeom>
          <a:noFill/>
        </p:spPr>
      </p:pic>
      <p:pic>
        <p:nvPicPr>
          <p:cNvPr id="2051" name="Picture 3" descr="D:\Marco\Desktop\Praktikum\Präsentation\Crat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005064"/>
            <a:ext cx="4264170" cy="2532706"/>
          </a:xfrm>
          <a:prstGeom prst="rect">
            <a:avLst/>
          </a:prstGeom>
          <a:noFill/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69D6-77F9-4BC8-BCE0-49EE03418E46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mit VME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NIM als </a:t>
            </a:r>
            <a:r>
              <a:rPr lang="de-DE" dirty="0" err="1" smtClean="0"/>
              <a:t>Triggerlogik</a:t>
            </a:r>
            <a:endParaRPr lang="de-DE" dirty="0" smtClean="0"/>
          </a:p>
          <a:p>
            <a:r>
              <a:rPr lang="de-DE" dirty="0" smtClean="0"/>
              <a:t>TDC: Zeitmessung</a:t>
            </a:r>
          </a:p>
          <a:p>
            <a:pPr lvl="1"/>
            <a:r>
              <a:rPr lang="de-DE" dirty="0" smtClean="0"/>
              <a:t>Differenz, wann Myonen erkannt werden</a:t>
            </a:r>
          </a:p>
          <a:p>
            <a:r>
              <a:rPr lang="de-DE" dirty="0" smtClean="0"/>
              <a:t>QDC: Ladungsmessung</a:t>
            </a:r>
          </a:p>
          <a:p>
            <a:pPr lvl="1"/>
            <a:r>
              <a:rPr lang="de-DE" dirty="0" smtClean="0"/>
              <a:t>Wie viele Ladungen wurden vom Myon erzeugt</a:t>
            </a:r>
          </a:p>
          <a:p>
            <a:r>
              <a:rPr lang="de-DE" dirty="0" smtClean="0"/>
              <a:t>Justierung der Parameter relativ zum Trigger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06F6-EC5B-4B5B-B3B8-EDB9AE0A5BEA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pic>
        <p:nvPicPr>
          <p:cNvPr id="2050" name="Picture 2" descr="D:\Marco\Desktop\Praktikum\Präsentation\V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8975" y="0"/>
            <a:ext cx="3695025" cy="24457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mit VME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Original ATLAS-Software</a:t>
            </a:r>
          </a:p>
          <a:p>
            <a:pPr lvl="1"/>
            <a:r>
              <a:rPr lang="de-DE" dirty="0" smtClean="0"/>
              <a:t>1 Sensor bis hunderte Millionen Sensoren</a:t>
            </a:r>
          </a:p>
          <a:p>
            <a:pPr lvl="1"/>
            <a:r>
              <a:rPr lang="de-DE" dirty="0" smtClean="0"/>
              <a:t>Automatische Auswertung</a:t>
            </a:r>
          </a:p>
          <a:p>
            <a:pPr lvl="2"/>
            <a:r>
              <a:rPr lang="de-DE" dirty="0" smtClean="0"/>
              <a:t>Speichern in Datenbank</a:t>
            </a:r>
          </a:p>
          <a:p>
            <a:pPr lvl="2"/>
            <a:r>
              <a:rPr lang="de-DE" dirty="0" smtClean="0"/>
              <a:t>Histogramme</a:t>
            </a:r>
          </a:p>
          <a:p>
            <a:pPr lvl="2"/>
            <a:r>
              <a:rPr lang="de-DE" dirty="0" smtClean="0"/>
              <a:t>Diagramme</a:t>
            </a:r>
          </a:p>
          <a:p>
            <a:pPr lvl="2"/>
            <a:r>
              <a:rPr lang="de-DE" dirty="0" smtClean="0"/>
              <a:t>Überwachung der Geräte</a:t>
            </a:r>
          </a:p>
          <a:p>
            <a:pPr lvl="2"/>
            <a:r>
              <a:rPr lang="de-DE" dirty="0" smtClean="0"/>
              <a:t>Steuerung über endlichen Automaten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027C-F68D-48B0-8DC7-2E8F7B461167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</a:t>
            </a:r>
            <a:r>
              <a:rPr lang="de-DE" dirty="0" smtClean="0"/>
              <a:t>rgebnisse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625609"/>
          </a:xfrm>
        </p:spPr>
        <p:txBody>
          <a:bodyPr/>
          <a:lstStyle/>
          <a:p>
            <a:r>
              <a:rPr lang="de-DE" dirty="0" smtClean="0"/>
              <a:t>Systematischer Fehler in der Zeitmessung</a:t>
            </a:r>
          </a:p>
          <a:p>
            <a:pPr lvl="1"/>
            <a:r>
              <a:rPr lang="de-DE" dirty="0" smtClean="0"/>
              <a:t>Aber konstanter Fehler</a:t>
            </a:r>
          </a:p>
          <a:p>
            <a:r>
              <a:rPr lang="de-DE" dirty="0" smtClean="0"/>
              <a:t>2 Variablen </a:t>
            </a:r>
            <a:r>
              <a:rPr lang="de-DE" dirty="0" smtClean="0">
                <a:sym typeface="Wingdings" pitchFamily="2" charset="2"/>
              </a:rPr>
              <a:t> 2 Gleichungen</a:t>
            </a:r>
          </a:p>
          <a:p>
            <a:r>
              <a:rPr lang="de-DE" dirty="0" smtClean="0">
                <a:sym typeface="Wingdings" pitchFamily="2" charset="2"/>
              </a:rPr>
              <a:t>T(Fehler)=-0,61 </a:t>
            </a:r>
            <a:r>
              <a:rPr lang="de-DE" dirty="0" err="1" smtClean="0">
                <a:sym typeface="Wingdings" pitchFamily="2" charset="2"/>
              </a:rPr>
              <a:t>ns</a:t>
            </a: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T(Myon)=0,22ns</a:t>
            </a:r>
          </a:p>
          <a:p>
            <a:r>
              <a:rPr lang="de-DE" dirty="0" smtClean="0">
                <a:sym typeface="Wingdings" pitchFamily="2" charset="2"/>
              </a:rPr>
              <a:t>v(Myon)≈0,95 c</a:t>
            </a:r>
          </a:p>
          <a:p>
            <a:r>
              <a:rPr lang="de-DE" dirty="0" smtClean="0">
                <a:sym typeface="Wingdings" pitchFamily="2" charset="2"/>
              </a:rPr>
              <a:t>Photonen pro Myon im Schnitt: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12000 bis 18000</a:t>
            </a:r>
            <a:endParaRPr lang="de-DE" dirty="0"/>
          </a:p>
        </p:txBody>
      </p:sp>
      <p:pic>
        <p:nvPicPr>
          <p:cNvPr id="3074" name="Picture 2" descr="D:\Marco\Desktop\Praktikum\Präsentation\kurzedistan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6052334" cy="4104456"/>
          </a:xfrm>
          <a:prstGeom prst="rect">
            <a:avLst/>
          </a:prstGeom>
          <a:noFill/>
        </p:spPr>
      </p:pic>
      <p:pic>
        <p:nvPicPr>
          <p:cNvPr id="3075" name="Picture 3" descr="D:\Marco\Desktop\Praktikum\Präsentation\grossedistanz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80788"/>
            <a:ext cx="6012160" cy="4077212"/>
          </a:xfrm>
          <a:prstGeom prst="rect">
            <a:avLst/>
          </a:prstGeom>
          <a:noFill/>
        </p:spPr>
      </p:pic>
      <p:pic>
        <p:nvPicPr>
          <p:cNvPr id="3081" name="Picture 9" descr="D:\Marco\Desktop\Praktikum\Präsentation\ladung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84784"/>
            <a:ext cx="4990522" cy="3384376"/>
          </a:xfrm>
          <a:prstGeom prst="rect">
            <a:avLst/>
          </a:prstGeom>
          <a:noFill/>
        </p:spPr>
      </p:pic>
      <p:pic>
        <p:nvPicPr>
          <p:cNvPr id="3082" name="Picture 10" descr="D:\Marco\Desktop\Praktikum\Präsentation\ladung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3464450"/>
            <a:ext cx="5004048" cy="3393550"/>
          </a:xfrm>
          <a:prstGeom prst="rect">
            <a:avLst/>
          </a:prstGeom>
          <a:noFill/>
        </p:spPr>
      </p:pic>
      <p:pic>
        <p:nvPicPr>
          <p:cNvPr id="3083" name="Picture 11" descr="D:\Marco\Desktop\Praktikum\Präsentation\ladung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84784"/>
            <a:ext cx="5004048" cy="3393550"/>
          </a:xfrm>
          <a:prstGeom prst="rect">
            <a:avLst/>
          </a:prstGeom>
          <a:noFill/>
        </p:spPr>
      </p:pic>
      <p:pic>
        <p:nvPicPr>
          <p:cNvPr id="3084" name="Picture 12" descr="D:\Marco\Desktop\Praktikum\Präsentation\ladung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75448" y="3488522"/>
            <a:ext cx="4968552" cy="3369478"/>
          </a:xfrm>
          <a:prstGeom prst="rect">
            <a:avLst/>
          </a:prstGeom>
          <a:noFill/>
        </p:spPr>
      </p:pic>
      <p:pic>
        <p:nvPicPr>
          <p:cNvPr id="3085" name="Picture 13" descr="D:\Marco\Desktop\Praktikum\Präsentation\pedestal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484784"/>
            <a:ext cx="4990519" cy="3384375"/>
          </a:xfrm>
          <a:prstGeom prst="rect">
            <a:avLst/>
          </a:prstGeom>
          <a:noFill/>
        </p:spPr>
      </p:pic>
      <p:pic>
        <p:nvPicPr>
          <p:cNvPr id="3086" name="Picture 14" descr="D:\Marco\Desktop\Praktikum\Präsentation\pedestal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7476" y="3320357"/>
            <a:ext cx="5216524" cy="3537643"/>
          </a:xfrm>
          <a:prstGeom prst="rect">
            <a:avLst/>
          </a:prstGeom>
          <a:noFill/>
        </p:spPr>
      </p:pic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6CDE-5850-429F-8526-28A352F9439A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10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1000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00.inventorspot.com/images/fro1_05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238"/>
          <a:stretch/>
        </p:blipFill>
        <p:spPr bwMode="auto">
          <a:xfrm>
            <a:off x="5724128" y="1700808"/>
            <a:ext cx="3238727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wojim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33056"/>
            <a:ext cx="3477377" cy="250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nternational Workshop on Muon Radiography of Volacanoes 2001 Pos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4844039" cy="457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de-DE" dirty="0" smtClean="0"/>
              <a:t>Anwendung: Vulkan-Tomografie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1856-91C9-4F0D-A5D3-506E6D9D91E9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>
                <a:hlinkClick r:id="rId2"/>
              </a:rPr>
              <a:t>https://de.wikipedia.org/wiki/Myon</a:t>
            </a:r>
            <a:endParaRPr lang="de-DE" sz="2400" dirty="0" smtClean="0"/>
          </a:p>
          <a:p>
            <a:r>
              <a:rPr lang="de-DE" sz="2400" dirty="0" smtClean="0">
                <a:hlinkClick r:id="rId3"/>
              </a:rPr>
              <a:t>https://de.wikipedia.org/wiki/Szintillator</a:t>
            </a:r>
            <a:endParaRPr lang="de-DE" sz="2400" dirty="0" smtClean="0"/>
          </a:p>
          <a:p>
            <a:r>
              <a:rPr lang="de-DE" sz="2400" dirty="0" smtClean="0">
                <a:hlinkClick r:id="rId4"/>
              </a:rPr>
              <a:t>https://de.wikipedia.org/wiki/Szintillationsz%C3%A4hler</a:t>
            </a:r>
            <a:endParaRPr lang="de-DE" sz="2400" dirty="0" smtClean="0"/>
          </a:p>
          <a:p>
            <a:r>
              <a:rPr lang="de-DE" sz="2400" dirty="0" smtClean="0">
                <a:hlinkClick r:id="rId5"/>
              </a:rPr>
              <a:t>https://upload.wikimedia.org/wikipedia/commons/3/34/Szintillationsz%C3%A4hler.png</a:t>
            </a:r>
            <a:r>
              <a:rPr lang="de-DE" sz="2400" dirty="0" smtClean="0"/>
              <a:t> (geändert)</a:t>
            </a:r>
          </a:p>
          <a:p>
            <a:r>
              <a:rPr lang="de-DE" sz="2400" dirty="0" smtClean="0">
                <a:hlinkClick r:id="rId6"/>
              </a:rPr>
              <a:t>https://commons.wikimedia.org/wiki/File:Kristall-CsI(Tl)_mit_Skala.jpg</a:t>
            </a:r>
            <a:endParaRPr lang="de-DE" sz="2400" dirty="0" smtClean="0"/>
          </a:p>
          <a:p>
            <a:r>
              <a:rPr lang="de-DE" dirty="0" smtClean="0"/>
              <a:t>Markus Joos (Bilder und Infos)</a:t>
            </a:r>
          </a:p>
          <a:p>
            <a:r>
              <a:rPr lang="de-DE" dirty="0" smtClean="0"/>
              <a:t>Eigene Bilder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809C-00C0-4A31-9F81-9823A50B0893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Vielen Dank für </a:t>
            </a:r>
            <a:r>
              <a:rPr lang="de-DE" smtClean="0"/>
              <a:t>eure Aufmerksamkeit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Myonen</a:t>
            </a:r>
          </a:p>
          <a:p>
            <a:r>
              <a:rPr lang="de-DE" dirty="0" smtClean="0"/>
              <a:t>Szintillationszähler</a:t>
            </a:r>
          </a:p>
          <a:p>
            <a:r>
              <a:rPr lang="de-DE" dirty="0" smtClean="0"/>
              <a:t>Messung 1 (NIM)</a:t>
            </a:r>
          </a:p>
          <a:p>
            <a:r>
              <a:rPr lang="de-DE" dirty="0" smtClean="0"/>
              <a:t>Messung 2 (VME)</a:t>
            </a:r>
          </a:p>
          <a:p>
            <a:r>
              <a:rPr lang="de-DE" dirty="0" smtClean="0"/>
              <a:t>Anwendung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2389-23C5-440B-9FFF-C208B65246BA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Myonen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2. Familie der </a:t>
            </a:r>
            <a:r>
              <a:rPr lang="de-DE" dirty="0" err="1" smtClean="0"/>
              <a:t>Leptonen</a:t>
            </a:r>
            <a:endParaRPr lang="de-DE" dirty="0" smtClean="0"/>
          </a:p>
          <a:p>
            <a:pPr lvl="1"/>
            <a:r>
              <a:rPr lang="de-DE" dirty="0" smtClean="0"/>
              <a:t>200x schwerer als Elektron (1.Familie)</a:t>
            </a:r>
          </a:p>
          <a:p>
            <a:pPr lvl="1"/>
            <a:r>
              <a:rPr lang="de-DE" dirty="0" smtClean="0"/>
              <a:t>Gleiche Ladung</a:t>
            </a:r>
          </a:p>
          <a:p>
            <a:pPr lvl="1"/>
            <a:r>
              <a:rPr lang="de-DE" dirty="0" smtClean="0"/>
              <a:t>3.Familie Tau-</a:t>
            </a:r>
            <a:r>
              <a:rPr lang="de-DE" dirty="0" err="1" smtClean="0"/>
              <a:t>Lepton</a:t>
            </a:r>
            <a:endParaRPr lang="de-DE" dirty="0" smtClean="0"/>
          </a:p>
          <a:p>
            <a:r>
              <a:rPr lang="de-DE" dirty="0" smtClean="0"/>
              <a:t>Lebensdauer 1,5 µs</a:t>
            </a:r>
          </a:p>
          <a:p>
            <a:pPr lvl="1"/>
            <a:r>
              <a:rPr lang="de-DE" dirty="0" smtClean="0"/>
              <a:t>Zeitdilatation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3C8CE-870A-49D6-AEE2-1B90D0F7C282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Szintillationszähler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Scintillare</a:t>
            </a:r>
            <a:r>
              <a:rPr lang="de-DE" dirty="0" smtClean="0"/>
              <a:t>: funkeln, flackern</a:t>
            </a:r>
          </a:p>
          <a:p>
            <a:pPr lvl="1"/>
            <a:r>
              <a:rPr lang="de-DE" dirty="0" smtClean="0"/>
              <a:t>Leuchten bei geladenen Teilchen</a:t>
            </a:r>
          </a:p>
          <a:p>
            <a:r>
              <a:rPr lang="de-DE" dirty="0" err="1" smtClean="0"/>
              <a:t>LightGuides</a:t>
            </a:r>
            <a:endParaRPr lang="de-DE" dirty="0" smtClean="0"/>
          </a:p>
          <a:p>
            <a:pPr lvl="1"/>
            <a:r>
              <a:rPr lang="de-DE" dirty="0" smtClean="0"/>
              <a:t>Leiten das Licht zum PM</a:t>
            </a:r>
          </a:p>
          <a:p>
            <a:endParaRPr lang="de-DE" dirty="0"/>
          </a:p>
        </p:txBody>
      </p:sp>
      <p:pic>
        <p:nvPicPr>
          <p:cNvPr id="1027" name="Picture 3" descr="D:\Marco\Desktop\Praktikum\Präsentation\Kristall-CsI(Tl)_mit_Sk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852936"/>
            <a:ext cx="3851920" cy="2888940"/>
          </a:xfrm>
          <a:prstGeom prst="rect">
            <a:avLst/>
          </a:prstGeom>
          <a:noFill/>
        </p:spPr>
      </p:pic>
      <p:pic>
        <p:nvPicPr>
          <p:cNvPr id="7" name="Picture 4" descr="Light guides for particle detectors, CER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3706664" cy="267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8964-21C0-4ADE-A54D-49106EC62D14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Szintillationszähler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Photomultiplier</a:t>
            </a:r>
            <a:endParaRPr lang="de-DE" dirty="0" smtClean="0"/>
          </a:p>
          <a:p>
            <a:pPr lvl="1"/>
            <a:r>
              <a:rPr lang="de-DE" dirty="0" smtClean="0"/>
              <a:t>Photoeffekt</a:t>
            </a:r>
          </a:p>
          <a:p>
            <a:pPr lvl="1"/>
            <a:r>
              <a:rPr lang="de-DE" dirty="0" err="1" smtClean="0"/>
              <a:t>Dynodenkaskade</a:t>
            </a:r>
            <a:endParaRPr lang="de-DE" dirty="0" smtClean="0"/>
          </a:p>
          <a:p>
            <a:pPr lvl="2"/>
            <a:r>
              <a:rPr lang="de-DE" dirty="0" smtClean="0"/>
              <a:t>Hochspannung 2kV</a:t>
            </a:r>
          </a:p>
          <a:p>
            <a:pPr lvl="1"/>
            <a:r>
              <a:rPr lang="de-DE" dirty="0" smtClean="0"/>
              <a:t>Verstärkungsfaktor 100000</a:t>
            </a:r>
            <a:endParaRPr lang="de-DE" dirty="0"/>
          </a:p>
        </p:txBody>
      </p:sp>
      <p:pic>
        <p:nvPicPr>
          <p:cNvPr id="4" name="Picture 4" descr="D:\Marco\Desktop\Praktikum\Präsentation\Szintillationszähler Sche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257048"/>
            <a:ext cx="6012160" cy="2600952"/>
          </a:xfrm>
          <a:prstGeom prst="rect">
            <a:avLst/>
          </a:prstGeom>
          <a:noFill/>
        </p:spPr>
      </p:pic>
      <p:pic>
        <p:nvPicPr>
          <p:cNvPr id="5" name="Picture 2" descr="D:\Marco\Desktop\Praktikum\Präsentation\Szintillationszähl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1881" y="1484784"/>
            <a:ext cx="4982119" cy="2376264"/>
          </a:xfrm>
          <a:prstGeom prst="rect">
            <a:avLst/>
          </a:prstGeom>
          <a:noFill/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926BA-4BBA-406A-84D5-7117D56DE965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mit NIM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„NIM </a:t>
            </a:r>
            <a:r>
              <a:rPr lang="de-DE" dirty="0" err="1" smtClean="0"/>
              <a:t>means</a:t>
            </a:r>
            <a:r>
              <a:rPr lang="de-DE" dirty="0" smtClean="0"/>
              <a:t> NIM“</a:t>
            </a:r>
          </a:p>
          <a:p>
            <a:pPr lvl="1"/>
            <a:r>
              <a:rPr lang="de-DE" dirty="0" smtClean="0"/>
              <a:t>Standard für Mechanik und Elektronik</a:t>
            </a:r>
          </a:p>
          <a:p>
            <a:r>
              <a:rPr lang="de-DE" dirty="0" err="1" smtClean="0"/>
              <a:t>Discriminator</a:t>
            </a:r>
            <a:r>
              <a:rPr lang="de-DE" dirty="0" smtClean="0"/>
              <a:t>: 1-Bit-Analog-Digital-Wandler</a:t>
            </a:r>
          </a:p>
          <a:p>
            <a:r>
              <a:rPr lang="de-DE" dirty="0" err="1" smtClean="0"/>
              <a:t>Coincidence</a:t>
            </a:r>
            <a:r>
              <a:rPr lang="de-DE" dirty="0" smtClean="0"/>
              <a:t>-Unit: Myonen müssen durch beide Detektoren</a:t>
            </a:r>
          </a:p>
          <a:p>
            <a:pPr lvl="1"/>
            <a:r>
              <a:rPr lang="de-DE" dirty="0" smtClean="0"/>
              <a:t>Sonst nur Störung von PM</a:t>
            </a:r>
          </a:p>
          <a:p>
            <a:r>
              <a:rPr lang="de-DE" dirty="0" smtClean="0"/>
              <a:t>Oszilloskop (Single Trigger)</a:t>
            </a:r>
          </a:p>
          <a:p>
            <a:pPr lvl="1"/>
            <a:r>
              <a:rPr lang="de-DE" dirty="0" smtClean="0"/>
              <a:t>Länge und Spannung eines Pulses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9F75-CC11-453F-B92A-5669758A1271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Messung mit NIM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4D786-07C8-41D1-81B5-7399047FEFA9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026" name="Picture 2" descr="D:\Marco\Desktop\Praktikum\Präsentation\PM-Pul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484784"/>
            <a:ext cx="3810000" cy="2705100"/>
          </a:xfrm>
          <a:prstGeom prst="rect">
            <a:avLst/>
          </a:prstGeom>
          <a:noFill/>
        </p:spPr>
      </p:pic>
      <p:pic>
        <p:nvPicPr>
          <p:cNvPr id="1027" name="Picture 3" descr="D:\Marco\Desktop\Praktikum\Präsentation\NIM-Puls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149063"/>
            <a:ext cx="3779912" cy="2708937"/>
          </a:xfrm>
          <a:prstGeom prst="rect">
            <a:avLst/>
          </a:prstGeom>
          <a:noFill/>
        </p:spPr>
      </p:pic>
      <p:pic>
        <p:nvPicPr>
          <p:cNvPr id="1028" name="Picture 4" descr="D:\Marco\Desktop\Praktikum\Präsentation\NIM-Rac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20888"/>
            <a:ext cx="5365526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4,8 bis 5,3 </a:t>
            </a:r>
            <a:r>
              <a:rPr lang="de-DE" dirty="0" err="1" smtClean="0"/>
              <a:t>Koinzidenzen</a:t>
            </a:r>
            <a:r>
              <a:rPr lang="de-DE" dirty="0" smtClean="0"/>
              <a:t> pro Sekunde</a:t>
            </a:r>
          </a:p>
          <a:p>
            <a:pPr lvl="1"/>
            <a:r>
              <a:rPr lang="de-DE" dirty="0" smtClean="0"/>
              <a:t>Erwartet 6 (0,06 m² Detektor, 100 Myonen/m²/s)</a:t>
            </a:r>
          </a:p>
          <a:p>
            <a:r>
              <a:rPr lang="de-DE" dirty="0" smtClean="0"/>
              <a:t>Dauer der Pulse: 17-22 </a:t>
            </a:r>
            <a:r>
              <a:rPr lang="de-DE" dirty="0" err="1" smtClean="0"/>
              <a:t>ns</a:t>
            </a:r>
            <a:endParaRPr lang="de-DE" dirty="0" smtClean="0"/>
          </a:p>
          <a:p>
            <a:r>
              <a:rPr lang="de-DE" dirty="0" smtClean="0"/>
              <a:t>Maximale Spannung: 72-625 mV</a:t>
            </a:r>
          </a:p>
          <a:p>
            <a:pPr lvl="1"/>
            <a:r>
              <a:rPr lang="de-DE" dirty="0" smtClean="0"/>
              <a:t>Ladung pro Puls: 12-100 </a:t>
            </a:r>
            <a:r>
              <a:rPr lang="de-DE" dirty="0" err="1" smtClean="0"/>
              <a:t>pC</a:t>
            </a:r>
            <a:endParaRPr lang="de-DE" dirty="0" smtClean="0"/>
          </a:p>
          <a:p>
            <a:pPr lvl="1"/>
            <a:r>
              <a:rPr lang="de-DE" dirty="0" smtClean="0"/>
              <a:t>Verstärkung durch PM: 100000</a:t>
            </a:r>
          </a:p>
          <a:p>
            <a:pPr lvl="1"/>
            <a:r>
              <a:rPr lang="de-DE" dirty="0" smtClean="0"/>
              <a:t>Wirkungsquotient PM: 10%</a:t>
            </a: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7000-66000 Photonen pro </a:t>
            </a:r>
            <a:r>
              <a:rPr lang="de-DE" dirty="0" err="1" smtClean="0">
                <a:sym typeface="Wingdings" pitchFamily="2" charset="2"/>
              </a:rPr>
              <a:t>Myonendurchgang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FEC7-0814-4884-A948-5E8945E0DA86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Mögliche </a:t>
            </a:r>
            <a:r>
              <a:rPr lang="de-DE" dirty="0" err="1" smtClean="0"/>
              <a:t>Messfehler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Lichtquellen, Lichtlecks</a:t>
            </a:r>
          </a:p>
          <a:p>
            <a:r>
              <a:rPr lang="de-DE" dirty="0" smtClean="0"/>
              <a:t>Radioaktive Strahlung (Alpha, Beta, Gamma)</a:t>
            </a:r>
          </a:p>
          <a:p>
            <a:r>
              <a:rPr lang="de-DE" dirty="0" smtClean="0"/>
              <a:t>Thermische Elektronen im PM</a:t>
            </a:r>
          </a:p>
          <a:p>
            <a:pPr lvl="1"/>
            <a:r>
              <a:rPr lang="de-DE" dirty="0" smtClean="0"/>
              <a:t>Eine falsche Koinzidenz pro Tag</a:t>
            </a:r>
            <a:endParaRPr lang="de-DE" dirty="0"/>
          </a:p>
        </p:txBody>
      </p:sp>
      <p:cxnSp>
        <p:nvCxnSpPr>
          <p:cNvPr id="5" name="Gerade Verbindung 4"/>
          <p:cNvCxnSpPr/>
          <p:nvPr/>
        </p:nvCxnSpPr>
        <p:spPr>
          <a:xfrm>
            <a:off x="1331640" y="4365104"/>
            <a:ext cx="64087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/>
        </p:nvCxnSpPr>
        <p:spPr>
          <a:xfrm>
            <a:off x="1331640" y="4221088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7740352" y="4221088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1547664" y="4365104"/>
            <a:ext cx="360040" cy="72008"/>
          </a:xfrm>
          <a:prstGeom prst="rect">
            <a:avLst/>
          </a:prstGeom>
          <a:noFill/>
          <a:ln w="25400" cap="sq" cmpd="sng">
            <a:solidFill>
              <a:srgbClr val="FF0000"/>
            </a:solidFill>
            <a:miter lim="800000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3203848" y="4365104"/>
            <a:ext cx="360040" cy="72008"/>
          </a:xfrm>
          <a:prstGeom prst="rect">
            <a:avLst/>
          </a:prstGeom>
          <a:noFill/>
          <a:ln w="25400" cap="sq" cmpd="sng">
            <a:solidFill>
              <a:srgbClr val="FF0000"/>
            </a:solidFill>
            <a:miter lim="800000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5796136" y="4365104"/>
            <a:ext cx="360040" cy="72008"/>
          </a:xfrm>
          <a:prstGeom prst="rect">
            <a:avLst/>
          </a:prstGeom>
          <a:noFill/>
          <a:ln w="25400" cap="sq" cmpd="sng">
            <a:solidFill>
              <a:srgbClr val="FF0000"/>
            </a:solidFill>
            <a:miter lim="800000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7020272" y="4365104"/>
            <a:ext cx="360040" cy="72008"/>
          </a:xfrm>
          <a:prstGeom prst="rect">
            <a:avLst/>
          </a:prstGeom>
          <a:noFill/>
          <a:ln w="25400" cap="sq" cmpd="sng">
            <a:solidFill>
              <a:srgbClr val="FF0000"/>
            </a:solidFill>
            <a:miter lim="800000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7884368" y="4221088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1s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475656" y="4437112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50ns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>
          <a:xfrm>
            <a:off x="1331640" y="4869160"/>
            <a:ext cx="64087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1331640" y="4725144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7740352" y="4725144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/>
          <p:cNvSpPr/>
          <p:nvPr/>
        </p:nvSpPr>
        <p:spPr>
          <a:xfrm>
            <a:off x="1331640" y="4869160"/>
            <a:ext cx="360040" cy="72008"/>
          </a:xfrm>
          <a:prstGeom prst="rect">
            <a:avLst/>
          </a:prstGeom>
          <a:noFill/>
          <a:ln w="25400" cap="sq" cmpd="sng">
            <a:solidFill>
              <a:srgbClr val="FF0000"/>
            </a:solidFill>
            <a:miter lim="800000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1691680" y="4869160"/>
            <a:ext cx="360040" cy="72008"/>
          </a:xfrm>
          <a:prstGeom prst="rect">
            <a:avLst/>
          </a:prstGeom>
          <a:noFill/>
          <a:ln w="25400" cap="sq" cmpd="sng">
            <a:solidFill>
              <a:srgbClr val="FF0000"/>
            </a:solidFill>
            <a:miter lim="800000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2051720" y="4869160"/>
            <a:ext cx="360040" cy="72008"/>
          </a:xfrm>
          <a:prstGeom prst="rect">
            <a:avLst/>
          </a:prstGeom>
          <a:noFill/>
          <a:ln w="25400" cap="sq" cmpd="sng">
            <a:solidFill>
              <a:srgbClr val="FF0000"/>
            </a:solidFill>
            <a:miter lim="800000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2411760" y="4869160"/>
            <a:ext cx="360040" cy="72008"/>
          </a:xfrm>
          <a:prstGeom prst="rect">
            <a:avLst/>
          </a:prstGeom>
          <a:noFill/>
          <a:ln w="25400" cap="sq" cmpd="sng">
            <a:solidFill>
              <a:srgbClr val="FF0000"/>
            </a:solidFill>
            <a:miter lim="800000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1403648" y="5229200"/>
            <a:ext cx="1252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15*50ns=750ns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355976" y="5229200"/>
            <a:ext cx="1984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1-15*50ns= 999999250ns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Gerade Verbindung 35"/>
          <p:cNvCxnSpPr/>
          <p:nvPr/>
        </p:nvCxnSpPr>
        <p:spPr>
          <a:xfrm>
            <a:off x="1331640" y="5445224"/>
            <a:ext cx="64087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1331640" y="5301208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2771800" y="5301208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>
            <a:off x="7740352" y="5301208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Datumsplatzhalt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0EB9-0131-445F-8F27-E156D48DC150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43" name="Foliennummernplatzhalt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4DDF-8A82-4154-8F19-FD27EFF44D3B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4" name="Fußzeilenplatzhalt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Marco Plaue</a:t>
            </a:r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 animBg="1"/>
      <p:bldP spid="16" grpId="0" animBg="1"/>
      <p:bldP spid="17" grpId="0" animBg="1"/>
      <p:bldP spid="18" grpId="0" animBg="1"/>
      <p:bldP spid="19" grpId="0"/>
      <p:bldP spid="20" grpId="0"/>
      <p:bldP spid="24" grpId="0" animBg="1"/>
      <p:bldP spid="25" grpId="0" animBg="1"/>
      <p:bldP spid="26" grpId="0" animBg="1"/>
      <p:bldP spid="27" grpId="0" animBg="1"/>
      <p:bldP spid="34" grpId="0"/>
      <p:bldP spid="3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408</Words>
  <Application>Microsoft Office PowerPoint</Application>
  <PresentationFormat>Bildschirmpräsentation (4:3)</PresentationFormat>
  <Paragraphs>140</Paragraphs>
  <Slides>16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Modul</vt:lpstr>
      <vt:lpstr>Myonendetektion</vt:lpstr>
      <vt:lpstr>Inhalt</vt:lpstr>
      <vt:lpstr>Myonen</vt:lpstr>
      <vt:lpstr>Szintillationszähler</vt:lpstr>
      <vt:lpstr>Szintillationszähler</vt:lpstr>
      <vt:lpstr>Messung mit NIM</vt:lpstr>
      <vt:lpstr>Messung mit NIM</vt:lpstr>
      <vt:lpstr>Ergebnisse</vt:lpstr>
      <vt:lpstr>Mögliche Messfehler</vt:lpstr>
      <vt:lpstr>VME</vt:lpstr>
      <vt:lpstr>Messung mit VME</vt:lpstr>
      <vt:lpstr>Messung mit VME</vt:lpstr>
      <vt:lpstr>Ergebnisse</vt:lpstr>
      <vt:lpstr>Anwendung: Vulkan-Tomografie</vt:lpstr>
      <vt:lpstr>Quellen</vt:lpstr>
      <vt:lpstr>Vielen Dank für eure Aufmerksamkeit</vt:lpstr>
    </vt:vector>
  </TitlesOfParts>
  <Company>Frost-RL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Myonendetektion</dc:title>
  <dc:creator>Marco</dc:creator>
  <cp:lastModifiedBy>Marco</cp:lastModifiedBy>
  <cp:revision>111</cp:revision>
  <dcterms:created xsi:type="dcterms:W3CDTF">2013-04-16T07:17:40Z</dcterms:created>
  <dcterms:modified xsi:type="dcterms:W3CDTF">2013-04-19T06:34:43Z</dcterms:modified>
</cp:coreProperties>
</file>