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3AC31-951F-4B46-AE62-B3789B66D4C1}" type="datetimeFigureOut">
              <a:rPr lang="de-DE" smtClean="0"/>
              <a:t>19.04.2013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78D3D-D5B3-42EF-B21E-939C037E91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384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432" y="2084784"/>
            <a:ext cx="7620000" cy="4800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Betreuer: Gerhard Schneider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E5C40C0-1C04-4F18-878B-4956D32F6C4A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Betreuer: Gerhard Schneider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Vakuumtechnik &amp;</a:t>
            </a:r>
            <a:br>
              <a:rPr lang="de-DE" dirty="0" smtClean="0"/>
            </a:br>
            <a:r>
              <a:rPr lang="de-DE" dirty="0" smtClean="0"/>
              <a:t>Beam-Instrumentation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283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Administration und Organisation</a:t>
            </a:r>
          </a:p>
          <a:p>
            <a:pPr lvl="1"/>
            <a:r>
              <a:rPr lang="de-DE" dirty="0" smtClean="0"/>
              <a:t>Reparatur kaputter Instrumente</a:t>
            </a:r>
          </a:p>
          <a:p>
            <a:pPr lvl="1"/>
            <a:r>
              <a:rPr lang="de-DE" dirty="0" smtClean="0"/>
              <a:t>Upgrade verschiedener Maschinen</a:t>
            </a:r>
          </a:p>
          <a:p>
            <a:pPr lvl="1"/>
            <a:r>
              <a:rPr lang="de-DE" dirty="0" smtClean="0"/>
              <a:t>LS1: Aufheizen und Lüften der </a:t>
            </a:r>
            <a:r>
              <a:rPr lang="de-DE" dirty="0" err="1" smtClean="0"/>
              <a:t>Beampipes</a:t>
            </a:r>
            <a:endParaRPr lang="de-DE" dirty="0" smtClean="0"/>
          </a:p>
          <a:p>
            <a:pPr marL="457200" lvl="1" indent="0">
              <a:buNone/>
            </a:pPr>
            <a:r>
              <a:rPr lang="de-DE" dirty="0" smtClean="0">
                <a:sym typeface="Wingdings" pitchFamily="2" charset="2"/>
              </a:rPr>
              <a:t>Effekt auf Instrumente</a:t>
            </a:r>
          </a:p>
          <a:p>
            <a:pPr marL="457200" lvl="1" indent="0">
              <a:buNone/>
            </a:pPr>
            <a:r>
              <a:rPr lang="de-DE" dirty="0" smtClean="0">
                <a:sym typeface="Wingdings" pitchFamily="2" charset="2"/>
              </a:rPr>
              <a:t>Team, Transport, Sicherheitsrisiken (Radioaktivität etc.), Informationsbeschaffung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…</a:t>
            </a:r>
            <a:endParaRPr lang="de-DE" dirty="0" smtClean="0"/>
          </a:p>
          <a:p>
            <a:r>
              <a:rPr lang="de-DE" dirty="0" smtClean="0"/>
              <a:t>Reparations- und Messarbeiten im LHC-Tunnel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10</a:t>
            </a:fld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486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Vielen Dank!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1108720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/>
              <a:t>…für die Aufmerksamkeit und ein spannendes, sehr vielseitiges Praktikum.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11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58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W. Pupp: Vakuumtechnik, Teil I – Grundlagen, München 1962</a:t>
            </a:r>
          </a:p>
          <a:p>
            <a:r>
              <a:rPr lang="de-DE" dirty="0" smtClean="0"/>
              <a:t>Gerhard Schneider: Auf der Suche nach dem Urknall im Vakuum, </a:t>
            </a:r>
            <a:r>
              <a:rPr lang="de-DE" dirty="0" err="1" smtClean="0"/>
              <a:t>Präsentationsslides</a:t>
            </a:r>
            <a:r>
              <a:rPr lang="de-DE" dirty="0" smtClean="0"/>
              <a:t> 2008</a:t>
            </a:r>
          </a:p>
          <a:p>
            <a:r>
              <a:rPr lang="de-DE" dirty="0"/>
              <a:t>http://</a:t>
            </a:r>
            <a:r>
              <a:rPr lang="de-DE" dirty="0" smtClean="0"/>
              <a:t>de.wikipedia.org/wiki/Vakuumpumpe, abgerufen am 19.04.2013</a:t>
            </a:r>
          </a:p>
          <a:p>
            <a:r>
              <a:rPr lang="de-DE" dirty="0" smtClean="0"/>
              <a:t>Eigene Bilder, sofern nicht anders angegeben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12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4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Vakuum</a:t>
            </a:r>
          </a:p>
          <a:p>
            <a:r>
              <a:rPr lang="de-DE" dirty="0" smtClean="0"/>
              <a:t>Vakuumtechnik</a:t>
            </a:r>
          </a:p>
          <a:p>
            <a:r>
              <a:rPr lang="de-DE" dirty="0" smtClean="0"/>
              <a:t>Beam-Instrumentation</a:t>
            </a:r>
          </a:p>
          <a:p>
            <a:r>
              <a:rPr lang="de-DE" dirty="0" smtClean="0"/>
              <a:t>Sonstiges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2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785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Vakuum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lat. </a:t>
            </a:r>
            <a:r>
              <a:rPr lang="de-DE" dirty="0" err="1" smtClean="0"/>
              <a:t>v</a:t>
            </a:r>
            <a:r>
              <a:rPr lang="de-DE" i="1" dirty="0" err="1" smtClean="0"/>
              <a:t>acuus</a:t>
            </a:r>
            <a:r>
              <a:rPr lang="de-DE" dirty="0" smtClean="0"/>
              <a:t>: leer</a:t>
            </a:r>
          </a:p>
          <a:p>
            <a:r>
              <a:rPr lang="de-DE" dirty="0" smtClean="0">
                <a:sym typeface="Wingdings" pitchFamily="2" charset="2"/>
              </a:rPr>
              <a:t> Vakuum = leerer Raum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Ideal: 0 Teilchen/ Volumen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Real: Gas mit möglichst geringem Druck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DIN: p &lt; 30 </a:t>
            </a:r>
            <a:r>
              <a:rPr lang="de-DE" dirty="0" err="1" smtClean="0">
                <a:sym typeface="Wingdings" pitchFamily="2" charset="2"/>
              </a:rPr>
              <a:t>mbar</a:t>
            </a:r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213757"/>
              </p:ext>
            </p:extLst>
          </p:nvPr>
        </p:nvGraphicFramePr>
        <p:xfrm>
          <a:off x="395536" y="4869160"/>
          <a:ext cx="7688898" cy="1854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863725"/>
                <a:gridCol w="1578293"/>
                <a:gridCol w="1763776"/>
                <a:gridCol w="2483104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Druck / </a:t>
                      </a:r>
                      <a:r>
                        <a:rPr lang="de-DE" dirty="0" err="1" smtClean="0"/>
                        <a:t>mbar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Teilchenabstand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Anzahl Teilchen pro</a:t>
                      </a:r>
                      <a:r>
                        <a:rPr lang="de-DE" baseline="0" dirty="0" smtClean="0"/>
                        <a:t> cm³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Umgebungsdruck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68 </a:t>
                      </a:r>
                      <a:r>
                        <a:rPr lang="de-DE" dirty="0" err="1" smtClean="0"/>
                        <a:t>nm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2,7 * 10</a:t>
                      </a:r>
                      <a:r>
                        <a:rPr lang="de-DE" baseline="30000" dirty="0" smtClean="0"/>
                        <a:t>19</a:t>
                      </a:r>
                      <a:endParaRPr lang="de-DE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Vakuum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0,1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0,7 mm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2,7 * 10</a:t>
                      </a:r>
                      <a:r>
                        <a:rPr lang="de-DE" baseline="30000" dirty="0" smtClean="0"/>
                        <a:t>15</a:t>
                      </a:r>
                      <a:endParaRPr lang="de-DE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Isoliervakuum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0,000001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7 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2,7 * 10</a:t>
                      </a:r>
                      <a:r>
                        <a:rPr lang="de-DE" baseline="30000" dirty="0" smtClean="0"/>
                        <a:t>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Strahlvakuum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</a:t>
                      </a:r>
                      <a:r>
                        <a:rPr lang="de-DE" baseline="30000" dirty="0" smtClean="0"/>
                        <a:t>-11</a:t>
                      </a:r>
                      <a:endParaRPr lang="de-DE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70 km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2,7 * 10</a:t>
                      </a:r>
                      <a:r>
                        <a:rPr lang="de-DE" baseline="30000" dirty="0" smtClean="0"/>
                        <a:t>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3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080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802" y="980728"/>
            <a:ext cx="2560622" cy="3553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Vakuumtechnik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0432" y="2084784"/>
            <a:ext cx="5243736" cy="4800600"/>
          </a:xfrm>
        </p:spPr>
        <p:txBody>
          <a:bodyPr>
            <a:normAutofit fontScale="92500"/>
          </a:bodyPr>
          <a:lstStyle/>
          <a:p>
            <a:r>
              <a:rPr lang="de-DE" dirty="0" smtClean="0"/>
              <a:t>Drehschieberpumpe</a:t>
            </a:r>
          </a:p>
          <a:p>
            <a:r>
              <a:rPr lang="de-DE" dirty="0" smtClean="0"/>
              <a:t>Turbomolekularpumpe</a:t>
            </a:r>
          </a:p>
          <a:p>
            <a:pPr lvl="1"/>
            <a:r>
              <a:rPr lang="de-DE" dirty="0" smtClean="0"/>
              <a:t>Rotor-Betriebsgeschwindigkeit ≈ mittlere Molekülgeschwindigkeit (Umdrehungen: ca. 1000 Hz)</a:t>
            </a:r>
          </a:p>
          <a:p>
            <a:pPr marL="457200" lvl="1" indent="0">
              <a:buNone/>
            </a:pPr>
            <a:r>
              <a:rPr lang="de-DE" dirty="0" smtClean="0">
                <a:sym typeface="Wingdings" pitchFamily="2" charset="2"/>
              </a:rPr>
              <a:t>direkte Impuls-Übertragung an Teilchen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Vakuumdruck von 10</a:t>
            </a:r>
            <a:r>
              <a:rPr lang="de-DE" baseline="30000" dirty="0" smtClean="0">
                <a:sym typeface="Wingdings" pitchFamily="2" charset="2"/>
              </a:rPr>
              <a:t>-3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mbar</a:t>
            </a:r>
            <a:endParaRPr lang="de-DE" dirty="0">
              <a:sym typeface="Wingdings" pitchFamily="2" charset="2"/>
            </a:endParaRP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„warmes“ Vakuum</a:t>
            </a:r>
          </a:p>
          <a:p>
            <a:r>
              <a:rPr lang="de-DE" dirty="0" smtClean="0">
                <a:sym typeface="Wingdings" pitchFamily="2" charset="2"/>
              </a:rPr>
              <a:t>Isoliervakuum durch </a:t>
            </a:r>
            <a:r>
              <a:rPr lang="de-DE" dirty="0" err="1" smtClean="0">
                <a:sym typeface="Wingdings" pitchFamily="2" charset="2"/>
              </a:rPr>
              <a:t>Kryopumpen</a:t>
            </a:r>
            <a:endParaRPr lang="de-DE" dirty="0" smtClean="0">
              <a:sym typeface="Wingdings" pitchFamily="2" charset="2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56176" y="4570047"/>
            <a:ext cx="230425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Turbomolekularpumpe:</a:t>
            </a:r>
            <a:r>
              <a:rPr lang="de-DE" sz="1200" b="1" dirty="0"/>
              <a:t> </a:t>
            </a:r>
            <a:r>
              <a:rPr lang="de-DE" sz="1100" dirty="0"/>
              <a:t>http://commons.wikimedia.org/wiki/File:Cut_through_turbomolecular_pump.jpg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4</a:t>
            </a:fld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524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Vakuumtechnik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Ionenpumpen</a:t>
            </a:r>
          </a:p>
          <a:p>
            <a:pPr lvl="1"/>
            <a:r>
              <a:rPr lang="de-DE" dirty="0" smtClean="0"/>
              <a:t>Ionisation von Gasmolekülen</a:t>
            </a:r>
          </a:p>
          <a:p>
            <a:pPr lvl="1"/>
            <a:r>
              <a:rPr lang="de-DE" dirty="0" smtClean="0"/>
              <a:t>„Absaugen“ der Ionen durch E-Feld</a:t>
            </a:r>
          </a:p>
          <a:p>
            <a:pPr lvl="1"/>
            <a:r>
              <a:rPr lang="de-DE" dirty="0" smtClean="0"/>
              <a:t>Absorption durch die Kathode</a:t>
            </a:r>
          </a:p>
          <a:p>
            <a:pPr marL="0" indent="0">
              <a:buNone/>
            </a:pPr>
            <a:r>
              <a:rPr lang="de-DE" dirty="0" smtClean="0"/>
              <a:t>+ Bake-Out und andere Verfahren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Strahlvakuum, Teilchenabstand 70 km (für Strahl-Lebensdauer &gt; 100h)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5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697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Beam-Instrumentation: </a:t>
            </a:r>
            <a:r>
              <a:rPr lang="de-DE" b="1" dirty="0" err="1" smtClean="0"/>
              <a:t>B</a:t>
            </a:r>
            <a:r>
              <a:rPr lang="de-DE" dirty="0" err="1" smtClean="0"/>
              <a:t>eam</a:t>
            </a:r>
            <a:r>
              <a:rPr lang="de-DE" b="1" dirty="0" err="1" smtClean="0"/>
              <a:t>TV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Detektion von Strahl-</a:t>
            </a:r>
          </a:p>
          <a:p>
            <a:pPr lvl="1"/>
            <a:r>
              <a:rPr lang="de-DE" dirty="0" smtClean="0"/>
              <a:t>-geometrie</a:t>
            </a:r>
          </a:p>
          <a:p>
            <a:pPr lvl="1"/>
            <a:r>
              <a:rPr lang="de-DE" dirty="0" smtClean="0"/>
              <a:t>-intensität</a:t>
            </a:r>
          </a:p>
          <a:p>
            <a:pPr lvl="1"/>
            <a:r>
              <a:rPr lang="de-DE" dirty="0" smtClean="0"/>
              <a:t>-lage</a:t>
            </a:r>
          </a:p>
          <a:p>
            <a:r>
              <a:rPr lang="de-DE" dirty="0" smtClean="0"/>
              <a:t>Destruktive und nicht destruktive Verfahren</a:t>
            </a:r>
            <a:endParaRPr lang="de-DE" dirty="0"/>
          </a:p>
          <a:p>
            <a:r>
              <a:rPr lang="de-DE" dirty="0" smtClean="0"/>
              <a:t>Messung z.B. durch</a:t>
            </a:r>
          </a:p>
          <a:p>
            <a:pPr lvl="1"/>
            <a:r>
              <a:rPr lang="de-DE" dirty="0" smtClean="0"/>
              <a:t>Effekt bei Treffen eines Target</a:t>
            </a:r>
          </a:p>
          <a:p>
            <a:pPr lvl="1"/>
            <a:r>
              <a:rPr lang="de-DE" dirty="0" smtClean="0"/>
              <a:t>Synchrotron-Strahlung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6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089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BTVSE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Messung von Strahlgeometrie durch Target-Screens</a:t>
            </a:r>
          </a:p>
          <a:p>
            <a:r>
              <a:rPr lang="de-DE" dirty="0" smtClean="0"/>
              <a:t>Entstehendes Licht wird mit Kamera aufgenommen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err="1" smtClean="0">
                <a:sym typeface="Wingdings" pitchFamily="2" charset="2"/>
              </a:rPr>
              <a:t>Beam</a:t>
            </a:r>
            <a:r>
              <a:rPr lang="de-DE" u="sng" dirty="0" err="1" smtClean="0">
                <a:sym typeface="Wingdings" pitchFamily="2" charset="2"/>
              </a:rPr>
              <a:t>TV</a:t>
            </a:r>
            <a:endParaRPr lang="de-DE" u="sng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Verschiedene Ablenk-Screens je nach Beam-Energie</a:t>
            </a:r>
          </a:p>
          <a:p>
            <a:pPr lvl="1"/>
            <a:r>
              <a:rPr lang="de-DE" dirty="0" err="1" smtClean="0">
                <a:sym typeface="Wingdings" pitchFamily="2" charset="2"/>
              </a:rPr>
              <a:t>Titanium</a:t>
            </a:r>
            <a:r>
              <a:rPr lang="de-DE" dirty="0" smtClean="0">
                <a:sym typeface="Wingdings" pitchFamily="2" charset="2"/>
              </a:rPr>
              <a:t>-Folie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Keramik-Platte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7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  <p:pic>
        <p:nvPicPr>
          <p:cNvPr id="7" name="Picture 9" descr="BTV_fixedDisplay_LB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" t="10335" r="68353" b="54935"/>
          <a:stretch>
            <a:fillRect/>
          </a:stretch>
        </p:blipFill>
        <p:spPr bwMode="auto">
          <a:xfrm>
            <a:off x="5868144" y="4533900"/>
            <a:ext cx="2362200" cy="1822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2" t="34532" r="53928" b="35994"/>
          <a:stretch>
            <a:fillRect/>
          </a:stretch>
        </p:blipFill>
        <p:spPr bwMode="auto">
          <a:xfrm>
            <a:off x="6172944" y="4756150"/>
            <a:ext cx="1905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80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BTVSE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5" t="15709" r="4724" b="22588"/>
          <a:stretch/>
        </p:blipFill>
        <p:spPr>
          <a:xfrm rot="16200000">
            <a:off x="650383" y="1517969"/>
            <a:ext cx="7699218" cy="4176464"/>
          </a:xfr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20139" cy="436510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4" t="23333" r="19753" b="21644"/>
          <a:stretch/>
        </p:blipFill>
        <p:spPr>
          <a:xfrm rot="5400000">
            <a:off x="-618978" y="1923234"/>
            <a:ext cx="5370490" cy="3773510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>
          <a:xfrm flipH="1">
            <a:off x="1385064" y="2182552"/>
            <a:ext cx="1362405" cy="79208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8</a:t>
            </a:fld>
            <a:endParaRPr lang="de-DE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772816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45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Administration und Organisation</a:t>
            </a:r>
          </a:p>
          <a:p>
            <a:pPr lvl="1"/>
            <a:r>
              <a:rPr lang="de-DE" dirty="0" smtClean="0"/>
              <a:t>Reparatur kaputter Instrumente</a:t>
            </a:r>
          </a:p>
          <a:p>
            <a:pPr lvl="1"/>
            <a:r>
              <a:rPr lang="de-DE" dirty="0" smtClean="0"/>
              <a:t>Upgrade verschiedener Maschinen</a:t>
            </a:r>
          </a:p>
          <a:p>
            <a:pPr lvl="1"/>
            <a:r>
              <a:rPr lang="de-DE" dirty="0" smtClean="0"/>
              <a:t>LS1: Aufheizen und Lüften der </a:t>
            </a:r>
            <a:r>
              <a:rPr lang="de-DE" dirty="0" err="1" smtClean="0"/>
              <a:t>Beampipes</a:t>
            </a:r>
            <a:endParaRPr lang="de-DE" dirty="0" smtClean="0"/>
          </a:p>
          <a:p>
            <a:pPr marL="457200" lvl="1" indent="0">
              <a:buNone/>
            </a:pPr>
            <a:r>
              <a:rPr lang="de-DE" dirty="0" smtClean="0">
                <a:sym typeface="Wingdings" pitchFamily="2" charset="2"/>
              </a:rPr>
              <a:t>Effekt auf Instrumente</a:t>
            </a:r>
          </a:p>
          <a:p>
            <a:pPr marL="457200" lvl="1" indent="0">
              <a:buNone/>
            </a:pPr>
            <a:r>
              <a:rPr lang="de-DE" dirty="0" smtClean="0">
                <a:sym typeface="Wingdings" pitchFamily="2" charset="2"/>
              </a:rPr>
              <a:t>Team, Transport, Sicherheitsrisiken (Radioaktivität etc.), Informationsbeschaffung, usw.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…</a:t>
            </a:r>
            <a:endParaRPr lang="de-DE" dirty="0" smtClean="0"/>
          </a:p>
          <a:p>
            <a:r>
              <a:rPr lang="de-DE" dirty="0" smtClean="0"/>
              <a:t>Reparations- und Messarbeiten im LHC-Tunnel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Sonstiges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Eike Müller, CERN-Praktikum 08.04.-19.04.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40C0-1C04-4F18-878B-4956D32F6C4A}" type="slidenum">
              <a:rPr lang="de-DE" smtClean="0"/>
              <a:t>9</a:t>
            </a:fld>
            <a:endParaRPr lang="de-DE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Betreuer: Gerhard Schneider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893" y="2708920"/>
            <a:ext cx="5532107" cy="414908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1" t="29296" r="20986" b="22441"/>
          <a:stretch/>
        </p:blipFill>
        <p:spPr>
          <a:xfrm>
            <a:off x="4860032" y="548680"/>
            <a:ext cx="4098473" cy="251987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44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ähe">
  <a:themeElements>
    <a:clrScheme name="Nähe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Larissa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äh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0</TotalTime>
  <Words>471</Words>
  <Application>Microsoft Office PowerPoint</Application>
  <PresentationFormat>Bildschirmpräsentation (4:3)</PresentationFormat>
  <Paragraphs>121</Paragraphs>
  <Slides>12</Slides>
  <Notes>0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Nähe</vt:lpstr>
      <vt:lpstr>Vakuumtechnik &amp; Beam-Instrumentation</vt:lpstr>
      <vt:lpstr>Inhalt</vt:lpstr>
      <vt:lpstr>Vakuum</vt:lpstr>
      <vt:lpstr>Vakuumtechnik</vt:lpstr>
      <vt:lpstr>Vakuumtechnik</vt:lpstr>
      <vt:lpstr>Beam-Instrumentation: BeamTV</vt:lpstr>
      <vt:lpstr>BTVSE</vt:lpstr>
      <vt:lpstr>BTVSE</vt:lpstr>
      <vt:lpstr>Sonstiges</vt:lpstr>
      <vt:lpstr>Sonstiges</vt:lpstr>
      <vt:lpstr>Vielen Dank!</vt:lpstr>
      <vt:lpstr>Quellen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Vakuumtechnik/ Beam-Instrumentation</dc:title>
  <dc:creator>Eike</dc:creator>
  <cp:lastModifiedBy>Eike</cp:lastModifiedBy>
  <cp:revision>45</cp:revision>
  <dcterms:created xsi:type="dcterms:W3CDTF">2013-04-18T16:18:30Z</dcterms:created>
  <dcterms:modified xsi:type="dcterms:W3CDTF">2013-04-19T07:59:01Z</dcterms:modified>
</cp:coreProperties>
</file>