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71" r:id="rId4"/>
    <p:sldId id="258" r:id="rId5"/>
    <p:sldId id="277" r:id="rId6"/>
    <p:sldId id="272" r:id="rId7"/>
    <p:sldId id="261" r:id="rId8"/>
    <p:sldId id="270" r:id="rId9"/>
    <p:sldId id="274" r:id="rId10"/>
    <p:sldId id="259" r:id="rId11"/>
    <p:sldId id="262" r:id="rId12"/>
    <p:sldId id="263" r:id="rId13"/>
    <p:sldId id="264" r:id="rId14"/>
    <p:sldId id="280" r:id="rId15"/>
    <p:sldId id="266" r:id="rId16"/>
    <p:sldId id="267" r:id="rId17"/>
    <p:sldId id="275" r:id="rId18"/>
    <p:sldId id="268" r:id="rId19"/>
    <p:sldId id="269" r:id="rId20"/>
    <p:sldId id="279" r:id="rId21"/>
    <p:sldId id="260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81861" autoAdjust="0"/>
  </p:normalViewPr>
  <p:slideViewPr>
    <p:cSldViewPr>
      <p:cViewPr varScale="1">
        <p:scale>
          <a:sx n="68" d="100"/>
          <a:sy n="68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28D5D-9B49-47D6-99FB-A4C8E6C23342}" type="datetimeFigureOut">
              <a:rPr lang="de-DE" smtClean="0"/>
              <a:t>18.04.2013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7C6DE-AA59-41D4-B666-C06E871D14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137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6F91F2-1DC8-42E7-924E-D099F1758B98}" type="datetimeFigureOut">
              <a:rPr lang="de-DE" smtClean="0"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162E4D-DBBD-4C5F-AC2A-540A3A6B818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67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22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Nur Zeigen</a:t>
            </a:r>
            <a:r>
              <a:rPr lang="de-DE" baseline="0" dirty="0" smtClean="0"/>
              <a:t> der Schaltung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0012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Oszilloskop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Verschiedene Widerstände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Testen</a:t>
            </a:r>
            <a:r>
              <a:rPr lang="de-DE" baseline="0" dirty="0" smtClean="0"/>
              <a:t> von „Real- und Extrembedingungen“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Über Nacht 2A </a:t>
            </a:r>
            <a:r>
              <a:rPr lang="de-DE" baseline="0" dirty="0" smtClean="0">
                <a:sym typeface="Wingdings" pitchFamily="2" charset="2"/>
              </a:rPr>
              <a:t> läuft, Sicherung fliegt bei etwa 3,8A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38001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Hochrampen in &lt; 1 </a:t>
            </a:r>
            <a:r>
              <a:rPr lang="de-DE" dirty="0" err="1" smtClean="0"/>
              <a:t>ms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893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893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Größenverhältnisse: 22m Durchmesser, 45</a:t>
            </a:r>
            <a:r>
              <a:rPr lang="de-DE" baseline="0" dirty="0" smtClean="0"/>
              <a:t> m lang </a:t>
            </a:r>
            <a:r>
              <a:rPr lang="de-DE" dirty="0" smtClean="0"/>
              <a:t>(-&gt; </a:t>
            </a:r>
            <a:r>
              <a:rPr lang="de-DE" dirty="0" err="1" smtClean="0"/>
              <a:t>Visit</a:t>
            </a:r>
            <a:r>
              <a:rPr lang="de-DE" dirty="0" smtClean="0"/>
              <a:t>)</a:t>
            </a:r>
          </a:p>
          <a:p>
            <a:pPr marL="171450" indent="-171450">
              <a:buFontTx/>
              <a:buChar char="-"/>
            </a:pPr>
            <a:r>
              <a:rPr lang="de-DE" dirty="0" smtClean="0"/>
              <a:t>Zeigen der einzelnen Teile (v. a. Pixel,</a:t>
            </a:r>
            <a:r>
              <a:rPr lang="de-DE" baseline="0" dirty="0" smtClean="0"/>
              <a:t> Kalorimeter)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Pixel 80 % der Auslesekanäle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7710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1,3</a:t>
            </a:r>
            <a:r>
              <a:rPr lang="de-DE" baseline="0" dirty="0" smtClean="0"/>
              <a:t> m lang, 4,4 kg leicht </a:t>
            </a:r>
            <a:r>
              <a:rPr lang="de-DE" baseline="0" dirty="0" smtClean="0">
                <a:sym typeface="Wingdings" pitchFamily="2" charset="2"/>
              </a:rPr>
              <a:t> möglichst wenig Material (Streuung, Strahlenbelastung)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>
                <a:sym typeface="Wingdings" pitchFamily="2" charset="2"/>
              </a:rPr>
              <a:t>80 Mio. Pixel, Aufnahmefrequenz 40 MHz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Layers</a:t>
            </a:r>
            <a:r>
              <a:rPr lang="de-DE" baseline="0" dirty="0" smtClean="0"/>
              <a:t> B, 1, 2</a:t>
            </a:r>
          </a:p>
          <a:p>
            <a:pPr marL="171450" indent="-171450">
              <a:buFontTx/>
              <a:buChar char="-"/>
            </a:pPr>
            <a:r>
              <a:rPr lang="de-DE" baseline="0" dirty="0" err="1" smtClean="0"/>
              <a:t>Staves</a:t>
            </a:r>
            <a:r>
              <a:rPr lang="de-DE" baseline="0" dirty="0" smtClean="0"/>
              <a:t> zeigen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30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Anschluss</a:t>
            </a:r>
            <a:r>
              <a:rPr lang="de-DE" baseline="0" dirty="0" smtClean="0"/>
              <a:t> an Detektor und Welt (</a:t>
            </a:r>
            <a:r>
              <a:rPr lang="de-DE" baseline="0" dirty="0" err="1" smtClean="0"/>
              <a:t>Layers</a:t>
            </a:r>
            <a:r>
              <a:rPr lang="de-DE" baseline="0" dirty="0" smtClean="0"/>
              <a:t> B, 1, 2 NICHT IBL)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Kabel testen auf Vorhandensein der Verbindungen und Ausschließen von Kurzschlüssen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Häufigstes Problem: Lötstellen der Stecker müssen ausgebessert werden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Sehr langwierig, da viele Probleme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77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 smtClean="0"/>
              <a:t>Neue Schicht noch näher am Kollisionspunkt</a:t>
            </a:r>
            <a:endParaRPr lang="de-DE" baseline="0" dirty="0" smtClean="0"/>
          </a:p>
          <a:p>
            <a:pPr marL="171450" indent="-171450">
              <a:buFontTx/>
              <a:buChar char="-"/>
            </a:pPr>
            <a:r>
              <a:rPr lang="de-DE" baseline="0" dirty="0" smtClean="0"/>
              <a:t>Einbau während LS1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14 neue </a:t>
            </a:r>
            <a:r>
              <a:rPr lang="de-DE" baseline="0" dirty="0" err="1" smtClean="0"/>
              <a:t>Staves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427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Nochmal Bild</a:t>
            </a:r>
            <a:r>
              <a:rPr lang="de-DE" baseline="0" dirty="0" smtClean="0"/>
              <a:t> zur Verdeutlichung der </a:t>
            </a:r>
            <a:r>
              <a:rPr lang="de-DE" baseline="0" dirty="0" err="1" smtClean="0"/>
              <a:t>Staves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040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Box</a:t>
            </a:r>
            <a:r>
              <a:rPr lang="de-DE" baseline="0" dirty="0" smtClean="0"/>
              <a:t> für geringe Luftfeuchtigkeit bei Kühlung des </a:t>
            </a:r>
            <a:r>
              <a:rPr lang="de-DE" baseline="0" dirty="0" err="1" smtClean="0"/>
              <a:t>Staves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492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baseline="0" dirty="0" err="1" smtClean="0"/>
              <a:t>Stave</a:t>
            </a:r>
            <a:r>
              <a:rPr lang="de-DE" baseline="0" dirty="0" smtClean="0"/>
              <a:t> zeigen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Test mit radioaktiven Quellen auf Funktionalität der Chips und einzelnen Pixel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Tuning in Bezug auf verschiedene Parameter um gleichmäßiges Verhalten der Chips zu erreichen</a:t>
            </a:r>
          </a:p>
          <a:p>
            <a:pPr marL="171450" indent="-171450">
              <a:buFontTx/>
              <a:buChar char="-"/>
            </a:pPr>
            <a:r>
              <a:rPr lang="de-DE" baseline="0" dirty="0" smtClean="0"/>
              <a:t>Anschlüsse für Überspannungsschutz zeigen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584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Nur Zeigen</a:t>
            </a:r>
            <a:r>
              <a:rPr lang="de-DE" baseline="0" dirty="0" smtClean="0"/>
              <a:t> der Schaltung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162E4D-DBBD-4C5F-AC2A-540A3A6B818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3001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 userDrawn="1"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62931" y="965547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860148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492896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60648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856086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1664155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1628800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1756205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B6D532B-44DC-48EF-9710-3A828167963A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600"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19. 04. 2013</a:t>
            </a:r>
            <a:endParaRPr lang="de-DE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2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Christoph Hertrich, Florian Beck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200">
                <a:solidFill>
                  <a:srgbClr val="FFFFFF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fld id="{7B6D532B-44DC-48EF-9710-3A828167963A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nspirehep.net/record/1085976/plots" TargetMode="External"/><Relationship Id="rId3" Type="http://schemas.openxmlformats.org/officeDocument/2006/relationships/hyperlink" Target="http://talent.web.cern.ch/talent/research/integration.shtml" TargetMode="External"/><Relationship Id="rId7" Type="http://schemas.openxmlformats.org/officeDocument/2006/relationships/hyperlink" Target="http://de.farnell.com/nxp/bt151-500r/thyristor-7-5a-500v-to-220/dp/1081324" TargetMode="External"/><Relationship Id="rId2" Type="http://schemas.openxmlformats.org/officeDocument/2006/relationships/hyperlink" Target="http://www.ebindustries.com/blog/2012/09/12/eb-industries-continues-participation-cern-atlas-pixel-detector-project-lh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.wikipedia.org/wiki/Thyristor" TargetMode="External"/><Relationship Id="rId5" Type="http://schemas.openxmlformats.org/officeDocument/2006/relationships/hyperlink" Target="http://www.farnell.com/datasheets/86126.pdf" TargetMode="External"/><Relationship Id="rId4" Type="http://schemas.openxmlformats.org/officeDocument/2006/relationships/hyperlink" Target="http://de.farnell.com/on-semiconductor/mmsz5222bt1g/diode-zener-vz-2-5v/dp/1651594" TargetMode="External"/><Relationship Id="rId9" Type="http://schemas.openxmlformats.org/officeDocument/2006/relationships/hyperlink" Target="http://www-zeus.physik.uni-bonn.de/img/AtlasDetectorLabeled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568952" cy="1470025"/>
          </a:xfrm>
        </p:spPr>
        <p:txBody>
          <a:bodyPr>
            <a:normAutofit/>
          </a:bodyPr>
          <a:lstStyle/>
          <a:p>
            <a:r>
              <a:rPr lang="de-DE" dirty="0"/>
              <a:t>Produktionsbegleitende Messungen für das Upgrade des ATLAS Pixel Detektors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 dirty="0" smtClean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</a:t>
            </a:fld>
            <a:endParaRPr lang="de-DE" dirty="0"/>
          </a:p>
        </p:txBody>
      </p:sp>
      <p:pic>
        <p:nvPicPr>
          <p:cNvPr id="8" name="Picture 2" descr="C:\Users\Christoph\Desktop\IMG_63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2" b="18778"/>
          <a:stretch/>
        </p:blipFill>
        <p:spPr bwMode="auto">
          <a:xfrm>
            <a:off x="1475656" y="2996952"/>
            <a:ext cx="6048672" cy="297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Überspannungsschutz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10</a:t>
            </a:fld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914400" y="1447800"/>
                <a:ext cx="7762056" cy="4572000"/>
              </a:xfrm>
            </p:spPr>
            <p:txBody>
              <a:bodyPr/>
              <a:lstStyle/>
              <a:p>
                <a:r>
                  <a:rPr lang="de-DE" dirty="0" smtClean="0"/>
                  <a:t>Meterlange Kabel zur Stromversorgung</a:t>
                </a:r>
                <a:r>
                  <a:rPr lang="de-DE" dirty="0" smtClean="0"/>
                  <a:t/>
                </a:r>
                <a:br>
                  <a:rPr lang="de-DE" dirty="0" smtClean="0"/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de-DE" dirty="0" smtClean="0"/>
                  <a:t> Spannungsabfall</a:t>
                </a:r>
              </a:p>
              <a:p>
                <a:r>
                  <a:rPr lang="de-DE" dirty="0" smtClean="0"/>
                  <a:t>Lösung: Feedbackleitung</a:t>
                </a:r>
              </a:p>
              <a:p>
                <a:r>
                  <a:rPr lang="de-DE" dirty="0" smtClean="0"/>
                  <a:t>Problem: Schaden an Feedbackleitung</a:t>
                </a:r>
                <a:br>
                  <a:rPr lang="de-DE" dirty="0" smtClean="0"/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de-DE" dirty="0" smtClean="0"/>
                  <a:t> Erhöhung der Spannung</a:t>
                </a:r>
                <a:br>
                  <a:rPr lang="de-DE" dirty="0" smtClean="0"/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de-DE" dirty="0" smtClean="0"/>
                  <a:t> Beschädigung des </a:t>
                </a:r>
                <a:r>
                  <a:rPr lang="de-DE" dirty="0" err="1" smtClean="0"/>
                  <a:t>Staves</a:t>
                </a:r>
                <a:r>
                  <a:rPr lang="de-DE" dirty="0"/>
                  <a:t/>
                </a:r>
                <a:br>
                  <a:rPr lang="de-DE" dirty="0"/>
                </a:b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  <a:ea typeface="Cambria Math"/>
                      </a:rPr>
                      <m:t>⇒</m:t>
                    </m:r>
                  </m:oMath>
                </a14:m>
                <a:r>
                  <a:rPr lang="de-DE" dirty="0" smtClean="0"/>
                  <a:t> Schutzschaltung nötig</a:t>
                </a:r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914400" y="1447800"/>
                <a:ext cx="7762056" cy="4572000"/>
              </a:xfrm>
              <a:blipFill rotWithShape="1">
                <a:blip r:embed="rId2"/>
                <a:stretch>
                  <a:fillRect l="-550" t="-9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98" t="35809" r="3978" b="32519"/>
          <a:stretch/>
        </p:blipFill>
        <p:spPr bwMode="auto">
          <a:xfrm>
            <a:off x="2555776" y="4366096"/>
            <a:ext cx="4211988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48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Schaltplan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11</a:t>
            </a:fld>
            <a:endParaRPr lang="de-DE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13" t="54221" r="13949" b="14386"/>
          <a:stretch/>
        </p:blipFill>
        <p:spPr bwMode="auto">
          <a:xfrm>
            <a:off x="1763688" y="1628800"/>
            <a:ext cx="5760640" cy="298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 Verbindung mit Pfeil 9"/>
          <p:cNvCxnSpPr>
            <a:stCxn id="13" idx="0"/>
          </p:cNvCxnSpPr>
          <p:nvPr/>
        </p:nvCxnSpPr>
        <p:spPr>
          <a:xfrm flipV="1">
            <a:off x="1587452" y="2060848"/>
            <a:ext cx="1688404" cy="2389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975746" y="445051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Sicherung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Gerade Verbindung mit Pfeil 20"/>
          <p:cNvCxnSpPr>
            <a:stCxn id="22" idx="0"/>
          </p:cNvCxnSpPr>
          <p:nvPr/>
        </p:nvCxnSpPr>
        <p:spPr>
          <a:xfrm flipV="1">
            <a:off x="3456990" y="2977763"/>
            <a:ext cx="898986" cy="2400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915816" y="537795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Thyristor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Gerade Verbindung mit Pfeil 23"/>
          <p:cNvCxnSpPr>
            <a:stCxn id="25" idx="0"/>
          </p:cNvCxnSpPr>
          <p:nvPr/>
        </p:nvCxnSpPr>
        <p:spPr>
          <a:xfrm flipH="1" flipV="1">
            <a:off x="5580125" y="2492896"/>
            <a:ext cx="2187014" cy="1214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732240" y="370774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2,5 V Zener-Diode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Gerade Verbindung mit Pfeil 27"/>
          <p:cNvCxnSpPr>
            <a:stCxn id="29" idx="0"/>
          </p:cNvCxnSpPr>
          <p:nvPr/>
        </p:nvCxnSpPr>
        <p:spPr>
          <a:xfrm flipH="1" flipV="1">
            <a:off x="5508105" y="3892407"/>
            <a:ext cx="1448139" cy="1485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5953405" y="537795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Schutzwiderstand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Gerade Verbindung mit Pfeil 31"/>
          <p:cNvCxnSpPr>
            <a:stCxn id="33" idx="0"/>
          </p:cNvCxnSpPr>
          <p:nvPr/>
        </p:nvCxnSpPr>
        <p:spPr>
          <a:xfrm flipV="1">
            <a:off x="1298102" y="2060849"/>
            <a:ext cx="897634" cy="598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314499" y="265968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Spannungsquelle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Gerade Verbindung mit Pfeil 35"/>
          <p:cNvCxnSpPr>
            <a:stCxn id="37" idx="0"/>
          </p:cNvCxnSpPr>
          <p:nvPr/>
        </p:nvCxnSpPr>
        <p:spPr>
          <a:xfrm flipH="1" flipV="1">
            <a:off x="6876257" y="1988841"/>
            <a:ext cx="1059526" cy="6195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548497" y="260843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Stave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2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Bauteile: Zener-Diode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12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>
          <a:xfrm>
            <a:off x="4427984" y="1869424"/>
            <a:ext cx="4392488" cy="2063631"/>
          </a:xfrm>
        </p:spPr>
        <p:txBody>
          <a:bodyPr>
            <a:normAutofit/>
          </a:bodyPr>
          <a:lstStyle/>
          <a:p>
            <a:r>
              <a:rPr lang="de-DE" dirty="0" smtClean="0"/>
              <a:t>Durchlassrichtung:</a:t>
            </a:r>
            <a:br>
              <a:rPr lang="de-DE" dirty="0" smtClean="0"/>
            </a:br>
            <a:r>
              <a:rPr lang="de-DE" dirty="0" smtClean="0"/>
              <a:t>Verhalten einer normalen Diode</a:t>
            </a:r>
          </a:p>
          <a:p>
            <a:r>
              <a:rPr lang="de-DE" dirty="0" smtClean="0"/>
              <a:t>Sperrrichtung: Durchbruchspannung</a:t>
            </a:r>
            <a:endParaRPr lang="de-DE" dirty="0"/>
          </a:p>
        </p:txBody>
      </p:sp>
      <p:pic>
        <p:nvPicPr>
          <p:cNvPr id="2050" name="Picture 2" descr="C:\Users\Christoph\Desktop\Zener-Di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901"/>
            <a:ext cx="20955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hristoph\Desktop\Zener-Characteristic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96591"/>
            <a:ext cx="3743325" cy="347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48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Bauteile: Thyristor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13</a:t>
            </a:fld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>
          <a:xfrm>
            <a:off x="4283968" y="1772816"/>
            <a:ext cx="4608512" cy="1944216"/>
          </a:xfrm>
        </p:spPr>
        <p:txBody>
          <a:bodyPr>
            <a:normAutofit/>
          </a:bodyPr>
          <a:lstStyle/>
          <a:p>
            <a:r>
              <a:rPr lang="de-DE" dirty="0" smtClean="0"/>
              <a:t>Verhalten ähnlich wie Transistor über </a:t>
            </a:r>
            <a:r>
              <a:rPr lang="de-DE" dirty="0" err="1" smtClean="0"/>
              <a:t>Gatesteuerung</a:t>
            </a:r>
            <a:endParaRPr lang="de-DE" dirty="0" smtClean="0"/>
          </a:p>
          <a:p>
            <a:r>
              <a:rPr lang="de-DE" dirty="0" smtClean="0"/>
              <a:t>Einschalten: </a:t>
            </a:r>
            <a:r>
              <a:rPr lang="de-DE" dirty="0" err="1" smtClean="0"/>
              <a:t>Gatestrom</a:t>
            </a:r>
            <a:endParaRPr lang="de-DE" dirty="0" smtClean="0"/>
          </a:p>
          <a:p>
            <a:r>
              <a:rPr lang="de-DE" dirty="0" smtClean="0"/>
              <a:t>Ausschalten: Haltestrom</a:t>
            </a:r>
          </a:p>
          <a:p>
            <a:endParaRPr lang="de-DE" dirty="0"/>
          </a:p>
        </p:txBody>
      </p:sp>
      <p:pic>
        <p:nvPicPr>
          <p:cNvPr id="3074" name="Picture 2" descr="C:\Users\Christoph\Desktop\Thyristor_ani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3390900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Christoph\Desktop\thyris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4005064"/>
            <a:ext cx="2028825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37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Schaltplan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14</a:t>
            </a:fld>
            <a:endParaRPr lang="de-DE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13" t="54221" r="13949" b="14386"/>
          <a:stretch/>
        </p:blipFill>
        <p:spPr bwMode="auto">
          <a:xfrm>
            <a:off x="1763688" y="1628800"/>
            <a:ext cx="5760640" cy="298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Gerade Verbindung mit Pfeil 9"/>
          <p:cNvCxnSpPr>
            <a:stCxn id="13" idx="0"/>
          </p:cNvCxnSpPr>
          <p:nvPr/>
        </p:nvCxnSpPr>
        <p:spPr>
          <a:xfrm flipV="1">
            <a:off x="1587452" y="2060848"/>
            <a:ext cx="1688404" cy="2389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975746" y="4450514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Sicherung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Gerade Verbindung mit Pfeil 20"/>
          <p:cNvCxnSpPr>
            <a:stCxn id="22" idx="0"/>
          </p:cNvCxnSpPr>
          <p:nvPr/>
        </p:nvCxnSpPr>
        <p:spPr>
          <a:xfrm flipV="1">
            <a:off x="3456990" y="2977763"/>
            <a:ext cx="898986" cy="2400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/>
          <p:cNvSpPr txBox="1"/>
          <p:nvPr/>
        </p:nvSpPr>
        <p:spPr>
          <a:xfrm>
            <a:off x="2915816" y="537795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Thyristor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Gerade Verbindung mit Pfeil 23"/>
          <p:cNvCxnSpPr>
            <a:stCxn id="25" idx="0"/>
          </p:cNvCxnSpPr>
          <p:nvPr/>
        </p:nvCxnSpPr>
        <p:spPr>
          <a:xfrm flipH="1" flipV="1">
            <a:off x="5580125" y="2492896"/>
            <a:ext cx="2187014" cy="1214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732240" y="3707740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2,5 V Zener-Diode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Gerade Verbindung mit Pfeil 27"/>
          <p:cNvCxnSpPr>
            <a:stCxn id="29" idx="0"/>
          </p:cNvCxnSpPr>
          <p:nvPr/>
        </p:nvCxnSpPr>
        <p:spPr>
          <a:xfrm flipH="1" flipV="1">
            <a:off x="5508105" y="3892407"/>
            <a:ext cx="1448139" cy="14855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5953405" y="5377955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Schutzwiderstand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Gerade Verbindung mit Pfeil 31"/>
          <p:cNvCxnSpPr>
            <a:stCxn id="33" idx="0"/>
          </p:cNvCxnSpPr>
          <p:nvPr/>
        </p:nvCxnSpPr>
        <p:spPr>
          <a:xfrm flipV="1">
            <a:off x="1298102" y="2060849"/>
            <a:ext cx="897634" cy="598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314499" y="265968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Spannungsquelle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Gerade Verbindung mit Pfeil 35"/>
          <p:cNvCxnSpPr>
            <a:stCxn id="37" idx="0"/>
          </p:cNvCxnSpPr>
          <p:nvPr/>
        </p:nvCxnSpPr>
        <p:spPr>
          <a:xfrm flipH="1" flipV="1">
            <a:off x="6876257" y="1988841"/>
            <a:ext cx="1059526" cy="6195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7548497" y="2608431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Stave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5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906072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Testen des Überspannungsschutzes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15</a:t>
            </a:fld>
            <a:endParaRPr lang="de-DE"/>
          </a:p>
        </p:txBody>
      </p:sp>
      <p:pic>
        <p:nvPicPr>
          <p:cNvPr id="11" name="Picture 3" descr="H:\DCIM\100CANON\IMG_631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427" y="1366106"/>
            <a:ext cx="6494941" cy="487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79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 des Tests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16</a:t>
            </a:fld>
            <a:endParaRPr lang="de-DE"/>
          </a:p>
        </p:txBody>
      </p:sp>
      <p:pic>
        <p:nvPicPr>
          <p:cNvPr id="1026" name="Picture 2" descr="C:\Users\Christoph\Desktop\Schneller Spannungsanstieg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8104"/>
            <a:ext cx="6540963" cy="490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68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 des Tests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17</a:t>
            </a:fld>
            <a:endParaRPr lang="de-DE"/>
          </a:p>
        </p:txBody>
      </p:sp>
      <p:pic>
        <p:nvPicPr>
          <p:cNvPr id="8" name="Picture 2" descr="C:\Users\Christoph\Desktop\Überspannungsschutz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808" y="1340768"/>
            <a:ext cx="652348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9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 des Tests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18</a:t>
            </a:fld>
            <a:endParaRPr lang="de-DE"/>
          </a:p>
        </p:txBody>
      </p:sp>
      <p:pic>
        <p:nvPicPr>
          <p:cNvPr id="9" name="Picture 2" descr="C:\Users\Christoph\Desktop\Thyristor schaltet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587453" cy="491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7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 des Tests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19</a:t>
            </a:fld>
            <a:endParaRPr lang="de-DE"/>
          </a:p>
        </p:txBody>
      </p:sp>
      <p:pic>
        <p:nvPicPr>
          <p:cNvPr id="9" name="Picture 2" descr="C:\Users\Christoph\Desktop\Sicherung brennt durch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58475"/>
            <a:ext cx="6552728" cy="493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27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ATLAS-Detektor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2</a:t>
            </a:fld>
            <a:endParaRPr lang="de-DE"/>
          </a:p>
        </p:txBody>
      </p:sp>
      <p:pic>
        <p:nvPicPr>
          <p:cNvPr id="3074" name="Picture 2" descr="C:\Users\Christoph\Desktop\AtlasDetectorLabele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30" y="1258411"/>
            <a:ext cx="7701502" cy="497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7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60648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de-DE" sz="7200" b="1" dirty="0" smtClean="0"/>
              <a:t>Danke!</a:t>
            </a:r>
            <a:endParaRPr lang="de-DE" sz="7200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772816"/>
            <a:ext cx="7772400" cy="1338262"/>
          </a:xfrm>
        </p:spPr>
        <p:txBody>
          <a:bodyPr>
            <a:normAutofit/>
          </a:bodyPr>
          <a:lstStyle/>
          <a:p>
            <a:pPr algn="ctr"/>
            <a:r>
              <a:rPr lang="de-DE" sz="2800" b="1" dirty="0" smtClean="0"/>
              <a:t>Für die Aufmerksamkeit und die faszinierenden zwei Wochen!</a:t>
            </a:r>
            <a:endParaRPr lang="de-DE" sz="28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20</a:t>
            </a:fld>
            <a:endParaRPr lang="de-DE"/>
          </a:p>
        </p:txBody>
      </p:sp>
      <p:pic>
        <p:nvPicPr>
          <p:cNvPr id="4098" name="Picture 2" descr="C:\Users\Christoph\Desktop\IMG_62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93503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hristoph\Desktop\Pixelröh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35030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www.ebindustries.com/blog/2012/09/12/eb-industries-continues-participation-cern-atlas-pixel-detector-project-lhc</a:t>
            </a:r>
            <a:endParaRPr lang="de-DE" dirty="0" smtClean="0"/>
          </a:p>
          <a:p>
            <a:r>
              <a:rPr lang="de-DE" dirty="0" smtClean="0">
                <a:hlinkClick r:id="rId3"/>
              </a:rPr>
              <a:t>http</a:t>
            </a:r>
            <a:r>
              <a:rPr lang="de-DE" dirty="0">
                <a:hlinkClick r:id="rId3"/>
              </a:rPr>
              <a:t>://</a:t>
            </a:r>
            <a:r>
              <a:rPr lang="de-DE" dirty="0" smtClean="0">
                <a:hlinkClick r:id="rId3"/>
              </a:rPr>
              <a:t>talent.web.cern.ch/talent/research/integration.shtml</a:t>
            </a:r>
            <a:endParaRPr lang="de-DE" dirty="0" smtClean="0"/>
          </a:p>
          <a:p>
            <a:r>
              <a:rPr lang="de-DE" dirty="0">
                <a:hlinkClick r:id="rId4"/>
              </a:rPr>
              <a:t>http://</a:t>
            </a:r>
            <a:r>
              <a:rPr lang="de-DE" dirty="0" smtClean="0">
                <a:hlinkClick r:id="rId4"/>
              </a:rPr>
              <a:t>de.farnell.com/on-semiconductor/mmsz5222bt1g/diode-zener-vz-2-5v/dp/1651594</a:t>
            </a:r>
            <a:endParaRPr lang="de-DE" dirty="0" smtClean="0"/>
          </a:p>
          <a:p>
            <a:r>
              <a:rPr lang="de-DE" dirty="0">
                <a:hlinkClick r:id="rId5"/>
              </a:rPr>
              <a:t>http://</a:t>
            </a:r>
            <a:r>
              <a:rPr lang="de-DE" dirty="0" smtClean="0">
                <a:hlinkClick r:id="rId5"/>
              </a:rPr>
              <a:t>www.farnell.com/datasheets/86126.pdf</a:t>
            </a:r>
            <a:endParaRPr lang="de-DE" dirty="0" smtClean="0"/>
          </a:p>
          <a:p>
            <a:r>
              <a:rPr lang="de-DE" dirty="0">
                <a:hlinkClick r:id="rId6"/>
              </a:rPr>
              <a:t>http://</a:t>
            </a:r>
            <a:r>
              <a:rPr lang="de-DE" dirty="0" smtClean="0">
                <a:hlinkClick r:id="rId6"/>
              </a:rPr>
              <a:t>de.wikipedia.org/wiki/Thyristor</a:t>
            </a:r>
            <a:endParaRPr lang="de-DE" dirty="0" smtClean="0"/>
          </a:p>
          <a:p>
            <a:r>
              <a:rPr lang="de-DE" dirty="0">
                <a:hlinkClick r:id="rId7"/>
              </a:rPr>
              <a:t>http://</a:t>
            </a:r>
            <a:r>
              <a:rPr lang="de-DE" dirty="0" smtClean="0">
                <a:hlinkClick r:id="rId7"/>
              </a:rPr>
              <a:t>de.farnell.com/nxp/bt151-500r/thyristor-7-5a-500v-to-220/dp/1081324</a:t>
            </a:r>
            <a:endParaRPr lang="de-DE" dirty="0" smtClean="0"/>
          </a:p>
          <a:p>
            <a:r>
              <a:rPr lang="de-DE" dirty="0">
                <a:hlinkClick r:id="rId8"/>
              </a:rPr>
              <a:t>http://</a:t>
            </a:r>
            <a:r>
              <a:rPr lang="de-DE" dirty="0" smtClean="0">
                <a:hlinkClick r:id="rId8"/>
              </a:rPr>
              <a:t>inspirehep.net/record/1085976/plots</a:t>
            </a:r>
            <a:endParaRPr lang="de-DE" dirty="0" smtClean="0"/>
          </a:p>
          <a:p>
            <a:r>
              <a:rPr lang="de-DE" dirty="0">
                <a:hlinkClick r:id="rId9"/>
              </a:rPr>
              <a:t>http://</a:t>
            </a:r>
            <a:r>
              <a:rPr lang="de-DE" dirty="0" smtClean="0">
                <a:hlinkClick r:id="rId9"/>
              </a:rPr>
              <a:t>www-zeus.physik.uni-bonn.de/img/AtlasDetectorLabeled.jpg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625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906072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Massenbestimmung mit ATLAS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3</a:t>
            </a:fld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Inhaltsplatzhalter 5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1115616" y="1412776"/>
                <a:ext cx="6696744" cy="1734244"/>
              </a:xfrm>
            </p:spPr>
            <p:txBody>
              <a:bodyPr>
                <a:normAutofit/>
              </a:bodyPr>
              <a:lstStyle/>
              <a:p>
                <a:r>
                  <a:rPr lang="de-DE" b="0" dirty="0" smtClean="0"/>
                  <a:t>Bestimmung von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𝑔𝑒𝑠</m:t>
                        </m:r>
                      </m:sub>
                    </m:sSub>
                  </m:oMath>
                </a14:m>
                <a:r>
                  <a:rPr lang="de-DE" dirty="0" smtClean="0"/>
                  <a:t> mit Kalorimeter</a:t>
                </a:r>
              </a:p>
              <a:p>
                <a:r>
                  <a:rPr lang="de-DE" dirty="0" smtClean="0"/>
                  <a:t>Pixeldetektor misst Kreisbahn des Teilchens:</a:t>
                </a:r>
              </a:p>
              <a:p>
                <a:r>
                  <a:rPr lang="de-DE" dirty="0" smtClean="0"/>
                  <a:t>Bestimmung des Impulses aus dem Radius</a:t>
                </a:r>
              </a:p>
            </p:txBody>
          </p:sp>
        </mc:Choice>
        <mc:Fallback>
          <p:sp>
            <p:nvSpPr>
              <p:cNvPr id="6" name="Inhaltsplatzhalt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1115616" y="1412776"/>
                <a:ext cx="6696744" cy="1734244"/>
              </a:xfrm>
              <a:blipFill rotWithShape="1">
                <a:blip r:embed="rId2"/>
                <a:stretch>
                  <a:fillRect l="-637" t="-281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9" name="Picture 3" descr="C:\Users\Christoph\Desktop\Track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671" y="3147020"/>
            <a:ext cx="4695825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Inhaltsplatzhalter 5"/>
              <p:cNvSpPr txBox="1">
                <a:spLocks/>
              </p:cNvSpPr>
              <p:nvPr/>
            </p:nvSpPr>
            <p:spPr>
              <a:xfrm>
                <a:off x="323528" y="3645024"/>
                <a:ext cx="3873127" cy="2207220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274320" indent="-274320" algn="l" rtl="0" eaLnBrk="1" latinLnBrk="0" hangingPunct="1">
                  <a:spcBef>
                    <a:spcPts val="580"/>
                  </a:spcBef>
                  <a:buClr>
                    <a:schemeClr val="accent1"/>
                  </a:buClr>
                  <a:buSzPct val="85000"/>
                  <a:buFont typeface="Wingdings 2"/>
                  <a:buChar char="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48640" indent="-228600" algn="l" rtl="0" eaLnBrk="1" latinLnBrk="0" hangingPunct="1">
                  <a:spcBef>
                    <a:spcPts val="370"/>
                  </a:spcBef>
                  <a:buClr>
                    <a:schemeClr val="accent2"/>
                  </a:buClr>
                  <a:buSzPct val="85000"/>
                  <a:buFont typeface="Wingdings 2"/>
                  <a:buChar char="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22960" indent="-228600" algn="l" rtl="0" eaLnBrk="1" latinLnBrk="0" hangingPunct="1">
                  <a:spcBef>
                    <a:spcPts val="370"/>
                  </a:spcBef>
                  <a:buClr>
                    <a:schemeClr val="accent1">
                      <a:tint val="60000"/>
                    </a:schemeClr>
                  </a:buClr>
                  <a:buSzPct val="85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97280" indent="-228600" algn="l" rtl="0" eaLnBrk="1" latinLnBrk="0" hangingPunct="1">
                  <a:spcBef>
                    <a:spcPts val="370"/>
                  </a:spcBef>
                  <a:buClr>
                    <a:schemeClr val="accent3"/>
                  </a:buClr>
                  <a:buSzPct val="80000"/>
                  <a:buFont typeface="Wingdings 2"/>
                  <a:buChar char="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indent="-228600" algn="l" rtl="0" eaLnBrk="1" latinLnBrk="0" hangingPunct="1">
                  <a:spcBef>
                    <a:spcPts val="370"/>
                  </a:spcBef>
                  <a:buClr>
                    <a:schemeClr val="accent3"/>
                  </a:buClr>
                  <a:buFontTx/>
                  <a:buChar char="o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645920" indent="-228600" algn="l" rtl="0" eaLnBrk="1" latinLnBrk="0" hangingPunct="1">
                  <a:spcBef>
                    <a:spcPts val="370"/>
                  </a:spcBef>
                  <a:buClr>
                    <a:schemeClr val="accent3"/>
                  </a:buClr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228600" algn="l" rtl="0" eaLnBrk="1" latinLnBrk="0" hangingPunct="1">
                  <a:spcBef>
                    <a:spcPts val="370"/>
                  </a:spcBef>
                  <a:buClr>
                    <a:schemeClr val="accent2"/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228600" algn="l" rtl="0" eaLnBrk="1" latinLnBrk="0" hangingPunct="1">
                  <a:spcBef>
                    <a:spcPts val="370"/>
                  </a:spcBef>
                  <a:buClr>
                    <a:schemeClr val="accent1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228600" algn="l" rtl="0" eaLnBrk="1" latinLnBrk="0" hangingPunct="1">
                  <a:spcBef>
                    <a:spcPts val="370"/>
                  </a:spcBef>
                  <a:buClr>
                    <a:schemeClr val="accent2">
                      <a:tint val="60000"/>
                    </a:schemeClr>
                  </a:buClr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smtClean="0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de-DE" sz="2400" i="1">
                                <a:latin typeface="Cambria Math"/>
                              </a:rPr>
                              <m:t>𝑔𝑒𝑠</m:t>
                            </m:r>
                          </m:sub>
                        </m:sSub>
                      </m:e>
                      <m:sup>
                        <m:r>
                          <a:rPr lang="de-DE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/>
                              </a:rPr>
                              <m:t>𝑚</m:t>
                            </m:r>
                          </m:e>
                          <m:sub>
                            <m:r>
                              <a:rPr lang="de-DE" sz="24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sSup>
                          <m:sSupPr>
                            <m:ctrlPr>
                              <a:rPr lang="de-DE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400" b="0" i="1" smtClean="0">
                                <a:latin typeface="Cambria Math"/>
                              </a:rPr>
                              <m:t>𝑐</m:t>
                            </m:r>
                          </m:e>
                          <m:sup>
                            <m:r>
                              <a:rPr lang="de-DE" sz="24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de-DE" sz="24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de-DE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de-DE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b="0" i="1" smtClean="0">
                            <a:latin typeface="Cambria Math"/>
                          </a:rPr>
                          <m:t>(</m:t>
                        </m:r>
                        <m:r>
                          <a:rPr lang="de-DE" sz="2400" b="0" i="1" smtClean="0">
                            <a:latin typeface="Cambria Math"/>
                          </a:rPr>
                          <m:t>𝑝𝑐</m:t>
                        </m:r>
                        <m:r>
                          <a:rPr lang="de-DE" sz="2400" b="0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de-DE" sz="24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sz="2400" dirty="0" smtClean="0">
                    <a:latin typeface="Arial" pitchFamily="34" charset="0"/>
                    <a:cs typeface="Arial" pitchFamily="34" charset="0"/>
                  </a:rPr>
                  <a:t> zur Bestimmung der Masse</a:t>
                </a:r>
              </a:p>
              <a:p>
                <a:r>
                  <a:rPr lang="de-DE" sz="2400" dirty="0" smtClean="0">
                    <a:latin typeface="Arial" pitchFamily="34" charset="0"/>
                    <a:cs typeface="Arial" pitchFamily="34" charset="0"/>
                  </a:rPr>
                  <a:t>Masse spezifiziert das detektierte Teilchen</a:t>
                </a:r>
              </a:p>
            </p:txBody>
          </p:sp>
        </mc:Choice>
        <mc:Fallback>
          <p:sp>
            <p:nvSpPr>
              <p:cNvPr id="14" name="Inhaltsplatzhalt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645024"/>
                <a:ext cx="3873127" cy="2207220"/>
              </a:xfrm>
              <a:prstGeom prst="rect">
                <a:avLst/>
              </a:prstGeom>
              <a:blipFill rotWithShape="1">
                <a:blip r:embed="rId4"/>
                <a:stretch>
                  <a:fillRect l="-110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398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ATLAS-Pixel-Detektor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4</a:t>
            </a:fld>
            <a:endParaRPr lang="de-DE"/>
          </a:p>
        </p:txBody>
      </p:sp>
      <p:pic>
        <p:nvPicPr>
          <p:cNvPr id="2050" name="Picture 2" descr="http://www.ebindustries.com/sites/ebindustries.com/files/CERN1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70482"/>
            <a:ext cx="7772400" cy="432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41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Services für den Pixeldetektor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Christoph Hertrich, Florian Beck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5</a:t>
            </a:fld>
            <a:endParaRPr lang="de-DE"/>
          </a:p>
        </p:txBody>
      </p:sp>
      <p:pic>
        <p:nvPicPr>
          <p:cNvPr id="2050" name="Picture 2" descr="C:\Users\Christoph\Desktop\Servic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7" y="1340768"/>
            <a:ext cx="7462604" cy="494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1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Insertable</a:t>
            </a:r>
            <a:r>
              <a:rPr lang="de-DE" dirty="0" smtClean="0"/>
              <a:t> B-Layer (IBL)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6</a:t>
            </a:fld>
            <a:endParaRPr lang="de-DE"/>
          </a:p>
        </p:txBody>
      </p:sp>
      <p:pic>
        <p:nvPicPr>
          <p:cNvPr id="8194" name="Picture 2" descr="C:\Users\Christoph\Desktop\IBL-other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006" y="1340768"/>
            <a:ext cx="5076266" cy="499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0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Insertable</a:t>
            </a:r>
            <a:r>
              <a:rPr lang="de-DE" dirty="0" smtClean="0"/>
              <a:t> B-Layer (IBL)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7</a:t>
            </a:fld>
            <a:endParaRPr lang="de-DE"/>
          </a:p>
        </p:txBody>
      </p:sp>
      <p:pic>
        <p:nvPicPr>
          <p:cNvPr id="3074" name="Picture 2" descr="http://talent.web.cern.ch/talent/research/images/integration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132" y="1536918"/>
            <a:ext cx="7144260" cy="444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12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Stave</a:t>
            </a:r>
            <a:r>
              <a:rPr lang="de-DE" dirty="0" smtClean="0"/>
              <a:t> Test System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8</a:t>
            </a:fld>
            <a:endParaRPr lang="de-DE"/>
          </a:p>
        </p:txBody>
      </p:sp>
      <p:pic>
        <p:nvPicPr>
          <p:cNvPr id="1026" name="Picture 2" descr="C:\Users\Christoph\Desktop\IMG_630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331" y="1340768"/>
            <a:ext cx="6578037" cy="493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Stave</a:t>
            </a:r>
            <a:r>
              <a:rPr lang="de-DE" dirty="0" smtClean="0"/>
              <a:t> Test System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19. 04. 2013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Hertrich, Florian Beck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D532B-44DC-48EF-9710-3A828167963A}" type="slidenum">
              <a:rPr lang="de-DE" smtClean="0"/>
              <a:t>9</a:t>
            </a:fld>
            <a:endParaRPr lang="de-DE"/>
          </a:p>
        </p:txBody>
      </p:sp>
      <p:pic>
        <p:nvPicPr>
          <p:cNvPr id="2050" name="Picture 2" descr="C:\Users\Christoph\Desktop\IMG_63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13588"/>
            <a:ext cx="6588968" cy="494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44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620</Words>
  <Application>Microsoft Office PowerPoint</Application>
  <PresentationFormat>Bildschirmpräsentation (4:3)</PresentationFormat>
  <Paragraphs>158</Paragraphs>
  <Slides>21</Slides>
  <Notes>13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Dactylos</vt:lpstr>
      <vt:lpstr>Produktionsbegleitende Messungen für das Upgrade des ATLAS Pixel Detektors</vt:lpstr>
      <vt:lpstr>Der ATLAS-Detektor</vt:lpstr>
      <vt:lpstr>Massenbestimmung mit ATLAS</vt:lpstr>
      <vt:lpstr>ATLAS-Pixel-Detektor</vt:lpstr>
      <vt:lpstr>Services für den Pixeldetektor</vt:lpstr>
      <vt:lpstr>Insertable B-Layer (IBL)</vt:lpstr>
      <vt:lpstr>Insertable B-Layer (IBL)</vt:lpstr>
      <vt:lpstr>Stave Test System</vt:lpstr>
      <vt:lpstr>Stave Test System</vt:lpstr>
      <vt:lpstr>Überspannungsschutz</vt:lpstr>
      <vt:lpstr>Schaltplan</vt:lpstr>
      <vt:lpstr>Bauteile: Zener-Diode</vt:lpstr>
      <vt:lpstr>Bauteile: Thyristor</vt:lpstr>
      <vt:lpstr>Schaltplan</vt:lpstr>
      <vt:lpstr>Testen des Überspannungsschutzes</vt:lpstr>
      <vt:lpstr>Ergebnis des Tests</vt:lpstr>
      <vt:lpstr>Ergebnis des Tests</vt:lpstr>
      <vt:lpstr>Ergebnis des Tests</vt:lpstr>
      <vt:lpstr>Ergebnis des Tests</vt:lpstr>
      <vt:lpstr>Danke!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</dc:creator>
  <cp:lastModifiedBy>Christoph</cp:lastModifiedBy>
  <cp:revision>48</cp:revision>
  <dcterms:created xsi:type="dcterms:W3CDTF">2013-04-16T08:13:47Z</dcterms:created>
  <dcterms:modified xsi:type="dcterms:W3CDTF">2013-04-18T15:40:15Z</dcterms:modified>
</cp:coreProperties>
</file>