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png" ContentType="image/png"/>
  <Default Extension="bin" ContentType="application/vnd.openxmlformats-officedocument.presentationml.printerSettings"/>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257" r:id="rId2"/>
    <p:sldId id="258" r:id="rId3"/>
    <p:sldId id="259" r:id="rId4"/>
    <p:sldId id="260" r:id="rId5"/>
    <p:sldId id="261" r:id="rId6"/>
    <p:sldId id="262" r:id="rId7"/>
    <p:sldId id="263" r:id="rId8"/>
    <p:sldId id="264" r:id="rId9"/>
    <p:sldId id="265" r:id="rId10"/>
    <p:sldId id="268" r:id="rId11"/>
    <p:sldId id="271" r:id="rId12"/>
    <p:sldId id="270" r:id="rId13"/>
    <p:sldId id="269" r:id="rId14"/>
    <p:sldId id="308" r:id="rId15"/>
    <p:sldId id="272" r:id="rId16"/>
    <p:sldId id="273" r:id="rId17"/>
    <p:sldId id="274" r:id="rId18"/>
    <p:sldId id="275" r:id="rId19"/>
    <p:sldId id="277" r:id="rId20"/>
    <p:sldId id="276"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309" r:id="rId40"/>
    <p:sldId id="297" r:id="rId41"/>
    <p:sldId id="302" r:id="rId42"/>
    <p:sldId id="303" r:id="rId43"/>
    <p:sldId id="300" r:id="rId44"/>
    <p:sldId id="304" r:id="rId45"/>
    <p:sldId id="305" r:id="rId46"/>
    <p:sldId id="306" r:id="rId47"/>
    <p:sldId id="307" r:id="rId48"/>
    <p:sldId id="310" r:id="rId49"/>
    <p:sldId id="312" r:id="rId50"/>
    <p:sldId id="314" r:id="rId51"/>
    <p:sldId id="313" r:id="rId52"/>
    <p:sldId id="315" r:id="rId53"/>
    <p:sldId id="316" r:id="rId54"/>
    <p:sldId id="317" r:id="rId55"/>
    <p:sldId id="318" r:id="rId56"/>
    <p:sldId id="319"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0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60" Type="http://schemas.openxmlformats.org/officeDocument/2006/relationships/presProps" Target="presProps.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tableStyles" Target="tableStyle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notesMaster" Target="notesMasters/notesMaster1.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printerSettings" Target="printerSettings/printerSettings1.bin"/><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theme" Target="theme/theme1.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viewProps" Target="viewProps.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6945C4-B510-524B-854F-F55698142A83}" type="datetimeFigureOut">
              <a:rPr lang="en-US" smtClean="0"/>
              <a:t>8/19/13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2CA230-DEC0-4D4B-BD92-3188154FAC0D}" type="slidenum">
              <a:rPr lang="en-US" smtClean="0"/>
              <a:t>‹#›</a:t>
            </a:fld>
            <a:endParaRPr lang="en-US"/>
          </a:p>
        </p:txBody>
      </p:sp>
    </p:spTree>
    <p:extLst>
      <p:ext uri="{BB962C8B-B14F-4D97-AF65-F5344CB8AC3E}">
        <p14:creationId xmlns:p14="http://schemas.microsoft.com/office/powerpoint/2010/main" val="32151673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BABD50-A256-A549-A725-03FADA09502E}" type="slidenum">
              <a:rPr lang="en-US"/>
              <a:pPr/>
              <a:t>1</a:t>
            </a:fld>
            <a:endParaRPr lang="en-US"/>
          </a:p>
        </p:txBody>
      </p:sp>
      <p:sp>
        <p:nvSpPr>
          <p:cNvPr id="512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292BF1-CBD3-E64A-803E-72DE8CBD5292}" type="slidenum">
              <a:rPr lang="en-US"/>
              <a:pPr/>
              <a:t>6</a:t>
            </a:fld>
            <a:endParaRPr lang="en-US"/>
          </a:p>
        </p:txBody>
      </p:sp>
      <p:sp>
        <p:nvSpPr>
          <p:cNvPr id="16486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648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B738B7-AFE3-6346-A7D8-C1263A04A92B}" type="slidenum">
              <a:rPr lang="en-US"/>
              <a:pPr/>
              <a:t>32</a:t>
            </a:fld>
            <a:endParaRPr lang="en-US"/>
          </a:p>
        </p:txBody>
      </p:sp>
      <p:sp>
        <p:nvSpPr>
          <p:cNvPr id="1126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664C5-31C5-064A-974E-D51707330BD4}" type="slidenum">
              <a:rPr lang="en-US"/>
              <a:pPr/>
              <a:t>35</a:t>
            </a:fld>
            <a:endParaRPr lang="en-US"/>
          </a:p>
        </p:txBody>
      </p:sp>
      <p:sp>
        <p:nvSpPr>
          <p:cNvPr id="6656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665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6753A6-4995-F74D-AD82-209118524BC8}" type="slidenum">
              <a:rPr lang="en-US"/>
              <a:pPr/>
              <a:t>36</a:t>
            </a:fld>
            <a:endParaRPr lang="en-US"/>
          </a:p>
        </p:txBody>
      </p:sp>
      <p:sp>
        <p:nvSpPr>
          <p:cNvPr id="6861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686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FFEB4C-04F2-A846-AF9E-BC76211E974E}" type="slidenum">
              <a:rPr lang="en-US"/>
              <a:pPr/>
              <a:t>37</a:t>
            </a:fld>
            <a:endParaRPr lang="en-US"/>
          </a:p>
        </p:txBody>
      </p:sp>
      <p:sp>
        <p:nvSpPr>
          <p:cNvPr id="706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06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6053EB-6898-8446-89B2-56F769CC38CF}" type="datetimeFigureOut">
              <a:rPr lang="en-US" smtClean="0"/>
              <a:t>8/19/13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236468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6053EB-6898-8446-89B2-56F769CC38CF}" type="datetimeFigureOut">
              <a:rPr lang="en-US" smtClean="0"/>
              <a:t>8/19/13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3705554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6053EB-6898-8446-89B2-56F769CC38CF}" type="datetimeFigureOut">
              <a:rPr lang="en-US" smtClean="0"/>
              <a:t>8/19/13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2772663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6053EB-6898-8446-89B2-56F769CC38CF}" type="datetimeFigureOut">
              <a:rPr lang="en-US" smtClean="0"/>
              <a:t>8/19/13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112284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6053EB-6898-8446-89B2-56F769CC38CF}" type="datetimeFigureOut">
              <a:rPr lang="en-US" smtClean="0"/>
              <a:t>8/19/13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171931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6053EB-6898-8446-89B2-56F769CC38CF}" type="datetimeFigureOut">
              <a:rPr lang="en-US" smtClean="0"/>
              <a:t>8/19/13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1453882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C6053EB-6898-8446-89B2-56F769CC38CF}" type="datetimeFigureOut">
              <a:rPr lang="en-US" smtClean="0"/>
              <a:t>8/19/13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183394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6053EB-6898-8446-89B2-56F769CC38CF}" type="datetimeFigureOut">
              <a:rPr lang="en-US" smtClean="0"/>
              <a:t>8/19/13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3434814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053EB-6898-8446-89B2-56F769CC38CF}" type="datetimeFigureOut">
              <a:rPr lang="en-US" smtClean="0"/>
              <a:t>8/19/13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2649713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6053EB-6898-8446-89B2-56F769CC38CF}" type="datetimeFigureOut">
              <a:rPr lang="en-US" smtClean="0"/>
              <a:t>8/19/13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2185110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6053EB-6898-8446-89B2-56F769CC38CF}" type="datetimeFigureOut">
              <a:rPr lang="en-US" smtClean="0"/>
              <a:t>8/19/13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2CABC-315A-6540-BC17-98A08042413E}" type="slidenum">
              <a:rPr lang="en-US" smtClean="0"/>
              <a:t>‹#›</a:t>
            </a:fld>
            <a:endParaRPr lang="en-US"/>
          </a:p>
        </p:txBody>
      </p:sp>
    </p:spTree>
    <p:extLst>
      <p:ext uri="{BB962C8B-B14F-4D97-AF65-F5344CB8AC3E}">
        <p14:creationId xmlns:p14="http://schemas.microsoft.com/office/powerpoint/2010/main" val="290259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6053EB-6898-8446-89B2-56F769CC38CF}" type="datetimeFigureOut">
              <a:rPr lang="en-US" smtClean="0"/>
              <a:t>8/19/13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2CABC-315A-6540-BC17-98A08042413E}" type="slidenum">
              <a:rPr lang="en-US" smtClean="0"/>
              <a:t>‹#›</a:t>
            </a:fld>
            <a:endParaRPr lang="en-US"/>
          </a:p>
        </p:txBody>
      </p:sp>
    </p:spTree>
    <p:extLst>
      <p:ext uri="{BB962C8B-B14F-4D97-AF65-F5344CB8AC3E}">
        <p14:creationId xmlns:p14="http://schemas.microsoft.com/office/powerpoint/2010/main" val="4169692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4" Type="http://schemas.openxmlformats.org/officeDocument/2006/relationships/image" Target="../media/image18.png"/><Relationship Id="rId5" Type="http://schemas.openxmlformats.org/officeDocument/2006/relationships/image" Target="../media/image19.png"/><Relationship Id="rId7"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6.png"/><Relationship Id="rId9" Type="http://schemas.openxmlformats.org/officeDocument/2006/relationships/image" Target="../media/image23.png"/><Relationship Id="rId3" Type="http://schemas.openxmlformats.org/officeDocument/2006/relationships/image" Target="../media/image17.emf"/><Relationship Id="rId6" Type="http://schemas.openxmlformats.org/officeDocument/2006/relationships/image" Target="../media/image20.png"/></Relationships>
</file>

<file path=ppt/slides/_rels/slide11.xml.rels><?xml version="1.0" encoding="UTF-8" standalone="yes"?>
<Relationships xmlns="http://schemas.openxmlformats.org/package/2006/relationships"><Relationship Id="rId4" Type="http://schemas.openxmlformats.org/officeDocument/2006/relationships/image" Target="../media/image20.png"/><Relationship Id="rId5" Type="http://schemas.openxmlformats.org/officeDocument/2006/relationships/image" Target="../media/image21.png"/><Relationship Id="rId7"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 Id="rId6" Type="http://schemas.openxmlformats.org/officeDocument/2006/relationships/image" Target="../media/image22.png"/></Relationships>
</file>

<file path=ppt/slides/_rels/slide12.xml.rels><?xml version="1.0" encoding="UTF-8" standalone="yes"?>
<Relationships xmlns="http://schemas.openxmlformats.org/package/2006/relationships"><Relationship Id="rId4" Type="http://schemas.openxmlformats.org/officeDocument/2006/relationships/image" Target="../media/image20.png"/><Relationship Id="rId5" Type="http://schemas.openxmlformats.org/officeDocument/2006/relationships/image" Target="../media/image21.png"/><Relationship Id="rId7"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 Id="rId6"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24.emf"/><Relationship Id="rId3"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emf"/><Relationship Id="rId3" Type="http://schemas.openxmlformats.org/officeDocument/2006/relationships/image" Target="../media/image2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emf"/><Relationship Id="rId3" Type="http://schemas.openxmlformats.org/officeDocument/2006/relationships/image" Target="../media/image2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image" Target="../media/image28.emf"/><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 Id="rId5" Type="http://schemas.openxmlformats.org/officeDocument/2006/relationships/image" Target="../media/image32.emf"/></Relationships>
</file>

<file path=ppt/slides/_rels/slide19.xml.rels><?xml version="1.0" encoding="UTF-8" standalone="yes"?>
<Relationships xmlns="http://schemas.openxmlformats.org/package/2006/relationships"><Relationship Id="rId6"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 Id="rId5" Type="http://schemas.openxmlformats.org/officeDocument/2006/relationships/image" Target="../media/image14.png"/></Relationships>
</file>

<file path=ppt/slides/_rels/slide2.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emf"/><Relationship Id="rId3" Type="http://schemas.openxmlformats.org/officeDocument/2006/relationships/image" Target="../media/image4.png"/><Relationship Id="rId5" Type="http://schemas.openxmlformats.org/officeDocument/2006/relationships/image" Target="../media/image6.emf"/></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4" Type="http://schemas.openxmlformats.org/officeDocument/2006/relationships/image" Target="../media/image35.png"/><Relationship Id="rId10" Type="http://schemas.openxmlformats.org/officeDocument/2006/relationships/image" Target="../media/image41.png"/><Relationship Id="rId5" Type="http://schemas.openxmlformats.org/officeDocument/2006/relationships/image" Target="../media/image36.png"/><Relationship Id="rId7"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3.png"/><Relationship Id="rId9" Type="http://schemas.openxmlformats.org/officeDocument/2006/relationships/image" Target="../media/image40.png"/><Relationship Id="rId3" Type="http://schemas.openxmlformats.org/officeDocument/2006/relationships/image" Target="../media/image34.png"/><Relationship Id="rId6"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3.png"/><Relationship Id="rId4" Type="http://schemas.openxmlformats.org/officeDocument/2006/relationships/image" Target="../media/image35.png"/><Relationship Id="rId10" Type="http://schemas.openxmlformats.org/officeDocument/2006/relationships/image" Target="../media/image45.png"/><Relationship Id="rId5" Type="http://schemas.openxmlformats.org/officeDocument/2006/relationships/image" Target="../media/image36.png"/><Relationship Id="rId7"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33.png"/><Relationship Id="rId9" Type="http://schemas.openxmlformats.org/officeDocument/2006/relationships/image" Target="../media/image44.png"/><Relationship Id="rId3" Type="http://schemas.openxmlformats.org/officeDocument/2006/relationships/image" Target="../media/image34.png"/><Relationship Id="rId6" Type="http://schemas.openxmlformats.org/officeDocument/2006/relationships/image" Target="../media/image37.png"/></Relationships>
</file>

<file path=ppt/slides/_rels/slide23.xml.rels><?xml version="1.0" encoding="UTF-8" standalone="yes"?>
<Relationships xmlns="http://schemas.openxmlformats.org/package/2006/relationships"><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42.png"/></Relationships>
</file>

<file path=ppt/slides/_rels/slide24.xml.rels><?xml version="1.0" encoding="UTF-8" standalone="yes"?>
<Relationships xmlns="http://schemas.openxmlformats.org/package/2006/relationships"><Relationship Id="rId8" Type="http://schemas.openxmlformats.org/officeDocument/2006/relationships/image" Target="../media/image15.png"/><Relationship Id="rId4" Type="http://schemas.openxmlformats.org/officeDocument/2006/relationships/image" Target="../media/image34.png"/><Relationship Id="rId10" Type="http://schemas.openxmlformats.org/officeDocument/2006/relationships/image" Target="../media/image47.png"/><Relationship Id="rId5" Type="http://schemas.openxmlformats.org/officeDocument/2006/relationships/image" Target="../media/image13.png"/><Relationship Id="rId7" Type="http://schemas.openxmlformats.org/officeDocument/2006/relationships/image" Target="../media/image14.png"/><Relationship Id="rId11"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33.png"/><Relationship Id="rId9" Type="http://schemas.openxmlformats.org/officeDocument/2006/relationships/image" Target="../media/image46.png"/><Relationship Id="rId3" Type="http://schemas.openxmlformats.org/officeDocument/2006/relationships/image" Target="../media/image42.png"/><Relationship Id="rId6"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3" Type="http://schemas.openxmlformats.org/officeDocument/2006/relationships/image" Target="../media/image5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3" Type="http://schemas.openxmlformats.org/officeDocument/2006/relationships/image" Target="../media/image5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4.png"/><Relationship Id="rId5" Type="http://schemas.openxmlformats.org/officeDocument/2006/relationships/image" Target="../media/image6.emf"/></Relationships>
</file>

<file path=ppt/slides/_rels/slide3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5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6" Type="http://schemas.openxmlformats.org/officeDocument/2006/relationships/image" Target="../media/image59.png"/><Relationship Id="rId4"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6.png"/><Relationship Id="rId5" Type="http://schemas.openxmlformats.org/officeDocument/2006/relationships/image" Target="../media/image58.png"/></Relationships>
</file>

<file path=ppt/slides/_rels/slide36.xml.rels><?xml version="1.0" encoding="UTF-8" standalone="yes"?>
<Relationships xmlns="http://schemas.openxmlformats.org/package/2006/relationships"><Relationship Id="rId6" Type="http://schemas.openxmlformats.org/officeDocument/2006/relationships/image" Target="../media/image62.png"/><Relationship Id="rId4"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6.png"/><Relationship Id="rId5" Type="http://schemas.openxmlformats.org/officeDocument/2006/relationships/image" Target="../media/image61.png"/></Relationships>
</file>

<file path=ppt/slides/_rels/slide37.xml.rels><?xml version="1.0" encoding="UTF-8" standalone="yes"?>
<Relationships xmlns="http://schemas.openxmlformats.org/package/2006/relationships"><Relationship Id="rId4" Type="http://schemas.openxmlformats.org/officeDocument/2006/relationships/image" Target="../media/image63.png"/><Relationship Id="rId5" Type="http://schemas.openxmlformats.org/officeDocument/2006/relationships/image" Target="../media/image64.png"/><Relationship Id="rId7" Type="http://schemas.openxmlformats.org/officeDocument/2006/relationships/image" Target="../media/image66.emf"/><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6.png"/><Relationship Id="rId6" Type="http://schemas.openxmlformats.org/officeDocument/2006/relationships/image" Target="../media/image65.png"/></Relationships>
</file>

<file path=ppt/slides/_rels/slide38.xml.rels><?xml version="1.0" encoding="UTF-8" standalone="yes"?>
<Relationships xmlns="http://schemas.openxmlformats.org/package/2006/relationships"><Relationship Id="rId4" Type="http://schemas.openxmlformats.org/officeDocument/2006/relationships/image" Target="../media/image69.emf"/><Relationship Id="rId1" Type="http://schemas.openxmlformats.org/officeDocument/2006/relationships/slideLayout" Target="../slideLayouts/slideLayout2.xml"/><Relationship Id="rId2" Type="http://schemas.openxmlformats.org/officeDocument/2006/relationships/image" Target="../media/image67.png"/><Relationship Id="rId3" Type="http://schemas.openxmlformats.org/officeDocument/2006/relationships/image" Target="../media/image68.png"/></Relationships>
</file>

<file path=ppt/slides/_rels/slide39.xml.rels><?xml version="1.0" encoding="UTF-8" standalone="yes"?>
<Relationships xmlns="http://schemas.openxmlformats.org/package/2006/relationships"><Relationship Id="rId4"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image" Target="../media/image69.emf"/><Relationship Id="rId3" Type="http://schemas.openxmlformats.org/officeDocument/2006/relationships/image" Target="../media/image70.png"/></Relationships>
</file>

<file path=ppt/slides/_rels/slide4.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40.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2.png"/><Relationship Id="rId3" Type="http://schemas.openxmlformats.org/officeDocument/2006/relationships/image" Target="../media/image7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3.emf"/><Relationship Id="rId3" Type="http://schemas.openxmlformats.org/officeDocument/2006/relationships/image" Target="../media/image74.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 Id="rId5" Type="http://schemas.openxmlformats.org/officeDocument/2006/relationships/image" Target="../media/image7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7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79.png"/><Relationship Id="rId3"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2.png"/><Relationship Id="rId3" Type="http://schemas.openxmlformats.org/officeDocument/2006/relationships/image" Target="../media/image8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6"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 Id="rId5"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295400" y="720395"/>
            <a:ext cx="6934200" cy="914400"/>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r>
              <a:rPr lang="en-US" sz="2800" b="1" dirty="0" smtClean="0">
                <a:solidFill>
                  <a:srgbClr val="FF0000"/>
                </a:solidFill>
              </a:rPr>
              <a:t>Higgs Physics (III): Precision Measurements</a:t>
            </a:r>
            <a:endParaRPr lang="en-US" sz="3600" b="1" i="1" dirty="0">
              <a:solidFill>
                <a:srgbClr val="FF0000"/>
              </a:solidFill>
            </a:endParaRPr>
          </a:p>
        </p:txBody>
      </p:sp>
      <p:sp>
        <p:nvSpPr>
          <p:cNvPr id="3075" name="Text Box 3"/>
          <p:cNvSpPr txBox="1">
            <a:spLocks noChangeArrowheads="1"/>
          </p:cNvSpPr>
          <p:nvPr/>
        </p:nvSpPr>
        <p:spPr bwMode="auto">
          <a:xfrm>
            <a:off x="1066800" y="2308278"/>
            <a:ext cx="7239000" cy="10772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2400" b="1" dirty="0"/>
              <a:t>Ian </a:t>
            </a:r>
            <a:r>
              <a:rPr lang="en-US" sz="2400" b="1" dirty="0" smtClean="0"/>
              <a:t>Low</a:t>
            </a:r>
          </a:p>
          <a:p>
            <a:pPr algn="ctr"/>
            <a:r>
              <a:rPr lang="en-US" sz="2000" dirty="0" smtClean="0"/>
              <a:t>Argonne</a:t>
            </a:r>
            <a:r>
              <a:rPr lang="en-US" sz="2000" dirty="0"/>
              <a:t>/ </a:t>
            </a:r>
            <a:r>
              <a:rPr lang="en-US" sz="2000" dirty="0" smtClean="0"/>
              <a:t>Northwestern </a:t>
            </a:r>
            <a:endParaRPr lang="en-US" sz="2000" dirty="0"/>
          </a:p>
          <a:p>
            <a:pPr algn="ctr"/>
            <a:r>
              <a:rPr lang="en-US" sz="2000" dirty="0" smtClean="0"/>
              <a:t>August, 2013 </a:t>
            </a:r>
            <a:r>
              <a:rPr lang="en-US" sz="2000" dirty="0"/>
              <a:t>@ </a:t>
            </a:r>
            <a:r>
              <a:rPr lang="en-US" sz="2000" dirty="0" smtClean="0"/>
              <a:t>SI 2013 Korea</a:t>
            </a:r>
          </a:p>
        </p:txBody>
      </p:sp>
      <p:pic>
        <p:nvPicPr>
          <p:cNvPr id="2" name="Picture 1"/>
          <p:cNvPicPr>
            <a:picLocks noChangeAspect="1"/>
          </p:cNvPicPr>
          <p:nvPr/>
        </p:nvPicPr>
        <p:blipFill>
          <a:blip r:embed="rId3"/>
          <a:stretch>
            <a:fillRect/>
          </a:stretch>
        </p:blipFill>
        <p:spPr>
          <a:xfrm>
            <a:off x="4485845" y="4248383"/>
            <a:ext cx="4108408" cy="1520966"/>
          </a:xfrm>
          <a:prstGeom prst="rect">
            <a:avLst/>
          </a:prstGeom>
        </p:spPr>
      </p:pic>
      <p:pic>
        <p:nvPicPr>
          <p:cNvPr id="6" name="Picture 5"/>
          <p:cNvPicPr>
            <a:picLocks noChangeAspect="1"/>
          </p:cNvPicPr>
          <p:nvPr/>
        </p:nvPicPr>
        <p:blipFill>
          <a:blip r:embed="rId4"/>
          <a:stretch>
            <a:fillRect/>
          </a:stretch>
        </p:blipFill>
        <p:spPr>
          <a:xfrm>
            <a:off x="1066800" y="3524656"/>
            <a:ext cx="3082068" cy="2891085"/>
          </a:xfrm>
          <a:prstGeom prst="rect">
            <a:avLst/>
          </a:prstGeom>
          <a:noFill/>
          <a:ln>
            <a:noFill/>
          </a:ln>
        </p:spPr>
      </p:pic>
    </p:spTree>
    <p:extLst>
      <p:ext uri="{BB962C8B-B14F-4D97-AF65-F5344CB8AC3E}">
        <p14:creationId xmlns:p14="http://schemas.microsoft.com/office/powerpoint/2010/main" val="377225616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2578"/>
            <a:ext cx="8229600" cy="5673586"/>
          </a:xfrm>
        </p:spPr>
        <p:txBody>
          <a:bodyPr>
            <a:normAutofit/>
          </a:bodyPr>
          <a:lstStyle/>
          <a:p>
            <a:pPr marL="0" indent="0">
              <a:buNone/>
            </a:pPr>
            <a:r>
              <a:rPr lang="en-US" sz="2000" dirty="0" smtClean="0"/>
              <a:t>Let’s take a look at the </a:t>
            </a:r>
            <a:r>
              <a:rPr lang="en-US" sz="2000" dirty="0" err="1" smtClean="0"/>
              <a:t>hgg</a:t>
            </a:r>
            <a:r>
              <a:rPr lang="en-US" sz="2000" dirty="0" smtClean="0"/>
              <a:t> coupling first.</a:t>
            </a:r>
          </a:p>
          <a:p>
            <a:pPr marL="0" indent="0">
              <a:buNone/>
            </a:pPr>
            <a:endParaRPr lang="en-US" sz="2000" dirty="0" smtClean="0"/>
          </a:p>
          <a:p>
            <a:pPr marL="0" indent="0">
              <a:buNone/>
            </a:pPr>
            <a:r>
              <a:rPr lang="en-US" sz="2000" dirty="0" smtClean="0"/>
              <a:t>In the SM, it is given by the one-loop diagram</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It turns out that, in the heavy top quark limit, the rate is very well-approximated by the (point-like) effective coupling:</a:t>
            </a:r>
            <a:endParaRPr lang="en-US" sz="2000" dirty="0"/>
          </a:p>
        </p:txBody>
      </p:sp>
      <p:pic>
        <p:nvPicPr>
          <p:cNvPr id="4" name="Picture 3"/>
          <p:cNvPicPr>
            <a:picLocks noChangeAspect="1"/>
          </p:cNvPicPr>
          <p:nvPr/>
        </p:nvPicPr>
        <p:blipFill rotWithShape="1">
          <a:blip r:embed="rId2"/>
          <a:srcRect r="32084" b="46355"/>
          <a:stretch/>
        </p:blipFill>
        <p:spPr>
          <a:xfrm>
            <a:off x="1183906" y="2008154"/>
            <a:ext cx="3769094" cy="744279"/>
          </a:xfrm>
          <a:prstGeom prst="rect">
            <a:avLst/>
          </a:prstGeom>
        </p:spPr>
      </p:pic>
      <p:pic>
        <p:nvPicPr>
          <p:cNvPr id="5" name="Picture 4"/>
          <p:cNvPicPr>
            <a:picLocks noChangeAspect="1"/>
          </p:cNvPicPr>
          <p:nvPr/>
        </p:nvPicPr>
        <p:blipFill>
          <a:blip r:embed="rId3"/>
          <a:stretch>
            <a:fillRect/>
          </a:stretch>
        </p:blipFill>
        <p:spPr>
          <a:xfrm>
            <a:off x="5791200" y="2264230"/>
            <a:ext cx="1397277" cy="276755"/>
          </a:xfrm>
          <a:prstGeom prst="rect">
            <a:avLst/>
          </a:prstGeom>
        </p:spPr>
      </p:pic>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986212"/>
            <a:ext cx="2667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4214812"/>
            <a:ext cx="66040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5053012"/>
            <a:ext cx="6683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00" y="4976812"/>
            <a:ext cx="711200" cy="8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 name="Oval 9"/>
          <p:cNvSpPr>
            <a:spLocks noChangeArrowheads="1"/>
          </p:cNvSpPr>
          <p:nvPr/>
        </p:nvSpPr>
        <p:spPr bwMode="auto">
          <a:xfrm>
            <a:off x="5638800" y="4976812"/>
            <a:ext cx="152400" cy="152400"/>
          </a:xfrm>
          <a:prstGeom prst="ellipse">
            <a:avLst/>
          </a:prstGeom>
          <a:solidFill>
            <a:schemeClr val="tx1"/>
          </a:solidFill>
          <a:ln w="9525">
            <a:solidFill>
              <a:schemeClr val="tx1"/>
            </a:solidFill>
            <a:round/>
            <a:headEnd/>
            <a:tailEnd/>
          </a:ln>
        </p:spPr>
        <p:txBody>
          <a:bodyPr wrap="none" anchor="ctr"/>
          <a:lstStyle/>
          <a:p>
            <a:endParaRPr lang="en-US"/>
          </a:p>
        </p:txBody>
      </p:sp>
      <p:sp>
        <p:nvSpPr>
          <p:cNvPr id="12" name="AutoShape 10"/>
          <p:cNvSpPr>
            <a:spLocks noChangeArrowheads="1"/>
          </p:cNvSpPr>
          <p:nvPr/>
        </p:nvSpPr>
        <p:spPr bwMode="auto">
          <a:xfrm>
            <a:off x="3657600" y="4900612"/>
            <a:ext cx="838200" cy="257175"/>
          </a:xfrm>
          <a:prstGeom prst="rightArrow">
            <a:avLst>
              <a:gd name="adj1" fmla="val 50000"/>
              <a:gd name="adj2" fmla="val 81481"/>
            </a:avLst>
          </a:prstGeom>
          <a:solidFill>
            <a:schemeClr val="tx1"/>
          </a:solidFill>
          <a:ln w="9525">
            <a:solidFill>
              <a:schemeClr val="tx1"/>
            </a:solidFill>
            <a:miter lim="800000"/>
            <a:headEnd/>
            <a:tailEnd/>
          </a:ln>
        </p:spPr>
        <p:txBody>
          <a:bodyPr wrap="none" anchor="ctr"/>
          <a:lstStyle/>
          <a:p>
            <a:endParaRPr lang="en-US"/>
          </a:p>
        </p:txBody>
      </p:sp>
      <p:pic>
        <p:nvPicPr>
          <p:cNvPr id="13" name="Picture 11" descr="latex-image-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5434012"/>
            <a:ext cx="1117600" cy="2428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latex-image-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3200" y="4748212"/>
            <a:ext cx="1752600" cy="53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9112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2578"/>
            <a:ext cx="8229600" cy="5673586"/>
          </a:xfrm>
        </p:spPr>
        <p:txBody>
          <a:bodyPr>
            <a:normAutofit/>
          </a:bodyPr>
          <a:lstStyle/>
          <a:p>
            <a:pPr marL="0" indent="0">
              <a:buNone/>
            </a:pPr>
            <a:r>
              <a:rPr lang="en-US" sz="2000" dirty="0" smtClean="0"/>
              <a:t>If you stare at this picture, there is something </a:t>
            </a:r>
            <a:r>
              <a:rPr lang="en-US" sz="2000" dirty="0" smtClean="0"/>
              <a:t>wrong about </a:t>
            </a:r>
            <a:r>
              <a:rPr lang="en-US" sz="2000" dirty="0" smtClean="0"/>
              <a:t>this limit….</a:t>
            </a:r>
          </a:p>
          <a:p>
            <a:pPr marL="0" indent="0">
              <a:buNone/>
            </a:pPr>
            <a:endParaRPr lang="en-US" sz="2000" dirty="0" smtClean="0"/>
          </a:p>
          <a:p>
            <a:pPr marL="0" indent="0">
              <a:buNone/>
            </a:pPr>
            <a:endParaRPr lang="en-US" sz="2000" dirty="0" smtClean="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86212"/>
            <a:ext cx="2667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214812"/>
            <a:ext cx="66040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5053012"/>
            <a:ext cx="6683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976812"/>
            <a:ext cx="711200" cy="8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 name="Oval 9"/>
          <p:cNvSpPr>
            <a:spLocks noChangeArrowheads="1"/>
          </p:cNvSpPr>
          <p:nvPr/>
        </p:nvSpPr>
        <p:spPr bwMode="auto">
          <a:xfrm>
            <a:off x="5638800" y="4976812"/>
            <a:ext cx="152400" cy="152400"/>
          </a:xfrm>
          <a:prstGeom prst="ellipse">
            <a:avLst/>
          </a:prstGeom>
          <a:solidFill>
            <a:schemeClr val="tx1"/>
          </a:solidFill>
          <a:ln w="9525">
            <a:solidFill>
              <a:schemeClr val="tx1"/>
            </a:solidFill>
            <a:round/>
            <a:headEnd/>
            <a:tailEnd/>
          </a:ln>
        </p:spPr>
        <p:txBody>
          <a:bodyPr wrap="none" anchor="ctr"/>
          <a:lstStyle/>
          <a:p>
            <a:endParaRPr lang="en-US"/>
          </a:p>
        </p:txBody>
      </p:sp>
      <p:sp>
        <p:nvSpPr>
          <p:cNvPr id="12" name="AutoShape 10"/>
          <p:cNvSpPr>
            <a:spLocks noChangeArrowheads="1"/>
          </p:cNvSpPr>
          <p:nvPr/>
        </p:nvSpPr>
        <p:spPr bwMode="auto">
          <a:xfrm>
            <a:off x="3657600" y="4900612"/>
            <a:ext cx="838200" cy="257175"/>
          </a:xfrm>
          <a:prstGeom prst="rightArrow">
            <a:avLst>
              <a:gd name="adj1" fmla="val 50000"/>
              <a:gd name="adj2" fmla="val 81481"/>
            </a:avLst>
          </a:prstGeom>
          <a:solidFill>
            <a:schemeClr val="tx1"/>
          </a:solidFill>
          <a:ln w="9525">
            <a:solidFill>
              <a:schemeClr val="tx1"/>
            </a:solidFill>
            <a:miter lim="800000"/>
            <a:headEnd/>
            <a:tailEnd/>
          </a:ln>
        </p:spPr>
        <p:txBody>
          <a:bodyPr wrap="none" anchor="ctr"/>
          <a:lstStyle/>
          <a:p>
            <a:endParaRPr lang="en-US"/>
          </a:p>
        </p:txBody>
      </p:sp>
      <p:pic>
        <p:nvPicPr>
          <p:cNvPr id="13" name="Picture 11"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5434012"/>
            <a:ext cx="1117600" cy="2428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latex-image-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4748212"/>
            <a:ext cx="1752600" cy="53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0075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2578"/>
            <a:ext cx="8229600" cy="5673586"/>
          </a:xfrm>
        </p:spPr>
        <p:txBody>
          <a:bodyPr>
            <a:normAutofit/>
          </a:bodyPr>
          <a:lstStyle/>
          <a:p>
            <a:pPr marL="0" indent="0">
              <a:buNone/>
            </a:pPr>
            <a:r>
              <a:rPr lang="en-US" sz="2000" dirty="0" smtClean="0"/>
              <a:t>If you stare at this picture, there is something </a:t>
            </a:r>
            <a:r>
              <a:rPr lang="en-US" sz="2000" dirty="0" smtClean="0"/>
              <a:t>wrong about </a:t>
            </a:r>
            <a:r>
              <a:rPr lang="en-US" sz="2000" dirty="0" smtClean="0"/>
              <a:t>this limit….</a:t>
            </a:r>
          </a:p>
          <a:p>
            <a:pPr marL="0" indent="0">
              <a:buNone/>
            </a:pPr>
            <a:endParaRPr lang="en-US" sz="2000" dirty="0" smtClean="0"/>
          </a:p>
          <a:p>
            <a:pPr marL="0" indent="0">
              <a:buNone/>
            </a:pPr>
            <a:r>
              <a:rPr lang="en-US" sz="2000" dirty="0" smtClean="0"/>
              <a:t>Usually when one takes the mass of the loop particle to be infinite, the amplitude should become zero. This is the famous decoupling theorem. </a:t>
            </a:r>
          </a:p>
          <a:p>
            <a:pPr marL="0" indent="0">
              <a:buNone/>
            </a:pPr>
            <a:endParaRPr lang="en-US" sz="2000" dirty="0"/>
          </a:p>
          <a:p>
            <a:pPr marL="0" indent="0">
              <a:buNone/>
            </a:pPr>
            <a:r>
              <a:rPr lang="en-US" sz="2000" dirty="0" smtClean="0"/>
              <a:t>In this case the amplitude goes to a non-zero constant when the top quark mass becomes infinite!</a:t>
            </a:r>
          </a:p>
          <a:p>
            <a:pPr marL="0" indent="0">
              <a:buNone/>
            </a:pPr>
            <a:endParaRPr lang="en-US" sz="2000" dirty="0" smtClean="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86212"/>
            <a:ext cx="2667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214812"/>
            <a:ext cx="66040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5053012"/>
            <a:ext cx="6683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976812"/>
            <a:ext cx="711200" cy="8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 name="Oval 9"/>
          <p:cNvSpPr>
            <a:spLocks noChangeArrowheads="1"/>
          </p:cNvSpPr>
          <p:nvPr/>
        </p:nvSpPr>
        <p:spPr bwMode="auto">
          <a:xfrm>
            <a:off x="5638800" y="4976812"/>
            <a:ext cx="152400" cy="152400"/>
          </a:xfrm>
          <a:prstGeom prst="ellipse">
            <a:avLst/>
          </a:prstGeom>
          <a:solidFill>
            <a:schemeClr val="tx1"/>
          </a:solidFill>
          <a:ln w="9525">
            <a:solidFill>
              <a:schemeClr val="tx1"/>
            </a:solidFill>
            <a:round/>
            <a:headEnd/>
            <a:tailEnd/>
          </a:ln>
        </p:spPr>
        <p:txBody>
          <a:bodyPr wrap="none" anchor="ctr"/>
          <a:lstStyle/>
          <a:p>
            <a:endParaRPr lang="en-US"/>
          </a:p>
        </p:txBody>
      </p:sp>
      <p:sp>
        <p:nvSpPr>
          <p:cNvPr id="12" name="AutoShape 10"/>
          <p:cNvSpPr>
            <a:spLocks noChangeArrowheads="1"/>
          </p:cNvSpPr>
          <p:nvPr/>
        </p:nvSpPr>
        <p:spPr bwMode="auto">
          <a:xfrm>
            <a:off x="3657600" y="4900612"/>
            <a:ext cx="838200" cy="257175"/>
          </a:xfrm>
          <a:prstGeom prst="rightArrow">
            <a:avLst>
              <a:gd name="adj1" fmla="val 50000"/>
              <a:gd name="adj2" fmla="val 81481"/>
            </a:avLst>
          </a:prstGeom>
          <a:solidFill>
            <a:schemeClr val="tx1"/>
          </a:solidFill>
          <a:ln w="9525">
            <a:solidFill>
              <a:schemeClr val="tx1"/>
            </a:solidFill>
            <a:miter lim="800000"/>
            <a:headEnd/>
            <a:tailEnd/>
          </a:ln>
        </p:spPr>
        <p:txBody>
          <a:bodyPr wrap="none" anchor="ctr"/>
          <a:lstStyle/>
          <a:p>
            <a:endParaRPr lang="en-US" dirty="0"/>
          </a:p>
        </p:txBody>
      </p:sp>
      <p:pic>
        <p:nvPicPr>
          <p:cNvPr id="13" name="Picture 11"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5434012"/>
            <a:ext cx="1117600" cy="2428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latex-image-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4748212"/>
            <a:ext cx="1752600" cy="53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61700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3930" y="671566"/>
            <a:ext cx="8102869" cy="5454597"/>
          </a:xfrm>
        </p:spPr>
        <p:txBody>
          <a:bodyPr>
            <a:normAutofit/>
          </a:bodyPr>
          <a:lstStyle/>
          <a:p>
            <a:pPr marL="0" indent="0">
              <a:buNone/>
            </a:pPr>
            <a:r>
              <a:rPr lang="en-US" sz="2000" dirty="0" smtClean="0"/>
              <a:t>It is instructive to re-write the dim-5 effective coupling as follows:</a:t>
            </a:r>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It is simple to understand the parametric dependence here:</a:t>
            </a:r>
          </a:p>
          <a:p>
            <a:r>
              <a:rPr lang="en-US" sz="1900" dirty="0" smtClean="0"/>
              <a:t>The top Yukawa controls the Higgs coupling to top quarks, hence the linear dependence in the numerator.</a:t>
            </a:r>
          </a:p>
          <a:p>
            <a:r>
              <a:rPr lang="en-US" sz="1900" dirty="0" smtClean="0"/>
              <a:t>The top mass dependence in the denominator comes from the top propagator. There is only one power because it is a dimension-five operator. </a:t>
            </a:r>
          </a:p>
          <a:p>
            <a:pPr marL="0" indent="0">
              <a:buNone/>
            </a:pPr>
            <a:endParaRPr lang="en-US" sz="2000" dirty="0" smtClean="0"/>
          </a:p>
        </p:txBody>
      </p:sp>
      <p:pic>
        <p:nvPicPr>
          <p:cNvPr id="4" name="Picture 3"/>
          <p:cNvPicPr>
            <a:picLocks noChangeAspect="1"/>
          </p:cNvPicPr>
          <p:nvPr/>
        </p:nvPicPr>
        <p:blipFill>
          <a:blip r:embed="rId2"/>
          <a:stretch>
            <a:fillRect/>
          </a:stretch>
        </p:blipFill>
        <p:spPr>
          <a:xfrm>
            <a:off x="3313843" y="1302157"/>
            <a:ext cx="2058325" cy="570923"/>
          </a:xfrm>
          <a:prstGeom prst="rect">
            <a:avLst/>
          </a:prstGeom>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9322" y="4229743"/>
            <a:ext cx="2667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531826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3930" y="671566"/>
            <a:ext cx="8102869" cy="5454597"/>
          </a:xfrm>
        </p:spPr>
        <p:txBody>
          <a:bodyPr>
            <a:normAutofit/>
          </a:bodyPr>
          <a:lstStyle/>
          <a:p>
            <a:pPr marL="0" indent="0">
              <a:buNone/>
            </a:pPr>
            <a:r>
              <a:rPr lang="en-US" sz="2000" dirty="0" smtClean="0"/>
              <a:t>It is instructive to re-write the dim-5 effective coupling as follows:</a:t>
            </a:r>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solidFill>
                  <a:srgbClr val="0000FF"/>
                </a:solidFill>
              </a:rPr>
              <a:t>This </a:t>
            </a:r>
            <a:r>
              <a:rPr lang="en-US" sz="2000" dirty="0" smtClean="0">
                <a:solidFill>
                  <a:srgbClr val="0000FF"/>
                </a:solidFill>
              </a:rPr>
              <a:t>formulation does suggest decoupling in the heavy top mass limit, except that the top mass is proportional to the top Yukawa coupling, </a:t>
            </a:r>
            <a:r>
              <a:rPr lang="en-US" sz="2000" i="1" dirty="0" err="1" smtClean="0">
                <a:solidFill>
                  <a:srgbClr val="0000FF"/>
                </a:solidFill>
              </a:rPr>
              <a:t>y</a:t>
            </a:r>
            <a:r>
              <a:rPr lang="en-US" sz="2000" i="1" baseline="-25000" dirty="0" err="1" smtClean="0">
                <a:solidFill>
                  <a:srgbClr val="0000FF"/>
                </a:solidFill>
              </a:rPr>
              <a:t>t</a:t>
            </a:r>
            <a:r>
              <a:rPr lang="en-US" sz="2000" dirty="0" smtClean="0">
                <a:solidFill>
                  <a:srgbClr val="0000FF"/>
                </a:solidFill>
              </a:rPr>
              <a:t> , because of the Higgs mechanism.</a:t>
            </a:r>
          </a:p>
          <a:p>
            <a:pPr marL="0" indent="0">
              <a:buNone/>
            </a:pPr>
            <a:endParaRPr lang="en-US" sz="2000" dirty="0">
              <a:solidFill>
                <a:srgbClr val="0000FF"/>
              </a:solidFill>
            </a:endParaRPr>
          </a:p>
          <a:p>
            <a:pPr marL="0" indent="0">
              <a:buNone/>
            </a:pPr>
            <a:r>
              <a:rPr lang="en-US" sz="2000" dirty="0" smtClean="0">
                <a:solidFill>
                  <a:srgbClr val="0000FF"/>
                </a:solidFill>
              </a:rPr>
              <a:t>Then the large top mass limit is equivalent to the large top Yukawa limit. In the end we obtain a non-zero constant, 1/v.</a:t>
            </a:r>
          </a:p>
          <a:p>
            <a:pPr marL="0" indent="0">
              <a:buNone/>
            </a:pPr>
            <a:endParaRPr lang="en-US" sz="2000" dirty="0">
              <a:solidFill>
                <a:srgbClr val="0000FF"/>
              </a:solidFill>
            </a:endParaRPr>
          </a:p>
          <a:p>
            <a:pPr marL="0" indent="0">
              <a:buNone/>
            </a:pPr>
            <a:r>
              <a:rPr lang="en-US" sz="2000" dirty="0" smtClean="0">
                <a:solidFill>
                  <a:srgbClr val="0000FF"/>
                </a:solidFill>
              </a:rPr>
              <a:t>This is the (only) famous counter-example to the decoupling theorem!</a:t>
            </a:r>
            <a:endParaRPr lang="en-US" sz="2000" dirty="0">
              <a:solidFill>
                <a:srgbClr val="0000FF"/>
              </a:solidFill>
            </a:endParaRPr>
          </a:p>
        </p:txBody>
      </p:sp>
      <p:pic>
        <p:nvPicPr>
          <p:cNvPr id="4" name="Picture 3"/>
          <p:cNvPicPr>
            <a:picLocks noChangeAspect="1"/>
          </p:cNvPicPr>
          <p:nvPr/>
        </p:nvPicPr>
        <p:blipFill>
          <a:blip r:embed="rId2"/>
          <a:stretch>
            <a:fillRect/>
          </a:stretch>
        </p:blipFill>
        <p:spPr>
          <a:xfrm>
            <a:off x="3313843" y="1302157"/>
            <a:ext cx="2058325" cy="570923"/>
          </a:xfrm>
          <a:prstGeom prst="rect">
            <a:avLst/>
          </a:prstGeom>
        </p:spPr>
      </p:pic>
    </p:spTree>
    <p:extLst>
      <p:ext uri="{BB962C8B-B14F-4D97-AF65-F5344CB8AC3E}">
        <p14:creationId xmlns:p14="http://schemas.microsoft.com/office/powerpoint/2010/main" val="21045604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4180"/>
            <a:ext cx="8229600" cy="5731983"/>
          </a:xfrm>
        </p:spPr>
        <p:txBody>
          <a:bodyPr>
            <a:normAutofit/>
          </a:bodyPr>
          <a:lstStyle/>
          <a:p>
            <a:pPr marL="0" indent="0">
              <a:buNone/>
            </a:pPr>
            <a:r>
              <a:rPr lang="en-US" sz="2000" dirty="0" smtClean="0"/>
              <a:t>One learns two powerful statements from this reasoning:</a:t>
            </a:r>
          </a:p>
          <a:p>
            <a:pPr marL="400050" lvl="1" indent="0">
              <a:buNone/>
            </a:pPr>
            <a:endParaRPr lang="en-US" sz="2000" dirty="0"/>
          </a:p>
          <a:p>
            <a:pPr marL="457200" indent="-457200">
              <a:buFont typeface="+mj-lt"/>
              <a:buAutoNum type="arabicPeriod"/>
            </a:pPr>
            <a:r>
              <a:rPr lang="en-US" sz="2000" dirty="0" smtClean="0"/>
              <a:t>If there exists a new colored fermion which also receives ALL of its mass from the Higgs mechanism, its contribution is identical to that of the top quark in the heavy mass </a:t>
            </a:r>
            <a:r>
              <a:rPr lang="en-US" sz="2000" dirty="0" smtClean="0"/>
              <a:t>limit</a:t>
            </a:r>
            <a:r>
              <a:rPr lang="en-US" sz="2000" dirty="0" smtClean="0"/>
              <a:t>:</a:t>
            </a:r>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00050" lvl="1" indent="0">
              <a:buNone/>
            </a:pPr>
            <a:r>
              <a:rPr lang="en-US" sz="1600" dirty="0"/>
              <a:t> </a:t>
            </a:r>
            <a:r>
              <a:rPr lang="en-US" sz="1600" dirty="0" smtClean="0"/>
              <a:t>                    </a:t>
            </a:r>
            <a:r>
              <a:rPr lang="en-US" sz="1600" dirty="0" smtClean="0"/>
              <a:t>  </a:t>
            </a:r>
            <a:r>
              <a:rPr lang="en-US" sz="2000" dirty="0" smtClean="0"/>
              <a:t>The gluon fusion production rate of Higgs will be increased by a      factor of (1+1)</a:t>
            </a:r>
            <a:r>
              <a:rPr lang="en-US" sz="2000" baseline="30000" dirty="0" smtClean="0"/>
              <a:t>2</a:t>
            </a:r>
            <a:r>
              <a:rPr lang="en-US" sz="2000" dirty="0" smtClean="0"/>
              <a:t> = 4 times</a:t>
            </a:r>
            <a:r>
              <a:rPr lang="en-US" sz="1600" dirty="0" smtClean="0"/>
              <a:t>.</a:t>
            </a:r>
          </a:p>
          <a:p>
            <a:pPr marL="400050" lvl="1" indent="0">
              <a:buNone/>
            </a:pPr>
            <a:endParaRPr lang="en-US" sz="1600" dirty="0"/>
          </a:p>
          <a:p>
            <a:pPr marL="400050" lvl="1" indent="0">
              <a:buNone/>
            </a:pPr>
            <a:endParaRPr lang="en-US" sz="1600" dirty="0" smtClean="0"/>
          </a:p>
          <a:p>
            <a:pPr marL="400050" lvl="1" indent="0">
              <a:buNone/>
            </a:pPr>
            <a:endParaRPr lang="en-US" sz="1600" dirty="0" smtClean="0"/>
          </a:p>
          <a:p>
            <a:endParaRPr lang="en-US" sz="2000" dirty="0" smtClean="0"/>
          </a:p>
          <a:p>
            <a:pPr marL="400050" lvl="1" indent="0">
              <a:buNone/>
            </a:pPr>
            <a:endParaRPr lang="en-US" sz="2000" dirty="0"/>
          </a:p>
        </p:txBody>
      </p:sp>
      <p:sp>
        <p:nvSpPr>
          <p:cNvPr id="5" name="AutoShape 10"/>
          <p:cNvSpPr>
            <a:spLocks noChangeArrowheads="1"/>
          </p:cNvSpPr>
          <p:nvPr/>
        </p:nvSpPr>
        <p:spPr bwMode="auto">
          <a:xfrm>
            <a:off x="927721" y="4786021"/>
            <a:ext cx="824073" cy="150243"/>
          </a:xfrm>
          <a:prstGeom prst="rightArrow">
            <a:avLst>
              <a:gd name="adj1" fmla="val 50000"/>
              <a:gd name="adj2" fmla="val 81481"/>
            </a:avLst>
          </a:prstGeom>
          <a:solidFill>
            <a:schemeClr val="tx1"/>
          </a:solidFill>
          <a:ln w="9525">
            <a:solidFill>
              <a:schemeClr val="tx1"/>
            </a:solidFill>
            <a:miter lim="800000"/>
            <a:headEnd/>
            <a:tailEnd/>
          </a:ln>
        </p:spPr>
        <p:txBody>
          <a:bodyPr wrap="none" anchor="ctr"/>
          <a:lstStyle/>
          <a:p>
            <a:endParaRPr lang="en-US" dirty="0"/>
          </a:p>
        </p:txBody>
      </p:sp>
      <p:pic>
        <p:nvPicPr>
          <p:cNvPr id="2" name="Picture 1"/>
          <p:cNvPicPr>
            <a:picLocks noChangeAspect="1"/>
          </p:cNvPicPr>
          <p:nvPr/>
        </p:nvPicPr>
        <p:blipFill>
          <a:blip r:embed="rId2"/>
          <a:stretch>
            <a:fillRect/>
          </a:stretch>
        </p:blipFill>
        <p:spPr>
          <a:xfrm>
            <a:off x="951097" y="2739562"/>
            <a:ext cx="7735703" cy="702486"/>
          </a:xfrm>
          <a:prstGeom prst="rect">
            <a:avLst/>
          </a:prstGeom>
        </p:spPr>
      </p:pic>
    </p:spTree>
    <p:extLst>
      <p:ext uri="{BB962C8B-B14F-4D97-AF65-F5344CB8AC3E}">
        <p14:creationId xmlns:p14="http://schemas.microsoft.com/office/powerpoint/2010/main" val="400352450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69372"/>
            <a:ext cx="8229600" cy="5556792"/>
          </a:xfrm>
        </p:spPr>
        <p:txBody>
          <a:bodyPr>
            <a:normAutofit/>
          </a:bodyPr>
          <a:lstStyle/>
          <a:p>
            <a:pPr marL="0" indent="0">
              <a:buNone/>
            </a:pPr>
            <a:r>
              <a:rPr lang="en-US" sz="2000" dirty="0" smtClean="0"/>
              <a:t>Applying the statement to the case of fourth generation fermions, the </a:t>
            </a:r>
            <a:r>
              <a:rPr lang="en-US" sz="2000" dirty="0" err="1" smtClean="0"/>
              <a:t>hgg</a:t>
            </a:r>
            <a:r>
              <a:rPr lang="en-US" sz="2000" dirty="0" smtClean="0"/>
              <a:t> coupling is increased by a factor of (1+1+1)=3, and the gluon fusion cross section would increase by a factor of 3</a:t>
            </a:r>
            <a:r>
              <a:rPr lang="en-US" sz="2000" baseline="30000" dirty="0" smtClean="0"/>
              <a:t>2 </a:t>
            </a:r>
            <a:r>
              <a:rPr lang="en-US" sz="2000" dirty="0" smtClean="0"/>
              <a:t>= 9!</a:t>
            </a:r>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r>
              <a:rPr lang="en-US" sz="2000" dirty="0" smtClean="0"/>
              <a:t>We certainly do not see a 10-fold increased production cross section at the LHC.</a:t>
            </a:r>
          </a:p>
          <a:p>
            <a:pPr marL="0" indent="0">
              <a:buNone/>
            </a:pPr>
            <a:endParaRPr lang="en-US" sz="2000" dirty="0" smtClean="0"/>
          </a:p>
          <a:p>
            <a:pPr marL="0" indent="0">
              <a:buNone/>
            </a:pPr>
            <a:r>
              <a:rPr lang="en-US" sz="2000" dirty="0" smtClean="0"/>
              <a:t>This is the most stringent and powerful constraints on fourth generation.</a:t>
            </a:r>
          </a:p>
          <a:p>
            <a:pPr marL="0" indent="0">
              <a:buNone/>
            </a:pPr>
            <a:endParaRPr lang="en-US" sz="2000" dirty="0"/>
          </a:p>
          <a:p>
            <a:pPr marL="0" indent="0">
              <a:buNone/>
            </a:pPr>
            <a:r>
              <a:rPr lang="en-US" sz="2000" dirty="0" smtClean="0">
                <a:solidFill>
                  <a:srgbClr val="FF0000"/>
                </a:solidFill>
              </a:rPr>
              <a:t>You can forget about fourth generations! (At least fourth generation quarks.)</a:t>
            </a:r>
            <a:endParaRPr lang="en-US" sz="2000" dirty="0">
              <a:solidFill>
                <a:srgbClr val="FF0000"/>
              </a:solidFill>
            </a:endParaRPr>
          </a:p>
        </p:txBody>
      </p:sp>
      <p:pic>
        <p:nvPicPr>
          <p:cNvPr id="5" name="Picture 4"/>
          <p:cNvPicPr>
            <a:picLocks noChangeAspect="1"/>
          </p:cNvPicPr>
          <p:nvPr/>
        </p:nvPicPr>
        <p:blipFill>
          <a:blip r:embed="rId2"/>
          <a:stretch>
            <a:fillRect/>
          </a:stretch>
        </p:blipFill>
        <p:spPr>
          <a:xfrm>
            <a:off x="1751795" y="1840386"/>
            <a:ext cx="6160475" cy="640337"/>
          </a:xfrm>
          <a:prstGeom prst="rect">
            <a:avLst/>
          </a:prstGeom>
        </p:spPr>
      </p:pic>
      <p:pic>
        <p:nvPicPr>
          <p:cNvPr id="6" name="Picture 5"/>
          <p:cNvPicPr>
            <a:picLocks noChangeAspect="1"/>
          </p:cNvPicPr>
          <p:nvPr/>
        </p:nvPicPr>
        <p:blipFill>
          <a:blip r:embed="rId3"/>
          <a:stretch>
            <a:fillRect/>
          </a:stretch>
        </p:blipFill>
        <p:spPr>
          <a:xfrm>
            <a:off x="1751795" y="2932453"/>
            <a:ext cx="4306493" cy="367419"/>
          </a:xfrm>
          <a:prstGeom prst="rect">
            <a:avLst/>
          </a:prstGeom>
        </p:spPr>
      </p:pic>
    </p:spTree>
    <p:extLst>
      <p:ext uri="{BB962C8B-B14F-4D97-AF65-F5344CB8AC3E}">
        <p14:creationId xmlns:p14="http://schemas.microsoft.com/office/powerpoint/2010/main" val="9294912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4180"/>
            <a:ext cx="8229600" cy="5731983"/>
          </a:xfrm>
        </p:spPr>
        <p:txBody>
          <a:bodyPr>
            <a:normAutofit/>
          </a:bodyPr>
          <a:lstStyle/>
          <a:p>
            <a:pPr marL="0" indent="0">
              <a:buNone/>
            </a:pPr>
            <a:r>
              <a:rPr lang="en-US" sz="2000" dirty="0" smtClean="0"/>
              <a:t>One learns two powerful statements from this reasoning:</a:t>
            </a:r>
          </a:p>
          <a:p>
            <a:pPr marL="400050" lvl="1" indent="0">
              <a:buNone/>
            </a:pPr>
            <a:endParaRPr lang="en-US" sz="2000" dirty="0"/>
          </a:p>
          <a:p>
            <a:pPr marL="400050" lvl="1" indent="0">
              <a:buNone/>
            </a:pPr>
            <a:endParaRPr lang="en-US" sz="1600" dirty="0" smtClean="0"/>
          </a:p>
          <a:p>
            <a:pPr marL="457200" indent="-457200">
              <a:buAutoNum type="arabicPeriod" startAt="2"/>
            </a:pPr>
            <a:r>
              <a:rPr lang="en-US" sz="2000" dirty="0" smtClean="0"/>
              <a:t>If </a:t>
            </a:r>
            <a:r>
              <a:rPr lang="en-US" sz="2000" dirty="0" smtClean="0"/>
              <a:t>the particle mediating the loop process does not receive all of its mass </a:t>
            </a:r>
            <a:endParaRPr lang="en-US" sz="2000" dirty="0" smtClean="0"/>
          </a:p>
          <a:p>
            <a:pPr marL="0" indent="0">
              <a:buNone/>
            </a:pPr>
            <a:r>
              <a:rPr lang="en-US" sz="2000" dirty="0" smtClean="0"/>
              <a:t>        from </a:t>
            </a:r>
            <a:r>
              <a:rPr lang="en-US" sz="2000" dirty="0" smtClean="0"/>
              <a:t>the Higgs, </a:t>
            </a:r>
            <a:r>
              <a:rPr lang="en-US" sz="2000" dirty="0" err="1" smtClean="0"/>
              <a:t>ie</a:t>
            </a:r>
            <a:r>
              <a:rPr lang="en-US" sz="2000" dirty="0" smtClean="0"/>
              <a:t> if it has a Dirac mass component:</a:t>
            </a:r>
          </a:p>
          <a:p>
            <a:endParaRPr lang="en-US" sz="2000" dirty="0" smtClean="0"/>
          </a:p>
          <a:p>
            <a:endParaRPr lang="en-US" sz="2000" dirty="0" smtClean="0"/>
          </a:p>
          <a:p>
            <a:endParaRPr lang="en-US" sz="2000" dirty="0" smtClean="0"/>
          </a:p>
          <a:p>
            <a:pPr marL="400050" lvl="1" indent="0">
              <a:buNone/>
            </a:pPr>
            <a:endParaRPr lang="en-US" sz="2000" dirty="0" smtClean="0"/>
          </a:p>
          <a:p>
            <a:pPr marL="400050" lvl="1" indent="0">
              <a:buNone/>
            </a:pPr>
            <a:r>
              <a:rPr lang="en-US" sz="2000" dirty="0" smtClean="0"/>
              <a:t>Then </a:t>
            </a:r>
            <a:r>
              <a:rPr lang="en-US" sz="2000" dirty="0" smtClean="0"/>
              <a:t>the large mass limit would not require increasing its coupling to the Higgs. In this case the decoupling WILL happen and the amplitude vanishes in the heavy mass limit.</a:t>
            </a:r>
          </a:p>
          <a:p>
            <a:pPr marL="400050" lvl="1" indent="0">
              <a:buNone/>
            </a:pPr>
            <a:endParaRPr lang="en-US" sz="1600" dirty="0" smtClean="0"/>
          </a:p>
          <a:p>
            <a:endParaRPr lang="en-US" sz="2000" dirty="0" smtClean="0"/>
          </a:p>
          <a:p>
            <a:pPr marL="400050" lvl="1" indent="0">
              <a:buNone/>
            </a:pPr>
            <a:endParaRPr lang="en-US" sz="2000" dirty="0"/>
          </a:p>
        </p:txBody>
      </p:sp>
      <p:pic>
        <p:nvPicPr>
          <p:cNvPr id="6" name="Picture 5"/>
          <p:cNvPicPr>
            <a:picLocks noChangeAspect="1"/>
          </p:cNvPicPr>
          <p:nvPr/>
        </p:nvPicPr>
        <p:blipFill>
          <a:blip r:embed="rId2"/>
          <a:stretch>
            <a:fillRect/>
          </a:stretch>
        </p:blipFill>
        <p:spPr>
          <a:xfrm>
            <a:off x="3066070" y="2577087"/>
            <a:ext cx="2326824" cy="607316"/>
          </a:xfrm>
          <a:prstGeom prst="rect">
            <a:avLst/>
          </a:prstGeom>
        </p:spPr>
      </p:pic>
      <p:pic>
        <p:nvPicPr>
          <p:cNvPr id="2" name="Picture 1"/>
          <p:cNvPicPr>
            <a:picLocks noChangeAspect="1"/>
          </p:cNvPicPr>
          <p:nvPr/>
        </p:nvPicPr>
        <p:blipFill>
          <a:blip r:embed="rId3"/>
          <a:stretch>
            <a:fillRect/>
          </a:stretch>
        </p:blipFill>
        <p:spPr>
          <a:xfrm>
            <a:off x="3942557" y="5071318"/>
            <a:ext cx="980633" cy="598860"/>
          </a:xfrm>
          <a:prstGeom prst="rect">
            <a:avLst/>
          </a:prstGeom>
        </p:spPr>
      </p:pic>
    </p:spTree>
    <p:extLst>
      <p:ext uri="{BB962C8B-B14F-4D97-AF65-F5344CB8AC3E}">
        <p14:creationId xmlns:p14="http://schemas.microsoft.com/office/powerpoint/2010/main" val="257511047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9332" y="510974"/>
            <a:ext cx="8117467" cy="5615189"/>
          </a:xfrm>
        </p:spPr>
        <p:txBody>
          <a:bodyPr>
            <a:normAutofit/>
          </a:bodyPr>
          <a:lstStyle/>
          <a:p>
            <a:pPr marL="0" indent="0">
              <a:buNone/>
            </a:pPr>
            <a:r>
              <a:rPr lang="en-US" sz="2000" dirty="0" smtClean="0"/>
              <a:t>The expression</a:t>
            </a:r>
          </a:p>
          <a:p>
            <a:pPr marL="0" indent="0">
              <a:buNone/>
            </a:pPr>
            <a:endParaRPr lang="en-US" sz="2000" dirty="0"/>
          </a:p>
          <a:p>
            <a:pPr marL="0" indent="0">
              <a:buNone/>
            </a:pPr>
            <a:endParaRPr lang="en-US" sz="2000" dirty="0" smtClean="0"/>
          </a:p>
          <a:p>
            <a:pPr marL="0" indent="0">
              <a:buNone/>
            </a:pPr>
            <a:r>
              <a:rPr lang="en-US" sz="2000" dirty="0"/>
              <a:t>n</a:t>
            </a:r>
            <a:r>
              <a:rPr lang="en-US" sz="2000" dirty="0" smtClean="0"/>
              <a:t>eeds a little explanation….</a:t>
            </a:r>
          </a:p>
          <a:p>
            <a:pPr marL="0" indent="0">
              <a:buNone/>
            </a:pPr>
            <a:endParaRPr lang="en-US" sz="2000" dirty="0"/>
          </a:p>
          <a:p>
            <a:pPr marL="0" indent="0">
              <a:buNone/>
            </a:pPr>
            <a:r>
              <a:rPr lang="en-US" sz="2000" dirty="0" smtClean="0"/>
              <a:t>If a Dirac mass term is allowed, the new fermion must be vector-like, instead of being chiral like the SM fermions.</a:t>
            </a:r>
          </a:p>
          <a:p>
            <a:pPr marL="0" indent="0">
              <a:buNone/>
            </a:pPr>
            <a:endParaRPr lang="en-US" sz="2000" dirty="0"/>
          </a:p>
          <a:p>
            <a:pPr marL="0" indent="0">
              <a:buNone/>
            </a:pPr>
            <a:r>
              <a:rPr lang="en-US" sz="2000" dirty="0" smtClean="0"/>
              <a:t>Then it couples to the Higgs through the dimension-five operator </a:t>
            </a:r>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So the correction to the production rate conforms to expectation:</a:t>
            </a:r>
            <a:endParaRPr lang="en-US" sz="2000" dirty="0"/>
          </a:p>
        </p:txBody>
      </p:sp>
      <p:pic>
        <p:nvPicPr>
          <p:cNvPr id="4" name="Picture 3"/>
          <p:cNvPicPr>
            <a:picLocks noChangeAspect="1"/>
          </p:cNvPicPr>
          <p:nvPr/>
        </p:nvPicPr>
        <p:blipFill>
          <a:blip r:embed="rId2"/>
          <a:stretch>
            <a:fillRect/>
          </a:stretch>
        </p:blipFill>
        <p:spPr>
          <a:xfrm>
            <a:off x="1999966" y="4075759"/>
            <a:ext cx="1780990" cy="542904"/>
          </a:xfrm>
          <a:prstGeom prst="rect">
            <a:avLst/>
          </a:prstGeom>
        </p:spPr>
      </p:pic>
      <p:pic>
        <p:nvPicPr>
          <p:cNvPr id="5" name="Picture 4"/>
          <p:cNvPicPr>
            <a:picLocks noChangeAspect="1"/>
          </p:cNvPicPr>
          <p:nvPr/>
        </p:nvPicPr>
        <p:blipFill>
          <a:blip r:embed="rId3"/>
          <a:stretch>
            <a:fillRect/>
          </a:stretch>
        </p:blipFill>
        <p:spPr>
          <a:xfrm>
            <a:off x="4936420" y="3986611"/>
            <a:ext cx="1180261" cy="632052"/>
          </a:xfrm>
          <a:prstGeom prst="rect">
            <a:avLst/>
          </a:prstGeom>
        </p:spPr>
      </p:pic>
      <p:pic>
        <p:nvPicPr>
          <p:cNvPr id="6" name="Picture 5"/>
          <p:cNvPicPr>
            <a:picLocks noChangeAspect="1"/>
          </p:cNvPicPr>
          <p:nvPr/>
        </p:nvPicPr>
        <p:blipFill>
          <a:blip r:embed="rId4"/>
          <a:stretch>
            <a:fillRect/>
          </a:stretch>
        </p:blipFill>
        <p:spPr>
          <a:xfrm>
            <a:off x="3165828" y="921798"/>
            <a:ext cx="2147947" cy="560628"/>
          </a:xfrm>
          <a:prstGeom prst="rect">
            <a:avLst/>
          </a:prstGeom>
        </p:spPr>
      </p:pic>
      <p:pic>
        <p:nvPicPr>
          <p:cNvPr id="9" name="Picture 8"/>
          <p:cNvPicPr>
            <a:picLocks noChangeAspect="1"/>
          </p:cNvPicPr>
          <p:nvPr/>
        </p:nvPicPr>
        <p:blipFill>
          <a:blip r:embed="rId5"/>
          <a:stretch>
            <a:fillRect/>
          </a:stretch>
        </p:blipFill>
        <p:spPr>
          <a:xfrm>
            <a:off x="2189743" y="5447359"/>
            <a:ext cx="4687324" cy="696280"/>
          </a:xfrm>
          <a:prstGeom prst="rect">
            <a:avLst/>
          </a:prstGeom>
        </p:spPr>
      </p:pic>
    </p:spTree>
    <p:extLst>
      <p:ext uri="{BB962C8B-B14F-4D97-AF65-F5344CB8AC3E}">
        <p14:creationId xmlns:p14="http://schemas.microsoft.com/office/powerpoint/2010/main" val="206460774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smtClean="0">
                <a:latin typeface="+mn-lt"/>
                <a:cs typeface="Arial"/>
              </a:rPr>
              <a:t>Recall that I emphasized there’s intricate connections between naturalness and loop-induced couplings:</a:t>
            </a:r>
            <a:endParaRPr lang="en-US" sz="2000" dirty="0">
              <a:latin typeface="+mn-lt"/>
              <a:cs typeface="Arial"/>
            </a:endParaRPr>
          </a:p>
        </p:txBody>
      </p:sp>
      <p:sp>
        <p:nvSpPr>
          <p:cNvPr id="3" name="Content Placeholder 2"/>
          <p:cNvSpPr>
            <a:spLocks noGrp="1"/>
          </p:cNvSpPr>
          <p:nvPr>
            <p:ph idx="1"/>
          </p:nvPr>
        </p:nvSpPr>
        <p:spPr/>
        <p:txBody>
          <a:bodyPr/>
          <a:lstStyle/>
          <a:p>
            <a:endParaRPr lang="en-US" dirty="0"/>
          </a:p>
        </p:txBody>
      </p:sp>
      <p:pic>
        <p:nvPicPr>
          <p:cNvPr id="4"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20472" y="3192032"/>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14"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4956048" y="3711029"/>
            <a:ext cx="183366" cy="2000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5008" y="3409277"/>
            <a:ext cx="301752" cy="2682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20472" y="1417638"/>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86751" y="4978804"/>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14"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5022327" y="5497801"/>
            <a:ext cx="183366" cy="2000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1287" y="5196049"/>
            <a:ext cx="301752" cy="2682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1639" y="4661647"/>
            <a:ext cx="448927" cy="534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97359" y="5961888"/>
            <a:ext cx="462367" cy="534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Down Arrow 12"/>
          <p:cNvSpPr/>
          <p:nvPr/>
        </p:nvSpPr>
        <p:spPr>
          <a:xfrm>
            <a:off x="4243294" y="2690245"/>
            <a:ext cx="484632" cy="5017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own Arrow 13"/>
          <p:cNvSpPr/>
          <p:nvPr/>
        </p:nvSpPr>
        <p:spPr>
          <a:xfrm>
            <a:off x="4243294" y="4441074"/>
            <a:ext cx="484632" cy="5017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63956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2251"/>
            <a:ext cx="8229600" cy="2308946"/>
          </a:xfrm>
        </p:spPr>
        <p:txBody>
          <a:bodyPr>
            <a:normAutofit/>
          </a:bodyPr>
          <a:lstStyle/>
          <a:p>
            <a:pPr algn="l"/>
            <a:r>
              <a:rPr lang="en-US" sz="2000" dirty="0" smtClean="0">
                <a:solidFill>
                  <a:srgbClr val="0000FF"/>
                </a:solidFill>
                <a:latin typeface="+mn-lt"/>
                <a:cs typeface="Arial"/>
              </a:rPr>
              <a:t>The goal of Precision Higgs measurements: </a:t>
            </a:r>
            <a:br>
              <a:rPr lang="en-US" sz="2000" dirty="0" smtClean="0">
                <a:solidFill>
                  <a:srgbClr val="0000FF"/>
                </a:solidFill>
                <a:latin typeface="+mn-lt"/>
                <a:cs typeface="Arial"/>
              </a:rPr>
            </a:br>
            <a:r>
              <a:rPr lang="en-US" sz="2000" dirty="0" smtClean="0">
                <a:solidFill>
                  <a:srgbClr val="0000FF"/>
                </a:solidFill>
                <a:latin typeface="+mn-lt"/>
                <a:cs typeface="Arial"/>
              </a:rPr>
              <a:t>discover new physics through precise determination of Higgs couplings.</a:t>
            </a:r>
            <a:br>
              <a:rPr lang="en-US" sz="2000" dirty="0" smtClean="0">
                <a:solidFill>
                  <a:srgbClr val="0000FF"/>
                </a:solidFill>
                <a:latin typeface="+mn-lt"/>
                <a:cs typeface="Arial"/>
              </a:rPr>
            </a:br>
            <a:r>
              <a:rPr lang="en-US" sz="2000" dirty="0">
                <a:latin typeface="+mn-lt"/>
                <a:cs typeface="Arial"/>
              </a:rPr>
              <a:t/>
            </a:r>
            <a:br>
              <a:rPr lang="en-US" sz="2000" dirty="0">
                <a:latin typeface="+mn-lt"/>
                <a:cs typeface="Arial"/>
              </a:rPr>
            </a:br>
            <a:r>
              <a:rPr lang="en-US" sz="2000" dirty="0" smtClean="0">
                <a:latin typeface="+mn-lt"/>
                <a:cs typeface="Arial"/>
              </a:rPr>
              <a:t/>
            </a:r>
            <a:br>
              <a:rPr lang="en-US" sz="2000" dirty="0" smtClean="0">
                <a:latin typeface="+mn-lt"/>
                <a:cs typeface="Arial"/>
              </a:rPr>
            </a:br>
            <a:r>
              <a:rPr lang="en-US" sz="2000" dirty="0" smtClean="0">
                <a:latin typeface="+mn-lt"/>
                <a:cs typeface="Arial"/>
              </a:rPr>
              <a:t>“Higgs” boson couplings to SM matters at leading orders:</a:t>
            </a:r>
            <a:endParaRPr lang="en-US" sz="2000" dirty="0">
              <a:latin typeface="+mn-lt"/>
              <a:cs typeface="Arial"/>
            </a:endParaRPr>
          </a:p>
        </p:txBody>
      </p:sp>
      <p:pic>
        <p:nvPicPr>
          <p:cNvPr id="4" name="Content Placeholder 3"/>
          <p:cNvPicPr>
            <a:picLocks noGrp="1" noChangeAspect="1"/>
          </p:cNvPicPr>
          <p:nvPr>
            <p:ph idx="1"/>
          </p:nvPr>
        </p:nvPicPr>
        <p:blipFill>
          <a:blip r:embed="rId2"/>
          <a:srcRect l="33984" r="33984"/>
          <a:stretch>
            <a:fillRect/>
          </a:stretch>
        </p:blipFill>
        <p:spPr/>
      </p:pic>
      <p:pic>
        <p:nvPicPr>
          <p:cNvPr id="5" name="Picture 4"/>
          <p:cNvPicPr>
            <a:picLocks noChangeAspect="1"/>
          </p:cNvPicPr>
          <p:nvPr/>
        </p:nvPicPr>
        <p:blipFill>
          <a:blip r:embed="rId3"/>
          <a:stretch>
            <a:fillRect/>
          </a:stretch>
        </p:blipFill>
        <p:spPr>
          <a:xfrm>
            <a:off x="705495" y="3055504"/>
            <a:ext cx="3417732" cy="610926"/>
          </a:xfrm>
          <a:prstGeom prst="rect">
            <a:avLst/>
          </a:prstGeom>
        </p:spPr>
      </p:pic>
      <p:pic>
        <p:nvPicPr>
          <p:cNvPr id="6" name="Picture 5"/>
          <p:cNvPicPr>
            <a:picLocks noChangeAspect="1"/>
          </p:cNvPicPr>
          <p:nvPr/>
        </p:nvPicPr>
        <p:blipFill>
          <a:blip r:embed="rId4"/>
          <a:stretch>
            <a:fillRect/>
          </a:stretch>
        </p:blipFill>
        <p:spPr>
          <a:xfrm>
            <a:off x="705495" y="3952333"/>
            <a:ext cx="5785061" cy="558474"/>
          </a:xfrm>
          <a:prstGeom prst="rect">
            <a:avLst/>
          </a:prstGeom>
        </p:spPr>
      </p:pic>
      <p:pic>
        <p:nvPicPr>
          <p:cNvPr id="8" name="Picture 7"/>
          <p:cNvPicPr>
            <a:picLocks noChangeAspect="1"/>
          </p:cNvPicPr>
          <p:nvPr/>
        </p:nvPicPr>
        <p:blipFill>
          <a:blip r:embed="rId5"/>
          <a:stretch>
            <a:fillRect/>
          </a:stretch>
        </p:blipFill>
        <p:spPr>
          <a:xfrm>
            <a:off x="705495" y="4751841"/>
            <a:ext cx="1755899" cy="645024"/>
          </a:xfrm>
          <a:prstGeom prst="rect">
            <a:avLst/>
          </a:prstGeom>
        </p:spPr>
      </p:pic>
    </p:spTree>
    <p:extLst>
      <p:ext uri="{BB962C8B-B14F-4D97-AF65-F5344CB8AC3E}">
        <p14:creationId xmlns:p14="http://schemas.microsoft.com/office/powerpoint/2010/main" val="76237873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3170"/>
            <a:ext cx="8229600" cy="5512994"/>
          </a:xfrm>
        </p:spPr>
        <p:txBody>
          <a:bodyPr>
            <a:normAutofit/>
          </a:bodyPr>
          <a:lstStyle/>
          <a:p>
            <a:pPr marL="0" indent="0">
              <a:buNone/>
            </a:pPr>
            <a:r>
              <a:rPr lang="en-US" sz="2000" dirty="0" smtClean="0"/>
              <a:t>We have seen that a fourth generation fermion enhance the Higgs production rate by a factor of 9.</a:t>
            </a:r>
          </a:p>
          <a:p>
            <a:pPr marL="0" indent="0">
              <a:buNone/>
            </a:pPr>
            <a:endParaRPr lang="en-US" sz="2000" dirty="0"/>
          </a:p>
          <a:p>
            <a:pPr marL="0" indent="0">
              <a:buNone/>
            </a:pPr>
            <a:r>
              <a:rPr lang="en-US" sz="2000" dirty="0" smtClean="0"/>
              <a:t>It turns out that it also increases the fine-tuning in the Higgs mass:</a:t>
            </a:r>
            <a:endParaRPr lang="en-US" sz="2000" dirty="0"/>
          </a:p>
        </p:txBody>
      </p:sp>
      <p:pic>
        <p:nvPicPr>
          <p:cNvPr id="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0812" y="2259012"/>
            <a:ext cx="3252788"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8" name="Picture 6"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9812" y="2944812"/>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2" y="2944812"/>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0412" y="2640012"/>
            <a:ext cx="2413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3012" y="2640012"/>
            <a:ext cx="25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7012" y="2716212"/>
            <a:ext cx="2209800" cy="6350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618" y="4173537"/>
            <a:ext cx="3252788"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4" name="Picture 12"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3618" y="4859337"/>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3"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818" y="4859337"/>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7" descr="latex-image-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0818" y="4630737"/>
            <a:ext cx="2286000" cy="635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8" descr="latex-image-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28018" y="4554537"/>
            <a:ext cx="3175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9" descr="latex-image-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6818" y="4554537"/>
            <a:ext cx="3175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0" descr="latex-image-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18618" y="4859337"/>
            <a:ext cx="203200" cy="2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495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229600" cy="5585991"/>
          </a:xfrm>
        </p:spPr>
        <p:txBody>
          <a:bodyPr>
            <a:normAutofit/>
          </a:bodyPr>
          <a:lstStyle/>
          <a:p>
            <a:pPr marL="0" indent="0">
              <a:buNone/>
            </a:pPr>
            <a:endParaRPr lang="en-US" sz="2000" dirty="0" smtClean="0"/>
          </a:p>
          <a:p>
            <a:pPr marL="0" indent="0">
              <a:buNone/>
            </a:pPr>
            <a:endParaRPr lang="en-US" sz="2000" dirty="0"/>
          </a:p>
          <a:p>
            <a:pPr marL="0" indent="0">
              <a:buNone/>
            </a:pPr>
            <a:r>
              <a:rPr lang="en-US" sz="2000" dirty="0" smtClean="0"/>
              <a:t>On the other hand, in the case of a vector-like fermion, whether the rate is enhanced or decreased depends on the sign of Y:</a:t>
            </a:r>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a:p>
          <a:p>
            <a:r>
              <a:rPr lang="en-US" sz="2000" dirty="0" smtClean="0"/>
              <a:t>Y &gt; 0 : constructive interference. </a:t>
            </a:r>
            <a:endParaRPr lang="en-US" sz="2000" dirty="0" smtClean="0"/>
          </a:p>
          <a:p>
            <a:pPr marL="0" indent="0">
              <a:buNone/>
            </a:pPr>
            <a:r>
              <a:rPr lang="en-US" sz="2000" dirty="0">
                <a:solidFill>
                  <a:srgbClr val="0000FF"/>
                </a:solidFill>
              </a:rPr>
              <a:t> </a:t>
            </a:r>
            <a:r>
              <a:rPr lang="en-US" sz="2000" dirty="0" smtClean="0">
                <a:solidFill>
                  <a:srgbClr val="0000FF"/>
                </a:solidFill>
              </a:rPr>
              <a:t>                 </a:t>
            </a:r>
            <a:r>
              <a:rPr lang="en-US" sz="2000" dirty="0" smtClean="0">
                <a:solidFill>
                  <a:srgbClr val="0000FF"/>
                </a:solidFill>
              </a:rPr>
              <a:t>The </a:t>
            </a:r>
            <a:r>
              <a:rPr lang="en-US" sz="2000" dirty="0" smtClean="0">
                <a:solidFill>
                  <a:srgbClr val="0000FF"/>
                </a:solidFill>
              </a:rPr>
              <a:t>fine-tuning is increased, just like the fourth generation fermion.</a:t>
            </a:r>
          </a:p>
          <a:p>
            <a:endParaRPr lang="en-US" sz="2000" dirty="0" smtClean="0"/>
          </a:p>
          <a:p>
            <a:r>
              <a:rPr lang="en-US" sz="2000" dirty="0" smtClean="0"/>
              <a:t>Y &lt; 0 : destructive interference. </a:t>
            </a:r>
            <a:endParaRPr lang="en-US" sz="2000" dirty="0" smtClean="0"/>
          </a:p>
          <a:p>
            <a:pPr marL="0" indent="0">
              <a:buNone/>
            </a:pPr>
            <a:r>
              <a:rPr lang="en-US" sz="2000" dirty="0">
                <a:solidFill>
                  <a:srgbClr val="0000FF"/>
                </a:solidFill>
              </a:rPr>
              <a:t> </a:t>
            </a:r>
            <a:r>
              <a:rPr lang="en-US" sz="2000" dirty="0" smtClean="0">
                <a:solidFill>
                  <a:srgbClr val="0000FF"/>
                </a:solidFill>
              </a:rPr>
              <a:t>                 </a:t>
            </a:r>
            <a:r>
              <a:rPr lang="en-US" sz="2000" dirty="0" smtClean="0">
                <a:solidFill>
                  <a:srgbClr val="0000FF"/>
                </a:solidFill>
              </a:rPr>
              <a:t>The </a:t>
            </a:r>
            <a:r>
              <a:rPr lang="en-US" sz="2000" dirty="0" smtClean="0">
                <a:solidFill>
                  <a:srgbClr val="0000FF"/>
                </a:solidFill>
              </a:rPr>
              <a:t>fine-tuning is reduced!</a:t>
            </a:r>
            <a:endParaRPr lang="en-US" sz="2000" dirty="0">
              <a:solidFill>
                <a:srgbClr val="0000FF"/>
              </a:solidFill>
            </a:endParaRPr>
          </a:p>
        </p:txBody>
      </p:sp>
      <p:pic>
        <p:nvPicPr>
          <p:cNvPr id="18" name="Picture 17"/>
          <p:cNvPicPr>
            <a:picLocks noChangeAspect="1"/>
          </p:cNvPicPr>
          <p:nvPr/>
        </p:nvPicPr>
        <p:blipFill>
          <a:blip r:embed="rId2"/>
          <a:stretch>
            <a:fillRect/>
          </a:stretch>
        </p:blipFill>
        <p:spPr>
          <a:xfrm>
            <a:off x="2072956" y="2277078"/>
            <a:ext cx="4687324" cy="696280"/>
          </a:xfrm>
          <a:prstGeom prst="rect">
            <a:avLst/>
          </a:prstGeom>
        </p:spPr>
      </p:pic>
    </p:spTree>
    <p:extLst>
      <p:ext uri="{BB962C8B-B14F-4D97-AF65-F5344CB8AC3E}">
        <p14:creationId xmlns:p14="http://schemas.microsoft.com/office/powerpoint/2010/main" val="3292427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6166"/>
            <a:ext cx="8229600" cy="5439998"/>
          </a:xfrm>
        </p:spPr>
        <p:txBody>
          <a:bodyPr>
            <a:normAutofit/>
          </a:bodyPr>
          <a:lstStyle/>
          <a:p>
            <a:pPr marL="0" indent="0">
              <a:buNone/>
            </a:pPr>
            <a:r>
              <a:rPr lang="en-US" sz="2000" dirty="0" smtClean="0"/>
              <a:t>This can be seen easily:</a:t>
            </a:r>
            <a:endParaRPr lang="en-US" sz="2000" dirty="0"/>
          </a:p>
        </p:txBody>
      </p:sp>
      <p:sp>
        <p:nvSpPr>
          <p:cNvPr id="4" name="Slide Number Placeholder 5"/>
          <p:cNvSpPr>
            <a:spLocks noGrp="1"/>
          </p:cNvSpPr>
          <p:nvPr>
            <p:ph type="sldNum" sz="quarter" idx="12"/>
          </p:nvPr>
        </p:nvSpPr>
        <p:spPr>
          <a:xfrm>
            <a:off x="5891212" y="5864225"/>
            <a:ext cx="1905000" cy="457200"/>
          </a:xfrm>
        </p:spPr>
        <p:txBody>
          <a:bodyPr/>
          <a:lstStyle/>
          <a:p>
            <a:fld id="{7CC463D5-EE6C-AF48-85E6-8084EEDA2470}" type="slidenum">
              <a:rPr lang="en-US"/>
              <a:pPr/>
              <a:t>22</a:t>
            </a:fld>
            <a:endParaRPr lang="en-US"/>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412" y="1520825"/>
            <a:ext cx="3252788"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4"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4412" y="2206625"/>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612" y="2206625"/>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5012" y="1901825"/>
            <a:ext cx="2413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7612" y="1901825"/>
            <a:ext cx="25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1612" y="1978025"/>
            <a:ext cx="2209800" cy="635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1212" y="4035425"/>
            <a:ext cx="19812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8"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6212" y="5711825"/>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9"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8812" y="5788025"/>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latex-image-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3212" y="3959225"/>
            <a:ext cx="342900" cy="1555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2" descr="latex-image-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90812" y="5711825"/>
            <a:ext cx="541338" cy="6096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3" descr="latex-image-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9612" y="4645025"/>
            <a:ext cx="3302000" cy="73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686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3170"/>
            <a:ext cx="8229600" cy="5512994"/>
          </a:xfrm>
        </p:spPr>
        <p:txBody>
          <a:bodyPr>
            <a:normAutofit/>
          </a:bodyPr>
          <a:lstStyle/>
          <a:p>
            <a:pPr marL="0" indent="0">
              <a:buNone/>
            </a:pPr>
            <a:r>
              <a:rPr lang="en-US" sz="2000" dirty="0" smtClean="0"/>
              <a:t>Again two powerful statements can be made following this simple analysis:</a:t>
            </a:r>
          </a:p>
          <a:p>
            <a:pPr marL="0" indent="0">
              <a:buNone/>
            </a:pPr>
            <a:endParaRPr lang="en-US" sz="2000" dirty="0"/>
          </a:p>
          <a:p>
            <a:pPr marL="457200" indent="-457200">
              <a:buFont typeface="+mj-lt"/>
              <a:buAutoNum type="arabicPeriod"/>
            </a:pPr>
            <a:r>
              <a:rPr lang="en-US" sz="2000" dirty="0" smtClean="0"/>
              <a:t>One can never use fourth generation fermions to solve the naturalness problem. </a:t>
            </a:r>
          </a:p>
          <a:p>
            <a:pPr marL="400050" lvl="1" indent="0">
              <a:buNone/>
            </a:pPr>
            <a:r>
              <a:rPr lang="en-US" sz="2000" dirty="0" smtClean="0"/>
              <a:t>If using a </a:t>
            </a:r>
            <a:r>
              <a:rPr lang="en-US" sz="2000" dirty="0" err="1" smtClean="0"/>
              <a:t>fermionic</a:t>
            </a:r>
            <a:r>
              <a:rPr lang="en-US" sz="2000" dirty="0" smtClean="0"/>
              <a:t> top partner to cancel the top quadratic divergence in the Higgs mass, it must be a vector-like quark with a four-point coupling.</a:t>
            </a:r>
          </a:p>
          <a:p>
            <a:pPr marL="400050" lvl="1" indent="0">
              <a:buNone/>
            </a:pPr>
            <a:endParaRPr lang="en-US" sz="2000" dirty="0"/>
          </a:p>
          <a:p>
            <a:pPr marL="400050" lvl="1" indent="0">
              <a:buNone/>
            </a:pPr>
            <a:r>
              <a:rPr lang="en-US" sz="2000" dirty="0" smtClean="0"/>
              <a:t>If the two diagrams have a relative minus sign, fine-tuning is reduced.</a:t>
            </a:r>
            <a:endParaRPr lang="en-US" sz="20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861699"/>
            <a:ext cx="3252788"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633099"/>
            <a:ext cx="19812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5538099"/>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5538099"/>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471299"/>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471299"/>
            <a:ext cx="139700" cy="2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982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3170"/>
            <a:ext cx="8229600" cy="5512994"/>
          </a:xfrm>
        </p:spPr>
        <p:txBody>
          <a:bodyPr>
            <a:normAutofit/>
          </a:bodyPr>
          <a:lstStyle/>
          <a:p>
            <a:pPr marL="0" indent="0">
              <a:buNone/>
            </a:pPr>
            <a:r>
              <a:rPr lang="en-US" sz="2000" dirty="0" smtClean="0"/>
              <a:t>Again two powerful statements can be made following this simple analysis:</a:t>
            </a:r>
          </a:p>
          <a:p>
            <a:pPr marL="0" indent="0">
              <a:buNone/>
            </a:pPr>
            <a:endParaRPr lang="en-US" sz="2000" dirty="0" smtClean="0"/>
          </a:p>
          <a:p>
            <a:pPr marL="0" indent="0">
              <a:buNone/>
            </a:pPr>
            <a:r>
              <a:rPr lang="en-US" sz="2000" dirty="0" smtClean="0"/>
              <a:t>2.   There is a correlation between the naturalness in the Higgs mass and the  </a:t>
            </a:r>
          </a:p>
          <a:p>
            <a:pPr marL="0" indent="0">
              <a:buNone/>
            </a:pPr>
            <a:r>
              <a:rPr lang="en-US" sz="2000" dirty="0"/>
              <a:t> </a:t>
            </a:r>
            <a:r>
              <a:rPr lang="en-US" sz="2000" dirty="0" smtClean="0"/>
              <a:t>     modification in the </a:t>
            </a:r>
            <a:r>
              <a:rPr lang="en-US" sz="2000" dirty="0" err="1" smtClean="0"/>
              <a:t>hgg</a:t>
            </a:r>
            <a:r>
              <a:rPr lang="en-US" sz="2000" dirty="0" smtClean="0"/>
              <a:t> production rate:</a:t>
            </a:r>
          </a:p>
          <a:p>
            <a:pPr marL="0" indent="0">
              <a:buNone/>
            </a:pPr>
            <a:r>
              <a:rPr lang="en-US" sz="2000" dirty="0"/>
              <a:t> </a:t>
            </a:r>
            <a:r>
              <a:rPr lang="en-US" sz="2000" dirty="0" smtClean="0"/>
              <a:t>     </a:t>
            </a:r>
            <a:r>
              <a:rPr lang="en-US" sz="2000" dirty="0" smtClean="0">
                <a:solidFill>
                  <a:srgbClr val="0000FF"/>
                </a:solidFill>
              </a:rPr>
              <a:t>Natural theories tend to have a reduced </a:t>
            </a:r>
            <a:r>
              <a:rPr lang="en-US" sz="2000" dirty="0" err="1" smtClean="0">
                <a:solidFill>
                  <a:srgbClr val="0000FF"/>
                </a:solidFill>
              </a:rPr>
              <a:t>ggh</a:t>
            </a:r>
            <a:r>
              <a:rPr lang="en-US" sz="2000" dirty="0" smtClean="0">
                <a:solidFill>
                  <a:srgbClr val="0000FF"/>
                </a:solidFill>
              </a:rPr>
              <a:t> rate.</a:t>
            </a:r>
          </a:p>
          <a:p>
            <a:pPr marL="0" indent="0">
              <a:buNone/>
            </a:pPr>
            <a:r>
              <a:rPr lang="en-US" sz="2000" dirty="0">
                <a:solidFill>
                  <a:srgbClr val="0000FF"/>
                </a:solidFill>
              </a:rPr>
              <a:t> </a:t>
            </a:r>
            <a:r>
              <a:rPr lang="en-US" sz="2000" dirty="0" smtClean="0">
                <a:solidFill>
                  <a:srgbClr val="0000FF"/>
                </a:solidFill>
              </a:rPr>
              <a:t>     Unnatural theories tend to have an enhanced </a:t>
            </a:r>
            <a:r>
              <a:rPr lang="en-US" sz="2000" dirty="0" err="1" smtClean="0">
                <a:solidFill>
                  <a:srgbClr val="0000FF"/>
                </a:solidFill>
              </a:rPr>
              <a:t>ggh</a:t>
            </a:r>
            <a:r>
              <a:rPr lang="en-US" sz="2000" dirty="0" smtClean="0">
                <a:solidFill>
                  <a:srgbClr val="0000FF"/>
                </a:solidFill>
              </a:rPr>
              <a:t> rate.</a:t>
            </a:r>
            <a:endParaRPr lang="en-US" sz="2000" dirty="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900" y="4165600"/>
            <a:ext cx="3252788"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7100" y="3937000"/>
            <a:ext cx="19812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4700" y="5918200"/>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300" y="4775200"/>
            <a:ext cx="139700" cy="2159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35900" y="5842000"/>
            <a:ext cx="3429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7700" y="4851400"/>
            <a:ext cx="1397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35300" y="3403600"/>
            <a:ext cx="958850" cy="1141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59100" y="5308600"/>
            <a:ext cx="922338"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0" descr="latex-image-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49700" y="6375400"/>
            <a:ext cx="139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1" descr="latex-image-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25900" y="3251200"/>
            <a:ext cx="139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4500" y="4775200"/>
            <a:ext cx="3429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2500" y="3403600"/>
            <a:ext cx="9906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2"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26100" y="3556000"/>
            <a:ext cx="9144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8064300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5574"/>
            <a:ext cx="8229600" cy="5600590"/>
          </a:xfrm>
        </p:spPr>
        <p:txBody>
          <a:bodyPr>
            <a:normAutofit/>
          </a:bodyPr>
          <a:lstStyle/>
          <a:p>
            <a:pPr marL="0" indent="0">
              <a:buNone/>
            </a:pPr>
            <a:r>
              <a:rPr lang="en-US" sz="2000" dirty="0" smtClean="0"/>
              <a:t>The correlation can be made precise using the low-energy Higgs theorem, which relates </a:t>
            </a:r>
            <a:r>
              <a:rPr lang="en-US" sz="2000" i="1" dirty="0" smtClean="0"/>
              <a:t>c</a:t>
            </a:r>
            <a:r>
              <a:rPr lang="en-US" sz="2000" i="1" baseline="-25000" dirty="0" smtClean="0"/>
              <a:t>g </a:t>
            </a:r>
            <a:r>
              <a:rPr lang="en-US" sz="2000" dirty="0" smtClean="0"/>
              <a:t> to the one-loop QCD beta functions. </a:t>
            </a:r>
          </a:p>
          <a:p>
            <a:pPr marL="0" indent="0">
              <a:buNone/>
            </a:pPr>
            <a:endParaRPr lang="en-US" sz="2000" dirty="0"/>
          </a:p>
          <a:p>
            <a:pPr marL="0" indent="0">
              <a:buNone/>
            </a:pPr>
            <a:r>
              <a:rPr lang="en-US" sz="2000" dirty="0" smtClean="0"/>
              <a:t>That there is a relation is can be seen from the following pictorial representation:</a:t>
            </a:r>
          </a:p>
        </p:txBody>
      </p:sp>
      <p:pic>
        <p:nvPicPr>
          <p:cNvPr id="4" name="Picture 3"/>
          <p:cNvPicPr>
            <a:picLocks noChangeAspect="1"/>
          </p:cNvPicPr>
          <p:nvPr/>
        </p:nvPicPr>
        <p:blipFill rotWithShape="1">
          <a:blip r:embed="rId2"/>
          <a:srcRect t="9360" b="7882"/>
          <a:stretch/>
        </p:blipFill>
        <p:spPr>
          <a:xfrm>
            <a:off x="457200" y="2978248"/>
            <a:ext cx="8481868" cy="2598667"/>
          </a:xfrm>
          <a:prstGeom prst="rect">
            <a:avLst/>
          </a:prstGeom>
        </p:spPr>
      </p:pic>
    </p:spTree>
    <p:extLst>
      <p:ext uri="{BB962C8B-B14F-4D97-AF65-F5344CB8AC3E}">
        <p14:creationId xmlns:p14="http://schemas.microsoft.com/office/powerpoint/2010/main" val="8885848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368"/>
            <a:ext cx="8229600" cy="5483796"/>
          </a:xfrm>
        </p:spPr>
        <p:txBody>
          <a:bodyPr>
            <a:normAutofit/>
          </a:bodyPr>
          <a:lstStyle/>
          <a:p>
            <a:pPr marL="0" indent="0">
              <a:buNone/>
            </a:pPr>
            <a:r>
              <a:rPr lang="en-US" sz="2000" dirty="0" smtClean="0"/>
              <a:t>Quantitatively, let’s turn on the Higgs as a “background field” when computing the threshold effect in the QCD beta function:</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Then the </a:t>
            </a:r>
            <a:r>
              <a:rPr lang="en-US" sz="2000" dirty="0" err="1" smtClean="0"/>
              <a:t>ggh</a:t>
            </a:r>
            <a:r>
              <a:rPr lang="en-US" sz="2000" dirty="0" smtClean="0"/>
              <a:t> coupling is readily obtained by making the substitution h -&gt; h + v in the above and keep only terms linear in h:</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1800" dirty="0" smtClean="0"/>
              <a:t>(This is a more general formula in the presence of both fermions and scalars, as well as several </a:t>
            </a:r>
            <a:r>
              <a:rPr lang="en-US" sz="1800" dirty="0" err="1" smtClean="0"/>
              <a:t>multiplets</a:t>
            </a:r>
            <a:r>
              <a:rPr lang="en-US" sz="1800" dirty="0" smtClean="0"/>
              <a:t>.)</a:t>
            </a:r>
            <a:endParaRPr lang="en-US" sz="1800" dirty="0"/>
          </a:p>
        </p:txBody>
      </p:sp>
      <p:pic>
        <p:nvPicPr>
          <p:cNvPr id="4" name="Picture 3"/>
          <p:cNvPicPr>
            <a:picLocks noChangeAspect="1"/>
          </p:cNvPicPr>
          <p:nvPr/>
        </p:nvPicPr>
        <p:blipFill>
          <a:blip r:embed="rId2"/>
          <a:stretch>
            <a:fillRect/>
          </a:stretch>
        </p:blipFill>
        <p:spPr>
          <a:xfrm>
            <a:off x="710664" y="1695955"/>
            <a:ext cx="7347590" cy="700977"/>
          </a:xfrm>
          <a:prstGeom prst="rect">
            <a:avLst/>
          </a:prstGeom>
        </p:spPr>
      </p:pic>
      <p:pic>
        <p:nvPicPr>
          <p:cNvPr id="5" name="Picture 4"/>
          <p:cNvPicPr>
            <a:picLocks noChangeAspect="1"/>
          </p:cNvPicPr>
          <p:nvPr/>
        </p:nvPicPr>
        <p:blipFill>
          <a:blip r:embed="rId3"/>
          <a:stretch>
            <a:fillRect/>
          </a:stretch>
        </p:blipFill>
        <p:spPr>
          <a:xfrm>
            <a:off x="817503" y="4027287"/>
            <a:ext cx="7596582" cy="940781"/>
          </a:xfrm>
          <a:prstGeom prst="rect">
            <a:avLst/>
          </a:prstGeom>
        </p:spPr>
      </p:pic>
    </p:spTree>
    <p:extLst>
      <p:ext uri="{BB962C8B-B14F-4D97-AF65-F5344CB8AC3E}">
        <p14:creationId xmlns:p14="http://schemas.microsoft.com/office/powerpoint/2010/main" val="6156009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5574"/>
            <a:ext cx="8229600" cy="5600590"/>
          </a:xfrm>
        </p:spPr>
        <p:txBody>
          <a:bodyPr>
            <a:normAutofit lnSpcReduction="10000"/>
          </a:bodyPr>
          <a:lstStyle/>
          <a:p>
            <a:pPr marL="0" indent="0">
              <a:buNone/>
            </a:pPr>
            <a:r>
              <a:rPr lang="en-US" sz="2000" dirty="0" smtClean="0"/>
              <a:t>So the expression that controls the </a:t>
            </a:r>
            <a:r>
              <a:rPr lang="en-US" sz="2000" dirty="0" err="1" smtClean="0"/>
              <a:t>ggh</a:t>
            </a:r>
            <a:r>
              <a:rPr lang="en-US" sz="2000" dirty="0" smtClean="0"/>
              <a:t> coupling is</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On the other hand, the </a:t>
            </a:r>
            <a:r>
              <a:rPr lang="en-US" sz="2000" dirty="0" err="1" smtClean="0"/>
              <a:t>quadratically</a:t>
            </a:r>
            <a:r>
              <a:rPr lang="en-US" sz="2000" dirty="0" smtClean="0"/>
              <a:t> divergent contribution in the Higgs potential is given by the Coleman-Weinberg result:</a:t>
            </a:r>
          </a:p>
          <a:p>
            <a:pPr marL="0" indent="0">
              <a:buNone/>
            </a:pPr>
            <a:endParaRPr lang="en-US" sz="2000" dirty="0"/>
          </a:p>
          <a:p>
            <a:pPr marL="0" indent="0">
              <a:buNone/>
            </a:pPr>
            <a:endParaRPr lang="en-US" sz="2000" dirty="0" smtClean="0"/>
          </a:p>
          <a:p>
            <a:pPr marL="0" indent="0">
              <a:buNone/>
            </a:pPr>
            <a:endParaRPr lang="en-US" sz="2000" dirty="0"/>
          </a:p>
          <a:p>
            <a:pPr>
              <a:buFontTx/>
              <a:buNone/>
            </a:pPr>
            <a:r>
              <a:rPr lang="en-US" sz="2000" dirty="0" smtClean="0">
                <a:solidFill>
                  <a:srgbClr val="008C00"/>
                </a:solidFill>
              </a:rPr>
              <a:t>It is the interplay between the (super-)trace and (the derivative on) the determinant of the mass matrix that a correlation is possible. </a:t>
            </a:r>
          </a:p>
          <a:p>
            <a:pPr>
              <a:buFontTx/>
              <a:buNone/>
            </a:pPr>
            <a:endParaRPr lang="en-US" sz="2000" dirty="0" smtClean="0">
              <a:solidFill>
                <a:srgbClr val="008C00"/>
              </a:solidFill>
            </a:endParaRPr>
          </a:p>
          <a:p>
            <a:pPr>
              <a:buFontTx/>
              <a:buNone/>
            </a:pPr>
            <a:r>
              <a:rPr lang="en-US" sz="2000" dirty="0" smtClean="0">
                <a:solidFill>
                  <a:srgbClr val="0000FF"/>
                </a:solidFill>
              </a:rPr>
              <a:t>Obviously this allows for generalization when there</a:t>
            </a:r>
            <a:r>
              <a:rPr lang="ja-JP" altLang="en-US" sz="2000" dirty="0" smtClean="0">
                <a:solidFill>
                  <a:srgbClr val="0000FF"/>
                </a:solidFill>
              </a:rPr>
              <a:t>’</a:t>
            </a:r>
            <a:r>
              <a:rPr lang="en-US" sz="2000" dirty="0" smtClean="0">
                <a:solidFill>
                  <a:srgbClr val="0000FF"/>
                </a:solidFill>
              </a:rPr>
              <a:t>s mixing between standard model top quarks and the new heavy fermions or among the scalar partners themselves.</a:t>
            </a:r>
            <a:endParaRPr lang="en-US" sz="2000" dirty="0" smtClean="0">
              <a:solidFill>
                <a:srgbClr val="008C00"/>
              </a:solidFill>
            </a:endParaRPr>
          </a:p>
        </p:txBody>
      </p:sp>
      <p:pic>
        <p:nvPicPr>
          <p:cNvPr id="4" name="Picture 3"/>
          <p:cNvPicPr>
            <a:picLocks noChangeAspect="1"/>
          </p:cNvPicPr>
          <p:nvPr/>
        </p:nvPicPr>
        <p:blipFill>
          <a:blip r:embed="rId2"/>
          <a:stretch>
            <a:fillRect/>
          </a:stretch>
        </p:blipFill>
        <p:spPr>
          <a:xfrm>
            <a:off x="1021880" y="1236144"/>
            <a:ext cx="6983453" cy="750160"/>
          </a:xfrm>
          <a:prstGeom prst="rect">
            <a:avLst/>
          </a:prstGeom>
        </p:spPr>
      </p:pic>
      <p:pic>
        <p:nvPicPr>
          <p:cNvPr id="5" name="Picture 4"/>
          <p:cNvPicPr>
            <a:picLocks noChangeAspect="1"/>
          </p:cNvPicPr>
          <p:nvPr/>
        </p:nvPicPr>
        <p:blipFill>
          <a:blip r:embed="rId3"/>
          <a:stretch>
            <a:fillRect/>
          </a:stretch>
        </p:blipFill>
        <p:spPr>
          <a:xfrm>
            <a:off x="3138631" y="3062730"/>
            <a:ext cx="2619524" cy="674726"/>
          </a:xfrm>
          <a:prstGeom prst="rect">
            <a:avLst/>
          </a:prstGeom>
        </p:spPr>
      </p:pic>
    </p:spTree>
    <p:extLst>
      <p:ext uri="{BB962C8B-B14F-4D97-AF65-F5344CB8AC3E}">
        <p14:creationId xmlns:p14="http://schemas.microsoft.com/office/powerpoint/2010/main" val="11753369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5573"/>
            <a:ext cx="8229600" cy="5883499"/>
          </a:xfrm>
        </p:spPr>
        <p:txBody>
          <a:bodyPr>
            <a:normAutofit/>
          </a:bodyPr>
          <a:lstStyle/>
          <a:p>
            <a:pPr marL="0" indent="0">
              <a:buNone/>
            </a:pPr>
            <a:r>
              <a:rPr lang="en-US" sz="2000" dirty="0" smtClean="0"/>
              <a:t>Because it is the </a:t>
            </a:r>
            <a:r>
              <a:rPr lang="en-US" sz="2000" dirty="0" err="1" smtClean="0"/>
              <a:t>supertrace</a:t>
            </a:r>
            <a:r>
              <a:rPr lang="en-US" sz="2000" dirty="0" smtClean="0"/>
              <a:t> in the Coleman-Weinberg potential, which gives the scalar an extra minus sign relative to the fermions, the correlation pattern between naturalness and </a:t>
            </a:r>
            <a:r>
              <a:rPr lang="en-US" sz="2000" dirty="0" err="1" smtClean="0"/>
              <a:t>ggh</a:t>
            </a:r>
            <a:r>
              <a:rPr lang="en-US" sz="2000" dirty="0" smtClean="0"/>
              <a:t> rate is reversed:</a:t>
            </a:r>
          </a:p>
          <a:p>
            <a:pPr marL="0" indent="0">
              <a:buNone/>
            </a:pPr>
            <a:endParaRPr lang="en-US" sz="2000" dirty="0"/>
          </a:p>
          <a:p>
            <a:r>
              <a:rPr lang="en-US" sz="2000" dirty="0" smtClean="0"/>
              <a:t>If a scalar top partner reduces the fine-tuning, it interferes constructively with the SM top in </a:t>
            </a:r>
            <a:r>
              <a:rPr lang="en-US" sz="2000" dirty="0" err="1" smtClean="0"/>
              <a:t>ggh</a:t>
            </a:r>
            <a:r>
              <a:rPr lang="en-US" sz="2000" dirty="0" smtClean="0"/>
              <a:t>.</a:t>
            </a:r>
          </a:p>
          <a:p>
            <a:endParaRPr lang="en-US" sz="2000" dirty="0"/>
          </a:p>
          <a:p>
            <a:r>
              <a:rPr lang="en-US" sz="2000" dirty="0" smtClean="0"/>
              <a:t>If the scalar partner worsens the fine-tuning, the interference is destructive in </a:t>
            </a:r>
            <a:r>
              <a:rPr lang="en-US" sz="2000" dirty="0" err="1" smtClean="0"/>
              <a:t>ggh</a:t>
            </a:r>
            <a:r>
              <a:rPr lang="en-US" sz="2000" dirty="0" smtClean="0"/>
              <a:t> amplitude.</a:t>
            </a:r>
          </a:p>
          <a:p>
            <a:endParaRPr lang="en-US" sz="2000" dirty="0"/>
          </a:p>
          <a:p>
            <a:pPr marL="0" indent="0">
              <a:buNone/>
            </a:pPr>
            <a:r>
              <a:rPr lang="en-US" sz="2000" dirty="0" smtClean="0">
                <a:solidFill>
                  <a:srgbClr val="0000FF"/>
                </a:solidFill>
              </a:rPr>
              <a:t>Since the only symmetry that contains a scalar partner to a fermion is </a:t>
            </a:r>
            <a:r>
              <a:rPr lang="en-US" sz="2000" dirty="0" err="1" smtClean="0">
                <a:solidFill>
                  <a:srgbClr val="0000FF"/>
                </a:solidFill>
              </a:rPr>
              <a:t>supersymmetry</a:t>
            </a:r>
            <a:r>
              <a:rPr lang="en-US" sz="2000" dirty="0" smtClean="0">
                <a:solidFill>
                  <a:srgbClr val="0000FF"/>
                </a:solidFill>
              </a:rPr>
              <a:t>, and </a:t>
            </a:r>
            <a:r>
              <a:rPr lang="en-US" sz="2000" dirty="0" err="1" smtClean="0">
                <a:solidFill>
                  <a:srgbClr val="0000FF"/>
                </a:solidFill>
              </a:rPr>
              <a:t>supersymmetry</a:t>
            </a:r>
            <a:r>
              <a:rPr lang="en-US" sz="2000" dirty="0" smtClean="0">
                <a:solidFill>
                  <a:srgbClr val="0000FF"/>
                </a:solidFill>
              </a:rPr>
              <a:t> requires two top </a:t>
            </a:r>
            <a:r>
              <a:rPr lang="en-US" sz="2000" dirty="0" err="1" smtClean="0">
                <a:solidFill>
                  <a:srgbClr val="0000FF"/>
                </a:solidFill>
              </a:rPr>
              <a:t>squarks</a:t>
            </a:r>
            <a:r>
              <a:rPr lang="en-US" sz="2000" dirty="0" smtClean="0">
                <a:solidFill>
                  <a:srgbClr val="0000FF"/>
                </a:solidFill>
              </a:rPr>
              <a:t> (one for each chirality of the top), there is a caveat to the above statement:</a:t>
            </a:r>
          </a:p>
          <a:p>
            <a:pPr marL="0" indent="0">
              <a:buNone/>
            </a:pPr>
            <a:endParaRPr lang="en-US" sz="2000" dirty="0">
              <a:solidFill>
                <a:srgbClr val="0000FF"/>
              </a:solidFill>
            </a:endParaRPr>
          </a:p>
          <a:p>
            <a:r>
              <a:rPr lang="en-US" sz="2000" dirty="0" smtClean="0">
                <a:solidFill>
                  <a:srgbClr val="0000FF"/>
                </a:solidFill>
              </a:rPr>
              <a:t>If the mixing between the top </a:t>
            </a:r>
            <a:r>
              <a:rPr lang="en-US" sz="2000" dirty="0" err="1" smtClean="0">
                <a:solidFill>
                  <a:srgbClr val="0000FF"/>
                </a:solidFill>
              </a:rPr>
              <a:t>squarks</a:t>
            </a:r>
            <a:r>
              <a:rPr lang="en-US" sz="2000" dirty="0" smtClean="0">
                <a:solidFill>
                  <a:srgbClr val="0000FF"/>
                </a:solidFill>
              </a:rPr>
              <a:t> is large, a constructive interference is turned into a destructive interference, and vice versa. (It’s the determinant of the mass matrix!)</a:t>
            </a:r>
            <a:endParaRPr lang="en-US" sz="2000" dirty="0">
              <a:solidFill>
                <a:srgbClr val="0000FF"/>
              </a:solidFill>
            </a:endParaRPr>
          </a:p>
        </p:txBody>
      </p:sp>
    </p:spTree>
    <p:extLst>
      <p:ext uri="{BB962C8B-B14F-4D97-AF65-F5344CB8AC3E}">
        <p14:creationId xmlns:p14="http://schemas.microsoft.com/office/powerpoint/2010/main" val="7206213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229600" cy="5585991"/>
          </a:xfrm>
        </p:spPr>
        <p:txBody>
          <a:bodyPr>
            <a:normAutofit/>
          </a:bodyPr>
          <a:lstStyle/>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These general statements are of course borne out in specific models, both in </a:t>
            </a:r>
            <a:r>
              <a:rPr lang="en-US" sz="2000" dirty="0" err="1" smtClean="0"/>
              <a:t>supersymmetric</a:t>
            </a:r>
            <a:r>
              <a:rPr lang="en-US" sz="2000" dirty="0" smtClean="0"/>
              <a:t> models (the MSSM more specifically) and PNGB Higgs models.</a:t>
            </a:r>
            <a:endParaRPr lang="en-US" sz="2000" dirty="0"/>
          </a:p>
        </p:txBody>
      </p:sp>
    </p:spTree>
    <p:extLst>
      <p:ext uri="{BB962C8B-B14F-4D97-AF65-F5344CB8AC3E}">
        <p14:creationId xmlns:p14="http://schemas.microsoft.com/office/powerpoint/2010/main" val="2591514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a:solidFill>
                  <a:srgbClr val="0000FF"/>
                </a:solidFill>
              </a:rPr>
              <a:t>I will start with the loop-induced couplings and the lessons  </a:t>
            </a:r>
            <a:br>
              <a:rPr lang="en-US" sz="2000" dirty="0">
                <a:solidFill>
                  <a:srgbClr val="0000FF"/>
                </a:solidFill>
              </a:rPr>
            </a:br>
            <a:r>
              <a:rPr lang="en-US" sz="2000" dirty="0">
                <a:solidFill>
                  <a:srgbClr val="0000FF"/>
                </a:solidFill>
              </a:rPr>
              <a:t>one could from measuring them precisely</a:t>
            </a:r>
            <a:r>
              <a:rPr lang="en-US" sz="2000" dirty="0" smtClean="0">
                <a:solidFill>
                  <a:srgbClr val="0000FF"/>
                </a:solidFill>
              </a:rPr>
              <a:t>.</a:t>
            </a:r>
            <a:endParaRPr lang="en-US" sz="2000" dirty="0">
              <a:solidFill>
                <a:srgbClr val="0000FF"/>
              </a:solidFill>
            </a:endParaRPr>
          </a:p>
        </p:txBody>
      </p:sp>
      <p:pic>
        <p:nvPicPr>
          <p:cNvPr id="4" name="Content Placeholder 3"/>
          <p:cNvPicPr>
            <a:picLocks noGrp="1" noChangeAspect="1"/>
          </p:cNvPicPr>
          <p:nvPr>
            <p:ph idx="1"/>
          </p:nvPr>
        </p:nvPicPr>
        <p:blipFill>
          <a:blip r:embed="rId2"/>
          <a:srcRect l="33984" r="33984"/>
          <a:stretch>
            <a:fillRect/>
          </a:stretch>
        </p:blipFill>
        <p:spPr>
          <a:xfrm>
            <a:off x="457200" y="1418488"/>
            <a:ext cx="8229600" cy="4525963"/>
          </a:xfrm>
        </p:spPr>
      </p:pic>
      <p:pic>
        <p:nvPicPr>
          <p:cNvPr id="5" name="Picture 4"/>
          <p:cNvPicPr>
            <a:picLocks noChangeAspect="1"/>
          </p:cNvPicPr>
          <p:nvPr/>
        </p:nvPicPr>
        <p:blipFill>
          <a:blip r:embed="rId3">
            <a:alphaModFix amt="50000"/>
          </a:blip>
          <a:stretch>
            <a:fillRect/>
          </a:stretch>
        </p:blipFill>
        <p:spPr>
          <a:xfrm>
            <a:off x="705495" y="1600201"/>
            <a:ext cx="3417732" cy="610926"/>
          </a:xfrm>
          <a:prstGeom prst="rect">
            <a:avLst/>
          </a:prstGeom>
        </p:spPr>
      </p:pic>
      <p:pic>
        <p:nvPicPr>
          <p:cNvPr id="6" name="Picture 5"/>
          <p:cNvPicPr>
            <a:picLocks noChangeAspect="1"/>
          </p:cNvPicPr>
          <p:nvPr/>
        </p:nvPicPr>
        <p:blipFill>
          <a:blip r:embed="rId4"/>
          <a:stretch>
            <a:fillRect/>
          </a:stretch>
        </p:blipFill>
        <p:spPr>
          <a:xfrm>
            <a:off x="243738" y="2345765"/>
            <a:ext cx="8667180" cy="836706"/>
          </a:xfrm>
          <a:prstGeom prst="rect">
            <a:avLst/>
          </a:prstGeom>
          <a:ln w="38100" cmpd="sng">
            <a:solidFill>
              <a:srgbClr val="0000FF"/>
            </a:solidFill>
          </a:ln>
        </p:spPr>
      </p:pic>
      <p:pic>
        <p:nvPicPr>
          <p:cNvPr id="8" name="Picture 7"/>
          <p:cNvPicPr>
            <a:picLocks noChangeAspect="1"/>
          </p:cNvPicPr>
          <p:nvPr/>
        </p:nvPicPr>
        <p:blipFill>
          <a:blip r:embed="rId5">
            <a:alphaModFix amt="55000"/>
          </a:blip>
          <a:stretch>
            <a:fillRect/>
          </a:stretch>
        </p:blipFill>
        <p:spPr>
          <a:xfrm>
            <a:off x="705495" y="3296538"/>
            <a:ext cx="1755899" cy="645024"/>
          </a:xfrm>
          <a:prstGeom prst="rect">
            <a:avLst/>
          </a:prstGeom>
        </p:spPr>
      </p:pic>
      <p:sp>
        <p:nvSpPr>
          <p:cNvPr id="3" name="TextBox 2"/>
          <p:cNvSpPr txBox="1"/>
          <p:nvPr/>
        </p:nvSpPr>
        <p:spPr>
          <a:xfrm>
            <a:off x="457200" y="4329265"/>
            <a:ext cx="7924415" cy="1015663"/>
          </a:xfrm>
          <a:prstGeom prst="rect">
            <a:avLst/>
          </a:prstGeom>
          <a:noFill/>
        </p:spPr>
        <p:txBody>
          <a:bodyPr wrap="none" rtlCol="0">
            <a:spAutoFit/>
          </a:bodyPr>
          <a:lstStyle/>
          <a:p>
            <a:r>
              <a:rPr lang="en-US" sz="2000" dirty="0" smtClean="0">
                <a:solidFill>
                  <a:srgbClr val="0000FF"/>
                </a:solidFill>
              </a:rPr>
              <a:t>But in the end we’ll see that we need to know many other (tree) couplings </a:t>
            </a:r>
          </a:p>
          <a:p>
            <a:r>
              <a:rPr lang="en-US" sz="2000" dirty="0" smtClean="0">
                <a:solidFill>
                  <a:srgbClr val="0000FF"/>
                </a:solidFill>
              </a:rPr>
              <a:t>as well!</a:t>
            </a:r>
          </a:p>
          <a:p>
            <a:endParaRPr lang="en-US" sz="2000" dirty="0" smtClean="0">
              <a:solidFill>
                <a:srgbClr val="0000FF"/>
              </a:solidFill>
            </a:endParaRPr>
          </a:p>
        </p:txBody>
      </p:sp>
    </p:spTree>
    <p:extLst>
      <p:ext uri="{BB962C8B-B14F-4D97-AF65-F5344CB8AC3E}">
        <p14:creationId xmlns:p14="http://schemas.microsoft.com/office/powerpoint/2010/main" val="191225492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Content Placeholder 2"/>
          <p:cNvSpPr>
            <a:spLocks noGrp="1"/>
          </p:cNvSpPr>
          <p:nvPr>
            <p:ph idx="1"/>
          </p:nvPr>
        </p:nvSpPr>
        <p:spPr>
          <a:xfrm>
            <a:off x="457200" y="520700"/>
            <a:ext cx="8229600" cy="4655452"/>
          </a:xfrm>
        </p:spPr>
        <p:txBody>
          <a:bodyPr/>
          <a:lstStyle/>
          <a:p>
            <a:pPr marL="0" indent="0" eaLnBrk="1" hangingPunct="1">
              <a:buFontTx/>
              <a:buNone/>
            </a:pPr>
            <a:r>
              <a:rPr lang="en-US" sz="2000" dirty="0" smtClean="0">
                <a:solidFill>
                  <a:srgbClr val="0000FF"/>
                </a:solidFill>
                <a:ea typeface="ＭＳ Ｐゴシック" charset="0"/>
                <a:cs typeface="ＭＳ Ｐゴシック" charset="0"/>
              </a:rPr>
              <a:t>A </a:t>
            </a:r>
            <a:r>
              <a:rPr lang="en-US" sz="2000" dirty="0">
                <a:solidFill>
                  <a:srgbClr val="0000FF"/>
                </a:solidFill>
                <a:ea typeface="ＭＳ Ｐゴシック" charset="0"/>
                <a:cs typeface="ＭＳ Ｐゴシック" charset="0"/>
              </a:rPr>
              <a:t>“reduced” gluon coupling is a smoking-gun signal for “</a:t>
            </a:r>
            <a:r>
              <a:rPr lang="en-US" sz="2000" dirty="0" smtClean="0">
                <a:solidFill>
                  <a:srgbClr val="0000FF"/>
                </a:solidFill>
                <a:ea typeface="ＭＳ Ｐゴシック" charset="0"/>
                <a:cs typeface="ＭＳ Ｐゴシック" charset="0"/>
              </a:rPr>
              <a:t>Naturalness,”</a:t>
            </a:r>
          </a:p>
        </p:txBody>
      </p:sp>
      <p:pic>
        <p:nvPicPr>
          <p:cNvPr id="123906" name="Picture 3" descr="G_comb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85275"/>
            <a:ext cx="48006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Rectangle 4"/>
          <p:cNvSpPr>
            <a:spLocks noChangeArrowheads="1"/>
          </p:cNvSpPr>
          <p:nvPr/>
        </p:nvSpPr>
        <p:spPr bwMode="auto">
          <a:xfrm>
            <a:off x="5721417" y="2809059"/>
            <a:ext cx="2286000" cy="461963"/>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txBody>
          <a:bodyPr wrap="none">
            <a:spAutoFit/>
          </a:bodyPr>
          <a:lstStyle/>
          <a:p>
            <a:r>
              <a:rPr lang="en-US" sz="1200" dirty="0">
                <a:solidFill>
                  <a:srgbClr val="FF0000"/>
                </a:solidFill>
              </a:rPr>
              <a:t>Low, </a:t>
            </a:r>
            <a:r>
              <a:rPr lang="en-US" sz="1200" dirty="0" err="1">
                <a:solidFill>
                  <a:srgbClr val="FF0000"/>
                </a:solidFill>
              </a:rPr>
              <a:t>Rattazzi</a:t>
            </a:r>
            <a:r>
              <a:rPr lang="en-US" sz="1200" dirty="0">
                <a:solidFill>
                  <a:srgbClr val="FF0000"/>
                </a:solidFill>
              </a:rPr>
              <a:t>, Vichi:0907.5413</a:t>
            </a:r>
          </a:p>
          <a:p>
            <a:r>
              <a:rPr lang="en-US" sz="1200" dirty="0">
                <a:solidFill>
                  <a:srgbClr val="FF0000"/>
                </a:solidFill>
              </a:rPr>
              <a:t>Low and Vichi:1010.2753</a:t>
            </a:r>
          </a:p>
        </p:txBody>
      </p:sp>
      <p:sp>
        <p:nvSpPr>
          <p:cNvPr id="123908" name="Rectangle 5"/>
          <p:cNvSpPr>
            <a:spLocks noChangeArrowheads="1"/>
          </p:cNvSpPr>
          <p:nvPr/>
        </p:nvSpPr>
        <p:spPr bwMode="auto">
          <a:xfrm>
            <a:off x="5559425" y="2059595"/>
            <a:ext cx="3451486" cy="646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a:solidFill>
                  <a:srgbClr val="008000"/>
                </a:solidFill>
              </a:rPr>
              <a:t>In composite Higgs models</a:t>
            </a:r>
          </a:p>
          <a:p>
            <a:r>
              <a:rPr lang="en-US" sz="1800" dirty="0">
                <a:solidFill>
                  <a:srgbClr val="008000"/>
                </a:solidFill>
              </a:rPr>
              <a:t>this coupling </a:t>
            </a:r>
            <a:r>
              <a:rPr lang="en-US" sz="1800" dirty="0" smtClean="0">
                <a:solidFill>
                  <a:srgbClr val="008000"/>
                </a:solidFill>
              </a:rPr>
              <a:t>is </a:t>
            </a:r>
            <a:r>
              <a:rPr lang="en-US" sz="1800" dirty="0">
                <a:solidFill>
                  <a:srgbClr val="008000"/>
                </a:solidFill>
              </a:rPr>
              <a:t>always </a:t>
            </a:r>
            <a:r>
              <a:rPr lang="en-US" sz="1800" dirty="0" smtClean="0">
                <a:solidFill>
                  <a:srgbClr val="008000"/>
                </a:solidFill>
              </a:rPr>
              <a:t>suppressed</a:t>
            </a:r>
            <a:r>
              <a:rPr lang="en-US" sz="1800" dirty="0">
                <a:solidFill>
                  <a:srgbClr val="008000"/>
                </a:solidFill>
              </a:rPr>
              <a:t>!</a:t>
            </a:r>
            <a:endParaRPr lang="en-US" sz="1800" dirty="0">
              <a:solidFill>
                <a:srgbClr val="008000"/>
              </a:solidFill>
              <a:latin typeface="Britannic Bold" charset="0"/>
            </a:endParaRPr>
          </a:p>
        </p:txBody>
      </p:sp>
      <p:sp>
        <p:nvSpPr>
          <p:cNvPr id="2" name="TextBox 1"/>
          <p:cNvSpPr txBox="1"/>
          <p:nvPr/>
        </p:nvSpPr>
        <p:spPr>
          <a:xfrm>
            <a:off x="739559" y="5947753"/>
            <a:ext cx="7776488" cy="646331"/>
          </a:xfrm>
          <a:prstGeom prst="rect">
            <a:avLst/>
          </a:prstGeom>
          <a:noFill/>
          <a:ln>
            <a:solidFill>
              <a:srgbClr val="008000"/>
            </a:solidFill>
          </a:ln>
        </p:spPr>
        <p:txBody>
          <a:bodyPr wrap="none" rtlCol="0">
            <a:spAutoFit/>
          </a:bodyPr>
          <a:lstStyle/>
          <a:p>
            <a:r>
              <a:rPr lang="en-US" dirty="0">
                <a:solidFill>
                  <a:srgbClr val="008000"/>
                </a:solidFill>
              </a:rPr>
              <a:t>T</a:t>
            </a:r>
            <a:r>
              <a:rPr lang="en-US" dirty="0" smtClean="0">
                <a:solidFill>
                  <a:srgbClr val="008000"/>
                </a:solidFill>
              </a:rPr>
              <a:t>he deviations are generically larger than the 5% because they have top partners</a:t>
            </a:r>
          </a:p>
          <a:p>
            <a:r>
              <a:rPr lang="en-US" dirty="0" smtClean="0">
                <a:solidFill>
                  <a:srgbClr val="008000"/>
                </a:solidFill>
              </a:rPr>
              <a:t>Lighter than 1 </a:t>
            </a:r>
            <a:r>
              <a:rPr lang="en-US" dirty="0" err="1" smtClean="0">
                <a:solidFill>
                  <a:srgbClr val="008000"/>
                </a:solidFill>
              </a:rPr>
              <a:t>TeV</a:t>
            </a:r>
            <a:r>
              <a:rPr lang="en-US" dirty="0" smtClean="0">
                <a:solidFill>
                  <a:srgbClr val="008000"/>
                </a:solidFill>
              </a:rPr>
              <a:t>, but also there are accumulative effects I will discuss later.</a:t>
            </a:r>
            <a:endParaRPr lang="en-US" dirty="0">
              <a:solidFill>
                <a:srgbClr val="008000"/>
              </a:solidFill>
            </a:endParaRPr>
          </a:p>
        </p:txBody>
      </p:sp>
    </p:spTree>
    <p:extLst>
      <p:ext uri="{BB962C8B-B14F-4D97-AF65-F5344CB8AC3E}">
        <p14:creationId xmlns:p14="http://schemas.microsoft.com/office/powerpoint/2010/main" val="317435059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Content Placeholder 2"/>
          <p:cNvSpPr>
            <a:spLocks noGrp="1"/>
          </p:cNvSpPr>
          <p:nvPr>
            <p:ph idx="1"/>
          </p:nvPr>
        </p:nvSpPr>
        <p:spPr>
          <a:xfrm>
            <a:off x="457200" y="520700"/>
            <a:ext cx="8229600" cy="5613400"/>
          </a:xfrm>
        </p:spPr>
        <p:txBody>
          <a:bodyPr/>
          <a:lstStyle/>
          <a:p>
            <a:pPr marL="0" indent="0" eaLnBrk="1" hangingPunct="1">
              <a:buFontTx/>
              <a:buNone/>
            </a:pPr>
            <a:r>
              <a:rPr lang="en-US" sz="2000" dirty="0" smtClean="0">
                <a:solidFill>
                  <a:srgbClr val="0000FF"/>
                </a:solidFill>
                <a:ea typeface="ＭＳ Ｐゴシック" charset="0"/>
                <a:cs typeface="ＭＳ Ｐゴシック" charset="0"/>
              </a:rPr>
              <a:t>A </a:t>
            </a:r>
            <a:r>
              <a:rPr lang="en-US" sz="2000" dirty="0">
                <a:solidFill>
                  <a:srgbClr val="0000FF"/>
                </a:solidFill>
                <a:ea typeface="ＭＳ Ｐゴシック" charset="0"/>
                <a:cs typeface="ＭＳ Ｐゴシック" charset="0"/>
              </a:rPr>
              <a:t>“reduced” gluon coupling is a smoking-gun signal for “</a:t>
            </a:r>
            <a:r>
              <a:rPr lang="en-US" sz="2000" dirty="0" smtClean="0">
                <a:solidFill>
                  <a:srgbClr val="0000FF"/>
                </a:solidFill>
                <a:ea typeface="ＭＳ Ｐゴシック" charset="0"/>
                <a:cs typeface="ＭＳ Ｐゴシック" charset="0"/>
              </a:rPr>
              <a:t>Naturalness,”</a:t>
            </a:r>
          </a:p>
          <a:p>
            <a:pPr marL="0" indent="0" eaLnBrk="1" hangingPunct="1">
              <a:buFontTx/>
              <a:buNone/>
            </a:pPr>
            <a:r>
              <a:rPr lang="en-US" sz="2000" dirty="0">
                <a:solidFill>
                  <a:srgbClr val="0000FF"/>
                </a:solidFill>
                <a:ea typeface="ＭＳ Ｐゴシック" charset="0"/>
                <a:cs typeface="ＭＳ Ｐゴシック" charset="0"/>
              </a:rPr>
              <a:t>w</a:t>
            </a:r>
            <a:r>
              <a:rPr lang="en-US" sz="2000" dirty="0" smtClean="0">
                <a:solidFill>
                  <a:srgbClr val="0000FF"/>
                </a:solidFill>
                <a:ea typeface="ＭＳ Ｐゴシック" charset="0"/>
                <a:cs typeface="ＭＳ Ｐゴシック" charset="0"/>
              </a:rPr>
              <a:t>hile an “enhanced” gluon coupling may suggest fine-tuned Higgs mass.</a:t>
            </a:r>
            <a:endParaRPr lang="en-US" sz="2000" dirty="0">
              <a:solidFill>
                <a:srgbClr val="0000FF"/>
              </a:solidFill>
              <a:ea typeface="ＭＳ Ｐゴシック" charset="0"/>
              <a:cs typeface="ＭＳ Ｐゴシック" charset="0"/>
            </a:endParaRP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29" y="1850309"/>
            <a:ext cx="7072817" cy="428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 name="Rectangle 5"/>
          <p:cNvSpPr>
            <a:spLocks noChangeArrowheads="1"/>
          </p:cNvSpPr>
          <p:nvPr/>
        </p:nvSpPr>
        <p:spPr bwMode="auto">
          <a:xfrm>
            <a:off x="6248400" y="6400800"/>
            <a:ext cx="2278789" cy="307777"/>
          </a:xfrm>
          <a:prstGeom prst="rect">
            <a:avLst/>
          </a:prstGeom>
          <a:noFill/>
          <a:ln w="9525">
            <a:solidFill>
              <a:srgbClr val="FF0080"/>
            </a:solidFill>
            <a:miter lim="800000"/>
            <a:headEnd/>
            <a:tailEnd/>
          </a:ln>
          <a:extLst>
            <a:ext uri="{909E8E84-426E-40dd-AFC4-6F175D3DCCD1}">
              <a14:hiddenFill xmlns:a14="http://schemas.microsoft.com/office/drawing/2010/main">
                <a:solidFill>
                  <a:schemeClr val="accent1"/>
                </a:solidFill>
              </a14:hiddenFill>
            </a:ext>
          </a:extLst>
        </p:spPr>
        <p:txBody>
          <a:bodyPr wrap="none">
            <a:spAutoFit/>
          </a:bodyPr>
          <a:lstStyle/>
          <a:p>
            <a:r>
              <a:rPr lang="en-US" sz="1400" dirty="0">
                <a:solidFill>
                  <a:srgbClr val="FF0080"/>
                </a:solidFill>
              </a:rPr>
              <a:t>F. </a:t>
            </a:r>
            <a:r>
              <a:rPr lang="en-US" sz="1400" dirty="0" err="1">
                <a:solidFill>
                  <a:srgbClr val="FF0080"/>
                </a:solidFill>
              </a:rPr>
              <a:t>Petriello</a:t>
            </a:r>
            <a:r>
              <a:rPr lang="en-US" sz="1400" dirty="0">
                <a:solidFill>
                  <a:srgbClr val="FF0080"/>
                </a:solidFill>
              </a:rPr>
              <a:t>, </a:t>
            </a:r>
            <a:r>
              <a:rPr lang="en-US" sz="1400" dirty="0" err="1">
                <a:solidFill>
                  <a:srgbClr val="FF0080"/>
                </a:solidFill>
              </a:rPr>
              <a:t>hep-ph</a:t>
            </a:r>
            <a:r>
              <a:rPr lang="en-US" sz="1400" dirty="0">
                <a:solidFill>
                  <a:srgbClr val="FF0080"/>
                </a:solidFill>
              </a:rPr>
              <a:t>/0204067</a:t>
            </a:r>
            <a:endParaRPr lang="en-US" sz="1600" dirty="0">
              <a:solidFill>
                <a:srgbClr val="FF0080"/>
              </a:solidFill>
            </a:endParaRPr>
          </a:p>
        </p:txBody>
      </p:sp>
    </p:spTree>
    <p:extLst>
      <p:ext uri="{BB962C8B-B14F-4D97-AF65-F5344CB8AC3E}">
        <p14:creationId xmlns:p14="http://schemas.microsoft.com/office/powerpoint/2010/main" val="349715175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685800" y="457200"/>
            <a:ext cx="7924800" cy="1066800"/>
          </a:xfrm>
        </p:spPr>
        <p:txBody>
          <a:bodyPr/>
          <a:lstStyle/>
          <a:p>
            <a:pPr algn="l"/>
            <a:r>
              <a:rPr lang="en-US" sz="2000">
                <a:solidFill>
                  <a:schemeClr val="folHlink"/>
                </a:solidFill>
              </a:rPr>
              <a:t>The ratio of the gluon fusion rate in the MSSM over the SM:</a:t>
            </a:r>
            <a:br>
              <a:rPr lang="en-US" sz="2000">
                <a:solidFill>
                  <a:schemeClr val="folHlink"/>
                </a:solidFill>
              </a:rPr>
            </a:br>
            <a:r>
              <a:rPr lang="en-US" sz="2000">
                <a:solidFill>
                  <a:srgbClr val="FF0000"/>
                </a:solidFill>
              </a:rPr>
              <a:t>The right panel is the region where the Higgs mass in the MSSM is least fine-tuned, and the rate is reduced!</a:t>
            </a:r>
            <a:endParaRPr lang="en-US" sz="2800">
              <a:solidFill>
                <a:schemeClr val="folHlink"/>
              </a:solidFill>
            </a:endParaRPr>
          </a:p>
        </p:txBody>
      </p:sp>
      <p:sp>
        <p:nvSpPr>
          <p:cNvPr id="108547" name="Rectangle 3"/>
          <p:cNvSpPr>
            <a:spLocks noGrp="1" noChangeArrowheads="1"/>
          </p:cNvSpPr>
          <p:nvPr>
            <p:ph type="body" idx="1"/>
          </p:nvPr>
        </p:nvSpPr>
        <p:spPr/>
        <p:txBody>
          <a:bodyPr/>
          <a:lstStyle/>
          <a:p>
            <a:endParaRPr lang="en-US"/>
          </a:p>
        </p:txBody>
      </p:sp>
      <p:pic>
        <p:nvPicPr>
          <p:cNvPr id="1085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8382000" cy="495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12243969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40937"/>
            <a:ext cx="8229600" cy="4885226"/>
          </a:xfrm>
        </p:spPr>
        <p:txBody>
          <a:bodyPr>
            <a:normAutofit/>
          </a:bodyPr>
          <a:lstStyle/>
          <a:p>
            <a:pPr marL="0" indent="0">
              <a:buNone/>
            </a:pPr>
            <a:r>
              <a:rPr lang="en-US" sz="2000" dirty="0" smtClean="0"/>
              <a:t>Well, all these plots seem nice, but I have swept some dirt under the rug….</a:t>
            </a:r>
          </a:p>
          <a:p>
            <a:pPr marL="0" indent="0">
              <a:buNone/>
            </a:pPr>
            <a:endParaRPr lang="en-US" sz="2000" dirty="0" smtClean="0"/>
          </a:p>
          <a:p>
            <a:pPr marL="0" indent="0">
              <a:buNone/>
            </a:pPr>
            <a:endParaRPr lang="en-US" sz="2000" dirty="0"/>
          </a:p>
          <a:p>
            <a:pPr marL="0" indent="0">
              <a:buNone/>
            </a:pPr>
            <a:r>
              <a:rPr lang="en-US" sz="2000" dirty="0" smtClean="0"/>
              <a:t>There are a lot of subtleties in trying to relate </a:t>
            </a:r>
            <a:r>
              <a:rPr lang="en-US" sz="2000" i="1" dirty="0" smtClean="0"/>
              <a:t>c</a:t>
            </a:r>
            <a:r>
              <a:rPr lang="en-US" sz="2000" i="1" baseline="-25000" dirty="0" smtClean="0"/>
              <a:t>g</a:t>
            </a:r>
            <a:r>
              <a:rPr lang="en-US" sz="2000" dirty="0" smtClean="0"/>
              <a:t> </a:t>
            </a:r>
            <a:r>
              <a:rPr lang="en-US" sz="2000" i="1" dirty="0"/>
              <a:t>,</a:t>
            </a:r>
            <a:r>
              <a:rPr lang="en-US" sz="2000" i="1" dirty="0" smtClean="0"/>
              <a:t> </a:t>
            </a:r>
            <a:r>
              <a:rPr lang="en-US" sz="2000" dirty="0" smtClean="0"/>
              <a:t>upon</a:t>
            </a:r>
            <a:r>
              <a:rPr lang="en-US" sz="2000" i="1" dirty="0" smtClean="0"/>
              <a:t> </a:t>
            </a:r>
            <a:r>
              <a:rPr lang="en-US" sz="2000" dirty="0" smtClean="0"/>
              <a:t>which the naturalness argument base, and experimental observables such as the gluon fusion production rate.</a:t>
            </a:r>
          </a:p>
          <a:p>
            <a:pPr marL="0" indent="0">
              <a:buNone/>
            </a:pPr>
            <a:endParaRPr lang="en-US" sz="2000" dirty="0"/>
          </a:p>
          <a:p>
            <a:pPr marL="0" indent="0">
              <a:buNone/>
            </a:pPr>
            <a:r>
              <a:rPr lang="en-US" sz="2000" dirty="0" smtClean="0"/>
              <a:t>The question is essentially:</a:t>
            </a:r>
          </a:p>
          <a:p>
            <a:pPr marL="0" indent="0">
              <a:buNone/>
            </a:pPr>
            <a:r>
              <a:rPr lang="en-US" sz="2000" dirty="0" smtClean="0"/>
              <a:t>if we measured a modified </a:t>
            </a:r>
            <a:r>
              <a:rPr lang="en-US" sz="2000" dirty="0" err="1" smtClean="0"/>
              <a:t>ggh</a:t>
            </a:r>
            <a:r>
              <a:rPr lang="en-US" sz="2000" dirty="0" smtClean="0"/>
              <a:t> production rate or a modified h-&gt;</a:t>
            </a:r>
            <a:r>
              <a:rPr lang="en-US" sz="2000" dirty="0" err="1" smtClean="0"/>
              <a:t>gg</a:t>
            </a:r>
            <a:r>
              <a:rPr lang="en-US" sz="2000" dirty="0" smtClean="0"/>
              <a:t> partial width, can we attribute the change to </a:t>
            </a:r>
            <a:r>
              <a:rPr lang="en-US" sz="2000" i="1" dirty="0" smtClean="0"/>
              <a:t>c</a:t>
            </a:r>
            <a:r>
              <a:rPr lang="en-US" sz="2000" i="1" baseline="-25000" dirty="0" smtClean="0"/>
              <a:t>g</a:t>
            </a:r>
            <a:r>
              <a:rPr lang="en-US" sz="2000" dirty="0" smtClean="0"/>
              <a:t> ?</a:t>
            </a:r>
          </a:p>
          <a:p>
            <a:pPr marL="0" indent="0">
              <a:buNone/>
            </a:pPr>
            <a:endParaRPr lang="en-US" sz="2000" dirty="0"/>
          </a:p>
        </p:txBody>
      </p:sp>
    </p:spTree>
    <p:extLst>
      <p:ext uri="{BB962C8B-B14F-4D97-AF65-F5344CB8AC3E}">
        <p14:creationId xmlns:p14="http://schemas.microsoft.com/office/powerpoint/2010/main" val="502875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56966"/>
            <a:ext cx="8229600" cy="5469197"/>
          </a:xfrm>
        </p:spPr>
        <p:txBody>
          <a:bodyPr>
            <a:normAutofit/>
          </a:bodyPr>
          <a:lstStyle/>
          <a:p>
            <a:pPr marL="0" indent="0">
              <a:buNone/>
            </a:pPr>
            <a:r>
              <a:rPr lang="en-US" sz="2000" dirty="0" smtClean="0"/>
              <a:t>Let me use </a:t>
            </a:r>
            <a:r>
              <a:rPr lang="en-US" sz="2000" dirty="0" err="1" smtClean="0">
                <a:latin typeface="Times New Roman"/>
                <a:cs typeface="Times New Roman"/>
              </a:rPr>
              <a:t>Γ</a:t>
            </a:r>
            <a:r>
              <a:rPr lang="en-US" sz="2000" dirty="0" smtClean="0">
                <a:latin typeface="Times New Roman"/>
                <a:cs typeface="Times New Roman"/>
              </a:rPr>
              <a:t>(</a:t>
            </a:r>
            <a:r>
              <a:rPr lang="en-US" sz="2000" i="1" dirty="0" smtClean="0">
                <a:latin typeface="Times New Roman"/>
                <a:cs typeface="Times New Roman"/>
              </a:rPr>
              <a:t>h </a:t>
            </a:r>
            <a:r>
              <a:rPr lang="en-US" sz="2000" dirty="0" smtClean="0">
                <a:latin typeface="Times New Roman"/>
                <a:cs typeface="Times New Roman"/>
              </a:rPr>
              <a:t>--&gt; </a:t>
            </a:r>
            <a:r>
              <a:rPr lang="en-US" sz="2000" i="1" dirty="0" err="1" smtClean="0">
                <a:latin typeface="Times New Roman"/>
                <a:cs typeface="Times New Roman"/>
              </a:rPr>
              <a:t>gg</a:t>
            </a:r>
            <a:r>
              <a:rPr lang="en-US" sz="2000" dirty="0" smtClean="0">
                <a:latin typeface="Times New Roman"/>
                <a:cs typeface="Times New Roman"/>
              </a:rPr>
              <a:t>)</a:t>
            </a:r>
            <a:r>
              <a:rPr lang="en-US" sz="2000" dirty="0" smtClean="0"/>
              <a:t> as an example and analyze how it can be modified by new physics effects. The same reasoning goes through for </a:t>
            </a:r>
            <a:r>
              <a:rPr lang="en-US" sz="2000" dirty="0" err="1" smtClean="0"/>
              <a:t>diphoton</a:t>
            </a:r>
            <a:r>
              <a:rPr lang="en-US" sz="2000" dirty="0" smtClean="0"/>
              <a:t> width.</a:t>
            </a:r>
          </a:p>
          <a:p>
            <a:pPr marL="0" indent="0">
              <a:buNone/>
            </a:pPr>
            <a:endParaRPr lang="en-US" sz="2000" dirty="0"/>
          </a:p>
          <a:p>
            <a:pPr marL="0" indent="0">
              <a:buNone/>
            </a:pPr>
            <a:r>
              <a:rPr lang="en-US" sz="2000" dirty="0" smtClean="0"/>
              <a:t>The SM contribution is mainly from the top quark loop:</a:t>
            </a:r>
            <a:endParaRPr lang="en-US" sz="20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3093" y="2737829"/>
            <a:ext cx="3229764" cy="2718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80161378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685800" y="457200"/>
            <a:ext cx="7772400" cy="5638800"/>
          </a:xfrm>
        </p:spPr>
        <p:txBody>
          <a:bodyPr>
            <a:normAutofit/>
          </a:bodyPr>
          <a:lstStyle/>
          <a:p>
            <a:pPr marL="609600" indent="-609600">
              <a:buFontTx/>
              <a:buNone/>
            </a:pPr>
            <a:r>
              <a:rPr lang="en-US" sz="2000" dirty="0"/>
              <a:t>In this diagram alone, there are two ways new physics could enter</a:t>
            </a:r>
            <a:r>
              <a:rPr lang="en-US" sz="2000" dirty="0" smtClean="0"/>
              <a:t>:</a:t>
            </a:r>
          </a:p>
          <a:p>
            <a:pPr marL="609600" indent="-609600">
              <a:buFontTx/>
              <a:buNone/>
            </a:pPr>
            <a:endParaRPr lang="en-US" sz="2000" dirty="0"/>
          </a:p>
          <a:p>
            <a:pPr marL="609600" indent="-609600">
              <a:buFontTx/>
              <a:buNone/>
            </a:pPr>
            <a:r>
              <a:rPr lang="en-US" sz="2000" dirty="0"/>
              <a:t>1. The Higgs-fermion-fermion coupling could be modified by new </a:t>
            </a:r>
            <a:r>
              <a:rPr lang="en-US" sz="2000" dirty="0" smtClean="0"/>
              <a:t>physics through the dim-6 operator:</a:t>
            </a:r>
            <a:endParaRPr lang="en-US" sz="2000" dirty="0"/>
          </a:p>
          <a:p>
            <a:pPr marL="609600" indent="-609600">
              <a:buFontTx/>
              <a:buNone/>
            </a:pPr>
            <a:endParaRPr lang="en-US" sz="2000" dirty="0"/>
          </a:p>
        </p:txBody>
      </p:sp>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3093" y="2737829"/>
            <a:ext cx="3229764" cy="2718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5542" name="Oval 6"/>
          <p:cNvSpPr>
            <a:spLocks noChangeArrowheads="1"/>
          </p:cNvSpPr>
          <p:nvPr/>
        </p:nvSpPr>
        <p:spPr bwMode="auto">
          <a:xfrm>
            <a:off x="3581400" y="3843457"/>
            <a:ext cx="533400" cy="533400"/>
          </a:xfrm>
          <a:prstGeom prst="ellipse">
            <a:avLst/>
          </a:prstGeom>
          <a:solidFill>
            <a:schemeClr val="bg1">
              <a:alpha val="0"/>
            </a:schemeClr>
          </a:solidFill>
          <a:ln w="28575">
            <a:solidFill>
              <a:srgbClr val="FF0000"/>
            </a:solidFill>
            <a:round/>
            <a:headEnd/>
            <a:tailEnd/>
          </a:ln>
        </p:spPr>
        <p:txBody>
          <a:bodyPr wrap="none" anchor="ctr"/>
          <a:lstStyle/>
          <a:p>
            <a:endParaRPr lang="en-US"/>
          </a:p>
        </p:txBody>
      </p:sp>
      <p:sp>
        <p:nvSpPr>
          <p:cNvPr id="65552" name="AutoShape 16"/>
          <p:cNvSpPr>
            <a:spLocks noChangeArrowheads="1"/>
          </p:cNvSpPr>
          <p:nvPr/>
        </p:nvSpPr>
        <p:spPr bwMode="auto">
          <a:xfrm rot="5400000">
            <a:off x="3442493" y="3355182"/>
            <a:ext cx="411163" cy="43815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pic>
        <p:nvPicPr>
          <p:cNvPr id="65554" name="Picture 18"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0459" y="2046985"/>
            <a:ext cx="2952398" cy="514034"/>
          </a:xfrm>
          <a:prstGeom prst="rect">
            <a:avLst/>
          </a:prstGeom>
          <a:noFill/>
          <a:extLst>
            <a:ext uri="{909E8E84-426E-40dd-AFC4-6F175D3DCCD1}">
              <a14:hiddenFill xmlns:a14="http://schemas.microsoft.com/office/drawing/2010/main">
                <a:solidFill>
                  <a:srgbClr val="FFFFFF"/>
                </a:solidFill>
              </a14:hiddenFill>
            </a:ext>
          </a:extLst>
        </p:spPr>
      </p:pic>
      <p:pic>
        <p:nvPicPr>
          <p:cNvPr id="65556" name="Picture 20"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4067" y="3181048"/>
            <a:ext cx="2089099" cy="375254"/>
          </a:xfrm>
          <a:prstGeom prst="rect">
            <a:avLst/>
          </a:prstGeom>
          <a:noFill/>
          <a:extLst>
            <a:ext uri="{909E8E84-426E-40dd-AFC4-6F175D3DCCD1}">
              <a14:hiddenFill xmlns:a14="http://schemas.microsoft.com/office/drawing/2010/main">
                <a:solidFill>
                  <a:srgbClr val="FFFFFF"/>
                </a:solidFill>
              </a14:hiddenFill>
            </a:ext>
          </a:extLst>
        </p:spPr>
      </p:pic>
      <p:pic>
        <p:nvPicPr>
          <p:cNvPr id="65557" name="Picture 21"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0459" y="5867619"/>
            <a:ext cx="388357" cy="228381"/>
          </a:xfrm>
          <a:prstGeom prst="rect">
            <a:avLst/>
          </a:prstGeom>
          <a:noFill/>
          <a:extLst>
            <a:ext uri="{909E8E84-426E-40dd-AFC4-6F175D3DCCD1}">
              <a14:hiddenFill xmlns:a14="http://schemas.microsoft.com/office/drawing/2010/main">
                <a:solidFill>
                  <a:srgbClr val="FFFFFF"/>
                </a:solidFill>
              </a14:hiddenFill>
            </a:ext>
          </a:extLst>
        </p:spPr>
      </p:pic>
      <p:sp>
        <p:nvSpPr>
          <p:cNvPr id="65558" name="Rectangle 22"/>
          <p:cNvSpPr>
            <a:spLocks noChangeArrowheads="1"/>
          </p:cNvSpPr>
          <p:nvPr/>
        </p:nvSpPr>
        <p:spPr bwMode="auto">
          <a:xfrm>
            <a:off x="3428999" y="5745162"/>
            <a:ext cx="2203450" cy="70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2000" dirty="0">
                <a:solidFill>
                  <a:schemeClr val="tx2"/>
                </a:solidFill>
              </a:rPr>
              <a:t>(roughly) scale of </a:t>
            </a:r>
          </a:p>
          <a:p>
            <a:r>
              <a:rPr lang="en-US" sz="2000" dirty="0">
                <a:solidFill>
                  <a:schemeClr val="tx2"/>
                </a:solidFill>
              </a:rPr>
              <a:t>new physics</a:t>
            </a:r>
            <a:endParaRPr lang="en-US" dirty="0">
              <a:solidFill>
                <a:schemeClr val="tx2"/>
              </a:solidFill>
            </a:endParaRPr>
          </a:p>
        </p:txBody>
      </p:sp>
    </p:spTree>
    <p:extLst>
      <p:ext uri="{BB962C8B-B14F-4D97-AF65-F5344CB8AC3E}">
        <p14:creationId xmlns:p14="http://schemas.microsoft.com/office/powerpoint/2010/main" val="76571951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685800" y="457200"/>
            <a:ext cx="7772400" cy="5638800"/>
          </a:xfrm>
        </p:spPr>
        <p:txBody>
          <a:bodyPr/>
          <a:lstStyle/>
          <a:p>
            <a:pPr marL="609600" indent="-609600">
              <a:buFontTx/>
              <a:buNone/>
            </a:pPr>
            <a:r>
              <a:rPr lang="en-US" sz="2000" dirty="0" smtClean="0"/>
              <a:t>2</a:t>
            </a:r>
            <a:r>
              <a:rPr lang="en-US" sz="2000" dirty="0"/>
              <a:t>. </a:t>
            </a:r>
            <a:r>
              <a:rPr lang="en-US" sz="2000" dirty="0" smtClean="0"/>
              <a:t>The Higgs field may need a finite wave function renormalization through the dim-6 operator:</a:t>
            </a:r>
            <a:endParaRPr lang="en-US" sz="2000" dirty="0"/>
          </a:p>
          <a:p>
            <a:pPr marL="609600" indent="-609600">
              <a:buFontTx/>
              <a:buNone/>
            </a:pPr>
            <a:endParaRPr lang="en-US" sz="2800" dirty="0"/>
          </a:p>
        </p:txBody>
      </p:sp>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8606" y="2737829"/>
            <a:ext cx="3229764" cy="2718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7594" name="Oval 10"/>
          <p:cNvSpPr>
            <a:spLocks noChangeArrowheads="1"/>
          </p:cNvSpPr>
          <p:nvPr/>
        </p:nvSpPr>
        <p:spPr bwMode="auto">
          <a:xfrm>
            <a:off x="2569683" y="3810406"/>
            <a:ext cx="1447800" cy="660048"/>
          </a:xfrm>
          <a:prstGeom prst="ellipse">
            <a:avLst/>
          </a:prstGeom>
          <a:noFill/>
          <a:ln w="28575">
            <a:solidFill>
              <a:srgbClr val="FF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pic>
        <p:nvPicPr>
          <p:cNvPr id="67595" name="Picture 11"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8606" y="5645938"/>
            <a:ext cx="3824750" cy="617227"/>
          </a:xfrm>
          <a:prstGeom prst="rect">
            <a:avLst/>
          </a:prstGeom>
          <a:noFill/>
          <a:extLst>
            <a:ext uri="{909E8E84-426E-40dd-AFC4-6F175D3DCCD1}">
              <a14:hiddenFill xmlns:a14="http://schemas.microsoft.com/office/drawing/2010/main">
                <a:solidFill>
                  <a:srgbClr val="FFFFFF"/>
                </a:solidFill>
              </a14:hiddenFill>
            </a:ext>
          </a:extLst>
        </p:spPr>
      </p:pic>
      <p:pic>
        <p:nvPicPr>
          <p:cNvPr id="67596" name="Picture 12"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3263" y="3124206"/>
            <a:ext cx="1416419" cy="410540"/>
          </a:xfrm>
          <a:prstGeom prst="rect">
            <a:avLst/>
          </a:prstGeom>
          <a:noFill/>
          <a:extLst>
            <a:ext uri="{909E8E84-426E-40dd-AFC4-6F175D3DCCD1}">
              <a14:hiddenFill xmlns:a14="http://schemas.microsoft.com/office/drawing/2010/main">
                <a:solidFill>
                  <a:srgbClr val="FFFFFF"/>
                </a:solidFill>
              </a14:hiddenFill>
            </a:ext>
          </a:extLst>
        </p:spPr>
      </p:pic>
      <p:sp>
        <p:nvSpPr>
          <p:cNvPr id="67597" name="AutoShape 13"/>
          <p:cNvSpPr>
            <a:spLocks noChangeArrowheads="1"/>
          </p:cNvSpPr>
          <p:nvPr/>
        </p:nvSpPr>
        <p:spPr bwMode="auto">
          <a:xfrm rot="5400000">
            <a:off x="2899568" y="3226772"/>
            <a:ext cx="411163" cy="43815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pic>
        <p:nvPicPr>
          <p:cNvPr id="67598" name="Picture 14" descr="latex-imag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6999" y="1376395"/>
            <a:ext cx="3656677" cy="537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56690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609600" y="533400"/>
            <a:ext cx="7848600" cy="5562600"/>
          </a:xfrm>
        </p:spPr>
        <p:txBody>
          <a:bodyPr/>
          <a:lstStyle/>
          <a:p>
            <a:pPr marL="609600" indent="-609600">
              <a:buFontTx/>
              <a:buNone/>
            </a:pPr>
            <a:r>
              <a:rPr lang="en-US" sz="2000" dirty="0"/>
              <a:t>Finally, there could a new loop diagram </a:t>
            </a:r>
            <a:r>
              <a:rPr lang="en-US" sz="2000" dirty="0" smtClean="0"/>
              <a:t>due to new colored particles:</a:t>
            </a:r>
          </a:p>
          <a:p>
            <a:pPr marL="609600" indent="-609600">
              <a:buFontTx/>
              <a:buNone/>
            </a:pPr>
            <a:endParaRPr lang="en-US" sz="2000" dirty="0"/>
          </a:p>
          <a:p>
            <a:pPr marL="609600" indent="-609600">
              <a:buFontTx/>
              <a:buAutoNum type="arabicPeriod"/>
            </a:pPr>
            <a:r>
              <a:rPr lang="en-US" sz="2000" dirty="0"/>
              <a:t>For non-</a:t>
            </a:r>
            <a:r>
              <a:rPr lang="en-US" sz="2000" dirty="0" err="1"/>
              <a:t>supersymmetric</a:t>
            </a:r>
            <a:r>
              <a:rPr lang="en-US" sz="2000" dirty="0"/>
              <a:t> theories, it could be a new top-like fermion, the top </a:t>
            </a:r>
            <a:r>
              <a:rPr lang="en-US" sz="2000" dirty="0" smtClean="0"/>
              <a:t>partner.</a:t>
            </a:r>
            <a:endParaRPr lang="en-US" sz="2000" dirty="0"/>
          </a:p>
          <a:p>
            <a:pPr marL="609600" indent="-609600">
              <a:buFontTx/>
              <a:buAutoNum type="arabicPeriod"/>
            </a:pPr>
            <a:r>
              <a:rPr lang="en-US" sz="2000" dirty="0"/>
              <a:t>For </a:t>
            </a:r>
            <a:r>
              <a:rPr lang="en-US" sz="2000" dirty="0" err="1"/>
              <a:t>supersymmetric</a:t>
            </a:r>
            <a:r>
              <a:rPr lang="en-US" sz="2000" dirty="0"/>
              <a:t> theories, it could be a new top-like scalar, the </a:t>
            </a:r>
            <a:r>
              <a:rPr lang="en-US" sz="2000" dirty="0" smtClean="0"/>
              <a:t>top </a:t>
            </a:r>
            <a:r>
              <a:rPr lang="en-US" sz="2000" dirty="0" err="1" smtClean="0"/>
              <a:t>squark</a:t>
            </a:r>
            <a:r>
              <a:rPr lang="en-US" sz="2000" dirty="0" smtClean="0"/>
              <a:t>. </a:t>
            </a:r>
            <a:endParaRPr lang="en-US" sz="2000" dirty="0"/>
          </a:p>
        </p:txBody>
      </p:sp>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961" y="3625064"/>
            <a:ext cx="2686938" cy="2261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96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6361" y="3701264"/>
            <a:ext cx="2686938" cy="2261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9638" name="Picture 6"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1275" y="4747872"/>
            <a:ext cx="612024" cy="204008"/>
          </a:xfrm>
          <a:prstGeom prst="rect">
            <a:avLst/>
          </a:prstGeom>
          <a:noFill/>
          <a:extLst>
            <a:ext uri="{909E8E84-426E-40dd-AFC4-6F175D3DCCD1}">
              <a14:hiddenFill xmlns:a14="http://schemas.microsoft.com/office/drawing/2010/main">
                <a:solidFill>
                  <a:srgbClr val="FFFFFF"/>
                </a:solidFill>
              </a14:hiddenFill>
            </a:ext>
          </a:extLst>
        </p:spPr>
      </p:pic>
      <p:pic>
        <p:nvPicPr>
          <p:cNvPr id="69639" name="Picture 7" descr="latex-im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4170" y="4747872"/>
            <a:ext cx="248791" cy="24879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a:stretch>
            <a:fillRect/>
          </a:stretch>
        </p:blipFill>
        <p:spPr>
          <a:xfrm>
            <a:off x="1833975" y="2708600"/>
            <a:ext cx="2316439" cy="749234"/>
          </a:xfrm>
          <a:prstGeom prst="rect">
            <a:avLst/>
          </a:prstGeom>
        </p:spPr>
      </p:pic>
      <p:pic>
        <p:nvPicPr>
          <p:cNvPr id="3" name="Picture 2"/>
          <p:cNvPicPr>
            <a:picLocks noChangeAspect="1"/>
          </p:cNvPicPr>
          <p:nvPr/>
        </p:nvPicPr>
        <p:blipFill>
          <a:blip r:embed="rId7"/>
          <a:stretch>
            <a:fillRect/>
          </a:stretch>
        </p:blipFill>
        <p:spPr>
          <a:xfrm>
            <a:off x="4798671" y="2941064"/>
            <a:ext cx="3659529" cy="249360"/>
          </a:xfrm>
          <a:prstGeom prst="rect">
            <a:avLst/>
          </a:prstGeom>
        </p:spPr>
      </p:pic>
    </p:spTree>
    <p:extLst>
      <p:ext uri="{BB962C8B-B14F-4D97-AF65-F5344CB8AC3E}">
        <p14:creationId xmlns:p14="http://schemas.microsoft.com/office/powerpoint/2010/main" val="36251537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229600" cy="5585991"/>
          </a:xfrm>
        </p:spPr>
        <p:txBody>
          <a:bodyPr>
            <a:normAutofit/>
          </a:bodyPr>
          <a:lstStyle/>
          <a:p>
            <a:pPr marL="0" indent="0">
              <a:buNone/>
            </a:pPr>
            <a:r>
              <a:rPr lang="en-US" sz="2000" dirty="0" smtClean="0"/>
              <a:t>Summarizing all three effects, the Higgs partial width into gluons are given by</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Similarly for the </a:t>
            </a:r>
            <a:r>
              <a:rPr lang="en-US" sz="2000" dirty="0" err="1" smtClean="0"/>
              <a:t>diphoton</a:t>
            </a:r>
            <a:r>
              <a:rPr lang="en-US" sz="2000" dirty="0" smtClean="0"/>
              <a:t> (and </a:t>
            </a:r>
            <a:r>
              <a:rPr lang="en-US" sz="2000" dirty="0" err="1" smtClean="0"/>
              <a:t>Z+photon</a:t>
            </a:r>
            <a:r>
              <a:rPr lang="en-US" sz="2000" dirty="0" smtClean="0"/>
              <a:t>) partial </a:t>
            </a:r>
            <a:r>
              <a:rPr lang="en-US" sz="2000" dirty="0" err="1" smtClean="0"/>
              <a:t>widts</a:t>
            </a:r>
            <a:r>
              <a:rPr lang="en-US" sz="2000" dirty="0" smtClean="0"/>
              <a:t>:</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solidFill>
                  <a:srgbClr val="0000FF"/>
                </a:solidFill>
              </a:rPr>
              <a:t>These two oddly looking combinations have very simple interpretations:</a:t>
            </a:r>
          </a:p>
        </p:txBody>
      </p:sp>
      <p:pic>
        <p:nvPicPr>
          <p:cNvPr id="4" name="Picture 3"/>
          <p:cNvPicPr>
            <a:picLocks noChangeAspect="1"/>
          </p:cNvPicPr>
          <p:nvPr/>
        </p:nvPicPr>
        <p:blipFill>
          <a:blip r:embed="rId2"/>
          <a:stretch>
            <a:fillRect/>
          </a:stretch>
        </p:blipFill>
        <p:spPr>
          <a:xfrm>
            <a:off x="1853982" y="1230347"/>
            <a:ext cx="5582018" cy="735664"/>
          </a:xfrm>
          <a:prstGeom prst="rect">
            <a:avLst/>
          </a:prstGeom>
        </p:spPr>
      </p:pic>
      <p:pic>
        <p:nvPicPr>
          <p:cNvPr id="5" name="Picture 4"/>
          <p:cNvPicPr>
            <a:picLocks noChangeAspect="1"/>
          </p:cNvPicPr>
          <p:nvPr/>
        </p:nvPicPr>
        <p:blipFill rotWithShape="1">
          <a:blip r:embed="rId3"/>
          <a:srcRect r="260" b="49958"/>
          <a:stretch/>
        </p:blipFill>
        <p:spPr>
          <a:xfrm>
            <a:off x="671521" y="3384282"/>
            <a:ext cx="7825501" cy="896330"/>
          </a:xfrm>
          <a:prstGeom prst="rect">
            <a:avLst/>
          </a:prstGeom>
        </p:spPr>
      </p:pic>
      <p:sp>
        <p:nvSpPr>
          <p:cNvPr id="9" name="TextBox 8"/>
          <p:cNvSpPr txBox="1"/>
          <p:nvPr/>
        </p:nvSpPr>
        <p:spPr>
          <a:xfrm>
            <a:off x="4759041" y="6366442"/>
            <a:ext cx="3518912" cy="276999"/>
          </a:xfrm>
          <a:prstGeom prst="rect">
            <a:avLst/>
          </a:prstGeom>
          <a:noFill/>
          <a:ln>
            <a:solidFill>
              <a:srgbClr val="FF0080"/>
            </a:solidFill>
          </a:ln>
        </p:spPr>
        <p:txBody>
          <a:bodyPr wrap="none" rtlCol="0">
            <a:spAutoFit/>
          </a:bodyPr>
          <a:lstStyle/>
          <a:p>
            <a:r>
              <a:rPr lang="en-US" sz="1200" dirty="0" err="1" smtClean="0">
                <a:solidFill>
                  <a:srgbClr val="FF0000"/>
                </a:solidFill>
              </a:rPr>
              <a:t>Giudice</a:t>
            </a:r>
            <a:r>
              <a:rPr lang="en-US" sz="1200" dirty="0" smtClean="0">
                <a:solidFill>
                  <a:srgbClr val="FF0000"/>
                </a:solidFill>
              </a:rPr>
              <a:t>, </a:t>
            </a:r>
            <a:r>
              <a:rPr lang="en-US" sz="1200" dirty="0" err="1" smtClean="0">
                <a:solidFill>
                  <a:srgbClr val="FF0000"/>
                </a:solidFill>
              </a:rPr>
              <a:t>Grojean</a:t>
            </a:r>
            <a:r>
              <a:rPr lang="en-US" sz="1200" dirty="0" smtClean="0">
                <a:solidFill>
                  <a:srgbClr val="FF0000"/>
                </a:solidFill>
              </a:rPr>
              <a:t>, </a:t>
            </a:r>
            <a:r>
              <a:rPr lang="en-US" sz="1200" dirty="0" err="1" smtClean="0">
                <a:solidFill>
                  <a:srgbClr val="FF0000"/>
                </a:solidFill>
              </a:rPr>
              <a:t>Pomarol</a:t>
            </a:r>
            <a:r>
              <a:rPr lang="en-US" sz="1200" dirty="0" smtClean="0">
                <a:solidFill>
                  <a:srgbClr val="FF0000"/>
                </a:solidFill>
              </a:rPr>
              <a:t>, </a:t>
            </a:r>
            <a:r>
              <a:rPr lang="en-US" sz="1200" dirty="0" err="1" smtClean="0">
                <a:solidFill>
                  <a:srgbClr val="FF0000"/>
                </a:solidFill>
              </a:rPr>
              <a:t>Rattazzi</a:t>
            </a:r>
            <a:r>
              <a:rPr lang="en-US" sz="1200" dirty="0" smtClean="0">
                <a:solidFill>
                  <a:srgbClr val="FF0000"/>
                </a:solidFill>
              </a:rPr>
              <a:t>: </a:t>
            </a:r>
            <a:r>
              <a:rPr lang="en-US" sz="1200" dirty="0" err="1" smtClean="0">
                <a:solidFill>
                  <a:srgbClr val="FF0000"/>
                </a:solidFill>
              </a:rPr>
              <a:t>hep-ph</a:t>
            </a:r>
            <a:r>
              <a:rPr lang="en-US" sz="1200" dirty="0" smtClean="0">
                <a:solidFill>
                  <a:srgbClr val="FF0000"/>
                </a:solidFill>
              </a:rPr>
              <a:t>/0703164 </a:t>
            </a:r>
            <a:endParaRPr lang="en-US" sz="1200" dirty="0">
              <a:solidFill>
                <a:srgbClr val="FF0000"/>
              </a:solidFill>
            </a:endParaRPr>
          </a:p>
        </p:txBody>
      </p:sp>
      <p:pic>
        <p:nvPicPr>
          <p:cNvPr id="14" name="Picture 13"/>
          <p:cNvPicPr>
            <a:picLocks noChangeAspect="1"/>
          </p:cNvPicPr>
          <p:nvPr/>
        </p:nvPicPr>
        <p:blipFill>
          <a:blip r:embed="rId4"/>
          <a:stretch>
            <a:fillRect/>
          </a:stretch>
        </p:blipFill>
        <p:spPr>
          <a:xfrm>
            <a:off x="2941478" y="5375925"/>
            <a:ext cx="2912434" cy="646435"/>
          </a:xfrm>
          <a:prstGeom prst="rect">
            <a:avLst/>
          </a:prstGeom>
        </p:spPr>
      </p:pic>
    </p:spTree>
    <p:extLst>
      <p:ext uri="{BB962C8B-B14F-4D97-AF65-F5344CB8AC3E}">
        <p14:creationId xmlns:p14="http://schemas.microsoft.com/office/powerpoint/2010/main" val="382194556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229600" cy="5585991"/>
          </a:xfrm>
        </p:spPr>
        <p:txBody>
          <a:bodyPr>
            <a:normAutofit/>
          </a:bodyPr>
          <a:lstStyle/>
          <a:p>
            <a:pPr marL="0" indent="0">
              <a:buNone/>
            </a:pPr>
            <a:endParaRPr lang="en-US" sz="2000" dirty="0" smtClean="0">
              <a:solidFill>
                <a:srgbClr val="0000FF"/>
              </a:solidFill>
            </a:endParaRPr>
          </a:p>
          <a:p>
            <a:pPr marL="0" indent="0">
              <a:buNone/>
            </a:pPr>
            <a:r>
              <a:rPr lang="en-US" sz="2000" dirty="0" smtClean="0">
                <a:solidFill>
                  <a:srgbClr val="0000FF"/>
                </a:solidFill>
              </a:rPr>
              <a:t>These </a:t>
            </a:r>
            <a:r>
              <a:rPr lang="en-US" sz="2000" dirty="0" smtClean="0">
                <a:solidFill>
                  <a:srgbClr val="0000FF"/>
                </a:solidFill>
              </a:rPr>
              <a:t>two oddly looking combinations have very simple interpretations</a:t>
            </a:r>
            <a:r>
              <a:rPr lang="en-US" sz="2000" dirty="0" smtClean="0">
                <a:solidFill>
                  <a:srgbClr val="0000FF"/>
                </a:solidFill>
              </a:rPr>
              <a:t>:</a:t>
            </a:r>
          </a:p>
          <a:p>
            <a:pPr marL="0" indent="0">
              <a:buNone/>
            </a:pPr>
            <a:endParaRPr lang="en-US" sz="2000" dirty="0">
              <a:solidFill>
                <a:srgbClr val="0000FF"/>
              </a:solidFill>
            </a:endParaRPr>
          </a:p>
          <a:p>
            <a:pPr marL="0" indent="0">
              <a:buNone/>
            </a:pPr>
            <a:endParaRPr lang="en-US" sz="2000" dirty="0" smtClean="0">
              <a:solidFill>
                <a:srgbClr val="0000FF"/>
              </a:solidFill>
            </a:endParaRPr>
          </a:p>
          <a:p>
            <a:pPr marL="0" indent="0">
              <a:buNone/>
            </a:pPr>
            <a:endParaRPr lang="en-US" sz="2000" dirty="0">
              <a:solidFill>
                <a:srgbClr val="0000FF"/>
              </a:solidFill>
            </a:endParaRPr>
          </a:p>
          <a:p>
            <a:pPr marL="0" indent="0">
              <a:buNone/>
            </a:pPr>
            <a:endParaRPr lang="en-US" sz="2000" dirty="0" smtClean="0">
              <a:solidFill>
                <a:srgbClr val="0000FF"/>
              </a:solidFill>
            </a:endParaRPr>
          </a:p>
          <a:p>
            <a:pPr marL="0" indent="0">
              <a:buNone/>
            </a:pPr>
            <a:endParaRPr lang="en-US" sz="2000" dirty="0">
              <a:solidFill>
                <a:srgbClr val="0000FF"/>
              </a:solidFill>
            </a:endParaRPr>
          </a:p>
          <a:p>
            <a:pPr marL="0" indent="0">
              <a:buNone/>
            </a:pPr>
            <a:r>
              <a:rPr lang="en-US" sz="2000" dirty="0" smtClean="0">
                <a:solidFill>
                  <a:srgbClr val="0000FF"/>
                </a:solidFill>
              </a:rPr>
              <a:t>These </a:t>
            </a:r>
            <a:r>
              <a:rPr lang="en-US" sz="2000" dirty="0">
                <a:solidFill>
                  <a:srgbClr val="0000FF"/>
                </a:solidFill>
              </a:rPr>
              <a:t>two modify </a:t>
            </a:r>
            <a:r>
              <a:rPr lang="en-US" sz="2000" dirty="0" smtClean="0">
                <a:solidFill>
                  <a:srgbClr val="0000FF"/>
                </a:solidFill>
              </a:rPr>
              <a:t>“on-shell” </a:t>
            </a:r>
            <a:r>
              <a:rPr lang="en-US" sz="2000" dirty="0">
                <a:solidFill>
                  <a:srgbClr val="0000FF"/>
                </a:solidFill>
              </a:rPr>
              <a:t>Higgs couplings to top quark and W bosons:</a:t>
            </a:r>
          </a:p>
          <a:p>
            <a:pPr marL="0" indent="0">
              <a:buNone/>
            </a:pPr>
            <a:endParaRPr lang="en-US" sz="2000" dirty="0" smtClean="0">
              <a:solidFill>
                <a:srgbClr val="0000FF"/>
              </a:solidFill>
            </a:endParaRPr>
          </a:p>
        </p:txBody>
      </p:sp>
      <p:sp>
        <p:nvSpPr>
          <p:cNvPr id="9" name="TextBox 8"/>
          <p:cNvSpPr txBox="1"/>
          <p:nvPr/>
        </p:nvSpPr>
        <p:spPr>
          <a:xfrm>
            <a:off x="4759041" y="6366442"/>
            <a:ext cx="3518912" cy="276999"/>
          </a:xfrm>
          <a:prstGeom prst="rect">
            <a:avLst/>
          </a:prstGeom>
          <a:noFill/>
          <a:ln>
            <a:solidFill>
              <a:srgbClr val="FF0080"/>
            </a:solidFill>
          </a:ln>
        </p:spPr>
        <p:txBody>
          <a:bodyPr wrap="none" rtlCol="0">
            <a:spAutoFit/>
          </a:bodyPr>
          <a:lstStyle/>
          <a:p>
            <a:r>
              <a:rPr lang="en-US" sz="1200" dirty="0" err="1" smtClean="0">
                <a:solidFill>
                  <a:srgbClr val="FF0000"/>
                </a:solidFill>
              </a:rPr>
              <a:t>Giudice</a:t>
            </a:r>
            <a:r>
              <a:rPr lang="en-US" sz="1200" dirty="0" smtClean="0">
                <a:solidFill>
                  <a:srgbClr val="FF0000"/>
                </a:solidFill>
              </a:rPr>
              <a:t>, </a:t>
            </a:r>
            <a:r>
              <a:rPr lang="en-US" sz="1200" dirty="0" err="1" smtClean="0">
                <a:solidFill>
                  <a:srgbClr val="FF0000"/>
                </a:solidFill>
              </a:rPr>
              <a:t>Grojean</a:t>
            </a:r>
            <a:r>
              <a:rPr lang="en-US" sz="1200" dirty="0" smtClean="0">
                <a:solidFill>
                  <a:srgbClr val="FF0000"/>
                </a:solidFill>
              </a:rPr>
              <a:t>, </a:t>
            </a:r>
            <a:r>
              <a:rPr lang="en-US" sz="1200" dirty="0" err="1" smtClean="0">
                <a:solidFill>
                  <a:srgbClr val="FF0000"/>
                </a:solidFill>
              </a:rPr>
              <a:t>Pomarol</a:t>
            </a:r>
            <a:r>
              <a:rPr lang="en-US" sz="1200" dirty="0" smtClean="0">
                <a:solidFill>
                  <a:srgbClr val="FF0000"/>
                </a:solidFill>
              </a:rPr>
              <a:t>, </a:t>
            </a:r>
            <a:r>
              <a:rPr lang="en-US" sz="1200" dirty="0" err="1" smtClean="0">
                <a:solidFill>
                  <a:srgbClr val="FF0000"/>
                </a:solidFill>
              </a:rPr>
              <a:t>Rattazzi</a:t>
            </a:r>
            <a:r>
              <a:rPr lang="en-US" sz="1200" dirty="0" smtClean="0">
                <a:solidFill>
                  <a:srgbClr val="FF0000"/>
                </a:solidFill>
              </a:rPr>
              <a:t>: </a:t>
            </a:r>
            <a:r>
              <a:rPr lang="en-US" sz="1200" dirty="0" err="1" smtClean="0">
                <a:solidFill>
                  <a:srgbClr val="FF0000"/>
                </a:solidFill>
              </a:rPr>
              <a:t>hep-ph</a:t>
            </a:r>
            <a:r>
              <a:rPr lang="en-US" sz="1200" dirty="0" smtClean="0">
                <a:solidFill>
                  <a:srgbClr val="FF0000"/>
                </a:solidFill>
              </a:rPr>
              <a:t>/0703164 </a:t>
            </a:r>
            <a:endParaRPr lang="en-US" sz="1200" dirty="0">
              <a:solidFill>
                <a:srgbClr val="FF0000"/>
              </a:solidFill>
            </a:endParaRPr>
          </a:p>
        </p:txBody>
      </p:sp>
      <p:pic>
        <p:nvPicPr>
          <p:cNvPr id="14" name="Picture 13"/>
          <p:cNvPicPr>
            <a:picLocks noChangeAspect="1"/>
          </p:cNvPicPr>
          <p:nvPr/>
        </p:nvPicPr>
        <p:blipFill>
          <a:blip r:embed="rId2"/>
          <a:stretch>
            <a:fillRect/>
          </a:stretch>
        </p:blipFill>
        <p:spPr>
          <a:xfrm>
            <a:off x="2541361" y="1946085"/>
            <a:ext cx="3042894" cy="675392"/>
          </a:xfrm>
          <a:prstGeom prst="rect">
            <a:avLst/>
          </a:prstGeom>
        </p:spPr>
      </p:pic>
      <p:pic>
        <p:nvPicPr>
          <p:cNvPr id="7" name="Picture 6"/>
          <p:cNvPicPr>
            <a:picLocks noChangeAspect="1"/>
          </p:cNvPicPr>
          <p:nvPr/>
        </p:nvPicPr>
        <p:blipFill>
          <a:blip r:embed="rId3"/>
          <a:stretch>
            <a:fillRect/>
          </a:stretch>
        </p:blipFill>
        <p:spPr>
          <a:xfrm>
            <a:off x="1594139" y="4503779"/>
            <a:ext cx="6097913" cy="636843"/>
          </a:xfrm>
          <a:prstGeom prst="rect">
            <a:avLst/>
          </a:prstGeom>
        </p:spPr>
      </p:pic>
      <p:pic>
        <p:nvPicPr>
          <p:cNvPr id="8" name="Picture 7"/>
          <p:cNvPicPr>
            <a:picLocks noChangeAspect="1"/>
          </p:cNvPicPr>
          <p:nvPr/>
        </p:nvPicPr>
        <p:blipFill>
          <a:blip r:embed="rId4"/>
          <a:stretch>
            <a:fillRect/>
          </a:stretch>
        </p:blipFill>
        <p:spPr>
          <a:xfrm>
            <a:off x="1594139" y="3842622"/>
            <a:ext cx="4948819" cy="430332"/>
          </a:xfrm>
          <a:prstGeom prst="rect">
            <a:avLst/>
          </a:prstGeom>
        </p:spPr>
      </p:pic>
    </p:spTree>
    <p:extLst>
      <p:ext uri="{BB962C8B-B14F-4D97-AF65-F5344CB8AC3E}">
        <p14:creationId xmlns:p14="http://schemas.microsoft.com/office/powerpoint/2010/main" val="5366785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5297"/>
          </a:xfrm>
        </p:spPr>
        <p:txBody>
          <a:bodyPr>
            <a:normAutofit/>
          </a:bodyPr>
          <a:lstStyle/>
          <a:p>
            <a:pPr algn="l"/>
            <a:r>
              <a:rPr lang="en-US" sz="2000" dirty="0" smtClean="0">
                <a:latin typeface="+mn-lt"/>
                <a:cs typeface="Arial"/>
              </a:rPr>
              <a:t>Why loop-induced couplings?</a:t>
            </a:r>
            <a:endParaRPr lang="en-US" sz="2000" dirty="0">
              <a:latin typeface="+mn-lt"/>
              <a:cs typeface="Arial"/>
            </a:endParaRPr>
          </a:p>
        </p:txBody>
      </p:sp>
      <p:sp>
        <p:nvSpPr>
          <p:cNvPr id="3" name="Content Placeholder 2"/>
          <p:cNvSpPr>
            <a:spLocks noGrp="1"/>
          </p:cNvSpPr>
          <p:nvPr>
            <p:ph idx="1"/>
          </p:nvPr>
        </p:nvSpPr>
        <p:spPr>
          <a:xfrm>
            <a:off x="457200" y="959936"/>
            <a:ext cx="8229600" cy="5166228"/>
          </a:xfrm>
        </p:spPr>
        <p:txBody>
          <a:bodyPr>
            <a:normAutofit/>
          </a:bodyPr>
          <a:lstStyle/>
          <a:p>
            <a:pPr marL="0" indent="0">
              <a:buNone/>
            </a:pPr>
            <a:r>
              <a:rPr lang="en-US" sz="2000" dirty="0" smtClean="0">
                <a:solidFill>
                  <a:srgbClr val="008000"/>
                </a:solidFill>
                <a:cs typeface="Arial"/>
              </a:rPr>
              <a:t>Experimentally</a:t>
            </a:r>
          </a:p>
          <a:p>
            <a:endParaRPr lang="en-US" sz="2400" dirty="0" smtClean="0">
              <a:cs typeface="Arial"/>
            </a:endParaRPr>
          </a:p>
          <a:p>
            <a:r>
              <a:rPr lang="en-US" sz="2000" dirty="0" smtClean="0">
                <a:solidFill>
                  <a:srgbClr val="008000"/>
                </a:solidFill>
                <a:cs typeface="Arial"/>
              </a:rPr>
              <a:t>The dominant Higgs production mode at the LHC is through gluon fusion process, a loop-induced process mediated by the top loop in the standard model:</a:t>
            </a:r>
          </a:p>
          <a:p>
            <a:endParaRPr lang="en-US" sz="2000" dirty="0">
              <a:cs typeface="Arial"/>
            </a:endParaRPr>
          </a:p>
          <a:p>
            <a:endParaRPr lang="en-US" sz="2000" dirty="0" smtClean="0">
              <a:cs typeface="Arial"/>
            </a:endParaRPr>
          </a:p>
          <a:p>
            <a:endParaRPr lang="en-US" sz="2000" dirty="0">
              <a:cs typeface="Arial"/>
            </a:endParaRPr>
          </a:p>
          <a:p>
            <a:pPr marL="0" indent="0">
              <a:buNone/>
            </a:pPr>
            <a:endParaRPr lang="en-US" sz="2000" dirty="0">
              <a:cs typeface="Arial"/>
            </a:endParaRPr>
          </a:p>
          <a:p>
            <a:r>
              <a:rPr lang="en-US" sz="2000" dirty="0" smtClean="0">
                <a:solidFill>
                  <a:srgbClr val="008000"/>
                </a:solidFill>
                <a:cs typeface="Arial"/>
              </a:rPr>
              <a:t>Higgs to </a:t>
            </a:r>
            <a:r>
              <a:rPr lang="en-US" sz="2000" dirty="0" err="1" smtClean="0">
                <a:solidFill>
                  <a:srgbClr val="008000"/>
                </a:solidFill>
                <a:cs typeface="Arial"/>
              </a:rPr>
              <a:t>diphoton</a:t>
            </a:r>
            <a:r>
              <a:rPr lang="en-US" sz="2000" dirty="0" smtClean="0">
                <a:solidFill>
                  <a:srgbClr val="008000"/>
                </a:solidFill>
                <a:cs typeface="Arial"/>
              </a:rPr>
              <a:t> decays are also mediated by the W loop and the top loop:</a:t>
            </a:r>
          </a:p>
          <a:p>
            <a:endParaRPr lang="en-US" sz="2400" dirty="0">
              <a:cs typeface="Arial"/>
            </a:endParaRPr>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378" t="69212" r="52794"/>
          <a:stretch/>
        </p:blipFill>
        <p:spPr bwMode="auto">
          <a:xfrm>
            <a:off x="2776056" y="2594890"/>
            <a:ext cx="2959300" cy="164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4528" y="4999253"/>
            <a:ext cx="2471738"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3928" y="4999253"/>
            <a:ext cx="2805113" cy="130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74307681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229600" cy="5585991"/>
          </a:xfrm>
        </p:spPr>
        <p:txBody>
          <a:bodyPr>
            <a:normAutofit/>
          </a:bodyPr>
          <a:lstStyle/>
          <a:p>
            <a:pPr marL="0" indent="0">
              <a:buNone/>
            </a:pPr>
            <a:r>
              <a:rPr lang="en-US" sz="2000" dirty="0" smtClean="0">
                <a:solidFill>
                  <a:srgbClr val="0000FF"/>
                </a:solidFill>
              </a:rPr>
              <a:t>This </a:t>
            </a:r>
            <a:r>
              <a:rPr lang="en-US" sz="2000" dirty="0" smtClean="0">
                <a:solidFill>
                  <a:srgbClr val="0000FF"/>
                </a:solidFill>
              </a:rPr>
              <a:t>is just saying something very </a:t>
            </a:r>
            <a:r>
              <a:rPr lang="en-US" sz="2000" dirty="0" smtClean="0">
                <a:solidFill>
                  <a:srgbClr val="0000FF"/>
                </a:solidFill>
              </a:rPr>
              <a:t>obvious from looking at the Feynman diagrams</a:t>
            </a:r>
            <a:r>
              <a:rPr lang="en-US" sz="2000" dirty="0" smtClean="0">
                <a:solidFill>
                  <a:srgbClr val="0000FF"/>
                </a:solidFill>
              </a:rPr>
              <a:t>:</a:t>
            </a:r>
            <a:endParaRPr lang="en-US" sz="2000" dirty="0" smtClean="0">
              <a:solidFill>
                <a:srgbClr val="0000FF"/>
              </a:solidFill>
            </a:endParaRPr>
          </a:p>
          <a:p>
            <a:pPr marL="0" indent="0">
              <a:buNone/>
            </a:pPr>
            <a:endParaRPr lang="en-US" sz="2000" dirty="0">
              <a:solidFill>
                <a:srgbClr val="0000FF"/>
              </a:solidFill>
            </a:endParaRPr>
          </a:p>
          <a:p>
            <a:r>
              <a:rPr lang="en-US" sz="2000" dirty="0" smtClean="0">
                <a:solidFill>
                  <a:srgbClr val="0000FF"/>
                </a:solidFill>
              </a:rPr>
              <a:t>In order to extract </a:t>
            </a:r>
            <a:r>
              <a:rPr lang="en-US" sz="2000" dirty="0" err="1" smtClean="0">
                <a:solidFill>
                  <a:srgbClr val="0000FF"/>
                </a:solidFill>
              </a:rPr>
              <a:t>hgg</a:t>
            </a:r>
            <a:r>
              <a:rPr lang="en-US" sz="2000" dirty="0" smtClean="0">
                <a:solidFill>
                  <a:srgbClr val="0000FF"/>
                </a:solidFill>
              </a:rPr>
              <a:t> coupling precisely from data, we need to first measure </a:t>
            </a:r>
            <a:r>
              <a:rPr lang="en-US" sz="2000" dirty="0" err="1" smtClean="0">
                <a:solidFill>
                  <a:srgbClr val="0000FF"/>
                </a:solidFill>
              </a:rPr>
              <a:t>htt</a:t>
            </a:r>
            <a:r>
              <a:rPr lang="en-US" sz="2000" dirty="0" smtClean="0">
                <a:solidFill>
                  <a:srgbClr val="0000FF"/>
                </a:solidFill>
              </a:rPr>
              <a:t> coupling with equal or better precision.</a:t>
            </a:r>
          </a:p>
          <a:p>
            <a:endParaRPr lang="en-US" sz="2000" dirty="0" smtClean="0">
              <a:solidFill>
                <a:srgbClr val="0000FF"/>
              </a:solidFill>
            </a:endParaRPr>
          </a:p>
          <a:p>
            <a:r>
              <a:rPr lang="en-US" sz="2000" dirty="0" smtClean="0">
                <a:solidFill>
                  <a:srgbClr val="0000FF"/>
                </a:solidFill>
              </a:rPr>
              <a:t>In order to extract </a:t>
            </a:r>
            <a:r>
              <a:rPr lang="en-US" sz="2000" dirty="0" err="1" smtClean="0">
                <a:solidFill>
                  <a:srgbClr val="0000FF"/>
                </a:solidFill>
              </a:rPr>
              <a:t>diphoton</a:t>
            </a:r>
            <a:r>
              <a:rPr lang="en-US" sz="2000" dirty="0" smtClean="0">
                <a:solidFill>
                  <a:srgbClr val="0000FF"/>
                </a:solidFill>
              </a:rPr>
              <a:t> coupling, we need precise </a:t>
            </a:r>
            <a:r>
              <a:rPr lang="en-US" sz="2000" dirty="0" err="1" smtClean="0">
                <a:solidFill>
                  <a:srgbClr val="0000FF"/>
                </a:solidFill>
              </a:rPr>
              <a:t>ly</a:t>
            </a:r>
            <a:r>
              <a:rPr lang="en-US" sz="2000" dirty="0" smtClean="0">
                <a:solidFill>
                  <a:srgbClr val="0000FF"/>
                </a:solidFill>
              </a:rPr>
              <a:t> measured </a:t>
            </a:r>
            <a:r>
              <a:rPr lang="en-US" sz="2000" dirty="0" err="1" smtClean="0">
                <a:solidFill>
                  <a:srgbClr val="0000FF"/>
                </a:solidFill>
              </a:rPr>
              <a:t>hWW</a:t>
            </a:r>
            <a:r>
              <a:rPr lang="en-US" sz="2000" dirty="0" smtClean="0">
                <a:solidFill>
                  <a:srgbClr val="0000FF"/>
                </a:solidFill>
              </a:rPr>
              <a:t> and </a:t>
            </a:r>
            <a:r>
              <a:rPr lang="en-US" sz="2000" dirty="0" err="1" smtClean="0">
                <a:solidFill>
                  <a:srgbClr val="0000FF"/>
                </a:solidFill>
              </a:rPr>
              <a:t>htt</a:t>
            </a:r>
            <a:r>
              <a:rPr lang="en-US" sz="2000" dirty="0" smtClean="0">
                <a:solidFill>
                  <a:srgbClr val="0000FF"/>
                </a:solidFill>
              </a:rPr>
              <a:t> couplings.</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p:txBody>
      </p:sp>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5378" t="69212" r="52794"/>
          <a:stretch/>
        </p:blipFill>
        <p:spPr bwMode="auto">
          <a:xfrm>
            <a:off x="3026744" y="3157313"/>
            <a:ext cx="2921019" cy="162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5501" y="5061961"/>
            <a:ext cx="2355401" cy="1237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430" y="5061961"/>
            <a:ext cx="2669821" cy="1237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8" name="Oval 10"/>
          <p:cNvSpPr>
            <a:spLocks noChangeArrowheads="1"/>
          </p:cNvSpPr>
          <p:nvPr/>
        </p:nvSpPr>
        <p:spPr bwMode="auto">
          <a:xfrm>
            <a:off x="1771854" y="5315465"/>
            <a:ext cx="781746" cy="660048"/>
          </a:xfrm>
          <a:prstGeom prst="ellipse">
            <a:avLst/>
          </a:prstGeom>
          <a:noFill/>
          <a:ln w="28575">
            <a:solidFill>
              <a:srgbClr val="FF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 name="Oval 10"/>
          <p:cNvSpPr>
            <a:spLocks noChangeArrowheads="1"/>
          </p:cNvSpPr>
          <p:nvPr/>
        </p:nvSpPr>
        <p:spPr bwMode="auto">
          <a:xfrm>
            <a:off x="4683430" y="3737559"/>
            <a:ext cx="781746" cy="660048"/>
          </a:xfrm>
          <a:prstGeom prst="ellipse">
            <a:avLst/>
          </a:prstGeom>
          <a:noFill/>
          <a:ln w="28575">
            <a:solidFill>
              <a:srgbClr val="FF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10" name="Oval 10"/>
          <p:cNvSpPr>
            <a:spLocks noChangeArrowheads="1"/>
          </p:cNvSpPr>
          <p:nvPr/>
        </p:nvSpPr>
        <p:spPr bwMode="auto">
          <a:xfrm>
            <a:off x="5506334" y="5315465"/>
            <a:ext cx="781746" cy="660048"/>
          </a:xfrm>
          <a:prstGeom prst="ellipse">
            <a:avLst/>
          </a:prstGeom>
          <a:noFill/>
          <a:ln w="28575">
            <a:solidFill>
              <a:srgbClr val="FF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Tree>
    <p:extLst>
      <p:ext uri="{BB962C8B-B14F-4D97-AF65-F5344CB8AC3E}">
        <p14:creationId xmlns:p14="http://schemas.microsoft.com/office/powerpoint/2010/main" val="216066317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09176"/>
            <a:ext cx="8229600" cy="5016987"/>
          </a:xfrm>
        </p:spPr>
        <p:txBody>
          <a:bodyPr/>
          <a:lstStyle/>
          <a:p>
            <a:pPr marL="0" indent="0">
              <a:buNone/>
            </a:pPr>
            <a:r>
              <a:rPr lang="en-US" sz="2400" dirty="0">
                <a:solidFill>
                  <a:srgbClr val="0000FF"/>
                </a:solidFill>
              </a:rPr>
              <a:t>In the end</a:t>
            </a:r>
            <a:r>
              <a:rPr lang="en-US" sz="2400" dirty="0" smtClean="0">
                <a:solidFill>
                  <a:srgbClr val="0000FF"/>
                </a:solidFill>
              </a:rPr>
              <a:t>, </a:t>
            </a:r>
          </a:p>
          <a:p>
            <a:pPr marL="0" indent="0">
              <a:buNone/>
            </a:pPr>
            <a:endParaRPr lang="en-US" sz="2400" b="1" dirty="0" smtClean="0">
              <a:solidFill>
                <a:srgbClr val="0000FF"/>
              </a:solidFill>
            </a:endParaRPr>
          </a:p>
          <a:p>
            <a:pPr marL="0" indent="0">
              <a:buNone/>
            </a:pPr>
            <a:endParaRPr lang="en-US" sz="2400" b="1" dirty="0">
              <a:solidFill>
                <a:srgbClr val="0000FF"/>
              </a:solidFill>
            </a:endParaRPr>
          </a:p>
          <a:p>
            <a:pPr marL="0" indent="0">
              <a:buNone/>
            </a:pPr>
            <a:r>
              <a:rPr lang="en-US" sz="2400" dirty="0" smtClean="0">
                <a:solidFill>
                  <a:srgbClr val="0000FF"/>
                </a:solidFill>
              </a:rPr>
              <a:t>Precision </a:t>
            </a:r>
            <a:r>
              <a:rPr lang="en-US" sz="2400" dirty="0">
                <a:solidFill>
                  <a:srgbClr val="0000FF"/>
                </a:solidFill>
              </a:rPr>
              <a:t>measurements on loop-induced couplings must go hand-in-hand with precision measurements on tree-level </a:t>
            </a:r>
            <a:r>
              <a:rPr lang="en-US" sz="2400" dirty="0" smtClean="0">
                <a:solidFill>
                  <a:srgbClr val="0000FF"/>
                </a:solidFill>
              </a:rPr>
              <a:t>couplings.</a:t>
            </a:r>
          </a:p>
          <a:p>
            <a:endParaRPr lang="en-US" sz="2400" b="1" dirty="0">
              <a:solidFill>
                <a:srgbClr val="0000FF"/>
              </a:solidFill>
            </a:endParaRPr>
          </a:p>
          <a:p>
            <a:pPr marL="0" indent="0">
              <a:buNone/>
            </a:pPr>
            <a:endParaRPr lang="en-US" dirty="0"/>
          </a:p>
        </p:txBody>
      </p:sp>
    </p:spTree>
    <p:extLst>
      <p:ext uri="{BB962C8B-B14F-4D97-AF65-F5344CB8AC3E}">
        <p14:creationId xmlns:p14="http://schemas.microsoft.com/office/powerpoint/2010/main" val="149003597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59162"/>
            <a:ext cx="8229600" cy="5367002"/>
          </a:xfrm>
        </p:spPr>
        <p:txBody>
          <a:bodyPr>
            <a:normAutofit/>
          </a:bodyPr>
          <a:lstStyle/>
          <a:p>
            <a:pPr marL="0" indent="0">
              <a:buNone/>
            </a:pPr>
            <a:r>
              <a:rPr lang="en-US" sz="2000" dirty="0"/>
              <a:t>T</a:t>
            </a:r>
            <a:r>
              <a:rPr lang="en-US" sz="2000" dirty="0" smtClean="0"/>
              <a:t>he </a:t>
            </a:r>
            <a:r>
              <a:rPr lang="en-US" sz="2000" dirty="0" smtClean="0"/>
              <a:t>operator</a:t>
            </a:r>
          </a:p>
          <a:p>
            <a:pPr marL="0" indent="0">
              <a:buNone/>
            </a:pPr>
            <a:endParaRPr lang="en-US" sz="2000" dirty="0" smtClean="0"/>
          </a:p>
          <a:p>
            <a:pPr marL="0" indent="0">
              <a:buNone/>
            </a:pPr>
            <a:endParaRPr lang="en-US" sz="2000" dirty="0" smtClean="0"/>
          </a:p>
          <a:p>
            <a:pPr marL="0" indent="0">
              <a:buNone/>
            </a:pPr>
            <a:r>
              <a:rPr lang="en-US" sz="2000" dirty="0"/>
              <a:t>i</a:t>
            </a:r>
            <a:r>
              <a:rPr lang="en-US" sz="2000" dirty="0" smtClean="0"/>
              <a:t>s quite interesting in its own right!</a:t>
            </a:r>
          </a:p>
          <a:p>
            <a:pPr marL="0" indent="0">
              <a:buNone/>
            </a:pPr>
            <a:endParaRPr lang="en-US" sz="2000" dirty="0"/>
          </a:p>
          <a:p>
            <a:pPr marL="0" indent="0">
              <a:buNone/>
            </a:pPr>
            <a:r>
              <a:rPr lang="en-US" sz="2000" dirty="0" smtClean="0"/>
              <a:t>It enters directly into the WW scatterings</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So a non-zero </a:t>
            </a:r>
            <a:r>
              <a:rPr lang="en-US" sz="2000" i="1" dirty="0" err="1" smtClean="0"/>
              <a:t>c</a:t>
            </a:r>
            <a:r>
              <a:rPr lang="en-US" sz="2000" i="1" baseline="-25000" dirty="0" err="1" smtClean="0"/>
              <a:t>H</a:t>
            </a:r>
            <a:r>
              <a:rPr lang="en-US" sz="2000" dirty="0" smtClean="0"/>
              <a:t> implies the h(125) does not fully </a:t>
            </a:r>
            <a:r>
              <a:rPr lang="en-US" sz="2000" dirty="0" err="1" smtClean="0"/>
              <a:t>unitarize</a:t>
            </a:r>
            <a:r>
              <a:rPr lang="en-US" sz="2000" dirty="0" smtClean="0"/>
              <a:t> WW scattering!</a:t>
            </a:r>
            <a:endParaRPr lang="en-US" sz="2000" i="1" dirty="0" smtClean="0"/>
          </a:p>
          <a:p>
            <a:pPr marL="0" indent="0">
              <a:buNone/>
            </a:pPr>
            <a:endParaRPr lang="en-US" sz="2000" dirty="0"/>
          </a:p>
        </p:txBody>
      </p:sp>
      <p:pic>
        <p:nvPicPr>
          <p:cNvPr id="4" name="Picture 14" descr="latex-imag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3896" y="1289380"/>
            <a:ext cx="3328409" cy="4889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875897" y="3331209"/>
            <a:ext cx="7065569" cy="1168211"/>
          </a:xfrm>
          <a:prstGeom prst="rect">
            <a:avLst/>
          </a:prstGeom>
        </p:spPr>
      </p:pic>
      <p:sp>
        <p:nvSpPr>
          <p:cNvPr id="6" name="TextBox 5"/>
          <p:cNvSpPr txBox="1"/>
          <p:nvPr/>
        </p:nvSpPr>
        <p:spPr>
          <a:xfrm>
            <a:off x="4759041" y="5987664"/>
            <a:ext cx="3518912" cy="276999"/>
          </a:xfrm>
          <a:prstGeom prst="rect">
            <a:avLst/>
          </a:prstGeom>
          <a:noFill/>
          <a:ln>
            <a:solidFill>
              <a:srgbClr val="FF0080"/>
            </a:solidFill>
          </a:ln>
        </p:spPr>
        <p:txBody>
          <a:bodyPr wrap="none" rtlCol="0">
            <a:spAutoFit/>
          </a:bodyPr>
          <a:lstStyle/>
          <a:p>
            <a:r>
              <a:rPr lang="en-US" sz="1200" dirty="0" err="1" smtClean="0">
                <a:solidFill>
                  <a:srgbClr val="FF0000"/>
                </a:solidFill>
              </a:rPr>
              <a:t>Giudice</a:t>
            </a:r>
            <a:r>
              <a:rPr lang="en-US" sz="1200" dirty="0" smtClean="0">
                <a:solidFill>
                  <a:srgbClr val="FF0000"/>
                </a:solidFill>
              </a:rPr>
              <a:t>, </a:t>
            </a:r>
            <a:r>
              <a:rPr lang="en-US" sz="1200" dirty="0" err="1" smtClean="0">
                <a:solidFill>
                  <a:srgbClr val="FF0000"/>
                </a:solidFill>
              </a:rPr>
              <a:t>Grojean</a:t>
            </a:r>
            <a:r>
              <a:rPr lang="en-US" sz="1200" dirty="0" smtClean="0">
                <a:solidFill>
                  <a:srgbClr val="FF0000"/>
                </a:solidFill>
              </a:rPr>
              <a:t>, </a:t>
            </a:r>
            <a:r>
              <a:rPr lang="en-US" sz="1200" dirty="0" err="1" smtClean="0">
                <a:solidFill>
                  <a:srgbClr val="FF0000"/>
                </a:solidFill>
              </a:rPr>
              <a:t>Pomarol</a:t>
            </a:r>
            <a:r>
              <a:rPr lang="en-US" sz="1200" dirty="0" smtClean="0">
                <a:solidFill>
                  <a:srgbClr val="FF0000"/>
                </a:solidFill>
              </a:rPr>
              <a:t>, </a:t>
            </a:r>
            <a:r>
              <a:rPr lang="en-US" sz="1200" dirty="0" err="1" smtClean="0">
                <a:solidFill>
                  <a:srgbClr val="FF0000"/>
                </a:solidFill>
              </a:rPr>
              <a:t>Rattazzi</a:t>
            </a:r>
            <a:r>
              <a:rPr lang="en-US" sz="1200" dirty="0" smtClean="0">
                <a:solidFill>
                  <a:srgbClr val="FF0000"/>
                </a:solidFill>
              </a:rPr>
              <a:t>: </a:t>
            </a:r>
            <a:r>
              <a:rPr lang="en-US" sz="1200" dirty="0" err="1" smtClean="0">
                <a:solidFill>
                  <a:srgbClr val="FF0000"/>
                </a:solidFill>
              </a:rPr>
              <a:t>hep-ph</a:t>
            </a:r>
            <a:r>
              <a:rPr lang="en-US" sz="1200" dirty="0" smtClean="0">
                <a:solidFill>
                  <a:srgbClr val="FF0000"/>
                </a:solidFill>
              </a:rPr>
              <a:t>/0703164 </a:t>
            </a:r>
            <a:endParaRPr lang="en-US" sz="1200" dirty="0">
              <a:solidFill>
                <a:srgbClr val="FF0000"/>
              </a:solidFill>
            </a:endParaRPr>
          </a:p>
        </p:txBody>
      </p:sp>
    </p:spTree>
    <p:extLst>
      <p:ext uri="{BB962C8B-B14F-4D97-AF65-F5344CB8AC3E}">
        <p14:creationId xmlns:p14="http://schemas.microsoft.com/office/powerpoint/2010/main" val="71671728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1986"/>
            <a:ext cx="8229600" cy="5834178"/>
          </a:xfrm>
        </p:spPr>
        <p:txBody>
          <a:bodyPr>
            <a:normAutofit/>
          </a:bodyPr>
          <a:lstStyle/>
          <a:p>
            <a:pPr marL="0" indent="0">
              <a:buNone/>
            </a:pPr>
            <a:r>
              <a:rPr lang="en-US" sz="2000" dirty="0" smtClean="0">
                <a:cs typeface="Times New Roman"/>
              </a:rPr>
              <a:t>Additional interesting features:</a:t>
            </a:r>
          </a:p>
          <a:p>
            <a:pPr marL="0" indent="0">
              <a:buNone/>
            </a:pPr>
            <a:endParaRPr lang="en-US" sz="2000" dirty="0" smtClean="0">
              <a:cs typeface="Times New Roman"/>
            </a:endParaRPr>
          </a:p>
          <a:p>
            <a:pPr marL="457200" indent="-457200">
              <a:buFont typeface="+mj-lt"/>
              <a:buAutoNum type="arabicPeriod"/>
            </a:pPr>
            <a:r>
              <a:rPr lang="en-US" sz="2000" dirty="0" smtClean="0">
                <a:cs typeface="Times New Roman"/>
              </a:rPr>
              <a:t>Its size indicates the scale where Higgs self-interactions become strong </a:t>
            </a:r>
          </a:p>
          <a:p>
            <a:pPr marL="0" indent="0">
              <a:buNone/>
            </a:pPr>
            <a:r>
              <a:rPr lang="en-US" sz="2000" dirty="0">
                <a:cs typeface="Times New Roman"/>
                <a:sym typeface="Wingdings"/>
              </a:rPr>
              <a:t> </a:t>
            </a:r>
            <a:r>
              <a:rPr lang="en-US" sz="2000" dirty="0" smtClean="0">
                <a:cs typeface="Times New Roman"/>
                <a:sym typeface="Wingdings"/>
              </a:rPr>
              <a:t>     </a:t>
            </a:r>
            <a:r>
              <a:rPr lang="en-US" sz="2000" dirty="0" smtClean="0">
                <a:solidFill>
                  <a:srgbClr val="0000FF"/>
                </a:solidFill>
                <a:cs typeface="Times New Roman"/>
                <a:sym typeface="Wingdings"/>
              </a:rPr>
              <a:t> smoking gun signal of the compositeness of the Higgs boson.</a:t>
            </a:r>
          </a:p>
          <a:p>
            <a:pPr marL="0" indent="0">
              <a:buNone/>
            </a:pPr>
            <a:endParaRPr lang="en-US" sz="2000" dirty="0" smtClean="0">
              <a:cs typeface="Times New Roman"/>
              <a:sym typeface="Wingdings"/>
            </a:endParaRPr>
          </a:p>
          <a:p>
            <a:pPr marL="0" indent="0">
              <a:buNone/>
            </a:pPr>
            <a:r>
              <a:rPr lang="en-US" sz="2000" dirty="0" smtClean="0">
                <a:cs typeface="Times New Roman"/>
                <a:sym typeface="Wingdings"/>
              </a:rPr>
              <a:t>2.    There’s a positivity constraint from </a:t>
            </a:r>
            <a:r>
              <a:rPr lang="en-US" sz="2000" dirty="0" err="1" smtClean="0">
                <a:cs typeface="Times New Roman"/>
                <a:sym typeface="Wingdings"/>
              </a:rPr>
              <a:t>unitarity</a:t>
            </a:r>
            <a:r>
              <a:rPr lang="en-US" sz="2000" dirty="0" smtClean="0">
                <a:cs typeface="Times New Roman"/>
                <a:sym typeface="Wingdings"/>
              </a:rPr>
              <a:t> arguments that</a:t>
            </a:r>
          </a:p>
          <a:p>
            <a:endParaRPr lang="en-US" sz="2000" dirty="0">
              <a:cs typeface="Times New Roman"/>
              <a:sym typeface="Wingdings"/>
            </a:endParaRPr>
          </a:p>
          <a:p>
            <a:pPr marL="0" indent="0">
              <a:buNone/>
            </a:pPr>
            <a:r>
              <a:rPr lang="en-US" sz="2000" dirty="0" smtClean="0">
                <a:cs typeface="Times New Roman"/>
                <a:sym typeface="Wingdings"/>
              </a:rPr>
              <a:t>       unless there exists charge-2 scalars.</a:t>
            </a:r>
          </a:p>
          <a:p>
            <a:endParaRPr lang="en-US" sz="2000" dirty="0" smtClean="0">
              <a:cs typeface="Times New Roman"/>
              <a:sym typeface="Wingdings"/>
            </a:endParaRPr>
          </a:p>
          <a:p>
            <a:pPr marL="0" indent="0">
              <a:buNone/>
            </a:pPr>
            <a:r>
              <a:rPr lang="en-US" sz="2000" dirty="0" smtClean="0">
                <a:cs typeface="Times New Roman"/>
                <a:sym typeface="Wingdings"/>
              </a:rPr>
              <a:t>3.    It modifies on-shell Higgs decay widths universally, producing a similar  </a:t>
            </a:r>
          </a:p>
          <a:p>
            <a:pPr marL="0" indent="0">
              <a:buNone/>
            </a:pPr>
            <a:r>
              <a:rPr lang="en-US" sz="2000" dirty="0">
                <a:cs typeface="Times New Roman"/>
                <a:sym typeface="Wingdings"/>
              </a:rPr>
              <a:t> </a:t>
            </a:r>
            <a:r>
              <a:rPr lang="en-US" sz="2000" dirty="0" smtClean="0">
                <a:cs typeface="Times New Roman"/>
                <a:sym typeface="Wingdings"/>
              </a:rPr>
              <a:t>      effect to a modified total decay width of the Higgs, since we measure</a:t>
            </a:r>
          </a:p>
          <a:p>
            <a:endParaRPr lang="en-US" sz="2000" dirty="0">
              <a:cs typeface="Times New Roman"/>
              <a:sym typeface="Wingdings"/>
            </a:endParaRPr>
          </a:p>
          <a:p>
            <a:endParaRPr lang="en-US" sz="2000" dirty="0" smtClean="0">
              <a:cs typeface="Times New Roman"/>
              <a:sym typeface="Wingdings"/>
            </a:endParaRPr>
          </a:p>
          <a:p>
            <a:pPr marL="0" indent="0">
              <a:buNone/>
            </a:pPr>
            <a:r>
              <a:rPr lang="en-US" sz="2000" dirty="0">
                <a:cs typeface="Times New Roman"/>
                <a:sym typeface="Wingdings"/>
              </a:rPr>
              <a:t> </a:t>
            </a:r>
            <a:r>
              <a:rPr lang="en-US" sz="2000" dirty="0" smtClean="0">
                <a:cs typeface="Times New Roman"/>
                <a:sym typeface="Wingdings"/>
              </a:rPr>
              <a:t>     Need to disentangle from the total width!</a:t>
            </a:r>
          </a:p>
          <a:p>
            <a:pPr marL="0" indent="0">
              <a:buNone/>
            </a:pPr>
            <a:r>
              <a:rPr lang="en-US" sz="2000" dirty="0">
                <a:cs typeface="Times New Roman"/>
                <a:sym typeface="Wingdings"/>
              </a:rPr>
              <a:t> </a:t>
            </a:r>
            <a:r>
              <a:rPr lang="en-US" sz="2000" dirty="0" smtClean="0">
                <a:cs typeface="Times New Roman"/>
                <a:sym typeface="Wingdings"/>
              </a:rPr>
              <a:t>     </a:t>
            </a:r>
            <a:r>
              <a:rPr lang="en-US" sz="2000" dirty="0" smtClean="0">
                <a:solidFill>
                  <a:srgbClr val="0000FF"/>
                </a:solidFill>
                <a:cs typeface="Times New Roman"/>
                <a:sym typeface="Wingdings"/>
              </a:rPr>
              <a:t> 2+3  tend to reduce all on-shell Higgs decays.</a:t>
            </a:r>
            <a:endParaRPr lang="en-US" sz="2000" dirty="0" smtClean="0">
              <a:cs typeface="Times New Roman"/>
              <a:sym typeface="Wingdings"/>
            </a:endParaRPr>
          </a:p>
        </p:txBody>
      </p:sp>
      <p:pic>
        <p:nvPicPr>
          <p:cNvPr id="4" name="Picture 3"/>
          <p:cNvPicPr>
            <a:picLocks noChangeAspect="1"/>
          </p:cNvPicPr>
          <p:nvPr/>
        </p:nvPicPr>
        <p:blipFill>
          <a:blip r:embed="rId2"/>
          <a:stretch>
            <a:fillRect/>
          </a:stretch>
        </p:blipFill>
        <p:spPr>
          <a:xfrm>
            <a:off x="3898900" y="2600998"/>
            <a:ext cx="787149" cy="230205"/>
          </a:xfrm>
          <a:prstGeom prst="rect">
            <a:avLst/>
          </a:prstGeom>
        </p:spPr>
      </p:pic>
      <p:sp>
        <p:nvSpPr>
          <p:cNvPr id="5" name="TextBox 4"/>
          <p:cNvSpPr txBox="1"/>
          <p:nvPr/>
        </p:nvSpPr>
        <p:spPr>
          <a:xfrm>
            <a:off x="6116681" y="2831203"/>
            <a:ext cx="2441694" cy="307777"/>
          </a:xfrm>
          <a:prstGeom prst="rect">
            <a:avLst/>
          </a:prstGeom>
          <a:noFill/>
          <a:ln>
            <a:solidFill>
              <a:srgbClr val="FF0080"/>
            </a:solidFill>
          </a:ln>
        </p:spPr>
        <p:txBody>
          <a:bodyPr wrap="none" rtlCol="0">
            <a:spAutoFit/>
          </a:bodyPr>
          <a:lstStyle/>
          <a:p>
            <a:r>
              <a:rPr lang="en-US" sz="1400" dirty="0" smtClean="0">
                <a:solidFill>
                  <a:srgbClr val="FF0080"/>
                </a:solidFill>
              </a:rPr>
              <a:t>Low, </a:t>
            </a:r>
            <a:r>
              <a:rPr lang="en-US" sz="1400" dirty="0" err="1" smtClean="0">
                <a:solidFill>
                  <a:srgbClr val="FF0080"/>
                </a:solidFill>
              </a:rPr>
              <a:t>Rattazzi</a:t>
            </a:r>
            <a:r>
              <a:rPr lang="en-US" sz="1400" dirty="0" smtClean="0">
                <a:solidFill>
                  <a:srgbClr val="FF0080"/>
                </a:solidFill>
              </a:rPr>
              <a:t>, </a:t>
            </a:r>
            <a:r>
              <a:rPr lang="en-US" sz="1400" dirty="0" err="1" smtClean="0">
                <a:solidFill>
                  <a:srgbClr val="FF0080"/>
                </a:solidFill>
              </a:rPr>
              <a:t>Vichi</a:t>
            </a:r>
            <a:r>
              <a:rPr lang="en-US" sz="1400" dirty="0" smtClean="0">
                <a:solidFill>
                  <a:srgbClr val="FF0080"/>
                </a:solidFill>
              </a:rPr>
              <a:t>: 0907.5413</a:t>
            </a:r>
            <a:endParaRPr lang="en-US" sz="1400" dirty="0">
              <a:solidFill>
                <a:srgbClr val="FF0080"/>
              </a:solidFill>
            </a:endParaRPr>
          </a:p>
        </p:txBody>
      </p:sp>
      <p:pic>
        <p:nvPicPr>
          <p:cNvPr id="6" name="Picture 5"/>
          <p:cNvPicPr>
            <a:picLocks noChangeAspect="1"/>
          </p:cNvPicPr>
          <p:nvPr/>
        </p:nvPicPr>
        <p:blipFill>
          <a:blip r:embed="rId3"/>
          <a:stretch>
            <a:fillRect/>
          </a:stretch>
        </p:blipFill>
        <p:spPr>
          <a:xfrm>
            <a:off x="2935649" y="4481857"/>
            <a:ext cx="2874468" cy="512405"/>
          </a:xfrm>
          <a:prstGeom prst="rect">
            <a:avLst/>
          </a:prstGeom>
        </p:spPr>
      </p:pic>
    </p:spTree>
    <p:extLst>
      <p:ext uri="{BB962C8B-B14F-4D97-AF65-F5344CB8AC3E}">
        <p14:creationId xmlns:p14="http://schemas.microsoft.com/office/powerpoint/2010/main" val="8478945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56642"/>
            <a:ext cx="8229600" cy="5569521"/>
          </a:xfrm>
        </p:spPr>
        <p:txBody>
          <a:bodyPr>
            <a:normAutofit/>
          </a:bodyPr>
          <a:lstStyle/>
          <a:p>
            <a:pPr marL="0" indent="0">
              <a:buNone/>
            </a:pPr>
            <a:r>
              <a:rPr lang="en-US" sz="2000" dirty="0" smtClean="0"/>
              <a:t>Everything discussed above apply to </a:t>
            </a:r>
            <a:r>
              <a:rPr lang="en-US" sz="2000" dirty="0" err="1" smtClean="0"/>
              <a:t>diphoton</a:t>
            </a:r>
            <a:r>
              <a:rPr lang="en-US" sz="2000" dirty="0" smtClean="0"/>
              <a:t> coupling as well, although there are some differences:</a:t>
            </a:r>
          </a:p>
          <a:p>
            <a:pPr marL="0" indent="0">
              <a:buNone/>
            </a:pPr>
            <a:endParaRPr lang="en-US" sz="2000" dirty="0"/>
          </a:p>
          <a:p>
            <a:pPr marL="457200" indent="-457200">
              <a:buFont typeface="+mj-lt"/>
              <a:buAutoNum type="arabicPeriod"/>
            </a:pPr>
            <a:r>
              <a:rPr lang="en-US" sz="2000" dirty="0" smtClean="0"/>
              <a:t>There are two SM contributions, W-loop and top-loop,</a:t>
            </a:r>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a:p>
          <a:p>
            <a:pPr marL="400050" lvl="1" indent="0">
              <a:buNone/>
            </a:pPr>
            <a:r>
              <a:rPr lang="en-US" sz="2000" dirty="0" smtClean="0"/>
              <a:t>Since W mass is smaller than Higgs mass, infinite W-mass limit is not a good approximation. Need to use the full one-loop result</a:t>
            </a:r>
            <a:endParaRPr lang="en-US" sz="20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325687"/>
            <a:ext cx="2471738"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2325687"/>
            <a:ext cx="2805113" cy="130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7" name="Picture 6"/>
          <p:cNvPicPr>
            <a:picLocks noChangeAspect="1"/>
          </p:cNvPicPr>
          <p:nvPr/>
        </p:nvPicPr>
        <p:blipFill>
          <a:blip r:embed="rId4"/>
          <a:stretch>
            <a:fillRect/>
          </a:stretch>
        </p:blipFill>
        <p:spPr>
          <a:xfrm>
            <a:off x="1069519" y="5565943"/>
            <a:ext cx="6743292" cy="434258"/>
          </a:xfrm>
          <a:prstGeom prst="rect">
            <a:avLst/>
          </a:prstGeom>
        </p:spPr>
      </p:pic>
      <p:pic>
        <p:nvPicPr>
          <p:cNvPr id="8" name="Picture 7"/>
          <p:cNvPicPr>
            <a:picLocks noChangeAspect="1"/>
          </p:cNvPicPr>
          <p:nvPr/>
        </p:nvPicPr>
        <p:blipFill>
          <a:blip r:embed="rId5"/>
          <a:stretch>
            <a:fillRect/>
          </a:stretch>
        </p:blipFill>
        <p:spPr>
          <a:xfrm>
            <a:off x="1649218" y="4605021"/>
            <a:ext cx="5639887" cy="715578"/>
          </a:xfrm>
          <a:prstGeom prst="rect">
            <a:avLst/>
          </a:prstGeom>
        </p:spPr>
      </p:pic>
    </p:spTree>
    <p:extLst>
      <p:ext uri="{BB962C8B-B14F-4D97-AF65-F5344CB8AC3E}">
        <p14:creationId xmlns:p14="http://schemas.microsoft.com/office/powerpoint/2010/main" val="170155312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7148"/>
            <a:ext cx="8229600" cy="5239016"/>
          </a:xfrm>
        </p:spPr>
        <p:txBody>
          <a:bodyPr>
            <a:normAutofit/>
          </a:bodyPr>
          <a:lstStyle/>
          <a:p>
            <a:pPr marL="0" indent="0">
              <a:buNone/>
            </a:pPr>
            <a:r>
              <a:rPr lang="en-US" sz="2000" dirty="0" smtClean="0"/>
              <a:t>That the W-loop dominates and has the opposite sign to the top-loop imply</a:t>
            </a:r>
          </a:p>
          <a:p>
            <a:pPr marL="0" indent="0">
              <a:buNone/>
            </a:pPr>
            <a:endParaRPr lang="en-US" sz="2000" dirty="0"/>
          </a:p>
          <a:p>
            <a:r>
              <a:rPr lang="en-US" sz="2000" dirty="0" smtClean="0"/>
              <a:t> if any new physics contribution trying to enhance the </a:t>
            </a:r>
            <a:r>
              <a:rPr lang="en-US" sz="2000" dirty="0" err="1" smtClean="0"/>
              <a:t>diphoton</a:t>
            </a:r>
            <a:r>
              <a:rPr lang="en-US" sz="2000" dirty="0" smtClean="0"/>
              <a:t> width should </a:t>
            </a:r>
            <a:r>
              <a:rPr lang="en-US" sz="2000" dirty="0"/>
              <a:t>i</a:t>
            </a:r>
            <a:r>
              <a:rPr lang="en-US" sz="2000" dirty="0" smtClean="0"/>
              <a:t>nterfere constructively with the W-loop.</a:t>
            </a:r>
          </a:p>
          <a:p>
            <a:pPr marL="400050" lvl="1" indent="0">
              <a:buNone/>
            </a:pPr>
            <a:endParaRPr lang="en-US" sz="2000" dirty="0" smtClean="0"/>
          </a:p>
          <a:p>
            <a:r>
              <a:rPr lang="en-US" sz="2000" dirty="0" smtClean="0"/>
              <a:t>As a corollary, the new amplitude interfere destructively with the top-loop. So if the new particle also carry color, it would tend to reduce </a:t>
            </a:r>
            <a:r>
              <a:rPr lang="en-US" sz="2000" dirty="0" err="1" smtClean="0"/>
              <a:t>hgg</a:t>
            </a:r>
            <a:r>
              <a:rPr lang="en-US" sz="2000" dirty="0" smtClean="0"/>
              <a:t> coupling and enhance </a:t>
            </a:r>
            <a:r>
              <a:rPr lang="en-US" sz="2000" dirty="0" err="1" smtClean="0"/>
              <a:t>diphoton</a:t>
            </a:r>
            <a:r>
              <a:rPr lang="en-US" sz="2000" dirty="0" smtClean="0"/>
              <a:t> coupling.</a:t>
            </a:r>
          </a:p>
          <a:p>
            <a:pPr marL="0" indent="0">
              <a:buNone/>
            </a:pPr>
            <a:endParaRPr lang="en-US" sz="2400" dirty="0" smtClean="0"/>
          </a:p>
          <a:p>
            <a:r>
              <a:rPr lang="en-US" sz="2000" dirty="0" smtClean="0"/>
              <a:t>It won’t be easy to overcome the large W-loop amplitude and have a significant impact in the </a:t>
            </a:r>
            <a:r>
              <a:rPr lang="en-US" sz="2000" dirty="0" err="1" smtClean="0"/>
              <a:t>diphoton</a:t>
            </a:r>
            <a:r>
              <a:rPr lang="en-US" sz="2000" dirty="0" smtClean="0"/>
              <a:t> channel, unless new particles are very light!</a:t>
            </a:r>
            <a:endParaRPr lang="en-US" sz="2000" dirty="0"/>
          </a:p>
          <a:p>
            <a:pPr marL="400050" lvl="1" indent="0">
              <a:buNone/>
            </a:pPr>
            <a:endParaRPr lang="en-US" sz="2000" dirty="0"/>
          </a:p>
        </p:txBody>
      </p:sp>
    </p:spTree>
    <p:extLst>
      <p:ext uri="{BB962C8B-B14F-4D97-AF65-F5344CB8AC3E}">
        <p14:creationId xmlns:p14="http://schemas.microsoft.com/office/powerpoint/2010/main" val="21776578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30592"/>
            <a:ext cx="8229600" cy="5395571"/>
          </a:xfrm>
        </p:spPr>
        <p:txBody>
          <a:bodyPr>
            <a:normAutofit/>
          </a:bodyPr>
          <a:lstStyle/>
          <a:p>
            <a:pPr marL="457200" indent="-457200">
              <a:buAutoNum type="arabicPeriod" startAt="2"/>
            </a:pPr>
            <a:r>
              <a:rPr lang="en-US" sz="2000" dirty="0" smtClean="0"/>
              <a:t>An important feature is the correlation between </a:t>
            </a:r>
            <a:r>
              <a:rPr lang="en-US" sz="2000" dirty="0" err="1" smtClean="0"/>
              <a:t>diphoton</a:t>
            </a:r>
            <a:r>
              <a:rPr lang="en-US" sz="2000" dirty="0" smtClean="0"/>
              <a:t> width and Z</a:t>
            </a:r>
          </a:p>
          <a:p>
            <a:pPr marL="0" indent="0">
              <a:buNone/>
            </a:pPr>
            <a:r>
              <a:rPr lang="en-US" sz="2000" dirty="0" smtClean="0"/>
              <a:t>       + photon channel:</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400050" lvl="1" indent="0">
              <a:buNone/>
            </a:pPr>
            <a:r>
              <a:rPr lang="en-US" sz="2000" dirty="0" smtClean="0"/>
              <a:t>This is because whatever couples to the photon would also couple to the Z by electroweak gauge symmetry.</a:t>
            </a:r>
          </a:p>
          <a:p>
            <a:pPr marL="400050" lvl="1" indent="0">
              <a:buNone/>
            </a:pPr>
            <a:endParaRPr lang="en-US" sz="2000" dirty="0"/>
          </a:p>
          <a:p>
            <a:pPr marL="400050" lvl="1" indent="0">
              <a:buNone/>
            </a:pPr>
            <a:r>
              <a:rPr lang="en-US" sz="2000" dirty="0" smtClean="0"/>
              <a:t>So any deviations in </a:t>
            </a:r>
            <a:r>
              <a:rPr lang="en-US" sz="2000" dirty="0" err="1" smtClean="0"/>
              <a:t>diphoton</a:t>
            </a:r>
            <a:r>
              <a:rPr lang="en-US" sz="2000" dirty="0" smtClean="0"/>
              <a:t> width should be accompanied by a shift in the </a:t>
            </a:r>
            <a:r>
              <a:rPr lang="en-US" sz="2000" dirty="0" err="1" smtClean="0"/>
              <a:t>Z+photon</a:t>
            </a:r>
            <a:r>
              <a:rPr lang="en-US" sz="2000" dirty="0" smtClean="0"/>
              <a:t> channel.</a:t>
            </a:r>
          </a:p>
          <a:p>
            <a:pPr marL="400050" lvl="1" indent="0">
              <a:buNone/>
            </a:pPr>
            <a:r>
              <a:rPr lang="en-US" sz="2000" dirty="0" smtClean="0"/>
              <a:t>However, the modifications in </a:t>
            </a:r>
            <a:r>
              <a:rPr lang="en-US" sz="2000" dirty="0" err="1" smtClean="0"/>
              <a:t>Z+photon</a:t>
            </a:r>
            <a:r>
              <a:rPr lang="en-US" sz="2000" dirty="0" smtClean="0"/>
              <a:t> is generically less pronounced.</a:t>
            </a:r>
            <a:endParaRPr lang="en-US" sz="20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102192"/>
            <a:ext cx="5334000" cy="117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40724014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532" y="521852"/>
            <a:ext cx="8356268" cy="5604311"/>
          </a:xfrm>
        </p:spPr>
        <p:txBody>
          <a:bodyPr>
            <a:normAutofit/>
          </a:bodyPr>
          <a:lstStyle/>
          <a:p>
            <a:pPr marL="0" indent="0">
              <a:buNone/>
            </a:pPr>
            <a:endParaRPr lang="en-US" sz="2400" dirty="0" smtClean="0">
              <a:solidFill>
                <a:srgbClr val="0000FF"/>
              </a:solidFill>
            </a:endParaRPr>
          </a:p>
          <a:p>
            <a:r>
              <a:rPr lang="en-US" sz="2000" dirty="0" smtClean="0">
                <a:solidFill>
                  <a:srgbClr val="0000FF"/>
                </a:solidFill>
              </a:rPr>
              <a:t>So if we see deviations in the loop-induced couplings, we can use the combination of </a:t>
            </a:r>
            <a:r>
              <a:rPr lang="en-US" sz="2000" dirty="0" err="1" smtClean="0">
                <a:solidFill>
                  <a:srgbClr val="0000FF"/>
                </a:solidFill>
              </a:rPr>
              <a:t>gg</a:t>
            </a:r>
            <a:r>
              <a:rPr lang="en-US" sz="2000" dirty="0" smtClean="0">
                <a:solidFill>
                  <a:srgbClr val="0000FF"/>
                </a:solidFill>
              </a:rPr>
              <a:t>, </a:t>
            </a:r>
            <a:r>
              <a:rPr lang="en-US" sz="2000" dirty="0" err="1" smtClean="0">
                <a:solidFill>
                  <a:srgbClr val="0000FF"/>
                </a:solidFill>
              </a:rPr>
              <a:t>diphoton</a:t>
            </a:r>
            <a:r>
              <a:rPr lang="en-US" sz="2000" dirty="0" smtClean="0">
                <a:solidFill>
                  <a:srgbClr val="0000FF"/>
                </a:solidFill>
              </a:rPr>
              <a:t>, and </a:t>
            </a:r>
            <a:r>
              <a:rPr lang="en-US" sz="2000" dirty="0" err="1" smtClean="0">
                <a:solidFill>
                  <a:srgbClr val="0000FF"/>
                </a:solidFill>
              </a:rPr>
              <a:t>Z+photon</a:t>
            </a:r>
            <a:r>
              <a:rPr lang="en-US" sz="2000" dirty="0" smtClean="0">
                <a:solidFill>
                  <a:srgbClr val="0000FF"/>
                </a:solidFill>
              </a:rPr>
              <a:t> to probe the color and electroweak quantum numbers of new particles running in the loop, respectively.</a:t>
            </a:r>
          </a:p>
          <a:p>
            <a:endParaRPr lang="en-US" sz="2000" dirty="0" smtClean="0">
              <a:solidFill>
                <a:srgbClr val="0000FF"/>
              </a:solidFill>
            </a:endParaRPr>
          </a:p>
          <a:p>
            <a:pPr marL="0" indent="0">
              <a:buNone/>
            </a:pPr>
            <a:endParaRPr lang="en-US" sz="2000" dirty="0">
              <a:solidFill>
                <a:srgbClr val="0000FF"/>
              </a:solidFill>
            </a:endParaRPr>
          </a:p>
          <a:p>
            <a:r>
              <a:rPr lang="en-US" sz="2000" dirty="0" smtClean="0">
                <a:solidFill>
                  <a:srgbClr val="0000FF"/>
                </a:solidFill>
              </a:rPr>
              <a:t>If we see no deviations in these couplings, we can use the measurements to constrain masses and couplings of new particles.</a:t>
            </a:r>
          </a:p>
          <a:p>
            <a:endParaRPr lang="en-US" sz="2000" dirty="0" smtClean="0">
              <a:solidFill>
                <a:srgbClr val="0000FF"/>
              </a:solidFill>
            </a:endParaRPr>
          </a:p>
          <a:p>
            <a:endParaRPr lang="en-US" sz="2000" dirty="0">
              <a:solidFill>
                <a:srgbClr val="0000FF"/>
              </a:solidFill>
            </a:endParaRPr>
          </a:p>
          <a:p>
            <a:r>
              <a:rPr lang="en-US" sz="2000" dirty="0" smtClean="0">
                <a:solidFill>
                  <a:srgbClr val="0000FF"/>
                </a:solidFill>
              </a:rPr>
              <a:t>Since we are expecting small deviations, O(5%), higher order corrections in </a:t>
            </a:r>
            <a:r>
              <a:rPr lang="en-US" sz="2000" dirty="0" err="1" smtClean="0">
                <a:solidFill>
                  <a:srgbClr val="0000FF"/>
                </a:solidFill>
              </a:rPr>
              <a:t>hgg</a:t>
            </a:r>
            <a:r>
              <a:rPr lang="en-US" sz="2000" dirty="0" smtClean="0">
                <a:solidFill>
                  <a:srgbClr val="0000FF"/>
                </a:solidFill>
              </a:rPr>
              <a:t> coupling are important to be included.</a:t>
            </a:r>
          </a:p>
          <a:p>
            <a:endParaRPr lang="en-US" sz="2400" dirty="0">
              <a:solidFill>
                <a:srgbClr val="0000FF"/>
              </a:solidFill>
            </a:endParaRPr>
          </a:p>
          <a:p>
            <a:endParaRPr lang="en-US" sz="2400" dirty="0">
              <a:solidFill>
                <a:srgbClr val="0000FF"/>
              </a:solidFill>
            </a:endParaRPr>
          </a:p>
        </p:txBody>
      </p:sp>
    </p:spTree>
    <p:extLst>
      <p:ext uri="{BB962C8B-B14F-4D97-AF65-F5344CB8AC3E}">
        <p14:creationId xmlns:p14="http://schemas.microsoft.com/office/powerpoint/2010/main" val="19018210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5382"/>
            <a:ext cx="8229600" cy="5360781"/>
          </a:xfrm>
        </p:spPr>
        <p:txBody>
          <a:bodyPr>
            <a:normAutofit/>
          </a:bodyPr>
          <a:lstStyle/>
          <a:p>
            <a:pPr marL="0" indent="0">
              <a:buNone/>
            </a:pPr>
            <a:r>
              <a:rPr lang="en-US" sz="2000" dirty="0" smtClean="0">
                <a:solidFill>
                  <a:srgbClr val="0000FF"/>
                </a:solidFill>
              </a:rPr>
              <a:t>Use </a:t>
            </a:r>
            <a:r>
              <a:rPr lang="en-US" sz="2000" dirty="0" err="1" smtClean="0">
                <a:solidFill>
                  <a:srgbClr val="0000FF"/>
                </a:solidFill>
              </a:rPr>
              <a:t>hgg</a:t>
            </a:r>
            <a:r>
              <a:rPr lang="en-US" sz="2000" dirty="0" smtClean="0">
                <a:solidFill>
                  <a:srgbClr val="0000FF"/>
                </a:solidFill>
              </a:rPr>
              <a:t> coupling to constrain new colored scalars:</a:t>
            </a:r>
            <a:endParaRPr lang="en-US" sz="2000" dirty="0">
              <a:solidFill>
                <a:srgbClr val="0000FF"/>
              </a:solidFill>
            </a:endParaRPr>
          </a:p>
        </p:txBody>
      </p:sp>
      <p:pic>
        <p:nvPicPr>
          <p:cNvPr id="4" name="Picture 3"/>
          <p:cNvPicPr>
            <a:picLocks noChangeAspect="1"/>
          </p:cNvPicPr>
          <p:nvPr/>
        </p:nvPicPr>
        <p:blipFill>
          <a:blip r:embed="rId2"/>
          <a:stretch>
            <a:fillRect/>
          </a:stretch>
        </p:blipFill>
        <p:spPr>
          <a:xfrm>
            <a:off x="457200" y="1661877"/>
            <a:ext cx="4919548" cy="4614704"/>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stretch>
            <a:fillRect/>
          </a:stretch>
        </p:blipFill>
        <p:spPr>
          <a:xfrm>
            <a:off x="5778364" y="2496582"/>
            <a:ext cx="2380586" cy="480485"/>
          </a:xfrm>
          <a:prstGeom prst="rect">
            <a:avLst/>
          </a:prstGeom>
        </p:spPr>
      </p:pic>
      <p:sp>
        <p:nvSpPr>
          <p:cNvPr id="8" name="TextBox 7"/>
          <p:cNvSpPr txBox="1"/>
          <p:nvPr/>
        </p:nvSpPr>
        <p:spPr>
          <a:xfrm>
            <a:off x="6414842" y="6276581"/>
            <a:ext cx="2070599" cy="338554"/>
          </a:xfrm>
          <a:prstGeom prst="rect">
            <a:avLst/>
          </a:prstGeom>
          <a:noFill/>
          <a:ln>
            <a:solidFill>
              <a:srgbClr val="FF0000"/>
            </a:solidFill>
          </a:ln>
        </p:spPr>
        <p:txBody>
          <a:bodyPr wrap="none" rtlCol="0">
            <a:spAutoFit/>
          </a:bodyPr>
          <a:lstStyle/>
          <a:p>
            <a:r>
              <a:rPr lang="en-US" sz="1600" dirty="0" err="1" smtClean="0">
                <a:solidFill>
                  <a:srgbClr val="FF0000"/>
                </a:solidFill>
              </a:rPr>
              <a:t>Gori</a:t>
            </a:r>
            <a:r>
              <a:rPr lang="en-US" sz="1600" dirty="0" smtClean="0">
                <a:solidFill>
                  <a:srgbClr val="FF0000"/>
                </a:solidFill>
              </a:rPr>
              <a:t> and IL: 1307.0496</a:t>
            </a:r>
            <a:endParaRPr lang="en-US" sz="1600" dirty="0">
              <a:solidFill>
                <a:srgbClr val="FF0000"/>
              </a:solidFill>
            </a:endParaRPr>
          </a:p>
        </p:txBody>
      </p:sp>
      <p:sp>
        <p:nvSpPr>
          <p:cNvPr id="9" name="TextBox 8"/>
          <p:cNvSpPr txBox="1"/>
          <p:nvPr/>
        </p:nvSpPr>
        <p:spPr>
          <a:xfrm>
            <a:off x="5621796" y="3493278"/>
            <a:ext cx="3252325" cy="646331"/>
          </a:xfrm>
          <a:prstGeom prst="rect">
            <a:avLst/>
          </a:prstGeom>
          <a:noFill/>
        </p:spPr>
        <p:txBody>
          <a:bodyPr wrap="none" rtlCol="0">
            <a:spAutoFit/>
          </a:bodyPr>
          <a:lstStyle/>
          <a:p>
            <a:r>
              <a:rPr lang="en-US" dirty="0" smtClean="0"/>
              <a:t>The limit on the mass change by</a:t>
            </a:r>
          </a:p>
          <a:p>
            <a:r>
              <a:rPr lang="en-US" dirty="0" smtClean="0"/>
              <a:t>O(100 </a:t>
            </a:r>
            <a:r>
              <a:rPr lang="en-US" dirty="0" err="1" smtClean="0"/>
              <a:t>GeV</a:t>
            </a:r>
            <a:r>
              <a:rPr lang="en-US" dirty="0" smtClean="0"/>
              <a:t>) </a:t>
            </a:r>
            <a:r>
              <a:rPr lang="en-US" dirty="0" smtClean="0"/>
              <a:t>without NLO effects.</a:t>
            </a:r>
            <a:endParaRPr lang="en-US" dirty="0"/>
          </a:p>
        </p:txBody>
      </p:sp>
      <p:cxnSp>
        <p:nvCxnSpPr>
          <p:cNvPr id="10" name="Straight Connector 9"/>
          <p:cNvCxnSpPr/>
          <p:nvPr/>
        </p:nvCxnSpPr>
        <p:spPr>
          <a:xfrm>
            <a:off x="921739" y="4431642"/>
            <a:ext cx="4455009" cy="0"/>
          </a:xfrm>
          <a:prstGeom prst="line">
            <a:avLst/>
          </a:prstGeom>
          <a:ln w="38100" cmpd="sng">
            <a:solidFill>
              <a:srgbClr val="FF0080"/>
            </a:solidFill>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03710849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591479" y="1755044"/>
            <a:ext cx="5030317" cy="4597941"/>
          </a:xfrm>
          <a:prstGeom prst="rect">
            <a:avLst/>
          </a:prstGeom>
        </p:spPr>
      </p:pic>
      <p:sp>
        <p:nvSpPr>
          <p:cNvPr id="3" name="Content Placeholder 2"/>
          <p:cNvSpPr>
            <a:spLocks noGrp="1"/>
          </p:cNvSpPr>
          <p:nvPr>
            <p:ph idx="1"/>
          </p:nvPr>
        </p:nvSpPr>
        <p:spPr>
          <a:xfrm>
            <a:off x="457200" y="765382"/>
            <a:ext cx="8229600" cy="5360781"/>
          </a:xfrm>
        </p:spPr>
        <p:txBody>
          <a:bodyPr>
            <a:normAutofit/>
          </a:bodyPr>
          <a:lstStyle/>
          <a:p>
            <a:pPr marL="0" indent="0">
              <a:buNone/>
            </a:pPr>
            <a:r>
              <a:rPr lang="en-US" sz="2000" dirty="0" smtClean="0">
                <a:solidFill>
                  <a:srgbClr val="0000FF"/>
                </a:solidFill>
              </a:rPr>
              <a:t>Use </a:t>
            </a:r>
            <a:r>
              <a:rPr lang="en-US" sz="2000" dirty="0" err="1" smtClean="0">
                <a:solidFill>
                  <a:srgbClr val="0000FF"/>
                </a:solidFill>
              </a:rPr>
              <a:t>hgg</a:t>
            </a:r>
            <a:r>
              <a:rPr lang="en-US" sz="2000" dirty="0" smtClean="0">
                <a:solidFill>
                  <a:srgbClr val="0000FF"/>
                </a:solidFill>
              </a:rPr>
              <a:t> coupling to constrain new colored fermions:</a:t>
            </a:r>
            <a:endParaRPr lang="en-US" sz="2000" dirty="0">
              <a:solidFill>
                <a:srgbClr val="0000FF"/>
              </a:solidFill>
            </a:endParaRPr>
          </a:p>
        </p:txBody>
      </p:sp>
      <p:sp>
        <p:nvSpPr>
          <p:cNvPr id="8" name="TextBox 7"/>
          <p:cNvSpPr txBox="1"/>
          <p:nvPr/>
        </p:nvSpPr>
        <p:spPr>
          <a:xfrm>
            <a:off x="6414842" y="6276581"/>
            <a:ext cx="2070599" cy="338554"/>
          </a:xfrm>
          <a:prstGeom prst="rect">
            <a:avLst/>
          </a:prstGeom>
          <a:noFill/>
          <a:ln>
            <a:solidFill>
              <a:srgbClr val="FF0000"/>
            </a:solidFill>
          </a:ln>
        </p:spPr>
        <p:txBody>
          <a:bodyPr wrap="none" rtlCol="0">
            <a:spAutoFit/>
          </a:bodyPr>
          <a:lstStyle/>
          <a:p>
            <a:r>
              <a:rPr lang="en-US" sz="1600" dirty="0" err="1" smtClean="0">
                <a:solidFill>
                  <a:srgbClr val="FF0000"/>
                </a:solidFill>
              </a:rPr>
              <a:t>Gori</a:t>
            </a:r>
            <a:r>
              <a:rPr lang="en-US" sz="1600" dirty="0" smtClean="0">
                <a:solidFill>
                  <a:srgbClr val="FF0000"/>
                </a:solidFill>
              </a:rPr>
              <a:t> and IL: 1307.0496</a:t>
            </a:r>
            <a:endParaRPr lang="en-US" sz="1600" dirty="0">
              <a:solidFill>
                <a:srgbClr val="FF0000"/>
              </a:solidFill>
            </a:endParaRPr>
          </a:p>
        </p:txBody>
      </p:sp>
      <p:cxnSp>
        <p:nvCxnSpPr>
          <p:cNvPr id="10" name="Straight Connector 9"/>
          <p:cNvCxnSpPr/>
          <p:nvPr/>
        </p:nvCxnSpPr>
        <p:spPr>
          <a:xfrm>
            <a:off x="1323355" y="4414246"/>
            <a:ext cx="4455009" cy="0"/>
          </a:xfrm>
          <a:prstGeom prst="line">
            <a:avLst/>
          </a:prstGeom>
          <a:ln w="38100" cmpd="sng">
            <a:solidFill>
              <a:srgbClr val="FF0080"/>
            </a:solidFill>
          </a:ln>
        </p:spPr>
        <p:style>
          <a:lnRef idx="2">
            <a:schemeClr val="accent2"/>
          </a:lnRef>
          <a:fillRef idx="0">
            <a:schemeClr val="accent2"/>
          </a:fillRef>
          <a:effectRef idx="1">
            <a:schemeClr val="accent2"/>
          </a:effectRef>
          <a:fontRef idx="minor">
            <a:schemeClr val="tx1"/>
          </a:fontRef>
        </p:style>
      </p:cxnSp>
      <p:pic>
        <p:nvPicPr>
          <p:cNvPr id="12" name="Picture 11"/>
          <p:cNvPicPr>
            <a:picLocks noChangeAspect="1"/>
          </p:cNvPicPr>
          <p:nvPr/>
        </p:nvPicPr>
        <p:blipFill>
          <a:blip r:embed="rId3"/>
          <a:stretch>
            <a:fillRect/>
          </a:stretch>
        </p:blipFill>
        <p:spPr>
          <a:xfrm>
            <a:off x="6088194" y="2035221"/>
            <a:ext cx="2235820" cy="681551"/>
          </a:xfrm>
          <a:prstGeom prst="rect">
            <a:avLst/>
          </a:prstGeom>
        </p:spPr>
      </p:pic>
      <p:pic>
        <p:nvPicPr>
          <p:cNvPr id="13" name="Picture 12"/>
          <p:cNvPicPr>
            <a:picLocks noChangeAspect="1"/>
          </p:cNvPicPr>
          <p:nvPr/>
        </p:nvPicPr>
        <p:blipFill>
          <a:blip r:embed="rId4"/>
          <a:stretch>
            <a:fillRect/>
          </a:stretch>
        </p:blipFill>
        <p:spPr>
          <a:xfrm>
            <a:off x="6088194" y="3215398"/>
            <a:ext cx="1340083" cy="717640"/>
          </a:xfrm>
          <a:prstGeom prst="rect">
            <a:avLst/>
          </a:prstGeom>
        </p:spPr>
      </p:pic>
    </p:spTree>
    <p:extLst>
      <p:ext uri="{BB962C8B-B14F-4D97-AF65-F5344CB8AC3E}">
        <p14:creationId xmlns:p14="http://schemas.microsoft.com/office/powerpoint/2010/main" val="11432916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5297"/>
          </a:xfrm>
        </p:spPr>
        <p:txBody>
          <a:bodyPr>
            <a:normAutofit/>
          </a:bodyPr>
          <a:lstStyle/>
          <a:p>
            <a:pPr algn="l"/>
            <a:r>
              <a:rPr lang="en-US" sz="2000" dirty="0" smtClean="0">
                <a:latin typeface="+mn-lt"/>
                <a:cs typeface="Arial"/>
              </a:rPr>
              <a:t>Why loop-induced couplings?</a:t>
            </a:r>
            <a:endParaRPr lang="en-US" sz="2000" dirty="0">
              <a:latin typeface="+mn-lt"/>
              <a:cs typeface="Arial"/>
            </a:endParaRPr>
          </a:p>
        </p:txBody>
      </p:sp>
      <p:sp>
        <p:nvSpPr>
          <p:cNvPr id="3" name="Content Placeholder 2"/>
          <p:cNvSpPr>
            <a:spLocks noGrp="1"/>
          </p:cNvSpPr>
          <p:nvPr>
            <p:ph idx="1"/>
          </p:nvPr>
        </p:nvSpPr>
        <p:spPr>
          <a:xfrm>
            <a:off x="457200" y="959936"/>
            <a:ext cx="8229600" cy="5166228"/>
          </a:xfrm>
        </p:spPr>
        <p:txBody>
          <a:bodyPr>
            <a:normAutofit/>
          </a:bodyPr>
          <a:lstStyle/>
          <a:p>
            <a:pPr marL="0" indent="0">
              <a:buNone/>
            </a:pPr>
            <a:r>
              <a:rPr lang="en-US" sz="2000" dirty="0" smtClean="0">
                <a:solidFill>
                  <a:srgbClr val="0000FF"/>
                </a:solidFill>
                <a:cs typeface="Arial"/>
              </a:rPr>
              <a:t>Theoretically</a:t>
            </a:r>
          </a:p>
          <a:p>
            <a:endParaRPr lang="en-US" sz="2400" dirty="0" smtClean="0">
              <a:solidFill>
                <a:srgbClr val="0000FF"/>
              </a:solidFill>
              <a:cs typeface="Arial"/>
            </a:endParaRPr>
          </a:p>
          <a:p>
            <a:r>
              <a:rPr lang="en-US" sz="2000" dirty="0">
                <a:solidFill>
                  <a:srgbClr val="0000FF"/>
                </a:solidFill>
                <a:cs typeface="Arial"/>
              </a:rPr>
              <a:t>They are excellent indirect probe to new physics</a:t>
            </a:r>
            <a:r>
              <a:rPr lang="en-US" sz="2000" dirty="0" smtClean="0">
                <a:solidFill>
                  <a:srgbClr val="0000FF"/>
                </a:solidFill>
                <a:cs typeface="Arial"/>
              </a:rPr>
              <a:t>. This is where new physics is likely to show up first!</a:t>
            </a:r>
            <a:endParaRPr lang="en-US" sz="2000" dirty="0">
              <a:solidFill>
                <a:srgbClr val="0000FF"/>
              </a:solidFill>
              <a:cs typeface="Arial"/>
            </a:endParaRPr>
          </a:p>
          <a:p>
            <a:pPr marL="0" indent="0">
              <a:buNone/>
            </a:pPr>
            <a:endParaRPr lang="en-US" sz="2000" dirty="0">
              <a:solidFill>
                <a:srgbClr val="0000FF"/>
              </a:solidFill>
              <a:cs typeface="Arial"/>
            </a:endParaRPr>
          </a:p>
          <a:p>
            <a:pPr marL="0" indent="0">
              <a:buNone/>
            </a:pPr>
            <a:endParaRPr lang="en-US" sz="2000" dirty="0">
              <a:solidFill>
                <a:srgbClr val="0000FF"/>
              </a:solidFill>
              <a:cs typeface="Arial"/>
            </a:endParaRPr>
          </a:p>
          <a:p>
            <a:r>
              <a:rPr lang="en-US" sz="2000" dirty="0">
                <a:solidFill>
                  <a:srgbClr val="0000FF"/>
                </a:solidFill>
                <a:cs typeface="Arial"/>
              </a:rPr>
              <a:t>They are intimately connected to the major guiding principle for physics beyond the SM:</a:t>
            </a:r>
          </a:p>
          <a:p>
            <a:pPr marL="0" indent="0">
              <a:buNone/>
            </a:pPr>
            <a:r>
              <a:rPr lang="en-US" sz="2000" b="1" dirty="0">
                <a:solidFill>
                  <a:srgbClr val="0000FF"/>
                </a:solidFill>
                <a:cs typeface="Arial"/>
              </a:rPr>
              <a:t>     </a:t>
            </a:r>
            <a:r>
              <a:rPr lang="en-US" sz="2000" b="1" dirty="0" smtClean="0">
                <a:solidFill>
                  <a:srgbClr val="0000FF"/>
                </a:solidFill>
                <a:cs typeface="Arial"/>
              </a:rPr>
              <a:t> The </a:t>
            </a:r>
            <a:r>
              <a:rPr lang="en-US" sz="2000" b="1" dirty="0">
                <a:solidFill>
                  <a:srgbClr val="0000FF"/>
                </a:solidFill>
                <a:cs typeface="Arial"/>
              </a:rPr>
              <a:t>naturalness principle.</a:t>
            </a:r>
          </a:p>
          <a:p>
            <a:endParaRPr lang="en-US" sz="2400" dirty="0">
              <a:solidFill>
                <a:srgbClr val="0000FF"/>
              </a:solidFill>
              <a:latin typeface="Arial"/>
              <a:cs typeface="Arial"/>
            </a:endParaRPr>
          </a:p>
        </p:txBody>
      </p:sp>
    </p:spTree>
    <p:extLst>
      <p:ext uri="{BB962C8B-B14F-4D97-AF65-F5344CB8AC3E}">
        <p14:creationId xmlns:p14="http://schemas.microsoft.com/office/powerpoint/2010/main" val="32745941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8321"/>
            <a:ext cx="8229600" cy="5847843"/>
          </a:xfrm>
        </p:spPr>
        <p:txBody>
          <a:bodyPr>
            <a:normAutofit/>
          </a:bodyPr>
          <a:lstStyle/>
          <a:p>
            <a:pPr marL="0" indent="0">
              <a:buNone/>
            </a:pPr>
            <a:r>
              <a:rPr lang="en-US" sz="2000" dirty="0" smtClean="0"/>
              <a:t>Constraints on the PNGB composite Higgs models:</a:t>
            </a:r>
            <a:endParaRPr lang="en-US" sz="2000" dirty="0"/>
          </a:p>
        </p:txBody>
      </p:sp>
      <p:pic>
        <p:nvPicPr>
          <p:cNvPr id="4" name="Picture 3"/>
          <p:cNvPicPr>
            <a:picLocks noChangeAspect="1"/>
          </p:cNvPicPr>
          <p:nvPr/>
        </p:nvPicPr>
        <p:blipFill>
          <a:blip r:embed="rId2"/>
          <a:stretch>
            <a:fillRect/>
          </a:stretch>
        </p:blipFill>
        <p:spPr>
          <a:xfrm>
            <a:off x="551793" y="991707"/>
            <a:ext cx="8135007" cy="5538192"/>
          </a:xfrm>
          <a:prstGeom prst="rect">
            <a:avLst/>
          </a:prstGeom>
        </p:spPr>
      </p:pic>
    </p:spTree>
    <p:extLst>
      <p:ext uri="{BB962C8B-B14F-4D97-AF65-F5344CB8AC3E}">
        <p14:creationId xmlns:p14="http://schemas.microsoft.com/office/powerpoint/2010/main" val="406437680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6222"/>
            <a:ext cx="8229600" cy="5757763"/>
          </a:xfrm>
        </p:spPr>
        <p:txBody>
          <a:bodyPr>
            <a:normAutofit/>
          </a:bodyPr>
          <a:lstStyle/>
          <a:p>
            <a:pPr marL="0" indent="0">
              <a:buNone/>
            </a:pPr>
            <a:r>
              <a:rPr lang="en-US" sz="2000" dirty="0" smtClean="0"/>
              <a:t>Constraints on the stop sector in SUSY:</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solidFill>
                  <a:srgbClr val="0000FF"/>
                </a:solidFill>
              </a:rPr>
              <a:t>This is independent of MSSM and applies to SUSY in general!</a:t>
            </a:r>
          </a:p>
          <a:p>
            <a:pPr marL="0" indent="0">
              <a:buNone/>
            </a:pPr>
            <a:endParaRPr lang="en-US" sz="2000" dirty="0"/>
          </a:p>
          <a:p>
            <a:pPr marL="0" indent="0">
              <a:buNone/>
            </a:pPr>
            <a:endParaRPr lang="en-US" sz="2000" dirty="0"/>
          </a:p>
        </p:txBody>
      </p:sp>
      <p:pic>
        <p:nvPicPr>
          <p:cNvPr id="4" name="Picture 3"/>
          <p:cNvPicPr>
            <a:picLocks noChangeAspect="1"/>
          </p:cNvPicPr>
          <p:nvPr/>
        </p:nvPicPr>
        <p:blipFill>
          <a:blip r:embed="rId2"/>
          <a:stretch>
            <a:fillRect/>
          </a:stretch>
        </p:blipFill>
        <p:spPr>
          <a:xfrm>
            <a:off x="0" y="1346200"/>
            <a:ext cx="9144000" cy="4140329"/>
          </a:xfrm>
          <a:prstGeom prst="rect">
            <a:avLst/>
          </a:prstGeom>
        </p:spPr>
      </p:pic>
    </p:spTree>
    <p:extLst>
      <p:ext uri="{BB962C8B-B14F-4D97-AF65-F5344CB8AC3E}">
        <p14:creationId xmlns:p14="http://schemas.microsoft.com/office/powerpoint/2010/main" val="203298745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57200" y="668869"/>
            <a:ext cx="8491548" cy="707886"/>
          </a:xfrm>
          <a:prstGeom prst="rect">
            <a:avLst/>
          </a:prstGeom>
          <a:noFill/>
        </p:spPr>
        <p:txBody>
          <a:bodyPr wrap="square" rtlCol="0">
            <a:spAutoFit/>
          </a:bodyPr>
          <a:lstStyle/>
          <a:p>
            <a:pPr marL="0" indent="0">
              <a:buNone/>
            </a:pPr>
            <a:r>
              <a:rPr lang="en-US" sz="2000" dirty="0" smtClean="0">
                <a:solidFill>
                  <a:srgbClr val="FF0000"/>
                </a:solidFill>
              </a:rPr>
              <a:t>It’s interesting to compare the bound from precision Higgs measurements with those from direct searches at the LHC:</a:t>
            </a:r>
          </a:p>
        </p:txBody>
      </p:sp>
      <p:pic>
        <p:nvPicPr>
          <p:cNvPr id="3" name="Picture 2"/>
          <p:cNvPicPr>
            <a:picLocks noChangeAspect="1"/>
          </p:cNvPicPr>
          <p:nvPr/>
        </p:nvPicPr>
        <p:blipFill>
          <a:blip r:embed="rId2"/>
          <a:stretch>
            <a:fillRect/>
          </a:stretch>
        </p:blipFill>
        <p:spPr>
          <a:xfrm>
            <a:off x="457200" y="1591591"/>
            <a:ext cx="4103556" cy="3008064"/>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168187" y="1749720"/>
            <a:ext cx="2998049" cy="1200329"/>
          </a:xfrm>
          <a:prstGeom prst="rect">
            <a:avLst/>
          </a:prstGeom>
          <a:noFill/>
        </p:spPr>
        <p:txBody>
          <a:bodyPr wrap="none" rtlCol="0">
            <a:spAutoFit/>
          </a:bodyPr>
          <a:lstStyle/>
          <a:p>
            <a:r>
              <a:rPr lang="en-US" dirty="0" smtClean="0">
                <a:solidFill>
                  <a:srgbClr val="0000FF"/>
                </a:solidFill>
              </a:rPr>
              <a:t>Current bound &lt; </a:t>
            </a:r>
            <a:r>
              <a:rPr lang="en-US" dirty="0" smtClean="0">
                <a:solidFill>
                  <a:srgbClr val="0000FF"/>
                </a:solidFill>
              </a:rPr>
              <a:t>600-700 </a:t>
            </a:r>
            <a:r>
              <a:rPr lang="en-US" dirty="0" err="1" smtClean="0">
                <a:solidFill>
                  <a:srgbClr val="0000FF"/>
                </a:solidFill>
              </a:rPr>
              <a:t>GeV</a:t>
            </a:r>
            <a:endParaRPr lang="en-US" dirty="0" smtClean="0">
              <a:solidFill>
                <a:srgbClr val="0000FF"/>
              </a:solidFill>
            </a:endParaRPr>
          </a:p>
          <a:p>
            <a:endParaRPr lang="en-US" dirty="0" smtClean="0">
              <a:solidFill>
                <a:srgbClr val="0000FF"/>
              </a:solidFill>
            </a:endParaRPr>
          </a:p>
          <a:p>
            <a:r>
              <a:rPr lang="en-US" dirty="0" smtClean="0">
                <a:solidFill>
                  <a:srgbClr val="0000FF"/>
                </a:solidFill>
              </a:rPr>
              <a:t>Projection for 14 </a:t>
            </a:r>
            <a:r>
              <a:rPr lang="en-US" dirty="0" err="1" smtClean="0">
                <a:solidFill>
                  <a:srgbClr val="0000FF"/>
                </a:solidFill>
              </a:rPr>
              <a:t>TeV</a:t>
            </a:r>
            <a:r>
              <a:rPr lang="en-US" dirty="0" smtClean="0">
                <a:solidFill>
                  <a:srgbClr val="0000FF"/>
                </a:solidFill>
              </a:rPr>
              <a:t> LHC is </a:t>
            </a:r>
          </a:p>
          <a:p>
            <a:r>
              <a:rPr lang="en-US" dirty="0">
                <a:solidFill>
                  <a:srgbClr val="0000FF"/>
                </a:solidFill>
              </a:rPr>
              <a:t>a</a:t>
            </a:r>
            <a:r>
              <a:rPr lang="en-US" dirty="0" smtClean="0">
                <a:solidFill>
                  <a:srgbClr val="0000FF"/>
                </a:solidFill>
              </a:rPr>
              <a:t>bout 1.2 </a:t>
            </a:r>
            <a:r>
              <a:rPr lang="en-US" dirty="0" err="1" smtClean="0">
                <a:solidFill>
                  <a:srgbClr val="0000FF"/>
                </a:solidFill>
              </a:rPr>
              <a:t>TeV</a:t>
            </a:r>
            <a:r>
              <a:rPr lang="en-US" dirty="0" smtClean="0">
                <a:solidFill>
                  <a:srgbClr val="0000FF"/>
                </a:solidFill>
              </a:rPr>
              <a:t>!</a:t>
            </a:r>
            <a:endParaRPr lang="en-US" dirty="0">
              <a:solidFill>
                <a:srgbClr val="0000FF"/>
              </a:solidFill>
            </a:endParaRPr>
          </a:p>
        </p:txBody>
      </p:sp>
      <p:pic>
        <p:nvPicPr>
          <p:cNvPr id="6" name="Picture 5"/>
          <p:cNvPicPr>
            <a:picLocks noChangeAspect="1"/>
          </p:cNvPicPr>
          <p:nvPr/>
        </p:nvPicPr>
        <p:blipFill>
          <a:blip r:embed="rId3"/>
          <a:stretch>
            <a:fillRect/>
          </a:stretch>
        </p:blipFill>
        <p:spPr>
          <a:xfrm>
            <a:off x="3861059" y="3559924"/>
            <a:ext cx="4798577" cy="2879146"/>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620182" y="6099282"/>
            <a:ext cx="3169758" cy="584776"/>
          </a:xfrm>
          <a:prstGeom prst="rect">
            <a:avLst/>
          </a:prstGeom>
          <a:noFill/>
        </p:spPr>
        <p:txBody>
          <a:bodyPr wrap="none" rtlCol="0">
            <a:spAutoFit/>
          </a:bodyPr>
          <a:lstStyle/>
          <a:p>
            <a:r>
              <a:rPr lang="en-US" sz="1600" dirty="0" smtClean="0">
                <a:solidFill>
                  <a:srgbClr val="FF0080"/>
                </a:solidFill>
              </a:rPr>
              <a:t>Physics Briefing Book for “European</a:t>
            </a:r>
          </a:p>
          <a:p>
            <a:r>
              <a:rPr lang="en-US" sz="1600" dirty="0" smtClean="0">
                <a:solidFill>
                  <a:srgbClr val="FF0080"/>
                </a:solidFill>
              </a:rPr>
              <a:t>Strategy for Particle Physics”</a:t>
            </a:r>
            <a:endParaRPr lang="en-US" sz="1600" dirty="0">
              <a:solidFill>
                <a:srgbClr val="FF0080"/>
              </a:solidFill>
            </a:endParaRPr>
          </a:p>
        </p:txBody>
      </p:sp>
    </p:spTree>
    <p:extLst>
      <p:ext uri="{BB962C8B-B14F-4D97-AF65-F5344CB8AC3E}">
        <p14:creationId xmlns:p14="http://schemas.microsoft.com/office/powerpoint/2010/main" val="227462611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5962"/>
            <a:ext cx="8229600" cy="5550202"/>
          </a:xfrm>
        </p:spPr>
        <p:txBody>
          <a:bodyPr>
            <a:normAutofit/>
          </a:bodyPr>
          <a:lstStyle/>
          <a:p>
            <a:pPr marL="0" indent="0">
              <a:buNone/>
            </a:pPr>
            <a:r>
              <a:rPr lang="en-US" sz="2000" dirty="0" smtClean="0">
                <a:cs typeface="Arial"/>
              </a:rPr>
              <a:t>It is important to recall that direct searches always depend on the decay final states and the rest of the spectrum:</a:t>
            </a:r>
            <a:endParaRPr lang="en-US" sz="2000" dirty="0">
              <a:cs typeface="Arial"/>
            </a:endParaRPr>
          </a:p>
        </p:txBody>
      </p:sp>
      <p:pic>
        <p:nvPicPr>
          <p:cNvPr id="4" name="Picture 3"/>
          <p:cNvPicPr>
            <a:picLocks noChangeAspect="1"/>
          </p:cNvPicPr>
          <p:nvPr/>
        </p:nvPicPr>
        <p:blipFill>
          <a:blip r:embed="rId2"/>
          <a:stretch>
            <a:fillRect/>
          </a:stretch>
        </p:blipFill>
        <p:spPr>
          <a:xfrm>
            <a:off x="1741863" y="1429138"/>
            <a:ext cx="5625513" cy="4123717"/>
          </a:xfrm>
          <a:prstGeom prst="rect">
            <a:avLst/>
          </a:prstGeom>
          <a:ln>
            <a:noFill/>
          </a:ln>
          <a:effectLst>
            <a:outerShdw blurRad="292100" dist="139700" dir="2700000" algn="tl" rotWithShape="0">
              <a:srgbClr val="333333">
                <a:alpha val="65000"/>
              </a:srgbClr>
            </a:outerShdw>
          </a:effectLst>
        </p:spPr>
      </p:pic>
      <p:sp>
        <p:nvSpPr>
          <p:cNvPr id="5" name="Donut 4"/>
          <p:cNvSpPr>
            <a:spLocks/>
          </p:cNvSpPr>
          <p:nvPr/>
        </p:nvSpPr>
        <p:spPr>
          <a:xfrm rot="18600000">
            <a:off x="1400822" y="3249012"/>
            <a:ext cx="3809693" cy="886093"/>
          </a:xfrm>
          <a:prstGeom prst="donut">
            <a:avLst>
              <a:gd name="adj" fmla="val 9276"/>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sp>
        <p:nvSpPr>
          <p:cNvPr id="6" name="Up Arrow 5"/>
          <p:cNvSpPr/>
          <p:nvPr/>
        </p:nvSpPr>
        <p:spPr>
          <a:xfrm>
            <a:off x="2923163" y="4727166"/>
            <a:ext cx="484632" cy="1253970"/>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41107" y="5981136"/>
            <a:ext cx="5502603" cy="646331"/>
          </a:xfrm>
          <a:prstGeom prst="rect">
            <a:avLst/>
          </a:prstGeom>
          <a:noFill/>
        </p:spPr>
        <p:txBody>
          <a:bodyPr wrap="none" rtlCol="0">
            <a:spAutoFit/>
          </a:bodyPr>
          <a:lstStyle/>
          <a:p>
            <a:r>
              <a:rPr lang="en-US" b="1" dirty="0" smtClean="0"/>
              <a:t>Direct searches have less/no acceptances in this region</a:t>
            </a:r>
          </a:p>
          <a:p>
            <a:r>
              <a:rPr lang="en-US" b="1" dirty="0"/>
              <a:t>d</a:t>
            </a:r>
            <a:r>
              <a:rPr lang="en-US" b="1" dirty="0" smtClean="0"/>
              <a:t>ue to kinematics, hence the degraded limits.</a:t>
            </a:r>
            <a:endParaRPr lang="en-US" b="1" dirty="0"/>
          </a:p>
        </p:txBody>
      </p:sp>
    </p:spTree>
    <p:extLst>
      <p:ext uri="{BB962C8B-B14F-4D97-AF65-F5344CB8AC3E}">
        <p14:creationId xmlns:p14="http://schemas.microsoft.com/office/powerpoint/2010/main" val="420113201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9754"/>
            <a:ext cx="8229600" cy="5256410"/>
          </a:xfrm>
        </p:spPr>
        <p:txBody>
          <a:bodyPr>
            <a:normAutofit/>
          </a:bodyPr>
          <a:lstStyle/>
          <a:p>
            <a:pPr marL="0" indent="0">
              <a:buNone/>
            </a:pPr>
            <a:endParaRPr lang="en-US" sz="2000" dirty="0" smtClean="0"/>
          </a:p>
          <a:p>
            <a:pPr marL="0" indent="0">
              <a:buNone/>
            </a:pPr>
            <a:endParaRPr lang="en-US" sz="2000" dirty="0"/>
          </a:p>
          <a:p>
            <a:pPr marL="0" indent="0">
              <a:buNone/>
            </a:pPr>
            <a:r>
              <a:rPr lang="en-US" sz="2000" dirty="0" smtClean="0">
                <a:solidFill>
                  <a:srgbClr val="0000FF"/>
                </a:solidFill>
              </a:rPr>
              <a:t>Constraints from precision Higgs measurements, on the other hand, involve a different set of assumptions from the direct searches.</a:t>
            </a:r>
          </a:p>
          <a:p>
            <a:pPr marL="0" indent="0">
              <a:buNone/>
            </a:pPr>
            <a:endParaRPr lang="en-US" sz="2000" dirty="0">
              <a:solidFill>
                <a:srgbClr val="0000FF"/>
              </a:solidFill>
            </a:endParaRPr>
          </a:p>
          <a:p>
            <a:pPr marL="0" indent="0">
              <a:buNone/>
            </a:pPr>
            <a:r>
              <a:rPr lang="en-US" sz="2000" dirty="0" smtClean="0">
                <a:solidFill>
                  <a:srgbClr val="0000FF"/>
                </a:solidFill>
              </a:rPr>
              <a:t>So precision measurements and direct searches are very much complementary to each other!</a:t>
            </a:r>
            <a:endParaRPr lang="en-US" sz="2000" dirty="0">
              <a:solidFill>
                <a:srgbClr val="0000FF"/>
              </a:solidFill>
            </a:endParaRPr>
          </a:p>
        </p:txBody>
      </p:sp>
    </p:spTree>
    <p:extLst>
      <p:ext uri="{BB962C8B-B14F-4D97-AF65-F5344CB8AC3E}">
        <p14:creationId xmlns:p14="http://schemas.microsoft.com/office/powerpoint/2010/main" val="39456998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6222"/>
            <a:ext cx="8229600" cy="5499941"/>
          </a:xfrm>
        </p:spPr>
        <p:txBody>
          <a:bodyPr>
            <a:normAutofit/>
          </a:bodyPr>
          <a:lstStyle/>
          <a:p>
            <a:pPr marL="0" indent="0">
              <a:buNone/>
            </a:pPr>
            <a:r>
              <a:rPr lang="en-US" sz="2400" dirty="0" smtClean="0"/>
              <a:t>Closing remarks:</a:t>
            </a:r>
          </a:p>
          <a:p>
            <a:pPr marL="0" indent="0">
              <a:buNone/>
            </a:pPr>
            <a:endParaRPr lang="en-US" sz="2400" dirty="0"/>
          </a:p>
          <a:p>
            <a:pPr marL="0" indent="0">
              <a:buNone/>
            </a:pPr>
            <a:r>
              <a:rPr lang="en-US" sz="2400" dirty="0" smtClean="0"/>
              <a:t>The discovery of the Higgs is one-of-a-lifetime event. We are lucky to be living at this particular juncture in history!</a:t>
            </a:r>
          </a:p>
          <a:p>
            <a:pPr marL="0" indent="0">
              <a:buNone/>
            </a:pPr>
            <a:endParaRPr lang="en-US" sz="2400" dirty="0"/>
          </a:p>
          <a:p>
            <a:pPr marL="0" indent="0">
              <a:buNone/>
            </a:pPr>
            <a:r>
              <a:rPr lang="en-US" sz="2400" dirty="0" smtClean="0"/>
              <a:t>The future ahead of us is exciting and challenging. However, I was reminded of the following quote at ISHP2013 in Beijing last week:</a:t>
            </a:r>
            <a:endParaRPr lang="en-US" sz="2400" dirty="0"/>
          </a:p>
        </p:txBody>
      </p:sp>
    </p:spTree>
    <p:extLst>
      <p:ext uri="{BB962C8B-B14F-4D97-AF65-F5344CB8AC3E}">
        <p14:creationId xmlns:p14="http://schemas.microsoft.com/office/powerpoint/2010/main" val="419696862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8828"/>
            <a:ext cx="8229600" cy="5517336"/>
          </a:xfrm>
        </p:spPr>
        <p:txBody>
          <a:bodyPr>
            <a:normAutofit/>
          </a:bodyPr>
          <a:lstStyle/>
          <a:p>
            <a:pPr marL="0" indent="0">
              <a:buNone/>
            </a:pPr>
            <a:endParaRPr lang="en-US" sz="2000" dirty="0"/>
          </a:p>
        </p:txBody>
      </p:sp>
      <p:sp>
        <p:nvSpPr>
          <p:cNvPr id="4" name="Content Placeholder 2"/>
          <p:cNvSpPr txBox="1">
            <a:spLocks/>
          </p:cNvSpPr>
          <p:nvPr/>
        </p:nvSpPr>
        <p:spPr>
          <a:xfrm>
            <a:off x="3347864" y="1600200"/>
            <a:ext cx="5338936" cy="452596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mtClean="0"/>
              <a:t>“…</a:t>
            </a:r>
            <a:r>
              <a:rPr lang="en-GB" b="1" smtClean="0"/>
              <a:t>we chose these things not because they are easy, but because they are hard, because that goal will serve to measure and organize the best of our energies and skills, because that challenge is one that we are willing to accept, one we are unwilling to postpone, and one which we intend to win</a:t>
            </a:r>
            <a:r>
              <a:rPr lang="en-GB" smtClean="0"/>
              <a:t>”: J.F. Kennedy, president of the US, 1962</a:t>
            </a:r>
            <a:endParaRPr lang="en-GB" dirty="0"/>
          </a:p>
        </p:txBody>
      </p:sp>
      <p:pic>
        <p:nvPicPr>
          <p:cNvPr id="5" name="Picture 2" descr="http://www.biography.com/imported/images/Biography/Images/Profiles/K/John-F-Kennedy-9362930-1-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82316"/>
            <a:ext cx="2602954" cy="26029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601062" y="6178350"/>
            <a:ext cx="4676318" cy="369332"/>
          </a:xfrm>
          <a:prstGeom prst="rect">
            <a:avLst/>
          </a:prstGeom>
          <a:noFill/>
        </p:spPr>
        <p:txBody>
          <a:bodyPr wrap="none" rtlCol="0">
            <a:spAutoFit/>
          </a:bodyPr>
          <a:lstStyle/>
          <a:p>
            <a:r>
              <a:rPr lang="en-US" dirty="0" smtClean="0">
                <a:solidFill>
                  <a:srgbClr val="FF0000"/>
                </a:solidFill>
              </a:rPr>
              <a:t>Slide from Michael </a:t>
            </a:r>
            <a:r>
              <a:rPr lang="en-US" dirty="0" err="1" smtClean="0">
                <a:solidFill>
                  <a:srgbClr val="FF0000"/>
                </a:solidFill>
              </a:rPr>
              <a:t>Koratzinos</a:t>
            </a:r>
            <a:r>
              <a:rPr lang="en-US" dirty="0" smtClean="0">
                <a:solidFill>
                  <a:srgbClr val="FF0000"/>
                </a:solidFill>
              </a:rPr>
              <a:t> at ISHP13, Beijing</a:t>
            </a:r>
            <a:endParaRPr lang="en-US" dirty="0">
              <a:solidFill>
                <a:srgbClr val="FF0000"/>
              </a:solidFill>
            </a:endParaRPr>
          </a:p>
        </p:txBody>
      </p:sp>
    </p:spTree>
    <p:extLst>
      <p:ext uri="{BB962C8B-B14F-4D97-AF65-F5344CB8AC3E}">
        <p14:creationId xmlns:p14="http://schemas.microsoft.com/office/powerpoint/2010/main" val="353943262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Grp="1" noChangeArrowheads="1"/>
          </p:cNvSpPr>
          <p:nvPr>
            <p:ph type="body" idx="1"/>
          </p:nvPr>
        </p:nvSpPr>
        <p:spPr>
          <a:xfrm>
            <a:off x="685800" y="508000"/>
            <a:ext cx="7772400" cy="5588000"/>
          </a:xfrm>
        </p:spPr>
        <p:txBody>
          <a:bodyPr>
            <a:normAutofit/>
          </a:bodyPr>
          <a:lstStyle/>
          <a:p>
            <a:pPr marL="0" indent="0">
              <a:buNone/>
            </a:pPr>
            <a:r>
              <a:rPr lang="en-US" sz="2000" dirty="0" smtClean="0">
                <a:solidFill>
                  <a:srgbClr val="0000FF"/>
                </a:solidFill>
                <a:cs typeface="Arial"/>
              </a:rPr>
              <a:t>Naturalness: </a:t>
            </a:r>
          </a:p>
          <a:p>
            <a:pPr marL="0" indent="0">
              <a:buNone/>
            </a:pPr>
            <a:r>
              <a:rPr lang="en-US" sz="2000" dirty="0" smtClean="0">
                <a:solidFill>
                  <a:srgbClr val="0000FF"/>
                </a:solidFill>
                <a:cs typeface="Arial"/>
              </a:rPr>
              <a:t>one</a:t>
            </a:r>
            <a:r>
              <a:rPr lang="en-US" sz="2000" dirty="0">
                <a:solidFill>
                  <a:srgbClr val="0000FF"/>
                </a:solidFill>
                <a:cs typeface="Arial"/>
              </a:rPr>
              <a:t>-loop quadratic divergences in the </a:t>
            </a:r>
            <a:r>
              <a:rPr lang="en-US" sz="2000" dirty="0" smtClean="0">
                <a:solidFill>
                  <a:srgbClr val="0000FF"/>
                </a:solidFill>
                <a:cs typeface="Arial"/>
              </a:rPr>
              <a:t>Higgs </a:t>
            </a:r>
            <a:r>
              <a:rPr lang="en-US" sz="2000" dirty="0">
                <a:solidFill>
                  <a:srgbClr val="0000FF"/>
                </a:solidFill>
                <a:cs typeface="Arial"/>
              </a:rPr>
              <a:t>mass </a:t>
            </a:r>
            <a:r>
              <a:rPr lang="en-US" sz="2000" dirty="0" smtClean="0">
                <a:solidFill>
                  <a:srgbClr val="0000FF"/>
                </a:solidFill>
                <a:cs typeface="Arial"/>
              </a:rPr>
              <a:t>is cut off by some  </a:t>
            </a:r>
            <a:r>
              <a:rPr lang="ja-JP" altLang="en-US" sz="2000" dirty="0" smtClean="0">
                <a:solidFill>
                  <a:srgbClr val="0000FF"/>
                </a:solidFill>
                <a:cs typeface="Arial"/>
              </a:rPr>
              <a:t>“</a:t>
            </a:r>
            <a:r>
              <a:rPr lang="en-US" sz="2000" dirty="0" smtClean="0">
                <a:solidFill>
                  <a:srgbClr val="0000FF"/>
                </a:solidFill>
                <a:cs typeface="Arial"/>
              </a:rPr>
              <a:t>blob</a:t>
            </a:r>
            <a:r>
              <a:rPr lang="ja-JP" altLang="en-US" sz="2000" dirty="0" smtClean="0">
                <a:solidFill>
                  <a:srgbClr val="0000FF"/>
                </a:solidFill>
                <a:cs typeface="Arial"/>
              </a:rPr>
              <a:t>”</a:t>
            </a:r>
            <a:r>
              <a:rPr lang="en-US" sz="2000" dirty="0" smtClean="0">
                <a:solidFill>
                  <a:srgbClr val="0000FF"/>
                </a:solidFill>
                <a:cs typeface="Arial"/>
              </a:rPr>
              <a:t> </a:t>
            </a:r>
            <a:r>
              <a:rPr lang="en-US" sz="2000" dirty="0">
                <a:solidFill>
                  <a:srgbClr val="0000FF"/>
                </a:solidFill>
                <a:cs typeface="Arial"/>
              </a:rPr>
              <a:t>at the </a:t>
            </a:r>
            <a:r>
              <a:rPr lang="en-US" sz="2000" dirty="0" err="1">
                <a:solidFill>
                  <a:srgbClr val="0000FF"/>
                </a:solidFill>
                <a:cs typeface="Arial"/>
              </a:rPr>
              <a:t>TeV</a:t>
            </a:r>
            <a:r>
              <a:rPr lang="en-US" sz="2000" dirty="0">
                <a:solidFill>
                  <a:srgbClr val="0000FF"/>
                </a:solidFill>
                <a:cs typeface="Arial"/>
              </a:rPr>
              <a:t> scale:</a:t>
            </a:r>
            <a:endParaRPr lang="en-US" sz="2000" dirty="0">
              <a:cs typeface="Arial"/>
            </a:endParaRPr>
          </a:p>
        </p:txBody>
      </p:sp>
      <p:pic>
        <p:nvPicPr>
          <p:cNvPr id="163844"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905000"/>
            <a:ext cx="43434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231235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smtClean="0">
                <a:solidFill>
                  <a:srgbClr val="0000FF"/>
                </a:solidFill>
                <a:latin typeface="+mn-lt"/>
                <a:cs typeface="Arial"/>
              </a:rPr>
              <a:t>Lock up 10 model-builders in one room and they’ll come up with 10</a:t>
            </a:r>
            <a:r>
              <a:rPr lang="en-US" sz="2000" baseline="30000" dirty="0" smtClean="0">
                <a:solidFill>
                  <a:srgbClr val="0000FF"/>
                </a:solidFill>
                <a:latin typeface="+mn-lt"/>
                <a:cs typeface="Arial"/>
              </a:rPr>
              <a:t>N</a:t>
            </a:r>
            <a:r>
              <a:rPr lang="en-US" sz="2000" dirty="0">
                <a:solidFill>
                  <a:srgbClr val="0000FF"/>
                </a:solidFill>
                <a:latin typeface="+mn-lt"/>
                <a:cs typeface="Arial"/>
              </a:rPr>
              <a:t> </a:t>
            </a:r>
            <a:r>
              <a:rPr lang="en-US" sz="2000" dirty="0" smtClean="0">
                <a:solidFill>
                  <a:srgbClr val="0000FF"/>
                </a:solidFill>
                <a:latin typeface="+mn-lt"/>
                <a:cs typeface="Arial"/>
              </a:rPr>
              <a:t>(N&gt;1) models for the “blob” in no time:</a:t>
            </a:r>
            <a:endParaRPr lang="en-US" sz="2000" dirty="0">
              <a:solidFill>
                <a:srgbClr val="0000FF"/>
              </a:solidFill>
              <a:latin typeface="+mn-lt"/>
              <a:cs typeface="Arial"/>
            </a:endParaRPr>
          </a:p>
        </p:txBody>
      </p:sp>
      <p:sp>
        <p:nvSpPr>
          <p:cNvPr id="3" name="Content Placeholder 2"/>
          <p:cNvSpPr>
            <a:spLocks noGrp="1"/>
          </p:cNvSpPr>
          <p:nvPr>
            <p:ph idx="1"/>
          </p:nvPr>
        </p:nvSpPr>
        <p:spPr/>
        <p:txBody>
          <a:bodyPr>
            <a:normAutofit/>
          </a:bodyPr>
          <a:lstStyle/>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smtClean="0">
              <a:solidFill>
                <a:srgbClr val="0000FF"/>
              </a:solidFill>
            </a:endParaRPr>
          </a:p>
          <a:p>
            <a:pPr marL="0" indent="0">
              <a:buNone/>
            </a:pPr>
            <a:endParaRPr lang="en-US" sz="2000" dirty="0" smtClean="0">
              <a:solidFill>
                <a:srgbClr val="0000FF"/>
              </a:solidFill>
            </a:endParaRPr>
          </a:p>
          <a:p>
            <a:pPr marL="0" indent="0">
              <a:buNone/>
            </a:pPr>
            <a:r>
              <a:rPr lang="en-US" sz="2000" dirty="0" smtClean="0">
                <a:solidFill>
                  <a:srgbClr val="0000FF"/>
                </a:solidFill>
                <a:cs typeface="Arial"/>
              </a:rPr>
              <a:t>However, no matter what the blob is,</a:t>
            </a:r>
          </a:p>
          <a:p>
            <a:pPr marL="0" indent="0">
              <a:buNone/>
            </a:pPr>
            <a:endParaRPr lang="en-US" sz="2000" dirty="0" smtClean="0">
              <a:solidFill>
                <a:srgbClr val="0000FF"/>
              </a:solidFill>
              <a:cs typeface="Arial"/>
            </a:endParaRPr>
          </a:p>
          <a:p>
            <a:r>
              <a:rPr lang="en-US" sz="2000" dirty="0" smtClean="0">
                <a:solidFill>
                  <a:srgbClr val="0000FF"/>
                </a:solidFill>
                <a:cs typeface="Arial"/>
              </a:rPr>
              <a:t>if it carries QCD color, Higgs-glue-glue coupling will be modified.</a:t>
            </a:r>
          </a:p>
          <a:p>
            <a:endParaRPr lang="en-US" sz="2000" dirty="0" smtClean="0">
              <a:solidFill>
                <a:srgbClr val="0000FF"/>
              </a:solidFill>
              <a:cs typeface="Arial"/>
            </a:endParaRPr>
          </a:p>
          <a:p>
            <a:r>
              <a:rPr lang="en-US" sz="2000" dirty="0">
                <a:solidFill>
                  <a:srgbClr val="0000FF"/>
                </a:solidFill>
                <a:cs typeface="Arial"/>
              </a:rPr>
              <a:t>i</a:t>
            </a:r>
            <a:r>
              <a:rPr lang="en-US" sz="2000" dirty="0" smtClean="0">
                <a:solidFill>
                  <a:srgbClr val="0000FF"/>
                </a:solidFill>
                <a:cs typeface="Arial"/>
              </a:rPr>
              <a:t>f it carries weak </a:t>
            </a:r>
            <a:r>
              <a:rPr lang="en-US" sz="2000" dirty="0" err="1" smtClean="0">
                <a:solidFill>
                  <a:srgbClr val="0000FF"/>
                </a:solidFill>
                <a:cs typeface="Arial"/>
              </a:rPr>
              <a:t>isopsin</a:t>
            </a:r>
            <a:r>
              <a:rPr lang="en-US" sz="2000" dirty="0">
                <a:solidFill>
                  <a:srgbClr val="0000FF"/>
                </a:solidFill>
                <a:cs typeface="Arial"/>
              </a:rPr>
              <a:t> </a:t>
            </a:r>
            <a:r>
              <a:rPr lang="en-US" sz="2000" dirty="0" smtClean="0">
                <a:solidFill>
                  <a:srgbClr val="0000FF"/>
                </a:solidFill>
                <a:cs typeface="Arial"/>
              </a:rPr>
              <a:t>or hypercharge, Higgs-photon-photon and Higgs-Z-photon couplings will be modified. </a:t>
            </a:r>
            <a:endParaRPr lang="en-US" sz="2000" dirty="0">
              <a:solidFill>
                <a:srgbClr val="0000FF"/>
              </a:solidFill>
              <a:cs typeface="Arial"/>
            </a:endParaRPr>
          </a:p>
        </p:txBody>
      </p:sp>
      <p:pic>
        <p:nvPicPr>
          <p:cNvPr id="4"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20472" y="1794435"/>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8185218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smtClean="0">
                <a:latin typeface="+mn-lt"/>
                <a:cs typeface="Arial"/>
              </a:rPr>
              <a:t>It is simple to see how these statements come about:</a:t>
            </a:r>
            <a:endParaRPr lang="en-US" sz="2000" dirty="0">
              <a:latin typeface="+mn-lt"/>
              <a:cs typeface="Arial"/>
            </a:endParaRPr>
          </a:p>
        </p:txBody>
      </p:sp>
      <p:sp>
        <p:nvSpPr>
          <p:cNvPr id="3" name="Content Placeholder 2"/>
          <p:cNvSpPr>
            <a:spLocks noGrp="1"/>
          </p:cNvSpPr>
          <p:nvPr>
            <p:ph idx="1"/>
          </p:nvPr>
        </p:nvSpPr>
        <p:spPr/>
        <p:txBody>
          <a:bodyPr/>
          <a:lstStyle/>
          <a:p>
            <a:endParaRPr lang="en-US" dirty="0"/>
          </a:p>
        </p:txBody>
      </p:sp>
      <p:pic>
        <p:nvPicPr>
          <p:cNvPr id="4"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20472" y="3192032"/>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14"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4956048" y="3711029"/>
            <a:ext cx="183366" cy="2000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5008" y="3409277"/>
            <a:ext cx="301752" cy="2682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20472" y="1417638"/>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4"/>
          <p:cNvPicPr>
            <a:picLocks noChangeArrowheads="1"/>
          </p:cNvPicPr>
          <p:nvPr/>
        </p:nvPicPr>
        <p:blipFill rotWithShape="1">
          <a:blip r:embed="rId2">
            <a:extLst>
              <a:ext uri="{28A0092B-C50C-407E-A947-70E740481C1C}">
                <a14:useLocalDpi xmlns:a14="http://schemas.microsoft.com/office/drawing/2010/main" val="0"/>
              </a:ext>
            </a:extLst>
          </a:blip>
          <a:srcRect t="80992" r="33834"/>
          <a:stretch/>
        </p:blipFill>
        <p:spPr bwMode="auto">
          <a:xfrm>
            <a:off x="2486751" y="4978804"/>
            <a:ext cx="3944470" cy="11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14" descr="latex-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5022327" y="5497801"/>
            <a:ext cx="183366" cy="2000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latex-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1287" y="5196049"/>
            <a:ext cx="301752" cy="2682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1639" y="4661647"/>
            <a:ext cx="448927" cy="534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97359" y="5961888"/>
            <a:ext cx="462367" cy="534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Down Arrow 12"/>
          <p:cNvSpPr/>
          <p:nvPr/>
        </p:nvSpPr>
        <p:spPr>
          <a:xfrm>
            <a:off x="4243294" y="2690245"/>
            <a:ext cx="484632" cy="5017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own Arrow 13"/>
          <p:cNvSpPr/>
          <p:nvPr/>
        </p:nvSpPr>
        <p:spPr>
          <a:xfrm>
            <a:off x="4243294" y="4441074"/>
            <a:ext cx="484632" cy="5017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3755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2451"/>
            <a:ext cx="8229600" cy="4420627"/>
          </a:xfrm>
        </p:spPr>
        <p:txBody>
          <a:bodyPr>
            <a:normAutofit/>
          </a:bodyPr>
          <a:lstStyle/>
          <a:p>
            <a:pPr algn="l"/>
            <a:r>
              <a:rPr lang="en-US" sz="2400" dirty="0" smtClean="0">
                <a:solidFill>
                  <a:srgbClr val="0000FF"/>
                </a:solidFill>
                <a:latin typeface="+mn-lt"/>
                <a:cs typeface="Arial"/>
              </a:rPr>
              <a:t>Loop-induced Higgs couplings in “natural” EWSB are modified naturally.</a:t>
            </a:r>
            <a:br>
              <a:rPr lang="en-US" sz="2400" dirty="0" smtClean="0">
                <a:solidFill>
                  <a:srgbClr val="0000FF"/>
                </a:solidFill>
                <a:latin typeface="+mn-lt"/>
                <a:cs typeface="Arial"/>
              </a:rPr>
            </a:br>
            <a:r>
              <a:rPr lang="en-US" sz="2400" dirty="0" smtClean="0">
                <a:solidFill>
                  <a:srgbClr val="0000FF"/>
                </a:solidFill>
                <a:latin typeface="+mn-lt"/>
                <a:cs typeface="Arial"/>
              </a:rPr>
              <a:t/>
            </a:r>
            <a:br>
              <a:rPr lang="en-US" sz="2400" dirty="0" smtClean="0">
                <a:solidFill>
                  <a:srgbClr val="0000FF"/>
                </a:solidFill>
                <a:latin typeface="+mn-lt"/>
                <a:cs typeface="Arial"/>
              </a:rPr>
            </a:br>
            <a:r>
              <a:rPr lang="en-US" sz="2400" dirty="0">
                <a:solidFill>
                  <a:srgbClr val="0000FF"/>
                </a:solidFill>
                <a:latin typeface="+mn-lt"/>
                <a:cs typeface="Arial"/>
              </a:rPr>
              <a:t/>
            </a:r>
            <a:br>
              <a:rPr lang="en-US" sz="2400" dirty="0">
                <a:solidFill>
                  <a:srgbClr val="0000FF"/>
                </a:solidFill>
                <a:latin typeface="+mn-lt"/>
                <a:cs typeface="Arial"/>
              </a:rPr>
            </a:br>
            <a:r>
              <a:rPr lang="en-US" sz="2400" dirty="0">
                <a:solidFill>
                  <a:srgbClr val="0000FF"/>
                </a:solidFill>
                <a:latin typeface="+mn-lt"/>
                <a:cs typeface="Arial"/>
              </a:rPr>
              <a:t>A</a:t>
            </a:r>
            <a:r>
              <a:rPr lang="en-US" sz="2400" dirty="0" smtClean="0">
                <a:solidFill>
                  <a:srgbClr val="0000FF"/>
                </a:solidFill>
                <a:latin typeface="+mn-lt"/>
                <a:cs typeface="Arial"/>
              </a:rPr>
              <a:t>ny observed modification in loop-induced couplings is a smoking-gun signal for (un)naturalness.</a:t>
            </a:r>
            <a:br>
              <a:rPr lang="en-US" sz="2400" dirty="0" smtClean="0">
                <a:solidFill>
                  <a:srgbClr val="0000FF"/>
                </a:solidFill>
                <a:latin typeface="+mn-lt"/>
                <a:cs typeface="Arial"/>
              </a:rPr>
            </a:br>
            <a:r>
              <a:rPr lang="en-US" sz="2000" dirty="0">
                <a:solidFill>
                  <a:srgbClr val="FF0000"/>
                </a:solidFill>
                <a:latin typeface="+mn-lt"/>
                <a:cs typeface="Arial"/>
              </a:rPr>
              <a:t/>
            </a:r>
            <a:br>
              <a:rPr lang="en-US" sz="2000" dirty="0">
                <a:solidFill>
                  <a:srgbClr val="FF0000"/>
                </a:solidFill>
                <a:latin typeface="+mn-lt"/>
                <a:cs typeface="Arial"/>
              </a:rPr>
            </a:br>
            <a:endParaRPr lang="en-US" sz="2000" dirty="0">
              <a:solidFill>
                <a:srgbClr val="FF0000"/>
              </a:solidFill>
              <a:latin typeface="+mn-lt"/>
              <a:cs typeface="Arial"/>
            </a:endParaRPr>
          </a:p>
        </p:txBody>
      </p:sp>
    </p:spTree>
    <p:extLst>
      <p:ext uri="{BB962C8B-B14F-4D97-AF65-F5344CB8AC3E}">
        <p14:creationId xmlns:p14="http://schemas.microsoft.com/office/powerpoint/2010/main" val="2680194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1635</TotalTime>
  <Words>2855</Words>
  <Application>Microsoft Macintosh PowerPoint</Application>
  <PresentationFormat>On-screen Show (4:3)</PresentationFormat>
  <Paragraphs>375</Paragraphs>
  <Slides>56</Slides>
  <Notes>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The goal of Precision Higgs measurements:  discover new physics through precise determination of Higgs couplings.   “Higgs” boson couplings to SM matters at leading orders:</vt:lpstr>
      <vt:lpstr>I will start with the loop-induced couplings and the lessons   one could from measuring them precisely.</vt:lpstr>
      <vt:lpstr>Why loop-induced couplings?</vt:lpstr>
      <vt:lpstr>Why loop-induced couplings?</vt:lpstr>
      <vt:lpstr>PowerPoint Presentation</vt:lpstr>
      <vt:lpstr>Lock up 10 model-builders in one room and they’ll come up with 10N (N&gt;1) models for the “blob” in no time:</vt:lpstr>
      <vt:lpstr>It is simple to see how these statements come about:</vt:lpstr>
      <vt:lpstr>Loop-induced Higgs couplings in “natural” EWSB are modified naturally.   Any observed modification in loop-induced couplings is a smoking-gun signal for (un)naturalness.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Recall that I emphasized there’s intricate connections between naturalness and loop-induced couplings: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ratio of the gluon fusion rate in the MSSM over the SM: The right panel is the region where the Higgs mass in the MSSM is least fine-tuned, and the rate is reduced!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Information Technology</cp:lastModifiedBy>
  <cp:revision>91</cp:revision>
  <dcterms:created xsi:type="dcterms:W3CDTF">2013-08-18T20:27:11Z</dcterms:created>
  <dcterms:modified xsi:type="dcterms:W3CDTF">2013-08-19T23:50:34Z</dcterms:modified>
</cp:coreProperties>
</file>