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5" r:id="rId3"/>
    <p:sldId id="258" r:id="rId4"/>
    <p:sldId id="288" r:id="rId5"/>
    <p:sldId id="280" r:id="rId6"/>
    <p:sldId id="293" r:id="rId7"/>
    <p:sldId id="287" r:id="rId8"/>
    <p:sldId id="275" r:id="rId9"/>
    <p:sldId id="292" r:id="rId10"/>
    <p:sldId id="271" r:id="rId11"/>
    <p:sldId id="259" r:id="rId12"/>
    <p:sldId id="290" r:id="rId13"/>
    <p:sldId id="276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1237AE"/>
    <a:srgbClr val="3470E8"/>
    <a:srgbClr val="1039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22" autoAdjust="0"/>
    <p:restoredTop sz="94660"/>
  </p:normalViewPr>
  <p:slideViewPr>
    <p:cSldViewPr>
      <p:cViewPr>
        <p:scale>
          <a:sx n="90" d="100"/>
          <a:sy n="90" d="100"/>
        </p:scale>
        <p:origin x="-78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45984-9D30-4A5B-821C-807AC23DB377}" type="datetimeFigureOut">
              <a:rPr lang="en-US" smtClean="0"/>
              <a:pPr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70ABF-7446-4E73-BAF6-720783E3C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History and motivation for </a:t>
            </a:r>
            <a:br>
              <a:rPr lang="en-GB" sz="3600" dirty="0" smtClean="0"/>
            </a:br>
            <a:r>
              <a:rPr lang="en-GB" sz="3600" dirty="0" smtClean="0"/>
              <a:t>a high harmonic RF system in LHC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r"/>
            <a:r>
              <a:rPr lang="en-US" sz="3000" dirty="0" smtClean="0"/>
              <a:t>E. Shaposhnikova</a:t>
            </a:r>
          </a:p>
          <a:p>
            <a:pPr algn="r"/>
            <a:r>
              <a:rPr lang="en-US" sz="3000" dirty="0" smtClean="0"/>
              <a:t> 01.02.2013</a:t>
            </a:r>
          </a:p>
          <a:p>
            <a:r>
              <a:rPr lang="en-US" sz="3000" dirty="0" smtClean="0"/>
              <a:t>With input from T. </a:t>
            </a:r>
            <a:r>
              <a:rPr lang="en-US" sz="3000" dirty="0" smtClean="0"/>
              <a:t>Argyropoulos</a:t>
            </a:r>
            <a:r>
              <a:rPr lang="en-US" sz="3000" dirty="0" smtClean="0"/>
              <a:t>,                    </a:t>
            </a:r>
            <a:r>
              <a:rPr lang="en-US" sz="3000" dirty="0" smtClean="0"/>
              <a:t>J.E</a:t>
            </a:r>
            <a:r>
              <a:rPr lang="en-US" sz="3000" dirty="0" smtClean="0"/>
              <a:t>. </a:t>
            </a:r>
            <a:r>
              <a:rPr lang="en-US" sz="3000" dirty="0" smtClean="0"/>
              <a:t>Muller and all participants of the LHC MD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858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Tilted bunches in a double RF system:</a:t>
            </a:r>
            <a:br>
              <a:rPr lang="en-US" sz="3600" dirty="0" smtClean="0"/>
            </a:br>
            <a:r>
              <a:rPr lang="en-US" sz="3600" dirty="0" smtClean="0"/>
              <a:t>effect on heating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Bunch profile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Spectrum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00" y="2514599"/>
            <a:ext cx="3733800" cy="3611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5410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RF:  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=1.5 ns   </a:t>
            </a:r>
            <a:r>
              <a:rPr lang="en-US" dirty="0" smtClean="0">
                <a:latin typeface="Times New Roman"/>
                <a:cs typeface="Times New Roman"/>
              </a:rPr>
              <a:t>=&gt; </a:t>
            </a:r>
            <a:r>
              <a:rPr lang="el-GR" dirty="0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= 4 </a:t>
            </a:r>
            <a:r>
              <a:rPr lang="en-US" dirty="0" err="1" smtClean="0">
                <a:cs typeface="Times New Roman"/>
              </a:rPr>
              <a:t>eVs</a:t>
            </a:r>
            <a:endParaRPr lang="en-US" dirty="0" smtClean="0"/>
          </a:p>
          <a:p>
            <a:r>
              <a:rPr lang="en-US" dirty="0" smtClean="0"/>
              <a:t>Double RF: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=1.5 ns   </a:t>
            </a:r>
            <a:r>
              <a:rPr lang="en-US" dirty="0" smtClean="0">
                <a:latin typeface="Times New Roman"/>
                <a:cs typeface="Times New Roman"/>
              </a:rPr>
              <a:t>=&gt; </a:t>
            </a:r>
            <a:r>
              <a:rPr lang="el-GR" dirty="0" smtClean="0">
                <a:latin typeface="Times New Roman"/>
                <a:cs typeface="Times New Roman"/>
              </a:rPr>
              <a:t>ε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= 3.2 </a:t>
            </a:r>
            <a:r>
              <a:rPr lang="en-US" dirty="0" err="1" smtClean="0">
                <a:cs typeface="Times New Roman"/>
              </a:rPr>
              <a:t>eVs</a:t>
            </a:r>
            <a:endParaRPr lang="en-US" dirty="0" smtClean="0">
              <a:cs typeface="Times New Roman"/>
            </a:endParaRPr>
          </a:p>
          <a:p>
            <a:r>
              <a:rPr lang="en-US" dirty="0" smtClean="0">
                <a:cs typeface="Times New Roman"/>
              </a:rPr>
              <a:t>(T. Argyropoulos)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No improvement in heating for tilted bunches even for the same</a:t>
            </a:r>
            <a:r>
              <a:rPr lang="el-GR" dirty="0" smtClean="0">
                <a:solidFill>
                  <a:srgbClr val="CC00CC"/>
                </a:solidFill>
                <a:latin typeface="Times New Roman"/>
                <a:cs typeface="Times New Roman"/>
              </a:rPr>
              <a:t> τ</a:t>
            </a:r>
            <a:r>
              <a:rPr lang="en-US" dirty="0" smtClean="0">
                <a:solidFill>
                  <a:srgbClr val="CC00CC"/>
                </a:solidFill>
              </a:rPr>
              <a:t> </a:t>
            </a:r>
            <a:endParaRPr lang="en-US" dirty="0">
              <a:solidFill>
                <a:srgbClr val="CC00CC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133600"/>
            <a:ext cx="40894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867400" y="32766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more heating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Bunch profile and power spectrum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143000"/>
            <a:ext cx="3429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867400" y="167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1/(f </a:t>
            </a:r>
            <a:r>
              <a:rPr lang="el-GR" dirty="0" smtClean="0">
                <a:solidFill>
                  <a:srgbClr val="CC00CC"/>
                </a:solidFill>
                <a:latin typeface="Times New Roman"/>
                <a:cs typeface="Times New Roman"/>
              </a:rPr>
              <a:t>τ</a:t>
            </a:r>
            <a:r>
              <a:rPr lang="en-US" dirty="0" smtClean="0">
                <a:solidFill>
                  <a:srgbClr val="CC00CC"/>
                </a:solidFill>
              </a:rPr>
              <a:t>)</a:t>
            </a:r>
            <a:r>
              <a:rPr lang="en-US" baseline="30000" dirty="0" smtClean="0">
                <a:solidFill>
                  <a:srgbClr val="CC00CC"/>
                </a:solidFill>
              </a:rPr>
              <a:t>2</a:t>
            </a:r>
            <a:endParaRPr lang="en-US" baseline="30000" dirty="0">
              <a:solidFill>
                <a:srgbClr val="CC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3200" y="2362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470E8"/>
                </a:solidFill>
              </a:rPr>
              <a:t>1/(f </a:t>
            </a:r>
            <a:r>
              <a:rPr lang="el-GR" dirty="0" smtClean="0">
                <a:solidFill>
                  <a:srgbClr val="3470E8"/>
                </a:solidFill>
                <a:latin typeface="Times New Roman"/>
                <a:cs typeface="Times New Roman"/>
              </a:rPr>
              <a:t>τ</a:t>
            </a:r>
            <a:r>
              <a:rPr lang="en-US" dirty="0" smtClean="0">
                <a:solidFill>
                  <a:srgbClr val="3470E8"/>
                </a:solidFill>
              </a:rPr>
              <a:t>)</a:t>
            </a:r>
            <a:endParaRPr lang="en-US" dirty="0">
              <a:solidFill>
                <a:srgbClr val="3470E8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858000" y="2667000"/>
            <a:ext cx="152400" cy="304800"/>
          </a:xfrm>
          <a:prstGeom prst="straightConnector1">
            <a:avLst/>
          </a:prstGeom>
          <a:ln w="28575">
            <a:solidFill>
              <a:srgbClr val="347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638800" y="1981200"/>
            <a:ext cx="533400" cy="304800"/>
          </a:xfrm>
          <a:prstGeom prst="straightConnector1">
            <a:avLst/>
          </a:prstGeom>
          <a:ln w="28575">
            <a:solidFill>
              <a:srgbClr val="CC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" y="37338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Less heating only at  f &lt; 1.2/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/>
              <a:t> for flat bunch with </a:t>
            </a:r>
            <a:r>
              <a:rPr lang="en-US" b="1" dirty="0" smtClean="0"/>
              <a:t>same max length</a:t>
            </a:r>
          </a:p>
          <a:p>
            <a:r>
              <a:rPr lang="en-US" dirty="0" smtClean="0"/>
              <a:t>=&gt;  below 1 GHz for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dirty="0" smtClean="0"/>
              <a:t>1.2 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No advantage for 20%  shorter bunches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Broad-band impedance losses with</a:t>
            </a:r>
          </a:p>
          <a:p>
            <a:r>
              <a:rPr lang="en-US" dirty="0" err="1" smtClean="0"/>
              <a:t>ReZ</a:t>
            </a:r>
            <a:r>
              <a:rPr lang="en-US" dirty="0" smtClean="0"/>
              <a:t> ~ </a:t>
            </a:r>
            <a:r>
              <a:rPr lang="el-GR" dirty="0" smtClean="0">
                <a:latin typeface="Times New Roman"/>
                <a:cs typeface="Times New Roman"/>
              </a:rPr>
              <a:t>ω</a:t>
            </a:r>
            <a:r>
              <a:rPr lang="en-US" baseline="30000" dirty="0" smtClean="0">
                <a:cs typeface="Times New Roman"/>
              </a:rPr>
              <a:t>1/2</a:t>
            </a:r>
            <a:r>
              <a:rPr lang="en-US" b="1" baseline="30000" dirty="0" smtClean="0"/>
              <a:t>   </a:t>
            </a:r>
            <a:r>
              <a:rPr lang="en-US" b="1" dirty="0" smtClean="0"/>
              <a:t>scale ~ a/</a:t>
            </a:r>
            <a:r>
              <a:rPr lang="el-GR" b="1" dirty="0" smtClean="0">
                <a:latin typeface="Times New Roman"/>
                <a:cs typeface="Times New Roman"/>
              </a:rPr>
              <a:t>τ</a:t>
            </a:r>
            <a:r>
              <a:rPr lang="en-US" b="1" baseline="30000" dirty="0" smtClean="0"/>
              <a:t>3/2</a:t>
            </a:r>
            <a:r>
              <a:rPr lang="en-US" b="1" dirty="0" smtClean="0"/>
              <a:t>,  </a:t>
            </a:r>
            <a:r>
              <a:rPr lang="en-US" dirty="0" smtClean="0"/>
              <a:t>where    </a:t>
            </a:r>
            <a:r>
              <a:rPr lang="en-US" dirty="0" err="1" smtClean="0">
                <a:solidFill>
                  <a:srgbClr val="0070C0"/>
                </a:solidFill>
              </a:rPr>
              <a:t>a</a:t>
            </a:r>
            <a:r>
              <a:rPr lang="en-US" baseline="-25000" dirty="0" err="1" smtClean="0">
                <a:solidFill>
                  <a:srgbClr val="0070C0"/>
                </a:solidFill>
              </a:rPr>
              <a:t>bl</a:t>
            </a:r>
            <a:r>
              <a:rPr lang="en-US" dirty="0" smtClean="0">
                <a:solidFill>
                  <a:srgbClr val="0070C0"/>
                </a:solidFill>
              </a:rPr>
              <a:t>= 1.77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C00CC"/>
                </a:solidFill>
              </a:rPr>
              <a:t>a</a:t>
            </a:r>
            <a:r>
              <a:rPr lang="en-US" baseline="-25000" dirty="0" smtClean="0">
                <a:solidFill>
                  <a:srgbClr val="CC00CC"/>
                </a:solidFill>
              </a:rPr>
              <a:t>bs</a:t>
            </a:r>
            <a:r>
              <a:rPr lang="en-US" dirty="0" smtClean="0">
                <a:solidFill>
                  <a:srgbClr val="CC00CC"/>
                </a:solidFill>
              </a:rPr>
              <a:t>=2.22 </a:t>
            </a:r>
            <a:r>
              <a:rPr lang="en-US" dirty="0" smtClean="0"/>
              <a:t>and a</a:t>
            </a:r>
            <a:r>
              <a:rPr lang="en-US" baseline="-25000" dirty="0" smtClean="0"/>
              <a:t>1RF</a:t>
            </a:r>
            <a:r>
              <a:rPr lang="en-US" dirty="0" smtClean="0"/>
              <a:t>=1.89  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791200" y="2819400"/>
            <a:ext cx="0" cy="83820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67400" y="3581400"/>
            <a:ext cx="533400" cy="0"/>
          </a:xfrm>
          <a:prstGeom prst="straightConnector1">
            <a:avLst/>
          </a:prstGeom>
          <a:ln w="28575">
            <a:solidFill>
              <a:srgbClr val="347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72000" y="32766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less heating</a:t>
            </a:r>
            <a:endParaRPr lang="en-US" sz="16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5181600" y="3581400"/>
            <a:ext cx="533400" cy="0"/>
          </a:xfrm>
          <a:prstGeom prst="straightConnector1">
            <a:avLst/>
          </a:prstGeom>
          <a:ln w="28575">
            <a:solidFill>
              <a:srgbClr val="3470E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95400"/>
            <a:ext cx="2438400" cy="239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886200"/>
            <a:ext cx="3429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“Flat bunches” in a single RF:</a:t>
            </a:r>
            <a:br>
              <a:rPr lang="en-US" sz="4000" dirty="0" smtClean="0"/>
            </a:br>
            <a:r>
              <a:rPr lang="en-US" sz="3100" dirty="0"/>
              <a:t>e</a:t>
            </a:r>
            <a:r>
              <a:rPr lang="en-US" sz="3100" dirty="0" smtClean="0"/>
              <a:t>ffect of RF phase modulation</a:t>
            </a:r>
            <a:endParaRPr lang="en-GB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3810000" cy="639762"/>
          </a:xfrm>
        </p:spPr>
        <p:txBody>
          <a:bodyPr>
            <a:normAutofit/>
          </a:bodyPr>
          <a:lstStyle/>
          <a:p>
            <a:r>
              <a:rPr lang="en-US" dirty="0"/>
              <a:t>simulations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5800" y="1295400"/>
            <a:ext cx="4194175" cy="639762"/>
          </a:xfrm>
        </p:spPr>
        <p:txBody>
          <a:bodyPr>
            <a:normAutofit fontScale="85000" lnSpcReduction="10000"/>
          </a:bodyPr>
          <a:lstStyle/>
          <a:p>
            <a:r>
              <a:rPr lang="en-US" sz="2600" dirty="0"/>
              <a:t>m</a:t>
            </a:r>
            <a:r>
              <a:rPr lang="en-US" sz="2600" dirty="0" smtClean="0"/>
              <a:t>easurements</a:t>
            </a:r>
            <a:r>
              <a:rPr lang="en-US" b="0" dirty="0" smtClean="0"/>
              <a:t> - LHC MD 29.11.12</a:t>
            </a:r>
            <a:endParaRPr lang="en-GB" b="0" dirty="0"/>
          </a:p>
        </p:txBody>
      </p:sp>
      <p:pic>
        <p:nvPicPr>
          <p:cNvPr id="7" name="Picture 2" descr="\\cern.ch\dfs\Users\j\jesteban\Documents\MDs\LHC\2012\2012-11-28\LSWG\profiles_B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08714"/>
            <a:ext cx="2956063" cy="220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j\jesteban\Documents\MDs\LHC\2012\2012-11-28\LSWG\env_spectrum_B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86323"/>
            <a:ext cx="2879863" cy="214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800" y="1809307"/>
            <a:ext cx="3055088" cy="2291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3986323"/>
            <a:ext cx="3073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501502" y="619701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 smtClean="0"/>
              <a:t>Argyropoulos. P</a:t>
            </a:r>
            <a:r>
              <a:rPr lang="en-US" dirty="0" smtClean="0"/>
              <a:t>arameters as in </a:t>
            </a:r>
            <a:r>
              <a:rPr lang="en-US" dirty="0" err="1" smtClean="0"/>
              <a:t>Tevatron</a:t>
            </a:r>
            <a:r>
              <a:rPr lang="en-US" dirty="0" smtClean="0"/>
              <a:t> – (A. Burov et al.) - not optimum for </a:t>
            </a:r>
            <a:r>
              <a:rPr lang="en-US" dirty="0" err="1" smtClean="0"/>
              <a:t>flattness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0" y="629137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J. Esteban </a:t>
            </a:r>
            <a:r>
              <a:rPr lang="en-US" dirty="0" smtClean="0"/>
              <a:t>Muller </a:t>
            </a:r>
            <a:r>
              <a:rPr lang="en-US" dirty="0" smtClean="0"/>
              <a:t>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182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04056"/>
          </a:xfrm>
        </p:spPr>
        <p:txBody>
          <a:bodyPr>
            <a:noAutofit/>
          </a:bodyPr>
          <a:lstStyle/>
          <a:p>
            <a:r>
              <a:rPr lang="en-GB" sz="2800" dirty="0" smtClean="0"/>
              <a:t>Summary of heating for 50 ns beam </a:t>
            </a:r>
            <a:r>
              <a:rPr lang="en-GB" sz="2400" dirty="0" smtClean="0"/>
              <a:t>(B. Salvant et al.)</a:t>
            </a:r>
            <a:endParaRPr lang="en-GB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209464"/>
              </p:ext>
            </p:extLst>
          </p:nvPr>
        </p:nvGraphicFramePr>
        <p:xfrm>
          <a:off x="179510" y="577261"/>
          <a:ext cx="8496945" cy="4579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8"/>
                <a:gridCol w="1454560"/>
                <a:gridCol w="1699389"/>
                <a:gridCol w="1699389"/>
                <a:gridCol w="1699389"/>
              </a:tblGrid>
              <a:tr h="78600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Single 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Single RF + noise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BLM same tau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BLM</a:t>
                      </a:r>
                      <a:r>
                        <a:rPr lang="en-GB" baseline="0" dirty="0" smtClean="0"/>
                        <a:t> same emit</a:t>
                      </a:r>
                      <a:endParaRPr lang="en-GB" dirty="0"/>
                    </a:p>
                  </a:txBody>
                  <a:tcPr/>
                </a:tc>
              </a:tr>
              <a:tr h="578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 at </a:t>
                      </a:r>
                      <a:r>
                        <a:rPr lang="en-GB" sz="1400" baseline="0" dirty="0" smtClean="0"/>
                        <a:t>half gap </a:t>
                      </a:r>
                      <a:r>
                        <a:rPr lang="en-GB" sz="1400" dirty="0" smtClean="0"/>
                        <a:t>9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 W </a:t>
                      </a: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(-11%)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46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(-13%)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40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(-25%)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578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TCP at </a:t>
                      </a:r>
                      <a:r>
                        <a:rPr lang="en-GB" sz="1400" baseline="0" dirty="0" smtClean="0"/>
                        <a:t>half gap </a:t>
                      </a:r>
                      <a:r>
                        <a:rPr lang="en-GB" sz="1400" dirty="0" smtClean="0"/>
                        <a:t>1.25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222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(-11%)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213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186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(-26%)</a:t>
                      </a:r>
                    </a:p>
                  </a:txBody>
                  <a:tcPr/>
                </a:tc>
              </a:tr>
              <a:tr h="578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BSRT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(-21%)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21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(-28%)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17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(-41%)</a:t>
                      </a:r>
                    </a:p>
                  </a:txBody>
                  <a:tcPr/>
                </a:tc>
              </a:tr>
              <a:tr h="578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ALFA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(-43%)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11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(-52%)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6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(-74%)</a:t>
                      </a:r>
                    </a:p>
                  </a:txBody>
                  <a:tcPr/>
                </a:tc>
              </a:tr>
              <a:tr h="52110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MKI (15 </a:t>
                      </a:r>
                      <a:r>
                        <a:rPr lang="en-GB" sz="1400" dirty="0" err="1" smtClean="0"/>
                        <a:t>cond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47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(-13%)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46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39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(-28%)</a:t>
                      </a:r>
                    </a:p>
                  </a:txBody>
                  <a:tcPr/>
                </a:tc>
              </a:tr>
              <a:tr h="44914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MKI (19 </a:t>
                      </a:r>
                      <a:r>
                        <a:rPr lang="en-GB" sz="1400" dirty="0" err="1" smtClean="0"/>
                        <a:t>cond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(-9%)</a:t>
                      </a:r>
                      <a:endParaRPr lang="en-GB" sz="18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21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(-9%)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19 W </a:t>
                      </a:r>
                      <a:r>
                        <a:rPr lang="en-GB" sz="1800" b="1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(-17%)</a:t>
                      </a:r>
                    </a:p>
                  </a:txBody>
                  <a:tcPr/>
                </a:tc>
              </a:tr>
              <a:tr h="44914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TDI at</a:t>
                      </a:r>
                      <a:r>
                        <a:rPr lang="en-GB" sz="1400" baseline="0" dirty="0" smtClean="0"/>
                        <a:t> half gap </a:t>
                      </a:r>
                      <a:r>
                        <a:rPr lang="en-GB" sz="1400" dirty="0" smtClean="0"/>
                        <a:t>8 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 W </a:t>
                      </a:r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(+72%)</a:t>
                      </a:r>
                      <a:endParaRPr lang="en-GB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943 W </a:t>
                      </a:r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(+110%)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919 W </a:t>
                      </a:r>
                      <a:r>
                        <a:rPr lang="en-GB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(+104 %)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0208" y="5085184"/>
            <a:ext cx="88569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600" dirty="0" smtClean="0"/>
              <a:t>Depending on the impedance, the effect can be small (10 %) or significant (&gt;50 %)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b="1" dirty="0" smtClean="0"/>
              <a:t>Gain for devices with significant broadband impedance below 1 GHz, but much worse for devices with large resonant modes above 1.2 GHz.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07301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Preliminary summary for HH RF in LHC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Main applications are related to flat bunch shape or beam stability,  in both cases 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harmonic is the best choice, 8 MV maximum</a:t>
            </a:r>
          </a:p>
          <a:p>
            <a:r>
              <a:rPr lang="en-US" sz="1800" dirty="0"/>
              <a:t>U</a:t>
            </a:r>
            <a:r>
              <a:rPr lang="en-US" sz="1800" dirty="0" smtClean="0"/>
              <a:t>seful for </a:t>
            </a:r>
            <a:r>
              <a:rPr lang="en-US" sz="1800" dirty="0" smtClean="0"/>
              <a:t>longitudinal beam </a:t>
            </a:r>
            <a:r>
              <a:rPr lang="en-US" sz="1800" dirty="0" smtClean="0"/>
              <a:t>stability.  With present </a:t>
            </a:r>
            <a:r>
              <a:rPr lang="en-US" sz="1800" dirty="0" err="1" smtClean="0"/>
              <a:t>ImZ</a:t>
            </a:r>
            <a:r>
              <a:rPr lang="en-US" sz="1800" baseline="-25000" dirty="0" err="1" smtClean="0"/>
              <a:t>L</a:t>
            </a:r>
            <a:r>
              <a:rPr lang="en-US" sz="1800" dirty="0" smtClean="0"/>
              <a:t>/n impedance </a:t>
            </a:r>
            <a:r>
              <a:rPr lang="en-US" sz="1800" dirty="0" smtClean="0"/>
              <a:t>budget,  Landau damping is still preserved in a single RF for highest HL-LHC bunch intensity for </a:t>
            </a:r>
            <a:r>
              <a:rPr lang="en-US" sz="1800" dirty="0" err="1" smtClean="0"/>
              <a:t>emittances</a:t>
            </a:r>
            <a:r>
              <a:rPr lang="en-US" sz="1800" dirty="0" smtClean="0"/>
              <a:t> </a:t>
            </a:r>
            <a:r>
              <a:rPr lang="en-US" sz="1800" dirty="0"/>
              <a:t> </a:t>
            </a:r>
            <a:r>
              <a:rPr lang="en-US" sz="1800" dirty="0" smtClean="0"/>
              <a:t>&gt;</a:t>
            </a:r>
            <a:r>
              <a:rPr lang="en-US" sz="1800" dirty="0" smtClean="0"/>
              <a:t> 2.0 </a:t>
            </a:r>
            <a:r>
              <a:rPr lang="en-US" sz="1800" dirty="0" err="1" smtClean="0"/>
              <a:t>eVs</a:t>
            </a:r>
            <a:r>
              <a:rPr lang="en-US" sz="1800" dirty="0" smtClean="0"/>
              <a:t>. Less obvious for coupled-bunch </a:t>
            </a:r>
            <a:r>
              <a:rPr lang="en-US" sz="1800" dirty="0" smtClean="0"/>
              <a:t>instabiliti</a:t>
            </a:r>
            <a:r>
              <a:rPr lang="en-US" sz="1800" dirty="0" smtClean="0"/>
              <a:t>es. Need studies for transverse instabilities.</a:t>
            </a:r>
            <a:endParaRPr lang="en-US" sz="1800" dirty="0" smtClean="0"/>
          </a:p>
          <a:p>
            <a:r>
              <a:rPr lang="en-US" sz="1800" dirty="0" smtClean="0"/>
              <a:t>For high intensity </a:t>
            </a:r>
            <a:r>
              <a:rPr lang="en-US" sz="1800" dirty="0" smtClean="0"/>
              <a:t>beams, achievable </a:t>
            </a:r>
            <a:r>
              <a:rPr lang="en-US" sz="1800" dirty="0" smtClean="0"/>
              <a:t>bunch flatness and beam stability in BL-mode </a:t>
            </a:r>
            <a:r>
              <a:rPr lang="en-US" sz="1800" dirty="0" smtClean="0"/>
              <a:t>is</a:t>
            </a:r>
            <a:r>
              <a:rPr lang="en-US" sz="1800" dirty="0" smtClean="0"/>
              <a:t> </a:t>
            </a:r>
            <a:r>
              <a:rPr lang="en-US" sz="1800" dirty="0" smtClean="0"/>
              <a:t>affected </a:t>
            </a:r>
            <a:r>
              <a:rPr lang="en-US" sz="1800" dirty="0" smtClean="0">
                <a:solidFill>
                  <a:srgbClr val="CC00CC"/>
                </a:solidFill>
              </a:rPr>
              <a:t>by beam loading </a:t>
            </a:r>
            <a:r>
              <a:rPr lang="en-US" sz="1800" dirty="0" smtClean="0"/>
              <a:t>in </a:t>
            </a:r>
            <a:r>
              <a:rPr lang="en-US" sz="1800" dirty="0" smtClean="0"/>
              <a:t>400 </a:t>
            </a:r>
            <a:r>
              <a:rPr lang="en-US" sz="1800" dirty="0" smtClean="0"/>
              <a:t>MHz RF system (full detuning scheme) =&gt; Possible solutions to be </a:t>
            </a:r>
            <a:r>
              <a:rPr lang="en-US" sz="1800" dirty="0" smtClean="0"/>
              <a:t>studied.</a:t>
            </a:r>
            <a:endParaRPr lang="en-US" sz="700" dirty="0" smtClean="0"/>
          </a:p>
          <a:p>
            <a:r>
              <a:rPr lang="en-US" sz="1800" dirty="0" smtClean="0"/>
              <a:t>Bunches with </a:t>
            </a:r>
            <a:r>
              <a:rPr lang="en-US" sz="1800" dirty="0" smtClean="0">
                <a:solidFill>
                  <a:srgbClr val="1237AE"/>
                </a:solidFill>
              </a:rPr>
              <a:t>reduced peak line density </a:t>
            </a:r>
            <a:r>
              <a:rPr lang="en-US" sz="1800" dirty="0" smtClean="0"/>
              <a:t>can be produced in a single RF by phase modulation (successful LHC MD Nov 2012) for possible beneficial effects on:</a:t>
            </a:r>
          </a:p>
          <a:p>
            <a:pPr lvl="1"/>
            <a:r>
              <a:rPr lang="en-US" sz="1800" dirty="0" smtClean="0"/>
              <a:t>beam </a:t>
            </a:r>
            <a:r>
              <a:rPr lang="en-US" sz="1800" dirty="0" smtClean="0"/>
              <a:t>induced heating below 1.2 GHz </a:t>
            </a:r>
            <a:r>
              <a:rPr lang="en-US" sz="1800" dirty="0" smtClean="0"/>
              <a:t>(to </a:t>
            </a:r>
            <a:r>
              <a:rPr lang="en-US" sz="1800" dirty="0" smtClean="0"/>
              <a:t>check above 1.2 </a:t>
            </a:r>
            <a:r>
              <a:rPr lang="en-US" sz="1800" dirty="0" smtClean="0"/>
              <a:t>GHz)</a:t>
            </a:r>
          </a:p>
          <a:p>
            <a:pPr lvl="1"/>
            <a:r>
              <a:rPr lang="en-US" sz="1800" dirty="0"/>
              <a:t>peak </a:t>
            </a:r>
            <a:r>
              <a:rPr lang="en-US" sz="1800" dirty="0" smtClean="0"/>
              <a:t>luminosity</a:t>
            </a:r>
            <a:endParaRPr lang="en-US" sz="1800" dirty="0" smtClean="0"/>
          </a:p>
          <a:p>
            <a:pPr lvl="1"/>
            <a:r>
              <a:rPr lang="en-US" sz="1800" dirty="0" smtClean="0"/>
              <a:t>beam-beam or transverse </a:t>
            </a:r>
            <a:r>
              <a:rPr lang="en-US" sz="1800" dirty="0" smtClean="0"/>
              <a:t>instabilities (not tested) </a:t>
            </a:r>
          </a:p>
          <a:p>
            <a:pPr marL="457200" lvl="1" indent="0">
              <a:buNone/>
            </a:pPr>
            <a:r>
              <a:rPr lang="en-US" sz="1800" dirty="0" smtClean="0"/>
              <a:t>=&gt; </a:t>
            </a:r>
            <a:r>
              <a:rPr lang="en-US" sz="1800" dirty="0" smtClean="0"/>
              <a:t>However </a:t>
            </a:r>
            <a:r>
              <a:rPr lang="en-US" sz="1800" dirty="0" smtClean="0"/>
              <a:t>with time the </a:t>
            </a:r>
            <a:r>
              <a:rPr lang="en-US" sz="1800" dirty="0" smtClean="0">
                <a:solidFill>
                  <a:srgbClr val="CC00CC"/>
                </a:solidFill>
              </a:rPr>
              <a:t>shape will evolve </a:t>
            </a:r>
            <a:r>
              <a:rPr lang="en-US" sz="1800" dirty="0" smtClean="0">
                <a:solidFill>
                  <a:srgbClr val="CC00CC"/>
                </a:solidFill>
              </a:rPr>
              <a:t>to Gaussian </a:t>
            </a:r>
            <a:r>
              <a:rPr lang="en-US" sz="1800" dirty="0" smtClean="0"/>
              <a:t>(to be studied)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harmonic RF systems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Multi-harmonic RF systems exist in many CERN </a:t>
            </a:r>
            <a:r>
              <a:rPr lang="en-US" dirty="0" smtClean="0"/>
              <a:t>accelerators</a:t>
            </a:r>
            <a:endParaRPr lang="en-US" dirty="0"/>
          </a:p>
          <a:p>
            <a:pPr lvl="1"/>
            <a:r>
              <a:rPr lang="en-US" b="1" dirty="0">
                <a:solidFill>
                  <a:srgbClr val="1237AE"/>
                </a:solidFill>
              </a:rPr>
              <a:t>PSB</a:t>
            </a:r>
            <a:r>
              <a:rPr lang="en-US" dirty="0"/>
              <a:t>: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harmonic, bucket </a:t>
            </a:r>
            <a:r>
              <a:rPr lang="en-US" dirty="0"/>
              <a:t>increase, peak current (space charge) reduction (BL-mode</a:t>
            </a:r>
            <a:r>
              <a:rPr lang="en-US" dirty="0" smtClean="0"/>
              <a:t>), controlled </a:t>
            </a:r>
            <a:r>
              <a:rPr lang="en-US" dirty="0" err="1" smtClean="0"/>
              <a:t>emittance</a:t>
            </a:r>
            <a:r>
              <a:rPr lang="en-US" dirty="0" smtClean="0"/>
              <a:t> blow-up using phase modulation</a:t>
            </a:r>
            <a:endParaRPr lang="en-US" dirty="0"/>
          </a:p>
          <a:p>
            <a:pPr lvl="1"/>
            <a:r>
              <a:rPr lang="en-US" b="1" dirty="0">
                <a:solidFill>
                  <a:srgbClr val="1237AE"/>
                </a:solidFill>
              </a:rPr>
              <a:t>PS:</a:t>
            </a:r>
            <a:r>
              <a:rPr lang="en-US" dirty="0"/>
              <a:t> </a:t>
            </a:r>
            <a:r>
              <a:rPr lang="en-US" dirty="0" smtClean="0"/>
              <a:t>4 RF systems, RF </a:t>
            </a:r>
            <a:r>
              <a:rPr lang="en-US" dirty="0"/>
              <a:t>manipulations (bunch splitting, </a:t>
            </a:r>
            <a:r>
              <a:rPr lang="en-US" dirty="0" smtClean="0"/>
              <a:t>rotation, </a:t>
            </a:r>
            <a:r>
              <a:rPr lang="en-US" dirty="0" err="1" smtClean="0"/>
              <a:t>emittance</a:t>
            </a:r>
            <a:r>
              <a:rPr lang="en-US" dirty="0" smtClean="0"/>
              <a:t> blow-up) </a:t>
            </a:r>
            <a:endParaRPr lang="en-US" dirty="0"/>
          </a:p>
          <a:p>
            <a:pPr lvl="1"/>
            <a:r>
              <a:rPr lang="en-US" b="1" dirty="0">
                <a:solidFill>
                  <a:srgbClr val="1237AE"/>
                </a:solidFill>
              </a:rPr>
              <a:t>SPS:</a:t>
            </a:r>
            <a:r>
              <a:rPr lang="en-US" dirty="0"/>
              <a:t>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harmonic, beam </a:t>
            </a:r>
            <a:r>
              <a:rPr lang="en-US" dirty="0"/>
              <a:t>stability (BS-mode)</a:t>
            </a:r>
          </a:p>
          <a:p>
            <a:endParaRPr lang="en-US" dirty="0"/>
          </a:p>
          <a:p>
            <a:r>
              <a:rPr lang="en-US" dirty="0"/>
              <a:t>Used in many accelerators in the world, usually in </a:t>
            </a:r>
            <a:r>
              <a:rPr lang="en-US" dirty="0">
                <a:solidFill>
                  <a:srgbClr val="1237AE"/>
                </a:solidFill>
              </a:rPr>
              <a:t>BL-mode  </a:t>
            </a:r>
            <a:r>
              <a:rPr lang="en-US" dirty="0"/>
              <a:t>(low energy accelerators and lepton rings)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18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High harmonic RF system in LHC</a:t>
            </a:r>
            <a:br>
              <a:rPr lang="en-US" sz="3600" dirty="0" smtClean="0"/>
            </a:br>
            <a:r>
              <a:rPr lang="en-US" sz="3600" dirty="0" smtClean="0"/>
              <a:t>was considered for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"LHC Luminosity and Energy Upgrade: A Feasibility Study", LHC Project Report 626, 2002, O. Bruning et al.</a:t>
            </a:r>
          </a:p>
          <a:p>
            <a:r>
              <a:rPr lang="en-US" dirty="0" smtClean="0"/>
              <a:t>LHC Luminosity upgrade scenario with </a:t>
            </a:r>
            <a:r>
              <a:rPr lang="en-US" dirty="0" smtClean="0">
                <a:solidFill>
                  <a:srgbClr val="1237AE"/>
                </a:solidFill>
              </a:rPr>
              <a:t>short bunches </a:t>
            </a:r>
            <a:r>
              <a:rPr lang="en-US" dirty="0" smtClean="0"/>
              <a:t>(F. Zimmermann et al., 2002), (S. Fartoukh, 2011)</a:t>
            </a:r>
          </a:p>
          <a:p>
            <a:r>
              <a:rPr lang="en-US" dirty="0" smtClean="0"/>
              <a:t>LHC Luminosity upgrade scenario with </a:t>
            </a:r>
            <a:r>
              <a:rPr lang="en-US" dirty="0" smtClean="0">
                <a:solidFill>
                  <a:srgbClr val="1237AE"/>
                </a:solidFill>
              </a:rPr>
              <a:t>flat long bunches  </a:t>
            </a:r>
            <a:r>
              <a:rPr lang="en-US" dirty="0" smtClean="0"/>
              <a:t>(F. Zimmermann et al.)</a:t>
            </a:r>
          </a:p>
          <a:p>
            <a:r>
              <a:rPr lang="en-US" dirty="0" smtClean="0">
                <a:solidFill>
                  <a:srgbClr val="1237AE"/>
                </a:solidFill>
              </a:rPr>
              <a:t>Beam stability </a:t>
            </a:r>
            <a:r>
              <a:rPr lang="en-US" dirty="0" smtClean="0"/>
              <a:t>(T. Linnecar, E. Shaposhnikova, 2007) </a:t>
            </a:r>
          </a:p>
          <a:p>
            <a:r>
              <a:rPr lang="en-US" dirty="0" smtClean="0"/>
              <a:t>Reduction of beam induced </a:t>
            </a:r>
            <a:r>
              <a:rPr lang="en-US" dirty="0" smtClean="0">
                <a:solidFill>
                  <a:srgbClr val="1237AE"/>
                </a:solidFill>
              </a:rPr>
              <a:t>heating </a:t>
            </a:r>
            <a:r>
              <a:rPr lang="en-US" dirty="0" smtClean="0"/>
              <a:t>and e-cloud effect  (C. Bhat et al., LMC, 2011)</a:t>
            </a:r>
          </a:p>
          <a:p>
            <a:r>
              <a:rPr lang="en-US" dirty="0" smtClean="0"/>
              <a:t>Reduction of </a:t>
            </a:r>
            <a:r>
              <a:rPr lang="en-US" dirty="0" smtClean="0">
                <a:solidFill>
                  <a:srgbClr val="1237AE"/>
                </a:solidFill>
              </a:rPr>
              <a:t>IBS </a:t>
            </a:r>
            <a:r>
              <a:rPr lang="en-US" dirty="0" smtClean="0"/>
              <a:t>effect and beam losses on FB (T. </a:t>
            </a:r>
            <a:r>
              <a:rPr lang="en-US" dirty="0" err="1" smtClean="0"/>
              <a:t>Mertens</a:t>
            </a:r>
            <a:r>
              <a:rPr lang="en-US" dirty="0" smtClean="0"/>
              <a:t>, J. Jowett, 2011)</a:t>
            </a:r>
            <a:endParaRPr lang="en-US" dirty="0"/>
          </a:p>
          <a:p>
            <a:r>
              <a:rPr lang="en-US" dirty="0" smtClean="0"/>
              <a:t>Reduction of </a:t>
            </a:r>
            <a:r>
              <a:rPr lang="en-US" dirty="0" smtClean="0">
                <a:solidFill>
                  <a:srgbClr val="1237AE"/>
                </a:solidFill>
              </a:rPr>
              <a:t>local luminosity/pile-up </a:t>
            </a:r>
            <a:r>
              <a:rPr lang="en-US" dirty="0" smtClean="0"/>
              <a:t>(LHC experiments wish)   	</a:t>
            </a:r>
            <a:endParaRPr lang="en-US" sz="2900" dirty="0" smtClean="0"/>
          </a:p>
          <a:p>
            <a:pPr>
              <a:buNone/>
            </a:pPr>
            <a:r>
              <a:rPr lang="en-US" dirty="0" smtClean="0"/>
              <a:t>See also</a:t>
            </a:r>
          </a:p>
          <a:p>
            <a:r>
              <a:rPr lang="en-US" sz="2900" dirty="0" smtClean="0"/>
              <a:t>“On the possibility of utilizing flat longitudinal beam profiles to increase luminosity in collisions with large </a:t>
            </a:r>
            <a:r>
              <a:rPr lang="en-US" sz="2900" dirty="0" err="1" smtClean="0"/>
              <a:t>Piwinski</a:t>
            </a:r>
            <a:r>
              <a:rPr lang="en-US" sz="2900" dirty="0" smtClean="0"/>
              <a:t> angle” (D. </a:t>
            </a:r>
            <a:r>
              <a:rPr lang="en-US" sz="2900" dirty="0" err="1" smtClean="0"/>
              <a:t>Shatilov</a:t>
            </a:r>
            <a:r>
              <a:rPr lang="en-US" sz="2900" dirty="0" smtClean="0"/>
              <a:t> </a:t>
            </a:r>
            <a:r>
              <a:rPr lang="en-US" sz="2900" dirty="0"/>
              <a:t> </a:t>
            </a:r>
            <a:r>
              <a:rPr lang="en-US" sz="2900" dirty="0" smtClean="0"/>
              <a:t>and M. </a:t>
            </a:r>
            <a:r>
              <a:rPr lang="en-US" sz="2900" dirty="0" err="1" smtClean="0"/>
              <a:t>Zobov</a:t>
            </a:r>
            <a:r>
              <a:rPr lang="en-US" sz="2900" dirty="0" smtClean="0"/>
              <a:t>, 2012)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harmonic RF system in </a:t>
            </a:r>
            <a:r>
              <a:rPr lang="en-US" dirty="0" smtClean="0"/>
              <a:t>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possible applications</a:t>
            </a:r>
          </a:p>
          <a:p>
            <a:pPr lvl="1"/>
            <a:r>
              <a:rPr lang="en-US" dirty="0" smtClean="0"/>
              <a:t>shorter bunches </a:t>
            </a:r>
            <a:r>
              <a:rPr lang="en-US" dirty="0" smtClean="0"/>
              <a:t>(?)</a:t>
            </a:r>
          </a:p>
          <a:p>
            <a:pPr marL="857250" lvl="1" indent="-457200"/>
            <a:r>
              <a:rPr lang="en-US" dirty="0"/>
              <a:t>change in synchrotron frequency distribution</a:t>
            </a:r>
          </a:p>
          <a:p>
            <a:pPr marL="1257300" lvl="2" indent="-457200"/>
            <a:r>
              <a:rPr lang="en-US" dirty="0"/>
              <a:t>beam </a:t>
            </a:r>
            <a:r>
              <a:rPr lang="en-US" dirty="0" smtClean="0"/>
              <a:t>stability</a:t>
            </a:r>
            <a:endParaRPr lang="en-US" dirty="0" smtClean="0"/>
          </a:p>
          <a:p>
            <a:pPr lvl="1"/>
            <a:r>
              <a:rPr lang="en-US" sz="2800" dirty="0" smtClean="0"/>
              <a:t>change in bunch shape</a:t>
            </a:r>
          </a:p>
          <a:p>
            <a:pPr lvl="2"/>
            <a:r>
              <a:rPr lang="en-US" dirty="0" smtClean="0"/>
              <a:t>heating</a:t>
            </a:r>
          </a:p>
          <a:p>
            <a:pPr lvl="2"/>
            <a:r>
              <a:rPr lang="en-US" sz="2400" dirty="0" smtClean="0"/>
              <a:t>beam-beam (?)</a:t>
            </a:r>
            <a:endParaRPr lang="en-US" sz="2400" dirty="0" smtClean="0"/>
          </a:p>
          <a:p>
            <a:pPr lvl="2"/>
            <a:r>
              <a:rPr lang="en-US" sz="2400" dirty="0" smtClean="0"/>
              <a:t>luminosity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755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D</a:t>
            </a:r>
            <a:r>
              <a:rPr lang="en-US" sz="4000" dirty="0" smtClean="0"/>
              <a:t>ifferent </a:t>
            </a:r>
            <a:r>
              <a:rPr lang="en-US" sz="4000" dirty="0" smtClean="0"/>
              <a:t>operational modes </a:t>
            </a:r>
            <a:r>
              <a:rPr lang="en-US" sz="4000" dirty="0" smtClean="0"/>
              <a:t>and </a:t>
            </a:r>
            <a:br>
              <a:rPr lang="en-US" sz="4000" dirty="0" smtClean="0"/>
            </a:br>
            <a:r>
              <a:rPr lang="en-US" sz="4000" dirty="0" smtClean="0"/>
              <a:t>b</a:t>
            </a:r>
            <a:r>
              <a:rPr lang="en-US" sz="4000" dirty="0" smtClean="0"/>
              <a:t>eam </a:t>
            </a:r>
            <a:r>
              <a:rPr lang="en-US" sz="4000" dirty="0"/>
              <a:t>stability </a:t>
            </a:r>
            <a:r>
              <a:rPr lang="en-US" sz="4000" dirty="0" smtClean="0"/>
              <a:t>in a double </a:t>
            </a:r>
            <a:r>
              <a:rPr lang="en-US" sz="4000" dirty="0" smtClean="0"/>
              <a:t>RF system 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algn="ctr">
              <a:buNone/>
            </a:pPr>
            <a:r>
              <a:rPr lang="en-US" sz="2000" b="1" dirty="0" smtClean="0"/>
              <a:t>Synchrotron frequency distribution for </a:t>
            </a:r>
            <a:r>
              <a:rPr lang="en-US" sz="2000" b="1" dirty="0" smtClean="0"/>
              <a:t>V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/V</a:t>
            </a:r>
            <a:r>
              <a:rPr lang="en-US" sz="2000" b="1" baseline="-25000" dirty="0" smtClean="0"/>
              <a:t>1</a:t>
            </a:r>
            <a:r>
              <a:rPr lang="en-US" sz="2000" b="1" dirty="0" smtClean="0"/>
              <a:t>= 1/n</a:t>
            </a:r>
            <a:endParaRPr lang="en-US" sz="2000" b="1" baseline="-25000" dirty="0" smtClean="0"/>
          </a:p>
          <a:p>
            <a:pPr algn="ctr">
              <a:buNone/>
            </a:pPr>
            <a:endParaRPr lang="en-US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90800"/>
            <a:ext cx="4038600" cy="310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81000" y="1600201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Voltage in a double RF system: </a:t>
            </a:r>
          </a:p>
          <a:p>
            <a:pPr>
              <a:buNone/>
            </a:pPr>
            <a:r>
              <a:rPr lang="en-US" dirty="0" smtClean="0"/>
              <a:t>               V = V</a:t>
            </a:r>
            <a:r>
              <a:rPr lang="en-US" baseline="-25000" dirty="0" smtClean="0"/>
              <a:t>1</a:t>
            </a:r>
            <a:r>
              <a:rPr lang="en-US" dirty="0" smtClean="0"/>
              <a:t>sin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US" dirty="0" smtClean="0"/>
              <a:t> +V</a:t>
            </a:r>
            <a:r>
              <a:rPr lang="en-US" baseline="-25000" dirty="0" smtClean="0"/>
              <a:t>2 </a:t>
            </a:r>
            <a:r>
              <a:rPr lang="en-US" dirty="0" smtClean="0"/>
              <a:t>sin(</a:t>
            </a:r>
            <a:r>
              <a:rPr lang="en-US" b="1" dirty="0" smtClean="0"/>
              <a:t>n</a:t>
            </a:r>
            <a:r>
              <a:rPr lang="el-GR" dirty="0" smtClean="0">
                <a:latin typeface="Times New Roman"/>
                <a:cs typeface="Times New Roman"/>
              </a:rPr>
              <a:t>φ</a:t>
            </a:r>
            <a:r>
              <a:rPr lang="en-US" dirty="0" smtClean="0"/>
              <a:t> + </a:t>
            </a:r>
            <a:r>
              <a:rPr lang="el-GR" b="1" dirty="0" smtClean="0">
                <a:latin typeface="Times New Roman"/>
                <a:cs typeface="Times New Roman"/>
              </a:rPr>
              <a:t>Φ</a:t>
            </a:r>
            <a:r>
              <a:rPr lang="en-US" b="1" baseline="-25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)</a:t>
            </a:r>
          </a:p>
          <a:p>
            <a:pPr>
              <a:buNone/>
            </a:pPr>
            <a:r>
              <a:rPr lang="en-US" dirty="0">
                <a:cs typeface="Times New Roman"/>
              </a:rPr>
              <a:t>n</a:t>
            </a:r>
            <a:r>
              <a:rPr lang="en-US" dirty="0" smtClean="0">
                <a:cs typeface="Times New Roman"/>
              </a:rPr>
              <a:t>=h</a:t>
            </a:r>
            <a:r>
              <a:rPr lang="en-US" baseline="-25000" dirty="0" smtClean="0">
                <a:cs typeface="Times New Roman"/>
              </a:rPr>
              <a:t>2</a:t>
            </a:r>
            <a:r>
              <a:rPr lang="en-US" dirty="0" smtClean="0">
                <a:cs typeface="Times New Roman"/>
              </a:rPr>
              <a:t>/h</a:t>
            </a:r>
            <a:r>
              <a:rPr lang="en-US" baseline="-25000" dirty="0" smtClean="0">
                <a:cs typeface="Times New Roman"/>
              </a:rPr>
              <a:t>1</a:t>
            </a:r>
          </a:p>
          <a:p>
            <a:pPr>
              <a:buNone/>
            </a:pPr>
            <a:r>
              <a:rPr lang="en-US" dirty="0" smtClean="0">
                <a:cs typeface="Times New Roman"/>
              </a:rPr>
              <a:t>in non-accelerating bucket above transition: </a:t>
            </a:r>
          </a:p>
          <a:p>
            <a:pPr>
              <a:buNone/>
            </a:pPr>
            <a:r>
              <a:rPr lang="el-GR" b="1" dirty="0" smtClean="0">
                <a:latin typeface="Times New Roman"/>
                <a:cs typeface="Times New Roman"/>
              </a:rPr>
              <a:t>Φ</a:t>
            </a:r>
            <a:r>
              <a:rPr lang="en-US" b="1" baseline="-25000" dirty="0" smtClean="0">
                <a:latin typeface="Times New Roman"/>
                <a:cs typeface="Times New Roman"/>
              </a:rPr>
              <a:t>2 </a:t>
            </a:r>
            <a:r>
              <a:rPr lang="en-US" b="1" dirty="0" smtClean="0">
                <a:latin typeface="Times New Roman"/>
                <a:cs typeface="Times New Roman"/>
              </a:rPr>
              <a:t>= 0 </a:t>
            </a:r>
            <a:r>
              <a:rPr lang="en-US" dirty="0" smtClean="0">
                <a:latin typeface="Times New Roman"/>
                <a:cs typeface="Times New Roman"/>
              </a:rPr>
              <a:t>- </a:t>
            </a:r>
            <a:r>
              <a:rPr lang="en-US" dirty="0" smtClean="0">
                <a:solidFill>
                  <a:srgbClr val="CC00CC"/>
                </a:solidFill>
                <a:cs typeface="Times New Roman"/>
              </a:rPr>
              <a:t>bunch-lengthening (BL) mode</a:t>
            </a:r>
          </a:p>
          <a:p>
            <a:pPr>
              <a:buNone/>
            </a:pPr>
            <a:r>
              <a:rPr lang="el-GR" b="1" dirty="0" smtClean="0">
                <a:latin typeface="Times New Roman"/>
                <a:cs typeface="Times New Roman"/>
              </a:rPr>
              <a:t>Φ</a:t>
            </a:r>
            <a:r>
              <a:rPr lang="en-US" b="1" baseline="-25000" dirty="0" smtClean="0">
                <a:latin typeface="Times New Roman"/>
                <a:cs typeface="Times New Roman"/>
              </a:rPr>
              <a:t>2</a:t>
            </a:r>
            <a:r>
              <a:rPr lang="en-US" b="1" dirty="0" smtClean="0">
                <a:cs typeface="Times New Roman"/>
              </a:rPr>
              <a:t> = </a:t>
            </a:r>
            <a:r>
              <a:rPr lang="el-GR" b="1" dirty="0" smtClean="0">
                <a:latin typeface="Times New Roman"/>
                <a:cs typeface="Times New Roman"/>
              </a:rPr>
              <a:t>π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- </a:t>
            </a:r>
            <a:r>
              <a:rPr lang="en-US" dirty="0" smtClean="0">
                <a:solidFill>
                  <a:srgbClr val="1237AE"/>
                </a:solidFill>
                <a:cs typeface="Times New Roman"/>
              </a:rPr>
              <a:t>bunch-shortening (BS) mode</a:t>
            </a:r>
          </a:p>
          <a:p>
            <a:pPr>
              <a:buNone/>
            </a:pPr>
            <a:endParaRPr lang="en-US" dirty="0" smtClean="0">
              <a:solidFill>
                <a:srgbClr val="CC00CC"/>
              </a:solidFill>
              <a:cs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CC00CC"/>
                </a:solidFill>
              </a:rPr>
              <a:t>BL mode: </a:t>
            </a:r>
            <a:r>
              <a:rPr lang="en-US" dirty="0" smtClean="0"/>
              <a:t>region </a:t>
            </a:r>
            <a:r>
              <a:rPr lang="en-US" dirty="0"/>
              <a:t>with </a:t>
            </a:r>
            <a:r>
              <a:rPr lang="el-GR" dirty="0">
                <a:latin typeface="Times New Roman"/>
                <a:cs typeface="Times New Roman"/>
              </a:rPr>
              <a:t>ω</a:t>
            </a:r>
            <a:r>
              <a:rPr lang="en-US" baseline="-25000" dirty="0">
                <a:latin typeface="Times New Roman"/>
                <a:cs typeface="Times New Roman"/>
              </a:rPr>
              <a:t>s</a:t>
            </a:r>
            <a:r>
              <a:rPr lang="en-US" dirty="0">
                <a:latin typeface="Times New Roman"/>
                <a:cs typeface="Times New Roman"/>
              </a:rPr>
              <a:t>'(</a:t>
            </a:r>
            <a:r>
              <a:rPr lang="en-US" dirty="0" err="1">
                <a:latin typeface="Times New Roman"/>
                <a:cs typeface="Times New Roman"/>
              </a:rPr>
              <a:t>J</a:t>
            </a:r>
            <a:r>
              <a:rPr lang="en-US" baseline="-25000" dirty="0" err="1">
                <a:latin typeface="Times New Roman"/>
                <a:cs typeface="Times New Roman"/>
              </a:rPr>
              <a:t>cr</a:t>
            </a:r>
            <a:r>
              <a:rPr lang="en-US" dirty="0">
                <a:latin typeface="Times New Roman"/>
                <a:cs typeface="Times New Roman"/>
              </a:rPr>
              <a:t>)=0 </a:t>
            </a:r>
            <a:r>
              <a:rPr lang="en-US" dirty="0">
                <a:cs typeface="Times New Roman"/>
              </a:rPr>
              <a:t>exists for any voltage ratio -&gt; local loss of Landau damping for </a:t>
            </a:r>
            <a:r>
              <a:rPr lang="en-US" dirty="0" smtClean="0">
                <a:cs typeface="Times New Roman"/>
              </a:rPr>
              <a:t>long bunches -&gt;  bunch length (4</a:t>
            </a:r>
            <a:r>
              <a:rPr lang="el-GR" dirty="0" smtClean="0">
                <a:cs typeface="Times New Roman"/>
              </a:rPr>
              <a:t>σ</a:t>
            </a:r>
            <a:r>
              <a:rPr lang="en-US" dirty="0" smtClean="0">
                <a:cs typeface="Times New Roman"/>
              </a:rPr>
              <a:t>) limited to</a:t>
            </a:r>
          </a:p>
          <a:p>
            <a:r>
              <a:rPr lang="en-US" dirty="0" smtClean="0">
                <a:cs typeface="Times New Roman"/>
              </a:rPr>
              <a:t>       ~ 1.2 ns for </a:t>
            </a:r>
            <a:r>
              <a:rPr lang="en-US" b="1" dirty="0" smtClean="0">
                <a:cs typeface="Times New Roman"/>
              </a:rPr>
              <a:t>n=3</a:t>
            </a:r>
          </a:p>
          <a:p>
            <a:r>
              <a:rPr lang="en-US" dirty="0" smtClean="0">
                <a:cs typeface="Times New Roman"/>
              </a:rPr>
              <a:t>       ~ 1.7 ns for </a:t>
            </a:r>
            <a:r>
              <a:rPr lang="en-US" b="1" dirty="0" smtClean="0">
                <a:cs typeface="Times New Roman"/>
              </a:rPr>
              <a:t>n=2  </a:t>
            </a:r>
            <a:r>
              <a:rPr lang="en-US" dirty="0" smtClean="0">
                <a:cs typeface="Times New Roman"/>
              </a:rPr>
              <a:t>– OK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237AE"/>
                </a:solidFill>
                <a:cs typeface="Times New Roman"/>
              </a:rPr>
              <a:t>BS-mode: </a:t>
            </a:r>
          </a:p>
          <a:p>
            <a:r>
              <a:rPr lang="en-US" b="1" dirty="0" smtClean="0">
                <a:cs typeface="Times New Roman"/>
              </a:rPr>
              <a:t>     n=2: </a:t>
            </a:r>
            <a:r>
              <a:rPr lang="en-US" dirty="0" smtClean="0">
                <a:cs typeface="Times New Roman"/>
              </a:rPr>
              <a:t>monotonic dependence </a:t>
            </a:r>
            <a:r>
              <a:rPr lang="el-GR" dirty="0">
                <a:latin typeface="Times New Roman"/>
                <a:cs typeface="Times New Roman"/>
              </a:rPr>
              <a:t>ω</a:t>
            </a:r>
            <a:r>
              <a:rPr lang="en-US" baseline="-25000" dirty="0" smtClean="0">
                <a:latin typeface="Times New Roman"/>
                <a:cs typeface="Times New Roman"/>
              </a:rPr>
              <a:t>s</a:t>
            </a:r>
            <a:r>
              <a:rPr lang="en-US" dirty="0" smtClean="0">
                <a:latin typeface="Times New Roman"/>
                <a:cs typeface="Times New Roman"/>
              </a:rPr>
              <a:t>(J) </a:t>
            </a:r>
            <a:r>
              <a:rPr lang="en-US" dirty="0" smtClean="0">
                <a:cs typeface="Times New Roman"/>
              </a:rPr>
              <a:t>  </a:t>
            </a:r>
          </a:p>
          <a:p>
            <a:pPr algn="just"/>
            <a:r>
              <a:rPr lang="en-US" dirty="0" smtClean="0">
                <a:cs typeface="Times New Roman"/>
              </a:rPr>
              <a:t>     </a:t>
            </a:r>
            <a:r>
              <a:rPr lang="en-US" b="1" dirty="0" smtClean="0">
                <a:cs typeface="Times New Roman"/>
              </a:rPr>
              <a:t>n=3:</a:t>
            </a:r>
            <a:r>
              <a:rPr lang="en-US" dirty="0" smtClean="0">
                <a:cs typeface="Times New Roman"/>
              </a:rPr>
              <a:t>  limitation to bunch length or voltage </a:t>
            </a:r>
            <a:endParaRPr lang="en-US" dirty="0" smtClean="0">
              <a:solidFill>
                <a:srgbClr val="CC00CC"/>
              </a:solidFill>
              <a:cs typeface="Times New Roman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Longitudinal instability during LHC ramp  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3697360" cy="296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95400"/>
            <a:ext cx="3486426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143000" y="4343400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Dipole </a:t>
            </a:r>
            <a:r>
              <a:rPr lang="en-US" b="1" dirty="0" smtClean="0">
                <a:solidFill>
                  <a:schemeClr val="accent1"/>
                </a:solidFill>
              </a:rPr>
              <a:t>mode: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loss of Landau damping on the flat bottom for </a:t>
            </a:r>
            <a:r>
              <a:rPr lang="en-US" dirty="0" err="1" smtClean="0"/>
              <a:t>emittances</a:t>
            </a:r>
            <a:r>
              <a:rPr lang="en-US" dirty="0" smtClean="0"/>
              <a:t>  below </a:t>
            </a:r>
            <a:r>
              <a:rPr lang="en-US" dirty="0" smtClean="0">
                <a:solidFill>
                  <a:srgbClr val="C00000"/>
                </a:solidFill>
              </a:rPr>
              <a:t>0.5 </a:t>
            </a:r>
            <a:r>
              <a:rPr lang="en-US" dirty="0" err="1" smtClean="0">
                <a:solidFill>
                  <a:srgbClr val="C00000"/>
                </a:solidFill>
              </a:rPr>
              <a:t>eVs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(intensity </a:t>
            </a:r>
            <a:r>
              <a:rPr lang="en-US" dirty="0" smtClean="0"/>
              <a:t>1.2x10</a:t>
            </a:r>
            <a:r>
              <a:rPr lang="en-US" baseline="30000" dirty="0" smtClean="0"/>
              <a:t>11</a:t>
            </a:r>
            <a:r>
              <a:rPr lang="en-US" dirty="0" smtClean="0"/>
              <a:t>), instability during </a:t>
            </a:r>
            <a:r>
              <a:rPr lang="en-US" dirty="0" smtClean="0"/>
              <a:t>ramp,  threshold </a:t>
            </a:r>
            <a:r>
              <a:rPr lang="en-US" dirty="0" smtClean="0"/>
              <a:t>decreasing with energy and longitudinal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Cure:</a:t>
            </a:r>
            <a:r>
              <a:rPr lang="en-US" b="1" dirty="0" smtClean="0"/>
              <a:t> </a:t>
            </a:r>
            <a:r>
              <a:rPr lang="en-US" dirty="0" smtClean="0"/>
              <a:t>controlled longitudinal </a:t>
            </a:r>
            <a:r>
              <a:rPr lang="en-US" dirty="0" err="1" smtClean="0"/>
              <a:t>emittance</a:t>
            </a:r>
            <a:r>
              <a:rPr lang="en-US" dirty="0" smtClean="0"/>
              <a:t> blow-up  during ramp to </a:t>
            </a:r>
            <a:r>
              <a:rPr lang="en-US" dirty="0" smtClean="0">
                <a:solidFill>
                  <a:srgbClr val="C00000"/>
                </a:solidFill>
              </a:rPr>
              <a:t>~2eVs</a:t>
            </a:r>
          </a:p>
          <a:p>
            <a:r>
              <a:rPr lang="en-US" dirty="0" smtClean="0"/>
              <a:t>(4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/>
              <a:t> bunch length of </a:t>
            </a:r>
            <a:r>
              <a:rPr lang="en-US" dirty="0" smtClean="0">
                <a:solidFill>
                  <a:srgbClr val="C00000"/>
                </a:solidFill>
              </a:rPr>
              <a:t>1.2 ns</a:t>
            </a:r>
            <a:r>
              <a:rPr lang="en-US" dirty="0" smtClean="0"/>
              <a:t>) also required for IBS and heating problems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7029" r="34190" b="11261"/>
          <a:stretch>
            <a:fillRect/>
          </a:stretch>
        </p:blipFill>
        <p:spPr bwMode="auto">
          <a:xfrm>
            <a:off x="5791200" y="2743200"/>
            <a:ext cx="1524000" cy="304800"/>
          </a:xfrm>
          <a:prstGeom prst="rect">
            <a:avLst/>
          </a:prstGeom>
          <a:ln w="190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cxnSp>
        <p:nvCxnSpPr>
          <p:cNvPr id="9" name="Straight Arrow Connector 8"/>
          <p:cNvCxnSpPr>
            <a:stCxn id="1028" idx="3"/>
          </p:cNvCxnSpPr>
          <p:nvPr/>
        </p:nvCxnSpPr>
        <p:spPr>
          <a:xfrm>
            <a:off x="7315200" y="2895600"/>
            <a:ext cx="3810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91200" y="3966683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J. Esteban </a:t>
            </a:r>
            <a:r>
              <a:rPr lang="en-US" dirty="0" smtClean="0"/>
              <a:t>Muller </a:t>
            </a:r>
            <a:r>
              <a:rPr lang="en-US" dirty="0" smtClean="0"/>
              <a:t>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816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Longitudinal beam stability in LHC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 absence of longitudinal bunch-by-bunch feedback, we rely on beam stability  provided by natural synchrotron frequency spread. It is significantly increased in a double RF system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/>
              <a:t>To have the same bunch length (1.2 ns)  and stability as now at 4 </a:t>
            </a:r>
            <a:r>
              <a:rPr lang="en-US" dirty="0" err="1"/>
              <a:t>TeV</a:t>
            </a:r>
            <a:r>
              <a:rPr lang="en-US" dirty="0"/>
              <a:t> (with </a:t>
            </a:r>
            <a:r>
              <a:rPr lang="en-US" dirty="0" smtClean="0"/>
              <a:t>1.5x10</a:t>
            </a:r>
            <a:r>
              <a:rPr lang="en-US" baseline="30000" dirty="0" smtClean="0"/>
              <a:t>11</a:t>
            </a:r>
            <a:r>
              <a:rPr lang="en-US" dirty="0" smtClean="0"/>
              <a:t>/bunch),</a:t>
            </a:r>
            <a:r>
              <a:rPr lang="en-GB" dirty="0"/>
              <a:t> </a:t>
            </a:r>
            <a:r>
              <a:rPr lang="en-US" dirty="0" smtClean="0"/>
              <a:t>at </a:t>
            </a:r>
            <a:r>
              <a:rPr lang="en-US" dirty="0"/>
              <a:t>7 </a:t>
            </a:r>
            <a:r>
              <a:rPr lang="en-US" dirty="0" err="1"/>
              <a:t>TeV</a:t>
            </a:r>
            <a:r>
              <a:rPr lang="en-US" dirty="0"/>
              <a:t> we </a:t>
            </a:r>
            <a:r>
              <a:rPr lang="en-US" dirty="0" smtClean="0"/>
              <a:t>need </a:t>
            </a:r>
            <a:r>
              <a:rPr lang="en-US" dirty="0" err="1"/>
              <a:t>emittance</a:t>
            </a:r>
            <a:r>
              <a:rPr lang="en-US" dirty="0"/>
              <a:t> of 2.7 </a:t>
            </a:r>
            <a:r>
              <a:rPr lang="en-US" dirty="0" err="1"/>
              <a:t>eVs</a:t>
            </a:r>
            <a:r>
              <a:rPr lang="en-US" dirty="0"/>
              <a:t> </a:t>
            </a:r>
            <a:r>
              <a:rPr lang="en-US" dirty="0" smtClean="0"/>
              <a:t>(2.05 </a:t>
            </a:r>
            <a:r>
              <a:rPr lang="en-US" dirty="0" err="1"/>
              <a:t>eVs</a:t>
            </a:r>
            <a:r>
              <a:rPr lang="en-US" dirty="0"/>
              <a:t> now) in 12 MV </a:t>
            </a:r>
            <a:r>
              <a:rPr lang="en-US" dirty="0" smtClean="0"/>
              <a:t>at 400 </a:t>
            </a:r>
            <a:r>
              <a:rPr lang="en-US" dirty="0" err="1" smtClean="0"/>
              <a:t>MHz</a:t>
            </a:r>
            <a:r>
              <a:rPr lang="en-US" dirty="0" err="1" smtClean="0"/>
              <a:t>.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US" dirty="0"/>
              <a:t>(Design value of voltage is 16 MV. To have the same bunch length as now (1.2 ns) we would need  3.25 </a:t>
            </a:r>
            <a:r>
              <a:rPr lang="en-US" dirty="0" err="1" smtClean="0"/>
              <a:t>eVs</a:t>
            </a:r>
            <a:r>
              <a:rPr lang="en-US" dirty="0" smtClean="0"/>
              <a:t>.</a:t>
            </a: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US" dirty="0" smtClean="0"/>
              <a:t>Design </a:t>
            </a:r>
            <a:r>
              <a:rPr lang="en-US" dirty="0"/>
              <a:t>value of </a:t>
            </a:r>
            <a:r>
              <a:rPr lang="en-US" dirty="0" err="1"/>
              <a:t>emittance</a:t>
            </a:r>
            <a:r>
              <a:rPr lang="en-US" dirty="0"/>
              <a:t> was 2.5 </a:t>
            </a:r>
            <a:r>
              <a:rPr lang="en-US" dirty="0" err="1"/>
              <a:t>eVs</a:t>
            </a:r>
            <a:r>
              <a:rPr lang="en-US" dirty="0"/>
              <a:t>.)  </a:t>
            </a:r>
            <a:endParaRPr lang="en-GB" dirty="0"/>
          </a:p>
          <a:p>
            <a:r>
              <a:rPr lang="en-US" dirty="0"/>
              <a:t>For single bunch stability (loss of Landau damping) at 7 </a:t>
            </a:r>
            <a:r>
              <a:rPr lang="en-US" dirty="0" err="1"/>
              <a:t>TeV</a:t>
            </a:r>
            <a:r>
              <a:rPr lang="en-US" dirty="0"/>
              <a:t> we would need </a:t>
            </a:r>
            <a:r>
              <a:rPr lang="en-US" dirty="0" smtClean="0"/>
              <a:t>in 12 MV only </a:t>
            </a:r>
            <a:r>
              <a:rPr lang="en-US" dirty="0"/>
              <a:t>1.2 </a:t>
            </a:r>
            <a:r>
              <a:rPr lang="en-US" dirty="0" err="1"/>
              <a:t>eVs</a:t>
            </a:r>
            <a:r>
              <a:rPr lang="en-US" dirty="0"/>
              <a:t> </a:t>
            </a:r>
            <a:r>
              <a:rPr lang="en-US" dirty="0" smtClean="0"/>
              <a:t> for  1.5x10</a:t>
            </a:r>
            <a:r>
              <a:rPr lang="en-US" baseline="30000" dirty="0" smtClean="0"/>
              <a:t>11</a:t>
            </a:r>
            <a:r>
              <a:rPr lang="en-US" dirty="0" smtClean="0"/>
              <a:t> and 1.8 for 3.6.</a:t>
            </a:r>
            <a:endParaRPr lang="en-GB" dirty="0"/>
          </a:p>
          <a:p>
            <a:r>
              <a:rPr lang="en-US" dirty="0" smtClean="0"/>
              <a:t>The present </a:t>
            </a:r>
            <a:r>
              <a:rPr lang="en-US" dirty="0" smtClean="0">
                <a:solidFill>
                  <a:srgbClr val="CC00CC"/>
                </a:solidFill>
              </a:rPr>
              <a:t>limitation to bunch length (</a:t>
            </a:r>
            <a:r>
              <a:rPr lang="en-US" dirty="0" err="1" smtClean="0">
                <a:solidFill>
                  <a:srgbClr val="CC00CC"/>
                </a:solidFill>
              </a:rPr>
              <a:t>emittance</a:t>
            </a:r>
            <a:r>
              <a:rPr lang="en-US" dirty="0" smtClean="0">
                <a:solidFill>
                  <a:srgbClr val="CC00CC"/>
                </a:solidFill>
              </a:rPr>
              <a:t>)</a:t>
            </a:r>
            <a:r>
              <a:rPr lang="en-US" dirty="0" smtClean="0">
                <a:solidFill>
                  <a:srgbClr val="CC00CC"/>
                </a:solidFill>
              </a:rPr>
              <a:t> </a:t>
            </a:r>
            <a:r>
              <a:rPr lang="en-US" dirty="0"/>
              <a:t>comes from </a:t>
            </a:r>
            <a:r>
              <a:rPr lang="en-US" dirty="0" smtClean="0"/>
              <a:t>beam induced heating</a:t>
            </a:r>
            <a:r>
              <a:rPr lang="en-US" dirty="0"/>
              <a:t>. </a:t>
            </a:r>
            <a:r>
              <a:rPr lang="en-US" dirty="0"/>
              <a:t> </a:t>
            </a:r>
            <a:r>
              <a:rPr lang="en-US" dirty="0" smtClean="0"/>
              <a:t>However too </a:t>
            </a:r>
            <a:r>
              <a:rPr lang="en-US" dirty="0"/>
              <a:t>long bunches are also leading </a:t>
            </a:r>
            <a:r>
              <a:rPr lang="en-US" dirty="0" smtClean="0"/>
              <a:t>to</a:t>
            </a:r>
            <a:r>
              <a:rPr lang="en-GB" dirty="0"/>
              <a:t> </a:t>
            </a:r>
            <a:r>
              <a:rPr lang="en-US" dirty="0" smtClean="0"/>
              <a:t>geometrical </a:t>
            </a:r>
            <a:r>
              <a:rPr lang="en-US" dirty="0"/>
              <a:t>reduction of luminosity </a:t>
            </a:r>
            <a:r>
              <a:rPr lang="en-US" dirty="0" smtClean="0"/>
              <a:t>(~</a:t>
            </a:r>
            <a:r>
              <a:rPr lang="en-US" dirty="0"/>
              <a:t>7%  due to 1.2 ns bunches instead of 1.0 </a:t>
            </a:r>
            <a:r>
              <a:rPr lang="en-US" dirty="0" smtClean="0"/>
              <a:t>ns) and reduction </a:t>
            </a:r>
            <a:r>
              <a:rPr lang="en-US" dirty="0"/>
              <a:t>of (single) beam life </a:t>
            </a:r>
            <a:r>
              <a:rPr lang="en-US" dirty="0" smtClean="0"/>
              <a:t>time.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135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High intensity operation </a:t>
            </a:r>
            <a:br>
              <a:rPr lang="en-US" sz="3200" dirty="0"/>
            </a:br>
            <a:r>
              <a:rPr lang="en-US" sz="3200" dirty="0"/>
              <a:t>with scheme of “full cavity detuning”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038" b="2038"/>
          <a:stretch>
            <a:fillRect/>
          </a:stretch>
        </p:blipFill>
        <p:spPr bwMode="auto">
          <a:xfrm>
            <a:off x="5285490" y="1600200"/>
            <a:ext cx="3809999" cy="2095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33400" y="1371600"/>
            <a:ext cx="480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 possible to operate above nominal intensity with constant cavity voltage and phase over turn (actual half-detuning scheme) =&gt; use proposal </a:t>
            </a:r>
            <a:r>
              <a:rPr lang="en-US" dirty="0"/>
              <a:t> </a:t>
            </a:r>
            <a:r>
              <a:rPr lang="en-US" dirty="0" smtClean="0"/>
              <a:t>of D. </a:t>
            </a:r>
            <a:r>
              <a:rPr lang="en-US" dirty="0" err="1" smtClean="0"/>
              <a:t>Boussard</a:t>
            </a:r>
            <a:r>
              <a:rPr lang="en-US" dirty="0" smtClean="0"/>
              <a:t> (1991): keep klystron current constant  and let beam gaps modulate the cavity phase =&gt; </a:t>
            </a:r>
            <a:r>
              <a:rPr lang="en-US" dirty="0" smtClean="0">
                <a:solidFill>
                  <a:srgbClr val="CC00CC"/>
                </a:solidFill>
              </a:rPr>
              <a:t>full cavity detuning</a:t>
            </a:r>
            <a:r>
              <a:rPr lang="en-US" dirty="0" smtClean="0"/>
              <a:t>  (P. Baudrenghien et al., IPAC11); tested in MD in 2012 with</a:t>
            </a:r>
            <a:r>
              <a:rPr lang="en-US" dirty="0" smtClean="0">
                <a:solidFill>
                  <a:srgbClr val="CC00CC"/>
                </a:solidFill>
              </a:rPr>
              <a:t> </a:t>
            </a:r>
            <a:r>
              <a:rPr lang="en-US" dirty="0" smtClean="0"/>
              <a:t>nominal 50 ns beam, cavity phase modulation with 732 bunches =&gt; reduction in klystron forward power </a:t>
            </a:r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953000" y="1752600"/>
            <a:ext cx="3736975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3886200"/>
            <a:ext cx="401058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 this scheme transient beam loading </a:t>
            </a:r>
          </a:p>
          <a:p>
            <a:r>
              <a:rPr lang="en-US" dirty="0" smtClean="0"/>
              <a:t>changes bunch positions; </a:t>
            </a:r>
          </a:p>
          <a:p>
            <a:r>
              <a:rPr lang="en-US" dirty="0" smtClean="0"/>
              <a:t>effect ~ average beam current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+/- 35 </a:t>
            </a:r>
            <a:r>
              <a:rPr lang="en-US" dirty="0" err="1" smtClean="0"/>
              <a:t>ps</a:t>
            </a:r>
            <a:r>
              <a:rPr lang="en-US" dirty="0" smtClean="0"/>
              <a:t> bunch displacement =&gt;</a:t>
            </a:r>
          </a:p>
          <a:p>
            <a:r>
              <a:rPr lang="en-US" dirty="0" smtClean="0"/>
              <a:t>   +/- 10 deg at 800 MHz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similar effect in the SPS (+4</a:t>
            </a:r>
            <a:r>
              <a:rPr lang="en-US" baseline="30000" dirty="0" smtClean="0"/>
              <a:t>th</a:t>
            </a:r>
            <a:r>
              <a:rPr lang="en-US" dirty="0" smtClean="0"/>
              <a:t> harmonic)</a:t>
            </a:r>
          </a:p>
          <a:p>
            <a:r>
              <a:rPr lang="en-US" dirty="0" smtClean="0"/>
              <a:t> doesn’t allow  to operate in BL-mode</a:t>
            </a:r>
          </a:p>
          <a:p>
            <a:r>
              <a:rPr lang="en-US" dirty="0" smtClean="0"/>
              <a:t> =&gt; BS-mode is used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962400"/>
            <a:ext cx="3505200" cy="262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1463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L</a:t>
            </a:r>
            <a:r>
              <a:rPr lang="en-US" sz="3200" dirty="0" smtClean="0"/>
              <a:t>ongitudinal beam stability for tilted bunches</a:t>
            </a:r>
            <a:br>
              <a:rPr lang="en-US" sz="3200" dirty="0" smtClean="0"/>
            </a:br>
            <a:r>
              <a:rPr lang="en-US" sz="3200" dirty="0" smtClean="0"/>
              <a:t>in BS- and BL-modes</a:t>
            </a: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Bunch profiles</a:t>
            </a:r>
            <a:endParaRPr lang="en-GB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1" y="1524000"/>
            <a:ext cx="3886200" cy="639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Synchrotron  frequency distribution </a:t>
            </a:r>
          </a:p>
          <a:p>
            <a:r>
              <a:rPr lang="en-US" b="0" dirty="0"/>
              <a:t>f</a:t>
            </a:r>
            <a:r>
              <a:rPr lang="en-US" b="0" dirty="0" smtClean="0"/>
              <a:t>or n=2, V1/V2=2</a:t>
            </a:r>
            <a:endParaRPr lang="en-GB" b="0" dirty="0"/>
          </a:p>
        </p:txBody>
      </p:sp>
      <p:pic>
        <p:nvPicPr>
          <p:cNvPr id="7" name="Picture 3" descr="\\cern.ch\dfs\Users\e\elenas\Desktop\lineDensities_forElen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299170" cy="309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e\elenas\Desktop\fsDistrTau_forElena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33600"/>
            <a:ext cx="4041775" cy="317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9218" y="5410200"/>
            <a:ext cx="3760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smtClean="0"/>
              <a:t>RF: particle </a:t>
            </a:r>
            <a:r>
              <a:rPr lang="en-US" dirty="0" smtClean="0"/>
              <a:t>distribution function as measured on the LHC flat top after controlled  </a:t>
            </a:r>
            <a:r>
              <a:rPr lang="en-US" dirty="0" err="1" smtClean="0"/>
              <a:t>emittance</a:t>
            </a:r>
            <a:r>
              <a:rPr lang="en-US" dirty="0" smtClean="0"/>
              <a:t> blow-up (1RF).</a:t>
            </a:r>
          </a:p>
          <a:p>
            <a:r>
              <a:rPr lang="en-US" dirty="0" smtClean="0"/>
              <a:t>Optimum phase modulation in 1RF.</a:t>
            </a:r>
            <a:r>
              <a:rPr lang="en-GB" dirty="0" smtClean="0"/>
              <a:t> 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800600" y="5492637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=&gt; Reduced </a:t>
            </a:r>
            <a:r>
              <a:rPr lang="en-US" dirty="0" smtClean="0"/>
              <a:t>beam stability for tilted bunches in BL-mode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50408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/>
              <a:t>A</a:t>
            </a:r>
            <a:r>
              <a:rPr lang="en-US" dirty="0" smtClean="0"/>
              <a:t>rgyropoulos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403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5920</TotalTime>
  <Words>1256</Words>
  <Application>Microsoft Office PowerPoint</Application>
  <PresentationFormat>On-screen Show (4:3)</PresentationFormat>
  <Paragraphs>151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History and motivation for  a high harmonic RF system in LHC</vt:lpstr>
      <vt:lpstr>High harmonic RF systems at CERN</vt:lpstr>
      <vt:lpstr>High harmonic RF system in LHC was considered for</vt:lpstr>
      <vt:lpstr>High harmonic RF system in LHC</vt:lpstr>
      <vt:lpstr>Different operational modes and  beam stability in a double RF system </vt:lpstr>
      <vt:lpstr>Longitudinal instability during LHC ramp  </vt:lpstr>
      <vt:lpstr>Longitudinal beam stability in LHC</vt:lpstr>
      <vt:lpstr>High intensity operation  with scheme of “full cavity detuning”</vt:lpstr>
      <vt:lpstr>Longitudinal beam stability for tilted bunches in BS- and BL-modes</vt:lpstr>
      <vt:lpstr>Tilted bunches in a double RF system: effect on heating</vt:lpstr>
      <vt:lpstr>Bunch profile and power spectrum</vt:lpstr>
      <vt:lpstr>“Flat bunches” in a single RF: effect of RF phase modulation</vt:lpstr>
      <vt:lpstr>Summary of heating for 50 ns beam (B. Salvant et al.)</vt:lpstr>
      <vt:lpstr>Preliminary summary for HH RF in LHC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a 2nd or 3rd harmonic system improve RF heating for shorter bunches?</dc:title>
  <dc:creator>elenas</dc:creator>
  <cp:lastModifiedBy>Elena Chapochnikova</cp:lastModifiedBy>
  <cp:revision>183</cp:revision>
  <dcterms:created xsi:type="dcterms:W3CDTF">2012-10-01T13:45:44Z</dcterms:created>
  <dcterms:modified xsi:type="dcterms:W3CDTF">2013-02-01T12:11:14Z</dcterms:modified>
</cp:coreProperties>
</file>