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F650-3CF1-4E71-B03B-34B438D3C8B7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CCA8-6807-4A1D-A7F5-84AD61221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798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F650-3CF1-4E71-B03B-34B438D3C8B7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CCA8-6807-4A1D-A7F5-84AD61221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130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F650-3CF1-4E71-B03B-34B438D3C8B7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CCA8-6807-4A1D-A7F5-84AD61221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307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F650-3CF1-4E71-B03B-34B438D3C8B7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CCA8-6807-4A1D-A7F5-84AD61221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694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F650-3CF1-4E71-B03B-34B438D3C8B7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CCA8-6807-4A1D-A7F5-84AD61221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229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F650-3CF1-4E71-B03B-34B438D3C8B7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CCA8-6807-4A1D-A7F5-84AD61221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939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F650-3CF1-4E71-B03B-34B438D3C8B7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CCA8-6807-4A1D-A7F5-84AD61221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535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F650-3CF1-4E71-B03B-34B438D3C8B7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CCA8-6807-4A1D-A7F5-84AD61221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119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F650-3CF1-4E71-B03B-34B438D3C8B7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CCA8-6807-4A1D-A7F5-84AD61221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995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F650-3CF1-4E71-B03B-34B438D3C8B7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CCA8-6807-4A1D-A7F5-84AD61221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812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F650-3CF1-4E71-B03B-34B438D3C8B7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CCA8-6807-4A1D-A7F5-84AD61221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079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8F650-3CF1-4E71-B03B-34B438D3C8B7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9CCA8-6807-4A1D-A7F5-84AD61221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081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contributionDisplay.py?contribId=37&amp;sessionId=26&amp;confId=18363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800 MHz impact on HL-LHC impedance model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3096344"/>
          </a:xfrm>
        </p:spPr>
        <p:txBody>
          <a:bodyPr>
            <a:normAutofit fontScale="77500" lnSpcReduction="20000"/>
          </a:bodyPr>
          <a:lstStyle/>
          <a:p>
            <a:r>
              <a:rPr lang="en-GB" sz="2000" dirty="0" smtClean="0"/>
              <a:t>Impedance model in work (deliverable of WP 2.4 for November 2013)</a:t>
            </a:r>
          </a:p>
          <a:p>
            <a:endParaRPr lang="en-GB" sz="2000" dirty="0"/>
          </a:p>
          <a:p>
            <a:r>
              <a:rPr lang="en-GB" sz="2000" dirty="0" smtClean="0"/>
              <a:t>Until the HL-LHC impedance model is available, we use the current impedance model as benchmark</a:t>
            </a:r>
          </a:p>
          <a:p>
            <a:endParaRPr lang="en-GB" sz="2000" dirty="0"/>
          </a:p>
          <a:p>
            <a:r>
              <a:rPr lang="en-GB" sz="2000" dirty="0" smtClean="0"/>
              <a:t>The higher order modes should be efficiently damped by couplers or dampers</a:t>
            </a:r>
          </a:p>
          <a:p>
            <a:endParaRPr lang="en-GB" sz="2000" dirty="0"/>
          </a:p>
          <a:p>
            <a:r>
              <a:rPr lang="en-GB" sz="2000" dirty="0" smtClean="0"/>
              <a:t>The low frequency impedance should remain low compared to the rest of the machine</a:t>
            </a:r>
          </a:p>
          <a:p>
            <a:endParaRPr lang="en-GB" sz="2000" dirty="0"/>
          </a:p>
          <a:p>
            <a:r>
              <a:rPr lang="en-GB" sz="2000" dirty="0" smtClean="0"/>
              <a:t>Work </a:t>
            </a:r>
            <a:r>
              <a:rPr lang="en-GB" sz="2000" dirty="0" smtClean="0">
                <a:latin typeface="Calibri" pitchFamily="34" charset="0"/>
              </a:rPr>
              <a:t>on new design of 800 MHz RF cavities </a:t>
            </a:r>
            <a:r>
              <a:rPr lang="en-GB" sz="2000" dirty="0" smtClean="0"/>
              <a:t>by:</a:t>
            </a:r>
          </a:p>
          <a:p>
            <a:pPr lvl="1"/>
            <a:r>
              <a:rPr lang="en-GB" sz="1600" dirty="0" smtClean="0"/>
              <a:t>R. Calaga, L. Ficcadenti, </a:t>
            </a:r>
            <a:r>
              <a:rPr lang="en-GB" sz="1600" dirty="0" smtClean="0">
                <a:latin typeface="Calibri" pitchFamily="34" charset="0"/>
              </a:rPr>
              <a:t>J. T</a:t>
            </a:r>
            <a:r>
              <a:rPr lang="el-GR" sz="1600" dirty="0" smtClean="0">
                <a:latin typeface="Calibri" pitchFamily="34" charset="0"/>
              </a:rPr>
              <a:t>ϋ</a:t>
            </a:r>
            <a:r>
              <a:rPr lang="en-GB" sz="1600" dirty="0" err="1" smtClean="0">
                <a:latin typeface="Calibri" pitchFamily="34" charset="0"/>
              </a:rPr>
              <a:t>ckmantel</a:t>
            </a:r>
            <a:r>
              <a:rPr lang="en-GB" sz="1600" dirty="0" smtClean="0">
                <a:latin typeface="Calibri" pitchFamily="34" charset="0"/>
              </a:rPr>
              <a:t> (CERN BE-RF) </a:t>
            </a:r>
            <a:r>
              <a:rPr lang="en-GB" sz="1600" dirty="0" smtClean="0">
                <a:latin typeface="Calibri" pitchFamily="34" charset="0"/>
                <a:sym typeface="Wingdings" pitchFamily="2" charset="2"/>
              </a:rPr>
              <a:t> see talk by L. Ficcadenti at </a:t>
            </a:r>
            <a:r>
              <a:rPr lang="en-GB" sz="1600" dirty="0" smtClean="0">
                <a:latin typeface="Calibri" pitchFamily="34" charset="0"/>
                <a:sym typeface="Wingdings" pitchFamily="2" charset="2"/>
                <a:hlinkClick r:id="rId2"/>
              </a:rPr>
              <a:t>HL-LHC LARP meeting </a:t>
            </a:r>
            <a:r>
              <a:rPr lang="en-GB" sz="1600" dirty="0" smtClean="0">
                <a:latin typeface="Calibri" pitchFamily="34" charset="0"/>
                <a:sym typeface="Wingdings" pitchFamily="2" charset="2"/>
              </a:rPr>
              <a:t>(Nov 2012)</a:t>
            </a:r>
            <a:endParaRPr lang="en-GB" sz="1600" dirty="0" smtClean="0">
              <a:latin typeface="Calibri" pitchFamily="34" charset="0"/>
            </a:endParaRPr>
          </a:p>
          <a:p>
            <a:pPr lvl="1"/>
            <a:r>
              <a:rPr lang="en-GB" sz="1600" dirty="0" smtClean="0">
                <a:latin typeface="Calibri" pitchFamily="34" charset="0"/>
              </a:rPr>
              <a:t>M. </a:t>
            </a:r>
            <a:r>
              <a:rPr lang="en-GB" sz="1600" dirty="0" err="1" smtClean="0">
                <a:latin typeface="Calibri" pitchFamily="34" charset="0"/>
              </a:rPr>
              <a:t>Zobov</a:t>
            </a:r>
            <a:r>
              <a:rPr lang="en-GB" sz="1600" dirty="0" smtClean="0">
                <a:latin typeface="Calibri" pitchFamily="34" charset="0"/>
              </a:rPr>
              <a:t> (LNF INF </a:t>
            </a:r>
            <a:r>
              <a:rPr lang="en-GB" sz="1600" dirty="0" err="1" smtClean="0">
                <a:latin typeface="Calibri" pitchFamily="34" charset="0"/>
              </a:rPr>
              <a:t>Frascati</a:t>
            </a:r>
            <a:r>
              <a:rPr lang="en-GB" sz="1600" dirty="0" smtClean="0">
                <a:latin typeface="Calibri" pitchFamily="34" charset="0"/>
              </a:rPr>
              <a:t>), </a:t>
            </a:r>
            <a:r>
              <a:rPr lang="en-GB" sz="1600" dirty="0" err="1" smtClean="0">
                <a:latin typeface="Calibri" pitchFamily="34" charset="0"/>
              </a:rPr>
              <a:t>R.Bolgov</a:t>
            </a:r>
            <a:r>
              <a:rPr lang="en-GB" sz="1600" dirty="0" smtClean="0">
                <a:latin typeface="Calibri" pitchFamily="34" charset="0"/>
              </a:rPr>
              <a:t>, </a:t>
            </a:r>
            <a:r>
              <a:rPr lang="en-GB" sz="1600" dirty="0" err="1" smtClean="0">
                <a:latin typeface="Calibri" pitchFamily="34" charset="0"/>
              </a:rPr>
              <a:t>Ya.Shashkov</a:t>
            </a:r>
            <a:r>
              <a:rPr lang="en-GB" sz="1600" dirty="0" smtClean="0">
                <a:latin typeface="Calibri" pitchFamily="34" charset="0"/>
              </a:rPr>
              <a:t>, </a:t>
            </a:r>
            <a:r>
              <a:rPr lang="en-GB" sz="1600" dirty="0" err="1" smtClean="0">
                <a:latin typeface="Calibri" pitchFamily="34" charset="0"/>
              </a:rPr>
              <a:t>N.Sobenin</a:t>
            </a:r>
            <a:r>
              <a:rPr lang="en-GB" sz="1600" dirty="0" smtClean="0">
                <a:latin typeface="Calibri" pitchFamily="34" charset="0"/>
              </a:rPr>
              <a:t> (MEPHI, Moscow)</a:t>
            </a:r>
          </a:p>
          <a:p>
            <a:pPr lvl="1"/>
            <a:endParaRPr lang="en-GB" sz="1600" dirty="0" smtClean="0">
              <a:latin typeface="Calibri" pitchFamily="34" charset="0"/>
            </a:endParaRPr>
          </a:p>
          <a:p>
            <a:endParaRPr lang="en-GB" sz="2000" dirty="0">
              <a:latin typeface="Calibri" pitchFamily="34" charset="0"/>
            </a:endParaRPr>
          </a:p>
        </p:txBody>
      </p:sp>
      <p:pic>
        <p:nvPicPr>
          <p:cNvPr id="1026" name="Picture 2" descr="\\cern.ch\dfs\Users\b\bsalvant\Desktop\shape800MHz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61" b="6513"/>
          <a:stretch/>
        </p:blipFill>
        <p:spPr bwMode="auto">
          <a:xfrm>
            <a:off x="179512" y="4221088"/>
            <a:ext cx="4090771" cy="253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1640" y="4005064"/>
            <a:ext cx="205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CERN design (draft) </a:t>
            </a:r>
            <a:endParaRPr lang="en-GB" dirty="0"/>
          </a:p>
        </p:txBody>
      </p:sp>
      <p:pic>
        <p:nvPicPr>
          <p:cNvPr id="8" name="Picture 7" descr="Безымянный_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481" y="4443866"/>
            <a:ext cx="4504414" cy="2093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36096" y="4005064"/>
            <a:ext cx="1901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LNF design (draft)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4835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78098"/>
          </a:xfrm>
        </p:spPr>
        <p:txBody>
          <a:bodyPr>
            <a:noAutofit/>
          </a:bodyPr>
          <a:lstStyle/>
          <a:p>
            <a:r>
              <a:rPr lang="en-GB" sz="3200" dirty="0" smtClean="0"/>
              <a:t>800 MHz impact on HL-LHC impedance model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1511449"/>
              </p:ext>
            </p:extLst>
          </p:nvPr>
        </p:nvGraphicFramePr>
        <p:xfrm>
          <a:off x="539552" y="1268760"/>
          <a:ext cx="8136904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7385"/>
                <a:gridCol w="1937385"/>
                <a:gridCol w="2397427"/>
                <a:gridCol w="1864707"/>
              </a:tblGrid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 CERN cavities</a:t>
                      </a:r>
                    </a:p>
                    <a:p>
                      <a:r>
                        <a:rPr lang="en-GB" sz="1600" dirty="0" smtClean="0"/>
                        <a:t>(ABCI simulations R. Calaga)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 </a:t>
                      </a:r>
                      <a:r>
                        <a:rPr lang="en-GB" sz="1600" dirty="0" err="1" smtClean="0"/>
                        <a:t>Frascati</a:t>
                      </a:r>
                      <a:r>
                        <a:rPr lang="en-GB" sz="1600" dirty="0" smtClean="0"/>
                        <a:t>/Moscow</a:t>
                      </a:r>
                      <a:r>
                        <a:rPr lang="en-GB" sz="1600" baseline="0" dirty="0" smtClean="0"/>
                        <a:t> cavity</a:t>
                      </a:r>
                    </a:p>
                    <a:p>
                      <a:r>
                        <a:rPr lang="en-GB" sz="1600" dirty="0" smtClean="0"/>
                        <a:t>(ABCI simulations </a:t>
                      </a:r>
                      <a:br>
                        <a:rPr lang="en-GB" sz="1600" dirty="0" smtClean="0"/>
                      </a:br>
                      <a:r>
                        <a:rPr lang="en-GB" sz="1600" dirty="0" smtClean="0"/>
                        <a:t>M.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Zobov</a:t>
                      </a:r>
                      <a:r>
                        <a:rPr lang="en-GB" sz="1600" baseline="0" dirty="0" smtClean="0"/>
                        <a:t> + CST</a:t>
                      </a:r>
                      <a:r>
                        <a:rPr lang="en-GB" sz="160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LHC Total</a:t>
                      </a:r>
                      <a:r>
                        <a:rPr lang="en-GB" sz="1600" baseline="0" dirty="0" smtClean="0"/>
                        <a:t>  impedance (at injection)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Low frequency Longitudinal </a:t>
                      </a:r>
                      <a:r>
                        <a:rPr lang="en-GB" sz="1600" dirty="0" smtClean="0"/>
                        <a:t> effective </a:t>
                      </a:r>
                      <a:r>
                        <a:rPr lang="en-GB" sz="1600" dirty="0" smtClean="0"/>
                        <a:t>impedance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~4.2</a:t>
                      </a:r>
                      <a:r>
                        <a:rPr lang="en-GB" sz="1600" baseline="0" dirty="0" smtClean="0"/>
                        <a:t> m</a:t>
                      </a:r>
                      <a:r>
                        <a:rPr lang="en-GB" sz="1600" baseline="0" dirty="0" smtClean="0">
                          <a:sym typeface="Symbol"/>
                        </a:rPr>
                        <a:t>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~5.6 m</a:t>
                      </a:r>
                      <a:r>
                        <a:rPr lang="en-GB" sz="1600" baseline="0" dirty="0" smtClean="0">
                          <a:sym typeface="Symbol"/>
                        </a:rPr>
                        <a:t>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90</a:t>
                      </a:r>
                      <a:r>
                        <a:rPr lang="en-GB" sz="1600" baseline="0" dirty="0" smtClean="0"/>
                        <a:t> m</a:t>
                      </a:r>
                      <a:r>
                        <a:rPr lang="en-GB" sz="1600" baseline="0" dirty="0" smtClean="0">
                          <a:sym typeface="Symbol"/>
                        </a:rPr>
                        <a:t>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Low frequency Transverse </a:t>
                      </a:r>
                      <a:r>
                        <a:rPr lang="en-GB" sz="1600" dirty="0" smtClean="0"/>
                        <a:t>effective impedance </a:t>
                      </a:r>
                      <a:r>
                        <a:rPr lang="en-GB" sz="1600" dirty="0" smtClean="0"/>
                        <a:t>(*)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~5 k</a:t>
                      </a:r>
                      <a:r>
                        <a:rPr lang="en-GB" sz="1600" baseline="0" dirty="0" smtClean="0">
                          <a:sym typeface="Symbol"/>
                        </a:rPr>
                        <a:t></a:t>
                      </a:r>
                      <a:r>
                        <a:rPr lang="en-GB" sz="1600" dirty="0" smtClean="0"/>
                        <a:t>/m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~5 k</a:t>
                      </a:r>
                      <a:r>
                        <a:rPr lang="en-GB" sz="1600" baseline="0" dirty="0" smtClean="0">
                          <a:sym typeface="Symbol"/>
                        </a:rPr>
                        <a:t></a:t>
                      </a:r>
                      <a:r>
                        <a:rPr lang="en-GB" sz="1600" dirty="0" smtClean="0"/>
                        <a:t>/m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</a:t>
                      </a:r>
                      <a:r>
                        <a:rPr lang="en-GB" sz="1600" baseline="0" dirty="0" smtClean="0"/>
                        <a:t> to 4 M</a:t>
                      </a:r>
                      <a:r>
                        <a:rPr lang="en-GB" sz="1600" baseline="0" dirty="0" smtClean="0">
                          <a:sym typeface="Symbol"/>
                        </a:rPr>
                        <a:t></a:t>
                      </a:r>
                      <a:r>
                        <a:rPr lang="en-GB" sz="1600" baseline="0" dirty="0" smtClean="0"/>
                        <a:t>/m</a:t>
                      </a:r>
                      <a:endParaRPr lang="en-GB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5576" y="3927362"/>
            <a:ext cx="3729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(*) assuming average beta function at location</a:t>
            </a:r>
            <a:r>
              <a:rPr lang="en-GB" sz="1200" baseline="0" dirty="0" smtClean="0"/>
              <a:t> of cavities</a:t>
            </a:r>
            <a:endParaRPr lang="en-GB" sz="1200" dirty="0" smtClean="0"/>
          </a:p>
          <a:p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5157192"/>
            <a:ext cx="91485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u="sng" dirty="0" smtClean="0"/>
              <a:t>First remarks: </a:t>
            </a:r>
          </a:p>
          <a:p>
            <a:r>
              <a:rPr lang="en-GB" sz="1600" dirty="0" smtClean="0">
                <a:sym typeface="Wingdings" pitchFamily="2" charset="2"/>
              </a:rPr>
              <a:t> </a:t>
            </a:r>
            <a:r>
              <a:rPr lang="en-GB" sz="1600" dirty="0" smtClean="0"/>
              <a:t>both designs are similar from the low frequency impedance point of view.</a:t>
            </a:r>
          </a:p>
          <a:p>
            <a:pPr marL="285750" indent="-285750">
              <a:buFont typeface="Wingdings" charset="2"/>
              <a:buChar char="à"/>
            </a:pPr>
            <a:r>
              <a:rPr lang="en-GB" sz="1600" dirty="0" smtClean="0">
                <a:sym typeface="Wingdings" pitchFamily="2" charset="2"/>
              </a:rPr>
              <a:t>The transverse part is negligible if the beta function is not too high (~ 0.2% of </a:t>
            </a:r>
            <a:r>
              <a:rPr lang="en-GB" sz="1600" dirty="0" smtClean="0">
                <a:sym typeface="Wingdings" pitchFamily="2" charset="2"/>
              </a:rPr>
              <a:t>total effective </a:t>
            </a:r>
            <a:r>
              <a:rPr lang="en-GB" sz="1600" dirty="0" smtClean="0">
                <a:sym typeface="Wingdings" pitchFamily="2" charset="2"/>
              </a:rPr>
              <a:t>impedance)</a:t>
            </a:r>
            <a:r>
              <a:rPr lang="en-GB" sz="1600" dirty="0" smtClean="0"/>
              <a:t>.</a:t>
            </a:r>
          </a:p>
          <a:p>
            <a:pPr marL="285750" indent="-285750">
              <a:buFont typeface="Wingdings" charset="2"/>
              <a:buChar char="à"/>
            </a:pPr>
            <a:r>
              <a:rPr lang="en-GB" sz="1600" dirty="0" smtClean="0"/>
              <a:t>The longitudinal part is not negligible (~5% of total </a:t>
            </a:r>
            <a:r>
              <a:rPr lang="en-GB" sz="1600" dirty="0" smtClean="0"/>
              <a:t>effective impedance</a:t>
            </a:r>
            <a:r>
              <a:rPr lang="en-GB" sz="1600" dirty="0" smtClean="0"/>
              <a:t>). Do we have margin?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49123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270</Words>
  <Application>Microsoft Office PowerPoint</Application>
  <PresentationFormat>On-screen Show (4:3)</PresentationFormat>
  <Paragraphs>33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800 MHz impact on HL-LHC impedance model</vt:lpstr>
      <vt:lpstr>800 MHz impact on HL-LHC impedance model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Comments on  HL-LHC impedance budget</dc:title>
  <dc:creator>Benoit Salvant</dc:creator>
  <cp:lastModifiedBy>bsalvant</cp:lastModifiedBy>
  <cp:revision>11</cp:revision>
  <dcterms:created xsi:type="dcterms:W3CDTF">2013-01-31T17:20:22Z</dcterms:created>
  <dcterms:modified xsi:type="dcterms:W3CDTF">2013-02-01T14:27:19Z</dcterms:modified>
</cp:coreProperties>
</file>