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82" r:id="rId6"/>
    <p:sldId id="260" r:id="rId7"/>
    <p:sldId id="261" r:id="rId8"/>
    <p:sldId id="278" r:id="rId9"/>
    <p:sldId id="262" r:id="rId10"/>
    <p:sldId id="266" r:id="rId11"/>
    <p:sldId id="267" r:id="rId12"/>
    <p:sldId id="276" r:id="rId13"/>
    <p:sldId id="263" r:id="rId14"/>
    <p:sldId id="268" r:id="rId15"/>
    <p:sldId id="277" r:id="rId16"/>
    <p:sldId id="269" r:id="rId17"/>
    <p:sldId id="270" r:id="rId18"/>
    <p:sldId id="271" r:id="rId19"/>
    <p:sldId id="275" r:id="rId20"/>
    <p:sldId id="272" r:id="rId21"/>
    <p:sldId id="273" r:id="rId22"/>
    <p:sldId id="279" r:id="rId23"/>
    <p:sldId id="283" r:id="rId24"/>
    <p:sldId id="274" r:id="rId25"/>
    <p:sldId id="281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80A7C-834E-4ABD-9ACC-D4668169995B}" type="datetimeFigureOut">
              <a:rPr lang="en-GB" smtClean="0"/>
              <a:t>01/02/2013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7B377-42B4-425C-AA2C-16CB8C9CF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4379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3BF3D-DAB2-438B-AB23-B1960C8A5ED4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3648" y="6525344"/>
            <a:ext cx="6336704" cy="365125"/>
          </a:xfrm>
        </p:spPr>
        <p:txBody>
          <a:bodyPr/>
          <a:lstStyle>
            <a:lvl1pPr>
              <a:defRPr sz="1050"/>
            </a:lvl1pPr>
          </a:lstStyle>
          <a:p>
            <a:r>
              <a:rPr lang="en-US" smtClean="0"/>
              <a:t>J.M. Jowett for T. Mertens, Higher Harmonic RF System Meeting 1, 1/2/2013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9C868-D8FE-482D-BBC0-075A83565E11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22256-63C8-41CE-BBE3-BBF99B328370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BB1457-E504-4983-8C10-C328F03A0704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AD969-405F-4D87-96E1-629423279B5E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09EE63-D3B0-4EF4-BE57-C8BB826ADA39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F7699B-5BE0-4942-90FD-D6A3F4D9749D}" type="datetime1">
              <a:rPr lang="en-US" smtClean="0"/>
              <a:t>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C52B8-91CB-45BD-9A02-96F7F8CB38BF}" type="datetime1">
              <a:rPr lang="en-US" smtClean="0"/>
              <a:t>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B3BC0-E073-47D5-BDCE-66AFAC74269C}" type="datetime1">
              <a:rPr lang="en-US" smtClean="0"/>
              <a:t>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5938E-F699-4544-9193-D552222F658C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2A529-CDE7-4F1E-9D39-D0321CA6E158}" type="datetime1">
              <a:rPr lang="en-US" smtClean="0"/>
              <a:t>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D16E7F-D7EB-4F4E-AA50-8EF45D8D840E}" type="datetime1">
              <a:rPr lang="en-US" smtClean="0"/>
              <a:t>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91680" y="6520259"/>
            <a:ext cx="57606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F9457-0F2C-48B0-8931-99461F9EFD2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9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6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08720"/>
            <a:ext cx="7772400" cy="1470025"/>
          </a:xfrm>
        </p:spPr>
        <p:txBody>
          <a:bodyPr/>
          <a:lstStyle/>
          <a:p>
            <a:r>
              <a:rPr lang="en-GB" dirty="0"/>
              <a:t>IBS and luminosity evolution with higher harmonic RF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3568" y="2636912"/>
            <a:ext cx="7776864" cy="2304256"/>
          </a:xfrm>
        </p:spPr>
        <p:txBody>
          <a:bodyPr>
            <a:normAutofit/>
          </a:bodyPr>
          <a:lstStyle/>
          <a:p>
            <a:r>
              <a:rPr lang="en-US" dirty="0" smtClean="0"/>
              <a:t>Tom Mertens </a:t>
            </a:r>
          </a:p>
          <a:p>
            <a:r>
              <a:rPr lang="en-US" sz="2400" dirty="0"/>
              <a:t>(former Technical Student now doing PhD in Quantum Field Theory in Brussels) </a:t>
            </a:r>
            <a:endParaRPr lang="en-US" sz="2400" dirty="0" smtClean="0"/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Some changes to his 2011 slides, mostly in blue, by JMJ 1/2/2013</a:t>
            </a:r>
          </a:p>
          <a:p>
            <a:endParaRPr lang="en-US" sz="3000" dirty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84" y="4685878"/>
            <a:ext cx="5867400" cy="1695450"/>
          </a:xfrm>
          <a:prstGeom prst="rect">
            <a:avLst/>
          </a:prstGeom>
          <a:noFill/>
          <a:ln w="9525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Protons 3.5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Debunching</a:t>
            </a:r>
            <a:r>
              <a:rPr lang="en-US" sz="3100" dirty="0" smtClean="0"/>
              <a:t> Losses (in % of initial beam) after 10 hour</a:t>
            </a:r>
            <a:endParaRPr lang="en-US" sz="31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5" cy="3776662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5" cy="3776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Rougly</a:t>
            </a:r>
            <a:r>
              <a:rPr lang="en-US" dirty="0" smtClean="0"/>
              <a:t> 1-2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Protons 3.5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100" dirty="0"/>
          </a:p>
        </p:txBody>
      </p:sp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764704"/>
            <a:ext cx="6881821" cy="59478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628800"/>
            <a:ext cx="22322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Expect the trend to continue at smaller emittances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6632"/>
            <a:ext cx="7049566" cy="645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6948264" y="260648"/>
            <a:ext cx="19442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Protons at 7  </a:t>
            </a:r>
            <a:r>
              <a:rPr lang="en-US" sz="4400" dirty="0" err="1" smtClean="0">
                <a:solidFill>
                  <a:srgbClr val="FF0000"/>
                </a:solidFill>
              </a:rPr>
              <a:t>TeV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Protons 7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Debunching</a:t>
            </a:r>
            <a:r>
              <a:rPr lang="en-US" sz="3100" dirty="0" smtClean="0"/>
              <a:t> Losses (in % of initial beam) after 10 hour</a:t>
            </a:r>
            <a:endParaRPr lang="en-US" sz="31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5" cy="3776662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5" cy="3776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Rougly</a:t>
            </a:r>
            <a:r>
              <a:rPr lang="en-US" dirty="0" smtClean="0"/>
              <a:t> 0.2-0.5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Protons 7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100" dirty="0"/>
          </a:p>
        </p:txBody>
      </p:sp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764704"/>
            <a:ext cx="6881821" cy="594786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6632"/>
            <a:ext cx="6567544" cy="6481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7020272" y="260648"/>
            <a:ext cx="16561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Ions at 450 Z </a:t>
            </a:r>
            <a:r>
              <a:rPr lang="en-US" sz="4400" dirty="0" err="1" smtClean="0">
                <a:solidFill>
                  <a:srgbClr val="FF0000"/>
                </a:solidFill>
              </a:rPr>
              <a:t>GeV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  450  Z </a:t>
            </a:r>
            <a:r>
              <a:rPr lang="en-US" dirty="0" err="1" smtClean="0"/>
              <a:t>GeV</a:t>
            </a:r>
            <a:r>
              <a:rPr lang="en-US" dirty="0" smtClean="0"/>
              <a:t> Injection</a:t>
            </a:r>
            <a:br>
              <a:rPr lang="en-US" dirty="0" smtClean="0"/>
            </a:br>
            <a:r>
              <a:rPr lang="en-US" sz="3600" dirty="0" err="1" smtClean="0"/>
              <a:t>Debunching</a:t>
            </a:r>
            <a:r>
              <a:rPr lang="en-US" sz="3600" dirty="0" smtClean="0"/>
              <a:t> Losses (in % of initial beam) after 1 hour</a:t>
            </a:r>
            <a:endParaRPr lang="en-US" sz="36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5" cy="3776662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5" cy="377666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3-4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 3.5 Z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Debunching</a:t>
            </a:r>
            <a:r>
              <a:rPr lang="en-US" sz="3100" dirty="0" smtClean="0"/>
              <a:t> Losses (in % of initial beam) after 10 hour</a:t>
            </a:r>
            <a:endParaRPr lang="en-US" sz="31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4" cy="3776662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4" cy="3776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5-10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 3.5 Z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100" dirty="0"/>
          </a:p>
        </p:txBody>
      </p:sp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764704"/>
            <a:ext cx="6881821" cy="59478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5-10 % increase!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274664" cy="65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20272" y="260648"/>
            <a:ext cx="165618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Ions at 7 Z </a:t>
            </a:r>
            <a:r>
              <a:rPr lang="en-US" sz="4400" dirty="0" err="1" smtClean="0">
                <a:solidFill>
                  <a:srgbClr val="FF0000"/>
                </a:solidFill>
              </a:rPr>
              <a:t>TeV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Simulation Program: Collider Time Evolution (CTE)</a:t>
            </a:r>
          </a:p>
          <a:p>
            <a:r>
              <a:rPr lang="en-US" dirty="0" smtClean="0"/>
              <a:t>Evolution of a Gaussian distribution in the double RF system</a:t>
            </a:r>
          </a:p>
          <a:p>
            <a:r>
              <a:rPr lang="en-US" dirty="0" smtClean="0"/>
              <a:t>Protons : 450 </a:t>
            </a:r>
            <a:r>
              <a:rPr lang="en-US" dirty="0" err="1" smtClean="0"/>
              <a:t>GeV</a:t>
            </a:r>
            <a:r>
              <a:rPr lang="en-US" dirty="0" smtClean="0"/>
              <a:t> , 3.5 </a:t>
            </a:r>
            <a:r>
              <a:rPr lang="en-US" dirty="0" err="1" smtClean="0"/>
              <a:t>TeV</a:t>
            </a:r>
            <a:r>
              <a:rPr lang="en-US" dirty="0" smtClean="0"/>
              <a:t> and 7 </a:t>
            </a:r>
            <a:r>
              <a:rPr lang="en-US" dirty="0" err="1" smtClean="0"/>
              <a:t>TeV</a:t>
            </a:r>
            <a:r>
              <a:rPr lang="en-US" dirty="0" smtClean="0"/>
              <a:t> in collision </a:t>
            </a:r>
          </a:p>
          <a:p>
            <a:r>
              <a:rPr lang="en-US" dirty="0" smtClean="0"/>
              <a:t>Ions : 450 Z </a:t>
            </a:r>
            <a:r>
              <a:rPr lang="en-US" dirty="0" err="1" smtClean="0"/>
              <a:t>GeV</a:t>
            </a:r>
            <a:r>
              <a:rPr lang="en-US" dirty="0" smtClean="0"/>
              <a:t> , 3.5 Z </a:t>
            </a:r>
            <a:r>
              <a:rPr lang="en-US" dirty="0" err="1" smtClean="0"/>
              <a:t>TeV</a:t>
            </a:r>
            <a:r>
              <a:rPr lang="en-US" dirty="0" smtClean="0"/>
              <a:t> and 7 Z </a:t>
            </a:r>
            <a:r>
              <a:rPr lang="en-US" dirty="0" err="1" smtClean="0"/>
              <a:t>TeV</a:t>
            </a:r>
            <a:r>
              <a:rPr lang="en-US" dirty="0" smtClean="0"/>
              <a:t> in collision</a:t>
            </a:r>
          </a:p>
          <a:p>
            <a:r>
              <a:rPr lang="en-US" dirty="0" smtClean="0"/>
              <a:t>Side note : Luminosity and </a:t>
            </a:r>
            <a:r>
              <a:rPr lang="en-US" dirty="0" err="1" smtClean="0"/>
              <a:t>debunching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initial longitudinal emittance</a:t>
            </a:r>
          </a:p>
          <a:p>
            <a:r>
              <a:rPr lang="en-US" dirty="0" smtClean="0"/>
              <a:t>Conclusions</a:t>
            </a: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Remarks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 7 Z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100" dirty="0" err="1" smtClean="0"/>
              <a:t>Debunching</a:t>
            </a:r>
            <a:r>
              <a:rPr lang="en-US" sz="3100" dirty="0" smtClean="0"/>
              <a:t> Losses (in % of initial beam) after 10 hour</a:t>
            </a:r>
            <a:endParaRPr lang="en-US" sz="31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4" cy="3776662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4" cy="377666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1-3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Ions 7 Z </a:t>
            </a:r>
            <a:r>
              <a:rPr lang="en-US" dirty="0" err="1" smtClean="0"/>
              <a:t>TeV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sz="3100" dirty="0"/>
          </a:p>
        </p:txBody>
      </p:sp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9" y="764704"/>
            <a:ext cx="6881821" cy="594785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9512" y="11967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2-6 % increase!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dirty="0" smtClean="0"/>
              <a:t>Side note: (Integrated) Luminosity/ </a:t>
            </a:r>
            <a:r>
              <a:rPr lang="en-US" sz="3200" dirty="0" err="1" smtClean="0"/>
              <a:t>debunching</a:t>
            </a:r>
            <a:r>
              <a:rPr lang="en-US" sz="3200" dirty="0" smtClean="0"/>
              <a:t> losses </a:t>
            </a:r>
            <a:r>
              <a:rPr lang="en-US" sz="3200" dirty="0" err="1" smtClean="0"/>
              <a:t>vs</a:t>
            </a:r>
            <a:r>
              <a:rPr lang="en-US" sz="3200" dirty="0" smtClean="0"/>
              <a:t> initial longitudinal emittance (protons) in single RF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 </a:t>
            </a:r>
          </a:p>
        </p:txBody>
      </p:sp>
      <p:pic>
        <p:nvPicPr>
          <p:cNvPr id="4" name="Picture 3" descr="lumivslongemit12VRF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1052736"/>
            <a:ext cx="7314321" cy="3139376"/>
          </a:xfrm>
          <a:prstGeom prst="rect">
            <a:avLst/>
          </a:prstGeom>
        </p:spPr>
      </p:pic>
      <p:pic>
        <p:nvPicPr>
          <p:cNvPr id="7" name="Picture 6" descr="debunchingvslongemit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19672" y="4077072"/>
            <a:ext cx="6192688" cy="26579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28184" y="2780928"/>
            <a:ext cx="27363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studied influence of initial longitudinal emittance  on </a:t>
            </a:r>
            <a:r>
              <a:rPr lang="en-US" dirty="0" err="1" smtClean="0"/>
              <a:t>debunching</a:t>
            </a:r>
            <a:r>
              <a:rPr lang="en-US" dirty="0" smtClean="0"/>
              <a:t> losses or integrated luminosity with double RF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98783"/>
              </p:ext>
            </p:extLst>
          </p:nvPr>
        </p:nvGraphicFramePr>
        <p:xfrm>
          <a:off x="1" y="3911650"/>
          <a:ext cx="1838324" cy="1157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5" imgW="1549080" imgH="977760" progId="Equation.DSMT4">
                  <p:embed/>
                </p:oleObj>
              </mc:Choice>
              <mc:Fallback>
                <p:oleObj name="Equation" r:id="rId5" imgW="1549080" imgH="97776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" y="3911650"/>
                        <a:ext cx="1838324" cy="1157188"/>
                      </a:xfrm>
                      <a:prstGeom prst="rect">
                        <a:avLst/>
                      </a:prstGeom>
                      <a:solidFill>
                        <a:schemeClr val="bg2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62272"/>
            <a:ext cx="82296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Beam and Luminosity Evolution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0" y="1125874"/>
            <a:ext cx="4348658" cy="2951198"/>
          </a:xfrm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Simulations done with CTE [*].</a:t>
            </a:r>
          </a:p>
          <a:p>
            <a:r>
              <a:rPr lang="en-GB" dirty="0" smtClean="0"/>
              <a:t>Virtual luminosity evolution - no crab cavities and levelling.</a:t>
            </a:r>
          </a:p>
          <a:p>
            <a:r>
              <a:rPr lang="en-GB" dirty="0" smtClean="0"/>
              <a:t>Radiation damping has positive effect on </a:t>
            </a:r>
            <a:r>
              <a:rPr lang="en-GB" dirty="0" err="1" smtClean="0"/>
              <a:t>emittance</a:t>
            </a:r>
            <a:r>
              <a:rPr lang="en-GB" dirty="0" smtClean="0"/>
              <a:t> growth and leads to reduction of bunch length.</a:t>
            </a:r>
          </a:p>
          <a:p>
            <a:r>
              <a:rPr lang="en-GB" dirty="0" smtClean="0"/>
              <a:t>Intensity losses are dominated by luminosity burn off – </a:t>
            </a:r>
            <a:r>
              <a:rPr lang="en-GB" dirty="0" err="1" smtClean="0"/>
              <a:t>debunching</a:t>
            </a:r>
            <a:r>
              <a:rPr lang="en-GB" dirty="0" smtClean="0"/>
              <a:t> losses are negligible.</a:t>
            </a:r>
          </a:p>
          <a:p>
            <a:r>
              <a:rPr lang="en-GB" dirty="0" smtClean="0"/>
              <a:t>50ns beam produces more luminosity thanks to the higher initial bunch intensity.</a:t>
            </a:r>
            <a:endParaRPr lang="en-GB" dirty="0"/>
          </a:p>
        </p:txBody>
      </p:sp>
      <p:pic>
        <p:nvPicPr>
          <p:cNvPr id="3074" name="Picture 2" descr="G:\Projects\ILHC\MS\Notes\HL-LHC\HL-LHC\SimulatedLuminosityHL-LH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80070"/>
            <a:ext cx="3881720" cy="234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Projects\ILHC\MS\Notes\HL-LHC\HL-LHC\SimulatedIntensityHL-LHC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17032"/>
            <a:ext cx="3024335" cy="1924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Projects\ILHC\MS\Notes\HL-LHC\HL-LHC\SimulatedEmittanceHorHL-LHC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430687"/>
            <a:ext cx="2664296" cy="182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Projects\ILHC\MS\Notes\HL-LHC\HL-LHC\SimulatedDebunchingLossesHL-LHC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013176"/>
            <a:ext cx="2088232" cy="1368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Projects\ILHC\MS\Notes\HL-LHC\HL-LHC\SimulatedBunchLengthHL-LHC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99076"/>
            <a:ext cx="2695902" cy="188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339752" y="5085184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&lt;1%</a:t>
            </a:r>
          </a:p>
          <a:p>
            <a:r>
              <a:rPr lang="en-GB" sz="1600" dirty="0" smtClean="0"/>
              <a:t>losses</a:t>
            </a:r>
            <a:endParaRPr lang="en-GB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1389646" y="5733256"/>
            <a:ext cx="1180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err="1" smtClean="0"/>
              <a:t>Debunching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5189768" y="4785329"/>
            <a:ext cx="7820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~25% </a:t>
            </a:r>
          </a:p>
          <a:p>
            <a:r>
              <a:rPr lang="en-GB" sz="1600" dirty="0" smtClean="0"/>
              <a:t>growth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8226016" y="4759116"/>
            <a:ext cx="6664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~10%</a:t>
            </a:r>
          </a:p>
          <a:p>
            <a:r>
              <a:rPr lang="en-GB" sz="1600" dirty="0" smtClean="0"/>
              <a:t>decay</a:t>
            </a:r>
            <a:endParaRPr lang="en-GB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796869" y="4255060"/>
            <a:ext cx="192725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H</a:t>
            </a:r>
            <a:r>
              <a:rPr lang="en-GB" sz="1600" dirty="0" smtClean="0"/>
              <a:t>orizontal </a:t>
            </a:r>
            <a:r>
              <a:rPr lang="en-GB" sz="1600" dirty="0" err="1"/>
              <a:t>E</a:t>
            </a:r>
            <a:r>
              <a:rPr lang="en-GB" sz="1600" dirty="0" err="1" smtClean="0"/>
              <a:t>mittance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948264" y="4221088"/>
            <a:ext cx="131811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Bunch Length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505037" y="3594502"/>
            <a:ext cx="90672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I</a:t>
            </a:r>
            <a:r>
              <a:rPr lang="en-GB" sz="1600" dirty="0" smtClean="0"/>
              <a:t>ntensity</a:t>
            </a:r>
            <a:endParaRPr lang="en-GB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520647" y="4284385"/>
            <a:ext cx="6832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~50%</a:t>
            </a:r>
          </a:p>
          <a:p>
            <a:r>
              <a:rPr lang="en-GB" sz="1600" dirty="0" smtClean="0"/>
              <a:t>losses</a:t>
            </a:r>
            <a:endParaRPr lang="en-GB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1547664" y="869200"/>
            <a:ext cx="18838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Luminosity/bunch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11417" y="6453336"/>
            <a:ext cx="44566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[*] R. Bruce and J.M. Jowett, Phys. Rev. ST </a:t>
            </a:r>
            <a:r>
              <a:rPr lang="en-GB" sz="1100" dirty="0" err="1" smtClean="0"/>
              <a:t>Accel</a:t>
            </a:r>
            <a:r>
              <a:rPr lang="en-GB" sz="1100" dirty="0" smtClean="0"/>
              <a:t>. Beams 13, 091001 (2010)</a:t>
            </a:r>
            <a:endParaRPr lang="en-GB" sz="1100" dirty="0"/>
          </a:p>
        </p:txBody>
      </p:sp>
      <p:sp>
        <p:nvSpPr>
          <p:cNvPr id="3" name="TextBox 2"/>
          <p:cNvSpPr txBox="1"/>
          <p:nvPr/>
        </p:nvSpPr>
        <p:spPr>
          <a:xfrm>
            <a:off x="7607323" y="260648"/>
            <a:ext cx="1285157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Michaela Schaumann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6599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r>
              <a:rPr lang="en-US" dirty="0" smtClean="0"/>
              <a:t>Decrease in </a:t>
            </a:r>
            <a:r>
              <a:rPr lang="en-US" dirty="0" err="1" smtClean="0"/>
              <a:t>debunching</a:t>
            </a:r>
            <a:r>
              <a:rPr lang="en-US" dirty="0" smtClean="0"/>
              <a:t> (stronger effects for ions)</a:t>
            </a:r>
          </a:p>
          <a:p>
            <a:r>
              <a:rPr lang="en-US" dirty="0" smtClean="0"/>
              <a:t>Increase of integrated luminosity (significant for ions)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8683202" cy="2250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700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Added remarks by JMJ</a:t>
            </a:r>
            <a:endParaRPr lang="en-GB" sz="32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836712"/>
            <a:ext cx="8640960" cy="5289451"/>
          </a:xfrm>
        </p:spPr>
        <p:txBody>
          <a:bodyPr>
            <a:normAutofit lnSpcReduction="10000"/>
          </a:bodyPr>
          <a:lstStyle/>
          <a:p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Pb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bunch intensities higher now and in future</a:t>
            </a:r>
          </a:p>
          <a:p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Expect effects seen in TM’s simulations to be much stronger with higher intensities we have now!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Gains from higher-harmonic RF come twice over</a:t>
            </a:r>
          </a:p>
          <a:p>
            <a:pPr lvl="1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More intensity at start of ramp</a:t>
            </a:r>
          </a:p>
          <a:p>
            <a:pPr lvl="1"/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Better integrated luminosity during collisions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Expect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5-25% gain in luminosity from HHRF for future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Pb-Pb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programme</a:t>
            </a:r>
          </a:p>
          <a:p>
            <a:endParaRPr lang="en-GB" dirty="0"/>
          </a:p>
          <a:p>
            <a:endParaRPr lang="en-GB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2660932"/>
              </p:ext>
            </p:extLst>
          </p:nvPr>
        </p:nvGraphicFramePr>
        <p:xfrm>
          <a:off x="1835696" y="1412776"/>
          <a:ext cx="3797300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3" imgW="3797280" imgH="965160" progId="Equation.DSMT4">
                  <p:embed/>
                </p:oleObj>
              </mc:Choice>
              <mc:Fallback>
                <p:oleObj name="Equation" r:id="rId3" imgW="3797280" imgH="9651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35696" y="1412776"/>
                        <a:ext cx="3797300" cy="96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698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Problems with heating in beam screens of the LHC -&gt; add secondary RF system to modify longitudinal bunch profile </a:t>
            </a:r>
            <a:r>
              <a:rPr lang="en-US" sz="1600" dirty="0" smtClean="0"/>
              <a:t>(C.M</a:t>
            </a:r>
            <a:r>
              <a:rPr lang="en-US" sz="1600" dirty="0"/>
              <a:t>. </a:t>
            </a:r>
            <a:r>
              <a:rPr lang="en-US" sz="1600" dirty="0" err="1"/>
              <a:t>Bhat</a:t>
            </a:r>
            <a:r>
              <a:rPr lang="en-US" sz="1600" dirty="0"/>
              <a:t>. Bunch shaping in the </a:t>
            </a:r>
            <a:r>
              <a:rPr lang="en-US" sz="1600" dirty="0" err="1"/>
              <a:t>lhc</a:t>
            </a:r>
            <a:r>
              <a:rPr lang="en-US" sz="1600" dirty="0"/>
              <a:t> a quick look, June </a:t>
            </a:r>
            <a:r>
              <a:rPr lang="en-US" sz="1600" dirty="0" smtClean="0"/>
              <a:t>2010 </a:t>
            </a:r>
            <a:r>
              <a:rPr lang="en-US" sz="1600" dirty="0"/>
              <a:t>LMC Meeting 97 on </a:t>
            </a:r>
            <a:r>
              <a:rPr lang="en-US" sz="1600" dirty="0" smtClean="0"/>
              <a:t>22/06/2011)</a:t>
            </a:r>
          </a:p>
          <a:p>
            <a:r>
              <a:rPr lang="en-US" dirty="0" smtClean="0"/>
              <a:t>How does such a double RF system affect emittance growth, </a:t>
            </a:r>
            <a:r>
              <a:rPr lang="en-US" dirty="0" err="1" smtClean="0"/>
              <a:t>debunching</a:t>
            </a:r>
            <a:r>
              <a:rPr lang="en-US" dirty="0" smtClean="0"/>
              <a:t> and integrated luminosity for protons and </a:t>
            </a:r>
            <a:r>
              <a:rPr lang="en-US" dirty="0" err="1" smtClean="0"/>
              <a:t>Pb</a:t>
            </a:r>
            <a:r>
              <a:rPr lang="en-US" dirty="0" smtClean="0"/>
              <a:t> ions?</a:t>
            </a:r>
          </a:p>
          <a:p>
            <a:r>
              <a:rPr lang="en-US" dirty="0" smtClean="0"/>
              <a:t>Double RF system:</a:t>
            </a:r>
          </a:p>
          <a:p>
            <a:pPr lvl="1"/>
            <a:r>
              <a:rPr lang="en-US" dirty="0" smtClean="0"/>
              <a:t>800 MHz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½ RF Voltage of Primary RF (6 MV)</a:t>
            </a:r>
          </a:p>
          <a:p>
            <a:pPr lvl="1">
              <a:buNone/>
            </a:pPr>
            <a:endParaRPr lang="en-US" dirty="0"/>
          </a:p>
        </p:txBody>
      </p:sp>
      <p:pic>
        <p:nvPicPr>
          <p:cNvPr id="7" name="Picture 6" descr="Longbunchprof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4221088"/>
            <a:ext cx="3458355" cy="213954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36104"/>
          </a:xfrm>
        </p:spPr>
        <p:txBody>
          <a:bodyPr/>
          <a:lstStyle/>
          <a:p>
            <a:r>
              <a:rPr lang="en-US" dirty="0" smtClean="0"/>
              <a:t>Simulation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Particle Tracking code written in FORTRAN developed by </a:t>
            </a:r>
            <a:br>
              <a:rPr lang="en-US" dirty="0" smtClean="0"/>
            </a:br>
            <a:r>
              <a:rPr lang="en-US" dirty="0" smtClean="0"/>
              <a:t>M</a:t>
            </a:r>
            <a:r>
              <a:rPr lang="en-US" dirty="0"/>
              <a:t>.</a:t>
            </a:r>
            <a:r>
              <a:rPr lang="en-US" b="1" dirty="0"/>
              <a:t> </a:t>
            </a:r>
            <a:r>
              <a:rPr lang="en-US" dirty="0"/>
              <a:t>Blaskiewicz </a:t>
            </a:r>
            <a:r>
              <a:rPr lang="en-US" dirty="0" smtClean="0"/>
              <a:t>and R. Bruce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(work continued now by Michaela Schaumann) </a:t>
            </a:r>
          </a:p>
          <a:p>
            <a:r>
              <a:rPr lang="en-US" dirty="0" smtClean="0"/>
              <a:t>Physics processes taken into account:</a:t>
            </a:r>
          </a:p>
          <a:p>
            <a:pPr lvl="1"/>
            <a:r>
              <a:rPr lang="en-US" dirty="0" smtClean="0"/>
              <a:t>Injection : </a:t>
            </a:r>
          </a:p>
          <a:p>
            <a:pPr lvl="2"/>
            <a:r>
              <a:rPr lang="en-US" dirty="0" err="1" smtClean="0"/>
              <a:t>Betatron</a:t>
            </a:r>
            <a:r>
              <a:rPr lang="en-US" dirty="0" smtClean="0"/>
              <a:t> motion</a:t>
            </a:r>
          </a:p>
          <a:p>
            <a:pPr lvl="2"/>
            <a:r>
              <a:rPr lang="en-US" dirty="0" smtClean="0"/>
              <a:t>Synchrotron motion</a:t>
            </a:r>
          </a:p>
          <a:p>
            <a:pPr lvl="2"/>
            <a:r>
              <a:rPr lang="en-US" dirty="0" smtClean="0"/>
              <a:t>Radiation Damping</a:t>
            </a:r>
          </a:p>
          <a:p>
            <a:pPr lvl="2"/>
            <a:r>
              <a:rPr lang="en-US" dirty="0" smtClean="0"/>
              <a:t>IBS </a:t>
            </a:r>
          </a:p>
          <a:p>
            <a:pPr lvl="1"/>
            <a:r>
              <a:rPr lang="en-US" dirty="0" smtClean="0"/>
              <a:t>3.5 (Z) </a:t>
            </a:r>
            <a:r>
              <a:rPr lang="en-US" dirty="0" err="1" smtClean="0"/>
              <a:t>TeV</a:t>
            </a:r>
            <a:r>
              <a:rPr lang="en-US" dirty="0" smtClean="0"/>
              <a:t> and 7 (Z)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2"/>
            <a:r>
              <a:rPr lang="en-US" dirty="0" smtClean="0"/>
              <a:t>Same as injection</a:t>
            </a:r>
          </a:p>
          <a:p>
            <a:pPr lvl="2"/>
            <a:r>
              <a:rPr lang="en-US" dirty="0" smtClean="0"/>
              <a:t>Collisions </a:t>
            </a:r>
          </a:p>
          <a:p>
            <a:r>
              <a:rPr lang="en-US" dirty="0" smtClean="0"/>
              <a:t>Several different IBS models implemented -&gt; used </a:t>
            </a:r>
            <a:r>
              <a:rPr lang="en-US" dirty="0" err="1" smtClean="0"/>
              <a:t>Nagaitsev</a:t>
            </a:r>
            <a:r>
              <a:rPr lang="en-US" dirty="0"/>
              <a:t> </a:t>
            </a:r>
            <a:r>
              <a:rPr lang="en-US" dirty="0" smtClean="0"/>
              <a:t>(successfully applied for ions 2010) with the Coulomb log put to 20. 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Allows for effect of non-</a:t>
            </a:r>
            <a:r>
              <a:rPr lang="en-US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gaussian</a:t>
            </a: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longitudinal distributions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937" y="2060848"/>
            <a:ext cx="6343650" cy="4400550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468" y="44624"/>
            <a:ext cx="2615028" cy="6624736"/>
          </a:xfrm>
          <a:prstGeom prst="rect">
            <a:avLst/>
          </a:prstGeom>
          <a:noFill/>
          <a:ln w="3810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332656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Simulation was tested at RHIC and has worked well for LHC.  See various reports and presentations by Tom Mertens, Michaela Schaumann (also for p-p at HL-LHC).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046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Evolution of a Gaussian distribution in the double RF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57606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Relative Hamiltonians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852936"/>
            <a:ext cx="7564079" cy="2178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Evolution of a Gaussian distribution in the double RF system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291264" cy="1224136"/>
          </a:xfrm>
        </p:spPr>
        <p:txBody>
          <a:bodyPr>
            <a:normAutofit fontScale="70000" lnSpcReduction="20000"/>
          </a:bodyPr>
          <a:lstStyle/>
          <a:p>
            <a:pPr lvl="0">
              <a:defRPr/>
            </a:pPr>
            <a:r>
              <a:rPr lang="en-US" dirty="0"/>
              <a:t>Starting with a Gaussian bunch matched to the single RF system we turn on the secondary RF. Plots below show the evolution of the longitudinal profile</a:t>
            </a:r>
            <a:r>
              <a:rPr lang="en-US" dirty="0" smtClean="0"/>
              <a:t>. Blue histogram is original Gaussian bunch, pink histogram is the profile with the secondary RF system turned on.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476636"/>
            <a:ext cx="6275497" cy="404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6303320" cy="6042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020272" y="260648"/>
            <a:ext cx="20162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Protons at 450  </a:t>
            </a:r>
            <a:r>
              <a:rPr lang="en-US" sz="4400" dirty="0" err="1" smtClean="0">
                <a:solidFill>
                  <a:srgbClr val="FF0000"/>
                </a:solidFill>
              </a:rPr>
              <a:t>GeV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92899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Protons 450 </a:t>
            </a:r>
            <a:r>
              <a:rPr lang="en-US" dirty="0" err="1" smtClean="0"/>
              <a:t>GeV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 err="1" smtClean="0"/>
              <a:t>Debunching</a:t>
            </a:r>
            <a:r>
              <a:rPr lang="en-US" sz="3600" dirty="0" smtClean="0"/>
              <a:t> Losses (in % of initial beam) after 1 hour</a:t>
            </a:r>
            <a:endParaRPr lang="en-US" sz="3600" dirty="0"/>
          </a:p>
        </p:txBody>
      </p:sp>
      <p:pic>
        <p:nvPicPr>
          <p:cNvPr id="15" name="Picture 14" descr="protoninjbarchart3dlo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0001" y="2160001"/>
            <a:ext cx="4333875" cy="3776663"/>
          </a:xfrm>
          <a:prstGeom prst="rect">
            <a:avLst/>
          </a:prstGeom>
        </p:spPr>
      </p:pic>
      <p:pic>
        <p:nvPicPr>
          <p:cNvPr id="16" name="Picture 15" descr="protoninjbarchart3dl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80000" y="2160000"/>
            <a:ext cx="4333875" cy="377666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3851920" y="5517232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Roughly 1-2 percent improvement of </a:t>
            </a:r>
            <a:r>
              <a:rPr lang="en-US" dirty="0" err="1" smtClean="0"/>
              <a:t>debunching</a:t>
            </a:r>
            <a:r>
              <a:rPr lang="en-US" dirty="0" smtClean="0"/>
              <a:t> losses.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J.M. Jowett for T. Mertens, Higher Harmonic RF System Meeting 1, 1/2/2013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1016</Words>
  <Application>Microsoft Office PowerPoint</Application>
  <PresentationFormat>On-screen Show (4:3)</PresentationFormat>
  <Paragraphs>121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IBS and luminosity evolution with higher harmonic RF </vt:lpstr>
      <vt:lpstr>Outline</vt:lpstr>
      <vt:lpstr>Introduction</vt:lpstr>
      <vt:lpstr>Simulation program</vt:lpstr>
      <vt:lpstr>PowerPoint Presentation</vt:lpstr>
      <vt:lpstr>Evolution of a Gaussian distribution in the double RF system </vt:lpstr>
      <vt:lpstr>Evolution of a Gaussian distribution in the double RF system </vt:lpstr>
      <vt:lpstr>PowerPoint Presentation</vt:lpstr>
      <vt:lpstr>Protons 450 GeV Debunching Losses (in % of initial beam) after 1 hour</vt:lpstr>
      <vt:lpstr>Protons 3.5 TeV Debunching Losses (in % of initial beam) after 10 hour</vt:lpstr>
      <vt:lpstr>Protons 3.5 TeV </vt:lpstr>
      <vt:lpstr>PowerPoint Presentation</vt:lpstr>
      <vt:lpstr>Protons 7 TeV Debunching Losses (in % of initial beam) after 10 hour</vt:lpstr>
      <vt:lpstr>Protons 7 TeV </vt:lpstr>
      <vt:lpstr>PowerPoint Presentation</vt:lpstr>
      <vt:lpstr>Ions  450  Z GeV Injection Debunching Losses (in % of initial beam) after 1 hour</vt:lpstr>
      <vt:lpstr>Ions 3.5 Z TeV Debunching Losses (in % of initial beam) after 10 hour</vt:lpstr>
      <vt:lpstr>Ions 3.5 Z TeV </vt:lpstr>
      <vt:lpstr>PowerPoint Presentation</vt:lpstr>
      <vt:lpstr>Ions 7 Z TeV Debunching Losses (in % of initial beam) after 10 hour</vt:lpstr>
      <vt:lpstr>Ions 7 Z TeV </vt:lpstr>
      <vt:lpstr>Side note: (Integrated) Luminosity/ debunching losses vs initial longitudinal emittance (protons) in single RF </vt:lpstr>
      <vt:lpstr>Beam and Luminosity Evolution</vt:lpstr>
      <vt:lpstr>Conclusions</vt:lpstr>
      <vt:lpstr>Added remarks by JMJ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Tom Mertens</dc:creator>
  <cp:lastModifiedBy>John M. Jowett</cp:lastModifiedBy>
  <cp:revision>32</cp:revision>
  <dcterms:created xsi:type="dcterms:W3CDTF">2011-08-22T11:12:09Z</dcterms:created>
  <dcterms:modified xsi:type="dcterms:W3CDTF">2013-02-01T12:51:24Z</dcterms:modified>
</cp:coreProperties>
</file>