
<file path=[Content_Types].xml><?xml version="1.0" encoding="utf-8"?>
<Types xmlns="http://schemas.openxmlformats.org/package/2006/content-types">
  <Override PartName="/ppt/tags/tag1.xml" ContentType="application/vnd.openxmlformats-officedocument.presentationml.tags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 autoCompressPictures="0">
  <p:sldMasterIdLst>
    <p:sldMasterId id="2147483866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0058400" cy="7772400"/>
  <p:notesSz cx="7315200" cy="96012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50881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101763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5264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203526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544086" algn="l" defTabSz="508819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3052900" algn="l" defTabSz="508819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561719" algn="l" defTabSz="508819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4070534" algn="l" defTabSz="508819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D7B47"/>
    <a:srgbClr val="F68A4E"/>
    <a:srgbClr val="FF45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44" y="-104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tags" Target="tags/tag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2A6C938-6FA7-1E47-BE07-E4521844C812}" type="datetime1">
              <a:rPr lang="en-US"/>
              <a:pPr>
                <a:defRPr/>
              </a:pPr>
              <a:t>1/30/13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408DC5-6094-9E43-8E5E-4C82D6B2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7150" y="719138"/>
            <a:ext cx="46609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165642-0AB8-F348-A71E-0818A064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50881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101763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526452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2035267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544086" algn="l" defTabSz="50881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2900" algn="l" defTabSz="50881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1719" algn="l" defTabSz="50881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0534" algn="l" defTabSz="50881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0CE7A-2261-2146-82C7-3CE4E0448F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0" y="725424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763" tIns="50882" rIns="101763" bIns="50882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FBB1F-682B-F14C-A70C-2C3AB6E65E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1FB8C-35C6-FF4A-8034-F62F5F4828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EAE37-AD3C-294D-BBAC-F431CC35DB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7BC23-47BB-F244-8842-2FF3B4F1BA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5038A-D191-DF41-9898-2D6E1B204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21EB6-380D-DB47-A4A0-7F2DBCBC3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6B062-D41C-E14C-BA1F-CBFA51DF72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6ACA2-EB7D-C943-A326-07A10C9FA8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08945-50DA-C24B-A030-3A3DA95B7B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6697CD-7E9C-5946-A4CB-9C40BF60AB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742696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763" tIns="50882" rIns="101763" bIns="50882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dt="0"/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52135" y="3200400"/>
            <a:ext cx="761086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Clr>
                <a:srgbClr val="008000"/>
              </a:buClr>
            </a:pPr>
            <a:r>
              <a:rPr lang="en-US" dirty="0" smtClean="0"/>
              <a:t>Summary on top quark mass for the first meeting of the top quark group</a:t>
            </a:r>
          </a:p>
          <a:p>
            <a:pPr algn="ctr">
              <a:buClr>
                <a:srgbClr val="008000"/>
              </a:buClr>
            </a:pPr>
            <a:r>
              <a:rPr lang="en-US" dirty="0" smtClean="0"/>
              <a:t> in preparation for Snowmass 2013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38200"/>
            <a:ext cx="3223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top quark mass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0117" y="1981200"/>
            <a:ext cx="7266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Sonny </a:t>
            </a:r>
            <a:r>
              <a:rPr lang="en-US" sz="2000" dirty="0" err="1" smtClean="0"/>
              <a:t>Mantry</a:t>
            </a:r>
            <a:r>
              <a:rPr lang="en-US" sz="2000" dirty="0" smtClean="0"/>
              <a:t>, Alexander Mitov, Peter </a:t>
            </a:r>
            <a:r>
              <a:rPr lang="en-US" sz="2000" dirty="0" err="1" smtClean="0"/>
              <a:t>Skands</a:t>
            </a:r>
            <a:r>
              <a:rPr lang="en-US" sz="2000" dirty="0" smtClean="0"/>
              <a:t> and Erich </a:t>
            </a:r>
            <a:r>
              <a:rPr lang="en-US" sz="2000" dirty="0" err="1" smtClean="0"/>
              <a:t>Varnes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4382869"/>
            <a:ext cx="991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FF0000"/>
                </a:solidFill>
              </a:rPr>
              <a:t>Outline: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348735" y="4419600"/>
            <a:ext cx="840486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u"/>
            </a:pPr>
            <a:r>
              <a:rPr lang="en-US" dirty="0" smtClean="0"/>
              <a:t> Document the need for precision top mass determination </a:t>
            </a:r>
            <a:r>
              <a:rPr lang="en-US" u="sng" dirty="0" smtClean="0"/>
              <a:t>in the LHC era</a:t>
            </a:r>
          </a:p>
          <a:p>
            <a:pPr>
              <a:buClr>
                <a:srgbClr val="008000"/>
              </a:buClr>
              <a:buFont typeface="Wingdings" charset="2"/>
              <a:buChar char="u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u"/>
            </a:pPr>
            <a:r>
              <a:rPr lang="en-US" dirty="0" smtClean="0"/>
              <a:t> Discuss the main issues arising in precision top mass determination</a:t>
            </a:r>
          </a:p>
          <a:p>
            <a:pPr>
              <a:buClr>
                <a:srgbClr val="008000"/>
              </a:buClr>
              <a:buFont typeface="Wingdings" charset="2"/>
              <a:buChar char="u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u"/>
            </a:pPr>
            <a:r>
              <a:rPr lang="en-US" dirty="0" smtClean="0"/>
              <a:t> Collect and document existing results on top determination at hadron colliders</a:t>
            </a:r>
          </a:p>
          <a:p>
            <a:pPr>
              <a:buClr>
                <a:srgbClr val="008000"/>
              </a:buClr>
              <a:buFont typeface="Wingdings" charset="2"/>
              <a:buChar char="u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u"/>
            </a:pPr>
            <a:r>
              <a:rPr lang="en-US" dirty="0" smtClean="0"/>
              <a:t> Map the prospects for future precision top mass determination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152400"/>
            <a:ext cx="92897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top mass is not an observable. Being a formal parameter, it is up to us to define it.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Observables are not affected by this choice (of definition).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To extract the top mass </a:t>
            </a:r>
            <a:r>
              <a:rPr lang="en-US" i="1" dirty="0" smtClean="0"/>
              <a:t>in any given scheme</a:t>
            </a:r>
            <a:r>
              <a:rPr lang="en-US" dirty="0" smtClean="0"/>
              <a:t> invert the relation: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815236"/>
            <a:ext cx="3200400" cy="6993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5277" y="2667000"/>
            <a:ext cx="977868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This relation is not exact, however: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Theory errors 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3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higher order perturbative, </a:t>
            </a:r>
          </a:p>
          <a:p>
            <a:pPr lvl="3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Non-Perturbative, </a:t>
            </a:r>
          </a:p>
          <a:p>
            <a:pPr lvl="3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Top/W widths;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Experimental errors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obvious ones, quoted in measurements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in practice, there could also be some TH input and mild </a:t>
            </a:r>
            <a:r>
              <a:rPr lang="en-US" dirty="0" err="1" smtClean="0"/>
              <a:t>m_top</a:t>
            </a:r>
            <a:r>
              <a:rPr lang="en-US" dirty="0" smtClean="0"/>
              <a:t> dependence in EXP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200" y="6629400"/>
            <a:ext cx="655047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All of these have to be controlled to achieve claimed precision.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762000"/>
            <a:ext cx="5993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A large number of schemes exist: pole, </a:t>
            </a:r>
            <a:r>
              <a:rPr lang="en-US" dirty="0" err="1" smtClean="0"/>
              <a:t>MSbar</a:t>
            </a:r>
            <a:r>
              <a:rPr lang="en-US" dirty="0" smtClean="0"/>
              <a:t>, 1S, etc.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idea is they can be related to each other: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152400"/>
            <a:ext cx="2711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Top mass definition</a:t>
            </a:r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63920"/>
            <a:ext cx="3975100" cy="6268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911016"/>
            <a:ext cx="4787900" cy="7559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2990671"/>
            <a:ext cx="84561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Relation between pole mass and </a:t>
            </a:r>
            <a:r>
              <a:rPr lang="en-US" dirty="0" err="1" smtClean="0"/>
              <a:t>MSbar</a:t>
            </a:r>
            <a:r>
              <a:rPr lang="en-US" dirty="0" smtClean="0"/>
              <a:t> mass is known through 3 loops in QCD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Numerically large EW corrections reported recently: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3435350"/>
            <a:ext cx="6847327" cy="37465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4583834"/>
            <a:ext cx="6629400" cy="2167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33400" y="4876800"/>
            <a:ext cx="6812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Note</a:t>
            </a:r>
            <a:r>
              <a:rPr lang="en-US" dirty="0" smtClean="0"/>
              <a:t>: could be very important; but is it is the same </a:t>
            </a:r>
            <a:r>
              <a:rPr lang="en-US" dirty="0" err="1" smtClean="0"/>
              <a:t>MSbar</a:t>
            </a:r>
            <a:r>
              <a:rPr lang="en-US" dirty="0" smtClean="0"/>
              <a:t> mass?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47800" y="6019800"/>
            <a:ext cx="6705600" cy="6463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bottom line: how to relate the experimental measurements </a:t>
            </a:r>
          </a:p>
          <a:p>
            <a:r>
              <a:rPr lang="en-US" dirty="0" smtClean="0"/>
              <a:t>to a particular top mass scheme (could be any one, in principle).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762000"/>
            <a:ext cx="55194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Currently, the top mass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Ultimately, ILC/CLIC can reach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See also recent CLIC studies: LCD Note‐2012-013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152400"/>
            <a:ext cx="3195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Top mass: the numbers</a:t>
            </a:r>
            <a:endParaRPr lang="en-US" sz="2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819564"/>
            <a:ext cx="1803400" cy="3234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803" y="849868"/>
            <a:ext cx="320070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Tevatron, (LHC close behind)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650460"/>
            <a:ext cx="2057400" cy="33074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91200" y="1600200"/>
            <a:ext cx="107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 better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72200" y="1992868"/>
            <a:ext cx="260975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See talk by Sasha </a:t>
            </a:r>
            <a:r>
              <a:rPr lang="en-US" dirty="0" err="1" smtClean="0"/>
              <a:t>Penin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187035" y="2831068"/>
            <a:ext cx="61093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hlp://cds.cern.ch/record/1498599/files/LCD‐2012‐013.pdf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64570" y="3657600"/>
            <a:ext cx="5784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Where does the top mass precision matter?</a:t>
            </a:r>
            <a:endParaRPr 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" y="4425077"/>
            <a:ext cx="896912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Current O(1 </a:t>
            </a:r>
            <a:r>
              <a:rPr lang="en-US" dirty="0" err="1" smtClean="0"/>
              <a:t>GeV</a:t>
            </a:r>
            <a:r>
              <a:rPr lang="en-US" dirty="0" smtClean="0"/>
              <a:t>) does not appear to be limiting factor in collider physics </a:t>
            </a:r>
            <a:r>
              <a:rPr lang="en-US" u="sng" dirty="0" smtClean="0"/>
              <a:t>at present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EW precision fits restricted by the W mass, not </a:t>
            </a:r>
            <a:r>
              <a:rPr lang="en-US" dirty="0" err="1" smtClean="0"/>
              <a:t>m_top</a:t>
            </a: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But could matter for: 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Vacuum stability of the Standard Model</a:t>
            </a:r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Cosmology (Higgs Inflation)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3225"/>
            <a:ext cx="7683500" cy="33377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6991478"/>
            <a:ext cx="6832600" cy="32372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2341" y="1266884"/>
            <a:ext cx="7628336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MC modeling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Reconstruction of the top pair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Unstable top and finite top width effects.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Bound-state effects in top pair production at hadron colliders.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Renormalon</a:t>
            </a:r>
            <a:r>
              <a:rPr lang="en-US" dirty="0" smtClean="0"/>
              <a:t> ambiguity in top mass definition.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Alternative top mass definitions.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Higher-order corrections.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Non-perturbative corrections.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NOTE</a:t>
            </a:r>
            <a:r>
              <a:rPr lang="en-US" dirty="0" smtClean="0"/>
              <a:t>: new options in </a:t>
            </a:r>
            <a:r>
              <a:rPr lang="en-US" dirty="0" err="1" smtClean="0"/>
              <a:t>Pythia</a:t>
            </a:r>
            <a:r>
              <a:rPr lang="en-US" dirty="0" smtClean="0"/>
              <a:t> 6.4.27 for controlling color reconnections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152400"/>
            <a:ext cx="8418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Issues in precision top mass determination at hadron colliders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59419" y="6553200"/>
            <a:ext cx="57843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More details on the above can be found in the </a:t>
            </a:r>
            <a:r>
              <a:rPr lang="en-US" dirty="0" err="1" smtClean="0"/>
              <a:t>writeup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536911"/>
            <a:ext cx="9649622" cy="5940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Matrix element methods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“classics”. So far takes input from LO QCD. To be extended to NLO:</a:t>
            </a:r>
          </a:p>
          <a:p>
            <a:pPr lvl="1"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Extraction from the total cross-section </a:t>
            </a:r>
            <a:r>
              <a:rPr lang="en-US" sz="2000" dirty="0" err="1" smtClean="0">
                <a:solidFill>
                  <a:srgbClr val="000000"/>
                </a:solidFill>
                <a:latin typeface="Helvetica"/>
              </a:rPr>
              <a:t>σ</a:t>
            </a:r>
            <a:r>
              <a:rPr lang="en-US" sz="800" dirty="0" err="1" smtClean="0">
                <a:solidFill>
                  <a:srgbClr val="000000"/>
                </a:solidFill>
                <a:latin typeface="Helvetica"/>
              </a:rPr>
              <a:t>tot</a:t>
            </a:r>
            <a:endParaRPr lang="en-US" dirty="0" smtClean="0"/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Somewhat clean approach with good theory control. Not as sensitive to </a:t>
            </a:r>
            <a:r>
              <a:rPr lang="en-US" dirty="0" err="1" smtClean="0"/>
              <a:t>m_top</a:t>
            </a:r>
            <a:r>
              <a:rPr lang="en-US" dirty="0" smtClean="0"/>
              <a:t>.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J/ψ method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theoretically very well defined; does not rely on reconstruction of </a:t>
            </a:r>
            <a:r>
              <a:rPr lang="en-US" dirty="0" err="1" smtClean="0"/>
              <a:t>hadronic</a:t>
            </a:r>
            <a:r>
              <a:rPr lang="en-US" dirty="0" smtClean="0"/>
              <a:t> final state.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With enough statistics, could be competitive with the best measurements.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Known in full NLO: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Dilepton</a:t>
            </a:r>
            <a:r>
              <a:rPr lang="en-US" dirty="0" smtClean="0"/>
              <a:t>-specific methods.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Look at the distributions of the leptons in </a:t>
            </a:r>
            <a:r>
              <a:rPr lang="en-US" dirty="0" err="1" smtClean="0"/>
              <a:t>dileptonic</a:t>
            </a:r>
            <a:r>
              <a:rPr lang="en-US" dirty="0" smtClean="0"/>
              <a:t> events. Theoretically well defined.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Not sensitive to modeling of </a:t>
            </a:r>
            <a:r>
              <a:rPr lang="en-US" dirty="0" err="1" smtClean="0"/>
              <a:t>hadronic</a:t>
            </a:r>
            <a:r>
              <a:rPr lang="en-US" dirty="0" smtClean="0"/>
              <a:t> radiation. Known in full NLO: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24719" y="76200"/>
            <a:ext cx="4890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Methods for top mass determination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91400" y="6821269"/>
            <a:ext cx="244790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CDF,  arXiv:1101.4926</a:t>
            </a:r>
          </a:p>
          <a:p>
            <a:r>
              <a:rPr lang="en-US" dirty="0" smtClean="0"/>
              <a:t>CMS, arXiv:1211.2220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6945868"/>
            <a:ext cx="309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Related past measurements: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6400800"/>
            <a:ext cx="7251700" cy="4405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8671560" cy="2286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0" y="3458251"/>
            <a:ext cx="5765800" cy="1993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4724400"/>
            <a:ext cx="8839200" cy="23437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990600"/>
            <a:ext cx="10047167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Extraction of the top mass with new methods that have alternative </a:t>
            </a:r>
            <a:r>
              <a:rPr lang="en-US" dirty="0" err="1" smtClean="0"/>
              <a:t>systematics</a:t>
            </a:r>
            <a:r>
              <a:rPr lang="en-US" dirty="0" smtClean="0"/>
              <a:t> 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  (like J/ψ method and </a:t>
            </a:r>
            <a:r>
              <a:rPr lang="en-US" dirty="0" err="1" smtClean="0"/>
              <a:t>dilepton</a:t>
            </a:r>
            <a:r>
              <a:rPr lang="en-US" dirty="0" smtClean="0"/>
              <a:t> measurements). </a:t>
            </a:r>
          </a:p>
          <a:p>
            <a:pPr lvl="1">
              <a:buClr>
                <a:srgbClr val="FF0000"/>
              </a:buClr>
            </a:pPr>
            <a:endParaRPr lang="en-US" dirty="0" smtClean="0"/>
          </a:p>
          <a:p>
            <a:pPr lvl="1"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 Such extractions will either validate the current precision in the available measurements </a:t>
            </a:r>
          </a:p>
          <a:p>
            <a:pPr lvl="1">
              <a:buClr>
                <a:srgbClr val="FF0000"/>
              </a:buClr>
            </a:pPr>
            <a:r>
              <a:rPr lang="en-US" dirty="0" smtClean="0"/>
              <a:t>    or highlight the need for additional scrutiny.    </a:t>
            </a:r>
          </a:p>
          <a:p>
            <a:pPr lvl="1"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 Further phenomenological and experiment studies of these new methods are needed.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Decreasing the perturbative uncertainty in currently used Matrix Element methods 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   by applying future extension of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/>
              <a:t>   </a:t>
            </a:r>
          </a:p>
          <a:p>
            <a:pPr lvl="1"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 It remains an open question if top width effects and non-pert effects can also be reduced</a:t>
            </a:r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Improved understanding of the relation between MC mass and standard quark masses, </a:t>
            </a:r>
          </a:p>
          <a:p>
            <a:pPr>
              <a:buClr>
                <a:srgbClr val="008000"/>
              </a:buClr>
            </a:pPr>
            <a:r>
              <a:rPr lang="en-US" dirty="0" smtClean="0"/>
              <a:t>    such as the pole mass. Work along these lines has been reported in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209490"/>
            <a:ext cx="6273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Prospects for precision top mass determination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878000"/>
            <a:ext cx="8458200" cy="2368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6417041"/>
            <a:ext cx="8509000" cy="2123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" y="6629400"/>
            <a:ext cx="8801100" cy="37223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762000"/>
            <a:ext cx="93794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Current precision O(1 </a:t>
            </a:r>
            <a:r>
              <a:rPr lang="en-US" dirty="0" err="1" smtClean="0"/>
              <a:t>GeV</a:t>
            </a:r>
            <a:r>
              <a:rPr lang="en-US" dirty="0" smtClean="0"/>
              <a:t>) of </a:t>
            </a:r>
            <a:r>
              <a:rPr lang="en-US" sz="2000" dirty="0" err="1" smtClean="0">
                <a:solidFill>
                  <a:srgbClr val="000000"/>
                </a:solidFill>
                <a:latin typeface="Helvetica"/>
              </a:rPr>
              <a:t>m</a:t>
            </a:r>
            <a:r>
              <a:rPr lang="en-US" sz="800" dirty="0" err="1" smtClean="0">
                <a:solidFill>
                  <a:srgbClr val="000000"/>
                </a:solidFill>
                <a:latin typeface="Helvetica"/>
              </a:rPr>
              <a:t>top</a:t>
            </a:r>
            <a:r>
              <a:rPr lang="en-US" sz="800" dirty="0" smtClean="0">
                <a:solidFill>
                  <a:srgbClr val="000000"/>
                </a:solidFill>
                <a:latin typeface="Helvetica"/>
              </a:rPr>
              <a:t> </a:t>
            </a:r>
            <a:r>
              <a:rPr lang="en-US" dirty="0" smtClean="0"/>
              <a:t> is already impressive.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Motivation for improvements from Cosmology or from New Physics discovery at the LHC.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Significant increase in precision (</a:t>
            </a:r>
            <a:r>
              <a:rPr lang="en-US" dirty="0" err="1" smtClean="0">
                <a:solidFill>
                  <a:srgbClr val="000000"/>
                </a:solidFill>
                <a:latin typeface="Helvetica"/>
              </a:rPr>
              <a:t>δm</a:t>
            </a:r>
            <a:r>
              <a:rPr lang="en-US" sz="800" dirty="0" err="1" smtClean="0">
                <a:solidFill>
                  <a:srgbClr val="000000"/>
                </a:solidFill>
                <a:latin typeface="Helvetica"/>
              </a:rPr>
              <a:t>top</a:t>
            </a:r>
            <a:r>
              <a:rPr lang="en-US" sz="800" dirty="0" smtClean="0">
                <a:solidFill>
                  <a:srgbClr val="000000"/>
                </a:solidFill>
                <a:latin typeface="Helvetic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"/>
              </a:rPr>
              <a:t>&lt; 100MeV</a:t>
            </a:r>
            <a:r>
              <a:rPr lang="en-US" dirty="0" smtClean="0"/>
              <a:t>): at a lepton collider.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Top quark mass                                                   Alexander Mitov                                 pre-Snowmass top meeting, 30 Jan 2013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152400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Summary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1371600" y="2325469"/>
            <a:ext cx="7467600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8000"/>
              </a:buClr>
            </a:pPr>
            <a:r>
              <a:rPr lang="en-US" dirty="0" smtClean="0"/>
              <a:t>Relationship between the top quark mass measured at hadron colliders and a well-defined quark mass, like the pole mass.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1905000"/>
            <a:ext cx="208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Real current issue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7215" y="3247072"/>
            <a:ext cx="7803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lvl="2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application of several current and novel experimental methods 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       that are sensitive to different effects, </a:t>
            </a:r>
          </a:p>
          <a:p>
            <a:pPr lvl="2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 advances in the theoretical understanding of the relationship </a:t>
            </a:r>
          </a:p>
          <a:p>
            <a:pPr lvl="1">
              <a:buClr>
                <a:srgbClr val="008000"/>
              </a:buClr>
            </a:pPr>
            <a:r>
              <a:rPr lang="en-US" dirty="0" smtClean="0"/>
              <a:t>           between the measured and fundamental quantities.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5086290"/>
            <a:ext cx="5986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What can be achieved by mid-summer 2013?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5810071"/>
            <a:ext cx="9058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Theoretical progress towards MEM at NLO.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 current status of ATLAS and CMS on the J/ψ method measurements ?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Theory work, ideally with ATLAS and CMS, on measuring </a:t>
            </a:r>
            <a:r>
              <a:rPr lang="en-US" dirty="0" err="1" smtClean="0"/>
              <a:t>m_top</a:t>
            </a:r>
            <a:r>
              <a:rPr lang="en-US" dirty="0" smtClean="0"/>
              <a:t> in </a:t>
            </a:r>
            <a:r>
              <a:rPr lang="en-US" dirty="0" err="1" smtClean="0"/>
              <a:t>dilepton</a:t>
            </a:r>
            <a:r>
              <a:rPr lang="en-US" dirty="0" smtClean="0"/>
              <a:t> events. 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For experiments: try out the new Color Reconnection modifications in PYTHIA 6.4.27.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4092" y="3135868"/>
            <a:ext cx="2001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Will likely require</a:t>
            </a:r>
            <a:r>
              <a:rPr lang="en-US" dirty="0" smtClean="0"/>
              <a:t>: 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FIRSTALEXANDER@YFMYQPEFUVWXY5M7" val="26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13714</TotalTime>
  <Words>1084</Words>
  <Application>Microsoft Macintosh PowerPoint</Application>
  <PresentationFormat>Custom</PresentationFormat>
  <Paragraphs>161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subject/>
  <dc:creator>Milena Mitova</dc:creator>
  <cp:keywords/>
  <dc:description/>
  <cp:lastModifiedBy>Alexander Mitov</cp:lastModifiedBy>
  <cp:revision>2115</cp:revision>
  <cp:lastPrinted>2012-09-28T13:04:39Z</cp:lastPrinted>
  <dcterms:created xsi:type="dcterms:W3CDTF">2013-01-30T07:51:28Z</dcterms:created>
  <dcterms:modified xsi:type="dcterms:W3CDTF">2013-01-30T07:54:11Z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