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  <p:sldMasterId id="2147483683" r:id="rId2"/>
  </p:sldMasterIdLst>
  <p:notesMasterIdLst>
    <p:notesMasterId r:id="rId8"/>
  </p:notesMasterIdLst>
  <p:handoutMasterIdLst>
    <p:handoutMasterId r:id="rId9"/>
  </p:handoutMasterIdLst>
  <p:sldIdLst>
    <p:sldId id="258" r:id="rId3"/>
    <p:sldId id="272" r:id="rId4"/>
    <p:sldId id="273" r:id="rId5"/>
    <p:sldId id="276" r:id="rId6"/>
    <p:sldId id="275" r:id="rId7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3613" autoAdjust="0"/>
  </p:normalViewPr>
  <p:slideViewPr>
    <p:cSldViewPr>
      <p:cViewPr varScale="1">
        <p:scale>
          <a:sx n="72" d="100"/>
          <a:sy n="72" d="100"/>
        </p:scale>
        <p:origin x="-82" y="-2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368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4E0B-B8FC-4450-97B8-BBBFF49DA55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368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22999-CE00-4465-AFA2-0EE2622DD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61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368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2/19/2013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70" y="4705350"/>
            <a:ext cx="5434963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368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16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4.tif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1066800"/>
            <a:ext cx="6659880" cy="1470025"/>
          </a:xfrm>
        </p:spPr>
        <p:txBody>
          <a:bodyPr>
            <a:no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122116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4998720" cy="533400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efspecs.linuxbase.org/LSB_3.1.1/LSB-Core-generic/LSB-Core-generic/lsbrelease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EGEE/ISproviders#Computin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EGEE/ISproviders#Storag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1066800"/>
            <a:ext cx="704088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Glue Validation: specific 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057400"/>
            <a:ext cx="5798516" cy="6096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Information System meeting with users</a:t>
            </a:r>
            <a:endParaRPr lang="en-US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133600" y="2514600"/>
            <a:ext cx="3733800" cy="533400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19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February 2013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GlueHostOperatingSystemName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077200" cy="4800599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GB" sz="2800" dirty="0" smtClean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Current status</a:t>
            </a:r>
          </a:p>
          <a:p>
            <a:pPr>
              <a:lnSpc>
                <a:spcPct val="90000"/>
              </a:lnSpc>
              <a:defRPr/>
            </a:pPr>
            <a:r>
              <a:rPr lang="en-GB" sz="2400" dirty="0" err="1" smtClean="0">
                <a:cs typeface="Arial" charset="0"/>
              </a:rPr>
              <a:t>Nagios</a:t>
            </a:r>
            <a:r>
              <a:rPr lang="en-GB" sz="2400" dirty="0" smtClean="0">
                <a:cs typeface="Arial" charset="0"/>
              </a:rPr>
              <a:t> Validation available</a:t>
            </a:r>
          </a:p>
          <a:p>
            <a:pPr lvl="1">
              <a:lnSpc>
                <a:spcPct val="90000"/>
              </a:lnSpc>
              <a:defRPr/>
            </a:pPr>
            <a:r>
              <a:rPr lang="en-GB" sz="2000" dirty="0" err="1" smtClean="0">
                <a:cs typeface="Arial" charset="0"/>
              </a:rPr>
              <a:t>gstat</a:t>
            </a:r>
            <a:r>
              <a:rPr lang="en-GB" sz="2000" dirty="0" smtClean="0">
                <a:cs typeface="Arial" charset="0"/>
              </a:rPr>
              <a:t>-validation-sanity-check</a:t>
            </a:r>
          </a:p>
          <a:p>
            <a:pPr lvl="1">
              <a:lnSpc>
                <a:spcPct val="90000"/>
              </a:lnSpc>
              <a:defRPr/>
            </a:pPr>
            <a:r>
              <a:rPr lang="en-GB" sz="2000" dirty="0" smtClean="0">
                <a:cs typeface="Arial" charset="0"/>
              </a:rPr>
              <a:t>Part of ROC_OPERATORS profile</a:t>
            </a:r>
          </a:p>
          <a:p>
            <a:pPr lvl="1">
              <a:lnSpc>
                <a:spcPct val="90000"/>
              </a:lnSpc>
              <a:defRPr/>
            </a:pPr>
            <a:r>
              <a:rPr lang="en-GB" sz="2000" dirty="0" smtClean="0">
                <a:cs typeface="Arial" charset="0"/>
              </a:rPr>
              <a:t>Alarms generated in the operations dashboard</a:t>
            </a:r>
            <a:endParaRPr lang="en-GB" sz="2000" dirty="0" smtClean="0">
              <a:cs typeface="Arial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GB" sz="2400" dirty="0" smtClean="0">
                <a:cs typeface="Arial" charset="0"/>
              </a:rPr>
              <a:t>Existing recommendation to sites:</a:t>
            </a:r>
          </a:p>
          <a:p>
            <a:pPr marL="400050" lvl="1" indent="0">
              <a:lnSpc>
                <a:spcPct val="90000"/>
              </a:lnSpc>
              <a:buNone/>
              <a:defRPr/>
            </a:pPr>
            <a:r>
              <a:rPr lang="en-GB" sz="1600" dirty="0">
                <a:cs typeface="Arial" charset="0"/>
              </a:rPr>
              <a:t>https://wiki.egi.eu/wiki/HOWTO05_How_to_publish_the_OS_name</a:t>
            </a:r>
            <a:endParaRPr lang="en-GB" sz="1600" dirty="0">
              <a:cs typeface="Arial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GB" sz="1900" dirty="0">
                <a:solidFill>
                  <a:schemeClr val="tx2"/>
                </a:solidFill>
                <a:cs typeface="Arial" charset="0"/>
              </a:rPr>
              <a:t>Use </a:t>
            </a:r>
            <a:r>
              <a:rPr lang="en-GB" sz="1900" dirty="0" err="1">
                <a:solidFill>
                  <a:schemeClr val="tx2"/>
                </a:solidFill>
                <a:cs typeface="Arial" charset="0"/>
              </a:rPr>
              <a:t>lsb_release</a:t>
            </a:r>
            <a:r>
              <a:rPr lang="en-GB" sz="1900" dirty="0">
                <a:solidFill>
                  <a:schemeClr val="tx2"/>
                </a:solidFill>
                <a:cs typeface="Arial" charset="0"/>
              </a:rPr>
              <a:t> --id </a:t>
            </a:r>
            <a:endParaRPr lang="en-GB" sz="1900" dirty="0" smtClean="0">
              <a:solidFill>
                <a:schemeClr val="tx2"/>
              </a:solidFill>
              <a:cs typeface="Arial" charset="0"/>
            </a:endParaRPr>
          </a:p>
          <a:p>
            <a:pPr lvl="2">
              <a:lnSpc>
                <a:spcPct val="90000"/>
              </a:lnSpc>
              <a:defRPr/>
            </a:pPr>
            <a:r>
              <a:rPr lang="en-GB" sz="1700" dirty="0" smtClean="0">
                <a:solidFill>
                  <a:schemeClr val="tx2"/>
                </a:solidFill>
                <a:cs typeface="Arial" charset="0"/>
              </a:rPr>
              <a:t>In </a:t>
            </a:r>
            <a:r>
              <a:rPr lang="en-GB" sz="1700" dirty="0">
                <a:solidFill>
                  <a:schemeClr val="tx2"/>
                </a:solidFill>
                <a:cs typeface="Arial" charset="0"/>
              </a:rPr>
              <a:t>/</a:t>
            </a:r>
            <a:r>
              <a:rPr lang="en-GB" sz="1700" dirty="0" err="1">
                <a:solidFill>
                  <a:schemeClr val="tx2"/>
                </a:solidFill>
                <a:cs typeface="Arial" charset="0"/>
              </a:rPr>
              <a:t>usr</a:t>
            </a:r>
            <a:r>
              <a:rPr lang="en-GB" sz="1700" dirty="0">
                <a:solidFill>
                  <a:schemeClr val="tx2"/>
                </a:solidFill>
                <a:cs typeface="Arial" charset="0"/>
              </a:rPr>
              <a:t>/bin. </a:t>
            </a:r>
            <a:endParaRPr lang="en-GB" sz="1700" dirty="0" smtClean="0">
              <a:solidFill>
                <a:schemeClr val="tx2"/>
              </a:solidFill>
              <a:cs typeface="Arial" charset="0"/>
            </a:endParaRPr>
          </a:p>
          <a:p>
            <a:pPr lvl="2">
              <a:lnSpc>
                <a:spcPct val="90000"/>
              </a:lnSpc>
              <a:defRPr/>
            </a:pPr>
            <a:r>
              <a:rPr lang="en-GB" sz="1700" dirty="0" smtClean="0">
                <a:solidFill>
                  <a:schemeClr val="tx2"/>
                </a:solidFill>
                <a:cs typeface="Arial" charset="0"/>
              </a:rPr>
              <a:t>It should </a:t>
            </a:r>
            <a:r>
              <a:rPr lang="en-GB" sz="1700" dirty="0">
                <a:solidFill>
                  <a:schemeClr val="tx2"/>
                </a:solidFill>
                <a:cs typeface="Arial" charset="0"/>
              </a:rPr>
              <a:t>be present on all Linux </a:t>
            </a:r>
            <a:r>
              <a:rPr lang="en-GB" sz="1700" dirty="0" smtClean="0">
                <a:solidFill>
                  <a:schemeClr val="tx2"/>
                </a:solidFill>
                <a:cs typeface="Arial" charset="0"/>
              </a:rPr>
              <a:t>flavours </a:t>
            </a:r>
            <a:r>
              <a:rPr lang="en-GB" sz="1700" dirty="0">
                <a:solidFill>
                  <a:schemeClr val="tx2"/>
                </a:solidFill>
                <a:cs typeface="Arial" charset="0"/>
                <a:hlinkClick r:id="rId2"/>
              </a:rPr>
              <a:t>http</a:t>
            </a:r>
            <a:r>
              <a:rPr lang="en-GB" sz="1700" dirty="0">
                <a:solidFill>
                  <a:schemeClr val="tx2"/>
                </a:solidFill>
                <a:cs typeface="Arial" charset="0"/>
                <a:hlinkClick r:id="rId2"/>
              </a:rPr>
              <a:t>://</a:t>
            </a:r>
            <a:r>
              <a:rPr lang="en-GB" sz="1700" dirty="0" smtClean="0">
                <a:solidFill>
                  <a:schemeClr val="tx2"/>
                </a:solidFill>
                <a:cs typeface="Arial" charset="0"/>
                <a:hlinkClick r:id="rId2"/>
              </a:rPr>
              <a:t>refspecs.linuxbase.org/LSB_3.1.1/LSB-Core-generic/LSB-Core-generic/lsbrelease.html</a:t>
            </a:r>
            <a:endParaRPr lang="en-GB" sz="1500" dirty="0" smtClean="0">
              <a:solidFill>
                <a:schemeClr val="tx2"/>
              </a:solidFill>
              <a:cs typeface="Arial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2800" dirty="0" smtClean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What it is published</a:t>
            </a:r>
          </a:p>
          <a:p>
            <a:pPr lvl="1">
              <a:lnSpc>
                <a:spcPct val="90000"/>
              </a:lnSpc>
              <a:defRPr/>
            </a:pPr>
            <a:r>
              <a:rPr lang="en-GB" sz="2400" dirty="0">
                <a:solidFill>
                  <a:srgbClr val="003399"/>
                </a:solidFill>
                <a:cs typeface="Arial" charset="0"/>
              </a:rPr>
              <a:t>669 OS Names published</a:t>
            </a:r>
          </a:p>
          <a:p>
            <a:pPr lvl="1">
              <a:lnSpc>
                <a:spcPct val="90000"/>
              </a:lnSpc>
              <a:defRPr/>
            </a:pPr>
            <a:r>
              <a:rPr lang="en-GB" sz="2400" dirty="0">
                <a:solidFill>
                  <a:srgbClr val="003399"/>
                </a:solidFill>
                <a:cs typeface="Arial" charset="0"/>
              </a:rPr>
              <a:t>42 wrong </a:t>
            </a:r>
            <a:r>
              <a:rPr lang="en-GB" sz="2400" dirty="0">
                <a:solidFill>
                  <a:srgbClr val="003399"/>
                </a:solidFill>
                <a:cs typeface="Arial" charset="0"/>
              </a:rPr>
              <a:t>OS </a:t>
            </a:r>
            <a:r>
              <a:rPr lang="en-GB" sz="2400" dirty="0">
                <a:solidFill>
                  <a:srgbClr val="003399"/>
                </a:solidFill>
                <a:cs typeface="Arial" charset="0"/>
              </a:rPr>
              <a:t>Names (most of them OS sites)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3000" dirty="0" smtClean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Actions</a:t>
            </a:r>
          </a:p>
          <a:p>
            <a:pPr lvl="1">
              <a:lnSpc>
                <a:spcPct val="90000"/>
              </a:lnSpc>
              <a:defRPr/>
            </a:pPr>
            <a:r>
              <a:rPr lang="en-GB" sz="2400" dirty="0">
                <a:solidFill>
                  <a:srgbClr val="003399"/>
                </a:solidFill>
                <a:cs typeface="Arial" charset="0"/>
              </a:rPr>
              <a:t>Confirm the current list of valid OS Names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77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GlueCEPolicyMaxCPUTime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Current Status</a:t>
            </a:r>
          </a:p>
          <a:p>
            <a:r>
              <a:rPr lang="en-US" dirty="0" smtClean="0"/>
              <a:t>Several GGUS tickets opened:</a:t>
            </a:r>
          </a:p>
          <a:p>
            <a:pPr marL="457200" lvl="1" indent="0">
              <a:buNone/>
            </a:pPr>
            <a:r>
              <a:rPr lang="en-US" sz="2900" dirty="0">
                <a:hlinkClick r:id="rId2"/>
              </a:rPr>
              <a:t>https://</a:t>
            </a:r>
            <a:r>
              <a:rPr lang="en-US" sz="2900" dirty="0" smtClean="0">
                <a:hlinkClick r:id="rId2"/>
              </a:rPr>
              <a:t>twiki.cern.ch/twiki/bin/view/EGEE/ISproviders#Computing</a:t>
            </a:r>
            <a:endParaRPr lang="en-US" sz="2900" dirty="0" smtClean="0"/>
          </a:p>
          <a:p>
            <a:pPr lvl="1"/>
            <a:r>
              <a:rPr lang="en-US" dirty="0" smtClean="0"/>
              <a:t>Bug in the information provider</a:t>
            </a:r>
          </a:p>
          <a:p>
            <a:pPr lvl="2"/>
            <a:r>
              <a:rPr lang="en-US" dirty="0" smtClean="0"/>
              <a:t>Originally reported for </a:t>
            </a:r>
            <a:r>
              <a:rPr lang="en-GB" dirty="0" err="1" smtClean="0"/>
              <a:t>GlueCEPolicyMaxSlotsPerJob</a:t>
            </a:r>
            <a:r>
              <a:rPr lang="en-GB" dirty="0" smtClean="0"/>
              <a:t> but also observed in </a:t>
            </a:r>
            <a:r>
              <a:rPr lang="en-GB" dirty="0" err="1" smtClean="0"/>
              <a:t>GlueCEPolicyMaxWallClockTime</a:t>
            </a:r>
            <a:r>
              <a:rPr lang="en-GB" dirty="0" smtClean="0"/>
              <a:t> and </a:t>
            </a:r>
            <a:r>
              <a:rPr lang="en-GB" dirty="0" err="1" smtClean="0"/>
              <a:t>MaxCPUTime</a:t>
            </a:r>
            <a:endParaRPr lang="en-US" dirty="0" smtClean="0"/>
          </a:p>
          <a:p>
            <a:pPr lvl="1"/>
            <a:r>
              <a:rPr lang="en-US" dirty="0" smtClean="0"/>
              <a:t>Problem for  fixed for PBS and LSF in next CREAM release (EMI 2 and EMI 3)</a:t>
            </a:r>
          </a:p>
          <a:p>
            <a:pPr lvl="1"/>
            <a:r>
              <a:rPr lang="en-US" dirty="0" smtClean="0"/>
              <a:t>No plans for SGE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What it is published</a:t>
            </a:r>
          </a:p>
          <a:p>
            <a:pPr lvl="1"/>
            <a:r>
              <a:rPr lang="en-US" sz="3000" dirty="0">
                <a:solidFill>
                  <a:srgbClr val="003399"/>
                </a:solidFill>
              </a:rPr>
              <a:t>3871 </a:t>
            </a:r>
            <a:r>
              <a:rPr lang="en-US" sz="3000" dirty="0" err="1">
                <a:solidFill>
                  <a:srgbClr val="003399"/>
                </a:solidFill>
              </a:rPr>
              <a:t>MaxCPUTime</a:t>
            </a:r>
            <a:r>
              <a:rPr lang="en-US" sz="3000" dirty="0">
                <a:solidFill>
                  <a:srgbClr val="003399"/>
                </a:solidFill>
              </a:rPr>
              <a:t> published</a:t>
            </a:r>
          </a:p>
          <a:p>
            <a:pPr lvl="1"/>
            <a:r>
              <a:rPr lang="en-US" sz="3000" dirty="0">
                <a:solidFill>
                  <a:srgbClr val="003399"/>
                </a:solidFill>
              </a:rPr>
              <a:t>~</a:t>
            </a:r>
            <a:r>
              <a:rPr lang="en-US" sz="3000" dirty="0">
                <a:solidFill>
                  <a:srgbClr val="003399"/>
                </a:solidFill>
              </a:rPr>
              <a:t>500 attributes with 9* values, 0 or negative</a:t>
            </a:r>
          </a:p>
          <a:p>
            <a:pPr lvl="1"/>
            <a:r>
              <a:rPr lang="en-US" sz="3000" dirty="0">
                <a:solidFill>
                  <a:srgbClr val="003399"/>
                </a:solidFill>
              </a:rPr>
              <a:t>Similar values for </a:t>
            </a:r>
            <a:r>
              <a:rPr lang="en-US" sz="3000" dirty="0" err="1">
                <a:solidFill>
                  <a:srgbClr val="003399"/>
                </a:solidFill>
              </a:rPr>
              <a:t>MaxWallClockTime</a:t>
            </a:r>
            <a:r>
              <a:rPr lang="en-US" sz="3000" dirty="0">
                <a:solidFill>
                  <a:srgbClr val="003399"/>
                </a:solidFill>
              </a:rPr>
              <a:t> (less default values published)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Actions</a:t>
            </a:r>
          </a:p>
          <a:p>
            <a:pPr lvl="1"/>
            <a:r>
              <a:rPr lang="en-US" sz="3100" dirty="0" smtClean="0">
                <a:solidFill>
                  <a:srgbClr val="003399"/>
                </a:solidFill>
              </a:rPr>
              <a:t>Clarify if default values being published is also a bug in info provider</a:t>
            </a:r>
          </a:p>
          <a:p>
            <a:pPr lvl="1"/>
            <a:r>
              <a:rPr lang="en-US" sz="3100" dirty="0" smtClean="0">
                <a:solidFill>
                  <a:srgbClr val="003399"/>
                </a:solidFill>
              </a:rPr>
              <a:t>Clarify which values are expected for </a:t>
            </a:r>
            <a:r>
              <a:rPr lang="en-US" sz="3100" dirty="0" err="1" smtClean="0">
                <a:solidFill>
                  <a:srgbClr val="003399"/>
                </a:solidFill>
              </a:rPr>
              <a:t>MaxCPUTime</a:t>
            </a:r>
            <a:r>
              <a:rPr lang="en-US" sz="3100" dirty="0" smtClean="0">
                <a:solidFill>
                  <a:srgbClr val="003399"/>
                </a:solidFill>
              </a:rPr>
              <a:t> and </a:t>
            </a:r>
            <a:r>
              <a:rPr lang="en-US" sz="3100" dirty="0" err="1" smtClean="0">
                <a:solidFill>
                  <a:srgbClr val="003399"/>
                </a:solidFill>
              </a:rPr>
              <a:t>MaxWallClockTime</a:t>
            </a:r>
            <a:r>
              <a:rPr lang="en-US" sz="3100" dirty="0" smtClean="0">
                <a:solidFill>
                  <a:srgbClr val="003399"/>
                </a:solidFill>
              </a:rPr>
              <a:t>.</a:t>
            </a:r>
            <a:endParaRPr lang="en-US" sz="3100" dirty="0">
              <a:solidFill>
                <a:srgbClr val="003399"/>
              </a:solidFill>
            </a:endParaRPr>
          </a:p>
          <a:p>
            <a:pPr lvl="1"/>
            <a:r>
              <a:rPr lang="en-US" sz="3100" dirty="0">
                <a:solidFill>
                  <a:srgbClr val="003399"/>
                </a:solidFill>
              </a:rPr>
              <a:t>Add a specific check in the new </a:t>
            </a:r>
            <a:r>
              <a:rPr lang="en-US" sz="3100" dirty="0" smtClean="0">
                <a:solidFill>
                  <a:srgbClr val="003399"/>
                </a:solidFill>
              </a:rPr>
              <a:t>glue-validator if necessary</a:t>
            </a:r>
            <a:endParaRPr lang="en-US" sz="3100" dirty="0">
              <a:solidFill>
                <a:srgbClr val="003399"/>
              </a:solidFill>
            </a:endParaRP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3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GlueSA</a:t>
            </a:r>
            <a:r>
              <a:rPr lang="en-US" dirty="0" smtClean="0"/>
              <a:t>* attributes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Current Status</a:t>
            </a:r>
          </a:p>
          <a:p>
            <a:r>
              <a:rPr lang="en-US" dirty="0" smtClean="0"/>
              <a:t>Several GGUS tickets opened:</a:t>
            </a:r>
          </a:p>
          <a:p>
            <a:pPr marL="457200" lvl="1" indent="0">
              <a:buNone/>
            </a:pPr>
            <a:r>
              <a:rPr lang="en-US" sz="2300" dirty="0">
                <a:hlinkClick r:id="rId2"/>
              </a:rPr>
              <a:t>https://</a:t>
            </a:r>
            <a:r>
              <a:rPr lang="en-US" sz="2300" dirty="0" smtClean="0">
                <a:hlinkClick r:id="rId2"/>
              </a:rPr>
              <a:t>twiki.cern.ch/twiki/bin/view/EGEE/ISproviders#Storage</a:t>
            </a:r>
            <a:endParaRPr lang="en-US" sz="2300" dirty="0"/>
          </a:p>
          <a:p>
            <a:pPr lvl="1"/>
            <a:r>
              <a:rPr lang="en-US" dirty="0" smtClean="0"/>
              <a:t>1 bug in DPM information provider</a:t>
            </a:r>
          </a:p>
          <a:p>
            <a:pPr lvl="1"/>
            <a:r>
              <a:rPr lang="en-US" dirty="0" smtClean="0"/>
              <a:t>In general, misconfigurations in sites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What it is published</a:t>
            </a:r>
          </a:p>
          <a:p>
            <a:pPr lvl="1"/>
            <a:r>
              <a:rPr lang="en-US" sz="2700" dirty="0" smtClean="0">
                <a:solidFill>
                  <a:srgbClr val="003399"/>
                </a:solidFill>
              </a:rPr>
              <a:t>2668 </a:t>
            </a:r>
            <a:r>
              <a:rPr lang="en-US" sz="2700" dirty="0" err="1" smtClean="0">
                <a:solidFill>
                  <a:srgbClr val="003399"/>
                </a:solidFill>
              </a:rPr>
              <a:t>GlueSA</a:t>
            </a:r>
            <a:r>
              <a:rPr lang="en-US" sz="2700" dirty="0" smtClean="0">
                <a:solidFill>
                  <a:srgbClr val="003399"/>
                </a:solidFill>
              </a:rPr>
              <a:t> objects</a:t>
            </a:r>
          </a:p>
          <a:p>
            <a:pPr lvl="1"/>
            <a:r>
              <a:rPr lang="en-US" sz="2700" dirty="0">
                <a:solidFill>
                  <a:srgbClr val="003399"/>
                </a:solidFill>
              </a:rPr>
              <a:t>199 objects with </a:t>
            </a:r>
            <a:r>
              <a:rPr lang="en-US" sz="2700" dirty="0" err="1">
                <a:solidFill>
                  <a:srgbClr val="003399"/>
                </a:solidFill>
              </a:rPr>
              <a:t>GlueSATotalOnlineSize</a:t>
            </a:r>
            <a:r>
              <a:rPr lang="en-US" sz="2700" dirty="0">
                <a:solidFill>
                  <a:srgbClr val="003399"/>
                </a:solidFill>
              </a:rPr>
              <a:t>: </a:t>
            </a:r>
            <a:r>
              <a:rPr lang="en-US" sz="2700" dirty="0" smtClean="0">
                <a:solidFill>
                  <a:srgbClr val="003399"/>
                </a:solidFill>
              </a:rPr>
              <a:t>0</a:t>
            </a:r>
          </a:p>
          <a:p>
            <a:pPr lvl="1"/>
            <a:r>
              <a:rPr lang="en-US" sz="2700" dirty="0">
                <a:solidFill>
                  <a:srgbClr val="003399"/>
                </a:solidFill>
              </a:rPr>
              <a:t>920 </a:t>
            </a:r>
            <a:r>
              <a:rPr lang="en-US" sz="2700" dirty="0" smtClean="0">
                <a:solidFill>
                  <a:srgbClr val="003399"/>
                </a:solidFill>
              </a:rPr>
              <a:t>objects with </a:t>
            </a:r>
            <a:r>
              <a:rPr lang="en-US" sz="2700" dirty="0" err="1" smtClean="0">
                <a:solidFill>
                  <a:srgbClr val="003399"/>
                </a:solidFill>
              </a:rPr>
              <a:t>GlueSAUsedOnlineSize</a:t>
            </a:r>
            <a:r>
              <a:rPr lang="en-US" sz="2700" dirty="0">
                <a:solidFill>
                  <a:srgbClr val="003399"/>
                </a:solidFill>
              </a:rPr>
              <a:t>: </a:t>
            </a:r>
            <a:r>
              <a:rPr lang="en-US" sz="2700" dirty="0" smtClean="0">
                <a:solidFill>
                  <a:srgbClr val="003399"/>
                </a:solidFill>
              </a:rPr>
              <a:t>0</a:t>
            </a:r>
          </a:p>
          <a:p>
            <a:pPr lvl="1"/>
            <a:r>
              <a:rPr lang="en-US" sz="2700" dirty="0">
                <a:solidFill>
                  <a:srgbClr val="003399"/>
                </a:solidFill>
              </a:rPr>
              <a:t>1015 </a:t>
            </a:r>
            <a:r>
              <a:rPr lang="en-US" sz="2700" dirty="0" smtClean="0">
                <a:solidFill>
                  <a:srgbClr val="003399"/>
                </a:solidFill>
              </a:rPr>
              <a:t>objects with </a:t>
            </a:r>
            <a:r>
              <a:rPr lang="en-US" sz="2700" dirty="0" err="1" smtClean="0">
                <a:solidFill>
                  <a:srgbClr val="003399"/>
                </a:solidFill>
              </a:rPr>
              <a:t>GlueSAReservedOnlineSize</a:t>
            </a:r>
            <a:r>
              <a:rPr lang="en-US" sz="2700" dirty="0">
                <a:solidFill>
                  <a:srgbClr val="003399"/>
                </a:solidFill>
              </a:rPr>
              <a:t>: 0</a:t>
            </a:r>
            <a:endParaRPr lang="en-US" sz="2700" dirty="0" smtClean="0">
              <a:solidFill>
                <a:srgbClr val="003399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Actions</a:t>
            </a:r>
          </a:p>
          <a:p>
            <a:pPr lvl="1"/>
            <a:r>
              <a:rPr lang="en-US" sz="2700" dirty="0" smtClean="0">
                <a:solidFill>
                  <a:srgbClr val="003399"/>
                </a:solidFill>
              </a:rPr>
              <a:t>Clarify whether more clear instructions are needed for sites</a:t>
            </a:r>
          </a:p>
          <a:p>
            <a:pPr lvl="1"/>
            <a:r>
              <a:rPr lang="en-US" sz="2700" dirty="0" smtClean="0">
                <a:solidFill>
                  <a:srgbClr val="003399"/>
                </a:solidFill>
              </a:rPr>
              <a:t>Clarify </a:t>
            </a:r>
            <a:r>
              <a:rPr lang="en-US" sz="2700" dirty="0">
                <a:solidFill>
                  <a:srgbClr val="003399"/>
                </a:solidFill>
              </a:rPr>
              <a:t>which </a:t>
            </a:r>
            <a:r>
              <a:rPr lang="en-US" sz="2700" dirty="0" smtClean="0">
                <a:solidFill>
                  <a:srgbClr val="003399"/>
                </a:solidFill>
              </a:rPr>
              <a:t>are incoherent values for these attributes</a:t>
            </a:r>
            <a:endParaRPr lang="en-US" sz="2700" dirty="0">
              <a:solidFill>
                <a:srgbClr val="003399"/>
              </a:solidFill>
            </a:endParaRPr>
          </a:p>
          <a:p>
            <a:pPr lvl="1"/>
            <a:r>
              <a:rPr lang="en-US" sz="2700" dirty="0">
                <a:solidFill>
                  <a:srgbClr val="003399"/>
                </a:solidFill>
              </a:rPr>
              <a:t>Add a specific check in the new </a:t>
            </a:r>
            <a:r>
              <a:rPr lang="en-US" sz="2700" dirty="0">
                <a:solidFill>
                  <a:srgbClr val="003399"/>
                </a:solidFill>
              </a:rPr>
              <a:t>glue-validator if necessary</a:t>
            </a:r>
            <a:endParaRPr lang="en-US" sz="2700" dirty="0">
              <a:solidFill>
                <a:srgbClr val="003399"/>
              </a:solidFill>
            </a:endParaRP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72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GlueCEPolicyAssignedJobSlots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GlueHostBenchmarkSI00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Information System meeting with users - 19th February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Current status</a:t>
            </a:r>
          </a:p>
          <a:p>
            <a:pPr lvl="1"/>
            <a:r>
              <a:rPr lang="en-GB" sz="2400" dirty="0">
                <a:solidFill>
                  <a:srgbClr val="003399"/>
                </a:solidFill>
              </a:rPr>
              <a:t>Attributes important for </a:t>
            </a:r>
            <a:r>
              <a:rPr lang="en-GB" sz="2400" dirty="0" err="1">
                <a:solidFill>
                  <a:srgbClr val="003399"/>
                </a:solidFill>
              </a:rPr>
              <a:t>LHCb</a:t>
            </a:r>
            <a:r>
              <a:rPr lang="en-GB" sz="2400" dirty="0">
                <a:solidFill>
                  <a:srgbClr val="003399"/>
                </a:solidFill>
              </a:rPr>
              <a:t> to calculate queue length</a:t>
            </a:r>
          </a:p>
          <a:p>
            <a:pPr lvl="1"/>
            <a:r>
              <a:rPr lang="en-GB" sz="2400" dirty="0">
                <a:solidFill>
                  <a:srgbClr val="003399"/>
                </a:solidFill>
              </a:rPr>
              <a:t>Used to contain default values</a:t>
            </a:r>
          </a:p>
          <a:p>
            <a:pPr lvl="1"/>
            <a:r>
              <a:rPr lang="en-GB" sz="2400" dirty="0" err="1">
                <a:solidFill>
                  <a:srgbClr val="003399"/>
                </a:solidFill>
              </a:rPr>
              <a:t>LHCb</a:t>
            </a:r>
            <a:r>
              <a:rPr lang="en-GB" sz="2400" dirty="0">
                <a:solidFill>
                  <a:srgbClr val="003399"/>
                </a:solidFill>
              </a:rPr>
              <a:t> opened GGUS tickers against sites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What it is published</a:t>
            </a:r>
          </a:p>
          <a:p>
            <a:pPr lvl="1"/>
            <a:r>
              <a:rPr lang="en-GB" sz="2400" dirty="0" err="1">
                <a:solidFill>
                  <a:srgbClr val="003399"/>
                </a:solidFill>
              </a:rPr>
              <a:t>AssignedJobSlots</a:t>
            </a:r>
            <a:r>
              <a:rPr lang="en-GB" sz="2400" dirty="0">
                <a:solidFill>
                  <a:srgbClr val="003399"/>
                </a:solidFill>
              </a:rPr>
              <a:t> seems to be in good shape. No default value published</a:t>
            </a:r>
          </a:p>
          <a:p>
            <a:pPr lvl="1"/>
            <a:r>
              <a:rPr lang="en-GB" sz="2400" dirty="0">
                <a:solidFill>
                  <a:srgbClr val="003399"/>
                </a:solidFill>
              </a:rPr>
              <a:t>670 SI00, only 20 publishing 0</a:t>
            </a:r>
          </a:p>
          <a:p>
            <a:pPr marL="0" indent="0">
              <a:buNone/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Actions</a:t>
            </a:r>
          </a:p>
          <a:p>
            <a:pPr lvl="1"/>
            <a:r>
              <a:rPr lang="en-GB" sz="2400" dirty="0">
                <a:solidFill>
                  <a:srgbClr val="003399"/>
                </a:solidFill>
              </a:rPr>
              <a:t>Add this test in glue-validator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43182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12290</TotalTime>
  <Words>365</Words>
  <Application>Microsoft Office PowerPoint</Application>
  <PresentationFormat>On-screen Show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Glue Validation: specific actions</vt:lpstr>
      <vt:lpstr>GlueHostOperatingSystemName</vt:lpstr>
      <vt:lpstr>GlueCEPolicyMaxCPUTime</vt:lpstr>
      <vt:lpstr>GlueSA* attributes</vt:lpstr>
      <vt:lpstr>GlueCEPolicyAssignedJobSlots GlueHostBenchmarkSI00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Maria Alandes Pradillo</cp:lastModifiedBy>
  <cp:revision>533</cp:revision>
  <cp:lastPrinted>2012-06-12T13:53:19Z</cp:lastPrinted>
  <dcterms:created xsi:type="dcterms:W3CDTF">2009-11-20T09:29:17Z</dcterms:created>
  <dcterms:modified xsi:type="dcterms:W3CDTF">2013-02-19T13:01:36Z</dcterms:modified>
</cp:coreProperties>
</file>