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7"/>
  </p:notesMasterIdLst>
  <p:sldIdLst>
    <p:sldId id="256" r:id="rId2"/>
    <p:sldId id="278" r:id="rId3"/>
    <p:sldId id="333" r:id="rId4"/>
    <p:sldId id="335" r:id="rId5"/>
    <p:sldId id="336" r:id="rId6"/>
    <p:sldId id="284" r:id="rId7"/>
    <p:sldId id="345" r:id="rId8"/>
    <p:sldId id="340" r:id="rId9"/>
    <p:sldId id="341" r:id="rId10"/>
    <p:sldId id="342" r:id="rId11"/>
    <p:sldId id="410" r:id="rId12"/>
    <p:sldId id="346" r:id="rId13"/>
    <p:sldId id="347" r:id="rId14"/>
    <p:sldId id="348" r:id="rId15"/>
    <p:sldId id="343" r:id="rId16"/>
    <p:sldId id="344" r:id="rId17"/>
    <p:sldId id="338" r:id="rId18"/>
    <p:sldId id="334" r:id="rId19"/>
    <p:sldId id="350" r:id="rId20"/>
    <p:sldId id="352" r:id="rId21"/>
    <p:sldId id="351" r:id="rId22"/>
    <p:sldId id="353" r:id="rId23"/>
    <p:sldId id="354" r:id="rId24"/>
    <p:sldId id="355" r:id="rId25"/>
    <p:sldId id="357" r:id="rId26"/>
    <p:sldId id="361" r:id="rId27"/>
    <p:sldId id="359" r:id="rId28"/>
    <p:sldId id="360" r:id="rId29"/>
    <p:sldId id="365" r:id="rId30"/>
    <p:sldId id="358" r:id="rId31"/>
    <p:sldId id="368" r:id="rId32"/>
    <p:sldId id="370" r:id="rId33"/>
    <p:sldId id="375" r:id="rId34"/>
    <p:sldId id="372" r:id="rId35"/>
    <p:sldId id="373" r:id="rId36"/>
    <p:sldId id="371" r:id="rId37"/>
    <p:sldId id="369" r:id="rId38"/>
    <p:sldId id="366" r:id="rId39"/>
    <p:sldId id="377" r:id="rId40"/>
    <p:sldId id="376" r:id="rId41"/>
    <p:sldId id="392" r:id="rId42"/>
    <p:sldId id="382" r:id="rId43"/>
    <p:sldId id="383" r:id="rId44"/>
    <p:sldId id="390" r:id="rId45"/>
    <p:sldId id="391" r:id="rId46"/>
    <p:sldId id="386" r:id="rId47"/>
    <p:sldId id="387" r:id="rId48"/>
    <p:sldId id="388" r:id="rId49"/>
    <p:sldId id="393" r:id="rId50"/>
    <p:sldId id="305" r:id="rId51"/>
    <p:sldId id="394" r:id="rId52"/>
    <p:sldId id="306" r:id="rId53"/>
    <p:sldId id="395" r:id="rId54"/>
    <p:sldId id="396" r:id="rId55"/>
    <p:sldId id="397" r:id="rId56"/>
    <p:sldId id="398" r:id="rId57"/>
    <p:sldId id="400" r:id="rId58"/>
    <p:sldId id="399" r:id="rId59"/>
    <p:sldId id="401" r:id="rId60"/>
    <p:sldId id="402" r:id="rId61"/>
    <p:sldId id="403" r:id="rId62"/>
    <p:sldId id="329" r:id="rId63"/>
    <p:sldId id="404" r:id="rId64"/>
    <p:sldId id="332" r:id="rId65"/>
    <p:sldId id="405" r:id="rId66"/>
    <p:sldId id="406" r:id="rId67"/>
    <p:sldId id="408" r:id="rId68"/>
    <p:sldId id="407" r:id="rId69"/>
    <p:sldId id="409" r:id="rId70"/>
    <p:sldId id="330" r:id="rId71"/>
    <p:sldId id="416" r:id="rId72"/>
    <p:sldId id="412" r:id="rId73"/>
    <p:sldId id="413" r:id="rId74"/>
    <p:sldId id="414" r:id="rId75"/>
    <p:sldId id="415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14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C231D-3D7A-45C6-9CA4-EACA6E5422E8}" type="datetimeFigureOut">
              <a:rPr lang="en-GB" smtClean="0"/>
              <a:t>25/01/2013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2D6C4-3B87-44BF-A195-EC7F404CBD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530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2D6C4-3B87-44BF-A195-EC7F404CBD3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16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hyperlink" Target="mailto:Christian.Joram@cern.ch" TargetMode="Externa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22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28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39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657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529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517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vanimg.s3.amazonaws.com/psl-stripes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115888"/>
            <a:ext cx="56864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mickhunt1.files.wordpress.com/2010/11/cern_logo_white.gif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15888"/>
            <a:ext cx="7429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 userDrawn="1"/>
        </p:nvSpPr>
        <p:spPr>
          <a:xfrm>
            <a:off x="8350344" y="658452"/>
            <a:ext cx="5870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b="1" dirty="0" smtClean="0">
                <a:solidFill>
                  <a:schemeClr val="tx2"/>
                </a:solidFill>
              </a:rPr>
              <a:t>AX-PET</a:t>
            </a:r>
            <a:endParaRPr lang="en-GB" sz="1050" b="1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 rot="5400000">
            <a:off x="7953655" y="255630"/>
            <a:ext cx="47160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GB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SiPM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563888" y="6596390"/>
            <a:ext cx="21771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 smtClean="0">
                <a:hlinkClick r:id="rId4"/>
              </a:rPr>
              <a:t>Christian.Joram@cern.ch</a:t>
            </a:r>
            <a:r>
              <a:rPr lang="en-GB" sz="800" dirty="0" smtClean="0"/>
              <a:t>            25 January 2013</a:t>
            </a:r>
            <a:endParaRPr lang="en-GB" sz="800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982917" y="6521549"/>
            <a:ext cx="2133600" cy="365125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fld id="{8BF7B4A8-0EFA-4111-90AB-4597AAE3993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1043608" y="773683"/>
            <a:ext cx="6984776" cy="63029"/>
          </a:xfrm>
          <a:prstGeom prst="rect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449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67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8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074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190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7B4A8-0EFA-4111-90AB-4597AAE3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14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wmf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png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Excel_97-2003_Worksheet1.xls"/><Relationship Id="rId5" Type="http://schemas.openxmlformats.org/officeDocument/2006/relationships/oleObject" Target="../embeddings/oleObject9.bin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jpeg"/><Relationship Id="rId18" Type="http://schemas.openxmlformats.org/officeDocument/2006/relationships/image" Target="../media/image51.jpe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12" Type="http://schemas.openxmlformats.org/officeDocument/2006/relationships/image" Target="../media/image45.jpeg"/><Relationship Id="rId17" Type="http://schemas.openxmlformats.org/officeDocument/2006/relationships/image" Target="../media/image50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jpe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0.bin"/><Relationship Id="rId2" Type="http://schemas.openxmlformats.org/officeDocument/2006/relationships/tags" Target="../tags/tag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10" Type="http://schemas.openxmlformats.org/officeDocument/2006/relationships/image" Target="../media/image62.wmf"/><Relationship Id="rId4" Type="http://schemas.openxmlformats.org/officeDocument/2006/relationships/hyperlink" Target="http://images.google.ch/imgres?imgurl=www.canag.se/bilder/brain.jpg&amp;imgrefurl=http://www.canag.se/bmbd.htm&amp;h=218&amp;w=218&amp;prev=/images?q=brain&amp;svnum=10&amp;hl=de&amp;lr=&amp;ie=UTF-8&amp;oe=UTF-8&amp;sa=N" TargetMode="External"/><Relationship Id="rId9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8.png"/><Relationship Id="rId5" Type="http://schemas.openxmlformats.org/officeDocument/2006/relationships/image" Target="../media/image76.wmf"/><Relationship Id="rId4" Type="http://schemas.openxmlformats.org/officeDocument/2006/relationships/oleObject" Target="../embeddings/oleObject12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8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17.png"/><Relationship Id="rId4" Type="http://schemas.openxmlformats.org/officeDocument/2006/relationships/image" Target="../media/image11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png"/><Relationship Id="rId7" Type="http://schemas.openxmlformats.org/officeDocument/2006/relationships/image" Target="../media/image130.png"/><Relationship Id="rId2" Type="http://schemas.openxmlformats.org/officeDocument/2006/relationships/slideLayout" Target="../slideLayouts/slideLayout7.xml"/><Relationship Id="rId1" Type="http://schemas.openxmlformats.org/officeDocument/2006/relationships/video" Target="\Users\chiara\AXPET_confs\MyTalks\2012_03_CERN\AXPET_CERN.key\animation-2.mov" TargetMode="Externa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10" Type="http://schemas.openxmlformats.org/officeDocument/2006/relationships/image" Target="../media/image133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4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9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gi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gif"/><Relationship Id="rId5" Type="http://schemas.openxmlformats.org/officeDocument/2006/relationships/image" Target="../media/image151.png"/><Relationship Id="rId4" Type="http://schemas.openxmlformats.org/officeDocument/2006/relationships/image" Target="../media/image15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6.png"/><Relationship Id="rId4" Type="http://schemas.openxmlformats.org/officeDocument/2006/relationships/image" Target="../media/image153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7" Type="http://schemas.openxmlformats.org/officeDocument/2006/relationships/image" Target="../media/image170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9.png"/><Relationship Id="rId5" Type="http://schemas.openxmlformats.org/officeDocument/2006/relationships/image" Target="../media/image153.gif"/><Relationship Id="rId4" Type="http://schemas.openxmlformats.org/officeDocument/2006/relationships/image" Target="../media/image152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4.jpeg"/><Relationship Id="rId4" Type="http://schemas.openxmlformats.org/officeDocument/2006/relationships/image" Target="../media/image17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jpeg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97190" y="1412776"/>
            <a:ext cx="66967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>
                <a:solidFill>
                  <a:schemeClr val="tx2"/>
                </a:solidFill>
              </a:rPr>
              <a:t>Silicon Photomultipliers</a:t>
            </a:r>
            <a:r>
              <a:rPr lang="en-GB" sz="4800" baseline="0" dirty="0" smtClean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GB" sz="2400" dirty="0" smtClean="0">
                <a:solidFill>
                  <a:schemeClr val="tx2"/>
                </a:solidFill>
              </a:rPr>
              <a:t>Principle</a:t>
            </a:r>
            <a:r>
              <a:rPr lang="en-GB" sz="2400" dirty="0">
                <a:solidFill>
                  <a:schemeClr val="tx2"/>
                </a:solidFill>
              </a:rPr>
              <a:t>, Performance and Some Applications</a:t>
            </a:r>
          </a:p>
          <a:p>
            <a:pPr algn="ctr"/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5856" y="4725144"/>
            <a:ext cx="23498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Christian Joram</a:t>
            </a: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CERN / PH Department</a:t>
            </a:r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8" name="Picture 7" descr="http://mickhunt1.files.wordpress.com/2010/11/cern_logo_whit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15888"/>
            <a:ext cx="7429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z="600" smtClean="0"/>
              <a:t>1</a:t>
            </a:fld>
            <a:endParaRPr lang="en-GB" sz="600" dirty="0"/>
          </a:p>
        </p:txBody>
      </p:sp>
      <p:sp>
        <p:nvSpPr>
          <p:cNvPr id="2" name="AutoShape 2" descr="data:image/jpeg;base64,/9j/4AAQSkZJRgABAQAAAQABAAD/2wCEAAkGBhQGEBUUExAWFRUTFxUXFhcVFRoUFxcbGBgbFx4cGRoYHSghGBwvGh8bIy8gIykpLS0sGB4xNTwqNSYsLCkBCQoKDgwOGg8PGSwlHx0uKSk1LCk1LywpLDUpMik1KSwtKTAsKTA1NDApKSk1Mi8sLywpLCkpLCwsKiwwLCwpKf/AABEIAIUBeQMBIgACEQEDEQH/xAAcAAEBAQEAAwEBAAAAAAAAAAAABwYFAwQIAQL/xABLEAABAwIDBAQICgkCBQUAAAABAAIDBBEFBhIHEyExQVFhcSIyNXOBkbKzFBUWNEJScnShwxcjYoKSk7HB00NUCDM2ouMkU1aD8f/EABoBAQACAwEAAAAAAAAAAAAAAAABBAMFBgL/xAAtEQEAAgECBAQFBAMAAAAAAAAAAQIDBBESEyExM0GBsRQjNFFSIsHh8CRhcf/aAAwDAQACEQMRAD8AuKIiAiIgIiICIiAiIgIiICIiAiIgIiICIiAiIgIiICIiAiIgIiIJLt350ndP+UpSqtt350ndP+UpSug0fg19feWk1Xiz6ewiIrasIiICIiAiIgLoU+DmopZqgHhC+JhFx/qa+Nib8w3l1nqK/vLWBuzJVR07XBpkJu4i+kNBcTbp4A8OuytVJsoo6alfAd47eFjnSF1n6mBwaW2GkW1O4WPjG91Vz6iuLaJ7rOHBbJvMdkCRaPPWUfkdUiMP1se3WxxFja5BDrcLgjmOscuSzisUtF4i0dpYLVms7SIiL08iIiD6wREXKOkEREBERAREQEREBERAREQEREBERAREQEREBERAREQEREBERBJdu/Ok7p/ylKVVtu/Ok7p/ylKV0Gj8Gvr7y0mq8WfT2ERFbVhERAREQEREFD2MRU76xxeXb9rXbofQIIs88B4wHXwsT0q2qCbIPKjPNy+yu5mvPNXh+NbpkxEUckLN3YaXBwYXauHEnUePRwstRqcNsmaYifLdtNPljHiiZ++z39t0VPu4XOLhUeEIw3xSy41a7jkOFrG93dV7R9VHbr/zaX7E3tMUuVzRx8mFXVT82RERW1UREQfWCIi5R0giIgIiICIiAiIgIiICIiAiIgIiICIiAiIgIiICIiAiIgIiIJLt350ndP8AlKUqrbd+dJ3T/lKUroNH4NfX3lpNV4s+nsIiK2rCIiAiIgIi/qNusgE2BIubXt6OlEt5sYoHVGIGQEaYonX4i512aLDn18eQt2ha3Htlj8YxE1QqWta58Ty0sJcNAaCAb2+j+K6GRNnRyZLJIakS7xgZbd6LWde99RutqtFn1M82bY58tm4w4PlxW8ee6U7c6Bzm001xpaZIzxF7us4WHSLNPJSVfRWesnHOcMcYm3W7fruWa7+CW2tqFuaguP4V8R1MsGvXunadWnRcgC/Ak249vQr2hyROOKecKesxzF+Lylz0RFfUhERB9YIiLlHSCIiAiIgIiICIiAiIgIiICIiAiIgIiICIiAiIgIiICIiAiIgku3fnSd0/5SlKq23fnSd0/wCUpSug0fg19feWk1Xiz6ewiIrasIiICIiAu1kvCTjdfBFa4Mgc/wCyzw3fgLekLiqz7HcpnDonVcjbPmFoweYj56v3jY9zQelV9TljHjmWfBj5l4hSURFzjeig217CTh+Iukt4NQ1rx1XA0OHfwB/eV5WS2lZUOaKM6BeaEl8fW7h4TPSOXa1qtaTLy8kTPaeivqcfHj2jyfPiIRpRdC0giIiH1giIuUdIIiICIiAiIgIiICIiAiIgIiICIiAiIgIiICIiAiIgIiICIiCS7d+dJ3T/AJSlKu203JU+bzBuDGN1vdW8cW+PotazTfxSsN+hau+tB/Md/jW70ufHXFETbr/LU6jDe2SZiGCRb39C1d9aD+Y7/Gn6Fq760H8x3+NWPicX5QwfD5PxYJFvf0LV31oP5jv8afoWrvrQfzHf40+JxflB8Pk/Fgl+sYZCAASTwAHEk9QHSt5+hau+tB/Md/jWo2fZArMqVWuT4OY3NIcQS+QWBtoJYNPHnx4juC831WOKzMTEy9V015mImNnJyJsmfO5s9azSwcWwHxnecH0W/s8z02HA2ADSv1FpM2a2Wd7NtixVxxtUREWFlEREE22hbLvjhzqikAEp4yR8A2Q/WaeTX9d+B58De8dq6R9C8skY5j282uBa4d4K+q1I9uNcQ+CLSzSWufq0jXcHTYO6G8eXXZbTR6m8zGOerXarBWIm8JWiItu1j6wREXKOkEREBERARFlto2cnZIpBMyESOfI2MBxIaLhzruI48m2t1kINSi5eV8b+UdHDUbsx75gdpJvbuPSOo9IIXUQEREBERAREQEREBERARcnNmO/Jmimqd3vN0zUG3tc3A4noHG5PUCubs7zg7O1Hv3xCNzZHRkAktOkNN2k8bcbd4KDUIsxtCzn8hqQTiHel0gjDS/QAS17rk2PDweXatBQ1Bq4mPIsXsa4gdFwCg86IsDk3MmI4nilXDU05ZTx69B3ZYG2eAwNf/qamXdfjyuLDgg3yLA5mzHiNBjFLBBTl1LJu9bt2XBwc4iQmQcGaW2NuHbe4C3yAiyOY8+HA8RpKJsAcaotvIX20gvLeDQOJ4dYWuQEUo25ymI0lnEcJ+RI/9rqXY2KyGTD5Lkn/ANQ/mb/6caszp9sMZd+/kwRm3y8vZv0RFWZxERAREQEREBERAREQFGtuXzmn80/21ZVGtuXzmn80/wBtXNF40eqrq/ClNERFv2lfT+C5ip8xNc6mnbK1h0uLDextex9C6Kk//D181qvPt921Vhco6RzqXMVPW1D6dk7XTRAl8YPhNAsOP8TfWvbraxmHRvkkcGMjaXOceTQBck+hS3Jn/VOI+bf7VOtxtB8lVv3ab2Cg9+nzHTVVP8JbUR7gXvKXBrBpOk3Jt08FwmbWMLe/T8Obe9rlkjW/xlmm3beym+zjLxz9HFFMXCiodV2Alu+nke+Q3I6AwgdYHK2oqk4zsvoMTp3RNpIonaSGSRsDHtdbgdQ4u48wb3UJaqKUTtDmkOa4Agg3BB4ggjmLL0MwV1Nh8BdVujEJLQ7egOYSTwBBBB4rBbBcVfU0c0Dzf4PLZv7LXi+kdgeHH95e/tx8kO87D7SlDZPxeCkphOZGtgDGvD/ohhAIPDosQv6wrF4cciEsErZIySA5puLg2I9a5eXaJuJYRTxPF2S0cLHDsdC1p/ArC7EKx2FS1uHynw4ZC8dtjun27Lhh/eQVpcyXM1NDUtpTOwVDrERX8M3Bdy7gT3BdJx0i5Ui2Xs+VmL1uJO4saSyK/wC1wFu0QtaP/sQVirq2UDC+R7WMaLuc9wa0DtJ4BZgbV8LLtPw5l+V9Emn+LRpt23WPxZrtqWNPpHPcKKg4yNabbx4Ok8R06rtB6GscRYuW6l2eYdLFujQQBtrXEYa/v3g8O/be6Jd6mqmVrA+N7XscLtc0hzSOsEcCF6+LYzDgUe9nlbHGCBqdwFzwAUvyA9+R8anwsyF8EgMkOroOneA95ZqDrcywFdzbl5If52H2kGqxLN1JhEDJ5aljIpQHRuJJ1ggOGhoGp3Ag8B0r2cGxqLMELZ4H6436tLtLm30uLTwcAeYPQpdkTJUeemisrA6SGNraeliLi1u7gaIy82IJu4E25X1Xvwtss2ytyJg85pGCMRNtGG8mOlkDdQv1OeXIh7+N56ocvO0T1cbH9LBd7x3tYCR6Qv5wTP1DmKTdU9U18hBIbpexxA4mwe0XWR2X7PqOpoYqmeFtRNUAyOdMN6Bdx4AOuL9ZPEknj0LaUOTKPDJxPDSRRSAOaHRt0cHcD4LbA+kIOlX1EdJE98pAja1xeXeKGgXN+yy9LDMXpfgm+gkjFNG151MAbG0MJ1cAOABBvwXrZ98l1v3af3blntkNI2vwNkcjQ5khqWuaeTmuleCD6EGZ2z5xo8w4eyOnqo5Xidri1hJNhHIL8usj1rZ4XtKw2CCJrq+IFsbARc8CGgHoWM2zZOo8vYe2SnpWRPM7GlzQb2Mchtz6wPUtnhezXDZ4InOoIiXRsJNjxJaCelQlrqeobVMa9rgWvaHNI5EEXB9Sz2I7SMOwp2mSui1DmGXlI792HWXUxHBGV9HJSjwI3xOhGn6LSzQLX6h/RcPCdleG4S0AUbJCObpxvXH+LwR+6AFKHv4HnqhzG/RT1bHv6GG7Hm3Hg14BPoC9/GMcgy/GJKiZsTC4NDncBcgkD1A+pSva7kSDL8DK2jYKeSKVgcIvBb4R8FwA4NcH6eVuZv0KiU1HDnegp3VMLZGyxwzaXDgHOZe4/iIRKXZyzXS4hjuHzx1LHQxBm8eD4LbSPJvw6iFTaTaJh9dIyNlbE573Na1oJu5zjYAcOtTTOeUqTDscw+COmY2KbTvGAHS68jhx49SpdJs6w+hkZIyiia+NzXNcAbtc03BHHrUDEbdudJ3T/lLobI8SjwnC5ZJpGxsFQ+7nmw/5cfDtPYuft250ndP+UsVljAajOTm00TgI4tUji6+hmuwLjbm42AA/Z6Bcrc0pF9NEWnaP5lqr3muomYjef4haKXaVh9Y8MbVtBJsNbXxt/ie0D8Vpwbr51znkOXJhYXvbJHJcNe0FvEcbEHkbcRxN7HqVG2M5gdiVK+B7iTTlugnnofew9BBHcQOhVs2mpXHzMc7wsYs9pvwXjaVAqKltI0ve9rGtFy5xDWgdpPALMy7UMOidpNWD2tjkcPWGWKlG0LOD811RYxxMEbtMTG8nkG2sgeMSeXULdJN+nT7FauaHW6WJjyL7s6jbsLgLA91x2r1XS46Vic1tt3mdRe1pjFG+yw4VjUONs1wTMkb0lpvbsI5tPYV/eJYnFg8ZkmkEbAQC53IXNh+K+ccIxWfJdZqF2vicWyMJ8YA2cx3QR29diFYNqVS2twZ0jTdrzA5p6w57SPwXjJpeDJWN+lnvHqOOkzt1hpMLzPTY1r3NQyTdgF9jwaDfib8hwPqXKqNp2HUz9JqwSOF2ske3+JrSD6CoXg8s9UHUkAJNU6MOA4F2jUQ0nob4Rcb8PBBPJaLM2yyfLNL8IdMx4bp3jWgjTqIaCCfGFyByHNZp0eKtuG1u/Zh+KyWrvWvbuudBiMeKxiSKRsjHcnNNx/8AvYvTxbM9NgTg2eoZG5wuA48xe1/WpfsPxNzKiaC/gPj3lugOY5rbjvDuP2R1L+duXzqDzLvbKwxpY5/KmejNOonlcyIVN2ZaZlOKg1DBCb2kJs0kEiw6zcHgOPBcql2mYdVvDBVgEmwL2PY3+J7QB6So9l/BKrPhjgY4NipmWu6+iMOcXE2HN7nX9DeoLw5yyZJkyVjHva9sjS5j2gi9jYgg8iLjr5hZq6PFxcE26sM6rJw8UV6Po8G6jW3L5zT+af7a2eybE3YlhjNZJMTnxAnqbYt9TSB6Fjdufzmn80/2wsWlpwajhny3ZdRbiwcX32TNERbxp1Y/4evmtV59vu2qsKSf8P8AMIo6yE8HslY4jpsQWf1aVT8XxWPBIJJpnaY42lzj/YdZJ4AdJIC5R0splkt2rNOI+bf+D4AtztB8lVv3ab2Cpfsdqn1+NVUsjdL5oJJiOreywyj/ALXD0WVQ2g+Sq37tN7BUDhbEaYQYRG4c5JJnHvDyz+jQt6ViNjHkaD7U/vnrblShJdg3PEPPM/MXa25eSHedh9pcXYNzxDzzPzF2tuXkh3nYfaUJ82oyb5Oo/u1P7pqnOa2/I3MlLVcoqwBkh5C5tC6/deJ/oKo2TfJ1H92p/dNWY214D8b4Y6Ro8OlcJQRz0+K//tOr9wKR0tqeO/EOFTuBs+Ru5Z3yeCSO0M1O/dX5srwH5P4XA0iz5Rvn98liAe0M0t/dU+xvGTtLlwilvcPYJqnj0i7H93COW32wrcBYKB8/bN8tVOa5Kx8OJSUjhI0v3Ycd4XmR3HTI3kb9fMrb/ovxD/5FU+qT/OuJs7qxk3HK2ilOgTv/AFRPAEhznxj96N5t2gDmVZkE5wDZRLheIRVs2JPqHxavHjOpwLHMA1ulcQBqvyXm24+SHedh9pUC6n+3LyQ7zsPtKR39n1KKPCqNo/28Tj3vaHn8SV0Mw4IzMdLLTyXDZWlpI5tPMOHaHAH0LwZN8nUf3an901dhEIlQDGtlgMbacVdK0kjSDIACbkt0+HFfmQQWgk8+JO2yRtXp84v3JY6CexIjeQ4OtxOh4tcgdBAPA87G23Ucz3SRjMmH/BwBM58TptHZJe7rdO6Dr346QOxQlRc++Sq37tP7ty4mxbyND9uf3r128++Sq37tP7ty4mxbyND9uf3r1KHM2/8Aktn3hnupVQMG+bQ+aj9kLA7fWasLZ2VEfu5R/UrdZenFTSU72m4dDE4dxYCoS98nSp/im2CISmGhppa6RvPcg7v+IBxI7Q3T2ryba8UfhuFPEZI30jInEc9LtTnD0huk9jiu3s/wmHCcOpxC1tnxRyOcOcjntDi5x6Tc+gWHQpQmO0LMuKYtQPbU4WKenLoyXl+pwIeC0W1X4mw8XpVTyJ5Lovu0Hu2rBbdswh8LaOM6n3bPNb6DGkNbq6iXubbuHWFvMhm+F0X3aD3bVCWF2gf9R4X+571yrAUl2jyCnzBhbncBeMXPLjNb+4VZCCTbd+dJ3T/lLp7D6UMo5pLeE+YtJ7GMYQPW53rXM2786Tun/KXn2RZkpsKopGTVMcT9892mR4YSCyMXF+fEH1LazEzpIiP71lromI1M7/3o6m2poOHNv0Tx2/heP6XWL2WTupWYg9v0KRzh3gOI/uvPtXzxFmHdwU7tccbi97x4rnWLQG35gAu48jfhyWi2TZXLcPnfILfDAWjzYa5oPpLnHusV6iOVptr+cvM/M1H6fKE62eQCoxSlDuQkv6WtLh+IC+j18wUNRJlira4t/WU0o1NPDix1nNPfYj0q4M2rYe6Heb8g2vuyx28v9W1rX7b27VGux3vaLVjeE6TJWtZi07JZtVjEeLT26RET3mNq2OYnF+V4b/UpvUHNA/CynWI1MudsQc5rP1lTIAxvPSODWgnqDQLnsJVa2l0IwzBN03xYvg7B3Nc1v9lkyfp5VJ77w8Y/1cy0durG7E6QTV0jyLmOE6ewuc0X9Vx6SqLtO8k1P2We8YsDsO+dz+ZHthb/AGneSqn7LPeMWDUT/lR6MuH6efVN9iflF/3eT3kS9nbl86g8y72yvW2J+UX/AHeT3kS9nbl86g8y72yrE/Vx/wAYY+m9Ws2NUYgw3WBxllkJP2bMH9PxK4O3fnSd0/5S0uyLyVH9ub3hWa2786Tun/KVbHP+X6z+7Pk+m9I/Z2tivk53n5PZjWa25/OabzT/AGgtLsV8nO8/J7MazW3P5zTeaf7QXvH9XPq83+mj0TNERbdq1K2l5Wdk6oOI0VU+B8zna2NFxqdxcQb20k8S0gi/HqA/MlYBNtNtNiFdJNFC4Wp9IYxx/a0WFuuzb8eaIuTdK1OWcs/F+OVlTvQRKxzQwM06Rqit4WrjwbbkFqM20PxlQVMWrTvIZG3te12kXtcX9aIpQ5+zjCPiLDoodevS6U6tOm+qRzuVz19a0yIgwOyvLPycNX+t3m9ka7xNFra/2jfn2Lo7T8E+UGHui3mi8kZ1adfiuvyuP6oiDuZcpfgNHTx3vu4YWXta+ljRe1zbkvbq6VtbG+N4u17XNcOsOFiPUV+ogmmynZ+3LdTNKZt65rBGz9Xo0hzrk+MbnwR1dPWqgiIMdn7ZvBnYB5cYp4xZsrRquBx0vbcahe5HEEXPHiQY/JmXEsIkNO3FJiGnSCQHHhw5vu78URRKYVLZzlCWik+Gz18tTJLEYw14Nmgua7m57jzaOVgultPwT5QYe6LeaLyRnVp1+K6/K4/qiKUO5lyl+A0dPHe+7hhZe1r6WNF7XNuS9XOsL58PnEcron6PBkbcOaQQbixB/HpX4iCEU2a8SnkEHxpMATp1cCfX434qvZF2bxZWcah8rqipkHGaQcQHcTpBJIJ6XEknsHBEUQmWgzVRfGNDUxatO8hlZe17amEXtcX9a5mzbB/iHDo4devS6U6tOm+qRzuVz19aIpQ6Oa8tx5spJKeQlofazhxLHNN2uF+fEcukXHSoHDJXYHKaOLE5mMY4tGm4A4/Rbr8Hj0AoiiUwulflpmZMNbS1D3P1RRgyfT1tAIeL38LUL8b9IN7qKh1dlSpOHwYnI2MPLQQwWFzza1ziW9fguCIhDeYnsvjw3DKiMTufUVDojNUyN1udpla+1tXBtx9Ym/Ek2FtvlOi+LaCmi1at3DGzVa19LQL2ubetEUoZ7apklma6YSGQxyUwe5rg3UCCBqaRcdQIN+BHapzkjE6/FK2CN+JzGNksZc0lx1ta4EtJ1XIIFuN+fSiKEqTtKyb8qI4377dmnEnDRr1a9P7Qt4vbzUMrKP4G8t1XsbXtb+6ItzoL2mvDPaGq1tIiYn7qPkHZfDirG1E8he2/CIN0gkfWdclw7BZV5jBEAAAABYAcAAOgBEWv1OS17zFp7LuCla0jaO7C5/2cQ49qqGvMUobdxDdTZLD6TbjwrcLg991GaTDPhU4i12ubarX/AAv/AHRFf0WS00mJnsp6ulYtExHddsl7PYMpDWCZZnCxkcLWB6GN46R18ST19C9naBhPx1QPi16LujN9Ork8Hlcf1X4i10ZLWyRaZ6r00rFJrEdGc2YZT+T88rt9r1RhttGm3hA/WK1edsO+NqCaLVp1hvhW1Ws9p5XF+XWiL3kvacsWnv0eaViMe0f7Y7Zpk/4grHSb7XeJzbbvTzew3vqPUvNtPyn8oJ4nb7RpjLbaNV/CJ+sERZebbncW/Vj5deVw7dGj2fYT8SULIteuzpDfTp5uJ5XP9VxdqWWflEaf9bo3e9+hrvq0ftC3L8V+osVL2jNxefVktWJxcPl0dHZrgnxDRuj3mu8r3X06ebWi1rnqXG2oZU+UM0Lt9o0McLaNV7uv9YWRFNclozcXmi1I5XD5MV+jQ/7ofyf/ACJ+jQ/7ofyf/IiK78Rk+6pyafZ//9k="/>
          <p:cNvSpPr>
            <a:spLocks noChangeAspect="1" noChangeArrowheads="1"/>
          </p:cNvSpPr>
          <p:nvPr/>
        </p:nvSpPr>
        <p:spPr bwMode="auto">
          <a:xfrm>
            <a:off x="63500" y="-609600"/>
            <a:ext cx="35909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data:image/jpeg;base64,/9j/4AAQSkZJRgABAQAAAQABAAD/2wCEAAkGBhQGEBUUExAWFRUTFxUXFhcVFRoUFxcbGBgbFx4cGRoYHSghGBwvGh8bIy8gIykpLS0sGB4xNTwqNSYsLCkBCQoKDgwOGg8PGSwlHx0uKSk1LCk1LywpLDUpMik1KSwtKTAsKTA1NDApKSk1Mi8sLywpLCkpLCwsKiwwLCwpKf/AABEIAIUBeQMBIgACEQEDEQH/xAAcAAEBAQEAAwEBAAAAAAAAAAAABwYFAwQIAQL/xABLEAABAwIDBAQICgkCBQUAAAABAAIDBBEFBhIHEyExQVFhcSIyNXOBkbKzFBUWNEJScnShwxcjYoKSk7HB00NUCDM2ouMkU1aD8f/EABoBAQACAwEAAAAAAAAAAAAAAAABBAMFBgL/xAAtEQEAAgECBAQFBAMAAAAAAAAAAQIDBBESEyExM0GBsRQjNFFSIsHh8CRhcf/aAAwDAQACEQMRAD8AuKIiAiIgIiICIiAiIgIiICIiAiIgIiICIiAiIgIiICIiAiIgIiIJLt350ndP+UpSqtt350ndP+UpSug0fg19feWk1Xiz6ewiIrasIiICIiAiIgLoU+DmopZqgHhC+JhFx/qa+Nib8w3l1nqK/vLWBuzJVR07XBpkJu4i+kNBcTbp4A8OuytVJsoo6alfAd47eFjnSF1n6mBwaW2GkW1O4WPjG91Vz6iuLaJ7rOHBbJvMdkCRaPPWUfkdUiMP1se3WxxFja5BDrcLgjmOscuSzisUtF4i0dpYLVms7SIiL08iIiD6wREXKOkEREBERAREQEREBERAREQEREBERAREQEREBERAREQEREBERBJdu/Ok7p/ylKVVtu/Ok7p/ylKV0Gj8Gvr7y0mq8WfT2ERFbVhERAREQEREFD2MRU76xxeXb9rXbofQIIs88B4wHXwsT0q2qCbIPKjPNy+yu5mvPNXh+NbpkxEUckLN3YaXBwYXauHEnUePRwstRqcNsmaYifLdtNPljHiiZ++z39t0VPu4XOLhUeEIw3xSy41a7jkOFrG93dV7R9VHbr/zaX7E3tMUuVzRx8mFXVT82RERW1UREQfWCIi5R0giIgIiICIiAiIgIiICIiAiIgIiICIiAiIgIiICIiAiIgIiIJLt350ndP8AlKUqrbd+dJ3T/lKUroNH4NfX3lpNV4s+nsIiK2rCIiAiIgIi/qNusgE2BIubXt6OlEt5sYoHVGIGQEaYonX4i512aLDn18eQt2ha3Htlj8YxE1QqWta58Ty0sJcNAaCAb2+j+K6GRNnRyZLJIakS7xgZbd6LWde99RutqtFn1M82bY58tm4w4PlxW8ee6U7c6Bzm001xpaZIzxF7us4WHSLNPJSVfRWesnHOcMcYm3W7fruWa7+CW2tqFuaguP4V8R1MsGvXunadWnRcgC/Ak249vQr2hyROOKecKesxzF+Lylz0RFfUhERB9YIiLlHSCIiAiIgIiICIiAiIgIiICIiAiIgIiICIiAiIgIiICIiAiIgku3fnSd0/5SlKq23fnSd0/wCUpSug0fg19feWk1Xiz6ewiIrasIiICIiAu1kvCTjdfBFa4Mgc/wCyzw3fgLekLiqz7HcpnDonVcjbPmFoweYj56v3jY9zQelV9TljHjmWfBj5l4hSURFzjeig217CTh+Iukt4NQ1rx1XA0OHfwB/eV5WS2lZUOaKM6BeaEl8fW7h4TPSOXa1qtaTLy8kTPaeivqcfHj2jyfPiIRpRdC0giIiH1giIuUdIIiICIiAiIgIiICIiAiIgIiICIiAiIgIiICIiAiIgIiICIiCS7d+dJ3T/AJSlKu203JU+bzBuDGN1vdW8cW+PotazTfxSsN+hau+tB/Md/jW70ufHXFETbr/LU6jDe2SZiGCRb39C1d9aD+Y7/Gn6Fq760H8x3+NWPicX5QwfD5PxYJFvf0LV31oP5jv8afoWrvrQfzHf40+JxflB8Pk/Fgl+sYZCAASTwAHEk9QHSt5+hau+tB/Md/jWo2fZArMqVWuT4OY3NIcQS+QWBtoJYNPHnx4juC831WOKzMTEy9V015mImNnJyJsmfO5s9azSwcWwHxnecH0W/s8z02HA2ADSv1FpM2a2Wd7NtixVxxtUREWFlEREE22hbLvjhzqikAEp4yR8A2Q/WaeTX9d+B58De8dq6R9C8skY5j282uBa4d4K+q1I9uNcQ+CLSzSWufq0jXcHTYO6G8eXXZbTR6m8zGOerXarBWIm8JWiItu1j6wREXKOkEREBERARFlto2cnZIpBMyESOfI2MBxIaLhzruI48m2t1kINSi5eV8b+UdHDUbsx75gdpJvbuPSOo9IIXUQEREBERAREQEREBERARcnNmO/Jmimqd3vN0zUG3tc3A4noHG5PUCubs7zg7O1Hv3xCNzZHRkAktOkNN2k8bcbd4KDUIsxtCzn8hqQTiHel0gjDS/QAS17rk2PDweXatBQ1Bq4mPIsXsa4gdFwCg86IsDk3MmI4nilXDU05ZTx69B3ZYG2eAwNf/qamXdfjyuLDgg3yLA5mzHiNBjFLBBTl1LJu9bt2XBwc4iQmQcGaW2NuHbe4C3yAiyOY8+HA8RpKJsAcaotvIX20gvLeDQOJ4dYWuQEUo25ymI0lnEcJ+RI/9rqXY2KyGTD5Lkn/ANQ/mb/6caszp9sMZd+/kwRm3y8vZv0RFWZxERAREQEREBERAREQFGtuXzmn80/21ZVGtuXzmn80/wBtXNF40eqrq/ClNERFv2lfT+C5ip8xNc6mnbK1h0uLDextex9C6Kk//D181qvPt921Vhco6RzqXMVPW1D6dk7XTRAl8YPhNAsOP8TfWvbraxmHRvkkcGMjaXOceTQBck+hS3Jn/VOI+bf7VOtxtB8lVv3ab2Cg9+nzHTVVP8JbUR7gXvKXBrBpOk3Jt08FwmbWMLe/T8Obe9rlkjW/xlmm3beym+zjLxz9HFFMXCiodV2Alu+nke+Q3I6AwgdYHK2oqk4zsvoMTp3RNpIonaSGSRsDHtdbgdQ4u48wb3UJaqKUTtDmkOa4Agg3BB4ggjmLL0MwV1Nh8BdVujEJLQ7egOYSTwBBBB4rBbBcVfU0c0Dzf4PLZv7LXi+kdgeHH95e/tx8kO87D7SlDZPxeCkphOZGtgDGvD/ohhAIPDosQv6wrF4cciEsErZIySA5puLg2I9a5eXaJuJYRTxPF2S0cLHDsdC1p/ArC7EKx2FS1uHynw4ZC8dtjun27Lhh/eQVpcyXM1NDUtpTOwVDrERX8M3Bdy7gT3BdJx0i5Ui2Xs+VmL1uJO4saSyK/wC1wFu0QtaP/sQVirq2UDC+R7WMaLuc9wa0DtJ4BZgbV8LLtPw5l+V9Emn+LRpt23WPxZrtqWNPpHPcKKg4yNabbx4Ok8R06rtB6GscRYuW6l2eYdLFujQQBtrXEYa/v3g8O/be6Jd6mqmVrA+N7XscLtc0hzSOsEcCF6+LYzDgUe9nlbHGCBqdwFzwAUvyA9+R8anwsyF8EgMkOroOneA95ZqDrcywFdzbl5If52H2kGqxLN1JhEDJ5aljIpQHRuJJ1ggOGhoGp3Ag8B0r2cGxqLMELZ4H6436tLtLm30uLTwcAeYPQpdkTJUeemisrA6SGNraeliLi1u7gaIy82IJu4E25X1Xvwtss2ytyJg85pGCMRNtGG8mOlkDdQv1OeXIh7+N56ocvO0T1cbH9LBd7x3tYCR6Qv5wTP1DmKTdU9U18hBIbpexxA4mwe0XWR2X7PqOpoYqmeFtRNUAyOdMN6Bdx4AOuL9ZPEknj0LaUOTKPDJxPDSRRSAOaHRt0cHcD4LbA+kIOlX1EdJE98pAja1xeXeKGgXN+yy9LDMXpfgm+gkjFNG151MAbG0MJ1cAOABBvwXrZ98l1v3af3blntkNI2vwNkcjQ5khqWuaeTmuleCD6EGZ2z5xo8w4eyOnqo5Xidri1hJNhHIL8usj1rZ4XtKw2CCJrq+IFsbARc8CGgHoWM2zZOo8vYe2SnpWRPM7GlzQb2Mchtz6wPUtnhezXDZ4InOoIiXRsJNjxJaCelQlrqeobVMa9rgWvaHNI5EEXB9Sz2I7SMOwp2mSui1DmGXlI792HWXUxHBGV9HJSjwI3xOhGn6LSzQLX6h/RcPCdleG4S0AUbJCObpxvXH+LwR+6AFKHv4HnqhzG/RT1bHv6GG7Hm3Hg14BPoC9/GMcgy/GJKiZsTC4NDncBcgkD1A+pSva7kSDL8DK2jYKeSKVgcIvBb4R8FwA4NcH6eVuZv0KiU1HDnegp3VMLZGyxwzaXDgHOZe4/iIRKXZyzXS4hjuHzx1LHQxBm8eD4LbSPJvw6iFTaTaJh9dIyNlbE573Na1oJu5zjYAcOtTTOeUqTDscw+COmY2KbTvGAHS68jhx49SpdJs6w+hkZIyiia+NzXNcAbtc03BHHrUDEbdudJ3T/lLobI8SjwnC5ZJpGxsFQ+7nmw/5cfDtPYuft250ndP+UsVljAajOTm00TgI4tUji6+hmuwLjbm42AA/Z6Bcrc0pF9NEWnaP5lqr3muomYjef4haKXaVh9Y8MbVtBJsNbXxt/ie0D8Vpwbr51znkOXJhYXvbJHJcNe0FvEcbEHkbcRxN7HqVG2M5gdiVK+B7iTTlugnnofew9BBHcQOhVs2mpXHzMc7wsYs9pvwXjaVAqKltI0ve9rGtFy5xDWgdpPALMy7UMOidpNWD2tjkcPWGWKlG0LOD811RYxxMEbtMTG8nkG2sgeMSeXULdJN+nT7FauaHW6WJjyL7s6jbsLgLA91x2r1XS46Vic1tt3mdRe1pjFG+yw4VjUONs1wTMkb0lpvbsI5tPYV/eJYnFg8ZkmkEbAQC53IXNh+K+ccIxWfJdZqF2vicWyMJ8YA2cx3QR29diFYNqVS2twZ0jTdrzA5p6w57SPwXjJpeDJWN+lnvHqOOkzt1hpMLzPTY1r3NQyTdgF9jwaDfib8hwPqXKqNp2HUz9JqwSOF2ske3+JrSD6CoXg8s9UHUkAJNU6MOA4F2jUQ0nob4Rcb8PBBPJaLM2yyfLNL8IdMx4bp3jWgjTqIaCCfGFyByHNZp0eKtuG1u/Zh+KyWrvWvbuudBiMeKxiSKRsjHcnNNx/8AvYvTxbM9NgTg2eoZG5wuA48xe1/WpfsPxNzKiaC/gPj3lugOY5rbjvDuP2R1L+duXzqDzLvbKwxpY5/KmejNOonlcyIVN2ZaZlOKg1DBCb2kJs0kEiw6zcHgOPBcql2mYdVvDBVgEmwL2PY3+J7QB6So9l/BKrPhjgY4NipmWu6+iMOcXE2HN7nX9DeoLw5yyZJkyVjHva9sjS5j2gi9jYgg8iLjr5hZq6PFxcE26sM6rJw8UV6Po8G6jW3L5zT+af7a2eybE3YlhjNZJMTnxAnqbYt9TSB6Fjdufzmn80/2wsWlpwajhny3ZdRbiwcX32TNERbxp1Y/4evmtV59vu2qsKSf8P8AMIo6yE8HslY4jpsQWf1aVT8XxWPBIJJpnaY42lzj/YdZJ4AdJIC5R0splkt2rNOI+bf+D4AtztB8lVv3ab2Cpfsdqn1+NVUsjdL5oJJiOreywyj/ALXD0WVQ2g+Sq37tN7BUDhbEaYQYRG4c5JJnHvDyz+jQt6ViNjHkaD7U/vnrblShJdg3PEPPM/MXa25eSHedh9pcXYNzxDzzPzF2tuXkh3nYfaUJ82oyb5Oo/u1P7pqnOa2/I3MlLVcoqwBkh5C5tC6/deJ/oKo2TfJ1H92p/dNWY214D8b4Y6Ro8OlcJQRz0+K//tOr9wKR0tqeO/EOFTuBs+Ru5Z3yeCSO0M1O/dX5srwH5P4XA0iz5Rvn98liAe0M0t/dU+xvGTtLlwilvcPYJqnj0i7H93COW32wrcBYKB8/bN8tVOa5Kx8OJSUjhI0v3Ycd4XmR3HTI3kb9fMrb/ovxD/5FU+qT/OuJs7qxk3HK2ilOgTv/AFRPAEhznxj96N5t2gDmVZkE5wDZRLheIRVs2JPqHxavHjOpwLHMA1ulcQBqvyXm24+SHedh9pUC6n+3LyQ7zsPtKR39n1KKPCqNo/28Tj3vaHn8SV0Mw4IzMdLLTyXDZWlpI5tPMOHaHAH0LwZN8nUf3an901dhEIlQDGtlgMbacVdK0kjSDIACbkt0+HFfmQQWgk8+JO2yRtXp84v3JY6CexIjeQ4OtxOh4tcgdBAPA87G23Ucz3SRjMmH/BwBM58TptHZJe7rdO6Dr346QOxQlRc++Sq37tP7ty4mxbyND9uf3r128++Sq37tP7ty4mxbyND9uf3r1KHM2/8Aktn3hnupVQMG+bQ+aj9kLA7fWasLZ2VEfu5R/UrdZenFTSU72m4dDE4dxYCoS98nSp/im2CISmGhppa6RvPcg7v+IBxI7Q3T2ryba8UfhuFPEZI30jInEc9LtTnD0huk9jiu3s/wmHCcOpxC1tnxRyOcOcjntDi5x6Tc+gWHQpQmO0LMuKYtQPbU4WKenLoyXl+pwIeC0W1X4mw8XpVTyJ5Lovu0Hu2rBbdswh8LaOM6n3bPNb6DGkNbq6iXubbuHWFvMhm+F0X3aD3bVCWF2gf9R4X+571yrAUl2jyCnzBhbncBeMXPLjNb+4VZCCTbd+dJ3T/lLp7D6UMo5pLeE+YtJ7GMYQPW53rXM2786Tun/KXn2RZkpsKopGTVMcT9892mR4YSCyMXF+fEH1LazEzpIiP71lromI1M7/3o6m2poOHNv0Tx2/heP6XWL2WTupWYg9v0KRzh3gOI/uvPtXzxFmHdwU7tccbi97x4rnWLQG35gAu48jfhyWi2TZXLcPnfILfDAWjzYa5oPpLnHusV6iOVptr+cvM/M1H6fKE62eQCoxSlDuQkv6WtLh+IC+j18wUNRJlira4t/WU0o1NPDix1nNPfYj0q4M2rYe6Heb8g2vuyx28v9W1rX7b27VGux3vaLVjeE6TJWtZi07JZtVjEeLT26RET3mNq2OYnF+V4b/UpvUHNA/CynWI1MudsQc5rP1lTIAxvPSODWgnqDQLnsJVa2l0IwzBN03xYvg7B3Nc1v9lkyfp5VJ77w8Y/1cy0durG7E6QTV0jyLmOE6ewuc0X9Vx6SqLtO8k1P2We8YsDsO+dz+ZHthb/AGneSqn7LPeMWDUT/lR6MuH6efVN9iflF/3eT3kS9nbl86g8y72yvW2J+UX/AHeT3kS9nbl86g8y72yrE/Vx/wAYY+m9Ws2NUYgw3WBxllkJP2bMH9PxK4O3fnSd0/5S0uyLyVH9ub3hWa2786Tun/KVbHP+X6z+7Pk+m9I/Z2tivk53n5PZjWa25/OabzT/AGgtLsV8nO8/J7MazW3P5zTeaf7QXvH9XPq83+mj0TNERbdq1K2l5Wdk6oOI0VU+B8zna2NFxqdxcQb20k8S0gi/HqA/MlYBNtNtNiFdJNFC4Wp9IYxx/a0WFuuzb8eaIuTdK1OWcs/F+OVlTvQRKxzQwM06Rqit4WrjwbbkFqM20PxlQVMWrTvIZG3te12kXtcX9aIpQ5+zjCPiLDoodevS6U6tOm+qRzuVz19a0yIgwOyvLPycNX+t3m9ka7xNFra/2jfn2Lo7T8E+UGHui3mi8kZ1adfiuvyuP6oiDuZcpfgNHTx3vu4YWXta+ljRe1zbkvbq6VtbG+N4u17XNcOsOFiPUV+ogmmynZ+3LdTNKZt65rBGz9Xo0hzrk+MbnwR1dPWqgiIMdn7ZvBnYB5cYp4xZsrRquBx0vbcahe5HEEXPHiQY/JmXEsIkNO3FJiGnSCQHHhw5vu78URRKYVLZzlCWik+Gz18tTJLEYw14Nmgua7m57jzaOVgultPwT5QYe6LeaLyRnVp1+K6/K4/qiKUO5lyl+A0dPHe+7hhZe1r6WNF7XNuS9XOsL58PnEcron6PBkbcOaQQbixB/HpX4iCEU2a8SnkEHxpMATp1cCfX434qvZF2bxZWcah8rqipkHGaQcQHcTpBJIJ6XEknsHBEUQmWgzVRfGNDUxatO8hlZe17amEXtcX9a5mzbB/iHDo4devS6U6tOm+qRzuVz19aIpQ6Oa8tx5spJKeQlofazhxLHNN2uF+fEcukXHSoHDJXYHKaOLE5mMY4tGm4A4/Rbr8Hj0AoiiUwulflpmZMNbS1D3P1RRgyfT1tAIeL38LUL8b9IN7qKh1dlSpOHwYnI2MPLQQwWFzza1ziW9fguCIhDeYnsvjw3DKiMTufUVDojNUyN1udpla+1tXBtx9Ym/Ek2FtvlOi+LaCmi1at3DGzVa19LQL2ubetEUoZ7apklma6YSGQxyUwe5rg3UCCBqaRcdQIN+BHapzkjE6/FK2CN+JzGNksZc0lx1ta4EtJ1XIIFuN+fSiKEqTtKyb8qI4377dmnEnDRr1a9P7Qt4vbzUMrKP4G8t1XsbXtb+6ItzoL2mvDPaGq1tIiYn7qPkHZfDirG1E8he2/CIN0gkfWdclw7BZV5jBEAAAABYAcAAOgBEWv1OS17zFp7LuCla0jaO7C5/2cQ49qqGvMUobdxDdTZLD6TbjwrcLg991GaTDPhU4i12ubarX/AAv/AHRFf0WS00mJnsp6ulYtExHddsl7PYMpDWCZZnCxkcLWB6GN46R18ST19C9naBhPx1QPi16LujN9Ork8Hlcf1X4i10ZLWyRaZ6r00rFJrEdGc2YZT+T88rt9r1RhttGm3hA/WK1edsO+NqCaLVp1hvhW1Ws9p5XF+XWiL3kvacsWnv0eaViMe0f7Y7Zpk/4grHSb7XeJzbbvTzew3vqPUvNtPyn8oJ4nb7RpjLbaNV/CJ+sERZebbncW/Vj5deVw7dGj2fYT8SULIteuzpDfTp5uJ5XP9VxdqWWflEaf9bo3e9+hrvq0ftC3L8V+osVL2jNxefVktWJxcPl0dHZrgnxDRuj3mu8r3X06ebWi1rnqXG2oZU+UM0Lt9o0McLaNV7uv9YWRFNclozcXmi1I5XD5MV+jQ/7ofyf/ACJ+jQ/7ofyf/IiK78Rk+6pyafZ//9k="/>
          <p:cNvSpPr>
            <a:spLocks noChangeAspect="1" noChangeArrowheads="1"/>
          </p:cNvSpPr>
          <p:nvPr/>
        </p:nvSpPr>
        <p:spPr bwMode="auto">
          <a:xfrm>
            <a:off x="215900" y="-457200"/>
            <a:ext cx="35909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068" y="5749220"/>
            <a:ext cx="1387792" cy="492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1" name="Picture 7" descr="http://www.allea.org/Content/ALLEA/images/UniBon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733256"/>
            <a:ext cx="1360680" cy="48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308196" y="3356992"/>
            <a:ext cx="2269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CLIC ECAL lab meeting</a:t>
            </a: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25 January 2013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09474" y="6060641"/>
            <a:ext cx="3997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This talk is largely based on a seminar I gave in Dec 2012 at </a:t>
            </a:r>
            <a:r>
              <a:rPr lang="en-GB" sz="1200" dirty="0" smtClean="0">
                <a:solidFill>
                  <a:schemeClr val="tx2"/>
                </a:solidFill>
              </a:rPr>
              <a:t>…</a:t>
            </a:r>
          </a:p>
          <a:p>
            <a:r>
              <a:rPr lang="en-GB" sz="1200" dirty="0" smtClean="0">
                <a:solidFill>
                  <a:srgbClr val="C00000"/>
                </a:solidFill>
              </a:rPr>
              <a:t>I will skip many slides !!!!</a:t>
            </a:r>
            <a:endParaRPr lang="en-GB" sz="12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80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50"/>
    </mc:Choice>
    <mc:Fallback xmlns="">
      <p:transition spd="slow" advTm="3915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043608" y="332656"/>
            <a:ext cx="5997352" cy="41835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b="1" dirty="0" smtClean="0">
                <a:solidFill>
                  <a:srgbClr val="C00000"/>
                </a:solidFill>
              </a:rPr>
              <a:t>Photodetection</a:t>
            </a:r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124744"/>
            <a:ext cx="799288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The “classical” application domains of photodetectors in particle physics</a:t>
            </a:r>
          </a:p>
          <a:p>
            <a:endParaRPr lang="en-GB" dirty="0" smtClean="0">
              <a:solidFill>
                <a:schemeClr val="tx2"/>
              </a:solidFill>
            </a:endParaRPr>
          </a:p>
          <a:p>
            <a:pPr marL="447675" indent="-447675">
              <a:buClr>
                <a:srgbClr val="C00000"/>
              </a:buClr>
              <a:buFont typeface="Wingdings" pitchFamily="2" charset="2"/>
              <a:buChar char="q"/>
            </a:pPr>
            <a:r>
              <a:rPr lang="en-GB" sz="1600" dirty="0" smtClean="0">
                <a:solidFill>
                  <a:srgbClr val="C00000"/>
                </a:solidFill>
              </a:rPr>
              <a:t>Calorimetry</a:t>
            </a:r>
            <a:r>
              <a:rPr lang="en-GB" sz="1600" dirty="0" smtClean="0">
                <a:solidFill>
                  <a:schemeClr val="tx2"/>
                </a:solidFill>
              </a:rPr>
              <a:t>	</a:t>
            </a:r>
          </a:p>
          <a:p>
            <a:pPr marL="904875" lvl="1" indent="-447675">
              <a:buClr>
                <a:srgbClr val="C00000"/>
              </a:buClr>
              <a:buFont typeface="Courier New" pitchFamily="49" charset="0"/>
              <a:buChar char="o"/>
            </a:pPr>
            <a:r>
              <a:rPr lang="en-GB" sz="1600" dirty="0" smtClean="0">
                <a:solidFill>
                  <a:schemeClr val="tx2"/>
                </a:solidFill>
              </a:rPr>
              <a:t>Readout of organic and inorganic </a:t>
            </a:r>
            <a:r>
              <a:rPr lang="en-GB" sz="1600" dirty="0" err="1" smtClean="0">
                <a:solidFill>
                  <a:schemeClr val="tx2"/>
                </a:solidFill>
              </a:rPr>
              <a:t>scintillators</a:t>
            </a:r>
            <a:r>
              <a:rPr lang="en-GB" sz="1600" dirty="0" smtClean="0">
                <a:solidFill>
                  <a:schemeClr val="tx2"/>
                </a:solidFill>
              </a:rPr>
              <a:t>, lead glass, </a:t>
            </a:r>
            <a:r>
              <a:rPr lang="en-GB" sz="1600" dirty="0" err="1" smtClean="0">
                <a:solidFill>
                  <a:schemeClr val="tx2"/>
                </a:solidFill>
              </a:rPr>
              <a:t>scint</a:t>
            </a:r>
            <a:r>
              <a:rPr lang="en-GB" sz="1600" dirty="0" smtClean="0">
                <a:solidFill>
                  <a:schemeClr val="tx2"/>
                </a:solidFill>
              </a:rPr>
              <a:t>. or quartz fibres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Blue/VIS, usually 10s – 10000s of photons</a:t>
            </a:r>
            <a:endParaRPr lang="en-GB" sz="1600" dirty="0" smtClean="0">
              <a:solidFill>
                <a:schemeClr val="tx2"/>
              </a:solidFill>
            </a:endParaRPr>
          </a:p>
          <a:p>
            <a:pPr marL="447675" indent="-447675">
              <a:buClr>
                <a:srgbClr val="C00000"/>
              </a:buClr>
              <a:buFont typeface="Wingdings" pitchFamily="2" charset="2"/>
              <a:buChar char="q"/>
            </a:pPr>
            <a:endParaRPr lang="en-GB" sz="1600" dirty="0" smtClean="0">
              <a:solidFill>
                <a:schemeClr val="tx2"/>
              </a:solidFill>
            </a:endParaRPr>
          </a:p>
          <a:p>
            <a:pPr marL="447675" indent="-447675">
              <a:buClr>
                <a:srgbClr val="C00000"/>
              </a:buClr>
              <a:buFont typeface="Wingdings" pitchFamily="2" charset="2"/>
              <a:buChar char="q"/>
            </a:pPr>
            <a:r>
              <a:rPr lang="en-GB" sz="1600" dirty="0" smtClean="0">
                <a:solidFill>
                  <a:srgbClr val="C00000"/>
                </a:solidFill>
              </a:rPr>
              <a:t>Particle Identification</a:t>
            </a:r>
            <a:r>
              <a:rPr lang="en-GB" sz="1600" dirty="0" smtClean="0">
                <a:solidFill>
                  <a:schemeClr val="tx2"/>
                </a:solidFill>
              </a:rPr>
              <a:t>	</a:t>
            </a:r>
          </a:p>
          <a:p>
            <a:pPr marL="904875" lvl="1" indent="-447675">
              <a:buClr>
                <a:srgbClr val="C00000"/>
              </a:buClr>
              <a:buFont typeface="Courier New" pitchFamily="49" charset="0"/>
              <a:buChar char="o"/>
            </a:pPr>
            <a:r>
              <a:rPr lang="en-GB" sz="1600" dirty="0" smtClean="0">
                <a:solidFill>
                  <a:schemeClr val="tx2"/>
                </a:solidFill>
              </a:rPr>
              <a:t>Detection of Cherenkov light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UV/blue  single photons</a:t>
            </a:r>
          </a:p>
          <a:p>
            <a:pPr marL="904875" lvl="1" indent="-447675">
              <a:buClr>
                <a:srgbClr val="C00000"/>
              </a:buClr>
              <a:buFont typeface="Courier New" pitchFamily="49" charset="0"/>
              <a:buChar char="o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Time Of Flight  Usually readout of organic </a:t>
            </a:r>
            <a:r>
              <a:rPr lang="en-GB" sz="1600" dirty="0" err="1" smtClean="0">
                <a:solidFill>
                  <a:schemeClr val="tx2"/>
                </a:solidFill>
                <a:sym typeface="Wingdings" pitchFamily="2" charset="2"/>
              </a:rPr>
              <a:t>scintillators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 (not competitive at high </a:t>
            </a:r>
            <a:r>
              <a:rPr lang="en-GB" sz="1600" dirty="0" err="1" smtClean="0">
                <a:solidFill>
                  <a:schemeClr val="tx2"/>
                </a:solidFill>
                <a:sym typeface="Wingdings" pitchFamily="2" charset="2"/>
              </a:rPr>
              <a:t>momenta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)</a:t>
            </a:r>
          </a:p>
          <a:p>
            <a:pPr marL="904875" lvl="1" indent="-447675">
              <a:buClr>
                <a:srgbClr val="C00000"/>
              </a:buClr>
              <a:buFont typeface="Courier New" pitchFamily="49" charset="0"/>
              <a:buChar char="o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Transition radiation (X-rays, not covered in this talk)</a:t>
            </a:r>
          </a:p>
          <a:p>
            <a:pPr marL="447675" indent="-447675">
              <a:buClr>
                <a:srgbClr val="C00000"/>
              </a:buClr>
              <a:buFont typeface="Wingdings" pitchFamily="2" charset="2"/>
              <a:buChar char="q"/>
            </a:pPr>
            <a:endParaRPr lang="en-GB" sz="1600" dirty="0" smtClean="0">
              <a:solidFill>
                <a:schemeClr val="tx2"/>
              </a:solidFill>
              <a:sym typeface="Wingdings" pitchFamily="2" charset="2"/>
            </a:endParaRPr>
          </a:p>
          <a:p>
            <a:pPr marL="447675" indent="-447675">
              <a:buClr>
                <a:srgbClr val="C00000"/>
              </a:buClr>
              <a:buFont typeface="Wingdings" pitchFamily="2" charset="2"/>
              <a:buChar char="q"/>
            </a:pPr>
            <a:r>
              <a:rPr lang="en-GB" sz="1600" dirty="0" smtClean="0">
                <a:solidFill>
                  <a:srgbClr val="C00000"/>
                </a:solidFill>
                <a:sym typeface="Wingdings" pitchFamily="2" charset="2"/>
              </a:rPr>
              <a:t>Tracking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		</a:t>
            </a:r>
          </a:p>
          <a:p>
            <a:pPr marL="904875" lvl="1" indent="-447675">
              <a:buClr>
                <a:srgbClr val="C00000"/>
              </a:buClr>
              <a:buFont typeface="Courier New" pitchFamily="49" charset="0"/>
              <a:buChar char="o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Readout of scintillating fibres, blue-green, few photons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576" y="5013176"/>
            <a:ext cx="799288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… and beyond particle physics</a:t>
            </a:r>
          </a:p>
          <a:p>
            <a:pPr marL="447675" indent="-447675">
              <a:buClr>
                <a:srgbClr val="C00000"/>
              </a:buClr>
              <a:buFont typeface="Wingdings" pitchFamily="2" charset="2"/>
              <a:buChar char="q"/>
            </a:pPr>
            <a:endParaRPr lang="en-GB" sz="1600" dirty="0" smtClean="0">
              <a:solidFill>
                <a:srgbClr val="C00000"/>
              </a:solidFill>
              <a:sym typeface="Wingdings" pitchFamily="2" charset="2"/>
            </a:endParaRPr>
          </a:p>
          <a:p>
            <a:pPr marL="447675" indent="-447675">
              <a:buClr>
                <a:srgbClr val="C00000"/>
              </a:buClr>
              <a:buFont typeface="Wingdings" pitchFamily="2" charset="2"/>
              <a:buChar char="q"/>
            </a:pPr>
            <a:r>
              <a:rPr lang="en-GB" sz="1600" dirty="0" smtClean="0">
                <a:solidFill>
                  <a:srgbClr val="C00000"/>
                </a:solidFill>
                <a:sym typeface="Wingdings" pitchFamily="2" charset="2"/>
              </a:rPr>
              <a:t>Medical imaging</a:t>
            </a:r>
            <a:r>
              <a:rPr lang="en-GB" sz="1600" dirty="0">
                <a:solidFill>
                  <a:schemeClr val="tx2"/>
                </a:solidFill>
                <a:sym typeface="Wingdings" pitchFamily="2" charset="2"/>
              </a:rPr>
              <a:t>		</a:t>
            </a:r>
          </a:p>
          <a:p>
            <a:pPr marL="904875" lvl="1" indent="-447675">
              <a:buClr>
                <a:srgbClr val="C00000"/>
              </a:buClr>
              <a:buFont typeface="Courier New" pitchFamily="49" charset="0"/>
              <a:buChar char="o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Nuclear Medicine: PET &amp; SPECT (</a:t>
            </a:r>
            <a:r>
              <a:rPr lang="en-GB" sz="1600" dirty="0" smtClean="0">
                <a:solidFill>
                  <a:schemeClr val="tx2"/>
                </a:solidFill>
                <a:latin typeface="Symbol" pitchFamily="18" charset="2"/>
                <a:sym typeface="Wingdings" pitchFamily="2" charset="2"/>
              </a:rPr>
              <a:t>g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-camera)  </a:t>
            </a:r>
            <a:r>
              <a:rPr lang="en-GB" sz="1600" dirty="0">
                <a:solidFill>
                  <a:schemeClr val="tx2"/>
                </a:solidFill>
              </a:rPr>
              <a:t>Readout of </a:t>
            </a:r>
            <a:r>
              <a:rPr lang="en-GB" sz="1600" dirty="0" smtClean="0">
                <a:solidFill>
                  <a:schemeClr val="tx2"/>
                </a:solidFill>
              </a:rPr>
              <a:t>inorganic </a:t>
            </a:r>
            <a:r>
              <a:rPr lang="en-GB" sz="1600" dirty="0">
                <a:solidFill>
                  <a:schemeClr val="tx2"/>
                </a:solidFill>
              </a:rPr>
              <a:t>scintillators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 </a:t>
            </a:r>
          </a:p>
          <a:p>
            <a:pPr marL="904875" lvl="1" indent="-447675">
              <a:buClr>
                <a:srgbClr val="C00000"/>
              </a:buClr>
              <a:buFont typeface="Courier New" pitchFamily="49" charset="0"/>
              <a:buChar char="o"/>
            </a:pPr>
            <a:endParaRPr lang="en-GB" sz="1600" dirty="0">
              <a:solidFill>
                <a:schemeClr val="tx2"/>
              </a:solidFill>
              <a:sym typeface="Wingdings" pitchFamily="2" charset="2"/>
            </a:endParaRPr>
          </a:p>
          <a:p>
            <a:pPr marL="447675" indent="-447675">
              <a:buClr>
                <a:srgbClr val="C00000"/>
              </a:buClr>
              <a:buFont typeface="Wingdings" pitchFamily="2" charset="2"/>
              <a:buChar char="q"/>
            </a:pPr>
            <a:r>
              <a:rPr lang="en-GB" sz="1600" dirty="0">
                <a:solidFill>
                  <a:srgbClr val="C00000"/>
                </a:solidFill>
                <a:sym typeface="Wingdings" pitchFamily="2" charset="2"/>
              </a:rPr>
              <a:t>Analytical, industrial, …</a:t>
            </a:r>
          </a:p>
          <a:p>
            <a:endParaRPr lang="en-GB" b="1" dirty="0">
              <a:solidFill>
                <a:schemeClr val="tx2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444208" y="3782650"/>
            <a:ext cx="2655693" cy="1846660"/>
            <a:chOff x="6444208" y="3782650"/>
            <a:chExt cx="2655693" cy="1846660"/>
          </a:xfrm>
        </p:grpSpPr>
        <p:sp>
          <p:nvSpPr>
            <p:cNvPr id="6" name="Rectangle 5"/>
            <p:cNvSpPr/>
            <p:nvPr/>
          </p:nvSpPr>
          <p:spPr>
            <a:xfrm>
              <a:off x="6444208" y="3782650"/>
              <a:ext cx="2655693" cy="144655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marL="361950" indent="-361950">
                <a:buClr>
                  <a:srgbClr val="C00000"/>
                </a:buClr>
                <a:buFont typeface="Wingdings" pitchFamily="2" charset="2"/>
                <a:buChar char="v"/>
              </a:pPr>
              <a:r>
                <a:rPr lang="en-GB" sz="1600" dirty="0" smtClean="0">
                  <a:solidFill>
                    <a:schemeClr val="tx2"/>
                  </a:solidFill>
                </a:rPr>
                <a:t>158,000 photodetectors in the LHC experiments</a:t>
              </a:r>
              <a:endParaRPr lang="en-GB" sz="1600" dirty="0">
                <a:solidFill>
                  <a:schemeClr val="tx2"/>
                </a:solidFill>
              </a:endParaRPr>
            </a:p>
            <a:p>
              <a:pPr marL="361950" indent="-361950">
                <a:lnSpc>
                  <a:spcPct val="150000"/>
                </a:lnSpc>
                <a:buClr>
                  <a:srgbClr val="C00000"/>
                </a:buClr>
                <a:buFont typeface="Wingdings" pitchFamily="2" charset="2"/>
                <a:buChar char="v"/>
              </a:pPr>
              <a:r>
                <a:rPr lang="en-GB" sz="1600" dirty="0">
                  <a:solidFill>
                    <a:schemeClr val="tx2"/>
                  </a:solidFill>
                </a:rPr>
                <a:t>4,45 </a:t>
              </a:r>
              <a:r>
                <a:rPr lang="en-GB" sz="1600" dirty="0" smtClean="0">
                  <a:solidFill>
                    <a:schemeClr val="tx2"/>
                  </a:solidFill>
                </a:rPr>
                <a:t>M readout channels</a:t>
              </a:r>
              <a:endParaRPr lang="en-GB" sz="1600" dirty="0">
                <a:solidFill>
                  <a:schemeClr val="tx2"/>
                </a:solidFill>
                <a:sym typeface="Wingdings" pitchFamily="2" charset="2"/>
              </a:endParaRPr>
            </a:p>
            <a:p>
              <a:pPr marL="361950" indent="-361950">
                <a:buClr>
                  <a:srgbClr val="C00000"/>
                </a:buClr>
                <a:buFont typeface="Wingdings" pitchFamily="2" charset="2"/>
                <a:buChar char="v"/>
              </a:pPr>
              <a:r>
                <a:rPr lang="en-GB" sz="1600" dirty="0">
                  <a:solidFill>
                    <a:schemeClr val="tx2"/>
                  </a:solidFill>
                </a:rPr>
                <a:t>35.4 m</a:t>
              </a:r>
              <a:r>
                <a:rPr lang="en-GB" sz="1600" baseline="30000" dirty="0">
                  <a:solidFill>
                    <a:schemeClr val="tx2"/>
                  </a:solidFill>
                </a:rPr>
                <a:t>2 </a:t>
              </a:r>
              <a:r>
                <a:rPr lang="en-GB" sz="1600" dirty="0" smtClean="0">
                  <a:solidFill>
                    <a:schemeClr val="tx2"/>
                  </a:solidFill>
                </a:rPr>
                <a:t>photosensitive area    </a:t>
              </a:r>
              <a:r>
                <a:rPr lang="en-GB" sz="1600" dirty="0">
                  <a:solidFill>
                    <a:schemeClr val="tx2"/>
                  </a:solidFill>
                </a:rPr>
                <a:t>		</a:t>
              </a:r>
              <a:endParaRPr lang="en-GB" sz="1600" baseline="30000" dirty="0">
                <a:solidFill>
                  <a:schemeClr val="tx2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641976" y="5229200"/>
              <a:ext cx="2286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/>
                <a:t>C.J., Photodetection </a:t>
              </a:r>
              <a:r>
                <a:rPr lang="en-GB" sz="1000" dirty="0"/>
                <a:t>in the LHC </a:t>
              </a:r>
              <a:r>
                <a:rPr lang="en-GB" sz="1000" dirty="0" smtClean="0"/>
                <a:t>experiments, NIM A </a:t>
              </a:r>
              <a:r>
                <a:rPr lang="en-GB" sz="1000" i="1" dirty="0" smtClean="0"/>
                <a:t>695</a:t>
              </a:r>
              <a:r>
                <a:rPr lang="en-GB" sz="1000" dirty="0"/>
                <a:t> </a:t>
              </a:r>
              <a:r>
                <a:rPr lang="en-GB" sz="1000" i="1" dirty="0" smtClean="0"/>
                <a:t>( 2012) 13-22</a:t>
              </a:r>
              <a:endParaRPr lang="en-GB" sz="1000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6471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28"/>
    </mc:Choice>
    <mc:Fallback xmlns="">
      <p:transition spd="slow" advTm="1148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965041"/>
            <a:ext cx="7848872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dirty="0" smtClean="0">
                <a:solidFill>
                  <a:schemeClr val="tx2"/>
                </a:solidFill>
              </a:rPr>
              <a:t>A </a:t>
            </a:r>
            <a:r>
              <a:rPr lang="en-GB" sz="1600" u="sng" dirty="0" smtClean="0">
                <a:solidFill>
                  <a:srgbClr val="C00000"/>
                </a:solidFill>
              </a:rPr>
              <a:t>novel type of photodetector </a:t>
            </a:r>
            <a:r>
              <a:rPr lang="en-GB" sz="1600" dirty="0" smtClean="0">
                <a:solidFill>
                  <a:schemeClr val="tx2"/>
                </a:solidFill>
              </a:rPr>
              <a:t>has emerged over </a:t>
            </a:r>
            <a:r>
              <a:rPr lang="en-GB" sz="1600" dirty="0">
                <a:solidFill>
                  <a:schemeClr val="tx2"/>
                </a:solidFill>
              </a:rPr>
              <a:t>the last ~15 years (too late for LHC</a:t>
            </a:r>
            <a:r>
              <a:rPr lang="en-GB" sz="1600" dirty="0" smtClean="0">
                <a:solidFill>
                  <a:schemeClr val="tx2"/>
                </a:solidFill>
              </a:rPr>
              <a:t>!)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by now reached a reasonable level of maturity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a </a:t>
            </a:r>
            <a:r>
              <a:rPr lang="en-GB" sz="1600" dirty="0">
                <a:solidFill>
                  <a:schemeClr val="tx2"/>
                </a:solidFill>
              </a:rPr>
              <a:t>number of attractive features, but also some serious </a:t>
            </a:r>
            <a:r>
              <a:rPr lang="en-GB" sz="1600" dirty="0" smtClean="0">
                <a:solidFill>
                  <a:schemeClr val="tx2"/>
                </a:solidFill>
              </a:rPr>
              <a:t>limitations.</a:t>
            </a:r>
            <a:endParaRPr lang="en-GB" sz="1600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It has many names like Silicon PM (</a:t>
            </a:r>
            <a:r>
              <a:rPr lang="en-GB" sz="1600" dirty="0" err="1" smtClean="0">
                <a:solidFill>
                  <a:schemeClr val="tx2"/>
                </a:solidFill>
              </a:rPr>
              <a:t>SiPM</a:t>
            </a:r>
            <a:r>
              <a:rPr lang="en-GB" sz="1600" dirty="0" smtClean="0">
                <a:solidFill>
                  <a:schemeClr val="tx2"/>
                </a:solidFill>
              </a:rPr>
              <a:t>), Geiger APD (G-APD), </a:t>
            </a:r>
            <a:r>
              <a:rPr lang="en-GB" sz="1600" dirty="0">
                <a:solidFill>
                  <a:schemeClr val="tx2"/>
                </a:solidFill>
              </a:rPr>
              <a:t>Metal </a:t>
            </a:r>
            <a:r>
              <a:rPr lang="en-GB" sz="1600" dirty="0" smtClean="0">
                <a:solidFill>
                  <a:schemeClr val="tx2"/>
                </a:solidFill>
              </a:rPr>
              <a:t>Resistive layer </a:t>
            </a:r>
            <a:r>
              <a:rPr lang="en-GB" sz="1600" dirty="0">
                <a:solidFill>
                  <a:schemeClr val="tx2"/>
                </a:solidFill>
              </a:rPr>
              <a:t>Semiconductor (MRS-APD</a:t>
            </a:r>
            <a:r>
              <a:rPr lang="en-GB" sz="1600" dirty="0" smtClean="0">
                <a:solidFill>
                  <a:schemeClr val="tx2"/>
                </a:solidFill>
              </a:rPr>
              <a:t>), Multi </a:t>
            </a:r>
            <a:r>
              <a:rPr lang="en-GB" sz="1600" dirty="0">
                <a:solidFill>
                  <a:schemeClr val="tx2"/>
                </a:solidFill>
              </a:rPr>
              <a:t>Photon Pixel </a:t>
            </a:r>
            <a:r>
              <a:rPr lang="en-GB" sz="1600" dirty="0" smtClean="0">
                <a:solidFill>
                  <a:schemeClr val="tx2"/>
                </a:solidFill>
              </a:rPr>
              <a:t>Counter </a:t>
            </a:r>
            <a:r>
              <a:rPr lang="en-GB" sz="1600" dirty="0">
                <a:solidFill>
                  <a:schemeClr val="tx2"/>
                </a:solidFill>
              </a:rPr>
              <a:t>(</a:t>
            </a:r>
            <a:r>
              <a:rPr lang="en-GB" sz="1600" dirty="0" smtClean="0">
                <a:solidFill>
                  <a:schemeClr val="tx2"/>
                </a:solidFill>
              </a:rPr>
              <a:t>MPPC), </a:t>
            </a:r>
            <a:r>
              <a:rPr lang="en-GB" sz="1600" dirty="0" err="1" smtClean="0">
                <a:solidFill>
                  <a:schemeClr val="tx2"/>
                </a:solidFill>
              </a:rPr>
              <a:t>SiPM</a:t>
            </a:r>
            <a:r>
              <a:rPr lang="en-GB" sz="1600" dirty="0" smtClean="0">
                <a:solidFill>
                  <a:schemeClr val="tx2"/>
                </a:solidFill>
              </a:rPr>
              <a:t>, SPM,…</a:t>
            </a:r>
            <a:endParaRPr lang="en-GB" sz="1600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r>
              <a:rPr lang="en-GB" sz="1600" dirty="0" err="1" smtClean="0">
                <a:solidFill>
                  <a:srgbClr val="C00000"/>
                </a:solidFill>
              </a:rPr>
              <a:t>SiPM</a:t>
            </a:r>
            <a:r>
              <a:rPr lang="en-GB" sz="1600" dirty="0" smtClean="0">
                <a:solidFill>
                  <a:srgbClr val="C00000"/>
                </a:solidFill>
              </a:rPr>
              <a:t> is by now the most used name </a:t>
            </a:r>
            <a:r>
              <a:rPr lang="en-GB" sz="1600" dirty="0" smtClean="0">
                <a:solidFill>
                  <a:schemeClr val="tx2"/>
                </a:solidFill>
              </a:rPr>
              <a:t>(I don’t like it).</a:t>
            </a:r>
            <a:endParaRPr lang="en-GB" sz="1600" dirty="0">
              <a:solidFill>
                <a:schemeClr val="tx2"/>
              </a:solidFill>
            </a:endParaRPr>
          </a:p>
          <a:p>
            <a:endParaRPr lang="en-GB" dirty="0" smtClean="0">
              <a:solidFill>
                <a:schemeClr val="tx2"/>
              </a:solidFill>
            </a:endParaRPr>
          </a:p>
          <a:p>
            <a:r>
              <a:rPr lang="en-GB" b="1" dirty="0" smtClean="0">
                <a:solidFill>
                  <a:srgbClr val="C00000"/>
                </a:solidFill>
              </a:rPr>
              <a:t>Outline</a:t>
            </a:r>
            <a:endParaRPr lang="en-GB" b="1" dirty="0">
              <a:solidFill>
                <a:srgbClr val="C0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Requirements on photodetectors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Principle of operation of the Silicon Photomultiplier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A few words on AX-PET – a demonstrator of an axial PET scanner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A few words on “The Digital </a:t>
            </a:r>
            <a:r>
              <a:rPr lang="en-GB" sz="1600" dirty="0" err="1" smtClean="0">
                <a:solidFill>
                  <a:schemeClr val="tx2"/>
                </a:solidFill>
              </a:rPr>
              <a:t>SiPM</a:t>
            </a:r>
            <a:r>
              <a:rPr lang="en-GB" sz="1600" dirty="0" smtClean="0">
                <a:solidFill>
                  <a:schemeClr val="tx2"/>
                </a:solidFill>
              </a:rPr>
              <a:t>” by Philips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 err="1" smtClean="0">
                <a:solidFill>
                  <a:schemeClr val="tx2"/>
                </a:solidFill>
              </a:rPr>
              <a:t>SiPM</a:t>
            </a:r>
            <a:r>
              <a:rPr lang="en-GB" sz="1600" dirty="0" smtClean="0">
                <a:solidFill>
                  <a:schemeClr val="tx2"/>
                </a:solidFill>
              </a:rPr>
              <a:t> R&amp;D for a </a:t>
            </a:r>
            <a:r>
              <a:rPr lang="en-GB" sz="1600" dirty="0" err="1" smtClean="0">
                <a:solidFill>
                  <a:schemeClr val="tx2"/>
                </a:solidFill>
              </a:rPr>
              <a:t>SciFi</a:t>
            </a:r>
            <a:r>
              <a:rPr lang="en-GB" sz="1600" dirty="0" smtClean="0">
                <a:solidFill>
                  <a:schemeClr val="tx2"/>
                </a:solidFill>
              </a:rPr>
              <a:t> tracker for </a:t>
            </a:r>
            <a:r>
              <a:rPr lang="en-GB" sz="1600" dirty="0" err="1" smtClean="0">
                <a:solidFill>
                  <a:schemeClr val="tx2"/>
                </a:solidFill>
              </a:rPr>
              <a:t>LHCb</a:t>
            </a:r>
            <a:r>
              <a:rPr lang="en-GB" sz="1600" dirty="0" smtClean="0">
                <a:solidFill>
                  <a:schemeClr val="tx2"/>
                </a:solidFill>
              </a:rPr>
              <a:t> and Calorimetry for ILC</a:t>
            </a:r>
          </a:p>
          <a:p>
            <a:endParaRPr lang="en-GB" sz="1600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51110" y="3068960"/>
            <a:ext cx="5832648" cy="2664296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216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014"/>
    </mc:Choice>
    <mc:Fallback xmlns="">
      <p:transition spd="slow" advTm="9401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971600" y="260648"/>
            <a:ext cx="4410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Requirements on photodetectors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1111379"/>
            <a:ext cx="8220135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rgbClr val="C00000"/>
                </a:solidFill>
              </a:rPr>
              <a:t>”Typical” requirements on a photodetector</a:t>
            </a:r>
            <a:endParaRPr lang="en-GB" sz="1600" dirty="0" smtClean="0">
              <a:solidFill>
                <a:schemeClr val="tx2"/>
              </a:solidFill>
            </a:endParaRPr>
          </a:p>
          <a:p>
            <a:endParaRPr lang="en-GB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High sensitivity		          or</a:t>
            </a:r>
            <a:endParaRPr lang="en-GB" sz="1600" dirty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1600" dirty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What really counts: Photon detection Efficiency 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600" dirty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High gain		M &gt; 10</a:t>
            </a:r>
            <a:r>
              <a:rPr lang="en-GB" sz="1600" baseline="30000" dirty="0" smtClean="0">
                <a:solidFill>
                  <a:schemeClr val="tx2"/>
                </a:solidFill>
              </a:rPr>
              <a:t>5</a:t>
            </a:r>
            <a:r>
              <a:rPr lang="en-GB" sz="1600" dirty="0" smtClean="0">
                <a:solidFill>
                  <a:schemeClr val="tx2"/>
                </a:solidFill>
              </a:rPr>
              <a:t>  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 we have a chance to see single photons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600" dirty="0">
              <a:solidFill>
                <a:schemeClr val="tx2"/>
              </a:solidFill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1600" dirty="0" smtClean="0">
              <a:solidFill>
                <a:schemeClr val="tx2"/>
              </a:solidFill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Small signal fluctuations, low Excess Noise Factor F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600" dirty="0">
              <a:solidFill>
                <a:schemeClr val="tx2"/>
              </a:solidFill>
              <a:sym typeface="Wingdings" pitchFamily="2" charset="2"/>
            </a:endParaRPr>
          </a:p>
          <a:p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       ENF impacts energy resolution</a:t>
            </a:r>
          </a:p>
          <a:p>
            <a:endParaRPr lang="en-GB" sz="1600" dirty="0">
              <a:solidFill>
                <a:schemeClr val="tx2"/>
              </a:solidFill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Low dark noise / current 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600" dirty="0">
              <a:solidFill>
                <a:schemeClr val="tx2"/>
              </a:solidFill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Fast timing properties (rise time, fall time, dead time)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600" dirty="0">
              <a:solidFill>
                <a:schemeClr val="tx2"/>
              </a:solidFill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Large dynamic range with good linearity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600" dirty="0">
              <a:solidFill>
                <a:schemeClr val="tx2"/>
              </a:solidFill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For certain applications: Radiation hardness, magnetic field compatibility, compactness, cost  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	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	</a:t>
            </a:r>
            <a:endParaRPr lang="en-GB" sz="1600" dirty="0">
              <a:solidFill>
                <a:schemeClr val="tx2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123690"/>
              </p:ext>
            </p:extLst>
          </p:nvPr>
        </p:nvGraphicFramePr>
        <p:xfrm>
          <a:off x="4199685" y="1484784"/>
          <a:ext cx="1561625" cy="600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46" name="Equation" r:id="rId3" imgW="977760" imgH="469800" progId="Equation.3">
                  <p:embed/>
                </p:oleObj>
              </mc:Choice>
              <mc:Fallback>
                <p:oleObj name="Equation" r:id="rId3" imgW="977760" imgH="469800" progId="Equation.3">
                  <p:embed/>
                  <p:pic>
                    <p:nvPicPr>
                      <p:cNvPr id="0" name="Object 46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9685" y="1484784"/>
                        <a:ext cx="1561625" cy="600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371692"/>
              </p:ext>
            </p:extLst>
          </p:nvPr>
        </p:nvGraphicFramePr>
        <p:xfrm>
          <a:off x="2261122" y="1539579"/>
          <a:ext cx="1237298" cy="49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47" name="Equation" r:id="rId5" imgW="977760" imgH="419040" progId="Equation.3">
                  <p:embed/>
                </p:oleObj>
              </mc:Choice>
              <mc:Fallback>
                <p:oleObj name="Equation" r:id="rId5" imgW="977760" imgH="419040" progId="Equation.3">
                  <p:embed/>
                  <p:pic>
                    <p:nvPicPr>
                      <p:cNvPr id="0" name="Object 1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1122" y="1539579"/>
                        <a:ext cx="1237298" cy="49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272178"/>
              </p:ext>
            </p:extLst>
          </p:nvPr>
        </p:nvGraphicFramePr>
        <p:xfrm>
          <a:off x="6948264" y="1599854"/>
          <a:ext cx="1578165" cy="647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48" name="Equation" r:id="rId7" imgW="1828800" imgH="812520" progId="Equation.3">
                  <p:embed/>
                </p:oleObj>
              </mc:Choice>
              <mc:Fallback>
                <p:oleObj name="Equation" r:id="rId7" imgW="1828800" imgH="812520" progId="Equation.3">
                  <p:embed/>
                  <p:pic>
                    <p:nvPicPr>
                      <p:cNvPr id="0" name="Object 47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1599854"/>
                        <a:ext cx="1578165" cy="6478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916802"/>
              </p:ext>
            </p:extLst>
          </p:nvPr>
        </p:nvGraphicFramePr>
        <p:xfrm>
          <a:off x="1763688" y="3027855"/>
          <a:ext cx="76993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49" name="Equation" r:id="rId9" imgW="609480" imgH="444240" progId="Equation.3">
                  <p:embed/>
                </p:oleObj>
              </mc:Choice>
              <mc:Fallback>
                <p:oleObj name="Equation" r:id="rId9" imgW="609480" imgH="444240" progId="Equation.3">
                  <p:embed/>
                  <p:pic>
                    <p:nvPicPr>
                      <p:cNvPr id="0" name="Object 5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3027855"/>
                        <a:ext cx="76993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949462"/>
              </p:ext>
            </p:extLst>
          </p:nvPr>
        </p:nvGraphicFramePr>
        <p:xfrm>
          <a:off x="6804248" y="3717032"/>
          <a:ext cx="1274444" cy="547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50" name="Equation" r:id="rId11" imgW="977760" imgH="419040" progId="Equation.3">
                  <p:embed/>
                </p:oleObj>
              </mc:Choice>
              <mc:Fallback>
                <p:oleObj name="Equation" r:id="rId11" imgW="977760" imgH="419040" progId="Equation.3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3717032"/>
                        <a:ext cx="1274444" cy="54721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782317"/>
              </p:ext>
            </p:extLst>
          </p:nvPr>
        </p:nvGraphicFramePr>
        <p:xfrm>
          <a:off x="3555186" y="4216798"/>
          <a:ext cx="99853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51" name="Equation" r:id="rId13" imgW="850680" imgH="495000" progId="Equation.3">
                  <p:embed/>
                </p:oleObj>
              </mc:Choice>
              <mc:Fallback>
                <p:oleObj name="Equation" r:id="rId13" imgW="850680" imgH="495000" progId="Equation.3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5186" y="4216798"/>
                        <a:ext cx="998538" cy="581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801399"/>
              </p:ext>
            </p:extLst>
          </p:nvPr>
        </p:nvGraphicFramePr>
        <p:xfrm>
          <a:off x="5292080" y="3717032"/>
          <a:ext cx="1058704" cy="597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52" name="Equation" r:id="rId15" imgW="812520" imgH="457200" progId="Equation.3">
                  <p:embed/>
                </p:oleObj>
              </mc:Choice>
              <mc:Fallback>
                <p:oleObj name="Equation" r:id="rId15" imgW="812520" imgH="457200" progId="Equation.3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3717032"/>
                        <a:ext cx="1058704" cy="59721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27"/>
          <p:cNvSpPr txBox="1">
            <a:spLocks noChangeArrowheads="1"/>
          </p:cNvSpPr>
          <p:nvPr/>
        </p:nvSpPr>
        <p:spPr bwMode="auto">
          <a:xfrm>
            <a:off x="5382487" y="4293096"/>
            <a:ext cx="1709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general </a:t>
            </a:r>
            <a:r>
              <a:rPr lang="en-US" sz="1200" dirty="0" smtClean="0"/>
              <a:t>definition</a:t>
            </a:r>
          </a:p>
          <a:p>
            <a:r>
              <a:rPr lang="en-US" sz="1200" dirty="0" smtClean="0"/>
              <a:t>(</a:t>
            </a:r>
            <a:r>
              <a:rPr lang="en-US" sz="1200" dirty="0"/>
              <a:t>M</a:t>
            </a:r>
            <a:r>
              <a:rPr lang="en-US" sz="1200" dirty="0" smtClean="0"/>
              <a:t> = 1) </a:t>
            </a:r>
            <a:endParaRPr lang="en-GB" sz="1200" dirty="0"/>
          </a:p>
        </p:txBody>
      </p:sp>
      <p:sp>
        <p:nvSpPr>
          <p:cNvPr id="17" name="TextBox 27"/>
          <p:cNvSpPr txBox="1">
            <a:spLocks noChangeArrowheads="1"/>
          </p:cNvSpPr>
          <p:nvPr/>
        </p:nvSpPr>
        <p:spPr bwMode="auto">
          <a:xfrm>
            <a:off x="6985136" y="4293096"/>
            <a:ext cx="17097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(</a:t>
            </a:r>
            <a:r>
              <a:rPr lang="en-US" sz="1200" dirty="0"/>
              <a:t>M</a:t>
            </a:r>
            <a:r>
              <a:rPr lang="en-US" sz="1200" dirty="0" smtClean="0"/>
              <a:t> ≠ 1) </a:t>
            </a:r>
            <a:endParaRPr lang="en-GB" sz="12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985360"/>
              </p:ext>
            </p:extLst>
          </p:nvPr>
        </p:nvGraphicFramePr>
        <p:xfrm>
          <a:off x="4817395" y="2364378"/>
          <a:ext cx="30226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53" name="Equation" r:id="rId17" imgW="1892160" imgH="241200" progId="Equation.3">
                  <p:embed/>
                </p:oleObj>
              </mc:Choice>
              <mc:Fallback>
                <p:oleObj name="Equation" r:id="rId17" imgW="189216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7395" y="2364378"/>
                        <a:ext cx="3022600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285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542"/>
    </mc:Choice>
    <mc:Fallback xmlns="">
      <p:transition spd="slow" advTm="18154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/>
          <p:cNvCxnSpPr>
            <a:endCxn id="57" idx="2"/>
          </p:cNvCxnSpPr>
          <p:nvPr/>
        </p:nvCxnSpPr>
        <p:spPr>
          <a:xfrm>
            <a:off x="6325347" y="2275680"/>
            <a:ext cx="18911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4" name="Rectangle 32"/>
          <p:cNvSpPr>
            <a:spLocks noChangeArrowheads="1"/>
          </p:cNvSpPr>
          <p:nvPr/>
        </p:nvSpPr>
        <p:spPr bwMode="auto">
          <a:xfrm>
            <a:off x="1572469" y="4150915"/>
            <a:ext cx="1214437" cy="366713"/>
          </a:xfrm>
          <a:prstGeom prst="rect">
            <a:avLst/>
          </a:prstGeom>
          <a:solidFill>
            <a:srgbClr val="FFC000"/>
          </a:solidFill>
          <a:ln w="12700" algn="ctr">
            <a:noFill/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pPr eaLnBrk="0" hangingPunct="0">
              <a:buClr>
                <a:schemeClr val="hlink"/>
              </a:buClr>
              <a:buSzPct val="70000"/>
              <a:buFontTx/>
              <a:buChar char="•"/>
            </a:pPr>
            <a:endParaRPr lang="de-DE">
              <a:latin typeface="Calibri" pitchFamily="34" charset="0"/>
            </a:endParaRPr>
          </a:p>
        </p:txBody>
      </p:sp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1564531" y="2495153"/>
            <a:ext cx="1219200" cy="1152525"/>
          </a:xfrm>
          <a:prstGeom prst="rect">
            <a:avLst/>
          </a:prstGeom>
          <a:solidFill>
            <a:srgbClr val="FFFF00"/>
          </a:solidFill>
          <a:ln w="12700" algn="ctr">
            <a:noFill/>
            <a:round/>
            <a:headEnd/>
            <a:tailEnd type="triangle" w="med" len="med"/>
          </a:ln>
        </p:spPr>
        <p:txBody>
          <a:bodyPr anchor="ctr"/>
          <a:lstStyle/>
          <a:p>
            <a:pPr eaLnBrk="0" hangingPunct="0">
              <a:buClr>
                <a:schemeClr val="hlink"/>
              </a:buClr>
              <a:buSzPct val="70000"/>
              <a:buFontTx/>
              <a:buChar char="•"/>
            </a:pPr>
            <a:endParaRPr lang="de-DE">
              <a:latin typeface="Calibri" pitchFamily="34" charset="0"/>
            </a:endParaRPr>
          </a:p>
        </p:txBody>
      </p:sp>
      <p:pic>
        <p:nvPicPr>
          <p:cNvPr id="6" name="Picture 3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27994" y="2984103"/>
            <a:ext cx="2395537" cy="1597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3482231" y="4201715"/>
            <a:ext cx="719138" cy="247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(Photonis)</a:t>
            </a:r>
          </a:p>
        </p:txBody>
      </p:sp>
      <p:sp>
        <p:nvSpPr>
          <p:cNvPr id="8" name="Freeform 61"/>
          <p:cNvSpPr>
            <a:spLocks/>
          </p:cNvSpPr>
          <p:nvPr/>
        </p:nvSpPr>
        <p:spPr bwMode="auto">
          <a:xfrm>
            <a:off x="2089994" y="2584053"/>
            <a:ext cx="685800" cy="322262"/>
          </a:xfrm>
          <a:custGeom>
            <a:avLst/>
            <a:gdLst>
              <a:gd name="T0" fmla="*/ 0 w 480"/>
              <a:gd name="T1" fmla="*/ 0 h 168"/>
              <a:gd name="T2" fmla="*/ 2147483647 w 480"/>
              <a:gd name="T3" fmla="*/ 2147483647 h 168"/>
              <a:gd name="T4" fmla="*/ 2147483647 w 480"/>
              <a:gd name="T5" fmla="*/ 2147483647 h 168"/>
              <a:gd name="T6" fmla="*/ 2147483647 w 480"/>
              <a:gd name="T7" fmla="*/ 2147483647 h 168"/>
              <a:gd name="T8" fmla="*/ 2147483647 w 480"/>
              <a:gd name="T9" fmla="*/ 2147483647 h 168"/>
              <a:gd name="T10" fmla="*/ 2147483647 w 480"/>
              <a:gd name="T11" fmla="*/ 2147483647 h 168"/>
              <a:gd name="T12" fmla="*/ 2147483647 w 480"/>
              <a:gd name="T13" fmla="*/ 2147483647 h 1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0"/>
              <a:gd name="T22" fmla="*/ 0 h 168"/>
              <a:gd name="T23" fmla="*/ 480 w 480"/>
              <a:gd name="T24" fmla="*/ 168 h 1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0" h="168">
                <a:moveTo>
                  <a:pt x="0" y="0"/>
                </a:moveTo>
                <a:cubicBezTo>
                  <a:pt x="8" y="2"/>
                  <a:pt x="47" y="11"/>
                  <a:pt x="56" y="16"/>
                </a:cubicBezTo>
                <a:cubicBezTo>
                  <a:pt x="73" y="25"/>
                  <a:pt x="85" y="46"/>
                  <a:pt x="104" y="48"/>
                </a:cubicBezTo>
                <a:cubicBezTo>
                  <a:pt x="125" y="51"/>
                  <a:pt x="147" y="53"/>
                  <a:pt x="168" y="56"/>
                </a:cubicBezTo>
                <a:cubicBezTo>
                  <a:pt x="173" y="64"/>
                  <a:pt x="176" y="75"/>
                  <a:pt x="184" y="80"/>
                </a:cubicBezTo>
                <a:cubicBezTo>
                  <a:pt x="224" y="105"/>
                  <a:pt x="334" y="129"/>
                  <a:pt x="384" y="136"/>
                </a:cubicBezTo>
                <a:cubicBezTo>
                  <a:pt x="414" y="146"/>
                  <a:pt x="451" y="154"/>
                  <a:pt x="480" y="168"/>
                </a:cubicBezTo>
              </a:path>
            </a:pathLst>
          </a:custGeom>
          <a:noFill/>
          <a:ln w="12700">
            <a:solidFill>
              <a:sysClr val="windowText" lastClr="0000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Arc 56"/>
          <p:cNvSpPr>
            <a:spLocks/>
          </p:cNvSpPr>
          <p:nvPr/>
        </p:nvSpPr>
        <p:spPr bwMode="auto">
          <a:xfrm rot="10800000" flipH="1" flipV="1">
            <a:off x="1774081" y="2638028"/>
            <a:ext cx="282575" cy="1584325"/>
          </a:xfrm>
          <a:custGeom>
            <a:avLst/>
            <a:gdLst>
              <a:gd name="T0" fmla="*/ 0 w 22353"/>
              <a:gd name="T1" fmla="*/ 0 h 43197"/>
              <a:gd name="T2" fmla="*/ 0 w 22353"/>
              <a:gd name="T3" fmla="*/ 0 h 43197"/>
              <a:gd name="T4" fmla="*/ 0 w 22353"/>
              <a:gd name="T5" fmla="*/ 0 h 43197"/>
              <a:gd name="T6" fmla="*/ 0 60000 65536"/>
              <a:gd name="T7" fmla="*/ 0 60000 65536"/>
              <a:gd name="T8" fmla="*/ 0 60000 65536"/>
              <a:gd name="T9" fmla="*/ 0 w 22353"/>
              <a:gd name="T10" fmla="*/ 0 h 43197"/>
              <a:gd name="T11" fmla="*/ 22353 w 22353"/>
              <a:gd name="T12" fmla="*/ 43197 h 4319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353" h="43197" fill="none" extrusionOk="0">
                <a:moveTo>
                  <a:pt x="22352" y="43183"/>
                </a:moveTo>
                <a:cubicBezTo>
                  <a:pt x="22102" y="43192"/>
                  <a:pt x="21851" y="43196"/>
                  <a:pt x="21600" y="43197"/>
                </a:cubicBezTo>
                <a:cubicBezTo>
                  <a:pt x="9670" y="43197"/>
                  <a:pt x="0" y="33526"/>
                  <a:pt x="0" y="21597"/>
                </a:cubicBezTo>
                <a:cubicBezTo>
                  <a:pt x="-1" y="9807"/>
                  <a:pt x="9453" y="195"/>
                  <a:pt x="21240" y="-1"/>
                </a:cubicBezTo>
              </a:path>
              <a:path w="22353" h="43197" stroke="0" extrusionOk="0">
                <a:moveTo>
                  <a:pt x="22352" y="43183"/>
                </a:moveTo>
                <a:cubicBezTo>
                  <a:pt x="22102" y="43192"/>
                  <a:pt x="21851" y="43196"/>
                  <a:pt x="21600" y="43197"/>
                </a:cubicBezTo>
                <a:cubicBezTo>
                  <a:pt x="9670" y="43197"/>
                  <a:pt x="0" y="33526"/>
                  <a:pt x="0" y="21597"/>
                </a:cubicBezTo>
                <a:cubicBezTo>
                  <a:pt x="-1" y="9807"/>
                  <a:pt x="9453" y="195"/>
                  <a:pt x="21240" y="-1"/>
                </a:cubicBezTo>
                <a:lnTo>
                  <a:pt x="21600" y="21597"/>
                </a:lnTo>
                <a:close/>
              </a:path>
            </a:pathLst>
          </a:custGeom>
          <a:noFill/>
          <a:ln w="12700">
            <a:solidFill>
              <a:srgbClr val="C0504D"/>
            </a:solidFill>
            <a:round/>
            <a:headEnd/>
            <a:tailEnd type="triangle" w="med" len="lg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Line 75"/>
          <p:cNvSpPr>
            <a:spLocks noChangeShapeType="1"/>
          </p:cNvSpPr>
          <p:nvPr/>
        </p:nvSpPr>
        <p:spPr bwMode="auto">
          <a:xfrm>
            <a:off x="2775794" y="2907903"/>
            <a:ext cx="609600" cy="0"/>
          </a:xfrm>
          <a:prstGeom prst="line">
            <a:avLst/>
          </a:prstGeom>
          <a:noFill/>
          <a:ln w="12700">
            <a:solidFill>
              <a:sysClr val="window" lastClr="FFFFFF"/>
            </a:solidFill>
            <a:round/>
            <a:headEnd/>
            <a:tailEnd type="triangle" w="med" len="med"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Line 69"/>
          <p:cNvSpPr>
            <a:spLocks noChangeShapeType="1"/>
          </p:cNvSpPr>
          <p:nvPr/>
        </p:nvSpPr>
        <p:spPr bwMode="auto">
          <a:xfrm flipH="1" flipV="1">
            <a:off x="981919" y="2603103"/>
            <a:ext cx="1100137" cy="0"/>
          </a:xfrm>
          <a:prstGeom prst="line">
            <a:avLst/>
          </a:prstGeom>
          <a:noFill/>
          <a:ln w="6350">
            <a:solidFill>
              <a:srgbClr val="CC0000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Line 70"/>
          <p:cNvSpPr>
            <a:spLocks noChangeShapeType="1"/>
          </p:cNvSpPr>
          <p:nvPr/>
        </p:nvSpPr>
        <p:spPr bwMode="auto">
          <a:xfrm flipH="1">
            <a:off x="981919" y="4165203"/>
            <a:ext cx="307975" cy="0"/>
          </a:xfrm>
          <a:prstGeom prst="line">
            <a:avLst/>
          </a:prstGeom>
          <a:noFill/>
          <a:ln w="6350">
            <a:solidFill>
              <a:srgbClr val="CC0000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Line 71"/>
          <p:cNvSpPr>
            <a:spLocks noChangeShapeType="1"/>
          </p:cNvSpPr>
          <p:nvPr/>
        </p:nvSpPr>
        <p:spPr bwMode="auto">
          <a:xfrm>
            <a:off x="1053356" y="2638028"/>
            <a:ext cx="0" cy="1519237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  <a:headEnd type="triangle" w="sm" len="lg"/>
            <a:tailEnd type="triangle" w="sm" len="lg"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Rectangle 72"/>
          <p:cNvSpPr>
            <a:spLocks noChangeArrowheads="1"/>
          </p:cNvSpPr>
          <p:nvPr/>
        </p:nvSpPr>
        <p:spPr bwMode="auto">
          <a:xfrm rot="16200000">
            <a:off x="300881" y="3274615"/>
            <a:ext cx="1143000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700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E</a:t>
            </a:r>
            <a:r>
              <a:rPr kumimoji="0" lang="en-US" sz="1400" b="0" i="0" u="none" strike="noStrike" kern="0" cap="none" spc="0" normalizeH="0" baseline="-25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ymbol" pitchFamily="18" charset="2"/>
              </a:rPr>
              <a:t>g</a:t>
            </a: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ymbol" pitchFamily="18" charset="2"/>
            </a:endParaRPr>
          </a:p>
        </p:txBody>
      </p:sp>
      <p:sp>
        <p:nvSpPr>
          <p:cNvPr id="15" name="Text Box 73"/>
          <p:cNvSpPr txBox="1">
            <a:spLocks noChangeArrowheads="1"/>
          </p:cNvSpPr>
          <p:nvPr/>
        </p:nvSpPr>
        <p:spPr bwMode="auto">
          <a:xfrm>
            <a:off x="2013794" y="420965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h</a:t>
            </a:r>
          </a:p>
        </p:txBody>
      </p:sp>
      <p:sp>
        <p:nvSpPr>
          <p:cNvPr id="16" name="Text Box 74"/>
          <p:cNvSpPr txBox="1">
            <a:spLocks noChangeArrowheads="1"/>
          </p:cNvSpPr>
          <p:nvPr/>
        </p:nvSpPr>
        <p:spPr bwMode="auto">
          <a:xfrm>
            <a:off x="2326531" y="2449115"/>
            <a:ext cx="346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e</a:t>
            </a:r>
            <a:r>
              <a:rPr kumimoji="0" lang="sv-SE" sz="1800" b="0" i="0" u="none" strike="noStrike" kern="0" cap="none" spc="0" normalizeH="0" baseline="30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-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29"/>
          <p:cNvSpPr txBox="1">
            <a:spLocks noChangeArrowheads="1"/>
          </p:cNvSpPr>
          <p:nvPr/>
        </p:nvSpPr>
        <p:spPr bwMode="auto">
          <a:xfrm>
            <a:off x="1223219" y="2145903"/>
            <a:ext cx="2557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70000"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semiconductor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sym typeface="Wingdings" pitchFamily="2" charset="2"/>
              </a:rPr>
              <a:t> vacuum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2047131" y="4182665"/>
            <a:ext cx="71438" cy="71438"/>
          </a:xfrm>
          <a:prstGeom prst="ellipse">
            <a:avLst/>
          </a:prstGeom>
          <a:solidFill>
            <a:sysClr val="window" lastClr="FFFFFF"/>
          </a:solidFill>
          <a:ln w="12700" algn="ctr">
            <a:solidFill>
              <a:sysClr val="windowText" lastClr="0000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70000"/>
              <a:buFontTx/>
              <a:buChar char="•"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Oval 36"/>
          <p:cNvSpPr>
            <a:spLocks noChangeArrowheads="1"/>
          </p:cNvSpPr>
          <p:nvPr/>
        </p:nvSpPr>
        <p:spPr bwMode="auto">
          <a:xfrm>
            <a:off x="2029669" y="2568178"/>
            <a:ext cx="71437" cy="71437"/>
          </a:xfrm>
          <a:prstGeom prst="ellipse">
            <a:avLst/>
          </a:prstGeom>
          <a:solidFill>
            <a:sysClr val="windowText" lastClr="000000"/>
          </a:solidFill>
          <a:ln w="12700" algn="ctr">
            <a:solidFill>
              <a:sysClr val="windowText" lastClr="0000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70000"/>
              <a:buFontTx/>
              <a:buChar char="•"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0" name="Arc 56"/>
          <p:cNvSpPr>
            <a:spLocks/>
          </p:cNvSpPr>
          <p:nvPr/>
        </p:nvSpPr>
        <p:spPr bwMode="auto">
          <a:xfrm rot="10800000" flipH="1" flipV="1">
            <a:off x="2077294" y="3574653"/>
            <a:ext cx="228600" cy="647700"/>
          </a:xfrm>
          <a:custGeom>
            <a:avLst/>
            <a:gdLst>
              <a:gd name="T0" fmla="*/ 0 w 22353"/>
              <a:gd name="T1" fmla="*/ 0 h 43197"/>
              <a:gd name="T2" fmla="*/ 0 w 22353"/>
              <a:gd name="T3" fmla="*/ 0 h 43197"/>
              <a:gd name="T4" fmla="*/ 0 w 22353"/>
              <a:gd name="T5" fmla="*/ 0 h 43197"/>
              <a:gd name="T6" fmla="*/ 0 60000 65536"/>
              <a:gd name="T7" fmla="*/ 0 60000 65536"/>
              <a:gd name="T8" fmla="*/ 0 60000 65536"/>
              <a:gd name="T9" fmla="*/ 0 w 22353"/>
              <a:gd name="T10" fmla="*/ 0 h 43197"/>
              <a:gd name="T11" fmla="*/ 22353 w 22353"/>
              <a:gd name="T12" fmla="*/ 43197 h 4319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353" h="43197" fill="none" extrusionOk="0">
                <a:moveTo>
                  <a:pt x="22352" y="43183"/>
                </a:moveTo>
                <a:cubicBezTo>
                  <a:pt x="22102" y="43192"/>
                  <a:pt x="21851" y="43196"/>
                  <a:pt x="21600" y="43197"/>
                </a:cubicBezTo>
                <a:cubicBezTo>
                  <a:pt x="9670" y="43197"/>
                  <a:pt x="0" y="33526"/>
                  <a:pt x="0" y="21597"/>
                </a:cubicBezTo>
                <a:cubicBezTo>
                  <a:pt x="-1" y="9807"/>
                  <a:pt x="9453" y="195"/>
                  <a:pt x="21240" y="-1"/>
                </a:cubicBezTo>
              </a:path>
              <a:path w="22353" h="43197" stroke="0" extrusionOk="0">
                <a:moveTo>
                  <a:pt x="22352" y="43183"/>
                </a:moveTo>
                <a:cubicBezTo>
                  <a:pt x="22102" y="43192"/>
                  <a:pt x="21851" y="43196"/>
                  <a:pt x="21600" y="43197"/>
                </a:cubicBezTo>
                <a:cubicBezTo>
                  <a:pt x="9670" y="43197"/>
                  <a:pt x="0" y="33526"/>
                  <a:pt x="0" y="21597"/>
                </a:cubicBezTo>
                <a:cubicBezTo>
                  <a:pt x="-1" y="9807"/>
                  <a:pt x="9453" y="195"/>
                  <a:pt x="21240" y="-1"/>
                </a:cubicBezTo>
                <a:lnTo>
                  <a:pt x="21600" y="21597"/>
                </a:lnTo>
                <a:close/>
              </a:path>
            </a:pathLst>
          </a:custGeom>
          <a:noFill/>
          <a:ln w="12700">
            <a:solidFill>
              <a:srgbClr val="990000"/>
            </a:solidFill>
            <a:round/>
            <a:headEnd/>
            <a:tailEnd type="triangle" w="med" len="lg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Oval 35"/>
          <p:cNvSpPr>
            <a:spLocks noChangeArrowheads="1"/>
          </p:cNvSpPr>
          <p:nvPr/>
        </p:nvSpPr>
        <p:spPr bwMode="auto">
          <a:xfrm>
            <a:off x="2272556" y="4187428"/>
            <a:ext cx="71438" cy="71437"/>
          </a:xfrm>
          <a:prstGeom prst="ellipse">
            <a:avLst/>
          </a:prstGeom>
          <a:solidFill>
            <a:sysClr val="window" lastClr="FFFFFF"/>
          </a:solidFill>
          <a:ln w="12700" algn="ctr">
            <a:solidFill>
              <a:sysClr val="windowText" lastClr="0000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70000"/>
              <a:buFontTx/>
              <a:buChar char="•"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2" name="Oval 35"/>
          <p:cNvSpPr>
            <a:spLocks noChangeArrowheads="1"/>
          </p:cNvSpPr>
          <p:nvPr/>
        </p:nvSpPr>
        <p:spPr bwMode="auto">
          <a:xfrm>
            <a:off x="2263031" y="3541315"/>
            <a:ext cx="71438" cy="71438"/>
          </a:xfrm>
          <a:prstGeom prst="ellipse">
            <a:avLst/>
          </a:prstGeom>
          <a:solidFill>
            <a:sysClr val="windowText" lastClr="000000"/>
          </a:solidFill>
          <a:ln w="12700" algn="ctr">
            <a:solidFill>
              <a:sysClr val="window" lastClr="FFFFFF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70000"/>
              <a:buFontTx/>
              <a:buChar char="•"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3" name="Line 56"/>
          <p:cNvSpPr>
            <a:spLocks noChangeShapeType="1"/>
          </p:cNvSpPr>
          <p:nvPr/>
        </p:nvSpPr>
        <p:spPr bwMode="auto">
          <a:xfrm>
            <a:off x="2790081" y="1990328"/>
            <a:ext cx="0" cy="1150937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1765" y="332656"/>
            <a:ext cx="341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</a:rPr>
              <a:t>Basics of photodetection </a:t>
            </a:r>
          </a:p>
        </p:txBody>
      </p:sp>
      <p:sp>
        <p:nvSpPr>
          <p:cNvPr id="25" name="ZoneTexte 9"/>
          <p:cNvSpPr txBox="1"/>
          <p:nvPr/>
        </p:nvSpPr>
        <p:spPr bwMode="auto">
          <a:xfrm>
            <a:off x="7672338" y="4368527"/>
            <a:ext cx="500062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err="1">
                <a:solidFill>
                  <a:schemeClr val="tx2"/>
                </a:solidFill>
                <a:latin typeface="Times" pitchFamily="18" charset="0"/>
                <a:cs typeface="Times" pitchFamily="18" charset="0"/>
              </a:rPr>
              <a:t>N</a:t>
            </a:r>
            <a:r>
              <a:rPr lang="en-US" sz="1600" i="1" baseline="-25000" dirty="0" err="1">
                <a:solidFill>
                  <a:schemeClr val="tx2"/>
                </a:solidFill>
              </a:rPr>
              <a:t>γ</a:t>
            </a:r>
            <a:endParaRPr lang="en-US" sz="1600" i="1" baseline="-25000" dirty="0">
              <a:solidFill>
                <a:schemeClr val="tx2"/>
              </a:solidFill>
            </a:endParaRPr>
          </a:p>
        </p:txBody>
      </p:sp>
      <p:sp>
        <p:nvSpPr>
          <p:cNvPr id="26" name="Cube 25"/>
          <p:cNvSpPr/>
          <p:nvPr/>
        </p:nvSpPr>
        <p:spPr bwMode="auto">
          <a:xfrm>
            <a:off x="6730530" y="4931023"/>
            <a:ext cx="1344404" cy="565150"/>
          </a:xfrm>
          <a:prstGeom prst="cube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>
                <a:solidFill>
                  <a:schemeClr val="tx2"/>
                </a:solidFill>
              </a:rPr>
              <a:t>photodet</a:t>
            </a:r>
          </a:p>
        </p:txBody>
      </p:sp>
      <p:cxnSp>
        <p:nvCxnSpPr>
          <p:cNvPr id="27" name="Connecteur droit avec flèche 12"/>
          <p:cNvCxnSpPr/>
          <p:nvPr/>
        </p:nvCxnSpPr>
        <p:spPr bwMode="auto">
          <a:xfrm rot="5400000">
            <a:off x="6842627" y="5768429"/>
            <a:ext cx="522287" cy="31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13"/>
          <p:cNvCxnSpPr/>
          <p:nvPr/>
        </p:nvCxnSpPr>
        <p:spPr bwMode="auto">
          <a:xfrm rot="5400000">
            <a:off x="7029951" y="5755729"/>
            <a:ext cx="522287" cy="31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14"/>
          <p:cNvCxnSpPr/>
          <p:nvPr/>
        </p:nvCxnSpPr>
        <p:spPr bwMode="auto">
          <a:xfrm rot="5400000">
            <a:off x="7215689" y="5768429"/>
            <a:ext cx="522287" cy="31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15"/>
          <p:cNvSpPr txBox="1"/>
          <p:nvPr/>
        </p:nvSpPr>
        <p:spPr bwMode="auto">
          <a:xfrm>
            <a:off x="6840295" y="5524748"/>
            <a:ext cx="12640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2"/>
                </a:solidFill>
              </a:rPr>
              <a:t>              </a:t>
            </a:r>
            <a:r>
              <a:rPr lang="en-US" sz="1600" i="1" dirty="0" err="1" smtClean="0">
                <a:solidFill>
                  <a:schemeClr val="tx2"/>
                </a:solidFill>
                <a:latin typeface="Times" pitchFamily="18" charset="0"/>
                <a:cs typeface="Times" pitchFamily="18" charset="0"/>
              </a:rPr>
              <a:t>N</a:t>
            </a:r>
            <a:r>
              <a:rPr lang="en-US" sz="1600" i="1" baseline="-25000" dirty="0" err="1" smtClean="0">
                <a:solidFill>
                  <a:schemeClr val="tx2"/>
                </a:solidFill>
              </a:rPr>
              <a:t>pe</a:t>
            </a:r>
            <a:endParaRPr lang="en-US" sz="1600" i="1" baseline="-25000" dirty="0">
              <a:solidFill>
                <a:schemeClr val="tx2"/>
              </a:solidFill>
            </a:endParaRPr>
          </a:p>
        </p:txBody>
      </p:sp>
      <p:sp>
        <p:nvSpPr>
          <p:cNvPr id="31" name="ZoneTexte 21"/>
          <p:cNvSpPr txBox="1"/>
          <p:nvPr/>
        </p:nvSpPr>
        <p:spPr bwMode="auto">
          <a:xfrm>
            <a:off x="7128537" y="1418505"/>
            <a:ext cx="7801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2"/>
                </a:solidFill>
                <a:latin typeface="Times" pitchFamily="18" charset="0"/>
                <a:cs typeface="Times" pitchFamily="18" charset="0"/>
              </a:rPr>
              <a:t>P</a:t>
            </a:r>
            <a:r>
              <a:rPr lang="en-US" sz="1600" dirty="0">
                <a:solidFill>
                  <a:schemeClr val="tx2"/>
                </a:solidFill>
              </a:rPr>
              <a:t> [W]</a:t>
            </a:r>
          </a:p>
        </p:txBody>
      </p:sp>
      <p:cxnSp>
        <p:nvCxnSpPr>
          <p:cNvPr id="32" name="Connecteur droit avec flèche 24"/>
          <p:cNvCxnSpPr/>
          <p:nvPr/>
        </p:nvCxnSpPr>
        <p:spPr bwMode="auto">
          <a:xfrm flipV="1">
            <a:off x="8262792" y="1981276"/>
            <a:ext cx="269648" cy="49681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25"/>
          <p:cNvSpPr txBox="1"/>
          <p:nvPr/>
        </p:nvSpPr>
        <p:spPr bwMode="auto">
          <a:xfrm>
            <a:off x="7044548" y="2840905"/>
            <a:ext cx="642938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2"/>
                </a:solidFill>
                <a:latin typeface="Times" pitchFamily="18" charset="0"/>
                <a:cs typeface="Times" pitchFamily="18" charset="0"/>
              </a:rPr>
              <a:t>I</a:t>
            </a:r>
            <a:r>
              <a:rPr lang="en-US" sz="1600" dirty="0">
                <a:solidFill>
                  <a:schemeClr val="tx2"/>
                </a:solidFill>
              </a:rPr>
              <a:t> [A]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376194" y="4394343"/>
            <a:ext cx="605558" cy="608767"/>
            <a:chOff x="3851920" y="2492896"/>
            <a:chExt cx="1797571" cy="1807096"/>
          </a:xfrm>
        </p:grpSpPr>
        <p:cxnSp>
          <p:nvCxnSpPr>
            <p:cNvPr id="35" name="Curved Connector 34"/>
            <p:cNvCxnSpPr/>
            <p:nvPr/>
          </p:nvCxnSpPr>
          <p:spPr>
            <a:xfrm>
              <a:off x="3851920" y="2492896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35"/>
            <p:cNvCxnSpPr/>
            <p:nvPr/>
          </p:nvCxnSpPr>
          <p:spPr>
            <a:xfrm>
              <a:off x="4444760" y="3095261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urved Connector 36"/>
            <p:cNvCxnSpPr/>
            <p:nvPr/>
          </p:nvCxnSpPr>
          <p:spPr>
            <a:xfrm>
              <a:off x="5047126" y="3697627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6669890" y="4383350"/>
            <a:ext cx="605558" cy="608767"/>
            <a:chOff x="3851920" y="2492896"/>
            <a:chExt cx="1797571" cy="1807096"/>
          </a:xfrm>
        </p:grpSpPr>
        <p:cxnSp>
          <p:nvCxnSpPr>
            <p:cNvPr id="39" name="Curved Connector 38"/>
            <p:cNvCxnSpPr/>
            <p:nvPr/>
          </p:nvCxnSpPr>
          <p:spPr>
            <a:xfrm>
              <a:off x="3851920" y="2492896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urved Connector 39"/>
            <p:cNvCxnSpPr/>
            <p:nvPr/>
          </p:nvCxnSpPr>
          <p:spPr>
            <a:xfrm>
              <a:off x="4444760" y="3095261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urved Connector 40"/>
            <p:cNvCxnSpPr/>
            <p:nvPr/>
          </p:nvCxnSpPr>
          <p:spPr>
            <a:xfrm>
              <a:off x="5047126" y="3697627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6957922" y="4416053"/>
            <a:ext cx="605558" cy="608767"/>
            <a:chOff x="3851920" y="2492896"/>
            <a:chExt cx="1797571" cy="1807096"/>
          </a:xfrm>
        </p:grpSpPr>
        <p:cxnSp>
          <p:nvCxnSpPr>
            <p:cNvPr id="43" name="Curved Connector 42"/>
            <p:cNvCxnSpPr/>
            <p:nvPr/>
          </p:nvCxnSpPr>
          <p:spPr>
            <a:xfrm>
              <a:off x="3851920" y="2492896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urved Connector 43"/>
            <p:cNvCxnSpPr/>
            <p:nvPr/>
          </p:nvCxnSpPr>
          <p:spPr>
            <a:xfrm>
              <a:off x="4444760" y="3095261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urved Connector 44"/>
            <p:cNvCxnSpPr/>
            <p:nvPr/>
          </p:nvCxnSpPr>
          <p:spPr>
            <a:xfrm>
              <a:off x="5047126" y="3697627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7317962" y="4416053"/>
            <a:ext cx="605558" cy="608767"/>
            <a:chOff x="3851920" y="2492896"/>
            <a:chExt cx="1797571" cy="1807096"/>
          </a:xfrm>
        </p:grpSpPr>
        <p:cxnSp>
          <p:nvCxnSpPr>
            <p:cNvPr id="47" name="Curved Connector 46"/>
            <p:cNvCxnSpPr/>
            <p:nvPr/>
          </p:nvCxnSpPr>
          <p:spPr>
            <a:xfrm>
              <a:off x="3851920" y="2492896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urved Connector 47"/>
            <p:cNvCxnSpPr/>
            <p:nvPr/>
          </p:nvCxnSpPr>
          <p:spPr>
            <a:xfrm>
              <a:off x="4444760" y="3095261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urved Connector 48"/>
            <p:cNvCxnSpPr/>
            <p:nvPr/>
          </p:nvCxnSpPr>
          <p:spPr>
            <a:xfrm>
              <a:off x="5047126" y="3697627"/>
              <a:ext cx="602365" cy="602365"/>
            </a:xfrm>
            <a:prstGeom prst="curvedConnector3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Cube 49"/>
          <p:cNvSpPr/>
          <p:nvPr/>
        </p:nvSpPr>
        <p:spPr bwMode="auto">
          <a:xfrm>
            <a:off x="6625747" y="1978024"/>
            <a:ext cx="1282897" cy="565150"/>
          </a:xfrm>
          <a:prstGeom prst="cube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solidFill>
                  <a:schemeClr val="tx2"/>
                </a:solidFill>
              </a:rPr>
              <a:t>photodet</a:t>
            </a:r>
            <a:endParaRPr lang="en-US" sz="1600" dirty="0">
              <a:solidFill>
                <a:schemeClr val="tx2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655014" y="1473968"/>
            <a:ext cx="605558" cy="608767"/>
            <a:chOff x="3851920" y="2492896"/>
            <a:chExt cx="1797571" cy="1807096"/>
          </a:xfrm>
        </p:grpSpPr>
        <p:cxnSp>
          <p:nvCxnSpPr>
            <p:cNvPr id="52" name="Curved Connector 51"/>
            <p:cNvCxnSpPr/>
            <p:nvPr/>
          </p:nvCxnSpPr>
          <p:spPr>
            <a:xfrm>
              <a:off x="3851920" y="2492896"/>
              <a:ext cx="602365" cy="602365"/>
            </a:xfrm>
            <a:prstGeom prst="curvedConnector3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urved Connector 52"/>
            <p:cNvCxnSpPr/>
            <p:nvPr/>
          </p:nvCxnSpPr>
          <p:spPr>
            <a:xfrm>
              <a:off x="4444760" y="3095261"/>
              <a:ext cx="602365" cy="602365"/>
            </a:xfrm>
            <a:prstGeom prst="curvedConnector3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urved Connector 53"/>
            <p:cNvCxnSpPr/>
            <p:nvPr/>
          </p:nvCxnSpPr>
          <p:spPr>
            <a:xfrm>
              <a:off x="5047126" y="3697627"/>
              <a:ext cx="602365" cy="602365"/>
            </a:xfrm>
            <a:prstGeom prst="curvedConnector3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/>
          <p:cNvSpPr txBox="1"/>
          <p:nvPr/>
        </p:nvSpPr>
        <p:spPr>
          <a:xfrm>
            <a:off x="431791" y="1099482"/>
            <a:ext cx="487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Many photosensitive materials are semiconductors, but </a:t>
            </a:r>
            <a:r>
              <a:rPr lang="en-GB" sz="1600" dirty="0" err="1" smtClean="0">
                <a:solidFill>
                  <a:schemeClr val="tx2"/>
                </a:solidFill>
              </a:rPr>
              <a:t>photoeffect</a:t>
            </a:r>
            <a:r>
              <a:rPr lang="en-GB" sz="1600" dirty="0" smtClean="0">
                <a:solidFill>
                  <a:schemeClr val="tx2"/>
                </a:solidFill>
              </a:rPr>
              <a:t> can also be observed from gases and liquids.  </a:t>
            </a:r>
          </a:p>
        </p:txBody>
      </p:sp>
      <p:sp>
        <p:nvSpPr>
          <p:cNvPr id="57" name="Oval 56"/>
          <p:cNvSpPr/>
          <p:nvPr/>
        </p:nvSpPr>
        <p:spPr>
          <a:xfrm>
            <a:off x="8216528" y="2117724"/>
            <a:ext cx="315912" cy="31591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8" name="Straight Connector 67"/>
          <p:cNvCxnSpPr/>
          <p:nvPr/>
        </p:nvCxnSpPr>
        <p:spPr>
          <a:xfrm>
            <a:off x="6325347" y="2275680"/>
            <a:ext cx="0" cy="488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25347" y="2763836"/>
            <a:ext cx="207226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endCxn id="57" idx="4"/>
          </p:cNvCxnSpPr>
          <p:nvPr/>
        </p:nvCxnSpPr>
        <p:spPr>
          <a:xfrm flipH="1" flipV="1">
            <a:off x="8374484" y="2433636"/>
            <a:ext cx="23132" cy="33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Up Arrow 76"/>
          <p:cNvSpPr/>
          <p:nvPr/>
        </p:nvSpPr>
        <p:spPr>
          <a:xfrm rot="3992328">
            <a:off x="5331523" y="2530441"/>
            <a:ext cx="360040" cy="1092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Up Arrow 77"/>
          <p:cNvSpPr/>
          <p:nvPr/>
        </p:nvSpPr>
        <p:spPr>
          <a:xfrm rot="6894525">
            <a:off x="5347489" y="3525836"/>
            <a:ext cx="360040" cy="1092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TextBox 79"/>
          <p:cNvSpPr txBox="1"/>
          <p:nvPr/>
        </p:nvSpPr>
        <p:spPr>
          <a:xfrm rot="20281524">
            <a:off x="4477748" y="2434619"/>
            <a:ext cx="18576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Internal </a:t>
            </a:r>
            <a:r>
              <a:rPr lang="en-GB" sz="1600" dirty="0" err="1" smtClean="0">
                <a:solidFill>
                  <a:schemeClr val="tx2"/>
                </a:solidFill>
              </a:rPr>
              <a:t>photoeffect</a:t>
            </a:r>
            <a:endParaRPr lang="en-GB" sz="1600" dirty="0" smtClean="0">
              <a:solidFill>
                <a:schemeClr val="tx2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 rot="1568425">
            <a:off x="4360006" y="4199249"/>
            <a:ext cx="1890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External </a:t>
            </a:r>
            <a:r>
              <a:rPr lang="en-GB" sz="1600" dirty="0" err="1" smtClean="0">
                <a:solidFill>
                  <a:schemeClr val="tx2"/>
                </a:solidFill>
              </a:rPr>
              <a:t>photoeffect</a:t>
            </a:r>
            <a:endParaRPr lang="en-GB" sz="1600" dirty="0" smtClean="0">
              <a:solidFill>
                <a:schemeClr val="tx2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2782269" y="2638028"/>
            <a:ext cx="1141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buClr>
                <a:srgbClr val="0000FF"/>
              </a:buClr>
              <a:buSzPct val="70000"/>
              <a:defRPr/>
            </a:pPr>
            <a:r>
              <a:rPr lang="en-US" sz="1200" kern="0" dirty="0">
                <a:solidFill>
                  <a:sysClr val="windowText" lastClr="000000"/>
                </a:solidFill>
                <a:latin typeface="Calibri" pitchFamily="34" charset="0"/>
              </a:rPr>
              <a:t>E</a:t>
            </a:r>
            <a:r>
              <a:rPr lang="en-US" sz="1200" kern="0" baseline="-25000" dirty="0">
                <a:solidFill>
                  <a:sysClr val="windowText" lastClr="000000"/>
                </a:solidFill>
                <a:latin typeface="Calibri" pitchFamily="34" charset="0"/>
              </a:rPr>
              <a:t>A</a:t>
            </a:r>
            <a:r>
              <a:rPr lang="en-US" sz="1200" kern="0" dirty="0">
                <a:solidFill>
                  <a:sysClr val="windowText" lastClr="000000"/>
                </a:solidFill>
                <a:latin typeface="Calibri" pitchFamily="34" charset="0"/>
              </a:rPr>
              <a:t> = electron </a:t>
            </a:r>
          </a:p>
          <a:p>
            <a:pPr lvl="0" algn="ctr" eaLnBrk="0" hangingPunct="0">
              <a:buClr>
                <a:srgbClr val="0000FF"/>
              </a:buClr>
              <a:buSzPct val="70000"/>
              <a:defRPr/>
            </a:pPr>
            <a:r>
              <a:rPr lang="en-US" sz="1200" kern="0" dirty="0">
                <a:solidFill>
                  <a:sysClr val="windowText" lastClr="000000"/>
                </a:solidFill>
                <a:latin typeface="Calibri" pitchFamily="34" charset="0"/>
              </a:rPr>
              <a:t>affinity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58134" y="4698726"/>
            <a:ext cx="2814938" cy="91307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Internal </a:t>
            </a:r>
            <a:r>
              <a:rPr lang="en-GB" sz="1600" dirty="0" err="1" smtClean="0">
                <a:solidFill>
                  <a:schemeClr val="tx2"/>
                </a:solidFill>
              </a:rPr>
              <a:t>photoeffect</a:t>
            </a:r>
            <a:r>
              <a:rPr lang="en-GB" sz="1600" dirty="0" smtClean="0">
                <a:solidFill>
                  <a:schemeClr val="tx2"/>
                </a:solidFill>
              </a:rPr>
              <a:t>: </a:t>
            </a:r>
            <a:r>
              <a:rPr lang="en-GB" sz="1600" dirty="0" err="1" smtClean="0">
                <a:solidFill>
                  <a:schemeClr val="tx2"/>
                </a:solidFill>
              </a:rPr>
              <a:t>E</a:t>
            </a:r>
            <a:r>
              <a:rPr lang="en-GB" sz="1600" baseline="-25000" dirty="0" err="1" smtClean="0">
                <a:solidFill>
                  <a:schemeClr val="tx2"/>
                </a:solidFill>
                <a:latin typeface="Symbol" pitchFamily="18" charset="2"/>
              </a:rPr>
              <a:t>g</a:t>
            </a:r>
            <a:r>
              <a:rPr lang="en-GB" sz="1600" dirty="0" smtClean="0">
                <a:solidFill>
                  <a:schemeClr val="tx2"/>
                </a:solidFill>
              </a:rPr>
              <a:t> &gt; </a:t>
            </a:r>
            <a:r>
              <a:rPr lang="en-GB" sz="1600" dirty="0" err="1" smtClean="0">
                <a:solidFill>
                  <a:schemeClr val="tx2"/>
                </a:solidFill>
              </a:rPr>
              <a:t>E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g</a:t>
            </a:r>
            <a:endParaRPr lang="en-GB" sz="1600" baseline="-25000" dirty="0" smtClean="0">
              <a:solidFill>
                <a:schemeClr val="tx2"/>
              </a:solidFill>
            </a:endParaRPr>
          </a:p>
          <a:p>
            <a:endParaRPr lang="en-GB" sz="1600" baseline="-25000" dirty="0" smtClean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External </a:t>
            </a:r>
            <a:r>
              <a:rPr lang="en-GB" sz="1600" dirty="0" err="1">
                <a:solidFill>
                  <a:schemeClr val="tx2"/>
                </a:solidFill>
              </a:rPr>
              <a:t>photoeffect</a:t>
            </a:r>
            <a:r>
              <a:rPr lang="en-GB" sz="1600" dirty="0">
                <a:solidFill>
                  <a:schemeClr val="tx2"/>
                </a:solidFill>
              </a:rPr>
              <a:t>: </a:t>
            </a:r>
            <a:r>
              <a:rPr lang="en-GB" sz="1600" dirty="0" err="1">
                <a:solidFill>
                  <a:schemeClr val="tx2"/>
                </a:solidFill>
              </a:rPr>
              <a:t>E</a:t>
            </a:r>
            <a:r>
              <a:rPr lang="en-GB" sz="1600" baseline="-25000" dirty="0" err="1">
                <a:solidFill>
                  <a:schemeClr val="tx2"/>
                </a:solidFill>
                <a:latin typeface="Symbol" pitchFamily="18" charset="2"/>
              </a:rPr>
              <a:t>g</a:t>
            </a:r>
            <a:r>
              <a:rPr lang="en-GB" sz="1600" dirty="0">
                <a:solidFill>
                  <a:schemeClr val="tx2"/>
                </a:solidFill>
              </a:rPr>
              <a:t> &gt; </a:t>
            </a:r>
            <a:r>
              <a:rPr lang="en-GB" sz="1600" dirty="0" err="1" smtClean="0">
                <a:solidFill>
                  <a:schemeClr val="tx2"/>
                </a:solidFill>
              </a:rPr>
              <a:t>E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g</a:t>
            </a:r>
            <a:r>
              <a:rPr lang="en-GB" sz="1600" baseline="-25000" dirty="0" smtClean="0">
                <a:solidFill>
                  <a:schemeClr val="tx2"/>
                </a:solidFill>
              </a:rPr>
              <a:t> + </a:t>
            </a:r>
            <a:r>
              <a:rPr lang="en-GB" sz="1600" dirty="0" smtClean="0">
                <a:solidFill>
                  <a:schemeClr val="tx2"/>
                </a:solidFill>
              </a:rPr>
              <a:t>E</a:t>
            </a:r>
            <a:r>
              <a:rPr lang="en-GB" sz="1600" baseline="-25000" dirty="0" smtClean="0">
                <a:solidFill>
                  <a:schemeClr val="tx2"/>
                </a:solidFill>
              </a:rPr>
              <a:t>A</a:t>
            </a:r>
            <a:endParaRPr lang="en-GB" sz="1600" baseline="-25000" dirty="0">
              <a:solidFill>
                <a:srgbClr val="C00000"/>
              </a:solidFill>
            </a:endParaRPr>
          </a:p>
          <a:p>
            <a:endParaRPr lang="en-GB" sz="1600" baseline="-250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0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589"/>
    </mc:Choice>
    <mc:Fallback xmlns="">
      <p:transition spd="slow" advTm="9258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9512" y="64347"/>
            <a:ext cx="8640960" cy="6682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3" name="Rectangle 26"/>
          <p:cNvSpPr txBox="1">
            <a:spLocks/>
          </p:cNvSpPr>
          <p:nvPr/>
        </p:nvSpPr>
        <p:spPr>
          <a:xfrm>
            <a:off x="1043384" y="274638"/>
            <a:ext cx="6985000" cy="490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C00000"/>
                </a:solidFill>
              </a:rPr>
              <a:t>Family tree of photo-detectors</a:t>
            </a:r>
            <a:endParaRPr lang="en-US" sz="18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49010" y="988477"/>
            <a:ext cx="2151871" cy="461665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b="1" dirty="0" smtClean="0">
                <a:solidFill>
                  <a:schemeClr val="tx2"/>
                </a:solidFill>
                <a:latin typeface="Calibri" pitchFamily="34" charset="0"/>
              </a:rPr>
              <a:t>Photodetectors</a:t>
            </a:r>
            <a:endParaRPr lang="en-GB" sz="24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3657600" y="2276475"/>
            <a:ext cx="1930401" cy="646331"/>
          </a:xfrm>
          <a:prstGeom prst="rect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Calibri" pitchFamily="34" charset="0"/>
              </a:rPr>
              <a:t>“Vacuum”</a:t>
            </a:r>
            <a:endParaRPr lang="en-US" sz="2000" b="1" dirty="0">
              <a:solidFill>
                <a:schemeClr val="tx2"/>
              </a:solidFill>
              <a:latin typeface="Calibri" pitchFamily="34" charset="0"/>
            </a:endParaRP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Calibri" pitchFamily="34" charset="0"/>
              </a:rPr>
              <a:t>External </a:t>
            </a:r>
            <a:r>
              <a:rPr lang="en-US" sz="1600" b="1" dirty="0" err="1">
                <a:solidFill>
                  <a:srgbClr val="C00000"/>
                </a:solidFill>
                <a:latin typeface="Calibri" pitchFamily="34" charset="0"/>
              </a:rPr>
              <a:t>photoeffect</a:t>
            </a:r>
            <a:endParaRPr lang="en-GB" sz="16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588963" y="2276475"/>
            <a:ext cx="1930401" cy="646331"/>
          </a:xfrm>
          <a:prstGeom prst="rect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Calibri" pitchFamily="34" charset="0"/>
              </a:rPr>
              <a:t>Gas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Calibri" pitchFamily="34" charset="0"/>
              </a:rPr>
              <a:t>External </a:t>
            </a:r>
            <a:r>
              <a:rPr lang="en-US" sz="1600" b="1" dirty="0" err="1">
                <a:solidFill>
                  <a:srgbClr val="C00000"/>
                </a:solidFill>
                <a:latin typeface="Calibri" pitchFamily="34" charset="0"/>
              </a:rPr>
              <a:t>photoeffect</a:t>
            </a:r>
            <a:endParaRPr lang="en-GB" sz="16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6710670" y="2276475"/>
            <a:ext cx="1899623" cy="646331"/>
          </a:xfrm>
          <a:prstGeom prst="rect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Calibri" pitchFamily="34" charset="0"/>
              </a:rPr>
              <a:t>Solid state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Calibri" pitchFamily="34" charset="0"/>
              </a:rPr>
              <a:t>Internal </a:t>
            </a:r>
            <a:r>
              <a:rPr lang="en-US" sz="1600" b="1" dirty="0" err="1">
                <a:solidFill>
                  <a:srgbClr val="C00000"/>
                </a:solidFill>
                <a:latin typeface="Calibri" pitchFamily="34" charset="0"/>
              </a:rPr>
              <a:t>photoeffect</a:t>
            </a:r>
            <a:endParaRPr lang="en-GB" sz="16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2195513" y="3467100"/>
            <a:ext cx="1936750" cy="2292350"/>
          </a:xfrm>
          <a:prstGeom prst="rect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u="sng" dirty="0">
                <a:solidFill>
                  <a:schemeClr val="tx2"/>
                </a:solidFill>
                <a:latin typeface="Calibri" pitchFamily="34" charset="0"/>
              </a:rPr>
              <a:t>Avalanche gain </a:t>
            </a:r>
          </a:p>
          <a:p>
            <a:r>
              <a:rPr lang="en-US" sz="1600" b="1" u="sng" dirty="0">
                <a:solidFill>
                  <a:schemeClr val="tx2"/>
                </a:solidFill>
                <a:latin typeface="Calibri" pitchFamily="34" charset="0"/>
              </a:rPr>
              <a:t>Process</a:t>
            </a:r>
          </a:p>
          <a:p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Dynodes 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  <a:sym typeface="Wingdings" pitchFamily="2" charset="2"/>
              </a:rPr>
              <a:t> PMT</a:t>
            </a:r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Continuous dynode </a:t>
            </a:r>
          </a:p>
          <a:p>
            <a:pPr>
              <a:buFont typeface="Wingdings" pitchFamily="2" charset="2"/>
              <a:buChar char="à"/>
            </a:pPr>
            <a:r>
              <a:rPr lang="en-US" sz="1600" dirty="0" err="1">
                <a:solidFill>
                  <a:schemeClr val="tx2"/>
                </a:solidFill>
                <a:latin typeface="Calibri" pitchFamily="34" charset="0"/>
                <a:sym typeface="Wingdings" pitchFamily="2" charset="2"/>
              </a:rPr>
              <a:t>Channeltron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  <a:sym typeface="Wingdings" pitchFamily="2" charset="2"/>
              </a:rPr>
              <a:t>, 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MCP </a:t>
            </a:r>
          </a:p>
          <a:p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Multi-Anode devices</a:t>
            </a:r>
            <a:endParaRPr lang="en-GB" sz="16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4427538" y="3462099"/>
            <a:ext cx="2305050" cy="2308324"/>
          </a:xfrm>
          <a:prstGeom prst="rect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u="sng" dirty="0">
                <a:solidFill>
                  <a:schemeClr val="tx2"/>
                </a:solidFill>
                <a:latin typeface="Calibri" pitchFamily="34" charset="0"/>
              </a:rPr>
              <a:t>Other gain process </a:t>
            </a:r>
          </a:p>
          <a:p>
            <a:r>
              <a:rPr lang="en-US" sz="1600" b="1" u="sng" dirty="0">
                <a:solidFill>
                  <a:schemeClr val="tx2"/>
                </a:solidFill>
                <a:latin typeface="Calibri" pitchFamily="34" charset="0"/>
              </a:rPr>
              <a:t>= Hybrid tubes</a:t>
            </a:r>
          </a:p>
          <a:p>
            <a:endParaRPr lang="en-US" sz="1600" dirty="0" smtClean="0">
              <a:solidFill>
                <a:schemeClr val="tx2"/>
              </a:solidFill>
              <a:latin typeface="Calibri" pitchFamily="34" charset="0"/>
            </a:endParaRPr>
          </a:p>
          <a:p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endParaRPr lang="en-US" sz="1600" dirty="0" smtClean="0">
              <a:solidFill>
                <a:schemeClr val="tx2"/>
              </a:solidFill>
              <a:latin typeface="Calibri" pitchFamily="34" charset="0"/>
            </a:endParaRPr>
          </a:p>
          <a:p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endParaRPr lang="en-US" sz="1600" dirty="0" smtClean="0">
              <a:solidFill>
                <a:schemeClr val="tx2"/>
              </a:solidFill>
              <a:latin typeface="Calibri" pitchFamily="34" charset="0"/>
            </a:endParaRPr>
          </a:p>
          <a:p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270570" y="3487216"/>
            <a:ext cx="1530350" cy="830263"/>
          </a:xfrm>
          <a:prstGeom prst="rect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Calibri" pitchFamily="34" charset="0"/>
              </a:rPr>
              <a:t>TMAE      MWPC</a:t>
            </a:r>
          </a:p>
          <a:p>
            <a:r>
              <a:rPr lang="en-US" sz="1600">
                <a:solidFill>
                  <a:schemeClr val="tx2"/>
                </a:solidFill>
                <a:latin typeface="Calibri" pitchFamily="34" charset="0"/>
              </a:rPr>
              <a:t>TEA    +    GEM</a:t>
            </a:r>
          </a:p>
          <a:p>
            <a:r>
              <a:rPr lang="en-US" sz="1600">
                <a:solidFill>
                  <a:schemeClr val="tx2"/>
                </a:solidFill>
                <a:latin typeface="Calibri" pitchFamily="34" charset="0"/>
              </a:rPr>
              <a:t>CsI            …</a:t>
            </a: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7164388" y="3429000"/>
            <a:ext cx="1322670" cy="1569660"/>
          </a:xfrm>
          <a:prstGeom prst="rect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PIN-diode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APD </a:t>
            </a:r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600" dirty="0" err="1" smtClean="0">
                <a:solidFill>
                  <a:schemeClr val="tx2"/>
                </a:solidFill>
                <a:latin typeface="Calibri" pitchFamily="34" charset="0"/>
              </a:rPr>
              <a:t>SiPM</a:t>
            </a:r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Digital </a:t>
            </a:r>
            <a:r>
              <a:rPr lang="en-US" sz="1600" dirty="0" err="1" smtClean="0">
                <a:solidFill>
                  <a:schemeClr val="tx2"/>
                </a:solidFill>
                <a:latin typeface="Calibri" pitchFamily="34" charset="0"/>
              </a:rPr>
              <a:t>SiPM</a:t>
            </a:r>
            <a:endParaRPr lang="en-US" sz="1600" dirty="0" smtClean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CMOS imager</a:t>
            </a:r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CCD</a:t>
            </a:r>
          </a:p>
        </p:txBody>
      </p:sp>
      <p:cxnSp>
        <p:nvCxnSpPr>
          <p:cNvPr id="12" name="Straight Arrow Connector 18"/>
          <p:cNvCxnSpPr>
            <a:cxnSpLocks noChangeShapeType="1"/>
          </p:cNvCxnSpPr>
          <p:nvPr/>
        </p:nvCxnSpPr>
        <p:spPr bwMode="auto">
          <a:xfrm>
            <a:off x="4629150" y="1476375"/>
            <a:ext cx="22225" cy="8001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oval" w="med" len="med"/>
          </a:ln>
        </p:spPr>
      </p:cxnSp>
      <p:cxnSp>
        <p:nvCxnSpPr>
          <p:cNvPr id="13" name="Straight Arrow Connector 20"/>
          <p:cNvCxnSpPr>
            <a:cxnSpLocks noChangeShapeType="1"/>
            <a:stCxn id="4" idx="2"/>
            <a:endCxn id="6" idx="0"/>
          </p:cNvCxnSpPr>
          <p:nvPr/>
        </p:nvCxnSpPr>
        <p:spPr bwMode="auto">
          <a:xfrm flipH="1">
            <a:off x="1554164" y="1450142"/>
            <a:ext cx="3070782" cy="82633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oval" w="med" len="med"/>
          </a:ln>
        </p:spPr>
      </p:cxnSp>
      <p:cxnSp>
        <p:nvCxnSpPr>
          <p:cNvPr id="14" name="Straight Arrow Connector 22"/>
          <p:cNvCxnSpPr>
            <a:cxnSpLocks noChangeShapeType="1"/>
            <a:stCxn id="4" idx="2"/>
            <a:endCxn id="7" idx="0"/>
          </p:cNvCxnSpPr>
          <p:nvPr/>
        </p:nvCxnSpPr>
        <p:spPr bwMode="auto">
          <a:xfrm>
            <a:off x="4624946" y="1450142"/>
            <a:ext cx="3035536" cy="82633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oval" w="med" len="med"/>
          </a:ln>
        </p:spPr>
      </p:cxnSp>
      <p:cxnSp>
        <p:nvCxnSpPr>
          <p:cNvPr id="15" name="Straight Arrow Connector 24"/>
          <p:cNvCxnSpPr>
            <a:cxnSpLocks noChangeShapeType="1"/>
            <a:stCxn id="5" idx="2"/>
            <a:endCxn id="8" idx="0"/>
          </p:cNvCxnSpPr>
          <p:nvPr/>
        </p:nvCxnSpPr>
        <p:spPr bwMode="auto">
          <a:xfrm flipH="1">
            <a:off x="3163888" y="2922806"/>
            <a:ext cx="1458913" cy="544294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oval" w="med" len="med"/>
          </a:ln>
        </p:spPr>
      </p:cxnSp>
      <p:cxnSp>
        <p:nvCxnSpPr>
          <p:cNvPr id="16" name="Straight Arrow Connector 26"/>
          <p:cNvCxnSpPr>
            <a:cxnSpLocks noChangeShapeType="1"/>
            <a:stCxn id="5" idx="2"/>
            <a:endCxn id="9" idx="0"/>
          </p:cNvCxnSpPr>
          <p:nvPr/>
        </p:nvCxnSpPr>
        <p:spPr bwMode="auto">
          <a:xfrm>
            <a:off x="4622801" y="2922806"/>
            <a:ext cx="957262" cy="53929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oval" w="med" len="med"/>
          </a:ln>
        </p:spPr>
      </p:cxnSp>
      <p:cxnSp>
        <p:nvCxnSpPr>
          <p:cNvPr id="17" name="Straight Arrow Connector 28"/>
          <p:cNvCxnSpPr>
            <a:cxnSpLocks noChangeShapeType="1"/>
            <a:stCxn id="6" idx="2"/>
            <a:endCxn id="10" idx="0"/>
          </p:cNvCxnSpPr>
          <p:nvPr/>
        </p:nvCxnSpPr>
        <p:spPr bwMode="auto">
          <a:xfrm flipH="1">
            <a:off x="1035745" y="2922806"/>
            <a:ext cx="518419" cy="56441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oval" w="med" len="med"/>
          </a:ln>
        </p:spPr>
      </p:cxnSp>
      <p:cxnSp>
        <p:nvCxnSpPr>
          <p:cNvPr id="18" name="Straight Arrow Connector 31"/>
          <p:cNvCxnSpPr>
            <a:cxnSpLocks noChangeShapeType="1"/>
            <a:stCxn id="7" idx="2"/>
            <a:endCxn id="11" idx="0"/>
          </p:cNvCxnSpPr>
          <p:nvPr/>
        </p:nvCxnSpPr>
        <p:spPr bwMode="auto">
          <a:xfrm>
            <a:off x="7660482" y="2922806"/>
            <a:ext cx="165241" cy="506194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oval" w="med" len="med"/>
          </a:ln>
        </p:spPr>
      </p:cxn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5040659" y="5956300"/>
            <a:ext cx="3959225" cy="55399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00" dirty="0" smtClean="0"/>
              <a:t>Doesn’t exist as ‘real’ device</a:t>
            </a:r>
          </a:p>
          <a:p>
            <a:r>
              <a:rPr lang="en-GB" sz="1000" dirty="0" smtClean="0">
                <a:latin typeface="Calibri" pitchFamily="34" charset="0"/>
              </a:rPr>
              <a:t>Proposed </a:t>
            </a:r>
            <a:r>
              <a:rPr lang="en-GB" sz="1000" dirty="0">
                <a:latin typeface="Calibri" pitchFamily="34" charset="0"/>
              </a:rPr>
              <a:t>by G. </a:t>
            </a:r>
            <a:r>
              <a:rPr lang="en-GB" sz="1000" dirty="0" err="1">
                <a:latin typeface="Calibri" pitchFamily="34" charset="0"/>
              </a:rPr>
              <a:t>Barbarino</a:t>
            </a:r>
            <a:r>
              <a:rPr lang="en-GB" sz="1000" dirty="0">
                <a:latin typeface="Calibri" pitchFamily="34" charset="0"/>
              </a:rPr>
              <a:t> et al., NIM A 594 (2008) 326–331</a:t>
            </a:r>
          </a:p>
          <a:p>
            <a:r>
              <a:rPr lang="en-US" sz="1000" dirty="0">
                <a:latin typeface="Calibri" pitchFamily="34" charset="0"/>
              </a:rPr>
              <a:t>Proof of principle by </a:t>
            </a:r>
            <a:r>
              <a:rPr lang="en-US" sz="1000" dirty="0" smtClean="0">
                <a:latin typeface="Calibri" pitchFamily="34" charset="0"/>
              </a:rPr>
              <a:t>CJ </a:t>
            </a:r>
            <a:r>
              <a:rPr lang="en-US" sz="1000" dirty="0">
                <a:latin typeface="Calibri" pitchFamily="34" charset="0"/>
              </a:rPr>
              <a:t>et al., NIM A </a:t>
            </a:r>
            <a:r>
              <a:rPr lang="en-GB" sz="1000" dirty="0">
                <a:latin typeface="Calibri" pitchFamily="34" charset="0"/>
              </a:rPr>
              <a:t>621 (2010) 171-176</a:t>
            </a:r>
          </a:p>
        </p:txBody>
      </p:sp>
      <p:cxnSp>
        <p:nvCxnSpPr>
          <p:cNvPr id="21" name="Straight Arrow Connector 25"/>
          <p:cNvCxnSpPr>
            <a:cxnSpLocks noChangeShapeType="1"/>
          </p:cNvCxnSpPr>
          <p:nvPr/>
        </p:nvCxnSpPr>
        <p:spPr bwMode="auto">
          <a:xfrm>
            <a:off x="4870796" y="5626754"/>
            <a:ext cx="355254" cy="2873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/>
          </a:ln>
        </p:spPr>
      </p:cxnSp>
      <p:sp>
        <p:nvSpPr>
          <p:cNvPr id="22" name="Left Brace 26"/>
          <p:cNvSpPr>
            <a:spLocks/>
          </p:cNvSpPr>
          <p:nvPr/>
        </p:nvSpPr>
        <p:spPr bwMode="auto">
          <a:xfrm>
            <a:off x="971600" y="3559671"/>
            <a:ext cx="142875" cy="714375"/>
          </a:xfrm>
          <a:prstGeom prst="leftBrace">
            <a:avLst>
              <a:gd name="adj1" fmla="val 8333"/>
              <a:gd name="adj2" fmla="val 50000"/>
            </a:avLst>
          </a:prstGeom>
          <a:noFill/>
          <a:ln w="19050" algn="ctr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cxnSp>
        <p:nvCxnSpPr>
          <p:cNvPr id="24" name="Straight Connector 23"/>
          <p:cNvCxnSpPr/>
          <p:nvPr/>
        </p:nvCxnSpPr>
        <p:spPr>
          <a:xfrm>
            <a:off x="5292080" y="4195763"/>
            <a:ext cx="0" cy="123825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535884" y="4814888"/>
            <a:ext cx="212434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427984" y="4149080"/>
            <a:ext cx="16561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</a:rPr>
              <a:t>Silicon </a:t>
            </a:r>
          </a:p>
          <a:p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</a:rPr>
              <a:t>anode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	</a:t>
            </a:r>
          </a:p>
          <a:p>
            <a:endParaRPr lang="en-US" sz="1600" dirty="0" smtClean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HPD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HAPD	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(G-APD-HPD)</a:t>
            </a:r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51462" y="4155151"/>
            <a:ext cx="16688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chemeClr val="tx2"/>
                </a:solidFill>
                <a:latin typeface="Calibri" pitchFamily="34" charset="0"/>
              </a:rPr>
              <a:t>Lumines</a:t>
            </a:r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</a:rPr>
              <a:t>-</a:t>
            </a:r>
          </a:p>
          <a:p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</a:rPr>
              <a:t>cent anodes</a:t>
            </a:r>
          </a:p>
          <a:p>
            <a:endParaRPr lang="en-US" sz="1600" dirty="0" smtClean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SMART/Quasar</a:t>
            </a:r>
          </a:p>
          <a:p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X-HPD</a:t>
            </a:r>
            <a:endParaRPr lang="en-GB" sz="1600" dirty="0"/>
          </a:p>
        </p:txBody>
      </p:sp>
      <p:sp>
        <p:nvSpPr>
          <p:cNvPr id="20" name="Oval 19"/>
          <p:cNvSpPr/>
          <p:nvPr/>
        </p:nvSpPr>
        <p:spPr>
          <a:xfrm>
            <a:off x="7105997" y="3857689"/>
            <a:ext cx="1465312" cy="7139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3175805" y="4190818"/>
            <a:ext cx="618965" cy="356957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1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613"/>
    </mc:Choice>
    <mc:Fallback xmlns="">
      <p:transition spd="slow" advTm="6761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208963" y="6597650"/>
            <a:ext cx="765175" cy="2603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900" dirty="0" smtClean="0"/>
              <a:t>4-</a:t>
            </a:r>
            <a:fld id="{05BDB63D-6A27-4F71-A6D4-C3165DC16E5E}" type="slidenum">
              <a:rPr lang="en-US" sz="900" smtClean="0"/>
              <a:pPr eaLnBrk="1" hangingPunct="1"/>
              <a:t>7</a:t>
            </a:fld>
            <a:endParaRPr lang="en-US" sz="900" dirty="0" smtClean="0"/>
          </a:p>
        </p:txBody>
      </p:sp>
      <p:sp>
        <p:nvSpPr>
          <p:cNvPr id="26627" name="Text Box 76"/>
          <p:cNvSpPr txBox="1">
            <a:spLocks noChangeArrowheads="1"/>
          </p:cNvSpPr>
          <p:nvPr/>
        </p:nvSpPr>
        <p:spPr bwMode="auto">
          <a:xfrm>
            <a:off x="152400" y="990600"/>
            <a:ext cx="4347592" cy="542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 marL="190500" indent="-190500"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>
              <a:lnSpc>
                <a:spcPct val="130000"/>
              </a:lnSpc>
              <a:spcBef>
                <a:spcPct val="3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GB" sz="1800" b="1" dirty="0">
                <a:solidFill>
                  <a:srgbClr val="C00000"/>
                </a:solidFill>
                <a:latin typeface="+mn-lt"/>
              </a:rPr>
              <a:t>(Si) </a:t>
            </a:r>
            <a:r>
              <a:rPr lang="en-GB" sz="1800" b="1" dirty="0" smtClean="0">
                <a:solidFill>
                  <a:srgbClr val="C00000"/>
                </a:solidFill>
                <a:latin typeface="+mn-lt"/>
              </a:rPr>
              <a:t>– Photodiodes (PIN diode</a:t>
            </a:r>
            <a:r>
              <a:rPr lang="en-GB" sz="1800" b="1" dirty="0">
                <a:solidFill>
                  <a:srgbClr val="C00000"/>
                </a:solidFill>
                <a:latin typeface="+mn-lt"/>
              </a:rPr>
              <a:t>)</a:t>
            </a:r>
          </a:p>
          <a:p>
            <a:pPr algn="l">
              <a:spcBef>
                <a:spcPts val="300"/>
              </a:spcBef>
              <a:spcAft>
                <a:spcPts val="600"/>
              </a:spcAft>
              <a:buClr>
                <a:srgbClr val="990000"/>
              </a:buClr>
              <a:buSzPct val="70000"/>
              <a:buFont typeface="Wingdings" pitchFamily="2" charset="2"/>
              <a:buChar char=""/>
            </a:pPr>
            <a:r>
              <a:rPr lang="en-GB" dirty="0">
                <a:solidFill>
                  <a:schemeClr val="tx2"/>
                </a:solidFill>
                <a:latin typeface="Calibri" pitchFamily="34" charset="0"/>
              </a:rPr>
              <a:t>P(I)N type</a:t>
            </a:r>
          </a:p>
          <a:p>
            <a:pPr algn="l">
              <a:spcBef>
                <a:spcPts val="300"/>
              </a:spcBef>
              <a:spcAft>
                <a:spcPts val="600"/>
              </a:spcAft>
              <a:buClr>
                <a:srgbClr val="990000"/>
              </a:buClr>
              <a:buSzPct val="70000"/>
              <a:buFont typeface="Wingdings" pitchFamily="2" charset="2"/>
              <a:buChar char=""/>
            </a:pPr>
            <a:r>
              <a:rPr lang="en-GB" dirty="0">
                <a:solidFill>
                  <a:schemeClr val="tx2"/>
                </a:solidFill>
                <a:latin typeface="Calibri" pitchFamily="34" charset="0"/>
              </a:rPr>
              <a:t>p layer very thin 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(&lt;1 </a:t>
            </a:r>
            <a:r>
              <a:rPr lang="en-US" dirty="0">
                <a:solidFill>
                  <a:schemeClr val="tx2"/>
                </a:solidFill>
                <a:latin typeface="Symbol" pitchFamily="18" charset="2"/>
              </a:rPr>
              <a:t>m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m), as visible light is rapidly absorbed by silicon</a:t>
            </a:r>
          </a:p>
          <a:p>
            <a:pPr algn="l">
              <a:spcBef>
                <a:spcPts val="300"/>
              </a:spcBef>
              <a:spcAft>
                <a:spcPts val="600"/>
              </a:spcAft>
              <a:buClr>
                <a:srgbClr val="990000"/>
              </a:buClr>
              <a:buSzPct val="70000"/>
              <a:buFont typeface="Wingdings" pitchFamily="2" charset="2"/>
              <a:buChar char=""/>
            </a:pP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High QE (80% @ </a:t>
            </a:r>
            <a:r>
              <a:rPr lang="en-US" dirty="0">
                <a:solidFill>
                  <a:schemeClr val="tx2"/>
                </a:solidFill>
                <a:latin typeface="Symbol" pitchFamily="18" charset="2"/>
                <a:sym typeface="Symbol" pitchFamily="18" charset="2"/>
              </a:rPr>
              <a:t>l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  700nm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)</a:t>
            </a:r>
            <a:endParaRPr lang="en-US" dirty="0">
              <a:solidFill>
                <a:schemeClr val="tx2"/>
              </a:solidFill>
              <a:latin typeface="Calibri" pitchFamily="34" charset="0"/>
              <a:sym typeface="Symbol" pitchFamily="18" charset="2"/>
            </a:endParaRPr>
          </a:p>
          <a:p>
            <a:pPr algn="l">
              <a:spcBef>
                <a:spcPts val="300"/>
              </a:spcBef>
              <a:spcAft>
                <a:spcPts val="600"/>
              </a:spcAft>
              <a:buClr>
                <a:srgbClr val="990000"/>
              </a:buClr>
              <a:buSzPct val="70000"/>
              <a:buFont typeface="Wingdings" pitchFamily="2" charset="2"/>
              <a:buChar char=""/>
            </a:pPr>
            <a:r>
              <a:rPr lang="en-US" dirty="0" smtClean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Gain = 1</a:t>
            </a:r>
          </a:p>
          <a:p>
            <a:pPr algn="l">
              <a:lnSpc>
                <a:spcPct val="130000"/>
              </a:lnSpc>
              <a:spcBef>
                <a:spcPct val="30000"/>
              </a:spcBef>
              <a:buClr>
                <a:srgbClr val="990000"/>
              </a:buClr>
              <a:buSzPct val="70000"/>
              <a:buFont typeface="Wingdings" pitchFamily="2" charset="2"/>
              <a:buNone/>
            </a:pPr>
            <a:r>
              <a:rPr lang="en-GB" sz="1800" b="1" dirty="0" smtClean="0">
                <a:solidFill>
                  <a:srgbClr val="C00000"/>
                </a:solidFill>
                <a:latin typeface="Calibri" pitchFamily="34" charset="0"/>
              </a:rPr>
              <a:t>Avalanche photodiode (APD)</a:t>
            </a:r>
            <a:endParaRPr lang="en-GB" sz="1800" b="1" dirty="0">
              <a:solidFill>
                <a:srgbClr val="C00000"/>
              </a:solidFill>
              <a:latin typeface="Calibri" pitchFamily="34" charset="0"/>
            </a:endParaRPr>
          </a:p>
          <a:p>
            <a:pPr algn="l">
              <a:spcBef>
                <a:spcPts val="300"/>
              </a:spcBef>
              <a:spcAft>
                <a:spcPts val="600"/>
              </a:spcAft>
              <a:buClr>
                <a:srgbClr val="990000"/>
              </a:buClr>
              <a:buSzPct val="70000"/>
              <a:buFont typeface="Wingdings" pitchFamily="2" charset="2"/>
              <a:buChar char=""/>
            </a:pPr>
            <a:r>
              <a:rPr lang="en-GB" dirty="0">
                <a:solidFill>
                  <a:schemeClr val="tx2"/>
                </a:solidFill>
                <a:latin typeface="Calibri" pitchFamily="34" charset="0"/>
              </a:rPr>
              <a:t>High reverse bias voltage: typ. f</a:t>
            </a:r>
            <a:r>
              <a:rPr lang="en-GB" dirty="0" smtClean="0">
                <a:solidFill>
                  <a:schemeClr val="tx2"/>
                </a:solidFill>
                <a:latin typeface="Calibri" pitchFamily="34" charset="0"/>
              </a:rPr>
              <a:t>ew 100 V</a:t>
            </a:r>
          </a:p>
          <a:p>
            <a:pPr algn="l">
              <a:spcBef>
                <a:spcPts val="300"/>
              </a:spcBef>
              <a:spcAft>
                <a:spcPts val="600"/>
              </a:spcAft>
              <a:buClr>
                <a:srgbClr val="990000"/>
              </a:buClr>
              <a:buSzPct val="70000"/>
              <a:buFont typeface="Wingdings" pitchFamily="2" charset="2"/>
              <a:buChar char=""/>
            </a:pPr>
            <a:r>
              <a:rPr lang="en-GB" dirty="0" smtClean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Special doping profile </a:t>
            </a:r>
            <a:r>
              <a:rPr lang="en-GB" dirty="0" smtClean="0">
                <a:solidFill>
                  <a:schemeClr val="tx2"/>
                </a:solidFill>
                <a:latin typeface="Calibri" pitchFamily="34" charset="0"/>
                <a:sym typeface="Wingdings" pitchFamily="2" charset="2"/>
              </a:rPr>
              <a:t></a:t>
            </a:r>
            <a:r>
              <a:rPr lang="en-GB" dirty="0" smtClean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 </a:t>
            </a:r>
            <a:r>
              <a:rPr lang="en-GB" dirty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high internal </a:t>
            </a:r>
            <a:r>
              <a:rPr lang="en-GB" dirty="0" smtClean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field </a:t>
            </a:r>
            <a:r>
              <a:rPr lang="en-GB" dirty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(&gt;10</a:t>
            </a:r>
            <a:r>
              <a:rPr lang="en-GB" baseline="30000" dirty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5</a:t>
            </a:r>
            <a:r>
              <a:rPr lang="en-GB" dirty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V/cm) </a:t>
            </a:r>
            <a:r>
              <a:rPr lang="en-GB" dirty="0" smtClean="0">
                <a:solidFill>
                  <a:schemeClr val="tx2"/>
                </a:solidFill>
                <a:latin typeface="Calibri" pitchFamily="34" charset="0"/>
                <a:sym typeface="Wingdings" pitchFamily="2" charset="2"/>
              </a:rPr>
              <a:t> </a:t>
            </a:r>
            <a:r>
              <a:rPr lang="en-GB" dirty="0" smtClean="0">
                <a:solidFill>
                  <a:schemeClr val="tx2"/>
                </a:solidFill>
                <a:latin typeface="Calibri" pitchFamily="34" charset="0"/>
                <a:sym typeface="Symbol" pitchFamily="18" charset="2"/>
              </a:rPr>
              <a:t>avalanche multiplication</a:t>
            </a:r>
            <a:endParaRPr lang="en-GB" dirty="0">
              <a:solidFill>
                <a:schemeClr val="tx2"/>
              </a:solidFill>
              <a:latin typeface="Calibri" pitchFamily="34" charset="0"/>
            </a:endParaRPr>
          </a:p>
          <a:p>
            <a:pPr>
              <a:spcBef>
                <a:spcPts val="300"/>
              </a:spcBef>
              <a:spcAft>
                <a:spcPts val="600"/>
              </a:spcAft>
              <a:buClr>
                <a:srgbClr val="990000"/>
              </a:buClr>
              <a:buSzPct val="70000"/>
              <a:buFont typeface="Wingdings" pitchFamily="2" charset="2"/>
              <a:buChar char=""/>
            </a:pPr>
            <a:r>
              <a:rPr lang="en-GB" dirty="0">
                <a:solidFill>
                  <a:schemeClr val="tx2"/>
                </a:solidFill>
                <a:latin typeface="Calibri" pitchFamily="34" charset="0"/>
              </a:rPr>
              <a:t>Avalanche stops due to statistical fluctuations.</a:t>
            </a:r>
          </a:p>
          <a:p>
            <a:pPr algn="l">
              <a:spcBef>
                <a:spcPts val="300"/>
              </a:spcBef>
              <a:spcAft>
                <a:spcPts val="600"/>
              </a:spcAft>
              <a:buClr>
                <a:srgbClr val="990000"/>
              </a:buClr>
              <a:buSzPct val="70000"/>
              <a:buFont typeface="Wingdings" pitchFamily="2" charset="2"/>
              <a:buChar char=""/>
            </a:pPr>
            <a:r>
              <a:rPr lang="en-GB" dirty="0" smtClean="0">
                <a:solidFill>
                  <a:schemeClr val="tx2"/>
                </a:solidFill>
                <a:latin typeface="Calibri" pitchFamily="34" charset="0"/>
              </a:rPr>
              <a:t>Gain</a:t>
            </a:r>
            <a:r>
              <a:rPr lang="en-GB" dirty="0">
                <a:solidFill>
                  <a:schemeClr val="tx2"/>
                </a:solidFill>
                <a:latin typeface="Calibri" pitchFamily="34" charset="0"/>
              </a:rPr>
              <a:t>: typ. </a:t>
            </a:r>
            <a:r>
              <a:rPr lang="en-GB" dirty="0" smtClean="0">
                <a:solidFill>
                  <a:schemeClr val="tx2"/>
                </a:solidFill>
                <a:latin typeface="Calibri" pitchFamily="34" charset="0"/>
              </a:rPr>
              <a:t>O(100)</a:t>
            </a:r>
            <a:endParaRPr lang="en-GB" dirty="0">
              <a:solidFill>
                <a:schemeClr val="tx2"/>
              </a:solidFill>
              <a:latin typeface="Calibri" pitchFamily="34" charset="0"/>
            </a:endParaRPr>
          </a:p>
          <a:p>
            <a:pPr algn="l">
              <a:spcBef>
                <a:spcPts val="300"/>
              </a:spcBef>
              <a:spcAft>
                <a:spcPts val="600"/>
              </a:spcAft>
              <a:buClr>
                <a:srgbClr val="990000"/>
              </a:buClr>
              <a:buSzPct val="70000"/>
              <a:buFont typeface="Wingdings" pitchFamily="2" charset="2"/>
              <a:buChar char=""/>
            </a:pPr>
            <a:r>
              <a:rPr lang="en-GB" dirty="0">
                <a:solidFill>
                  <a:schemeClr val="tx2"/>
                </a:solidFill>
                <a:latin typeface="Calibri" pitchFamily="34" charset="0"/>
              </a:rPr>
              <a:t>Rel. high gain fluctuations (excess </a:t>
            </a:r>
            <a:r>
              <a:rPr lang="en-GB" dirty="0" smtClean="0">
                <a:solidFill>
                  <a:schemeClr val="tx2"/>
                </a:solidFill>
                <a:latin typeface="Calibri" pitchFamily="34" charset="0"/>
              </a:rPr>
              <a:t>noise from the avalanche). CMS ECAL APD: ENF = 2 @G=50.</a:t>
            </a:r>
          </a:p>
          <a:p>
            <a:pPr algn="l">
              <a:spcBef>
                <a:spcPts val="300"/>
              </a:spcBef>
              <a:spcAft>
                <a:spcPts val="600"/>
              </a:spcAft>
              <a:buClr>
                <a:srgbClr val="990000"/>
              </a:buClr>
              <a:buSzPct val="70000"/>
              <a:buFont typeface="Wingdings" pitchFamily="2" charset="2"/>
              <a:buChar char=""/>
            </a:pPr>
            <a:r>
              <a:rPr lang="en-GB" dirty="0" smtClean="0">
                <a:solidFill>
                  <a:schemeClr val="tx2"/>
                </a:solidFill>
                <a:latin typeface="Calibri" pitchFamily="34" charset="0"/>
              </a:rPr>
              <a:t>Very high sensitivity on temp. and bias voltage </a:t>
            </a:r>
            <a:r>
              <a:rPr lang="en-GB" dirty="0" smtClean="0">
                <a:solidFill>
                  <a:schemeClr val="tx2"/>
                </a:solidFill>
                <a:latin typeface="Symbol" pitchFamily="18" charset="2"/>
              </a:rPr>
              <a:t>D</a:t>
            </a:r>
            <a:r>
              <a:rPr lang="en-GB" dirty="0" smtClean="0">
                <a:solidFill>
                  <a:schemeClr val="tx2"/>
                </a:solidFill>
                <a:latin typeface="+mn-lt"/>
              </a:rPr>
              <a:t>G = 3.1</a:t>
            </a:r>
            <a:r>
              <a:rPr lang="en-GB" dirty="0">
                <a:solidFill>
                  <a:schemeClr val="tx2"/>
                </a:solidFill>
                <a:latin typeface="+mn-lt"/>
              </a:rPr>
              <a:t>%/</a:t>
            </a:r>
            <a:r>
              <a:rPr lang="en-GB" dirty="0" smtClean="0">
                <a:solidFill>
                  <a:schemeClr val="tx2"/>
                </a:solidFill>
                <a:latin typeface="+mn-lt"/>
              </a:rPr>
              <a:t>V  and </a:t>
            </a:r>
            <a:r>
              <a:rPr lang="en-GB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dirty="0" smtClean="0">
                <a:solidFill>
                  <a:schemeClr val="tx2"/>
                </a:solidFill>
                <a:latin typeface="+mn-lt"/>
              </a:rPr>
              <a:t>-</a:t>
            </a:r>
            <a:r>
              <a:rPr lang="en-GB" dirty="0">
                <a:solidFill>
                  <a:schemeClr val="tx2"/>
                </a:solidFill>
                <a:latin typeface="+mn-lt"/>
              </a:rPr>
              <a:t>2.4 %/</a:t>
            </a:r>
            <a:r>
              <a:rPr lang="en-GB" dirty="0" smtClean="0">
                <a:solidFill>
                  <a:schemeClr val="tx2"/>
                </a:solidFill>
                <a:latin typeface="+mn-lt"/>
              </a:rPr>
              <a:t>K </a:t>
            </a:r>
            <a:endParaRPr lang="en-GB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6628" name="Text Box 74"/>
          <p:cNvSpPr txBox="1">
            <a:spLocks noChangeArrowheads="1"/>
          </p:cNvSpPr>
          <p:nvPr/>
        </p:nvSpPr>
        <p:spPr bwMode="auto">
          <a:xfrm>
            <a:off x="1058838" y="393229"/>
            <a:ext cx="531336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sz="1800" b="1" dirty="0">
                <a:solidFill>
                  <a:srgbClr val="C00000"/>
                </a:solidFill>
                <a:latin typeface="Calibri" pitchFamily="34" charset="0"/>
              </a:rPr>
              <a:t>Solid-state photon detectors</a:t>
            </a:r>
          </a:p>
        </p:txBody>
      </p:sp>
      <p:pic>
        <p:nvPicPr>
          <p:cNvPr id="26641" name="Picture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731640"/>
            <a:ext cx="1430338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42" name="Group 116"/>
          <p:cNvGrpSpPr>
            <a:grpSpLocks/>
          </p:cNvGrpSpPr>
          <p:nvPr/>
        </p:nvGrpSpPr>
        <p:grpSpPr bwMode="auto">
          <a:xfrm>
            <a:off x="4876800" y="893440"/>
            <a:ext cx="2519363" cy="1905000"/>
            <a:chOff x="3072" y="720"/>
            <a:chExt cx="1587" cy="1200"/>
          </a:xfrm>
        </p:grpSpPr>
        <p:sp>
          <p:nvSpPr>
            <p:cNvPr id="26645" name="Rectangle 2"/>
            <p:cNvSpPr>
              <a:spLocks noChangeArrowheads="1"/>
            </p:cNvSpPr>
            <p:nvPr/>
          </p:nvSpPr>
          <p:spPr bwMode="auto">
            <a:xfrm rot="-5400000">
              <a:off x="3464" y="1303"/>
              <a:ext cx="674" cy="559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l" eaLnBrk="0" hangingPunct="0">
                <a:spcBef>
                  <a:spcPct val="0"/>
                </a:spcBef>
                <a:buClr>
                  <a:schemeClr val="hlink"/>
                </a:buClr>
                <a:buSzPct val="70000"/>
                <a:buFontTx/>
                <a:buChar char="•"/>
              </a:pPr>
              <a:endParaRPr lang="de-DE" sz="1800">
                <a:solidFill>
                  <a:srgbClr val="0000FF"/>
                </a:solidFill>
              </a:endParaRPr>
            </a:p>
          </p:txBody>
        </p:sp>
        <p:sp>
          <p:nvSpPr>
            <p:cNvPr id="26646" name="Rectangle 9"/>
            <p:cNvSpPr>
              <a:spLocks noChangeArrowheads="1"/>
            </p:cNvSpPr>
            <p:nvPr/>
          </p:nvSpPr>
          <p:spPr bwMode="auto">
            <a:xfrm rot="-5400000">
              <a:off x="3114" y="1513"/>
              <a:ext cx="673" cy="141"/>
            </a:xfrm>
            <a:prstGeom prst="rect">
              <a:avLst/>
            </a:prstGeom>
            <a:solidFill>
              <a:srgbClr val="00C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l" eaLnBrk="0" hangingPunct="0">
                <a:spcBef>
                  <a:spcPct val="0"/>
                </a:spcBef>
                <a:buClr>
                  <a:schemeClr val="hlink"/>
                </a:buClr>
                <a:buSzPct val="70000"/>
                <a:buFontTx/>
                <a:buChar char="•"/>
              </a:pPr>
              <a:endParaRPr lang="de-DE" sz="1800">
                <a:solidFill>
                  <a:srgbClr val="0000FF"/>
                </a:solidFill>
              </a:endParaRPr>
            </a:p>
          </p:txBody>
        </p:sp>
        <p:sp>
          <p:nvSpPr>
            <p:cNvPr id="26647" name="Rectangle 10"/>
            <p:cNvSpPr>
              <a:spLocks noChangeArrowheads="1"/>
            </p:cNvSpPr>
            <p:nvPr/>
          </p:nvSpPr>
          <p:spPr bwMode="auto">
            <a:xfrm rot="-5400000">
              <a:off x="3781" y="1547"/>
              <a:ext cx="672" cy="74"/>
            </a:xfrm>
            <a:prstGeom prst="rect">
              <a:avLst/>
            </a:pr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algn="l" eaLnBrk="0" hangingPunct="0">
                <a:spcBef>
                  <a:spcPct val="0"/>
                </a:spcBef>
                <a:buClr>
                  <a:schemeClr val="hlink"/>
                </a:buClr>
                <a:buSzPct val="70000"/>
                <a:buFontTx/>
                <a:buChar char="•"/>
              </a:pPr>
              <a:endParaRPr lang="de-DE" sz="1800">
                <a:solidFill>
                  <a:srgbClr val="0000FF"/>
                </a:solidFill>
              </a:endParaRPr>
            </a:p>
          </p:txBody>
        </p:sp>
        <p:sp>
          <p:nvSpPr>
            <p:cNvPr id="26648" name="Freeform 13"/>
            <p:cNvSpPr>
              <a:spLocks/>
            </p:cNvSpPr>
            <p:nvPr/>
          </p:nvSpPr>
          <p:spPr bwMode="auto">
            <a:xfrm rot="-6000000">
              <a:off x="3340" y="1510"/>
              <a:ext cx="139" cy="486"/>
            </a:xfrm>
            <a:custGeom>
              <a:avLst/>
              <a:gdLst>
                <a:gd name="T0" fmla="*/ 0 w 104"/>
                <a:gd name="T1" fmla="*/ 0 h 384"/>
                <a:gd name="T2" fmla="*/ 409 w 104"/>
                <a:gd name="T3" fmla="*/ 156 h 384"/>
                <a:gd name="T4" fmla="*/ 0 w 104"/>
                <a:gd name="T5" fmla="*/ 313 h 384"/>
                <a:gd name="T6" fmla="*/ 409 w 104"/>
                <a:gd name="T7" fmla="*/ 466 h 384"/>
                <a:gd name="T8" fmla="*/ 0 w 104"/>
                <a:gd name="T9" fmla="*/ 625 h 384"/>
                <a:gd name="T10" fmla="*/ 409 w 104"/>
                <a:gd name="T11" fmla="*/ 780 h 384"/>
                <a:gd name="T12" fmla="*/ 0 w 104"/>
                <a:gd name="T13" fmla="*/ 937 h 384"/>
                <a:gd name="T14" fmla="*/ 409 w 104"/>
                <a:gd name="T15" fmla="*/ 1091 h 384"/>
                <a:gd name="T16" fmla="*/ 206 w 104"/>
                <a:gd name="T17" fmla="*/ 1247 h 3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4"/>
                <a:gd name="T28" fmla="*/ 0 h 384"/>
                <a:gd name="T29" fmla="*/ 104 w 104"/>
                <a:gd name="T30" fmla="*/ 384 h 3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4" h="384">
                  <a:moveTo>
                    <a:pt x="0" y="0"/>
                  </a:moveTo>
                  <a:cubicBezTo>
                    <a:pt x="48" y="16"/>
                    <a:pt x="96" y="32"/>
                    <a:pt x="96" y="48"/>
                  </a:cubicBezTo>
                  <a:cubicBezTo>
                    <a:pt x="96" y="64"/>
                    <a:pt x="0" y="80"/>
                    <a:pt x="0" y="96"/>
                  </a:cubicBezTo>
                  <a:cubicBezTo>
                    <a:pt x="0" y="112"/>
                    <a:pt x="96" y="128"/>
                    <a:pt x="96" y="144"/>
                  </a:cubicBezTo>
                  <a:cubicBezTo>
                    <a:pt x="96" y="160"/>
                    <a:pt x="0" y="176"/>
                    <a:pt x="0" y="192"/>
                  </a:cubicBezTo>
                  <a:cubicBezTo>
                    <a:pt x="0" y="208"/>
                    <a:pt x="96" y="224"/>
                    <a:pt x="96" y="240"/>
                  </a:cubicBezTo>
                  <a:cubicBezTo>
                    <a:pt x="96" y="256"/>
                    <a:pt x="0" y="272"/>
                    <a:pt x="0" y="288"/>
                  </a:cubicBezTo>
                  <a:cubicBezTo>
                    <a:pt x="0" y="304"/>
                    <a:pt x="88" y="320"/>
                    <a:pt x="96" y="336"/>
                  </a:cubicBezTo>
                  <a:cubicBezTo>
                    <a:pt x="104" y="352"/>
                    <a:pt x="56" y="376"/>
                    <a:pt x="48" y="384"/>
                  </a:cubicBezTo>
                </a:path>
              </a:pathLst>
            </a:custGeom>
            <a:noFill/>
            <a:ln w="28575">
              <a:solidFill>
                <a:srgbClr val="FF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endParaRPr lang="en-GB"/>
            </a:p>
          </p:txBody>
        </p:sp>
        <p:sp>
          <p:nvSpPr>
            <p:cNvPr id="26649" name="Oval 25"/>
            <p:cNvSpPr>
              <a:spLocks noChangeArrowheads="1"/>
            </p:cNvSpPr>
            <p:nvPr/>
          </p:nvSpPr>
          <p:spPr bwMode="auto">
            <a:xfrm rot="-5400000">
              <a:off x="3611" y="1617"/>
              <a:ext cx="72" cy="6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spAutoFit/>
            </a:bodyPr>
            <a:lstStyle/>
            <a:p>
              <a:pPr algn="l" eaLnBrk="0" hangingPunct="0">
                <a:spcBef>
                  <a:spcPct val="0"/>
                </a:spcBef>
                <a:buClr>
                  <a:schemeClr val="hlink"/>
                </a:buClr>
                <a:buSzPct val="70000"/>
                <a:buFontTx/>
                <a:buChar char="•"/>
              </a:pPr>
              <a:endParaRPr lang="de-DE" sz="1800">
                <a:solidFill>
                  <a:srgbClr val="0000FF"/>
                </a:solidFill>
              </a:endParaRPr>
            </a:p>
          </p:txBody>
        </p:sp>
        <p:sp>
          <p:nvSpPr>
            <p:cNvPr id="26650" name="Oval 26"/>
            <p:cNvSpPr>
              <a:spLocks noChangeArrowheads="1"/>
            </p:cNvSpPr>
            <p:nvPr/>
          </p:nvSpPr>
          <p:spPr bwMode="auto">
            <a:xfrm rot="-5400000">
              <a:off x="3763" y="1629"/>
              <a:ext cx="72" cy="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2075" tIns="46038" rIns="92075" bIns="46038" anchor="ctr">
              <a:spAutoFit/>
            </a:bodyPr>
            <a:lstStyle/>
            <a:p>
              <a:pPr algn="l" eaLnBrk="0" hangingPunct="0">
                <a:spcBef>
                  <a:spcPct val="0"/>
                </a:spcBef>
                <a:buClr>
                  <a:schemeClr val="hlink"/>
                </a:buClr>
                <a:buSzPct val="70000"/>
                <a:buFontTx/>
                <a:buChar char="•"/>
              </a:pPr>
              <a:endParaRPr lang="de-DE" sz="1800">
                <a:solidFill>
                  <a:srgbClr val="0000FF"/>
                </a:solidFill>
              </a:endParaRPr>
            </a:p>
          </p:txBody>
        </p:sp>
        <p:sp>
          <p:nvSpPr>
            <p:cNvPr id="26651" name="Line 27"/>
            <p:cNvSpPr>
              <a:spLocks noChangeShapeType="1"/>
            </p:cNvSpPr>
            <p:nvPr/>
          </p:nvSpPr>
          <p:spPr bwMode="auto">
            <a:xfrm rot="16200000" flipV="1">
              <a:off x="3552" y="1604"/>
              <a:ext cx="0" cy="10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en-GB"/>
            </a:p>
          </p:txBody>
        </p:sp>
        <p:sp>
          <p:nvSpPr>
            <p:cNvPr id="26652" name="Line 28"/>
            <p:cNvSpPr>
              <a:spLocks noChangeShapeType="1"/>
            </p:cNvSpPr>
            <p:nvPr/>
          </p:nvSpPr>
          <p:spPr bwMode="auto">
            <a:xfrm rot="-5400000">
              <a:off x="3907" y="1585"/>
              <a:ext cx="0" cy="15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en-GB"/>
            </a:p>
          </p:txBody>
        </p:sp>
        <p:sp>
          <p:nvSpPr>
            <p:cNvPr id="26653" name="Text Box 24"/>
            <p:cNvSpPr txBox="1">
              <a:spLocks noChangeArrowheads="1"/>
            </p:cNvSpPr>
            <p:nvPr/>
          </p:nvSpPr>
          <p:spPr bwMode="auto">
            <a:xfrm>
              <a:off x="3600" y="1392"/>
              <a:ext cx="28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</a:pPr>
              <a:r>
                <a:rPr lang="en-US">
                  <a:solidFill>
                    <a:srgbClr val="0000FF"/>
                  </a:solidFill>
                </a:rPr>
                <a:t>e    h</a:t>
              </a:r>
            </a:p>
          </p:txBody>
        </p:sp>
        <p:sp>
          <p:nvSpPr>
            <p:cNvPr id="26654" name="Text Box 78"/>
            <p:cNvSpPr txBox="1">
              <a:spLocks noChangeArrowheads="1"/>
            </p:cNvSpPr>
            <p:nvPr/>
          </p:nvSpPr>
          <p:spPr bwMode="auto">
            <a:xfrm>
              <a:off x="3408" y="1104"/>
              <a:ext cx="81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algn="l">
                <a:lnSpc>
                  <a:spcPct val="90000"/>
                </a:lnSpc>
                <a:spcBef>
                  <a:spcPct val="3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</a:pPr>
              <a:r>
                <a:rPr lang="en-US">
                  <a:solidFill>
                    <a:srgbClr val="0000FF"/>
                  </a:solidFill>
                </a:rPr>
                <a:t>p</a:t>
              </a:r>
              <a:r>
                <a:rPr lang="en-US" baseline="30000">
                  <a:solidFill>
                    <a:srgbClr val="0000FF"/>
                  </a:solidFill>
                </a:rPr>
                <a:t>+    </a:t>
              </a:r>
              <a:r>
                <a:rPr lang="en-US">
                  <a:solidFill>
                    <a:srgbClr val="0000FF"/>
                  </a:solidFill>
                </a:rPr>
                <a:t> i(n)      n</a:t>
              </a:r>
              <a:r>
                <a:rPr lang="en-US" baseline="30000">
                  <a:solidFill>
                    <a:srgbClr val="0000FF"/>
                  </a:solidFill>
                </a:rPr>
                <a:t>+</a:t>
              </a:r>
            </a:p>
          </p:txBody>
        </p:sp>
        <p:sp>
          <p:nvSpPr>
            <p:cNvPr id="26655" name="Text Box 80"/>
            <p:cNvSpPr txBox="1">
              <a:spLocks noChangeArrowheads="1"/>
            </p:cNvSpPr>
            <p:nvPr/>
          </p:nvSpPr>
          <p:spPr bwMode="auto">
            <a:xfrm>
              <a:off x="3072" y="1776"/>
              <a:ext cx="5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</a:pPr>
              <a:r>
                <a:rPr lang="en-US" b="1">
                  <a:solidFill>
                    <a:srgbClr val="0000FF"/>
                  </a:solidFill>
                  <a:latin typeface="Symbol" pitchFamily="18" charset="2"/>
                </a:rPr>
                <a:t>g</a:t>
              </a:r>
            </a:p>
          </p:txBody>
        </p:sp>
        <p:sp>
          <p:nvSpPr>
            <p:cNvPr id="26656" name="Line 98"/>
            <p:cNvSpPr>
              <a:spLocks noChangeShapeType="1"/>
            </p:cNvSpPr>
            <p:nvPr/>
          </p:nvSpPr>
          <p:spPr bwMode="auto">
            <a:xfrm flipV="1">
              <a:off x="4032" y="912"/>
              <a:ext cx="627" cy="1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en-GB"/>
            </a:p>
          </p:txBody>
        </p:sp>
        <p:sp>
          <p:nvSpPr>
            <p:cNvPr id="26657" name="Line 99"/>
            <p:cNvSpPr>
              <a:spLocks noChangeShapeType="1"/>
            </p:cNvSpPr>
            <p:nvPr/>
          </p:nvSpPr>
          <p:spPr bwMode="auto">
            <a:xfrm>
              <a:off x="4128" y="1632"/>
              <a:ext cx="528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en-GB"/>
            </a:p>
          </p:txBody>
        </p:sp>
        <p:sp>
          <p:nvSpPr>
            <p:cNvPr id="26658" name="Line 100"/>
            <p:cNvSpPr>
              <a:spLocks noChangeShapeType="1"/>
            </p:cNvSpPr>
            <p:nvPr/>
          </p:nvSpPr>
          <p:spPr bwMode="auto">
            <a:xfrm flipV="1">
              <a:off x="4656" y="912"/>
              <a:ext cx="0" cy="72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en-GB"/>
            </a:p>
          </p:txBody>
        </p:sp>
        <p:sp>
          <p:nvSpPr>
            <p:cNvPr id="26659" name="Line 104"/>
            <p:cNvSpPr>
              <a:spLocks noChangeShapeType="1"/>
            </p:cNvSpPr>
            <p:nvPr/>
          </p:nvSpPr>
          <p:spPr bwMode="auto">
            <a:xfrm>
              <a:off x="4032" y="72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sp>
          <p:nvSpPr>
            <p:cNvPr id="26660" name="Line 105"/>
            <p:cNvSpPr>
              <a:spLocks noChangeShapeType="1"/>
            </p:cNvSpPr>
            <p:nvPr/>
          </p:nvSpPr>
          <p:spPr bwMode="auto">
            <a:xfrm>
              <a:off x="3936" y="816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sp>
          <p:nvSpPr>
            <p:cNvPr id="26661" name="Line 106"/>
            <p:cNvSpPr>
              <a:spLocks noChangeShapeType="1"/>
            </p:cNvSpPr>
            <p:nvPr/>
          </p:nvSpPr>
          <p:spPr bwMode="auto">
            <a:xfrm flipH="1">
              <a:off x="3120" y="912"/>
              <a:ext cx="81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sp>
          <p:nvSpPr>
            <p:cNvPr id="26662" name="Line 107"/>
            <p:cNvSpPr>
              <a:spLocks noChangeShapeType="1"/>
            </p:cNvSpPr>
            <p:nvPr/>
          </p:nvSpPr>
          <p:spPr bwMode="auto">
            <a:xfrm>
              <a:off x="3120" y="912"/>
              <a:ext cx="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sp>
          <p:nvSpPr>
            <p:cNvPr id="26663" name="Line 108"/>
            <p:cNvSpPr>
              <a:spLocks noChangeShapeType="1"/>
            </p:cNvSpPr>
            <p:nvPr/>
          </p:nvSpPr>
          <p:spPr bwMode="auto">
            <a:xfrm>
              <a:off x="3120" y="1488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GB"/>
            </a:p>
          </p:txBody>
        </p:sp>
        <p:sp>
          <p:nvSpPr>
            <p:cNvPr id="26664" name="Oval 101"/>
            <p:cNvSpPr>
              <a:spLocks noChangeArrowheads="1"/>
            </p:cNvSpPr>
            <p:nvPr/>
          </p:nvSpPr>
          <p:spPr bwMode="auto">
            <a:xfrm>
              <a:off x="3408" y="816"/>
              <a:ext cx="232" cy="23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92075" tIns="46038" rIns="92075" bIns="46038" anchor="ctr">
              <a:spAutoFit/>
            </a:bodyPr>
            <a:lstStyle/>
            <a:p>
              <a:pPr algn="l" eaLnBrk="0" hangingPunct="0">
                <a:spcBef>
                  <a:spcPct val="0"/>
                </a:spcBef>
                <a:buClr>
                  <a:schemeClr val="hlink"/>
                </a:buClr>
                <a:buSzPct val="70000"/>
                <a:buFontTx/>
                <a:buChar char="•"/>
              </a:pPr>
              <a:endParaRPr lang="de-DE" sz="1800">
                <a:solidFill>
                  <a:srgbClr val="0000FF"/>
                </a:solidFill>
              </a:endParaRPr>
            </a:p>
          </p:txBody>
        </p:sp>
        <p:sp>
          <p:nvSpPr>
            <p:cNvPr id="26665" name="Line 102"/>
            <p:cNvSpPr>
              <a:spLocks noChangeShapeType="1"/>
            </p:cNvSpPr>
            <p:nvPr/>
          </p:nvSpPr>
          <p:spPr bwMode="auto">
            <a:xfrm flipV="1">
              <a:off x="3360" y="816"/>
              <a:ext cx="347" cy="223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2075" tIns="46038" rIns="92075" bIns="46038">
              <a:spAutoFit/>
            </a:bodyPr>
            <a:lstStyle/>
            <a:p>
              <a:endParaRPr lang="en-GB"/>
            </a:p>
          </p:txBody>
        </p:sp>
      </p:grpSp>
      <p:pic>
        <p:nvPicPr>
          <p:cNvPr id="44" name="Picture 3" descr="Graphic5APD schematic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392613" y="3100487"/>
            <a:ext cx="4743450" cy="2344737"/>
          </a:xfrm>
          <a:prstGeom prst="rect">
            <a:avLst/>
          </a:prstGeom>
        </p:spPr>
      </p:pic>
      <p:pic>
        <p:nvPicPr>
          <p:cNvPr id="27650" name="Picture 2" descr="http://ars.els-cdn.com/content/image/1-s2.0-S0168900211019553-gr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449" y="5788495"/>
            <a:ext cx="1420788" cy="98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979966" y="5788495"/>
            <a:ext cx="14033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Hamamatsu </a:t>
            </a:r>
            <a:r>
              <a:rPr lang="en-GB" sz="1100" dirty="0" smtClean="0"/>
              <a:t>S8148.</a:t>
            </a:r>
          </a:p>
          <a:p>
            <a:r>
              <a:rPr lang="en-GB" sz="1100" dirty="0" smtClean="0"/>
              <a:t>(140.000 pieces used in CMS barrel ECAL).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57316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140"/>
    </mc:Choice>
    <mc:Fallback xmlns="">
      <p:transition spd="slow" advTm="12314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74"/>
          <p:cNvSpPr txBox="1">
            <a:spLocks noChangeArrowheads="1"/>
          </p:cNvSpPr>
          <p:nvPr/>
        </p:nvSpPr>
        <p:spPr bwMode="auto">
          <a:xfrm>
            <a:off x="1078896" y="332656"/>
            <a:ext cx="741838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</a:rPr>
              <a:t>PIN </a:t>
            </a: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  <a:sym typeface="Wingdings" pitchFamily="2" charset="2"/>
              </a:rPr>
              <a:t> APD  </a:t>
            </a: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</a:rPr>
              <a:t>Geiger </a:t>
            </a:r>
            <a:r>
              <a:rPr lang="en-US" sz="1800" b="1" dirty="0">
                <a:solidFill>
                  <a:srgbClr val="C00000"/>
                </a:solidFill>
                <a:latin typeface="Calibri" pitchFamily="34" charset="0"/>
              </a:rPr>
              <a:t>mode Avalanche Photodiode (</a:t>
            </a: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</a:rPr>
              <a:t>GM-APD</a:t>
            </a:r>
            <a:r>
              <a:rPr lang="en-US" sz="1800" b="1" dirty="0">
                <a:solidFill>
                  <a:srgbClr val="C00000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184943" y="976580"/>
            <a:ext cx="4573588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How to obtain higher gain (= single photon detection) without suffering from excessive noise ?</a:t>
            </a:r>
          </a:p>
          <a:p>
            <a:pPr algn="l" eaLnBrk="1" hangingPunct="1">
              <a:spcBef>
                <a:spcPct val="0"/>
              </a:spcBef>
            </a:pPr>
            <a:endParaRPr lang="en-US" sz="800" dirty="0">
              <a:solidFill>
                <a:schemeClr val="tx2"/>
              </a:solidFill>
              <a:latin typeface="Calibri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Operate APD cell in Geiger mode (= full discharge), </a:t>
            </a:r>
          </a:p>
          <a:p>
            <a:pPr eaLnBrk="1" hangingPunct="1">
              <a:spcBef>
                <a:spcPct val="0"/>
              </a:spcBef>
            </a:pP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however with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(passive/active) </a:t>
            </a:r>
            <a:r>
              <a:rPr lang="en-US" b="1" dirty="0">
                <a:solidFill>
                  <a:schemeClr val="tx2"/>
                </a:solidFill>
                <a:latin typeface="Calibri" pitchFamily="34" charset="0"/>
              </a:rPr>
              <a:t>quenching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. </a:t>
            </a:r>
            <a:endParaRPr lang="en-US" dirty="0" smtClean="0">
              <a:solidFill>
                <a:schemeClr val="tx2"/>
              </a:solidFill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sz="700" dirty="0">
              <a:solidFill>
                <a:schemeClr val="tx2"/>
              </a:solidFill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dirty="0" smtClean="0">
                <a:solidFill>
                  <a:schemeClr val="tx2"/>
                </a:solidFill>
                <a:latin typeface="+mj-lt"/>
              </a:rPr>
              <a:t>Photon 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conversion + avalanche </a:t>
            </a:r>
            <a:r>
              <a:rPr lang="en-US" dirty="0" smtClean="0">
                <a:solidFill>
                  <a:schemeClr val="tx2"/>
                </a:solidFill>
                <a:latin typeface="+mj-lt"/>
              </a:rPr>
              <a:t>short circuit 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the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diode. </a:t>
            </a:r>
            <a:r>
              <a:rPr lang="en-US" dirty="0" smtClean="0">
                <a:solidFill>
                  <a:schemeClr val="tx2"/>
                </a:solidFill>
                <a:latin typeface="+mn-lt"/>
              </a:rPr>
              <a:t>A single photon (or anything else) is sufficient!</a:t>
            </a:r>
          </a:p>
          <a:p>
            <a:pPr eaLnBrk="1" hangingPunct="1">
              <a:spcBef>
                <a:spcPct val="0"/>
              </a:spcBef>
            </a:pPr>
            <a:endParaRPr lang="en-US" sz="6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867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3" b="12141"/>
          <a:stretch>
            <a:fillRect/>
          </a:stretch>
        </p:blipFill>
        <p:spPr bwMode="auto">
          <a:xfrm>
            <a:off x="526256" y="2869406"/>
            <a:ext cx="3890963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Freeform 13"/>
          <p:cNvSpPr>
            <a:spLocks/>
          </p:cNvSpPr>
          <p:nvPr/>
        </p:nvSpPr>
        <p:spPr bwMode="auto">
          <a:xfrm rot="19075509">
            <a:off x="650500" y="2661443"/>
            <a:ext cx="248805" cy="1189037"/>
          </a:xfrm>
          <a:custGeom>
            <a:avLst/>
            <a:gdLst>
              <a:gd name="T0" fmla="*/ 0 w 104"/>
              <a:gd name="T1" fmla="*/ 0 h 384"/>
              <a:gd name="T2" fmla="*/ 2147483647 w 104"/>
              <a:gd name="T3" fmla="*/ 2147483647 h 384"/>
              <a:gd name="T4" fmla="*/ 0 w 104"/>
              <a:gd name="T5" fmla="*/ 2147483647 h 384"/>
              <a:gd name="T6" fmla="*/ 2147483647 w 104"/>
              <a:gd name="T7" fmla="*/ 2147483647 h 384"/>
              <a:gd name="T8" fmla="*/ 0 w 104"/>
              <a:gd name="T9" fmla="*/ 2147483647 h 384"/>
              <a:gd name="T10" fmla="*/ 2147483647 w 104"/>
              <a:gd name="T11" fmla="*/ 2147483647 h 384"/>
              <a:gd name="T12" fmla="*/ 0 w 104"/>
              <a:gd name="T13" fmla="*/ 2147483647 h 384"/>
              <a:gd name="T14" fmla="*/ 2147483647 w 104"/>
              <a:gd name="T15" fmla="*/ 2147483647 h 384"/>
              <a:gd name="T16" fmla="*/ 2147483647 w 104"/>
              <a:gd name="T17" fmla="*/ 2147483647 h 3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4"/>
              <a:gd name="T28" fmla="*/ 0 h 384"/>
              <a:gd name="T29" fmla="*/ 104 w 104"/>
              <a:gd name="T30" fmla="*/ 384 h 3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4" h="384">
                <a:moveTo>
                  <a:pt x="0" y="0"/>
                </a:moveTo>
                <a:cubicBezTo>
                  <a:pt x="48" y="16"/>
                  <a:pt x="96" y="32"/>
                  <a:pt x="96" y="48"/>
                </a:cubicBezTo>
                <a:cubicBezTo>
                  <a:pt x="96" y="64"/>
                  <a:pt x="0" y="80"/>
                  <a:pt x="0" y="96"/>
                </a:cubicBezTo>
                <a:cubicBezTo>
                  <a:pt x="0" y="112"/>
                  <a:pt x="96" y="128"/>
                  <a:pt x="96" y="144"/>
                </a:cubicBezTo>
                <a:cubicBezTo>
                  <a:pt x="96" y="160"/>
                  <a:pt x="0" y="176"/>
                  <a:pt x="0" y="192"/>
                </a:cubicBezTo>
                <a:cubicBezTo>
                  <a:pt x="0" y="208"/>
                  <a:pt x="96" y="224"/>
                  <a:pt x="96" y="240"/>
                </a:cubicBezTo>
                <a:cubicBezTo>
                  <a:pt x="96" y="256"/>
                  <a:pt x="0" y="272"/>
                  <a:pt x="0" y="288"/>
                </a:cubicBezTo>
                <a:cubicBezTo>
                  <a:pt x="0" y="304"/>
                  <a:pt x="88" y="320"/>
                  <a:pt x="96" y="336"/>
                </a:cubicBezTo>
                <a:cubicBezTo>
                  <a:pt x="104" y="352"/>
                  <a:pt x="56" y="376"/>
                  <a:pt x="48" y="384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2075" tIns="46038" rIns="92075" bIns="46038">
            <a:spAutoFit/>
          </a:bodyPr>
          <a:lstStyle/>
          <a:p>
            <a:endParaRPr lang="en-GB"/>
          </a:p>
        </p:txBody>
      </p:sp>
      <p:sp>
        <p:nvSpPr>
          <p:cNvPr id="28679" name="Oval 9"/>
          <p:cNvSpPr>
            <a:spLocks noChangeArrowheads="1"/>
          </p:cNvSpPr>
          <p:nvPr/>
        </p:nvSpPr>
        <p:spPr bwMode="auto">
          <a:xfrm>
            <a:off x="1027906" y="3683794"/>
            <a:ext cx="500063" cy="500062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endParaRPr lang="en-GB" sz="180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7519194" y="3124994"/>
            <a:ext cx="122555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1100" dirty="0">
                <a:latin typeface="+mn-lt"/>
              </a:rPr>
              <a:t>J. </a:t>
            </a:r>
            <a:r>
              <a:rPr lang="en-US" sz="1100" dirty="0" err="1">
                <a:latin typeface="+mn-lt"/>
              </a:rPr>
              <a:t>Haba</a:t>
            </a:r>
            <a:r>
              <a:rPr lang="en-US" sz="1100" dirty="0">
                <a:latin typeface="+mn-lt"/>
              </a:rPr>
              <a:t>, RICH2007</a:t>
            </a:r>
            <a:endParaRPr lang="en-GB" sz="11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7543007" y="5696744"/>
            <a:ext cx="122555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1100" dirty="0">
                <a:latin typeface="+mn-lt"/>
              </a:rPr>
              <a:t>J. </a:t>
            </a:r>
            <a:r>
              <a:rPr lang="en-US" sz="1100" dirty="0" err="1">
                <a:latin typeface="+mn-lt"/>
              </a:rPr>
              <a:t>Haba</a:t>
            </a:r>
            <a:r>
              <a:rPr lang="en-US" sz="1100" dirty="0">
                <a:latin typeface="+mn-lt"/>
              </a:rPr>
              <a:t>, RICH2007</a:t>
            </a:r>
            <a:endParaRPr lang="en-GB" sz="1100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3927099" y="4471193"/>
            <a:ext cx="122555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1100" dirty="0">
                <a:solidFill>
                  <a:schemeClr val="tx2"/>
                </a:solidFill>
                <a:latin typeface="+mn-lt"/>
              </a:rPr>
              <a:t>J. </a:t>
            </a:r>
            <a:r>
              <a:rPr lang="en-US" sz="1100" dirty="0" err="1">
                <a:solidFill>
                  <a:schemeClr val="tx2"/>
                </a:solidFill>
                <a:latin typeface="+mn-lt"/>
              </a:rPr>
              <a:t>Haba</a:t>
            </a:r>
            <a:r>
              <a:rPr lang="en-US" sz="1100" dirty="0">
                <a:solidFill>
                  <a:schemeClr val="tx2"/>
                </a:solidFill>
                <a:latin typeface="+mn-lt"/>
              </a:rPr>
              <a:t>, RICH2007</a:t>
            </a:r>
            <a:endParaRPr lang="en-GB" sz="11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868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005263"/>
            <a:ext cx="32004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85" name="Group 16"/>
          <p:cNvGrpSpPr>
            <a:grpSpLocks noChangeAspect="1"/>
          </p:cNvGrpSpPr>
          <p:nvPr/>
        </p:nvGrpSpPr>
        <p:grpSpPr bwMode="auto">
          <a:xfrm>
            <a:off x="4881563" y="765175"/>
            <a:ext cx="3106737" cy="3168650"/>
            <a:chOff x="3075" y="482"/>
            <a:chExt cx="1957" cy="1996"/>
          </a:xfrm>
        </p:grpSpPr>
        <p:sp>
          <p:nvSpPr>
            <p:cNvPr id="28686" name="AutoShape 15"/>
            <p:cNvSpPr>
              <a:spLocks noChangeAspect="1" noChangeArrowheads="1" noTextEdit="1"/>
            </p:cNvSpPr>
            <p:nvPr/>
          </p:nvSpPr>
          <p:spPr bwMode="auto">
            <a:xfrm>
              <a:off x="3075" y="482"/>
              <a:ext cx="1957" cy="1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pic>
          <p:nvPicPr>
            <p:cNvPr id="28687" name="Picture 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2" y="482"/>
              <a:ext cx="1994" cy="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184943" y="5517232"/>
            <a:ext cx="46442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1600" dirty="0">
                <a:solidFill>
                  <a:srgbClr val="C00000"/>
                </a:solidFill>
              </a:rPr>
              <a:t>A single-cell </a:t>
            </a:r>
            <a:r>
              <a:rPr lang="en-US" sz="1600" dirty="0" smtClean="0">
                <a:solidFill>
                  <a:srgbClr val="C00000"/>
                </a:solidFill>
              </a:rPr>
              <a:t>GM-APD is </a:t>
            </a:r>
            <a:r>
              <a:rPr lang="en-US" sz="1600" dirty="0">
                <a:solidFill>
                  <a:srgbClr val="C00000"/>
                </a:solidFill>
              </a:rPr>
              <a:t>just a </a:t>
            </a:r>
            <a:r>
              <a:rPr lang="en-US" sz="1600" b="1" dirty="0">
                <a:solidFill>
                  <a:srgbClr val="C00000"/>
                </a:solidFill>
              </a:rPr>
              <a:t>binary </a:t>
            </a:r>
            <a:r>
              <a:rPr lang="en-US" sz="1600" dirty="0" smtClean="0">
                <a:solidFill>
                  <a:srgbClr val="C00000"/>
                </a:solidFill>
              </a:rPr>
              <a:t>device (=</a:t>
            </a:r>
            <a:r>
              <a:rPr lang="en-US" sz="1600" dirty="0">
                <a:solidFill>
                  <a:srgbClr val="C00000"/>
                </a:solidFill>
              </a:rPr>
              <a:t>switch</a:t>
            </a:r>
            <a:r>
              <a:rPr lang="en-US" sz="1600" dirty="0" smtClean="0">
                <a:solidFill>
                  <a:srgbClr val="C00000"/>
                </a:solidFill>
              </a:rPr>
              <a:t>).</a:t>
            </a:r>
          </a:p>
          <a:p>
            <a:pPr lvl="0">
              <a:spcBef>
                <a:spcPct val="0"/>
              </a:spcBef>
            </a:pPr>
            <a:r>
              <a:rPr lang="en-US" sz="1600" dirty="0" smtClean="0">
                <a:solidFill>
                  <a:schemeClr val="tx2"/>
                </a:solidFill>
              </a:rPr>
              <a:t>Info on N</a:t>
            </a:r>
            <a:r>
              <a:rPr lang="en-US" sz="1600" baseline="-25000" dirty="0" smtClean="0">
                <a:solidFill>
                  <a:schemeClr val="tx2"/>
                </a:solidFill>
                <a:latin typeface="Symbol" pitchFamily="18" charset="2"/>
              </a:rPr>
              <a:t>g</a:t>
            </a: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 is lost by the Geiger avalanche.</a:t>
            </a:r>
          </a:p>
          <a:p>
            <a:pPr lvl="0">
              <a:spcBef>
                <a:spcPct val="0"/>
              </a:spcBef>
            </a:pPr>
            <a:r>
              <a:rPr lang="en-US" sz="1600" dirty="0" smtClean="0">
                <a:solidFill>
                  <a:schemeClr val="tx2"/>
                </a:solidFill>
              </a:rPr>
              <a:t>It </a:t>
            </a:r>
            <a:r>
              <a:rPr lang="en-US" sz="1600" dirty="0">
                <a:solidFill>
                  <a:schemeClr val="tx2"/>
                </a:solidFill>
              </a:rPr>
              <a:t>will become more interesting when we combine many cells in one device …</a:t>
            </a:r>
            <a:endParaRPr lang="en-GB" sz="1600" dirty="0">
              <a:solidFill>
                <a:schemeClr val="tx2"/>
              </a:solidFill>
            </a:endParaRPr>
          </a:p>
        </p:txBody>
      </p:sp>
      <p:sp>
        <p:nvSpPr>
          <p:cNvPr id="1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82917" y="6521549"/>
            <a:ext cx="2133600" cy="365125"/>
          </a:xfrm>
        </p:spPr>
        <p:txBody>
          <a:bodyPr/>
          <a:lstStyle/>
          <a:p>
            <a:fld id="{8BF7B4A8-0EFA-4111-90AB-4597AAE39938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25396" y="3048555"/>
            <a:ext cx="396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baseline="-25000" dirty="0">
                <a:solidFill>
                  <a:srgbClr val="FF0000"/>
                </a:solidFill>
                <a:latin typeface="Symbol" pitchFamily="18" charset="2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00817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342"/>
    </mc:Choice>
    <mc:Fallback xmlns="">
      <p:transition spd="slow" advTm="15034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74"/>
          <p:cNvSpPr txBox="1">
            <a:spLocks noChangeArrowheads="1"/>
          </p:cNvSpPr>
          <p:nvPr/>
        </p:nvSpPr>
        <p:spPr bwMode="auto">
          <a:xfrm>
            <a:off x="1042045" y="393229"/>
            <a:ext cx="741838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</a:rPr>
              <a:t>Signal characteristics and Gain of a GM-APD</a:t>
            </a:r>
            <a:endParaRPr lang="en-US" sz="18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9708" name="Line 5"/>
          <p:cNvSpPr>
            <a:spLocks noChangeShapeType="1"/>
          </p:cNvSpPr>
          <p:nvPr/>
        </p:nvSpPr>
        <p:spPr bwMode="auto">
          <a:xfrm flipV="1">
            <a:off x="1805623" y="1143000"/>
            <a:ext cx="0" cy="1920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9" name="Line 7"/>
          <p:cNvSpPr>
            <a:spLocks noChangeShapeType="1"/>
          </p:cNvSpPr>
          <p:nvPr/>
        </p:nvSpPr>
        <p:spPr bwMode="auto">
          <a:xfrm flipV="1">
            <a:off x="1797481" y="3063875"/>
            <a:ext cx="322425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18" name="Freeform 9"/>
          <p:cNvSpPr>
            <a:spLocks/>
          </p:cNvSpPr>
          <p:nvPr/>
        </p:nvSpPr>
        <p:spPr bwMode="auto">
          <a:xfrm>
            <a:off x="2163685" y="1581112"/>
            <a:ext cx="2548474" cy="1442543"/>
          </a:xfrm>
          <a:custGeom>
            <a:avLst/>
            <a:gdLst>
              <a:gd name="T0" fmla="*/ 0 w 2903"/>
              <a:gd name="T1" fmla="*/ 0 h 1232"/>
              <a:gd name="T2" fmla="*/ 110 w 2903"/>
              <a:gd name="T3" fmla="*/ 454 h 1232"/>
              <a:gd name="T4" fmla="*/ 219 w 2903"/>
              <a:gd name="T5" fmla="*/ 681 h 1232"/>
              <a:gd name="T6" fmla="*/ 457 w 2903"/>
              <a:gd name="T7" fmla="*/ 998 h 1232"/>
              <a:gd name="T8" fmla="*/ 732 w 2903"/>
              <a:gd name="T9" fmla="*/ 1180 h 1232"/>
              <a:gd name="T10" fmla="*/ 1023 w 2903"/>
              <a:gd name="T11" fmla="*/ 1225 h 1232"/>
              <a:gd name="T12" fmla="*/ 1170 w 2903"/>
              <a:gd name="T13" fmla="*/ 1225 h 12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903"/>
              <a:gd name="T22" fmla="*/ 0 h 1232"/>
              <a:gd name="T23" fmla="*/ 2903 w 2903"/>
              <a:gd name="T24" fmla="*/ 1232 h 1232"/>
              <a:gd name="connsiteX0" fmla="*/ 0 w 10000"/>
              <a:gd name="connsiteY0" fmla="*/ 0 h 9974"/>
              <a:gd name="connsiteX1" fmla="*/ 470 w 10000"/>
              <a:gd name="connsiteY1" fmla="*/ 4360 h 9974"/>
              <a:gd name="connsiteX2" fmla="*/ 1877 w 10000"/>
              <a:gd name="connsiteY2" fmla="*/ 5528 h 9974"/>
              <a:gd name="connsiteX3" fmla="*/ 3906 w 10000"/>
              <a:gd name="connsiteY3" fmla="*/ 8101 h 9974"/>
              <a:gd name="connsiteX4" fmla="*/ 6252 w 10000"/>
              <a:gd name="connsiteY4" fmla="*/ 9578 h 9974"/>
              <a:gd name="connsiteX5" fmla="*/ 8750 w 10000"/>
              <a:gd name="connsiteY5" fmla="*/ 9943 h 9974"/>
              <a:gd name="connsiteX6" fmla="*/ 10000 w 10000"/>
              <a:gd name="connsiteY6" fmla="*/ 9943 h 9974"/>
              <a:gd name="connsiteX0" fmla="*/ 0 w 10000"/>
              <a:gd name="connsiteY0" fmla="*/ 0 h 10000"/>
              <a:gd name="connsiteX1" fmla="*/ 470 w 10000"/>
              <a:gd name="connsiteY1" fmla="*/ 4371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470 w 10000"/>
              <a:gd name="connsiteY1" fmla="*/ 4371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470 w 10000"/>
              <a:gd name="connsiteY1" fmla="*/ 4371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470 w 10000"/>
              <a:gd name="connsiteY1" fmla="*/ 4371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470 w 10000"/>
              <a:gd name="connsiteY1" fmla="*/ 4371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470 w 10000"/>
              <a:gd name="connsiteY1" fmla="*/ 4371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470 w 10000"/>
              <a:gd name="connsiteY1" fmla="*/ 4371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453 w 10000"/>
              <a:gd name="connsiteY1" fmla="*/ 3795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503 w 10000"/>
              <a:gd name="connsiteY1" fmla="*/ 4980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503 w 10000"/>
              <a:gd name="connsiteY1" fmla="*/ 4980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486 w 10000"/>
              <a:gd name="connsiteY1" fmla="*/ 4100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369 w 10000"/>
              <a:gd name="connsiteY1" fmla="*/ 4303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386 w 10000"/>
              <a:gd name="connsiteY1" fmla="*/ 5082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386 w 10000"/>
              <a:gd name="connsiteY1" fmla="*/ 5082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386 w 10000"/>
              <a:gd name="connsiteY1" fmla="*/ 5082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386 w 10000"/>
              <a:gd name="connsiteY1" fmla="*/ 5082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386 w 10000"/>
              <a:gd name="connsiteY1" fmla="*/ 5082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386 w 10000"/>
              <a:gd name="connsiteY1" fmla="*/ 5082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386 w 10000"/>
              <a:gd name="connsiteY1" fmla="*/ 5082 h 10000"/>
              <a:gd name="connsiteX2" fmla="*/ 3906 w 10000"/>
              <a:gd name="connsiteY2" fmla="*/ 8122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386 w 10000"/>
              <a:gd name="connsiteY1" fmla="*/ 5082 h 10000"/>
              <a:gd name="connsiteX2" fmla="*/ 3773 w 10000"/>
              <a:gd name="connsiteY2" fmla="*/ 8427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386 w 10000"/>
              <a:gd name="connsiteY1" fmla="*/ 5082 h 10000"/>
              <a:gd name="connsiteX2" fmla="*/ 3623 w 10000"/>
              <a:gd name="connsiteY2" fmla="*/ 8901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386 w 10000"/>
              <a:gd name="connsiteY1" fmla="*/ 5082 h 10000"/>
              <a:gd name="connsiteX2" fmla="*/ 3623 w 10000"/>
              <a:gd name="connsiteY2" fmla="*/ 8901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10000"/>
              <a:gd name="connsiteY0" fmla="*/ 0 h 10000"/>
              <a:gd name="connsiteX1" fmla="*/ 269 w 10000"/>
              <a:gd name="connsiteY1" fmla="*/ 5082 h 10000"/>
              <a:gd name="connsiteX2" fmla="*/ 3623 w 10000"/>
              <a:gd name="connsiteY2" fmla="*/ 8901 h 10000"/>
              <a:gd name="connsiteX3" fmla="*/ 6252 w 10000"/>
              <a:gd name="connsiteY3" fmla="*/ 9603 h 10000"/>
              <a:gd name="connsiteX4" fmla="*/ 8750 w 10000"/>
              <a:gd name="connsiteY4" fmla="*/ 9969 h 10000"/>
              <a:gd name="connsiteX5" fmla="*/ 10000 w 10000"/>
              <a:gd name="connsiteY5" fmla="*/ 9969 h 10000"/>
              <a:gd name="connsiteX0" fmla="*/ 0 w 9867"/>
              <a:gd name="connsiteY0" fmla="*/ 0 h 10068"/>
              <a:gd name="connsiteX1" fmla="*/ 136 w 9867"/>
              <a:gd name="connsiteY1" fmla="*/ 5150 h 10068"/>
              <a:gd name="connsiteX2" fmla="*/ 3490 w 9867"/>
              <a:gd name="connsiteY2" fmla="*/ 8969 h 10068"/>
              <a:gd name="connsiteX3" fmla="*/ 6119 w 9867"/>
              <a:gd name="connsiteY3" fmla="*/ 9671 h 10068"/>
              <a:gd name="connsiteX4" fmla="*/ 8617 w 9867"/>
              <a:gd name="connsiteY4" fmla="*/ 10037 h 10068"/>
              <a:gd name="connsiteX5" fmla="*/ 9867 w 9867"/>
              <a:gd name="connsiteY5" fmla="*/ 10037 h 10068"/>
              <a:gd name="connsiteX0" fmla="*/ 0 w 10000"/>
              <a:gd name="connsiteY0" fmla="*/ 0 h 10000"/>
              <a:gd name="connsiteX1" fmla="*/ 138 w 10000"/>
              <a:gd name="connsiteY1" fmla="*/ 5115 h 10000"/>
              <a:gd name="connsiteX2" fmla="*/ 3537 w 10000"/>
              <a:gd name="connsiteY2" fmla="*/ 8908 h 10000"/>
              <a:gd name="connsiteX3" fmla="*/ 6201 w 10000"/>
              <a:gd name="connsiteY3" fmla="*/ 9606 h 10000"/>
              <a:gd name="connsiteX4" fmla="*/ 8733 w 10000"/>
              <a:gd name="connsiteY4" fmla="*/ 9969 h 10000"/>
              <a:gd name="connsiteX5" fmla="*/ 10000 w 10000"/>
              <a:gd name="connsiteY5" fmla="*/ 9969 h 10000"/>
              <a:gd name="connsiteX0" fmla="*/ 0 w 10152"/>
              <a:gd name="connsiteY0" fmla="*/ 0 h 9765"/>
              <a:gd name="connsiteX1" fmla="*/ 290 w 10152"/>
              <a:gd name="connsiteY1" fmla="*/ 4880 h 9765"/>
              <a:gd name="connsiteX2" fmla="*/ 3689 w 10152"/>
              <a:gd name="connsiteY2" fmla="*/ 8673 h 9765"/>
              <a:gd name="connsiteX3" fmla="*/ 6353 w 10152"/>
              <a:gd name="connsiteY3" fmla="*/ 9371 h 9765"/>
              <a:gd name="connsiteX4" fmla="*/ 8885 w 10152"/>
              <a:gd name="connsiteY4" fmla="*/ 9734 h 9765"/>
              <a:gd name="connsiteX5" fmla="*/ 10152 w 10152"/>
              <a:gd name="connsiteY5" fmla="*/ 9734 h 9765"/>
              <a:gd name="connsiteX0" fmla="*/ 0 w 10000"/>
              <a:gd name="connsiteY0" fmla="*/ 0 h 10000"/>
              <a:gd name="connsiteX1" fmla="*/ 286 w 10000"/>
              <a:gd name="connsiteY1" fmla="*/ 4997 h 10000"/>
              <a:gd name="connsiteX2" fmla="*/ 2547 w 10000"/>
              <a:gd name="connsiteY2" fmla="*/ 8101 h 10000"/>
              <a:gd name="connsiteX3" fmla="*/ 6258 w 10000"/>
              <a:gd name="connsiteY3" fmla="*/ 9597 h 10000"/>
              <a:gd name="connsiteX4" fmla="*/ 8752 w 10000"/>
              <a:gd name="connsiteY4" fmla="*/ 9968 h 10000"/>
              <a:gd name="connsiteX5" fmla="*/ 10000 w 10000"/>
              <a:gd name="connsiteY5" fmla="*/ 9968 h 10000"/>
              <a:gd name="connsiteX0" fmla="*/ 0 w 10000"/>
              <a:gd name="connsiteY0" fmla="*/ 0 h 10109"/>
              <a:gd name="connsiteX1" fmla="*/ 286 w 10000"/>
              <a:gd name="connsiteY1" fmla="*/ 4997 h 10109"/>
              <a:gd name="connsiteX2" fmla="*/ 2547 w 10000"/>
              <a:gd name="connsiteY2" fmla="*/ 8101 h 10109"/>
              <a:gd name="connsiteX3" fmla="*/ 6195 w 10000"/>
              <a:gd name="connsiteY3" fmla="*/ 10056 h 10109"/>
              <a:gd name="connsiteX4" fmla="*/ 6258 w 10000"/>
              <a:gd name="connsiteY4" fmla="*/ 9597 h 10109"/>
              <a:gd name="connsiteX5" fmla="*/ 8752 w 10000"/>
              <a:gd name="connsiteY5" fmla="*/ 9968 h 10109"/>
              <a:gd name="connsiteX6" fmla="*/ 10000 w 10000"/>
              <a:gd name="connsiteY6" fmla="*/ 9968 h 10109"/>
              <a:gd name="connsiteX0" fmla="*/ 0 w 10000"/>
              <a:gd name="connsiteY0" fmla="*/ 0 h 10431"/>
              <a:gd name="connsiteX1" fmla="*/ 286 w 10000"/>
              <a:gd name="connsiteY1" fmla="*/ 4997 h 10431"/>
              <a:gd name="connsiteX2" fmla="*/ 2547 w 10000"/>
              <a:gd name="connsiteY2" fmla="*/ 8101 h 10431"/>
              <a:gd name="connsiteX3" fmla="*/ 6195 w 10000"/>
              <a:gd name="connsiteY3" fmla="*/ 10056 h 10431"/>
              <a:gd name="connsiteX4" fmla="*/ 6258 w 10000"/>
              <a:gd name="connsiteY4" fmla="*/ 9597 h 10431"/>
              <a:gd name="connsiteX5" fmla="*/ 8907 w 10000"/>
              <a:gd name="connsiteY5" fmla="*/ 10427 h 10431"/>
              <a:gd name="connsiteX6" fmla="*/ 10000 w 10000"/>
              <a:gd name="connsiteY6" fmla="*/ 9968 h 10431"/>
              <a:gd name="connsiteX0" fmla="*/ 0 w 10000"/>
              <a:gd name="connsiteY0" fmla="*/ 0 h 10431"/>
              <a:gd name="connsiteX1" fmla="*/ 286 w 10000"/>
              <a:gd name="connsiteY1" fmla="*/ 4997 h 10431"/>
              <a:gd name="connsiteX2" fmla="*/ 2547 w 10000"/>
              <a:gd name="connsiteY2" fmla="*/ 8101 h 10431"/>
              <a:gd name="connsiteX3" fmla="*/ 6195 w 10000"/>
              <a:gd name="connsiteY3" fmla="*/ 10056 h 10431"/>
              <a:gd name="connsiteX4" fmla="*/ 6879 w 10000"/>
              <a:gd name="connsiteY4" fmla="*/ 10148 h 10431"/>
              <a:gd name="connsiteX5" fmla="*/ 8907 w 10000"/>
              <a:gd name="connsiteY5" fmla="*/ 10427 h 10431"/>
              <a:gd name="connsiteX6" fmla="*/ 10000 w 10000"/>
              <a:gd name="connsiteY6" fmla="*/ 9968 h 10431"/>
              <a:gd name="connsiteX0" fmla="*/ 0 w 10000"/>
              <a:gd name="connsiteY0" fmla="*/ 0 h 10431"/>
              <a:gd name="connsiteX1" fmla="*/ 286 w 10000"/>
              <a:gd name="connsiteY1" fmla="*/ 4997 h 10431"/>
              <a:gd name="connsiteX2" fmla="*/ 2547 w 10000"/>
              <a:gd name="connsiteY2" fmla="*/ 8101 h 10431"/>
              <a:gd name="connsiteX3" fmla="*/ 6195 w 10000"/>
              <a:gd name="connsiteY3" fmla="*/ 10056 h 10431"/>
              <a:gd name="connsiteX4" fmla="*/ 8907 w 10000"/>
              <a:gd name="connsiteY4" fmla="*/ 10427 h 10431"/>
              <a:gd name="connsiteX5" fmla="*/ 10000 w 10000"/>
              <a:gd name="connsiteY5" fmla="*/ 9968 h 10431"/>
              <a:gd name="connsiteX0" fmla="*/ 0 w 8907"/>
              <a:gd name="connsiteY0" fmla="*/ 0 h 10431"/>
              <a:gd name="connsiteX1" fmla="*/ 286 w 8907"/>
              <a:gd name="connsiteY1" fmla="*/ 4997 h 10431"/>
              <a:gd name="connsiteX2" fmla="*/ 2547 w 8907"/>
              <a:gd name="connsiteY2" fmla="*/ 8101 h 10431"/>
              <a:gd name="connsiteX3" fmla="*/ 6195 w 8907"/>
              <a:gd name="connsiteY3" fmla="*/ 10056 h 10431"/>
              <a:gd name="connsiteX4" fmla="*/ 8907 w 8907"/>
              <a:gd name="connsiteY4" fmla="*/ 10427 h 10431"/>
              <a:gd name="connsiteX0" fmla="*/ 0 w 10000"/>
              <a:gd name="connsiteY0" fmla="*/ 0 h 10000"/>
              <a:gd name="connsiteX1" fmla="*/ 321 w 10000"/>
              <a:gd name="connsiteY1" fmla="*/ 4791 h 10000"/>
              <a:gd name="connsiteX2" fmla="*/ 2935 w 10000"/>
              <a:gd name="connsiteY2" fmla="*/ 7942 h 10000"/>
              <a:gd name="connsiteX3" fmla="*/ 6955 w 10000"/>
              <a:gd name="connsiteY3" fmla="*/ 9640 h 10000"/>
              <a:gd name="connsiteX4" fmla="*/ 10000 w 10000"/>
              <a:gd name="connsiteY4" fmla="*/ 9996 h 10000"/>
              <a:gd name="connsiteX0" fmla="*/ 0 w 10000"/>
              <a:gd name="connsiteY0" fmla="*/ 0 h 10000"/>
              <a:gd name="connsiteX1" fmla="*/ 201 w 10000"/>
              <a:gd name="connsiteY1" fmla="*/ 4738 h 10000"/>
              <a:gd name="connsiteX2" fmla="*/ 2935 w 10000"/>
              <a:gd name="connsiteY2" fmla="*/ 7942 h 10000"/>
              <a:gd name="connsiteX3" fmla="*/ 6955 w 10000"/>
              <a:gd name="connsiteY3" fmla="*/ 9640 h 10000"/>
              <a:gd name="connsiteX4" fmla="*/ 10000 w 10000"/>
              <a:gd name="connsiteY4" fmla="*/ 99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181" y="2834"/>
                  <a:pt x="-82" y="2394"/>
                  <a:pt x="201" y="4738"/>
                </a:cubicBezTo>
                <a:cubicBezTo>
                  <a:pt x="1006" y="7049"/>
                  <a:pt x="1809" y="7125"/>
                  <a:pt x="2935" y="7942"/>
                </a:cubicBezTo>
                <a:cubicBezTo>
                  <a:pt x="4061" y="8759"/>
                  <a:pt x="5765" y="9269"/>
                  <a:pt x="6955" y="9640"/>
                </a:cubicBezTo>
                <a:cubicBezTo>
                  <a:pt x="8145" y="10012"/>
                  <a:pt x="9288" y="10011"/>
                  <a:pt x="10000" y="9996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19" name="Line 13"/>
          <p:cNvSpPr>
            <a:spLocks noChangeShapeType="1"/>
          </p:cNvSpPr>
          <p:nvPr/>
        </p:nvSpPr>
        <p:spPr bwMode="auto">
          <a:xfrm flipH="1">
            <a:off x="2065500" y="1557396"/>
            <a:ext cx="103035" cy="1453821"/>
          </a:xfrm>
          <a:prstGeom prst="line">
            <a:avLst/>
          </a:prstGeom>
          <a:noFill/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20" name="Line 14"/>
          <p:cNvSpPr>
            <a:spLocks noChangeShapeType="1"/>
          </p:cNvSpPr>
          <p:nvPr/>
        </p:nvSpPr>
        <p:spPr bwMode="auto">
          <a:xfrm>
            <a:off x="1800895" y="3011217"/>
            <a:ext cx="259877" cy="0"/>
          </a:xfrm>
          <a:prstGeom prst="line">
            <a:avLst/>
          </a:prstGeom>
          <a:noFill/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11" name="Text Box 16"/>
          <p:cNvSpPr txBox="1">
            <a:spLocks noChangeArrowheads="1"/>
          </p:cNvSpPr>
          <p:nvPr/>
        </p:nvSpPr>
        <p:spPr bwMode="auto">
          <a:xfrm>
            <a:off x="1441567" y="1758870"/>
            <a:ext cx="291208" cy="29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ja-JP" sz="1800" i="1">
                <a:solidFill>
                  <a:srgbClr val="0000FF"/>
                </a:solidFill>
                <a:ea typeface="ＭＳ Ｐゴシック" charset="-128"/>
              </a:rPr>
              <a:t>I</a:t>
            </a:r>
            <a:r>
              <a:rPr lang="en-US" altLang="ja-JP" sz="1800" i="1" baseline="-25000">
                <a:solidFill>
                  <a:srgbClr val="0000FF"/>
                </a:solidFill>
                <a:ea typeface="ＭＳ Ｐゴシック" charset="-128"/>
              </a:rPr>
              <a:t>D</a:t>
            </a:r>
          </a:p>
        </p:txBody>
      </p:sp>
      <p:sp>
        <p:nvSpPr>
          <p:cNvPr id="29712" name="Line 17"/>
          <p:cNvSpPr>
            <a:spLocks noChangeShapeType="1"/>
          </p:cNvSpPr>
          <p:nvPr/>
        </p:nvSpPr>
        <p:spPr bwMode="auto">
          <a:xfrm flipH="1">
            <a:off x="3363165" y="2710294"/>
            <a:ext cx="424629" cy="137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13" name="Rectangle 19"/>
          <p:cNvSpPr>
            <a:spLocks noChangeArrowheads="1"/>
          </p:cNvSpPr>
          <p:nvPr/>
        </p:nvSpPr>
        <p:spPr bwMode="auto">
          <a:xfrm>
            <a:off x="3851225" y="2112292"/>
            <a:ext cx="1170513" cy="80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lvl="1" algn="l">
              <a:lnSpc>
                <a:spcPct val="90000"/>
              </a:lnSpc>
            </a:pPr>
            <a:r>
              <a:rPr lang="en-US" altLang="ja-JP" dirty="0" err="1" smtClean="0">
                <a:latin typeface="Symbol" pitchFamily="18" charset="2"/>
                <a:ea typeface="ＭＳ Ｐゴシック" charset="-128"/>
              </a:rPr>
              <a:t>t</a:t>
            </a:r>
            <a:r>
              <a:rPr lang="en-US" altLang="ja-JP" baseline="-25000" dirty="0" err="1" smtClean="0">
                <a:ea typeface="ＭＳ Ｐゴシック" charset="-128"/>
              </a:rPr>
              <a:t>f</a:t>
            </a:r>
            <a:r>
              <a:rPr lang="en-US" altLang="ja-JP" dirty="0" smtClean="0">
                <a:latin typeface="Symbol" pitchFamily="18" charset="2"/>
                <a:ea typeface="ＭＳ Ｐゴシック" charset="-128"/>
              </a:rPr>
              <a:t> </a:t>
            </a:r>
            <a:r>
              <a:rPr lang="en-US" altLang="ja-JP" dirty="0">
                <a:ea typeface="ＭＳ Ｐゴシック" charset="-128"/>
              </a:rPr>
              <a:t>= R</a:t>
            </a:r>
            <a:r>
              <a:rPr lang="en-US" altLang="ja-JP" baseline="-25000" dirty="0">
                <a:ea typeface="ＭＳ Ｐゴシック" charset="-128"/>
              </a:rPr>
              <a:t>Q</a:t>
            </a:r>
            <a:r>
              <a:rPr lang="en-US" altLang="ja-JP" dirty="0">
                <a:ea typeface="ＭＳ Ｐゴシック" charset="-128"/>
              </a:rPr>
              <a:t>C</a:t>
            </a:r>
            <a:r>
              <a:rPr lang="en-US" altLang="ja-JP" baseline="-25000" dirty="0">
                <a:ea typeface="ＭＳ Ｐゴシック" charset="-128"/>
              </a:rPr>
              <a:t>D</a:t>
            </a:r>
          </a:p>
          <a:p>
            <a:pPr>
              <a:spcBef>
                <a:spcPct val="0"/>
              </a:spcBef>
            </a:pPr>
            <a:r>
              <a:rPr lang="en-US" altLang="ja-JP" sz="1200" dirty="0" smtClean="0">
                <a:ea typeface="ＭＳ Ｐゴシック" charset="-128"/>
              </a:rPr>
              <a:t>R</a:t>
            </a:r>
            <a:r>
              <a:rPr lang="en-US" altLang="ja-JP" sz="1200" baseline="-25000" dirty="0" smtClean="0">
                <a:ea typeface="ＭＳ Ｐゴシック" charset="-128"/>
              </a:rPr>
              <a:t>Q</a:t>
            </a:r>
            <a:r>
              <a:rPr lang="en-US" altLang="ja-JP" sz="1200" dirty="0" smtClean="0">
                <a:ea typeface="ＭＳ Ｐゴシック" charset="-128"/>
              </a:rPr>
              <a:t> </a:t>
            </a:r>
            <a:r>
              <a:rPr lang="en-US" altLang="ja-JP" sz="1200" dirty="0">
                <a:ea typeface="ＭＳ Ｐゴシック" charset="-128"/>
              </a:rPr>
              <a:t>~ </a:t>
            </a:r>
            <a:r>
              <a:rPr lang="en-US" altLang="ja-JP" sz="1200" dirty="0" smtClean="0">
                <a:ea typeface="ＭＳ Ｐゴシック" charset="-128"/>
              </a:rPr>
              <a:t>&gt;300 k</a:t>
            </a:r>
            <a:r>
              <a:rPr lang="en-US" altLang="ja-JP" sz="1200" dirty="0" smtClean="0">
                <a:latin typeface="Symbol" pitchFamily="18" charset="2"/>
                <a:ea typeface="ＭＳ Ｐゴシック" charset="-128"/>
              </a:rPr>
              <a:t>W</a:t>
            </a:r>
          </a:p>
          <a:p>
            <a:pPr>
              <a:spcBef>
                <a:spcPct val="0"/>
              </a:spcBef>
            </a:pPr>
            <a:r>
              <a:rPr lang="en-US" altLang="ja-JP" sz="1200" dirty="0" smtClean="0">
                <a:latin typeface="Symbol" pitchFamily="18" charset="2"/>
                <a:ea typeface="ＭＳ Ｐゴシック" charset="-128"/>
                <a:sym typeface="Wingdings" pitchFamily="2" charset="2"/>
              </a:rPr>
              <a:t> </a:t>
            </a:r>
            <a:r>
              <a:rPr lang="en-US" altLang="ja-JP" dirty="0" err="1">
                <a:latin typeface="Symbol" pitchFamily="18" charset="2"/>
                <a:ea typeface="ＭＳ Ｐゴシック" charset="-128"/>
              </a:rPr>
              <a:t>t</a:t>
            </a:r>
            <a:r>
              <a:rPr lang="en-US" altLang="ja-JP" baseline="-25000" dirty="0" err="1">
                <a:ea typeface="ＭＳ Ｐゴシック" charset="-128"/>
              </a:rPr>
              <a:t>f</a:t>
            </a:r>
            <a:r>
              <a:rPr lang="en-US" altLang="ja-JP" baseline="-25000" dirty="0">
                <a:ea typeface="ＭＳ Ｐゴシック" charset="-128"/>
              </a:rPr>
              <a:t> </a:t>
            </a:r>
            <a:r>
              <a:rPr lang="en-US" altLang="ja-JP" dirty="0" smtClean="0">
                <a:ea typeface="ＭＳ Ｐゴシック" charset="-128"/>
              </a:rPr>
              <a:t>~ 10ns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29714" name="Rectangle 21"/>
          <p:cNvSpPr>
            <a:spLocks noChangeArrowheads="1"/>
          </p:cNvSpPr>
          <p:nvPr/>
        </p:nvSpPr>
        <p:spPr bwMode="auto">
          <a:xfrm>
            <a:off x="251149" y="3023655"/>
            <a:ext cx="9364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altLang="ja-JP" sz="1600" dirty="0" err="1" smtClean="0">
                <a:latin typeface="Symbol" pitchFamily="18" charset="2"/>
                <a:ea typeface="ＭＳ Ｐゴシック" charset="-128"/>
              </a:rPr>
              <a:t>t</a:t>
            </a:r>
            <a:r>
              <a:rPr lang="en-US" altLang="ja-JP" sz="1600" baseline="-25000" dirty="0" err="1" smtClean="0">
                <a:ea typeface="ＭＳ Ｐゴシック" charset="-128"/>
              </a:rPr>
              <a:t>r</a:t>
            </a:r>
            <a:r>
              <a:rPr lang="en-US" altLang="ja-JP" sz="1600" dirty="0" smtClean="0">
                <a:latin typeface="Symbol" pitchFamily="18" charset="2"/>
                <a:ea typeface="ＭＳ Ｐゴシック" charset="-128"/>
              </a:rPr>
              <a:t> </a:t>
            </a:r>
            <a:r>
              <a:rPr lang="en-US" altLang="ja-JP" sz="1600" dirty="0">
                <a:ea typeface="ＭＳ Ｐゴシック" charset="-128"/>
              </a:rPr>
              <a:t>= R</a:t>
            </a:r>
            <a:r>
              <a:rPr lang="en-US" altLang="ja-JP" sz="1600" baseline="-25000" dirty="0">
                <a:ea typeface="ＭＳ Ｐゴシック" charset="-128"/>
              </a:rPr>
              <a:t>S</a:t>
            </a:r>
            <a:r>
              <a:rPr lang="en-US" altLang="ja-JP" sz="1600" dirty="0">
                <a:ea typeface="ＭＳ Ｐゴシック" charset="-128"/>
              </a:rPr>
              <a:t>C</a:t>
            </a:r>
            <a:r>
              <a:rPr lang="en-US" altLang="ja-JP" sz="1600" baseline="-25000" dirty="0">
                <a:ea typeface="ＭＳ Ｐゴシック" charset="-128"/>
              </a:rPr>
              <a:t>D</a:t>
            </a:r>
            <a:endParaRPr lang="en-US" altLang="ja-JP" sz="1600" dirty="0">
              <a:ea typeface="ＭＳ Ｐゴシック" charset="-128"/>
            </a:endParaRPr>
          </a:p>
          <a:p>
            <a:pPr>
              <a:spcBef>
                <a:spcPct val="0"/>
              </a:spcBef>
            </a:pPr>
            <a:r>
              <a:rPr lang="en-US" altLang="ja-JP" sz="1200" dirty="0" smtClean="0">
                <a:ea typeface="ＭＳ Ｐゴシック" charset="-128"/>
              </a:rPr>
              <a:t>R</a:t>
            </a:r>
            <a:r>
              <a:rPr lang="en-US" altLang="ja-JP" sz="1200" baseline="-25000" dirty="0" smtClean="0">
                <a:ea typeface="ＭＳ Ｐゴシック" charset="-128"/>
              </a:rPr>
              <a:t>S</a:t>
            </a:r>
            <a:r>
              <a:rPr lang="en-US" altLang="ja-JP" sz="1200" dirty="0" smtClean="0">
                <a:ea typeface="ＭＳ Ｐゴシック" charset="-128"/>
              </a:rPr>
              <a:t> ~ k</a:t>
            </a:r>
            <a:r>
              <a:rPr lang="en-US" altLang="ja-JP" sz="1200" dirty="0" smtClean="0">
                <a:latin typeface="Symbol" pitchFamily="18" charset="2"/>
                <a:ea typeface="ＭＳ Ｐゴシック" charset="-128"/>
              </a:rPr>
              <a:t>W</a:t>
            </a:r>
          </a:p>
          <a:p>
            <a:pPr>
              <a:spcBef>
                <a:spcPct val="0"/>
              </a:spcBef>
            </a:pPr>
            <a:r>
              <a:rPr lang="en-US" altLang="ja-JP" sz="1200" dirty="0" smtClean="0">
                <a:ea typeface="ＭＳ Ｐゴシック" charset="-128"/>
              </a:rPr>
              <a:t>C</a:t>
            </a:r>
            <a:r>
              <a:rPr lang="en-US" altLang="ja-JP" sz="1200" baseline="-25000" dirty="0" smtClean="0">
                <a:ea typeface="ＭＳ Ｐゴシック" charset="-128"/>
              </a:rPr>
              <a:t>D</a:t>
            </a:r>
            <a:r>
              <a:rPr lang="en-US" altLang="ja-JP" sz="1200" dirty="0" smtClean="0">
                <a:ea typeface="ＭＳ Ｐゴシック" charset="-128"/>
              </a:rPr>
              <a:t>~ 10 </a:t>
            </a:r>
            <a:r>
              <a:rPr lang="en-US" altLang="ja-JP" sz="1200" dirty="0" err="1" smtClean="0">
                <a:ea typeface="ＭＳ Ｐゴシック" charset="-128"/>
              </a:rPr>
              <a:t>fF</a:t>
            </a:r>
            <a:endParaRPr lang="en-US" altLang="ja-JP" sz="1200" dirty="0" smtClean="0">
              <a:ea typeface="ＭＳ Ｐゴシック" charset="-128"/>
            </a:endParaRPr>
          </a:p>
          <a:p>
            <a:pPr>
              <a:spcBef>
                <a:spcPct val="0"/>
              </a:spcBef>
            </a:pPr>
            <a:r>
              <a:rPr lang="en-US" altLang="ja-JP" sz="1600" dirty="0" smtClean="0">
                <a:ea typeface="ＭＳ Ｐゴシック" charset="-128"/>
                <a:sym typeface="Wingdings" pitchFamily="2" charset="2"/>
              </a:rPr>
              <a:t> </a:t>
            </a:r>
            <a:r>
              <a:rPr lang="en-US" altLang="ja-JP" sz="1600" dirty="0" err="1">
                <a:latin typeface="Symbol" pitchFamily="18" charset="2"/>
                <a:ea typeface="ＭＳ Ｐゴシック" charset="-128"/>
              </a:rPr>
              <a:t>t</a:t>
            </a:r>
            <a:r>
              <a:rPr lang="en-US" altLang="ja-JP" sz="1600" baseline="-25000" dirty="0" err="1">
                <a:ea typeface="ＭＳ Ｐゴシック" charset="-128"/>
              </a:rPr>
              <a:t>r</a:t>
            </a:r>
            <a:r>
              <a:rPr lang="en-US" altLang="ja-JP" sz="1600" baseline="-25000" dirty="0">
                <a:ea typeface="ＭＳ Ｐゴシック" charset="-128"/>
              </a:rPr>
              <a:t> </a:t>
            </a:r>
            <a:r>
              <a:rPr lang="en-US" altLang="ja-JP" sz="1600" dirty="0" smtClean="0">
                <a:ea typeface="ＭＳ Ｐゴシック" charset="-128"/>
              </a:rPr>
              <a:t>&lt; ns</a:t>
            </a:r>
            <a:endParaRPr lang="en-US" altLang="ja-JP" sz="1600" dirty="0">
              <a:ea typeface="ＭＳ Ｐゴシック" charset="-128"/>
            </a:endParaRPr>
          </a:p>
        </p:txBody>
      </p:sp>
      <p:sp>
        <p:nvSpPr>
          <p:cNvPr id="29715" name="Line 22"/>
          <p:cNvSpPr>
            <a:spLocks noChangeShapeType="1"/>
          </p:cNvSpPr>
          <p:nvPr/>
        </p:nvSpPr>
        <p:spPr bwMode="auto">
          <a:xfrm flipV="1">
            <a:off x="1187624" y="2603383"/>
            <a:ext cx="877877" cy="4078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16" name="Line 24"/>
          <p:cNvSpPr>
            <a:spLocks noChangeShapeType="1"/>
          </p:cNvSpPr>
          <p:nvPr/>
        </p:nvSpPr>
        <p:spPr bwMode="auto">
          <a:xfrm flipV="1">
            <a:off x="2168535" y="1285874"/>
            <a:ext cx="136416" cy="2715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17" name="Rectangle 26"/>
          <p:cNvSpPr>
            <a:spLocks noChangeArrowheads="1"/>
          </p:cNvSpPr>
          <p:nvPr/>
        </p:nvSpPr>
        <p:spPr bwMode="auto">
          <a:xfrm>
            <a:off x="2117017" y="947321"/>
            <a:ext cx="29083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altLang="ja-JP" sz="1600" dirty="0">
                <a:latin typeface="Century Gothic" pitchFamily="34" charset="0"/>
                <a:ea typeface="ＭＳ Ｐゴシック" charset="-128"/>
              </a:rPr>
              <a:t>I</a:t>
            </a:r>
            <a:r>
              <a:rPr lang="en-US" altLang="ja-JP" sz="1600" baseline="-25000" dirty="0">
                <a:latin typeface="Century Gothic" pitchFamily="34" charset="0"/>
                <a:ea typeface="ＭＳ Ｐゴシック" charset="-128"/>
              </a:rPr>
              <a:t>max</a:t>
            </a:r>
            <a:r>
              <a:rPr lang="en-US" altLang="ja-JP" sz="1600" dirty="0">
                <a:latin typeface="Century Gothic" pitchFamily="34" charset="0"/>
                <a:ea typeface="ＭＳ Ｐゴシック" charset="-128"/>
              </a:rPr>
              <a:t>~(V</a:t>
            </a:r>
            <a:r>
              <a:rPr lang="en-US" altLang="ja-JP" sz="1600" baseline="-25000" dirty="0">
                <a:latin typeface="Century Gothic" pitchFamily="34" charset="0"/>
                <a:ea typeface="ＭＳ Ｐゴシック" charset="-128"/>
              </a:rPr>
              <a:t>BIAS</a:t>
            </a:r>
            <a:r>
              <a:rPr lang="en-US" altLang="ja-JP" sz="1600" dirty="0">
                <a:latin typeface="Century Gothic" pitchFamily="34" charset="0"/>
                <a:ea typeface="ＭＳ Ｐゴシック" charset="-128"/>
              </a:rPr>
              <a:t>-V</a:t>
            </a:r>
            <a:r>
              <a:rPr lang="en-US" altLang="ja-JP" sz="1600" baseline="-25000" dirty="0">
                <a:latin typeface="Century Gothic" pitchFamily="34" charset="0"/>
                <a:ea typeface="ＭＳ Ｐゴシック" charset="-128"/>
              </a:rPr>
              <a:t>BD</a:t>
            </a:r>
            <a:r>
              <a:rPr lang="en-US" altLang="ja-JP" sz="1600" dirty="0">
                <a:latin typeface="Century Gothic" pitchFamily="34" charset="0"/>
                <a:ea typeface="ＭＳ Ｐゴシック" charset="-128"/>
              </a:rPr>
              <a:t>)/R</a:t>
            </a:r>
            <a:r>
              <a:rPr lang="en-US" altLang="ja-JP" sz="1600" baseline="-25000" dirty="0">
                <a:latin typeface="Century Gothic" pitchFamily="34" charset="0"/>
                <a:ea typeface="ＭＳ Ｐゴシック" charset="-128"/>
              </a:rPr>
              <a:t>Q</a:t>
            </a:r>
          </a:p>
        </p:txBody>
      </p:sp>
      <p:sp>
        <p:nvSpPr>
          <p:cNvPr id="17" name="Text Box 27"/>
          <p:cNvSpPr txBox="1">
            <a:spLocks noChangeArrowheads="1"/>
          </p:cNvSpPr>
          <p:nvPr/>
        </p:nvSpPr>
        <p:spPr bwMode="auto">
          <a:xfrm>
            <a:off x="5292080" y="972980"/>
            <a:ext cx="229582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altLang="ja-JP" sz="1600" i="1" dirty="0">
                <a:latin typeface="Arial" pitchFamily="34" charset="0"/>
              </a:rPr>
              <a:t>Gain = Q / e </a:t>
            </a:r>
          </a:p>
          <a:p>
            <a:pPr algn="l">
              <a:spcBef>
                <a:spcPct val="0"/>
              </a:spcBef>
              <a:defRPr/>
            </a:pPr>
            <a:r>
              <a:rPr lang="en-US" altLang="ja-JP" sz="1600" i="1" dirty="0">
                <a:latin typeface="Arial" pitchFamily="34" charset="0"/>
              </a:rPr>
              <a:t>         =  </a:t>
            </a:r>
            <a:r>
              <a:rPr lang="en-US" altLang="ja-JP" sz="1600" i="1" dirty="0" err="1">
                <a:latin typeface="Arial" pitchFamily="34" charset="0"/>
              </a:rPr>
              <a:t>I</a:t>
            </a:r>
            <a:r>
              <a:rPr lang="en-US" altLang="ja-JP" sz="1600" i="1" baseline="-25000" dirty="0" err="1">
                <a:latin typeface="Arial" pitchFamily="34" charset="0"/>
              </a:rPr>
              <a:t>max</a:t>
            </a:r>
            <a:r>
              <a:rPr lang="en-US" altLang="ja-JP" sz="1600" i="1" dirty="0" err="1">
                <a:latin typeface="Arial" pitchFamily="34" charset="0"/>
              </a:rPr>
              <a:t>·</a:t>
            </a:r>
            <a:r>
              <a:rPr lang="en-US" altLang="ja-JP" sz="1600" i="1" dirty="0" err="1">
                <a:latin typeface="Symbol" pitchFamily="18" charset="2"/>
              </a:rPr>
              <a:t>t</a:t>
            </a:r>
            <a:r>
              <a:rPr lang="en-US" altLang="ja-JP" sz="1600" i="1" dirty="0">
                <a:latin typeface="Symbol" pitchFamily="18" charset="2"/>
              </a:rPr>
              <a:t>  /  </a:t>
            </a:r>
            <a:r>
              <a:rPr lang="en-US" altLang="ja-JP" sz="1600" i="1" dirty="0">
                <a:latin typeface="Arial" pitchFamily="34" charset="0"/>
              </a:rPr>
              <a:t>e </a:t>
            </a:r>
          </a:p>
          <a:p>
            <a:pPr algn="l">
              <a:spcBef>
                <a:spcPct val="0"/>
              </a:spcBef>
              <a:defRPr/>
            </a:pPr>
            <a:r>
              <a:rPr lang="en-US" altLang="ja-JP" sz="1600" i="1" dirty="0">
                <a:latin typeface="Arial" pitchFamily="34" charset="0"/>
              </a:rPr>
              <a:t>         = </a:t>
            </a:r>
            <a:r>
              <a:rPr lang="en-US" altLang="ja-JP" sz="1600" i="1" dirty="0">
                <a:latin typeface="Century Gothic" pitchFamily="34" charset="0"/>
              </a:rPr>
              <a:t>(V</a:t>
            </a:r>
            <a:r>
              <a:rPr lang="en-US" altLang="ja-JP" sz="1600" i="1" baseline="-25000" dirty="0">
                <a:latin typeface="Century Gothic" pitchFamily="34" charset="0"/>
              </a:rPr>
              <a:t>BIAS</a:t>
            </a:r>
            <a:r>
              <a:rPr lang="en-US" altLang="ja-JP" sz="1600" i="1" dirty="0">
                <a:latin typeface="Century Gothic" pitchFamily="34" charset="0"/>
              </a:rPr>
              <a:t>-V</a:t>
            </a:r>
            <a:r>
              <a:rPr lang="en-US" altLang="ja-JP" sz="1600" i="1" baseline="-25000" dirty="0">
                <a:latin typeface="Century Gothic" pitchFamily="34" charset="0"/>
              </a:rPr>
              <a:t>BD</a:t>
            </a:r>
            <a:r>
              <a:rPr lang="en-US" altLang="ja-JP" sz="1600" i="1" dirty="0">
                <a:latin typeface="Century Gothic" pitchFamily="34" charset="0"/>
              </a:rPr>
              <a:t>)</a:t>
            </a:r>
            <a:r>
              <a:rPr lang="en-US" altLang="ja-JP" sz="1600" i="1" dirty="0">
                <a:latin typeface="Arial Narrow" pitchFamily="34" charset="0"/>
              </a:rPr>
              <a:t>C</a:t>
            </a:r>
            <a:r>
              <a:rPr lang="en-US" altLang="ja-JP" sz="1600" i="1" baseline="-25000" dirty="0">
                <a:latin typeface="Arial Narrow" pitchFamily="34" charset="0"/>
              </a:rPr>
              <a:t>D  </a:t>
            </a:r>
            <a:r>
              <a:rPr lang="en-US" altLang="ja-JP" sz="1600" i="1" dirty="0">
                <a:latin typeface="Arial Narrow" pitchFamily="34" charset="0"/>
              </a:rPr>
              <a:t>/ e</a:t>
            </a:r>
          </a:p>
          <a:p>
            <a:pPr algn="l">
              <a:spcBef>
                <a:spcPct val="0"/>
              </a:spcBef>
              <a:defRPr/>
            </a:pPr>
            <a:endParaRPr lang="en-US" altLang="ja-JP" sz="1600" dirty="0">
              <a:latin typeface="Arial Narrow" pitchFamily="34" charset="0"/>
            </a:endParaRPr>
          </a:p>
          <a:p>
            <a:pPr algn="l">
              <a:spcBef>
                <a:spcPct val="0"/>
              </a:spcBef>
              <a:defRPr/>
            </a:pPr>
            <a:endParaRPr lang="en-US" altLang="ja-JP" sz="1600" dirty="0" smtClean="0">
              <a:latin typeface="Arial Narrow" pitchFamily="34" charset="0"/>
            </a:endParaRPr>
          </a:p>
        </p:txBody>
      </p:sp>
      <p:pic>
        <p:nvPicPr>
          <p:cNvPr id="29702" name="Picture 3" descr="gain_400p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t="5754" r="7706" b="-1"/>
          <a:stretch/>
        </p:blipFill>
        <p:spPr bwMode="auto">
          <a:xfrm>
            <a:off x="5252838" y="3214688"/>
            <a:ext cx="3403600" cy="3374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9" descr="100gain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229" y="3214688"/>
            <a:ext cx="3492500" cy="334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 rot="16200000">
            <a:off x="8148736" y="5696744"/>
            <a:ext cx="122555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1100" dirty="0">
                <a:solidFill>
                  <a:schemeClr val="tx2"/>
                </a:solidFill>
                <a:latin typeface="+mn-lt"/>
              </a:rPr>
              <a:t>J. </a:t>
            </a:r>
            <a:r>
              <a:rPr lang="en-US" sz="1100" dirty="0" err="1">
                <a:solidFill>
                  <a:schemeClr val="tx2"/>
                </a:solidFill>
                <a:latin typeface="+mn-lt"/>
              </a:rPr>
              <a:t>Haba</a:t>
            </a:r>
            <a:r>
              <a:rPr lang="en-US" sz="1100" dirty="0">
                <a:solidFill>
                  <a:schemeClr val="tx2"/>
                </a:solidFill>
                <a:latin typeface="+mn-lt"/>
              </a:rPr>
              <a:t>, RICH2007</a:t>
            </a:r>
            <a:endParaRPr lang="en-GB" sz="11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4362548" y="5696744"/>
            <a:ext cx="122555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1100" dirty="0">
                <a:solidFill>
                  <a:schemeClr val="tx2"/>
                </a:solidFill>
                <a:latin typeface="+mn-lt"/>
              </a:rPr>
              <a:t>J. </a:t>
            </a:r>
            <a:r>
              <a:rPr lang="en-US" sz="1100" dirty="0" err="1">
                <a:solidFill>
                  <a:schemeClr val="tx2"/>
                </a:solidFill>
                <a:latin typeface="+mn-lt"/>
              </a:rPr>
              <a:t>Haba</a:t>
            </a:r>
            <a:r>
              <a:rPr lang="en-US" sz="1100" dirty="0">
                <a:solidFill>
                  <a:schemeClr val="tx2"/>
                </a:solidFill>
                <a:latin typeface="+mn-lt"/>
              </a:rPr>
              <a:t>, RICH2007</a:t>
            </a:r>
            <a:endParaRPr lang="en-GB" sz="11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9706" name="Text Box 23"/>
          <p:cNvSpPr txBox="1">
            <a:spLocks noChangeArrowheads="1"/>
          </p:cNvSpPr>
          <p:nvPr/>
        </p:nvSpPr>
        <p:spPr bwMode="auto">
          <a:xfrm>
            <a:off x="2031304" y="3597275"/>
            <a:ext cx="20701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de-DE">
                <a:solidFill>
                  <a:srgbClr val="0000FF"/>
                </a:solidFill>
              </a:rPr>
              <a:t>Sample of 3 G-APDs</a:t>
            </a:r>
          </a:p>
        </p:txBody>
      </p:sp>
      <p:sp>
        <p:nvSpPr>
          <p:cNvPr id="29707" name="Text Box 24"/>
          <p:cNvSpPr txBox="1">
            <a:spLocks noChangeArrowheads="1"/>
          </p:cNvSpPr>
          <p:nvPr/>
        </p:nvSpPr>
        <p:spPr bwMode="auto">
          <a:xfrm>
            <a:off x="5722242" y="3597275"/>
            <a:ext cx="20701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de-DE">
                <a:solidFill>
                  <a:srgbClr val="0000FF"/>
                </a:solidFill>
              </a:rPr>
              <a:t>Sample of 3 G-APDs</a:t>
            </a:r>
          </a:p>
        </p:txBody>
      </p:sp>
      <p:sp>
        <p:nvSpPr>
          <p:cNvPr id="2" name="Right Brace 1"/>
          <p:cNvSpPr/>
          <p:nvPr/>
        </p:nvSpPr>
        <p:spPr>
          <a:xfrm rot="5400000">
            <a:off x="6494838" y="1407425"/>
            <a:ext cx="152423" cy="883205"/>
          </a:xfrm>
          <a:prstGeom prst="rightBrac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366976" y="1907540"/>
            <a:ext cx="1581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Symbol" pitchFamily="18" charset="2"/>
              </a:rPr>
              <a:t>D</a:t>
            </a:r>
            <a:r>
              <a:rPr lang="en-GB" sz="1600" dirty="0" smtClean="0"/>
              <a:t>V (overvoltage)</a:t>
            </a:r>
            <a:endParaRPr lang="en-GB" sz="1600" dirty="0"/>
          </a:p>
        </p:txBody>
      </p:sp>
      <p:sp>
        <p:nvSpPr>
          <p:cNvPr id="4" name="Rectangle 3"/>
          <p:cNvSpPr/>
          <p:nvPr/>
        </p:nvSpPr>
        <p:spPr>
          <a:xfrm>
            <a:off x="4978746" y="2310997"/>
            <a:ext cx="38332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ja-JP" sz="1600" dirty="0">
                <a:solidFill>
                  <a:schemeClr val="tx2"/>
                </a:solidFill>
                <a:latin typeface="Arial Narrow" pitchFamily="34" charset="0"/>
              </a:rPr>
              <a:t>G ~ 10</a:t>
            </a:r>
            <a:r>
              <a:rPr lang="en-US" altLang="ja-JP" sz="1600" baseline="30000" dirty="0">
                <a:solidFill>
                  <a:schemeClr val="tx2"/>
                </a:solidFill>
                <a:latin typeface="Arial Narrow" pitchFamily="34" charset="0"/>
              </a:rPr>
              <a:t>5</a:t>
            </a:r>
            <a:r>
              <a:rPr lang="en-US" altLang="ja-JP" sz="1600" dirty="0">
                <a:solidFill>
                  <a:schemeClr val="tx2"/>
                </a:solidFill>
                <a:latin typeface="Arial Narrow" pitchFamily="34" charset="0"/>
              </a:rPr>
              <a:t> -10</a:t>
            </a:r>
            <a:r>
              <a:rPr lang="en-US" altLang="ja-JP" sz="1600" baseline="30000" dirty="0">
                <a:solidFill>
                  <a:schemeClr val="tx2"/>
                </a:solidFill>
                <a:latin typeface="Arial Narrow" pitchFamily="34" charset="0"/>
              </a:rPr>
              <a:t>6</a:t>
            </a:r>
            <a:r>
              <a:rPr lang="en-US" altLang="ja-JP" sz="1600" dirty="0">
                <a:solidFill>
                  <a:schemeClr val="tx2"/>
                </a:solidFill>
                <a:latin typeface="Arial Narrow" pitchFamily="34" charset="0"/>
              </a:rPr>
              <a:t> at </a:t>
            </a:r>
            <a:r>
              <a:rPr lang="en-US" altLang="ja-JP" sz="1600" dirty="0" smtClean="0">
                <a:solidFill>
                  <a:schemeClr val="tx2"/>
                </a:solidFill>
                <a:latin typeface="Arial Narrow" pitchFamily="34" charset="0"/>
              </a:rPr>
              <a:t>rel. low </a:t>
            </a:r>
            <a:r>
              <a:rPr lang="en-US" altLang="ja-JP" sz="1600" dirty="0">
                <a:solidFill>
                  <a:schemeClr val="tx2"/>
                </a:solidFill>
                <a:latin typeface="Arial Narrow" pitchFamily="34" charset="0"/>
              </a:rPr>
              <a:t>bias voltage </a:t>
            </a:r>
            <a:r>
              <a:rPr lang="en-US" altLang="ja-JP" sz="1600" dirty="0" smtClean="0">
                <a:solidFill>
                  <a:schemeClr val="tx2"/>
                </a:solidFill>
                <a:latin typeface="Arial Narrow" pitchFamily="34" charset="0"/>
              </a:rPr>
              <a:t>(&lt;</a:t>
            </a:r>
            <a:r>
              <a:rPr lang="en-US" altLang="ja-JP" sz="1600" dirty="0">
                <a:solidFill>
                  <a:schemeClr val="tx2"/>
                </a:solidFill>
                <a:latin typeface="Arial Narrow" pitchFamily="34" charset="0"/>
              </a:rPr>
              <a:t>100 V</a:t>
            </a:r>
            <a:r>
              <a:rPr lang="en-US" altLang="ja-JP" sz="1600" dirty="0" smtClean="0">
                <a:solidFill>
                  <a:schemeClr val="tx2"/>
                </a:solidFill>
                <a:latin typeface="Arial Narrow" pitchFamily="34" charset="0"/>
              </a:rPr>
              <a:t>)</a:t>
            </a:r>
          </a:p>
          <a:p>
            <a:pPr marL="285750" lvl="0" indent="-28575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ja-JP" sz="1600" dirty="0" err="1" smtClean="0">
                <a:solidFill>
                  <a:schemeClr val="tx2"/>
                </a:solidFill>
                <a:latin typeface="Arial Narrow" pitchFamily="34" charset="0"/>
              </a:rPr>
              <a:t>dG</a:t>
            </a:r>
            <a:r>
              <a:rPr lang="en-US" altLang="ja-JP" sz="1600" dirty="0" smtClean="0">
                <a:solidFill>
                  <a:schemeClr val="tx2"/>
                </a:solidFill>
                <a:latin typeface="Arial Narrow" pitchFamily="34" charset="0"/>
              </a:rPr>
              <a:t>/</a:t>
            </a:r>
            <a:r>
              <a:rPr lang="en-US" altLang="ja-JP" sz="1600" dirty="0" err="1" smtClean="0">
                <a:solidFill>
                  <a:schemeClr val="tx2"/>
                </a:solidFill>
                <a:latin typeface="Arial Narrow" pitchFamily="34" charset="0"/>
              </a:rPr>
              <a:t>dT</a:t>
            </a:r>
            <a:r>
              <a:rPr lang="en-US" altLang="ja-JP" sz="1600" dirty="0" smtClean="0">
                <a:solidFill>
                  <a:schemeClr val="tx2"/>
                </a:solidFill>
                <a:latin typeface="Arial Narrow" pitchFamily="34" charset="0"/>
              </a:rPr>
              <a:t> and </a:t>
            </a:r>
            <a:r>
              <a:rPr lang="en-US" altLang="ja-JP" sz="1600" dirty="0" err="1" smtClean="0">
                <a:solidFill>
                  <a:schemeClr val="tx2"/>
                </a:solidFill>
                <a:latin typeface="Arial Narrow" pitchFamily="34" charset="0"/>
              </a:rPr>
              <a:t>dG</a:t>
            </a:r>
            <a:r>
              <a:rPr lang="en-US" altLang="ja-JP" sz="1600" dirty="0" smtClean="0">
                <a:solidFill>
                  <a:schemeClr val="tx2"/>
                </a:solidFill>
                <a:latin typeface="Arial Narrow" pitchFamily="34" charset="0"/>
              </a:rPr>
              <a:t>/</a:t>
            </a:r>
            <a:r>
              <a:rPr lang="en-US" altLang="ja-JP" sz="1600" dirty="0" err="1" smtClean="0">
                <a:solidFill>
                  <a:schemeClr val="tx2"/>
                </a:solidFill>
                <a:latin typeface="Arial Narrow" pitchFamily="34" charset="0"/>
              </a:rPr>
              <a:t>dV</a:t>
            </a:r>
            <a:r>
              <a:rPr lang="en-US" altLang="ja-JP" sz="1600" dirty="0" smtClean="0">
                <a:solidFill>
                  <a:schemeClr val="tx2"/>
                </a:solidFill>
                <a:latin typeface="Arial Narrow" pitchFamily="34" charset="0"/>
              </a:rPr>
              <a:t> similarly critical as for APD.</a:t>
            </a:r>
            <a:endParaRPr lang="en-US" altLang="ja-JP" sz="1600" dirty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2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82917" y="6521549"/>
            <a:ext cx="2133600" cy="365125"/>
          </a:xfrm>
        </p:spPr>
        <p:txBody>
          <a:bodyPr/>
          <a:lstStyle/>
          <a:p>
            <a:fld id="{8BF7B4A8-0EFA-4111-90AB-4597AAE39938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2376959" y="1549061"/>
            <a:ext cx="1410835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lvl="1" algn="l">
              <a:lnSpc>
                <a:spcPct val="90000"/>
              </a:lnSpc>
            </a:pPr>
            <a:r>
              <a:rPr lang="en-US" altLang="ja-JP" sz="1600" dirty="0" smtClean="0">
                <a:ea typeface="ＭＳ Ｐゴシック" charset="-128"/>
              </a:rPr>
              <a:t>very fast spike</a:t>
            </a:r>
            <a:endParaRPr lang="en-US" altLang="ja-JP" dirty="0" smtClean="0">
              <a:ea typeface="ＭＳ Ｐゴシック" charset="-128"/>
            </a:endParaRPr>
          </a:p>
          <a:p>
            <a:pPr marL="0" lvl="1" algn="l">
              <a:lnSpc>
                <a:spcPct val="90000"/>
              </a:lnSpc>
            </a:pPr>
            <a:r>
              <a:rPr lang="en-US" altLang="ja-JP" dirty="0" err="1" smtClean="0">
                <a:latin typeface="Symbol" pitchFamily="18" charset="2"/>
                <a:ea typeface="ＭＳ Ｐゴシック" charset="-128"/>
              </a:rPr>
              <a:t>t</a:t>
            </a:r>
            <a:r>
              <a:rPr lang="en-US" altLang="ja-JP" baseline="-25000" dirty="0" err="1">
                <a:ea typeface="ＭＳ Ｐゴシック" charset="-128"/>
              </a:rPr>
              <a:t>s</a:t>
            </a:r>
            <a:r>
              <a:rPr lang="en-US" altLang="ja-JP" dirty="0" smtClean="0">
                <a:latin typeface="Symbol" pitchFamily="18" charset="2"/>
                <a:ea typeface="ＭＳ Ｐゴシック" charset="-128"/>
              </a:rPr>
              <a:t> </a:t>
            </a:r>
            <a:r>
              <a:rPr lang="en-US" altLang="ja-JP" dirty="0">
                <a:ea typeface="ＭＳ Ｐゴシック" charset="-128"/>
              </a:rPr>
              <a:t>= </a:t>
            </a:r>
            <a:r>
              <a:rPr lang="en-US" altLang="ja-JP" dirty="0" err="1" smtClean="0">
                <a:ea typeface="ＭＳ Ｐゴシック" charset="-128"/>
              </a:rPr>
              <a:t>R</a:t>
            </a:r>
            <a:r>
              <a:rPr lang="en-US" altLang="ja-JP" baseline="-25000" dirty="0" err="1" smtClean="0">
                <a:ea typeface="ＭＳ Ｐゴシック" charset="-128"/>
              </a:rPr>
              <a:t>Load</a:t>
            </a:r>
            <a:r>
              <a:rPr lang="en-US" altLang="ja-JP" dirty="0" err="1" smtClean="0">
                <a:ea typeface="ＭＳ Ｐゴシック" charset="-128"/>
              </a:rPr>
              <a:t>C</a:t>
            </a:r>
            <a:r>
              <a:rPr lang="en-US" altLang="ja-JP" baseline="-25000" dirty="0" err="1" smtClean="0">
                <a:ea typeface="ＭＳ Ｐゴシック" charset="-128"/>
              </a:rPr>
              <a:t>total</a:t>
            </a:r>
            <a:endParaRPr lang="en-US" altLang="ja-JP" baseline="-25000" dirty="0">
              <a:ea typeface="ＭＳ Ｐゴシック" charset="-128"/>
            </a:endParaRPr>
          </a:p>
        </p:txBody>
      </p:sp>
      <p:sp>
        <p:nvSpPr>
          <p:cNvPr id="30" name="Line 17"/>
          <p:cNvSpPr>
            <a:spLocks noChangeShapeType="1"/>
          </p:cNvSpPr>
          <p:nvPr/>
        </p:nvSpPr>
        <p:spPr bwMode="auto">
          <a:xfrm flipH="1">
            <a:off x="2213651" y="1796900"/>
            <a:ext cx="262080" cy="2171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7504" y="1124744"/>
            <a:ext cx="14946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The avalanche formation is </a:t>
            </a:r>
            <a:r>
              <a:rPr lang="en-GB" sz="1600" dirty="0">
                <a:solidFill>
                  <a:srgbClr val="C00000"/>
                </a:solidFill>
              </a:rPr>
              <a:t>i</a:t>
            </a:r>
            <a:r>
              <a:rPr lang="en-GB" sz="1600" dirty="0" smtClean="0">
                <a:solidFill>
                  <a:srgbClr val="C00000"/>
                </a:solidFill>
              </a:rPr>
              <a:t>ntrinsically very fast</a:t>
            </a:r>
            <a:r>
              <a:rPr lang="en-GB" sz="1600" dirty="0" smtClean="0">
                <a:solidFill>
                  <a:schemeClr val="tx2"/>
                </a:solidFill>
              </a:rPr>
              <a:t>, because </a:t>
            </a:r>
            <a:r>
              <a:rPr lang="en-GB" sz="1600" dirty="0" smtClean="0">
                <a:solidFill>
                  <a:srgbClr val="C00000"/>
                </a:solidFill>
              </a:rPr>
              <a:t>confined to a small space</a:t>
            </a:r>
            <a:r>
              <a:rPr lang="en-GB" sz="1600" dirty="0" smtClean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174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77"/>
    </mc:Choice>
    <mc:Fallback xmlns="">
      <p:transition spd="slow" advTm="114877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4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900113"/>
            <a:ext cx="2655888" cy="214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15" descr="pix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971550"/>
            <a:ext cx="1992312" cy="1958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5" name="Line 17"/>
          <p:cNvSpPr>
            <a:spLocks noChangeShapeType="1"/>
          </p:cNvSpPr>
          <p:nvPr/>
        </p:nvSpPr>
        <p:spPr bwMode="auto">
          <a:xfrm flipV="1">
            <a:off x="2000250" y="971550"/>
            <a:ext cx="1500188" cy="5715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6" name="Line 18"/>
          <p:cNvSpPr>
            <a:spLocks noChangeShapeType="1"/>
          </p:cNvSpPr>
          <p:nvPr/>
        </p:nvSpPr>
        <p:spPr bwMode="auto">
          <a:xfrm>
            <a:off x="2000250" y="1614488"/>
            <a:ext cx="1500188" cy="12858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 flipH="1">
            <a:off x="4725988" y="1543050"/>
            <a:ext cx="1131887" cy="506413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 type="triangle" w="lg" len="med"/>
          </a:ln>
          <a:effectLst/>
        </p:spPr>
        <p:txBody>
          <a:bodyPr/>
          <a:lstStyle/>
          <a:p>
            <a:pPr algn="l">
              <a:spcBef>
                <a:spcPct val="0"/>
              </a:spcBef>
              <a:defRPr/>
            </a:pPr>
            <a:endParaRPr lang="en-GB" sz="180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5811838" y="1328738"/>
            <a:ext cx="90281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altLang="ja-JP" sz="1600" dirty="0">
                <a:solidFill>
                  <a:schemeClr val="tx2"/>
                </a:solidFill>
                <a:latin typeface="+mn-lt"/>
              </a:rPr>
              <a:t>GM-APD</a:t>
            </a:r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 flipH="1">
            <a:off x="4786313" y="2471738"/>
            <a:ext cx="1071562" cy="242887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 type="triangle" w="lg" len="med"/>
          </a:ln>
          <a:effectLst/>
        </p:spPr>
        <p:txBody>
          <a:bodyPr/>
          <a:lstStyle/>
          <a:p>
            <a:pPr algn="l">
              <a:spcBef>
                <a:spcPct val="0"/>
              </a:spcBef>
              <a:defRPr/>
            </a:pPr>
            <a:endParaRPr lang="en-GB" sz="180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5929313" y="2114550"/>
            <a:ext cx="8338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altLang="ja-JP" sz="1600" dirty="0">
                <a:solidFill>
                  <a:schemeClr val="tx2"/>
                </a:solidFill>
                <a:latin typeface="+mn-lt"/>
              </a:rPr>
              <a:t>Quench</a:t>
            </a:r>
          </a:p>
          <a:p>
            <a:pPr algn="l">
              <a:spcBef>
                <a:spcPct val="0"/>
              </a:spcBef>
              <a:defRPr/>
            </a:pPr>
            <a:r>
              <a:rPr lang="en-US" altLang="ja-JP" sz="1600" dirty="0">
                <a:solidFill>
                  <a:schemeClr val="tx2"/>
                </a:solidFill>
                <a:latin typeface="+mn-lt"/>
              </a:rPr>
              <a:t>resistor</a:t>
            </a:r>
          </a:p>
        </p:txBody>
      </p:sp>
      <p:sp>
        <p:nvSpPr>
          <p:cNvPr id="30731" name="Text Box 25"/>
          <p:cNvSpPr txBox="1">
            <a:spLocks noChangeArrowheads="1"/>
          </p:cNvSpPr>
          <p:nvPr/>
        </p:nvSpPr>
        <p:spPr bwMode="auto">
          <a:xfrm>
            <a:off x="1298575" y="900113"/>
            <a:ext cx="52705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ja-JP" sz="1200">
                <a:solidFill>
                  <a:srgbClr val="0000FF"/>
                </a:solidFill>
                <a:ea typeface="ＭＳ Ｐゴシック" charset="-128"/>
              </a:rPr>
              <a:t>1mm</a:t>
            </a:r>
          </a:p>
        </p:txBody>
      </p:sp>
      <p:sp>
        <p:nvSpPr>
          <p:cNvPr id="15" name="Text Box 26"/>
          <p:cNvSpPr txBox="1">
            <a:spLocks noChangeArrowheads="1"/>
          </p:cNvSpPr>
          <p:nvPr/>
        </p:nvSpPr>
        <p:spPr bwMode="auto">
          <a:xfrm>
            <a:off x="5786438" y="971550"/>
            <a:ext cx="25995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altLang="ja-JP" sz="1600" dirty="0">
                <a:solidFill>
                  <a:schemeClr val="tx2"/>
                </a:solidFill>
                <a:latin typeface="+mj-lt"/>
              </a:rPr>
              <a:t>100 – several 1000 pix / mm</a:t>
            </a:r>
            <a:r>
              <a:rPr lang="en-US" altLang="ja-JP" sz="1600" baseline="30000" dirty="0">
                <a:solidFill>
                  <a:schemeClr val="tx2"/>
                </a:solidFill>
                <a:latin typeface="+mj-lt"/>
              </a:rPr>
              <a:t>2</a:t>
            </a:r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5857875" y="1685925"/>
            <a:ext cx="9092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altLang="ja-JP" sz="1600" dirty="0">
                <a:solidFill>
                  <a:schemeClr val="tx2"/>
                </a:solidFill>
                <a:latin typeface="+mn-lt"/>
              </a:rPr>
              <a:t>Bias bus </a:t>
            </a:r>
          </a:p>
        </p:txBody>
      </p:sp>
      <p:sp>
        <p:nvSpPr>
          <p:cNvPr id="18" name="Line 30"/>
          <p:cNvSpPr>
            <a:spLocks noChangeShapeType="1"/>
          </p:cNvSpPr>
          <p:nvPr/>
        </p:nvSpPr>
        <p:spPr bwMode="auto">
          <a:xfrm flipH="1">
            <a:off x="5187950" y="1900238"/>
            <a:ext cx="669925" cy="2857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>
              <a:spcBef>
                <a:spcPct val="0"/>
              </a:spcBef>
              <a:defRPr/>
            </a:pPr>
            <a:endParaRPr lang="en-GB" sz="1800">
              <a:solidFill>
                <a:schemeClr val="accent6"/>
              </a:solidFill>
              <a:latin typeface="Arial" pitchFamily="34" charset="0"/>
            </a:endParaRPr>
          </a:p>
        </p:txBody>
      </p:sp>
      <p:cxnSp>
        <p:nvCxnSpPr>
          <p:cNvPr id="30735" name="Straight Arrow Connector 19"/>
          <p:cNvCxnSpPr>
            <a:cxnSpLocks noChangeShapeType="1"/>
          </p:cNvCxnSpPr>
          <p:nvPr/>
        </p:nvCxnSpPr>
        <p:spPr bwMode="auto">
          <a:xfrm>
            <a:off x="928688" y="1257300"/>
            <a:ext cx="1357312" cy="158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6" name="Rectangle 20"/>
          <p:cNvSpPr>
            <a:spLocks noChangeArrowheads="1"/>
          </p:cNvSpPr>
          <p:nvPr/>
        </p:nvSpPr>
        <p:spPr bwMode="auto">
          <a:xfrm>
            <a:off x="1963738" y="1528763"/>
            <a:ext cx="71437" cy="71437"/>
          </a:xfrm>
          <a:prstGeom prst="rect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endParaRPr lang="en-GB" sz="1800">
              <a:solidFill>
                <a:srgbClr val="0000FF"/>
              </a:solidFill>
            </a:endParaRPr>
          </a:p>
        </p:txBody>
      </p:sp>
      <p:sp>
        <p:nvSpPr>
          <p:cNvPr id="30737" name="Rectangle 21"/>
          <p:cNvSpPr>
            <a:spLocks noChangeArrowheads="1"/>
          </p:cNvSpPr>
          <p:nvPr/>
        </p:nvSpPr>
        <p:spPr bwMode="auto">
          <a:xfrm>
            <a:off x="1030059" y="404664"/>
            <a:ext cx="49903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1800" b="1" dirty="0">
                <a:solidFill>
                  <a:srgbClr val="C00000"/>
                </a:solidFill>
                <a:latin typeface="Calibri" pitchFamily="34" charset="0"/>
              </a:rPr>
              <a:t>Multi pixel </a:t>
            </a: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</a:rPr>
              <a:t>GM-APD</a:t>
            </a:r>
            <a:r>
              <a:rPr lang="en-US" sz="1800" b="1" dirty="0">
                <a:solidFill>
                  <a:srgbClr val="C00000"/>
                </a:solidFill>
                <a:latin typeface="Calibri" pitchFamily="34" charset="0"/>
              </a:rPr>
              <a:t>, called </a:t>
            </a:r>
            <a:r>
              <a:rPr lang="en-US" sz="1800" b="1" dirty="0" err="1" smtClean="0">
                <a:solidFill>
                  <a:srgbClr val="C00000"/>
                </a:solidFill>
                <a:latin typeface="Calibri" pitchFamily="34" charset="0"/>
              </a:rPr>
              <a:t>SiPM</a:t>
            </a: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</a:rPr>
              <a:t>G-APD</a:t>
            </a:r>
            <a:r>
              <a:rPr lang="en-US" b="1" dirty="0" smtClean="0">
                <a:solidFill>
                  <a:srgbClr val="C00000"/>
                </a:solidFill>
                <a:latin typeface="Calibri" pitchFamily="34" charset="0"/>
              </a:rPr>
              <a:t>, MPPC</a:t>
            </a: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n-US" sz="1800" b="1" dirty="0">
                <a:solidFill>
                  <a:srgbClr val="C00000"/>
                </a:solidFill>
                <a:latin typeface="Calibri" pitchFamily="34" charset="0"/>
              </a:rPr>
              <a:t>…</a:t>
            </a:r>
            <a:endParaRPr lang="en-GB" sz="1800" dirty="0">
              <a:solidFill>
                <a:srgbClr val="C00000"/>
              </a:solidFill>
            </a:endParaRPr>
          </a:p>
        </p:txBody>
      </p:sp>
      <p:sp>
        <p:nvSpPr>
          <p:cNvPr id="30740" name="Text Box 31"/>
          <p:cNvSpPr txBox="1">
            <a:spLocks noChangeArrowheads="1"/>
          </p:cNvSpPr>
          <p:nvPr/>
        </p:nvSpPr>
        <p:spPr bwMode="auto">
          <a:xfrm>
            <a:off x="323850" y="6215063"/>
            <a:ext cx="8275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ja-JP" dirty="0" smtClean="0">
                <a:solidFill>
                  <a:srgbClr val="C00000"/>
                </a:solidFill>
                <a:latin typeface="+mn-lt"/>
                <a:ea typeface="ＭＳ Ｐゴシック" charset="-128"/>
              </a:rPr>
              <a:t>The operation of many binary devices in parallel leads to a quasi-analog </a:t>
            </a:r>
            <a:r>
              <a:rPr lang="en-US" altLang="ja-JP" dirty="0">
                <a:solidFill>
                  <a:srgbClr val="C00000"/>
                </a:solidFill>
                <a:latin typeface="+mn-lt"/>
                <a:ea typeface="ＭＳ Ｐゴシック" charset="-128"/>
              </a:rPr>
              <a:t>detector </a:t>
            </a:r>
            <a:r>
              <a:rPr lang="en-US" altLang="ja-JP" dirty="0" smtClean="0">
                <a:solidFill>
                  <a:srgbClr val="C00000"/>
                </a:solidFill>
                <a:latin typeface="+mn-lt"/>
                <a:ea typeface="ＭＳ Ｐゴシック" charset="-128"/>
              </a:rPr>
              <a:t>with very </a:t>
            </a:r>
          </a:p>
          <a:p>
            <a:pPr algn="l" eaLnBrk="1" hangingPunct="1">
              <a:spcBef>
                <a:spcPct val="0"/>
              </a:spcBef>
            </a:pPr>
            <a:r>
              <a:rPr lang="en-US" altLang="ja-JP" dirty="0" smtClean="0">
                <a:solidFill>
                  <a:srgbClr val="C00000"/>
                </a:solidFill>
                <a:latin typeface="+mn-lt"/>
                <a:ea typeface="ＭＳ Ｐゴシック" charset="-128"/>
              </a:rPr>
              <a:t>nice properties (photon counting).</a:t>
            </a:r>
            <a:endParaRPr lang="en-US" altLang="ja-JP" dirty="0">
              <a:solidFill>
                <a:srgbClr val="C00000"/>
              </a:solidFill>
              <a:latin typeface="+mn-lt"/>
              <a:ea typeface="ＭＳ Ｐゴシック" charset="-128"/>
            </a:endParaRPr>
          </a:p>
        </p:txBody>
      </p:sp>
      <p:sp>
        <p:nvSpPr>
          <p:cNvPr id="30741" name="Text Box 27"/>
          <p:cNvSpPr txBox="1">
            <a:spLocks noChangeArrowheads="1"/>
          </p:cNvSpPr>
          <p:nvPr/>
        </p:nvSpPr>
        <p:spPr bwMode="auto">
          <a:xfrm>
            <a:off x="1793875" y="4746625"/>
            <a:ext cx="1176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ja-JP">
                <a:solidFill>
                  <a:schemeClr val="bg1"/>
                </a:solidFill>
                <a:ea typeface="ＭＳ Ｐゴシック" charset="-128"/>
              </a:rPr>
              <a:t>20 x 20 pix</a:t>
            </a:r>
          </a:p>
        </p:txBody>
      </p:sp>
      <p:grpSp>
        <p:nvGrpSpPr>
          <p:cNvPr id="30742" name="Group 4"/>
          <p:cNvGrpSpPr>
            <a:grpSpLocks/>
          </p:cNvGrpSpPr>
          <p:nvPr/>
        </p:nvGrpSpPr>
        <p:grpSpPr bwMode="auto">
          <a:xfrm>
            <a:off x="523875" y="3303588"/>
            <a:ext cx="3119438" cy="2665412"/>
            <a:chOff x="4400" y="3022"/>
            <a:chExt cx="1303" cy="1247"/>
          </a:xfrm>
        </p:grpSpPr>
        <p:pic>
          <p:nvPicPr>
            <p:cNvPr id="30763" name="Picture 5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71" t="2513" r="8195" b="21913"/>
            <a:stretch>
              <a:fillRect/>
            </a:stretch>
          </p:blipFill>
          <p:spPr bwMode="auto">
            <a:xfrm>
              <a:off x="4604" y="3090"/>
              <a:ext cx="1099" cy="1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64" name="Text Box 6"/>
            <p:cNvSpPr txBox="1">
              <a:spLocks noChangeArrowheads="1"/>
            </p:cNvSpPr>
            <p:nvPr/>
          </p:nvSpPr>
          <p:spPr bwMode="auto">
            <a:xfrm>
              <a:off x="5216" y="3022"/>
              <a:ext cx="175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algn="l">
                <a:spcBef>
                  <a:spcPct val="0"/>
                </a:spcBef>
              </a:pPr>
              <a:r>
                <a:rPr lang="en-US" altLang="ja-JP" sz="1400">
                  <a:solidFill>
                    <a:srgbClr val="0000FF"/>
                  </a:solidFill>
                  <a:latin typeface="Symbol" pitchFamily="18" charset="2"/>
                  <a:ea typeface="ＭＳ Ｐゴシック" charset="-128"/>
                </a:rPr>
                <a:t>-</a:t>
              </a:r>
              <a:r>
                <a:rPr lang="en-US" altLang="ja-JP" sz="1400">
                  <a:solidFill>
                    <a:srgbClr val="0000FF"/>
                  </a:solidFill>
                  <a:latin typeface="Times New Roman" pitchFamily="18" charset="0"/>
                  <a:ea typeface="ＭＳ Ｐゴシック" charset="-128"/>
                </a:rPr>
                <a:t>V</a:t>
              </a:r>
              <a:r>
                <a:rPr lang="en-US" altLang="ja-JP" sz="1400" baseline="-25000">
                  <a:solidFill>
                    <a:srgbClr val="0000FF"/>
                  </a:solidFill>
                  <a:latin typeface="Times New Roman" pitchFamily="18" charset="0"/>
                  <a:ea typeface="ＭＳ Ｐゴシック" charset="-128"/>
                </a:rPr>
                <a:t>bias</a:t>
              </a:r>
            </a:p>
          </p:txBody>
        </p:sp>
        <p:sp>
          <p:nvSpPr>
            <p:cNvPr id="30765" name="Text Box 8"/>
            <p:cNvSpPr txBox="1">
              <a:spLocks noChangeArrowheads="1"/>
            </p:cNvSpPr>
            <p:nvPr/>
          </p:nvSpPr>
          <p:spPr bwMode="auto">
            <a:xfrm>
              <a:off x="5261" y="3362"/>
              <a:ext cx="94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algn="l">
                <a:spcBef>
                  <a:spcPct val="0"/>
                </a:spcBef>
              </a:pPr>
              <a:r>
                <a:rPr lang="en-US" altLang="ja-JP" sz="1400">
                  <a:solidFill>
                    <a:srgbClr val="0000FF"/>
                  </a:solidFill>
                  <a:latin typeface="Symbol" pitchFamily="18" charset="2"/>
                  <a:ea typeface="ＭＳ Ｐゴシック" charset="-128"/>
                  <a:sym typeface="Symbol" pitchFamily="18" charset="2"/>
                </a:rPr>
                <a:t></a:t>
              </a:r>
              <a:endParaRPr lang="en-US" altLang="ja-JP" sz="1400" baseline="-25000">
                <a:solidFill>
                  <a:srgbClr val="0000FF"/>
                </a:solidFill>
                <a:latin typeface="Symbol" pitchFamily="18" charset="2"/>
                <a:ea typeface="ＭＳ Ｐゴシック" charset="-128"/>
                <a:sym typeface="Symbol" pitchFamily="18" charset="2"/>
              </a:endParaRPr>
            </a:p>
          </p:txBody>
        </p:sp>
        <p:sp>
          <p:nvSpPr>
            <p:cNvPr id="30766" name="Text Box 9"/>
            <p:cNvSpPr txBox="1">
              <a:spLocks noChangeArrowheads="1"/>
            </p:cNvSpPr>
            <p:nvPr/>
          </p:nvSpPr>
          <p:spPr bwMode="auto">
            <a:xfrm>
              <a:off x="5262" y="3692"/>
              <a:ext cx="94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algn="l">
                <a:spcBef>
                  <a:spcPct val="0"/>
                </a:spcBef>
              </a:pPr>
              <a:r>
                <a:rPr lang="en-US" altLang="ja-JP" sz="1400">
                  <a:solidFill>
                    <a:srgbClr val="0000FF"/>
                  </a:solidFill>
                  <a:latin typeface="Symbol" pitchFamily="18" charset="2"/>
                  <a:ea typeface="ＭＳ Ｐゴシック" charset="-128"/>
                  <a:sym typeface="Symbol" pitchFamily="18" charset="2"/>
                </a:rPr>
                <a:t></a:t>
              </a:r>
              <a:endParaRPr lang="en-US" altLang="ja-JP" sz="1400" baseline="-25000">
                <a:solidFill>
                  <a:srgbClr val="0000FF"/>
                </a:solidFill>
                <a:latin typeface="Symbol" pitchFamily="18" charset="2"/>
                <a:ea typeface="ＭＳ Ｐゴシック" charset="-128"/>
                <a:sym typeface="Symbol" pitchFamily="18" charset="2"/>
              </a:endParaRPr>
            </a:p>
          </p:txBody>
        </p:sp>
        <p:sp>
          <p:nvSpPr>
            <p:cNvPr id="30767" name="Text Box 10"/>
            <p:cNvSpPr txBox="1">
              <a:spLocks noChangeArrowheads="1"/>
            </p:cNvSpPr>
            <p:nvPr/>
          </p:nvSpPr>
          <p:spPr bwMode="auto">
            <a:xfrm>
              <a:off x="4400" y="4020"/>
              <a:ext cx="482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algn="l">
                <a:spcBef>
                  <a:spcPct val="0"/>
                </a:spcBef>
              </a:pPr>
              <a:r>
                <a:rPr lang="en-US" altLang="ja-JP" sz="1400" dirty="0" smtClean="0">
                  <a:solidFill>
                    <a:srgbClr val="0000FF"/>
                  </a:solidFill>
                  <a:latin typeface="+mj-lt"/>
                  <a:ea typeface="ＭＳ Ｐゴシック" charset="-128"/>
                </a:rPr>
                <a:t>Many GM-APDs</a:t>
              </a:r>
              <a:endParaRPr lang="en-US" altLang="ja-JP" sz="1400" baseline="-25000" dirty="0">
                <a:solidFill>
                  <a:srgbClr val="0000FF"/>
                </a:solidFill>
                <a:latin typeface="+mj-lt"/>
                <a:ea typeface="ＭＳ Ｐゴシック" charset="-128"/>
              </a:endParaRPr>
            </a:p>
          </p:txBody>
        </p:sp>
        <p:sp>
          <p:nvSpPr>
            <p:cNvPr id="30768" name="Line 11"/>
            <p:cNvSpPr>
              <a:spLocks noChangeShapeType="1"/>
            </p:cNvSpPr>
            <p:nvPr/>
          </p:nvSpPr>
          <p:spPr bwMode="auto">
            <a:xfrm flipV="1">
              <a:off x="4536" y="3861"/>
              <a:ext cx="90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743" name="Text Box 16"/>
          <p:cNvSpPr txBox="1">
            <a:spLocks noChangeArrowheads="1"/>
          </p:cNvSpPr>
          <p:nvPr/>
        </p:nvSpPr>
        <p:spPr bwMode="auto">
          <a:xfrm>
            <a:off x="1354138" y="4186238"/>
            <a:ext cx="2698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ja-JP">
                <a:solidFill>
                  <a:srgbClr val="0000FF"/>
                </a:solidFill>
                <a:latin typeface="Symbol" pitchFamily="18" charset="2"/>
                <a:ea typeface="ＭＳ Ｐゴシック" charset="-128"/>
              </a:rPr>
              <a:t>g</a:t>
            </a:r>
          </a:p>
        </p:txBody>
      </p:sp>
      <p:sp>
        <p:nvSpPr>
          <p:cNvPr id="30744" name="Oval 17"/>
          <p:cNvSpPr>
            <a:spLocks noChangeArrowheads="1"/>
          </p:cNvSpPr>
          <p:nvPr/>
        </p:nvSpPr>
        <p:spPr bwMode="auto">
          <a:xfrm>
            <a:off x="1606550" y="4772025"/>
            <a:ext cx="361950" cy="369888"/>
          </a:xfrm>
          <a:prstGeom prst="ellipse">
            <a:avLst/>
          </a:prstGeom>
          <a:solidFill>
            <a:srgbClr val="FF0000">
              <a:alpha val="3999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spcBef>
                <a:spcPct val="0"/>
              </a:spcBef>
            </a:pPr>
            <a:endParaRPr lang="en-GB" sz="1200">
              <a:solidFill>
                <a:srgbClr val="0000FF"/>
              </a:solidFill>
            </a:endParaRPr>
          </a:p>
        </p:txBody>
      </p:sp>
      <p:grpSp>
        <p:nvGrpSpPr>
          <p:cNvPr id="30745" name="Group 19"/>
          <p:cNvGrpSpPr>
            <a:grpSpLocks/>
          </p:cNvGrpSpPr>
          <p:nvPr/>
        </p:nvGrpSpPr>
        <p:grpSpPr bwMode="auto">
          <a:xfrm>
            <a:off x="2919413" y="4222750"/>
            <a:ext cx="679450" cy="984250"/>
            <a:chOff x="2678" y="2102"/>
            <a:chExt cx="586" cy="850"/>
          </a:xfrm>
        </p:grpSpPr>
        <p:sp>
          <p:nvSpPr>
            <p:cNvPr id="30761" name="Text Box 21"/>
            <p:cNvSpPr txBox="1">
              <a:spLocks noChangeArrowheads="1"/>
            </p:cNvSpPr>
            <p:nvPr/>
          </p:nvSpPr>
          <p:spPr bwMode="auto">
            <a:xfrm>
              <a:off x="2678" y="2102"/>
              <a:ext cx="233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accent2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600">
                  <a:solidFill>
                    <a:schemeClr val="accent2"/>
                  </a:solidFill>
                  <a:latin typeface="Arial" charset="0"/>
                </a:defRPr>
              </a:lvl9pPr>
            </a:lstStyle>
            <a:p>
              <a:pPr algn="l" eaLnBrk="1" hangingPunct="1">
                <a:spcBef>
                  <a:spcPct val="0"/>
                </a:spcBef>
              </a:pPr>
              <a:r>
                <a:rPr lang="en-US" altLang="ja-JP">
                  <a:solidFill>
                    <a:srgbClr val="0000FF"/>
                  </a:solidFill>
                  <a:latin typeface="Symbol" pitchFamily="18" charset="2"/>
                  <a:ea typeface="ＭＳ Ｐゴシック" charset="-128"/>
                </a:rPr>
                <a:t>g</a:t>
              </a:r>
            </a:p>
          </p:txBody>
        </p:sp>
        <p:sp>
          <p:nvSpPr>
            <p:cNvPr id="30762" name="Oval 22"/>
            <p:cNvSpPr>
              <a:spLocks noChangeArrowheads="1"/>
            </p:cNvSpPr>
            <p:nvPr/>
          </p:nvSpPr>
          <p:spPr bwMode="auto">
            <a:xfrm>
              <a:off x="2952" y="2632"/>
              <a:ext cx="312" cy="320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spcBef>
                  <a:spcPct val="0"/>
                </a:spcBef>
              </a:pPr>
              <a:endParaRPr lang="en-GB" sz="1200">
                <a:solidFill>
                  <a:srgbClr val="0000FF"/>
                </a:solidFill>
              </a:endParaRPr>
            </a:p>
          </p:txBody>
        </p:sp>
      </p:grpSp>
      <p:sp>
        <p:nvSpPr>
          <p:cNvPr id="30746" name="Line 23"/>
          <p:cNvSpPr>
            <a:spLocks noChangeShapeType="1"/>
          </p:cNvSpPr>
          <p:nvPr/>
        </p:nvSpPr>
        <p:spPr bwMode="auto">
          <a:xfrm flipV="1">
            <a:off x="1884363" y="5446713"/>
            <a:ext cx="3889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47" name="Line 24"/>
          <p:cNvSpPr>
            <a:spLocks noChangeShapeType="1"/>
          </p:cNvSpPr>
          <p:nvPr/>
        </p:nvSpPr>
        <p:spPr bwMode="auto">
          <a:xfrm flipH="1">
            <a:off x="2847975" y="5438775"/>
            <a:ext cx="536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48" name="Text Box 25"/>
          <p:cNvSpPr txBox="1">
            <a:spLocks noChangeArrowheads="1"/>
          </p:cNvSpPr>
          <p:nvPr/>
        </p:nvSpPr>
        <p:spPr bwMode="auto">
          <a:xfrm>
            <a:off x="1909763" y="5470525"/>
            <a:ext cx="3048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ja-JP" sz="1200">
                <a:solidFill>
                  <a:srgbClr val="0000FF"/>
                </a:solidFill>
                <a:ea typeface="ＭＳ Ｐゴシック" charset="-128"/>
              </a:rPr>
              <a:t>Q</a:t>
            </a:r>
          </a:p>
        </p:txBody>
      </p:sp>
      <p:sp>
        <p:nvSpPr>
          <p:cNvPr id="30749" name="Text Box 26"/>
          <p:cNvSpPr txBox="1">
            <a:spLocks noChangeArrowheads="1"/>
          </p:cNvSpPr>
          <p:nvPr/>
        </p:nvSpPr>
        <p:spPr bwMode="auto">
          <a:xfrm>
            <a:off x="3076575" y="5483225"/>
            <a:ext cx="3063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ja-JP" sz="1200">
                <a:solidFill>
                  <a:srgbClr val="0000FF"/>
                </a:solidFill>
                <a:ea typeface="ＭＳ Ｐゴシック" charset="-128"/>
              </a:rPr>
              <a:t>Q</a:t>
            </a:r>
          </a:p>
        </p:txBody>
      </p:sp>
      <p:sp>
        <p:nvSpPr>
          <p:cNvPr id="30750" name="Text Box 27"/>
          <p:cNvSpPr txBox="1">
            <a:spLocks noChangeArrowheads="1"/>
          </p:cNvSpPr>
          <p:nvPr/>
        </p:nvSpPr>
        <p:spPr bwMode="auto">
          <a:xfrm>
            <a:off x="2447925" y="5937250"/>
            <a:ext cx="388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ja-JP" sz="1200">
                <a:solidFill>
                  <a:srgbClr val="0000FF"/>
                </a:solidFill>
                <a:ea typeface="ＭＳ Ｐゴシック" charset="-128"/>
              </a:rPr>
              <a:t>2Q</a:t>
            </a:r>
          </a:p>
        </p:txBody>
      </p:sp>
      <p:sp>
        <p:nvSpPr>
          <p:cNvPr id="30751" name="Line 28"/>
          <p:cNvSpPr>
            <a:spLocks noChangeShapeType="1"/>
          </p:cNvSpPr>
          <p:nvPr/>
        </p:nvSpPr>
        <p:spPr bwMode="auto">
          <a:xfrm>
            <a:off x="2328863" y="5929313"/>
            <a:ext cx="0" cy="342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2" name="Text Box 32"/>
          <p:cNvSpPr txBox="1">
            <a:spLocks noChangeArrowheads="1"/>
          </p:cNvSpPr>
          <p:nvPr/>
        </p:nvSpPr>
        <p:spPr bwMode="auto">
          <a:xfrm>
            <a:off x="357188" y="3492500"/>
            <a:ext cx="722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accent2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accent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ja-JP" sz="1200">
                <a:solidFill>
                  <a:srgbClr val="0000FF"/>
                </a:solidFill>
                <a:ea typeface="ＭＳ Ｐゴシック" charset="-128"/>
              </a:rPr>
              <a:t>Quench</a:t>
            </a:r>
          </a:p>
          <a:p>
            <a:pPr algn="l" eaLnBrk="1" hangingPunct="1">
              <a:spcBef>
                <a:spcPct val="0"/>
              </a:spcBef>
            </a:pPr>
            <a:r>
              <a:rPr lang="en-US" altLang="ja-JP" sz="1200">
                <a:solidFill>
                  <a:srgbClr val="0000FF"/>
                </a:solidFill>
                <a:ea typeface="ＭＳ Ｐゴシック" charset="-128"/>
              </a:rPr>
              <a:t>resistor</a:t>
            </a:r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>
            <a:off x="765175" y="3965575"/>
            <a:ext cx="341313" cy="379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" name="Freeform 13"/>
          <p:cNvSpPr>
            <a:spLocks/>
          </p:cNvSpPr>
          <p:nvPr/>
        </p:nvSpPr>
        <p:spPr bwMode="auto">
          <a:xfrm rot="19920000">
            <a:off x="1541463" y="4421188"/>
            <a:ext cx="92075" cy="369887"/>
          </a:xfrm>
          <a:custGeom>
            <a:avLst/>
            <a:gdLst>
              <a:gd name="T0" fmla="*/ 0 w 104"/>
              <a:gd name="T1" fmla="*/ 0 h 384"/>
              <a:gd name="T2" fmla="*/ 96 w 104"/>
              <a:gd name="T3" fmla="*/ 48 h 384"/>
              <a:gd name="T4" fmla="*/ 0 w 104"/>
              <a:gd name="T5" fmla="*/ 96 h 384"/>
              <a:gd name="T6" fmla="*/ 96 w 104"/>
              <a:gd name="T7" fmla="*/ 144 h 384"/>
              <a:gd name="T8" fmla="*/ 0 w 104"/>
              <a:gd name="T9" fmla="*/ 192 h 384"/>
              <a:gd name="T10" fmla="*/ 96 w 104"/>
              <a:gd name="T11" fmla="*/ 240 h 384"/>
              <a:gd name="T12" fmla="*/ 0 w 104"/>
              <a:gd name="T13" fmla="*/ 288 h 384"/>
              <a:gd name="T14" fmla="*/ 96 w 104"/>
              <a:gd name="T15" fmla="*/ 336 h 384"/>
              <a:gd name="T16" fmla="*/ 48 w 104"/>
              <a:gd name="T17" fmla="*/ 384 h 3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4"/>
              <a:gd name="T28" fmla="*/ 0 h 384"/>
              <a:gd name="T29" fmla="*/ 104 w 104"/>
              <a:gd name="T30" fmla="*/ 384 h 3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4" h="384">
                <a:moveTo>
                  <a:pt x="0" y="0"/>
                </a:moveTo>
                <a:cubicBezTo>
                  <a:pt x="48" y="16"/>
                  <a:pt x="96" y="32"/>
                  <a:pt x="96" y="48"/>
                </a:cubicBezTo>
                <a:cubicBezTo>
                  <a:pt x="96" y="64"/>
                  <a:pt x="0" y="80"/>
                  <a:pt x="0" y="96"/>
                </a:cubicBezTo>
                <a:cubicBezTo>
                  <a:pt x="0" y="112"/>
                  <a:pt x="96" y="128"/>
                  <a:pt x="96" y="144"/>
                </a:cubicBezTo>
                <a:cubicBezTo>
                  <a:pt x="96" y="160"/>
                  <a:pt x="0" y="176"/>
                  <a:pt x="0" y="192"/>
                </a:cubicBezTo>
                <a:cubicBezTo>
                  <a:pt x="0" y="208"/>
                  <a:pt x="96" y="224"/>
                  <a:pt x="96" y="240"/>
                </a:cubicBezTo>
                <a:cubicBezTo>
                  <a:pt x="96" y="256"/>
                  <a:pt x="0" y="272"/>
                  <a:pt x="0" y="288"/>
                </a:cubicBezTo>
                <a:cubicBezTo>
                  <a:pt x="0" y="304"/>
                  <a:pt x="88" y="320"/>
                  <a:pt x="96" y="336"/>
                </a:cubicBezTo>
                <a:cubicBezTo>
                  <a:pt x="104" y="352"/>
                  <a:pt x="56" y="376"/>
                  <a:pt x="48" y="384"/>
                </a:cubicBezTo>
              </a:path>
            </a:pathLst>
          </a:cu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2075" tIns="46038" rIns="92075" bIns="46038">
            <a:spAutoFit/>
          </a:bodyPr>
          <a:lstStyle/>
          <a:p>
            <a:pPr algn="l" eaLnBrk="0" hangingPunct="0">
              <a:spcBef>
                <a:spcPct val="0"/>
              </a:spcBef>
              <a:buClr>
                <a:schemeClr val="hlink"/>
              </a:buClr>
              <a:buSzPct val="70000"/>
              <a:buFontTx/>
              <a:buChar char="•"/>
              <a:defRPr/>
            </a:pPr>
            <a:endParaRPr lang="de-DE" sz="18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51" name="Freeform 13"/>
          <p:cNvSpPr>
            <a:spLocks/>
          </p:cNvSpPr>
          <p:nvPr/>
        </p:nvSpPr>
        <p:spPr bwMode="auto">
          <a:xfrm rot="19920000">
            <a:off x="3184525" y="4492625"/>
            <a:ext cx="92075" cy="369888"/>
          </a:xfrm>
          <a:custGeom>
            <a:avLst/>
            <a:gdLst>
              <a:gd name="T0" fmla="*/ 0 w 104"/>
              <a:gd name="T1" fmla="*/ 0 h 384"/>
              <a:gd name="T2" fmla="*/ 96 w 104"/>
              <a:gd name="T3" fmla="*/ 48 h 384"/>
              <a:gd name="T4" fmla="*/ 0 w 104"/>
              <a:gd name="T5" fmla="*/ 96 h 384"/>
              <a:gd name="T6" fmla="*/ 96 w 104"/>
              <a:gd name="T7" fmla="*/ 144 h 384"/>
              <a:gd name="T8" fmla="*/ 0 w 104"/>
              <a:gd name="T9" fmla="*/ 192 h 384"/>
              <a:gd name="T10" fmla="*/ 96 w 104"/>
              <a:gd name="T11" fmla="*/ 240 h 384"/>
              <a:gd name="T12" fmla="*/ 0 w 104"/>
              <a:gd name="T13" fmla="*/ 288 h 384"/>
              <a:gd name="T14" fmla="*/ 96 w 104"/>
              <a:gd name="T15" fmla="*/ 336 h 384"/>
              <a:gd name="T16" fmla="*/ 48 w 104"/>
              <a:gd name="T17" fmla="*/ 384 h 3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4"/>
              <a:gd name="T28" fmla="*/ 0 h 384"/>
              <a:gd name="T29" fmla="*/ 104 w 104"/>
              <a:gd name="T30" fmla="*/ 384 h 3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4" h="384">
                <a:moveTo>
                  <a:pt x="0" y="0"/>
                </a:moveTo>
                <a:cubicBezTo>
                  <a:pt x="48" y="16"/>
                  <a:pt x="96" y="32"/>
                  <a:pt x="96" y="48"/>
                </a:cubicBezTo>
                <a:cubicBezTo>
                  <a:pt x="96" y="64"/>
                  <a:pt x="0" y="80"/>
                  <a:pt x="0" y="96"/>
                </a:cubicBezTo>
                <a:cubicBezTo>
                  <a:pt x="0" y="112"/>
                  <a:pt x="96" y="128"/>
                  <a:pt x="96" y="144"/>
                </a:cubicBezTo>
                <a:cubicBezTo>
                  <a:pt x="96" y="160"/>
                  <a:pt x="0" y="176"/>
                  <a:pt x="0" y="192"/>
                </a:cubicBezTo>
                <a:cubicBezTo>
                  <a:pt x="0" y="208"/>
                  <a:pt x="96" y="224"/>
                  <a:pt x="96" y="240"/>
                </a:cubicBezTo>
                <a:cubicBezTo>
                  <a:pt x="96" y="256"/>
                  <a:pt x="0" y="272"/>
                  <a:pt x="0" y="288"/>
                </a:cubicBezTo>
                <a:cubicBezTo>
                  <a:pt x="0" y="304"/>
                  <a:pt x="88" y="320"/>
                  <a:pt x="96" y="336"/>
                </a:cubicBezTo>
                <a:cubicBezTo>
                  <a:pt x="104" y="352"/>
                  <a:pt x="56" y="376"/>
                  <a:pt x="48" y="384"/>
                </a:cubicBezTo>
              </a:path>
            </a:pathLst>
          </a:cu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 lIns="92075" tIns="46038" rIns="92075" bIns="46038">
            <a:spAutoFit/>
          </a:bodyPr>
          <a:lstStyle/>
          <a:p>
            <a:pPr algn="l" eaLnBrk="0" hangingPunct="0">
              <a:spcBef>
                <a:spcPct val="0"/>
              </a:spcBef>
              <a:buClr>
                <a:schemeClr val="hlink"/>
              </a:buClr>
              <a:buSzPct val="70000"/>
              <a:buFontTx/>
              <a:buChar char="•"/>
              <a:defRPr/>
            </a:pPr>
            <a:endParaRPr lang="de-DE" sz="18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5750" y="3000375"/>
            <a:ext cx="277336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Sizes up to </a:t>
            </a:r>
            <a:r>
              <a:rPr lang="en-US" sz="1400" dirty="0">
                <a:solidFill>
                  <a:schemeClr val="tx2"/>
                </a:solidFill>
              </a:rPr>
              <a:t>6</a:t>
            </a:r>
            <a:r>
              <a:rPr lang="en-US" sz="1400" dirty="0" smtClean="0">
                <a:solidFill>
                  <a:schemeClr val="tx2"/>
                </a:solidFill>
                <a:latin typeface="+mn-lt"/>
              </a:rPr>
              <a:t>×6 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mm</a:t>
            </a:r>
            <a:r>
              <a:rPr lang="en-US" sz="1400" baseline="30000" dirty="0">
                <a:solidFill>
                  <a:schemeClr val="tx2"/>
                </a:solidFill>
                <a:latin typeface="+mn-lt"/>
              </a:rPr>
              <a:t>2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 now standard.</a:t>
            </a:r>
            <a:endParaRPr lang="en-GB" sz="14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 rot="18900000">
            <a:off x="6629400" y="1604963"/>
            <a:ext cx="21415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Only part of  surface is photosensitive!</a:t>
            </a:r>
            <a:endParaRPr lang="en-GB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82917" y="6521549"/>
            <a:ext cx="2133600" cy="365125"/>
          </a:xfrm>
        </p:spPr>
        <p:txBody>
          <a:bodyPr/>
          <a:lstStyle/>
          <a:p>
            <a:fld id="{8BF7B4A8-0EFA-4111-90AB-4597AAE39938}" type="slidenum">
              <a:rPr lang="en-GB" smtClean="0"/>
              <a:pPr/>
              <a:t>10</a:t>
            </a:fld>
            <a:endParaRPr lang="en-GB" dirty="0"/>
          </a:p>
        </p:txBody>
      </p:sp>
      <p:grpSp>
        <p:nvGrpSpPr>
          <p:cNvPr id="57" name="Groupe 212"/>
          <p:cNvGrpSpPr>
            <a:grpSpLocks/>
          </p:cNvGrpSpPr>
          <p:nvPr/>
        </p:nvGrpSpPr>
        <p:grpSpPr bwMode="auto">
          <a:xfrm>
            <a:off x="5292080" y="3068960"/>
            <a:ext cx="3568807" cy="3161221"/>
            <a:chOff x="6060164" y="1988840"/>
            <a:chExt cx="2904324" cy="2574032"/>
          </a:xfrm>
        </p:grpSpPr>
        <p:pic>
          <p:nvPicPr>
            <p:cNvPr id="58" name="Image 202" descr="hama50-70,3v055.jpg"/>
            <p:cNvPicPr>
              <a:picLocks noChangeAspect="1"/>
            </p:cNvPicPr>
            <p:nvPr/>
          </p:nvPicPr>
          <p:blipFill>
            <a:blip r:embed="rId6" cstate="print"/>
            <a:srcRect r="15376"/>
            <a:stretch>
              <a:fillRect/>
            </a:stretch>
          </p:blipFill>
          <p:spPr bwMode="auto">
            <a:xfrm>
              <a:off x="6060164" y="1988840"/>
              <a:ext cx="2904324" cy="2574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9" name="Groupe 203"/>
            <p:cNvGrpSpPr>
              <a:grpSpLocks/>
            </p:cNvGrpSpPr>
            <p:nvPr/>
          </p:nvGrpSpPr>
          <p:grpSpPr bwMode="auto">
            <a:xfrm>
              <a:off x="6872064" y="2564904"/>
              <a:ext cx="1627531" cy="781040"/>
              <a:chOff x="6872064" y="2564904"/>
              <a:chExt cx="1627531" cy="781040"/>
            </a:xfrm>
          </p:grpSpPr>
          <p:cxnSp>
            <p:nvCxnSpPr>
              <p:cNvPr id="60" name="Connecteur droit avec flèche 215"/>
              <p:cNvCxnSpPr/>
              <p:nvPr/>
            </p:nvCxnSpPr>
            <p:spPr>
              <a:xfrm rot="10800000">
                <a:off x="6902893" y="2708172"/>
                <a:ext cx="576104" cy="1588"/>
              </a:xfrm>
              <a:prstGeom prst="straightConnector1">
                <a:avLst/>
              </a:prstGeom>
              <a:ln w="1270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ZoneTexte 217"/>
              <p:cNvSpPr txBox="1">
                <a:spLocks noChangeArrowheads="1"/>
              </p:cNvSpPr>
              <p:nvPr/>
            </p:nvSpPr>
            <p:spPr bwMode="auto">
              <a:xfrm>
                <a:off x="7513280" y="2564904"/>
                <a:ext cx="91435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200">
                    <a:latin typeface="Calibri" pitchFamily="34" charset="0"/>
                  </a:rPr>
                  <a:t>1 pixel fired</a:t>
                </a:r>
              </a:p>
            </p:txBody>
          </p:sp>
          <p:cxnSp>
            <p:nvCxnSpPr>
              <p:cNvPr id="62" name="Connecteur droit avec flèche 219"/>
              <p:cNvCxnSpPr/>
              <p:nvPr/>
            </p:nvCxnSpPr>
            <p:spPr>
              <a:xfrm rot="10800000">
                <a:off x="6872740" y="2967005"/>
                <a:ext cx="576103" cy="1587"/>
              </a:xfrm>
              <a:prstGeom prst="straightConnector1">
                <a:avLst/>
              </a:prstGeom>
              <a:ln w="1270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ZoneTexte 220"/>
              <p:cNvSpPr txBox="1">
                <a:spLocks noChangeArrowheads="1"/>
              </p:cNvSpPr>
              <p:nvPr/>
            </p:nvSpPr>
            <p:spPr bwMode="auto">
              <a:xfrm>
                <a:off x="7524328" y="2822441"/>
                <a:ext cx="97526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200">
                    <a:latin typeface="Calibri" pitchFamily="34" charset="0"/>
                  </a:rPr>
                  <a:t>2 pixels fired</a:t>
                </a:r>
              </a:p>
            </p:txBody>
          </p:sp>
          <p:cxnSp>
            <p:nvCxnSpPr>
              <p:cNvPr id="64" name="Connecteur droit avec flèche 221"/>
              <p:cNvCxnSpPr/>
              <p:nvPr/>
            </p:nvCxnSpPr>
            <p:spPr>
              <a:xfrm rot="10800000">
                <a:off x="6872740" y="3182963"/>
                <a:ext cx="576103" cy="1587"/>
              </a:xfrm>
              <a:prstGeom prst="straightConnector1">
                <a:avLst/>
              </a:prstGeom>
              <a:ln w="1270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ZoneTexte 222"/>
              <p:cNvSpPr txBox="1">
                <a:spLocks noChangeArrowheads="1"/>
              </p:cNvSpPr>
              <p:nvPr/>
            </p:nvSpPr>
            <p:spPr bwMode="auto">
              <a:xfrm>
                <a:off x="7509088" y="3068945"/>
                <a:ext cx="97526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200">
                    <a:latin typeface="Calibri" pitchFamily="34" charset="0"/>
                  </a:rPr>
                  <a:t>3 pixels fired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726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653"/>
    </mc:Choice>
    <mc:Fallback xmlns="">
      <p:transition spd="slow" advTm="85653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001366"/>
            <a:ext cx="7543800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941924" y="5805264"/>
            <a:ext cx="74168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 smtClean="0"/>
              <a:t>Source: http</a:t>
            </a:r>
            <a:r>
              <a:rPr lang="en-GB" sz="1100" dirty="0"/>
              <a:t>://www.ketek.net/products/sipm-technology/microcell-construction/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1196752"/>
            <a:ext cx="4980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Schematic representation of a blue sensitive </a:t>
            </a:r>
            <a:r>
              <a:rPr lang="en-GB" sz="1600" dirty="0" err="1" smtClean="0">
                <a:solidFill>
                  <a:schemeClr val="tx2"/>
                </a:solidFill>
              </a:rPr>
              <a:t>pn</a:t>
            </a:r>
            <a:r>
              <a:rPr lang="en-GB" sz="1600" dirty="0" smtClean="0">
                <a:solidFill>
                  <a:schemeClr val="tx2"/>
                </a:solidFill>
              </a:rPr>
              <a:t> </a:t>
            </a:r>
            <a:r>
              <a:rPr lang="en-GB" sz="1600" dirty="0" err="1" smtClean="0">
                <a:solidFill>
                  <a:schemeClr val="tx2"/>
                </a:solidFill>
              </a:rPr>
              <a:t>structrue</a:t>
            </a:r>
            <a:r>
              <a:rPr lang="en-GB" sz="1600" dirty="0" smtClean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073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56"/>
    </mc:Choice>
    <mc:Fallback xmlns="">
      <p:transition spd="slow" advTm="1975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627539" y="2070140"/>
            <a:ext cx="340282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1" indent="-182563" eaLnBrk="0" hangingPunct="0">
              <a:buFontTx/>
              <a:buChar char="•"/>
              <a:defRPr/>
            </a:pPr>
            <a:endParaRPr lang="en-US" sz="1600" dirty="0">
              <a:solidFill>
                <a:schemeClr val="tx2"/>
              </a:solidFill>
              <a:latin typeface="+mn-lt"/>
            </a:endParaRPr>
          </a:p>
          <a:p>
            <a:pPr marL="182563" indent="-182563" eaLnBrk="0" hangingPunct="0">
              <a:buFontTx/>
              <a:buChar char="•"/>
              <a:defRPr/>
            </a:pPr>
            <a:r>
              <a:rPr lang="en-US" sz="1600" dirty="0" smtClean="0">
                <a:solidFill>
                  <a:schemeClr val="tx2"/>
                </a:solidFill>
                <a:latin typeface="+mn-lt"/>
              </a:rPr>
              <a:t>The 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slope of the linear fit of </a:t>
            </a:r>
            <a:r>
              <a:rPr lang="en-US" sz="1600" dirty="0" smtClean="0">
                <a:solidFill>
                  <a:schemeClr val="tx2"/>
                </a:solidFill>
                <a:latin typeface="+mn-lt"/>
              </a:rPr>
              <a:t>G(</a:t>
            </a:r>
            <a:r>
              <a:rPr lang="en-US" sz="1600" dirty="0" err="1" smtClean="0">
                <a:solidFill>
                  <a:schemeClr val="tx2"/>
                </a:solidFill>
                <a:latin typeface="+mn-lt"/>
              </a:rPr>
              <a:t>V</a:t>
            </a:r>
            <a:r>
              <a:rPr lang="en-US" sz="1600" baseline="-25000" dirty="0" err="1" smtClean="0">
                <a:solidFill>
                  <a:schemeClr val="tx2"/>
                </a:solidFill>
                <a:latin typeface="+mn-lt"/>
              </a:rPr>
              <a:t>bias</a:t>
            </a:r>
            <a:r>
              <a:rPr lang="en-US" sz="1600" dirty="0" smtClean="0">
                <a:solidFill>
                  <a:schemeClr val="tx2"/>
                </a:solidFill>
                <a:latin typeface="+mn-lt"/>
              </a:rPr>
              <a:t>) </a:t>
            </a:r>
            <a:r>
              <a:rPr lang="en-US" sz="1600" dirty="0" smtClean="0">
                <a:solidFill>
                  <a:schemeClr val="tx2"/>
                </a:solidFill>
                <a:latin typeface="+mn-lt"/>
                <a:sym typeface="Symbol"/>
              </a:rPr>
              <a:t>is the </a:t>
            </a:r>
            <a:r>
              <a:rPr lang="en-US" sz="1600" dirty="0">
                <a:solidFill>
                  <a:schemeClr val="tx2"/>
                </a:solidFill>
                <a:latin typeface="+mn-lt"/>
                <a:sym typeface="Symbol"/>
              </a:rPr>
              <a:t>p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ixel capacitance </a:t>
            </a:r>
            <a:endParaRPr lang="en-US" sz="1600" dirty="0">
              <a:solidFill>
                <a:schemeClr val="tx2"/>
              </a:solidFill>
            </a:endParaRPr>
          </a:p>
          <a:p>
            <a:pPr marL="182563" lvl="1" indent="-182563" eaLnBrk="0" hangingPunct="0">
              <a:buFontTx/>
              <a:buChar char="•"/>
              <a:defRPr/>
            </a:pPr>
            <a:endParaRPr lang="en-US" sz="1600" dirty="0">
              <a:solidFill>
                <a:schemeClr val="tx2"/>
              </a:solidFill>
              <a:latin typeface="+mn-lt"/>
            </a:endParaRPr>
          </a:p>
          <a:p>
            <a:pPr marL="182563" indent="-182563" eaLnBrk="0" hangingPunct="0">
              <a:buFontTx/>
              <a:buChar char="•"/>
              <a:defRPr/>
            </a:pPr>
            <a:r>
              <a:rPr lang="en-US" sz="1600" dirty="0" err="1" smtClean="0">
                <a:solidFill>
                  <a:schemeClr val="tx2"/>
                </a:solidFill>
                <a:latin typeface="+mn-lt"/>
              </a:rPr>
              <a:t>C</a:t>
            </a:r>
            <a:r>
              <a:rPr lang="en-US" sz="1600" baseline="-25000" dirty="0" err="1" smtClean="0">
                <a:solidFill>
                  <a:schemeClr val="tx2"/>
                </a:solidFill>
                <a:latin typeface="+mn-lt"/>
              </a:rPr>
              <a:t>pixel</a:t>
            </a:r>
            <a:r>
              <a:rPr lang="en-US" sz="1600" dirty="0" smtClean="0">
                <a:solidFill>
                  <a:schemeClr val="tx2"/>
                </a:solidFill>
                <a:latin typeface="+mn-lt"/>
              </a:rPr>
              <a:t> and hence G increase 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with the pixel geometrical </a:t>
            </a:r>
            <a:r>
              <a:rPr lang="en-US" sz="1600" dirty="0" smtClean="0">
                <a:solidFill>
                  <a:schemeClr val="tx2"/>
                </a:solidFill>
                <a:latin typeface="+mn-lt"/>
              </a:rPr>
              <a:t>dimensions and the depletion depth.</a:t>
            </a:r>
          </a:p>
          <a:p>
            <a:pPr marL="182563" indent="-182563" eaLnBrk="0" hangingPunct="0">
              <a:buFontTx/>
              <a:buChar char="•"/>
              <a:defRPr/>
            </a:pPr>
            <a:endParaRPr lang="en-US" sz="1600" dirty="0">
              <a:solidFill>
                <a:schemeClr val="tx2"/>
              </a:solidFill>
              <a:latin typeface="+mn-lt"/>
            </a:endParaRPr>
          </a:p>
          <a:p>
            <a:pPr marL="182563" lvl="1" indent="-182563" eaLnBrk="0" hangingPunct="0">
              <a:buFontTx/>
              <a:buChar char="•"/>
              <a:defRPr/>
            </a:pPr>
            <a:r>
              <a:rPr lang="en-US" sz="1600" kern="0" dirty="0">
                <a:solidFill>
                  <a:schemeClr val="tx2"/>
                </a:solidFill>
                <a:latin typeface="+mn-lt"/>
                <a:sym typeface="Symbol" pitchFamily="18" charset="2"/>
              </a:rPr>
              <a:t> C</a:t>
            </a:r>
            <a:r>
              <a:rPr lang="en-US" sz="1600" kern="0" baseline="-25000" dirty="0">
                <a:solidFill>
                  <a:schemeClr val="tx2"/>
                </a:solidFill>
                <a:latin typeface="+mn-lt"/>
                <a:sym typeface="Symbol" pitchFamily="18" charset="2"/>
              </a:rPr>
              <a:t>pixel</a:t>
            </a:r>
            <a:r>
              <a:rPr lang="en-US" sz="1600" kern="0" dirty="0">
                <a:solidFill>
                  <a:schemeClr val="tx2"/>
                </a:solidFill>
                <a:latin typeface="+mn-lt"/>
                <a:sym typeface="Symbol" pitchFamily="18" charset="2"/>
              </a:rPr>
              <a:t> ~ </a:t>
            </a:r>
            <a:r>
              <a:rPr lang="en-US" sz="1600" kern="0" baseline="-25000" dirty="0">
                <a:solidFill>
                  <a:schemeClr val="tx2"/>
                </a:solidFill>
                <a:latin typeface="+mn-lt"/>
                <a:sym typeface="Symbol" pitchFamily="18" charset="2"/>
              </a:rPr>
              <a:t>0</a:t>
            </a:r>
            <a:r>
              <a:rPr lang="en-US" sz="1600" kern="0" dirty="0">
                <a:solidFill>
                  <a:schemeClr val="tx2"/>
                </a:solidFill>
                <a:latin typeface="+mn-lt"/>
                <a:sym typeface="Symbol" pitchFamily="18" charset="2"/>
              </a:rPr>
              <a:t></a:t>
            </a:r>
            <a:r>
              <a:rPr lang="en-US" sz="1600" kern="0" baseline="-25000" dirty="0">
                <a:solidFill>
                  <a:schemeClr val="tx2"/>
                </a:solidFill>
                <a:latin typeface="+mn-lt"/>
                <a:sym typeface="Symbol" pitchFamily="18" charset="2"/>
              </a:rPr>
              <a:t>r</a:t>
            </a:r>
            <a:r>
              <a:rPr lang="en-US" sz="1600" kern="0" dirty="0">
                <a:solidFill>
                  <a:schemeClr val="tx2"/>
                </a:solidFill>
                <a:latin typeface="+mn-lt"/>
                <a:sym typeface="Symbol" pitchFamily="18" charset="2"/>
              </a:rPr>
              <a:t>S/d</a:t>
            </a:r>
          </a:p>
          <a:p>
            <a:pPr marL="182563" lvl="2" indent="-182563" eaLnBrk="0" hangingPunct="0">
              <a:buFontTx/>
              <a:buChar char="•"/>
              <a:defRPr/>
            </a:pP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chemeClr val="tx2"/>
                </a:solidFill>
              </a:rPr>
              <a:t>C</a:t>
            </a:r>
            <a:r>
              <a:rPr lang="en-US" sz="1600" baseline="-25000" dirty="0" err="1" smtClean="0">
                <a:solidFill>
                  <a:schemeClr val="tx2"/>
                </a:solidFill>
              </a:rPr>
              <a:t>pixel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>
                <a:solidFill>
                  <a:schemeClr val="tx2"/>
                </a:solidFill>
              </a:rPr>
              <a:t>= O(10-100 </a:t>
            </a:r>
            <a:r>
              <a:rPr lang="en-US" sz="1600" dirty="0" err="1">
                <a:solidFill>
                  <a:schemeClr val="tx2"/>
                </a:solidFill>
              </a:rPr>
              <a:t>fF</a:t>
            </a:r>
            <a:r>
              <a:rPr lang="en-US" sz="1600" dirty="0">
                <a:solidFill>
                  <a:schemeClr val="tx2"/>
                </a:solidFill>
              </a:rPr>
              <a:t>)</a:t>
            </a:r>
          </a:p>
          <a:p>
            <a:pPr marL="182563" lvl="2" indent="-182563" eaLnBrk="0" hangingPunct="0">
              <a:buFontTx/>
              <a:buChar char="•"/>
              <a:defRPr/>
            </a:pPr>
            <a:endParaRPr lang="en-US" sz="1600" kern="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5" name="Image 20" descr="GvsVbiasHama.jpg"/>
          <p:cNvPicPr>
            <a:picLocks noChangeAspect="1"/>
          </p:cNvPicPr>
          <p:nvPr/>
        </p:nvPicPr>
        <p:blipFill rotWithShape="1">
          <a:blip r:embed="rId2" cstate="print"/>
          <a:srcRect r="7531"/>
          <a:stretch/>
        </p:blipFill>
        <p:spPr bwMode="auto">
          <a:xfrm>
            <a:off x="102854" y="1700808"/>
            <a:ext cx="5527761" cy="3943589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1042988" y="5804595"/>
            <a:ext cx="22764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000">
                <a:latin typeface="Calibri" pitchFamily="34" charset="0"/>
              </a:rPr>
              <a:t>N. Dinu &amp; al, NIM A 610 (2009) 423–426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1657" y="1030128"/>
            <a:ext cx="6215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Gain of 3 Hamamatsu devices with 25, 50 and 100 mm cell size.</a:t>
            </a:r>
          </a:p>
        </p:txBody>
      </p:sp>
      <p:sp>
        <p:nvSpPr>
          <p:cNvPr id="8" name="Rectangle 7"/>
          <p:cNvSpPr/>
          <p:nvPr/>
        </p:nvSpPr>
        <p:spPr>
          <a:xfrm>
            <a:off x="5796136" y="1864162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ja-JP" i="1" dirty="0">
                <a:latin typeface="Arial" pitchFamily="34" charset="0"/>
              </a:rPr>
              <a:t>Gain = </a:t>
            </a:r>
            <a:r>
              <a:rPr lang="en-US" altLang="ja-JP" i="1" dirty="0" smtClean="0">
                <a:latin typeface="Symbol" pitchFamily="18" charset="2"/>
              </a:rPr>
              <a:t>D</a:t>
            </a:r>
            <a:r>
              <a:rPr lang="en-US" altLang="ja-JP" i="1" dirty="0" smtClean="0">
                <a:latin typeface="Century Gothic" pitchFamily="34" charset="0"/>
              </a:rPr>
              <a:t>V</a:t>
            </a:r>
            <a:r>
              <a:rPr lang="en-US" altLang="ja-JP" i="1" baseline="-25000" dirty="0" smtClean="0">
                <a:latin typeface="Century Gothic" pitchFamily="34" charset="0"/>
              </a:rPr>
              <a:t>BD</a:t>
            </a:r>
            <a:r>
              <a:rPr lang="en-US" altLang="ja-JP" i="1" dirty="0" smtClean="0">
                <a:latin typeface="Century Gothic" pitchFamily="34" charset="0"/>
              </a:rPr>
              <a:t>· </a:t>
            </a:r>
            <a:r>
              <a:rPr lang="en-US" altLang="ja-JP" i="1" dirty="0" smtClean="0">
                <a:latin typeface="Arial Narrow" pitchFamily="34" charset="0"/>
              </a:rPr>
              <a:t>C</a:t>
            </a:r>
            <a:r>
              <a:rPr lang="en-US" altLang="ja-JP" i="1" baseline="-25000" dirty="0" smtClean="0">
                <a:latin typeface="Arial Narrow" pitchFamily="34" charset="0"/>
              </a:rPr>
              <a:t>D  </a:t>
            </a:r>
            <a:r>
              <a:rPr lang="en-US" altLang="ja-JP" i="1" dirty="0">
                <a:latin typeface="Arial Narrow" pitchFamily="34" charset="0"/>
              </a:rPr>
              <a:t>/ e</a:t>
            </a:r>
          </a:p>
        </p:txBody>
      </p:sp>
    </p:spTree>
    <p:extLst>
      <p:ext uri="{BB962C8B-B14F-4D97-AF65-F5344CB8AC3E}">
        <p14:creationId xmlns:p14="http://schemas.microsoft.com/office/powerpoint/2010/main" val="416391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36"/>
    </mc:Choice>
    <mc:Fallback xmlns="">
      <p:transition spd="slow" advTm="1623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t="16901"/>
          <a:stretch>
            <a:fillRect/>
          </a:stretch>
        </p:blipFill>
        <p:spPr bwMode="auto">
          <a:xfrm>
            <a:off x="5426790" y="5309840"/>
            <a:ext cx="3682285" cy="927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92075" y="914400"/>
            <a:ext cx="8856663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u="sng" dirty="0" smtClean="0">
                <a:solidFill>
                  <a:schemeClr val="tx2"/>
                </a:solidFill>
                <a:latin typeface="Calibri" pitchFamily="34" charset="0"/>
              </a:rPr>
              <a:t>Thermal/tunneling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 : thermal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/ tunneling carrier generation in the bulk or in the surface depleted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region around the junction</a:t>
            </a:r>
            <a:endParaRPr lang="en-US" sz="1600" b="1" i="1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u="sng" dirty="0" smtClean="0">
                <a:solidFill>
                  <a:schemeClr val="tx2"/>
                </a:solidFill>
                <a:latin typeface="Calibri" pitchFamily="34" charset="0"/>
              </a:rPr>
              <a:t>After-pulses :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carriers 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trapped during the avalanche discharging and then released triggering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a new avalanche during a period of several 100 ns after the breakdown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u="sng" dirty="0" smtClean="0">
                <a:solidFill>
                  <a:schemeClr val="tx2"/>
                </a:solidFill>
                <a:latin typeface="Calibri" pitchFamily="34" charset="0"/>
              </a:rPr>
              <a:t>Optical cross-talk:</a:t>
            </a:r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10</a:t>
            </a:r>
            <a:r>
              <a:rPr lang="en-US" sz="1600" baseline="30000" dirty="0" smtClean="0">
                <a:solidFill>
                  <a:schemeClr val="tx2"/>
                </a:solidFill>
                <a:latin typeface="Calibri" pitchFamily="34" charset="0"/>
              </a:rPr>
              <a:t>5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carriers in an avalanche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plasma 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emit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on 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average 3 photons with an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energy higher 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than 1.14 </a:t>
            </a:r>
            <a:r>
              <a:rPr lang="en-US" sz="1600" dirty="0" err="1">
                <a:solidFill>
                  <a:schemeClr val="tx2"/>
                </a:solidFill>
                <a:latin typeface="Calibri" pitchFamily="34" charset="0"/>
              </a:rPr>
              <a:t>eV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(A. </a:t>
            </a:r>
            <a:r>
              <a:rPr lang="en-US" sz="1600" dirty="0" err="1">
                <a:solidFill>
                  <a:schemeClr val="tx2"/>
                </a:solidFill>
                <a:latin typeface="Calibri" pitchFamily="34" charset="0"/>
              </a:rPr>
              <a:t>Lacaita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et al. IEEE TED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1993). These 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photons can trigger an avalanche in an adjacent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µcell.</a:t>
            </a: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à"/>
            </a:pPr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sym typeface="Wingdings" pitchFamily="2" charset="2"/>
              </a:rPr>
              <a:t>Limit gain, increase threshold </a:t>
            </a:r>
          </a:p>
          <a:p>
            <a:pPr marL="285750" indent="-285750">
              <a:spcBef>
                <a:spcPct val="20000"/>
              </a:spcBef>
              <a:buFont typeface="Wingdings" pitchFamily="2" charset="2"/>
              <a:buChar char="à"/>
            </a:pPr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sym typeface="Wingdings" pitchFamily="2" charset="2"/>
              </a:rPr>
              <a:t>add trenches btw </a:t>
            </a:r>
            <a:r>
              <a:rPr lang="en-US" b="1" dirty="0" err="1" smtClean="0">
                <a:solidFill>
                  <a:srgbClr val="C00000"/>
                </a:solidFill>
                <a:latin typeface="Symbol" pitchFamily="18" charset="2"/>
                <a:sym typeface="Wingdings" pitchFamily="2" charset="2"/>
              </a:rPr>
              <a:t>m</a:t>
            </a:r>
            <a:r>
              <a:rPr lang="en-US" b="1" dirty="0" err="1" smtClean="0">
                <a:solidFill>
                  <a:srgbClr val="C00000"/>
                </a:solidFill>
                <a:latin typeface="Calibri" pitchFamily="34" charset="0"/>
                <a:sym typeface="Wingdings" pitchFamily="2" charset="2"/>
              </a:rPr>
              <a:t>cells</a:t>
            </a:r>
            <a:endParaRPr lang="en-US" sz="16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6572271" y="3932444"/>
            <a:ext cx="2276641" cy="246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000">
                <a:solidFill>
                  <a:schemeClr val="bg1"/>
                </a:solidFill>
                <a:latin typeface="Calibri" pitchFamily="34" charset="0"/>
              </a:rPr>
              <a:t>N. Dinu &amp; al, NIM A 572 (2007) 422–426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7724486" y="4220591"/>
            <a:ext cx="1051002" cy="400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000">
                <a:solidFill>
                  <a:schemeClr val="bg1"/>
                </a:solidFill>
                <a:latin typeface="Calibri" pitchFamily="34" charset="0"/>
              </a:rPr>
              <a:t>FBK-irst device</a:t>
            </a:r>
          </a:p>
          <a:p>
            <a:r>
              <a:rPr lang="fr-FR" sz="1000">
                <a:solidFill>
                  <a:schemeClr val="bg1"/>
                </a:solidFill>
                <a:latin typeface="Calibri" pitchFamily="34" charset="0"/>
              </a:rPr>
              <a:t>2007 production</a:t>
            </a:r>
          </a:p>
        </p:txBody>
      </p:sp>
      <p:grpSp>
        <p:nvGrpSpPr>
          <p:cNvPr id="28" name="Groupe 14"/>
          <p:cNvGrpSpPr>
            <a:grpSpLocks/>
          </p:cNvGrpSpPr>
          <p:nvPr/>
        </p:nvGrpSpPr>
        <p:grpSpPr bwMode="auto">
          <a:xfrm>
            <a:off x="153988" y="3770313"/>
            <a:ext cx="4181475" cy="2841625"/>
            <a:chOff x="201502" y="3739018"/>
            <a:chExt cx="4181035" cy="2841014"/>
          </a:xfrm>
          <a:noFill/>
        </p:grpSpPr>
        <p:pic>
          <p:nvPicPr>
            <p:cNvPr id="29" name="Picture 4" descr="signal shape single+afterpulse+cross-talk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1502" y="3739018"/>
              <a:ext cx="4181035" cy="284101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cxnSp>
          <p:nvCxnSpPr>
            <p:cNvPr id="30" name="Connecteur droit 10"/>
            <p:cNvCxnSpPr/>
            <p:nvPr/>
          </p:nvCxnSpPr>
          <p:spPr>
            <a:xfrm>
              <a:off x="823737" y="4272303"/>
              <a:ext cx="3144506" cy="1587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11"/>
            <p:cNvSpPr txBox="1">
              <a:spLocks noChangeArrowheads="1"/>
            </p:cNvSpPr>
            <p:nvPr/>
          </p:nvSpPr>
          <p:spPr bwMode="auto">
            <a:xfrm>
              <a:off x="3357101" y="4028861"/>
              <a:ext cx="841897" cy="3077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400">
                  <a:latin typeface="Calibri" pitchFamily="34" charset="0"/>
                </a:rPr>
                <a:t>th=0.5pe</a:t>
              </a:r>
            </a:p>
          </p:txBody>
        </p:sp>
      </p:grpSp>
      <p:grpSp>
        <p:nvGrpSpPr>
          <p:cNvPr id="32" name="Groupe 23"/>
          <p:cNvGrpSpPr>
            <a:grpSpLocks/>
          </p:cNvGrpSpPr>
          <p:nvPr/>
        </p:nvGrpSpPr>
        <p:grpSpPr bwMode="auto">
          <a:xfrm>
            <a:off x="4362450" y="3716338"/>
            <a:ext cx="4781550" cy="2928937"/>
            <a:chOff x="4378564" y="3717032"/>
            <a:chExt cx="4781202" cy="2927797"/>
          </a:xfrm>
        </p:grpSpPr>
        <p:grpSp>
          <p:nvGrpSpPr>
            <p:cNvPr id="33" name="Groupe 15"/>
            <p:cNvGrpSpPr>
              <a:grpSpLocks/>
            </p:cNvGrpSpPr>
            <p:nvPr/>
          </p:nvGrpSpPr>
          <p:grpSpPr bwMode="auto">
            <a:xfrm>
              <a:off x="4378564" y="3717032"/>
              <a:ext cx="4781202" cy="2927797"/>
              <a:chOff x="4214303" y="3576558"/>
              <a:chExt cx="5029200" cy="3071813"/>
            </a:xfrm>
          </p:grpSpPr>
          <p:graphicFrame>
            <p:nvGraphicFramePr>
              <p:cNvPr id="36" name="Object 2"/>
              <p:cNvGraphicFramePr>
                <a:graphicFrameLocks noChangeAspect="1"/>
              </p:cNvGraphicFramePr>
              <p:nvPr/>
            </p:nvGraphicFramePr>
            <p:xfrm>
              <a:off x="4214303" y="3576558"/>
              <a:ext cx="5029200" cy="30718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9745" name="Grafico" r:id="rId6" imgW="9967680" imgH="6086160" progId="Excel.Sheet.8">
                      <p:embed/>
                    </p:oleObj>
                  </mc:Choice>
                  <mc:Fallback>
                    <p:oleObj name="Grafico" r:id="rId6" imgW="9967680" imgH="6086160" progId="Excel.Sheet.8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14303" y="3576558"/>
                            <a:ext cx="5029200" cy="30718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CCCC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7" name="Text Box 29"/>
              <p:cNvSpPr txBox="1">
                <a:spLocks noChangeArrowheads="1"/>
              </p:cNvSpPr>
              <p:nvPr/>
            </p:nvSpPr>
            <p:spPr bwMode="auto">
              <a:xfrm>
                <a:off x="4983744" y="5481384"/>
                <a:ext cx="644661" cy="269924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36000" tIns="36000" rIns="36000" bIns="36000">
                <a:spAutoFit/>
              </a:bodyPr>
              <a:lstStyle/>
              <a:p>
                <a:r>
                  <a:rPr lang="it-IT" sz="1200" dirty="0">
                    <a:sym typeface="Symbol" pitchFamily="18" charset="2"/>
                  </a:rPr>
                  <a:t></a:t>
                </a:r>
                <a:r>
                  <a:rPr lang="it-IT" sz="1200" dirty="0"/>
                  <a:t>V=0.5V</a:t>
                </a:r>
                <a:endParaRPr lang="en-US" sz="1200" dirty="0"/>
              </a:p>
            </p:txBody>
          </p:sp>
          <p:sp>
            <p:nvSpPr>
              <p:cNvPr id="38" name="Text Box 30"/>
              <p:cNvSpPr txBox="1">
                <a:spLocks noChangeArrowheads="1"/>
              </p:cNvSpPr>
              <p:nvPr/>
            </p:nvSpPr>
            <p:spPr bwMode="auto">
              <a:xfrm>
                <a:off x="5586708" y="5764783"/>
                <a:ext cx="521580" cy="269924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36000" tIns="36000" rIns="36000" bIns="36000">
                <a:spAutoFit/>
              </a:bodyPr>
              <a:lstStyle/>
              <a:p>
                <a:r>
                  <a:rPr lang="it-IT" sz="1200">
                    <a:sym typeface="Symbol" pitchFamily="18" charset="2"/>
                  </a:rPr>
                  <a:t></a:t>
                </a:r>
                <a:r>
                  <a:rPr lang="it-IT" sz="1200"/>
                  <a:t>V=1V</a:t>
                </a:r>
                <a:endParaRPr lang="en-US" sz="1200"/>
              </a:p>
            </p:txBody>
          </p:sp>
          <p:sp>
            <p:nvSpPr>
              <p:cNvPr id="39" name="Text Box 31"/>
              <p:cNvSpPr txBox="1">
                <a:spLocks noChangeArrowheads="1"/>
              </p:cNvSpPr>
              <p:nvPr/>
            </p:nvSpPr>
            <p:spPr bwMode="auto">
              <a:xfrm>
                <a:off x="6365120" y="5799542"/>
                <a:ext cx="644661" cy="269924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36000" tIns="36000" rIns="36000" bIns="36000">
                <a:spAutoFit/>
              </a:bodyPr>
              <a:lstStyle/>
              <a:p>
                <a:r>
                  <a:rPr lang="it-IT" sz="1200" dirty="0">
                    <a:sym typeface="Symbol" pitchFamily="18" charset="2"/>
                  </a:rPr>
                  <a:t></a:t>
                </a:r>
                <a:r>
                  <a:rPr lang="it-IT" sz="1200" dirty="0"/>
                  <a:t>V=1.5V</a:t>
                </a:r>
                <a:endParaRPr lang="en-US" sz="1200" dirty="0"/>
              </a:p>
            </p:txBody>
          </p:sp>
          <p:sp>
            <p:nvSpPr>
              <p:cNvPr id="40" name="Text Box 32"/>
              <p:cNvSpPr txBox="1">
                <a:spLocks noChangeArrowheads="1"/>
              </p:cNvSpPr>
              <p:nvPr/>
            </p:nvSpPr>
            <p:spPr bwMode="auto">
              <a:xfrm>
                <a:off x="7005931" y="5660007"/>
                <a:ext cx="521580" cy="269924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36000" tIns="36000" rIns="36000" bIns="36000">
                <a:spAutoFit/>
              </a:bodyPr>
              <a:lstStyle/>
              <a:p>
                <a:r>
                  <a:rPr lang="it-IT" sz="1200">
                    <a:sym typeface="Symbol" pitchFamily="18" charset="2"/>
                  </a:rPr>
                  <a:t></a:t>
                </a:r>
                <a:r>
                  <a:rPr lang="it-IT" sz="1200"/>
                  <a:t>V=2V</a:t>
                </a:r>
                <a:endParaRPr lang="en-US" sz="1200"/>
              </a:p>
            </p:txBody>
          </p:sp>
          <p:sp>
            <p:nvSpPr>
              <p:cNvPr id="41" name="Text Box 33"/>
              <p:cNvSpPr txBox="1">
                <a:spLocks noChangeArrowheads="1"/>
              </p:cNvSpPr>
              <p:nvPr/>
            </p:nvSpPr>
            <p:spPr bwMode="auto">
              <a:xfrm>
                <a:off x="7720271" y="5660007"/>
                <a:ext cx="681753" cy="269924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36000" tIns="36000" rIns="36000" bIns="36000">
                <a:spAutoFit/>
              </a:bodyPr>
              <a:lstStyle/>
              <a:p>
                <a:r>
                  <a:rPr lang="it-IT" sz="1200">
                    <a:sym typeface="Symbol" pitchFamily="18" charset="2"/>
                  </a:rPr>
                  <a:t></a:t>
                </a:r>
                <a:r>
                  <a:rPr lang="it-IT" sz="1200"/>
                  <a:t>V=2.5 V</a:t>
                </a:r>
                <a:endParaRPr lang="en-US" sz="1200"/>
              </a:p>
            </p:txBody>
          </p:sp>
          <p:sp>
            <p:nvSpPr>
              <p:cNvPr id="42" name="Text Box 34"/>
              <p:cNvSpPr txBox="1">
                <a:spLocks noChangeArrowheads="1"/>
              </p:cNvSpPr>
              <p:nvPr/>
            </p:nvSpPr>
            <p:spPr bwMode="auto">
              <a:xfrm>
                <a:off x="8470191" y="5456808"/>
                <a:ext cx="558672" cy="269924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36000" tIns="36000" rIns="36000" bIns="36000">
                <a:spAutoFit/>
              </a:bodyPr>
              <a:lstStyle/>
              <a:p>
                <a:r>
                  <a:rPr lang="it-IT" sz="1200">
                    <a:sym typeface="Symbol" pitchFamily="18" charset="2"/>
                  </a:rPr>
                  <a:t></a:t>
                </a:r>
                <a:r>
                  <a:rPr lang="it-IT" sz="1200"/>
                  <a:t>V=3 V</a:t>
                </a:r>
                <a:endParaRPr lang="en-US" sz="1200"/>
              </a:p>
            </p:txBody>
          </p:sp>
        </p:grpSp>
        <p:sp>
          <p:nvSpPr>
            <p:cNvPr id="34" name="Rectangle 18"/>
            <p:cNvSpPr>
              <a:spLocks noChangeArrowheads="1"/>
            </p:cNvSpPr>
            <p:nvPr/>
          </p:nvSpPr>
          <p:spPr bwMode="auto">
            <a:xfrm>
              <a:off x="6588224" y="3933056"/>
              <a:ext cx="2276475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Calibri" pitchFamily="34" charset="0"/>
                </a:rPr>
                <a:t>N. Dinu &amp; al, NIM A 572 (2007) 422–426</a:t>
              </a:r>
            </a:p>
          </p:txBody>
        </p:sp>
        <p:sp>
          <p:nvSpPr>
            <p:cNvPr id="35" name="Rectangle 18"/>
            <p:cNvSpPr>
              <a:spLocks noChangeArrowheads="1"/>
            </p:cNvSpPr>
            <p:nvPr/>
          </p:nvSpPr>
          <p:spPr bwMode="auto">
            <a:xfrm>
              <a:off x="7740352" y="4221088"/>
              <a:ext cx="10509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Calibri" pitchFamily="34" charset="0"/>
                </a:rPr>
                <a:t>FBK-irst device</a:t>
              </a:r>
            </a:p>
            <a:p>
              <a:r>
                <a:rPr lang="fr-FR" sz="1000">
                  <a:latin typeface="Calibri" pitchFamily="34" charset="0"/>
                </a:rPr>
                <a:t>2007 production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1094633" y="413387"/>
            <a:ext cx="2215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3" lvl="1">
              <a:spcBef>
                <a:spcPct val="20000"/>
              </a:spcBef>
            </a:pPr>
            <a:r>
              <a:rPr lang="en-US" b="1" dirty="0">
                <a:solidFill>
                  <a:srgbClr val="C00000"/>
                </a:solidFill>
                <a:latin typeface="Calibri" pitchFamily="34" charset="0"/>
              </a:rPr>
              <a:t>Dark counts due to …</a:t>
            </a:r>
            <a:endParaRPr lang="en-US" sz="16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5" name="Picture -102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7"/>
          <a:stretch/>
        </p:blipFill>
        <p:spPr bwMode="auto">
          <a:xfrm>
            <a:off x="5667646" y="2611138"/>
            <a:ext cx="2592288" cy="1002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xplosion 2 5"/>
          <p:cNvSpPr/>
          <p:nvPr/>
        </p:nvSpPr>
        <p:spPr>
          <a:xfrm rot="1869442">
            <a:off x="6372200" y="3206069"/>
            <a:ext cx="200071" cy="200071"/>
          </a:xfrm>
          <a:prstGeom prst="irregularSeal2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>
            <a:stCxn id="6" idx="3"/>
          </p:cNvCxnSpPr>
          <p:nvPr/>
        </p:nvCxnSpPr>
        <p:spPr>
          <a:xfrm flipV="1">
            <a:off x="6577753" y="3244171"/>
            <a:ext cx="386037" cy="80757"/>
          </a:xfrm>
          <a:prstGeom prst="straightConnector1">
            <a:avLst/>
          </a:prstGeom>
          <a:ln w="31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6" idx="3"/>
          </p:cNvCxnSpPr>
          <p:nvPr/>
        </p:nvCxnSpPr>
        <p:spPr>
          <a:xfrm>
            <a:off x="6577753" y="3324928"/>
            <a:ext cx="586535" cy="81212"/>
          </a:xfrm>
          <a:prstGeom prst="straightConnector1">
            <a:avLst/>
          </a:prstGeom>
          <a:ln w="31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6" idx="1"/>
          </p:cNvCxnSpPr>
          <p:nvPr/>
        </p:nvCxnSpPr>
        <p:spPr>
          <a:xfrm flipH="1" flipV="1">
            <a:off x="5915222" y="3244169"/>
            <a:ext cx="461454" cy="26641"/>
          </a:xfrm>
          <a:prstGeom prst="straightConnector1">
            <a:avLst/>
          </a:prstGeom>
          <a:ln w="31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6067624" y="3291840"/>
            <a:ext cx="310316" cy="66630"/>
          </a:xfrm>
          <a:prstGeom prst="straightConnector1">
            <a:avLst/>
          </a:prstGeom>
          <a:ln w="31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6" idx="3"/>
            <a:endCxn id="46" idx="1"/>
          </p:cNvCxnSpPr>
          <p:nvPr/>
        </p:nvCxnSpPr>
        <p:spPr>
          <a:xfrm>
            <a:off x="6577753" y="3324928"/>
            <a:ext cx="1306615" cy="27664"/>
          </a:xfrm>
          <a:prstGeom prst="straightConnector1">
            <a:avLst/>
          </a:prstGeom>
          <a:ln w="3175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xplosion 2 45"/>
          <p:cNvSpPr/>
          <p:nvPr/>
        </p:nvSpPr>
        <p:spPr>
          <a:xfrm>
            <a:off x="7884368" y="3271813"/>
            <a:ext cx="135499" cy="135499"/>
          </a:xfrm>
          <a:prstGeom prst="irregularSeal2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7120543" y="3099196"/>
            <a:ext cx="144016" cy="413816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68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164"/>
    </mc:Choice>
    <mc:Fallback xmlns="">
      <p:transition spd="slow" advTm="106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14</a:t>
            </a:fld>
            <a:endParaRPr lang="en-GB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09663"/>
            <a:ext cx="476250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1" y="1109663"/>
            <a:ext cx="13367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C00000"/>
                </a:solidFill>
              </a:rPr>
              <a:t>… and/or cool</a:t>
            </a:r>
          </a:p>
        </p:txBody>
      </p:sp>
      <p:sp>
        <p:nvSpPr>
          <p:cNvPr id="4" name="Rectangle 3"/>
          <p:cNvSpPr/>
          <p:nvPr/>
        </p:nvSpPr>
        <p:spPr>
          <a:xfrm>
            <a:off x="2627784" y="5949280"/>
            <a:ext cx="4968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 smtClean="0"/>
              <a:t>N. Dinu et al., NSS </a:t>
            </a:r>
            <a:r>
              <a:rPr lang="en-GB" sz="1100" i="1" dirty="0" err="1" smtClean="0"/>
              <a:t>Conf</a:t>
            </a:r>
            <a:r>
              <a:rPr lang="en-GB" sz="1100" i="1" dirty="0" smtClean="0"/>
              <a:t> Record </a:t>
            </a:r>
            <a:r>
              <a:rPr lang="en-GB" sz="1100" i="1" dirty="0"/>
              <a:t>(NSS/MIC), 2010 IEEE</a:t>
            </a:r>
            <a:r>
              <a:rPr lang="en-GB" sz="1100" dirty="0"/>
              <a:t> , vol., no., pp.215-219, </a:t>
            </a:r>
            <a:endParaRPr lang="en-GB" sz="11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07904" y="1459523"/>
            <a:ext cx="2353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Hamamatsu 1mm</a:t>
            </a:r>
            <a:r>
              <a:rPr lang="en-GB" sz="1600" baseline="30000" dirty="0" smtClean="0">
                <a:solidFill>
                  <a:schemeClr val="tx2"/>
                </a:solidFill>
              </a:rPr>
              <a:t>2</a:t>
            </a:r>
            <a:r>
              <a:rPr lang="en-GB" sz="1600" dirty="0" smtClean="0">
                <a:solidFill>
                  <a:schemeClr val="tx2"/>
                </a:solidFill>
              </a:rPr>
              <a:t> device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8264" y="4630178"/>
            <a:ext cx="15121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Overvoltage  </a:t>
            </a:r>
            <a:r>
              <a:rPr lang="en-GB" sz="1600" dirty="0">
                <a:solidFill>
                  <a:schemeClr val="tx2"/>
                </a:solidFill>
              </a:rPr>
              <a:t>m</a:t>
            </a:r>
            <a:r>
              <a:rPr lang="en-GB" sz="1600" dirty="0" smtClean="0">
                <a:solidFill>
                  <a:schemeClr val="tx2"/>
                </a:solidFill>
              </a:rPr>
              <a:t>ust  take into account the 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T-dependence of V</a:t>
            </a:r>
            <a:r>
              <a:rPr lang="en-GB" sz="1600" baseline="-25000" dirty="0" smtClean="0">
                <a:solidFill>
                  <a:schemeClr val="tx2"/>
                </a:solidFill>
              </a:rPr>
              <a:t>BD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20272" y="2420888"/>
            <a:ext cx="1224136" cy="10801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Reduce noise by a factor ~2 every 8 K</a:t>
            </a:r>
          </a:p>
        </p:txBody>
      </p:sp>
    </p:spTree>
    <p:extLst>
      <p:ext uri="{BB962C8B-B14F-4D97-AF65-F5344CB8AC3E}">
        <p14:creationId xmlns:p14="http://schemas.microsoft.com/office/powerpoint/2010/main" val="320484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65"/>
    </mc:Choice>
    <mc:Fallback xmlns="">
      <p:transition spd="slow" advTm="13765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1081528"/>
            <a:ext cx="7848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n-US" dirty="0" smtClean="0">
                <a:solidFill>
                  <a:srgbClr val="C00000"/>
                </a:solidFill>
                <a:latin typeface="+mn-lt"/>
              </a:rPr>
              <a:t>Limited linearity </a:t>
            </a:r>
          </a:p>
          <a:p>
            <a:pPr algn="l">
              <a:spcBef>
                <a:spcPct val="0"/>
              </a:spcBef>
              <a:defRPr/>
            </a:pPr>
            <a:r>
              <a:rPr lang="en-US" sz="1600" dirty="0" smtClean="0">
                <a:solidFill>
                  <a:schemeClr val="tx2"/>
                </a:solidFill>
                <a:latin typeface="+mn-lt"/>
              </a:rPr>
              <a:t>is simply a consequence of the limited of available pixels. </a:t>
            </a:r>
            <a:r>
              <a:rPr lang="en-US" sz="1600" dirty="0" smtClean="0">
                <a:solidFill>
                  <a:schemeClr val="tx2"/>
                </a:solidFill>
              </a:rPr>
              <a:t>Some pixels </a:t>
            </a:r>
            <a:r>
              <a:rPr lang="en-US" dirty="0" smtClean="0">
                <a:solidFill>
                  <a:schemeClr val="tx2"/>
                </a:solidFill>
              </a:rPr>
              <a:t>get ≥2 hits.</a:t>
            </a:r>
            <a:r>
              <a:rPr lang="en-US" dirty="0" smtClean="0">
                <a:solidFill>
                  <a:schemeClr val="tx2"/>
                </a:solidFill>
                <a:latin typeface="+mn-lt"/>
              </a:rPr>
              <a:t> </a:t>
            </a:r>
            <a:endParaRPr lang="en-GB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82917" y="6521549"/>
            <a:ext cx="2133600" cy="365125"/>
          </a:xfrm>
        </p:spPr>
        <p:txBody>
          <a:bodyPr/>
          <a:lstStyle/>
          <a:p>
            <a:fld id="{8BF7B4A8-0EFA-4111-90AB-4597AAE39938}" type="slidenum">
              <a:rPr lang="en-GB" smtClean="0"/>
              <a:pPr/>
              <a:t>15</a:t>
            </a:fld>
            <a:endParaRPr lang="en-GB" dirty="0"/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1" t="6563" r="3585"/>
          <a:stretch/>
        </p:blipFill>
        <p:spPr bwMode="auto">
          <a:xfrm>
            <a:off x="1907704" y="2502976"/>
            <a:ext cx="5354664" cy="435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60869" y="1760205"/>
                <a:ext cx="3921330" cy="558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𝑓𝑖𝑟𝑒𝑑</m:t>
                          </m:r>
                        </m:sub>
                      </m:sSub>
                      <m:r>
                        <a:rPr lang="en-GB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𝑎𝑣𝑎𝑖𝑙𝑎𝑏𝑙𝑒</m:t>
                          </m:r>
                        </m:sub>
                      </m:sSub>
                      <m:d>
                        <m:dPr>
                          <m:ctrlP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n-GB" sz="1600" b="0" i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exp</m:t>
                          </m:r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⁡(−</m:t>
                          </m:r>
                          <m:f>
                            <m:fPr>
                              <m:ctrlPr>
                                <a:rPr lang="en-GB" sz="16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GB" sz="1600" b="0" i="1" baseline="-2500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𝛾</m:t>
                              </m:r>
                              <m:r>
                                <a:rPr lang="en-GB" sz="1600" b="0" i="1" baseline="-2500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GB" sz="1600" b="0" i="1" baseline="-2500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𝑡𝑟𝑢𝑒</m:t>
                              </m:r>
                            </m:num>
                            <m:den>
                              <m:r>
                                <a:rPr lang="en-GB" sz="16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GB" sz="1600" b="0" i="1" baseline="-2500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𝑎𝑣𝑎𝑖𝑙𝑎𝑏𝑙𝑒</m:t>
                              </m:r>
                            </m:den>
                          </m:f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600" dirty="0" smtClean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869" y="1760205"/>
                <a:ext cx="3921330" cy="55855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580112" y="5445224"/>
            <a:ext cx="1443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B. </a:t>
            </a:r>
            <a:r>
              <a:rPr lang="en-GB" sz="1000" dirty="0" err="1" smtClean="0"/>
              <a:t>Dolgoschein</a:t>
            </a:r>
            <a:r>
              <a:rPr lang="en-GB" sz="1000" dirty="0" smtClean="0"/>
              <a:t> (Light06)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8144" y="1770611"/>
            <a:ext cx="1724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>
                <a:solidFill>
                  <a:schemeClr val="tx2"/>
                </a:solidFill>
              </a:rPr>
              <a:t>N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true</a:t>
            </a:r>
            <a:r>
              <a:rPr lang="en-GB" sz="1600" dirty="0" smtClean="0">
                <a:solidFill>
                  <a:schemeClr val="tx2"/>
                </a:solidFill>
              </a:rPr>
              <a:t>/</a:t>
            </a:r>
            <a:r>
              <a:rPr lang="en-GB" sz="1600" dirty="0" err="1" smtClean="0">
                <a:solidFill>
                  <a:schemeClr val="tx2"/>
                </a:solidFill>
              </a:rPr>
              <a:t>N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available</a:t>
            </a:r>
            <a:r>
              <a:rPr lang="en-GB" sz="1600" dirty="0" smtClean="0">
                <a:solidFill>
                  <a:schemeClr val="tx2"/>
                </a:solidFill>
              </a:rPr>
              <a:t> ~ 0.5</a:t>
            </a:r>
          </a:p>
          <a:p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GB" sz="1600" dirty="0" err="1" smtClean="0">
                <a:solidFill>
                  <a:schemeClr val="tx2"/>
                </a:solidFill>
              </a:rPr>
              <a:t>N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fired</a:t>
            </a:r>
            <a:r>
              <a:rPr lang="en-GB" sz="1600" dirty="0" smtClean="0">
                <a:solidFill>
                  <a:schemeClr val="tx2"/>
                </a:solidFill>
              </a:rPr>
              <a:t>/</a:t>
            </a:r>
            <a:r>
              <a:rPr lang="en-GB" sz="1600" dirty="0" err="1" smtClean="0">
                <a:solidFill>
                  <a:schemeClr val="tx2"/>
                </a:solidFill>
              </a:rPr>
              <a:t>N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true</a:t>
            </a:r>
            <a:r>
              <a:rPr lang="en-GB" sz="1600" dirty="0" smtClean="0">
                <a:solidFill>
                  <a:schemeClr val="tx2"/>
                </a:solidFill>
              </a:rPr>
              <a:t> ~ 0.8</a:t>
            </a:r>
          </a:p>
        </p:txBody>
      </p:sp>
    </p:spTree>
    <p:extLst>
      <p:ext uri="{BB962C8B-B14F-4D97-AF65-F5344CB8AC3E}">
        <p14:creationId xmlns:p14="http://schemas.microsoft.com/office/powerpoint/2010/main" val="327569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48"/>
    </mc:Choice>
    <mc:Fallback xmlns="">
      <p:transition spd="slow" advTm="32348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16</a:t>
            </a:fld>
            <a:endParaRPr lang="en-GB" dirty="0"/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6725" y="2781300"/>
            <a:ext cx="142716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1043608" y="140830"/>
            <a:ext cx="8274050" cy="6477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SiPM designs </a:t>
            </a:r>
            <a:r>
              <a:rPr lang="en-US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(just examples</a:t>
            </a:r>
            <a:r>
              <a:rPr lang="en-US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8" name="Picture 1" descr="http://jp.hamamatsu.com/resources/products/ssd/eng/selection/mppc/image/s10362-11-025u_etc_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3950" y="143986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88" y="143986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92300" y="143986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57313" y="2225675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25" y="2225675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8" cstate="print"/>
          <a:srcRect l="10001" t="20000" r="10001" b="14999"/>
          <a:stretch>
            <a:fillRect/>
          </a:stretch>
        </p:blipFill>
        <p:spPr bwMode="auto">
          <a:xfrm>
            <a:off x="928688" y="3043238"/>
            <a:ext cx="1143000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9" cstate="print"/>
          <a:srcRect l="10001" t="13232" r="9999" b="18060"/>
          <a:stretch>
            <a:fillRect/>
          </a:stretch>
        </p:blipFill>
        <p:spPr bwMode="auto">
          <a:xfrm>
            <a:off x="2143125" y="2998788"/>
            <a:ext cx="1143000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50XX square 2x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76913" y="2003425"/>
            <a:ext cx="593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50 3mmX3mm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81763" y="1735138"/>
            <a:ext cx="793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 descr="50 4mmX4mm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58063" y="1484313"/>
            <a:ext cx="10509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 descr="50A squar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86375" y="2241550"/>
            <a:ext cx="261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ZoneTexte 20"/>
          <p:cNvSpPr txBox="1">
            <a:spLocks noChangeArrowheads="1"/>
          </p:cNvSpPr>
          <p:nvPr/>
        </p:nvSpPr>
        <p:spPr bwMode="auto">
          <a:xfrm>
            <a:off x="271469" y="836613"/>
            <a:ext cx="35178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400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Hamamatsu HPK 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(http://jp.hamamatsu.com/)</a:t>
            </a:r>
          </a:p>
          <a:p>
            <a:pPr algn="ctr"/>
            <a:r>
              <a:rPr lang="fr-FR" sz="1400" dirty="0">
                <a:latin typeface="Calibri" pitchFamily="34" charset="0"/>
                <a:cs typeface="Times New Roman" pitchFamily="18" charset="0"/>
              </a:rPr>
              <a:t>25x25µm</a:t>
            </a:r>
            <a:r>
              <a:rPr lang="fr-FR" sz="1400" baseline="30000" dirty="0">
                <a:latin typeface="Calibri" pitchFamily="34" charset="0"/>
                <a:cs typeface="Times New Roman" pitchFamily="18" charset="0"/>
              </a:rPr>
              <a:t>2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, 50x50µm</a:t>
            </a:r>
            <a:r>
              <a:rPr lang="fr-FR" sz="1400" baseline="30000" dirty="0">
                <a:latin typeface="Calibri" pitchFamily="34" charset="0"/>
                <a:cs typeface="Times New Roman" pitchFamily="18" charset="0"/>
              </a:rPr>
              <a:t>2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, 100x100µm</a:t>
            </a:r>
            <a:r>
              <a:rPr lang="fr-FR" sz="1400" baseline="30000" dirty="0">
                <a:latin typeface="Calibri" pitchFamily="34" charset="0"/>
                <a:cs typeface="Times New Roman" pitchFamily="18" charset="0"/>
              </a:rPr>
              <a:t>2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 pixel size</a:t>
            </a:r>
          </a:p>
        </p:txBody>
      </p:sp>
      <p:sp>
        <p:nvSpPr>
          <p:cNvPr id="20" name="ZoneTexte 21"/>
          <p:cNvSpPr txBox="1">
            <a:spLocks noChangeArrowheads="1"/>
          </p:cNvSpPr>
          <p:nvPr/>
        </p:nvSpPr>
        <p:spPr bwMode="auto">
          <a:xfrm>
            <a:off x="214313" y="1631950"/>
            <a:ext cx="792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>
                <a:latin typeface="Calibri" pitchFamily="34" charset="0"/>
                <a:cs typeface="Times New Roman" pitchFamily="18" charset="0"/>
              </a:rPr>
              <a:t>1x1mm</a:t>
            </a:r>
            <a:r>
              <a:rPr lang="fr-FR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fr-FR" sz="14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1" name="ZoneTexte 22"/>
          <p:cNvSpPr txBox="1">
            <a:spLocks noChangeArrowheads="1"/>
          </p:cNvSpPr>
          <p:nvPr/>
        </p:nvSpPr>
        <p:spPr bwMode="auto">
          <a:xfrm>
            <a:off x="422275" y="2417763"/>
            <a:ext cx="7921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>
                <a:latin typeface="Calibri" pitchFamily="34" charset="0"/>
                <a:cs typeface="Times New Roman" pitchFamily="18" charset="0"/>
              </a:rPr>
              <a:t>3x3mm</a:t>
            </a:r>
            <a:r>
              <a:rPr lang="fr-FR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fr-FR" sz="14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2" name="ZoneTexte 23"/>
          <p:cNvSpPr txBox="1">
            <a:spLocks noChangeArrowheads="1"/>
          </p:cNvSpPr>
          <p:nvPr/>
        </p:nvSpPr>
        <p:spPr bwMode="auto">
          <a:xfrm>
            <a:off x="142875" y="3257550"/>
            <a:ext cx="7715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Times New Roman" pitchFamily="18" charset="0"/>
              </a:rPr>
              <a:t>Arrays</a:t>
            </a:r>
          </a:p>
        </p:txBody>
      </p:sp>
      <p:sp>
        <p:nvSpPr>
          <p:cNvPr id="23" name="ZoneTexte 24"/>
          <p:cNvSpPr txBox="1">
            <a:spLocks noChangeArrowheads="1"/>
          </p:cNvSpPr>
          <p:nvPr/>
        </p:nvSpPr>
        <p:spPr bwMode="auto">
          <a:xfrm>
            <a:off x="1000125" y="3930650"/>
            <a:ext cx="1128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400">
                <a:latin typeface="Calibri" pitchFamily="34" charset="0"/>
                <a:cs typeface="Times New Roman" pitchFamily="18" charset="0"/>
              </a:rPr>
              <a:t>1x4mm</a:t>
            </a:r>
            <a:r>
              <a:rPr lang="fr-FR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fr-FR" sz="1400"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fr-FR" sz="1400">
                <a:latin typeface="Calibri" pitchFamily="34" charset="0"/>
                <a:cs typeface="Times New Roman" pitchFamily="18" charset="0"/>
              </a:rPr>
              <a:t>1x4 </a:t>
            </a:r>
            <a:r>
              <a:rPr lang="en-US" sz="1400">
                <a:latin typeface="Calibri" pitchFamily="34" charset="0"/>
                <a:cs typeface="Times New Roman" pitchFamily="18" charset="0"/>
              </a:rPr>
              <a:t>channels</a:t>
            </a:r>
          </a:p>
        </p:txBody>
      </p:sp>
      <p:sp>
        <p:nvSpPr>
          <p:cNvPr id="24" name="ZoneTexte 25"/>
          <p:cNvSpPr txBox="1">
            <a:spLocks noChangeArrowheads="1"/>
          </p:cNvSpPr>
          <p:nvPr/>
        </p:nvSpPr>
        <p:spPr bwMode="auto">
          <a:xfrm>
            <a:off x="2205038" y="3946525"/>
            <a:ext cx="11287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400">
                <a:latin typeface="Calibri" pitchFamily="34" charset="0"/>
                <a:cs typeface="Times New Roman" pitchFamily="18" charset="0"/>
              </a:rPr>
              <a:t>6x6 mm</a:t>
            </a:r>
            <a:r>
              <a:rPr lang="fr-FR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fr-FR" sz="1400"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fr-FR" sz="1400">
                <a:latin typeface="Calibri" pitchFamily="34" charset="0"/>
                <a:cs typeface="Times New Roman" pitchFamily="18" charset="0"/>
              </a:rPr>
              <a:t>2x2 </a:t>
            </a:r>
            <a:r>
              <a:rPr lang="en-US" sz="1400">
                <a:latin typeface="Calibri" pitchFamily="34" charset="0"/>
                <a:cs typeface="Times New Roman" pitchFamily="18" charset="0"/>
              </a:rPr>
              <a:t>channels</a:t>
            </a:r>
          </a:p>
        </p:txBody>
      </p:sp>
      <p:sp>
        <p:nvSpPr>
          <p:cNvPr id="25" name="ZoneTexte 26"/>
          <p:cNvSpPr txBox="1">
            <a:spLocks noChangeArrowheads="1"/>
          </p:cNvSpPr>
          <p:nvPr/>
        </p:nvSpPr>
        <p:spPr bwMode="auto">
          <a:xfrm>
            <a:off x="4783455" y="981075"/>
            <a:ext cx="16217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400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FBK-IRST</a:t>
            </a:r>
          </a:p>
          <a:p>
            <a:pPr algn="ctr"/>
            <a:r>
              <a:rPr lang="fr-FR" sz="1400" dirty="0">
                <a:latin typeface="Calibri" pitchFamily="34" charset="0"/>
                <a:cs typeface="Times New Roman" pitchFamily="18" charset="0"/>
              </a:rPr>
              <a:t>50x50µm</a:t>
            </a:r>
            <a:r>
              <a:rPr lang="fr-FR" sz="1400" baseline="30000" dirty="0">
                <a:latin typeface="Calibri" pitchFamily="34" charset="0"/>
                <a:cs typeface="Times New Roman" pitchFamily="18" charset="0"/>
              </a:rPr>
              <a:t>2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 pixel size</a:t>
            </a:r>
          </a:p>
        </p:txBody>
      </p:sp>
      <p:sp>
        <p:nvSpPr>
          <p:cNvPr id="26" name="ZoneTexte 27"/>
          <p:cNvSpPr txBox="1">
            <a:spLocks noChangeArrowheads="1"/>
          </p:cNvSpPr>
          <p:nvPr/>
        </p:nvSpPr>
        <p:spPr bwMode="auto">
          <a:xfrm>
            <a:off x="4929188" y="1912938"/>
            <a:ext cx="792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>
                <a:latin typeface="Calibri" pitchFamily="34" charset="0"/>
                <a:cs typeface="Times New Roman" pitchFamily="18" charset="0"/>
              </a:rPr>
              <a:t>1x1mm</a:t>
            </a:r>
            <a:r>
              <a:rPr lang="fr-FR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fr-FR" sz="14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7" name="ZoneTexte 28"/>
          <p:cNvSpPr txBox="1">
            <a:spLocks noChangeArrowheads="1"/>
          </p:cNvSpPr>
          <p:nvPr/>
        </p:nvSpPr>
        <p:spPr bwMode="auto">
          <a:xfrm>
            <a:off x="5643563" y="1627188"/>
            <a:ext cx="792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>
                <a:latin typeface="Calibri" pitchFamily="34" charset="0"/>
                <a:cs typeface="Times New Roman" pitchFamily="18" charset="0"/>
              </a:rPr>
              <a:t>2x2mm</a:t>
            </a:r>
            <a:r>
              <a:rPr lang="fr-FR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fr-FR" sz="14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8" name="ZoneTexte 29"/>
          <p:cNvSpPr txBox="1">
            <a:spLocks noChangeArrowheads="1"/>
          </p:cNvSpPr>
          <p:nvPr/>
        </p:nvSpPr>
        <p:spPr bwMode="auto">
          <a:xfrm>
            <a:off x="6500813" y="1412875"/>
            <a:ext cx="792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>
                <a:latin typeface="Calibri" pitchFamily="34" charset="0"/>
                <a:cs typeface="Times New Roman" pitchFamily="18" charset="0"/>
              </a:rPr>
              <a:t>3x3mm</a:t>
            </a:r>
            <a:r>
              <a:rPr lang="fr-FR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fr-FR" sz="14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9" name="ZoneTexte 30"/>
          <p:cNvSpPr txBox="1">
            <a:spLocks noChangeArrowheads="1"/>
          </p:cNvSpPr>
          <p:nvPr/>
        </p:nvSpPr>
        <p:spPr bwMode="auto">
          <a:xfrm>
            <a:off x="7500938" y="1198563"/>
            <a:ext cx="792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>
                <a:latin typeface="Calibri" pitchFamily="34" charset="0"/>
                <a:cs typeface="Times New Roman" pitchFamily="18" charset="0"/>
              </a:rPr>
              <a:t>4x4mm</a:t>
            </a:r>
            <a:r>
              <a:rPr lang="fr-FR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fr-FR" sz="140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30" name="Picture 9"/>
          <p:cNvPicPr>
            <a:picLocks noChangeAspect="1" noChangeArrowheads="1"/>
          </p:cNvPicPr>
          <p:nvPr/>
        </p:nvPicPr>
        <p:blipFill>
          <a:blip r:embed="rId14" cstate="print"/>
          <a:srcRect l="72542" t="21117" b="34689"/>
          <a:stretch>
            <a:fillRect/>
          </a:stretch>
        </p:blipFill>
        <p:spPr bwMode="auto">
          <a:xfrm>
            <a:off x="5341938" y="2894013"/>
            <a:ext cx="746125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ZoneTexte 33"/>
          <p:cNvSpPr txBox="1">
            <a:spLocks noChangeArrowheads="1"/>
          </p:cNvSpPr>
          <p:nvPr/>
        </p:nvSpPr>
        <p:spPr bwMode="auto">
          <a:xfrm>
            <a:off x="5099050" y="3813175"/>
            <a:ext cx="1128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400">
                <a:latin typeface="Calibri" pitchFamily="34" charset="0"/>
                <a:cs typeface="Times New Roman" pitchFamily="18" charset="0"/>
              </a:rPr>
              <a:t>4x4mm</a:t>
            </a:r>
            <a:r>
              <a:rPr lang="fr-FR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fr-FR" sz="1400"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fr-FR" sz="1400">
                <a:latin typeface="Calibri" pitchFamily="34" charset="0"/>
                <a:cs typeface="Times New Roman" pitchFamily="18" charset="0"/>
              </a:rPr>
              <a:t>2x2 </a:t>
            </a:r>
            <a:r>
              <a:rPr lang="en-US" sz="1400">
                <a:latin typeface="Calibri" pitchFamily="34" charset="0"/>
                <a:cs typeface="Times New Roman" pitchFamily="18" charset="0"/>
              </a:rPr>
              <a:t>channels</a:t>
            </a:r>
          </a:p>
        </p:txBody>
      </p:sp>
      <p:cxnSp>
        <p:nvCxnSpPr>
          <p:cNvPr id="32" name="Connecteur droit 34"/>
          <p:cNvCxnSpPr/>
          <p:nvPr/>
        </p:nvCxnSpPr>
        <p:spPr>
          <a:xfrm rot="5400000">
            <a:off x="2682875" y="2592388"/>
            <a:ext cx="36353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5"/>
          <p:cNvCxnSpPr/>
          <p:nvPr/>
        </p:nvCxnSpPr>
        <p:spPr>
          <a:xfrm>
            <a:off x="61913" y="4427538"/>
            <a:ext cx="900112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6"/>
          <p:cNvSpPr txBox="1">
            <a:spLocks noChangeArrowheads="1"/>
          </p:cNvSpPr>
          <p:nvPr/>
        </p:nvSpPr>
        <p:spPr bwMode="auto">
          <a:xfrm>
            <a:off x="6945313" y="3789363"/>
            <a:ext cx="1298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latin typeface="Calibri" pitchFamily="34" charset="0"/>
                <a:cs typeface="Times New Roman" pitchFamily="18" charset="0"/>
              </a:rPr>
              <a:t>3x3 cm</a:t>
            </a:r>
            <a:r>
              <a:rPr lang="en-US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en-US" sz="1400"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n-US" sz="1400">
                <a:latin typeface="Calibri" pitchFamily="34" charset="0"/>
                <a:cs typeface="Times New Roman" pitchFamily="18" charset="0"/>
              </a:rPr>
              <a:t>8x8 channels</a:t>
            </a:r>
          </a:p>
        </p:txBody>
      </p:sp>
      <p:sp>
        <p:nvSpPr>
          <p:cNvPr id="35" name="ZoneTexte 37"/>
          <p:cNvSpPr txBox="1">
            <a:spLocks noChangeArrowheads="1"/>
          </p:cNvSpPr>
          <p:nvPr/>
        </p:nvSpPr>
        <p:spPr bwMode="auto">
          <a:xfrm>
            <a:off x="2308290" y="4403725"/>
            <a:ext cx="43004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dirty="0" err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SensL</a:t>
            </a:r>
            <a:r>
              <a:rPr lang="fr-FR" dirty="0">
                <a:solidFill>
                  <a:srgbClr val="FFC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(http://sensl.com/)</a:t>
            </a:r>
          </a:p>
          <a:p>
            <a:pPr algn="ctr"/>
            <a:r>
              <a:rPr lang="fr-FR" sz="1400" dirty="0">
                <a:latin typeface="Calibri" pitchFamily="34" charset="0"/>
                <a:cs typeface="Times New Roman" pitchFamily="18" charset="0"/>
              </a:rPr>
              <a:t>20x20µm</a:t>
            </a:r>
            <a:r>
              <a:rPr lang="fr-FR" sz="1400" baseline="30000" dirty="0">
                <a:latin typeface="Calibri" pitchFamily="34" charset="0"/>
                <a:cs typeface="Times New Roman" pitchFamily="18" charset="0"/>
              </a:rPr>
              <a:t>2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, 35x35µm</a:t>
            </a:r>
            <a:r>
              <a:rPr lang="fr-FR" sz="1400" baseline="30000" dirty="0">
                <a:latin typeface="Calibri" pitchFamily="34" charset="0"/>
                <a:cs typeface="Times New Roman" pitchFamily="18" charset="0"/>
              </a:rPr>
              <a:t>2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, 50x50µm</a:t>
            </a:r>
            <a:r>
              <a:rPr lang="fr-FR" sz="1400" baseline="30000" dirty="0">
                <a:latin typeface="Calibri" pitchFamily="34" charset="0"/>
                <a:cs typeface="Times New Roman" pitchFamily="18" charset="0"/>
              </a:rPr>
              <a:t>2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, 100x100µm</a:t>
            </a:r>
            <a:r>
              <a:rPr lang="fr-FR" sz="1400" baseline="30000" dirty="0">
                <a:latin typeface="Calibri" pitchFamily="34" charset="0"/>
                <a:cs typeface="Times New Roman" pitchFamily="18" charset="0"/>
              </a:rPr>
              <a:t>2</a:t>
            </a:r>
            <a:r>
              <a:rPr lang="fr-FR" sz="1400" dirty="0">
                <a:latin typeface="Calibri" pitchFamily="34" charset="0"/>
                <a:cs typeface="Times New Roman" pitchFamily="18" charset="0"/>
              </a:rPr>
              <a:t> pixel size</a:t>
            </a:r>
          </a:p>
        </p:txBody>
      </p:sp>
      <p:pic>
        <p:nvPicPr>
          <p:cNvPr id="36" name="Picture 1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2875" y="5013325"/>
            <a:ext cx="2484438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2"/>
          <p:cNvPicPr>
            <a:picLocks noChangeAspect="1" noChangeArrowheads="1"/>
          </p:cNvPicPr>
          <p:nvPr/>
        </p:nvPicPr>
        <p:blipFill>
          <a:blip r:embed="rId16" cstate="print"/>
          <a:srcRect l="48712"/>
          <a:stretch>
            <a:fillRect/>
          </a:stretch>
        </p:blipFill>
        <p:spPr bwMode="auto">
          <a:xfrm>
            <a:off x="7164388" y="5049838"/>
            <a:ext cx="12604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00400" y="5008563"/>
            <a:ext cx="1501775" cy="108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051425" y="5056188"/>
            <a:ext cx="10795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ZoneTexte 42"/>
          <p:cNvSpPr txBox="1">
            <a:spLocks noChangeArrowheads="1"/>
          </p:cNvSpPr>
          <p:nvPr/>
        </p:nvSpPr>
        <p:spPr bwMode="auto">
          <a:xfrm>
            <a:off x="5059363" y="6046788"/>
            <a:ext cx="12414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400">
                <a:latin typeface="Calibri" pitchFamily="34" charset="0"/>
                <a:cs typeface="Times New Roman" pitchFamily="18" charset="0"/>
              </a:rPr>
              <a:t>3.16x3.16mm</a:t>
            </a:r>
            <a:r>
              <a:rPr lang="fr-FR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fr-FR" sz="1400"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fr-FR" sz="1400">
                <a:latin typeface="Calibri" pitchFamily="34" charset="0"/>
                <a:cs typeface="Times New Roman" pitchFamily="18" charset="0"/>
              </a:rPr>
              <a:t>4x4 </a:t>
            </a:r>
            <a:r>
              <a:rPr lang="en-US" sz="1400">
                <a:latin typeface="Calibri" pitchFamily="34" charset="0"/>
                <a:cs typeface="Times New Roman" pitchFamily="18" charset="0"/>
              </a:rPr>
              <a:t>channels</a:t>
            </a:r>
          </a:p>
        </p:txBody>
      </p:sp>
      <p:sp>
        <p:nvSpPr>
          <p:cNvPr id="41" name="ZoneTexte 43"/>
          <p:cNvSpPr txBox="1">
            <a:spLocks noChangeArrowheads="1"/>
          </p:cNvSpPr>
          <p:nvPr/>
        </p:nvSpPr>
        <p:spPr bwMode="auto">
          <a:xfrm>
            <a:off x="3444875" y="6051550"/>
            <a:ext cx="1241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400">
                <a:latin typeface="Calibri" pitchFamily="34" charset="0"/>
                <a:cs typeface="Times New Roman" pitchFamily="18" charset="0"/>
              </a:rPr>
              <a:t>3.16x3.16mm</a:t>
            </a:r>
            <a:r>
              <a:rPr lang="fr-FR" sz="1400" baseline="30000">
                <a:latin typeface="Calibri" pitchFamily="34" charset="0"/>
                <a:cs typeface="Times New Roman" pitchFamily="18" charset="0"/>
              </a:rPr>
              <a:t>2</a:t>
            </a:r>
            <a:endParaRPr lang="fr-FR" sz="1400"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fr-FR" sz="1400">
                <a:latin typeface="Calibri" pitchFamily="34" charset="0"/>
                <a:cs typeface="Times New Roman" pitchFamily="18" charset="0"/>
              </a:rPr>
              <a:t>4x4 </a:t>
            </a:r>
            <a:r>
              <a:rPr lang="en-US" sz="1400">
                <a:latin typeface="Calibri" pitchFamily="34" charset="0"/>
                <a:cs typeface="Times New Roman" pitchFamily="18" charset="0"/>
              </a:rPr>
              <a:t>channels</a:t>
            </a:r>
          </a:p>
        </p:txBody>
      </p:sp>
      <p:sp>
        <p:nvSpPr>
          <p:cNvPr id="42" name="ZoneTexte 44"/>
          <p:cNvSpPr txBox="1">
            <a:spLocks noChangeArrowheads="1"/>
          </p:cNvSpPr>
          <p:nvPr/>
        </p:nvSpPr>
        <p:spPr bwMode="auto">
          <a:xfrm>
            <a:off x="7188200" y="6030913"/>
            <a:ext cx="13081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>
                <a:latin typeface="Calibri" pitchFamily="34" charset="0"/>
                <a:cs typeface="Times New Roman" pitchFamily="18" charset="0"/>
              </a:rPr>
              <a:t>6 x 6 cm</a:t>
            </a:r>
            <a:r>
              <a:rPr lang="en-US" sz="1400" baseline="30000">
                <a:latin typeface="Calibri" pitchFamily="34" charset="0"/>
                <a:cs typeface="Times New Roman" pitchFamily="18" charset="0"/>
              </a:rPr>
              <a:t>2</a:t>
            </a:r>
            <a:r>
              <a:rPr lang="en-US" sz="140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1400">
                <a:latin typeface="Calibri" pitchFamily="34" charset="0"/>
                <a:cs typeface="Times New Roman" pitchFamily="18" charset="0"/>
              </a:rPr>
              <a:t>16x16 channels</a:t>
            </a:r>
          </a:p>
        </p:txBody>
      </p:sp>
    </p:spTree>
    <p:extLst>
      <p:ext uri="{BB962C8B-B14F-4D97-AF65-F5344CB8AC3E}">
        <p14:creationId xmlns:p14="http://schemas.microsoft.com/office/powerpoint/2010/main" val="207373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49"/>
    </mc:Choice>
    <mc:Fallback xmlns="">
      <p:transition spd="slow" advTm="21549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17</a:t>
            </a:fld>
            <a:endParaRPr lang="en-GB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1584176" cy="4353041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3067447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315363"/>
              </p:ext>
            </p:extLst>
          </p:nvPr>
        </p:nvGraphicFramePr>
        <p:xfrm>
          <a:off x="2627784" y="1052736"/>
          <a:ext cx="4320480" cy="512517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440160"/>
                <a:gridCol w="1440160"/>
                <a:gridCol w="1440160"/>
              </a:tblGrid>
              <a:tr h="473195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PMT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err="1" smtClean="0"/>
                        <a:t>SiPM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319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QE (VIS)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0.2-0.4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0.2-0.7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319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Gain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10</a:t>
                      </a:r>
                      <a:r>
                        <a:rPr lang="en-GB" sz="1400" baseline="30000" dirty="0" smtClean="0"/>
                        <a:t>6</a:t>
                      </a:r>
                      <a:r>
                        <a:rPr lang="en-GB" sz="1400" baseline="0" dirty="0" smtClean="0"/>
                        <a:t> @ O(kV)</a:t>
                      </a:r>
                      <a:endParaRPr lang="en-GB" sz="14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10</a:t>
                      </a:r>
                      <a:r>
                        <a:rPr lang="en-GB" sz="1400" baseline="30000" dirty="0" smtClean="0"/>
                        <a:t>6</a:t>
                      </a:r>
                      <a:r>
                        <a:rPr lang="en-GB" sz="1400" baseline="0" dirty="0" smtClean="0"/>
                        <a:t> @ O(50V)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319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Timing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/>
                        <a:t>T</a:t>
                      </a:r>
                      <a:r>
                        <a:rPr lang="en-GB" sz="1400" baseline="-25000" dirty="0" err="1" smtClean="0"/>
                        <a:t>r</a:t>
                      </a:r>
                      <a:r>
                        <a:rPr lang="en-GB" sz="1400" baseline="0" dirty="0" smtClean="0"/>
                        <a:t> ~ O(1ns)</a:t>
                      </a:r>
                    </a:p>
                    <a:p>
                      <a:r>
                        <a:rPr lang="en-GB" sz="1400" baseline="0" dirty="0" smtClean="0"/>
                        <a:t>TTS ~ O(100 </a:t>
                      </a:r>
                      <a:r>
                        <a:rPr lang="en-GB" sz="1400" baseline="0" dirty="0" err="1" smtClean="0"/>
                        <a:t>ps</a:t>
                      </a:r>
                      <a:r>
                        <a:rPr lang="en-GB" sz="1400" baseline="0" dirty="0" smtClean="0"/>
                        <a:t>)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/>
                        <a:t>T</a:t>
                      </a:r>
                      <a:r>
                        <a:rPr lang="en-GB" sz="1400" baseline="-25000" dirty="0" err="1" smtClean="0"/>
                        <a:t>r</a:t>
                      </a:r>
                      <a:r>
                        <a:rPr lang="en-GB" sz="1400" baseline="0" dirty="0" smtClean="0"/>
                        <a:t> ~ O(1ns)</a:t>
                      </a:r>
                    </a:p>
                    <a:p>
                      <a:r>
                        <a:rPr lang="en-GB" sz="1400" baseline="0" dirty="0" smtClean="0"/>
                        <a:t>TTS O(100 </a:t>
                      </a:r>
                      <a:r>
                        <a:rPr lang="en-GB" sz="1400" baseline="0" dirty="0" err="1" smtClean="0"/>
                        <a:t>ps</a:t>
                      </a:r>
                      <a:r>
                        <a:rPr lang="en-GB" sz="1400" baseline="0" dirty="0" smtClean="0"/>
                        <a:t>)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319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Dynamic range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O(10</a:t>
                      </a:r>
                      <a:r>
                        <a:rPr lang="en-GB" sz="1400" baseline="30000" dirty="0" smtClean="0"/>
                        <a:t>6</a:t>
                      </a:r>
                      <a:r>
                        <a:rPr lang="en-GB" sz="1400" dirty="0" smtClean="0"/>
                        <a:t>)</a:t>
                      </a:r>
                      <a:endParaRPr lang="en-GB" sz="1400" baseline="30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O(10</a:t>
                      </a:r>
                      <a:r>
                        <a:rPr lang="en-GB" sz="1400" baseline="30000" dirty="0" smtClean="0"/>
                        <a:t>3</a:t>
                      </a:r>
                      <a:r>
                        <a:rPr lang="en-GB" sz="1400" dirty="0" smtClean="0"/>
                        <a:t>)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319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ENF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1.1-1.5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~1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319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Dark noise</a:t>
                      </a:r>
                      <a:r>
                        <a:rPr lang="en-GB" sz="1400" baseline="0" dirty="0" smtClean="0"/>
                        <a:t> rate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O(kHz/cm</a:t>
                      </a:r>
                      <a:r>
                        <a:rPr lang="en-GB" sz="1400" baseline="30000" dirty="0" smtClean="0"/>
                        <a:t>2</a:t>
                      </a:r>
                      <a:r>
                        <a:rPr lang="en-GB" sz="1400" dirty="0" smtClean="0"/>
                        <a:t>)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O(MHz/mm</a:t>
                      </a:r>
                      <a:r>
                        <a:rPr lang="en-GB" sz="1400" baseline="30000" dirty="0" smtClean="0"/>
                        <a:t>2</a:t>
                      </a:r>
                      <a:r>
                        <a:rPr lang="en-GB" sz="1400" dirty="0" smtClean="0"/>
                        <a:t>)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319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Single photon</a:t>
                      </a:r>
                      <a:r>
                        <a:rPr lang="en-GB" sz="1400" baseline="0" dirty="0" smtClean="0"/>
                        <a:t> sensitivity/ counting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ym typeface="Wingdings" pitchFamily="2" charset="2"/>
                        </a:rPr>
                        <a:t>/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ym typeface="Wingdings" pitchFamily="2" charset="2"/>
                        </a:rPr>
                        <a:t>/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dirty="0" smtClean="0"/>
                    </a:p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319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Magnetic field immunity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ym typeface="Wingdings" pitchFamily="2" charset="2"/>
                        </a:rPr>
                        <a:t></a:t>
                      </a:r>
                    </a:p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ym typeface="Wingdings" pitchFamily="2" charset="2"/>
                        </a:rPr>
                        <a:t>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7319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Robustness &amp; compactness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ym typeface="Wingdings" pitchFamily="2" charset="2"/>
                        </a:rPr>
                        <a:t>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ym typeface="Wingdings" pitchFamily="2" charset="2"/>
                        </a:rPr>
                        <a:t>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43608" y="284361"/>
            <a:ext cx="1635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PM </a:t>
            </a:r>
            <a:r>
              <a:rPr lang="en-GB" sz="2400" dirty="0" err="1" smtClean="0">
                <a:solidFill>
                  <a:srgbClr val="C00000"/>
                </a:solidFill>
              </a:rPr>
              <a:t>vs</a:t>
            </a:r>
            <a:r>
              <a:rPr lang="en-GB" sz="2400" dirty="0" smtClean="0">
                <a:solidFill>
                  <a:srgbClr val="C00000"/>
                </a:solidFill>
              </a:rPr>
              <a:t> </a:t>
            </a:r>
            <a:r>
              <a:rPr lang="en-GB" sz="2400" dirty="0" err="1" smtClean="0">
                <a:solidFill>
                  <a:srgbClr val="C00000"/>
                </a:solidFill>
              </a:rPr>
              <a:t>SiPM</a:t>
            </a:r>
            <a:endParaRPr lang="en-GB" sz="24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40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0"/>
    </mc:Choice>
    <mc:Fallback xmlns="">
      <p:transition spd="slow" advTm="958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1043605" y="1268760"/>
            <a:ext cx="7704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 smtClean="0">
              <a:solidFill>
                <a:schemeClr val="tx2"/>
              </a:solidFill>
            </a:endParaRPr>
          </a:p>
          <a:p>
            <a:r>
              <a:rPr lang="en-GB" sz="2400" dirty="0" smtClean="0">
                <a:solidFill>
                  <a:schemeClr val="tx2"/>
                </a:solidFill>
              </a:rPr>
              <a:t>                   A new geometrical concept for a PET scanner </a:t>
            </a:r>
          </a:p>
          <a:p>
            <a:r>
              <a:rPr lang="en-GB" sz="2400" dirty="0">
                <a:solidFill>
                  <a:schemeClr val="tx2"/>
                </a:solidFill>
              </a:rPr>
              <a:t> </a:t>
            </a:r>
            <a:endParaRPr lang="en-GB" sz="2400" dirty="0" smtClean="0">
              <a:solidFill>
                <a:schemeClr val="tx2"/>
              </a:solidFill>
            </a:endParaRPr>
          </a:p>
          <a:p>
            <a:r>
              <a:rPr lang="en-GB" sz="2400" dirty="0">
                <a:solidFill>
                  <a:schemeClr val="tx2"/>
                </a:solidFill>
              </a:rPr>
              <a:t> </a:t>
            </a:r>
            <a:r>
              <a:rPr lang="en-GB" sz="2400" dirty="0" smtClean="0">
                <a:solidFill>
                  <a:schemeClr val="tx2"/>
                </a:solidFill>
              </a:rPr>
              <a:t>                  with </a:t>
            </a:r>
            <a:r>
              <a:rPr lang="en-GB" sz="2400" dirty="0" err="1" smtClean="0">
                <a:solidFill>
                  <a:schemeClr val="tx2"/>
                </a:solidFill>
              </a:rPr>
              <a:t>SiPM</a:t>
            </a:r>
            <a:r>
              <a:rPr lang="en-GB" sz="2400" dirty="0" smtClean="0">
                <a:solidFill>
                  <a:schemeClr val="tx2"/>
                </a:solidFill>
              </a:rPr>
              <a:t> readout.  </a:t>
            </a:r>
            <a:endParaRPr lang="en-GB" sz="2400" dirty="0">
              <a:solidFill>
                <a:schemeClr val="tx2"/>
              </a:solidFill>
            </a:endParaRPr>
          </a:p>
        </p:txBody>
      </p:sp>
      <p:pic>
        <p:nvPicPr>
          <p:cNvPr id="4" name="Picture 60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677" y="1340768"/>
            <a:ext cx="1074768" cy="107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043604" y="5918562"/>
            <a:ext cx="712879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b="1" dirty="0" smtClean="0"/>
              <a:t>P. Beltrame et al., The </a:t>
            </a:r>
            <a:r>
              <a:rPr lang="en-GB" sz="1050" b="1" dirty="0"/>
              <a:t>AX-PET demonstrator—Design, construction and </a:t>
            </a:r>
            <a:r>
              <a:rPr lang="en-GB" sz="1050" b="1" dirty="0" smtClean="0"/>
              <a:t>characterization, NIM A 654 (2011) 546-559</a:t>
            </a:r>
          </a:p>
          <a:p>
            <a:r>
              <a:rPr lang="en-GB" sz="1050" b="1" dirty="0"/>
              <a:t>P. Beltrame </a:t>
            </a:r>
            <a:r>
              <a:rPr lang="en-GB" sz="1050" b="1" dirty="0" smtClean="0"/>
              <a:t>et al., The </a:t>
            </a:r>
            <a:r>
              <a:rPr lang="en-GB" sz="1050" b="1" dirty="0"/>
              <a:t>AX-PET Concept: </a:t>
            </a:r>
            <a:r>
              <a:rPr lang="en-GB" sz="1050" b="1" dirty="0" smtClean="0"/>
              <a:t>New Developments </a:t>
            </a:r>
            <a:r>
              <a:rPr lang="en-GB" sz="1050" b="1" dirty="0"/>
              <a:t>And Tomographic </a:t>
            </a:r>
            <a:r>
              <a:rPr lang="en-GB" sz="1050" b="1" dirty="0" smtClean="0"/>
              <a:t>Imaging,</a:t>
            </a:r>
            <a:r>
              <a:rPr lang="en-GB" sz="1050" b="1" dirty="0"/>
              <a:t> </a:t>
            </a:r>
            <a:r>
              <a:rPr lang="en-GB" sz="1050" b="1" dirty="0" smtClean="0"/>
              <a:t>2011 </a:t>
            </a:r>
            <a:r>
              <a:rPr lang="en-GB" sz="1050" b="1" dirty="0"/>
              <a:t>IEEE </a:t>
            </a:r>
            <a:r>
              <a:rPr lang="en-GB" sz="1050" b="1" dirty="0" smtClean="0"/>
              <a:t>NSS Conf. Rec. </a:t>
            </a:r>
            <a:r>
              <a:rPr lang="en-GB" sz="1050" b="1" dirty="0"/>
              <a:t>MIC22-5</a:t>
            </a:r>
          </a:p>
          <a:p>
            <a:endParaRPr lang="en-GB" sz="1050" b="1" dirty="0"/>
          </a:p>
        </p:txBody>
      </p:sp>
    </p:spTree>
    <p:extLst>
      <p:ext uri="{BB962C8B-B14F-4D97-AF65-F5344CB8AC3E}">
        <p14:creationId xmlns:p14="http://schemas.microsoft.com/office/powerpoint/2010/main" val="379903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88"/>
    </mc:Choice>
    <mc:Fallback xmlns="">
      <p:transition spd="slow" advTm="14388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19</a:t>
            </a:fld>
            <a:endParaRPr lang="en-GB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191" y="1556792"/>
            <a:ext cx="381952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5764" y="1052736"/>
            <a:ext cx="8568952" cy="5224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b="1" dirty="0" smtClean="0">
                <a:solidFill>
                  <a:schemeClr val="tx2"/>
                </a:solidFill>
              </a:rPr>
              <a:t>Positron </a:t>
            </a:r>
            <a:r>
              <a:rPr lang="en-GB" sz="1600" b="1" dirty="0">
                <a:solidFill>
                  <a:schemeClr val="tx2"/>
                </a:solidFill>
              </a:rPr>
              <a:t>Emission </a:t>
            </a:r>
            <a:r>
              <a:rPr lang="en-GB" sz="1600" b="1" dirty="0" smtClean="0">
                <a:solidFill>
                  <a:schemeClr val="tx2"/>
                </a:solidFill>
              </a:rPr>
              <a:t>:  </a:t>
            </a:r>
            <a:r>
              <a:rPr lang="en-GB" sz="1600" i="1" dirty="0" smtClean="0">
                <a:solidFill>
                  <a:schemeClr val="tx2"/>
                </a:solidFill>
              </a:rPr>
              <a:t>p </a:t>
            </a:r>
            <a:r>
              <a:rPr lang="en-GB" sz="1600" i="1" dirty="0">
                <a:solidFill>
                  <a:schemeClr val="tx2"/>
                </a:solidFill>
                <a:sym typeface="Wingdings" pitchFamily="2" charset="2"/>
              </a:rPr>
              <a:t></a:t>
            </a:r>
            <a:r>
              <a:rPr lang="en-GB" sz="1600" i="1" dirty="0">
                <a:solidFill>
                  <a:schemeClr val="tx2"/>
                </a:solidFill>
              </a:rPr>
              <a:t> n </a:t>
            </a:r>
            <a:r>
              <a:rPr lang="en-GB" sz="1600" dirty="0">
                <a:solidFill>
                  <a:schemeClr val="tx2"/>
                </a:solidFill>
              </a:rPr>
              <a:t>+ </a:t>
            </a:r>
            <a:r>
              <a:rPr lang="en-GB" sz="1600" i="1" dirty="0">
                <a:solidFill>
                  <a:schemeClr val="tx2"/>
                </a:solidFill>
              </a:rPr>
              <a:t>e</a:t>
            </a:r>
            <a:r>
              <a:rPr lang="en-GB" sz="1600" baseline="30000" dirty="0">
                <a:solidFill>
                  <a:schemeClr val="tx2"/>
                </a:solidFill>
              </a:rPr>
              <a:t>+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i="1" dirty="0">
                <a:solidFill>
                  <a:schemeClr val="tx2"/>
                </a:solidFill>
                <a:latin typeface="Symbol" pitchFamily="18" charset="2"/>
              </a:rPr>
              <a:t>n</a:t>
            </a:r>
            <a:r>
              <a:rPr lang="en-GB" sz="1600" i="1" baseline="-25000" dirty="0">
                <a:solidFill>
                  <a:schemeClr val="tx2"/>
                </a:solidFill>
              </a:rPr>
              <a:t>e</a:t>
            </a:r>
            <a:r>
              <a:rPr lang="en-GB" sz="1600" i="1" dirty="0">
                <a:solidFill>
                  <a:schemeClr val="tx2"/>
                </a:solidFill>
              </a:rPr>
              <a:t> </a:t>
            </a:r>
            <a:endParaRPr lang="en-GB" sz="1600" dirty="0">
              <a:solidFill>
                <a:schemeClr val="tx2"/>
              </a:solidFill>
            </a:endParaRPr>
          </a:p>
          <a:p>
            <a:endParaRPr lang="en-GB" sz="1600" dirty="0">
              <a:solidFill>
                <a:schemeClr val="tx2"/>
              </a:solidFill>
            </a:endParaRPr>
          </a:p>
          <a:p>
            <a:pPr marL="266700" indent="-266700"/>
            <a:r>
              <a:rPr lang="en-GB" sz="1600" dirty="0">
                <a:solidFill>
                  <a:schemeClr val="tx2"/>
                </a:solidFill>
              </a:rPr>
              <a:t>	</a:t>
            </a:r>
            <a:r>
              <a:rPr lang="en-GB" sz="1600" dirty="0" smtClean="0">
                <a:solidFill>
                  <a:schemeClr val="tx2"/>
                </a:solidFill>
              </a:rPr>
              <a:t>β</a:t>
            </a:r>
            <a:r>
              <a:rPr lang="en-GB" sz="1600" baseline="30000" dirty="0">
                <a:solidFill>
                  <a:schemeClr val="tx2"/>
                </a:solidFill>
              </a:rPr>
              <a:t>+</a:t>
            </a:r>
            <a:r>
              <a:rPr lang="en-GB" sz="1600" dirty="0">
                <a:solidFill>
                  <a:schemeClr val="tx2"/>
                </a:solidFill>
              </a:rPr>
              <a:t> decay of </a:t>
            </a:r>
            <a:r>
              <a:rPr lang="en-GB" sz="1600" dirty="0" smtClean="0">
                <a:solidFill>
                  <a:schemeClr val="tx2"/>
                </a:solidFill>
              </a:rPr>
              <a:t>various radionuclides</a:t>
            </a:r>
            <a:endParaRPr lang="en-GB" sz="1600" dirty="0">
              <a:solidFill>
                <a:schemeClr val="tx2"/>
              </a:solidFill>
            </a:endParaRPr>
          </a:p>
          <a:p>
            <a:endParaRPr lang="en-GB" i="1" dirty="0" smtClean="0"/>
          </a:p>
          <a:p>
            <a:endParaRPr lang="en-GB" i="1" dirty="0" smtClean="0"/>
          </a:p>
          <a:p>
            <a:endParaRPr lang="en-GB" i="1" dirty="0"/>
          </a:p>
          <a:p>
            <a:endParaRPr lang="en-GB" i="1" dirty="0" smtClean="0"/>
          </a:p>
          <a:p>
            <a:endParaRPr lang="en-GB" i="1" dirty="0"/>
          </a:p>
          <a:p>
            <a:endParaRPr lang="en-GB" i="1" dirty="0" smtClean="0"/>
          </a:p>
          <a:p>
            <a:endParaRPr lang="en-GB" i="1" dirty="0"/>
          </a:p>
          <a:p>
            <a:endParaRPr lang="en-GB" i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sz="1600" b="1" dirty="0" smtClean="0">
                <a:solidFill>
                  <a:schemeClr val="tx2"/>
                </a:solidFill>
              </a:rPr>
              <a:t>Positron </a:t>
            </a:r>
            <a:r>
              <a:rPr lang="en-GB" sz="1600" b="1" dirty="0">
                <a:solidFill>
                  <a:schemeClr val="tx2"/>
                </a:solidFill>
              </a:rPr>
              <a:t>Annihilation </a:t>
            </a:r>
            <a:r>
              <a:rPr lang="en-GB" sz="1600" b="1" dirty="0" smtClean="0">
                <a:solidFill>
                  <a:schemeClr val="tx2"/>
                </a:solidFill>
              </a:rPr>
              <a:t>: </a:t>
            </a:r>
            <a:r>
              <a:rPr lang="en-GB" sz="1600" i="1" dirty="0" err="1" smtClean="0">
                <a:solidFill>
                  <a:schemeClr val="tx2"/>
                </a:solidFill>
              </a:rPr>
              <a:t>e</a:t>
            </a:r>
            <a:r>
              <a:rPr lang="en-GB" sz="1600" baseline="30000" dirty="0" err="1" smtClean="0">
                <a:solidFill>
                  <a:schemeClr val="tx2"/>
                </a:solidFill>
              </a:rPr>
              <a:t>+</a:t>
            </a:r>
            <a:r>
              <a:rPr lang="en-GB" sz="1600" i="1" dirty="0" err="1" smtClean="0">
                <a:solidFill>
                  <a:schemeClr val="tx2"/>
                </a:solidFill>
              </a:rPr>
              <a:t>e</a:t>
            </a:r>
            <a:r>
              <a:rPr lang="en-GB" sz="1600" i="1" baseline="30000" dirty="0">
                <a:solidFill>
                  <a:schemeClr val="tx2"/>
                </a:solidFill>
              </a:rPr>
              <a:t>−</a:t>
            </a:r>
            <a:r>
              <a:rPr lang="en-GB" sz="1600" i="1" dirty="0">
                <a:solidFill>
                  <a:schemeClr val="tx2"/>
                </a:solidFill>
              </a:rPr>
              <a:t> </a:t>
            </a:r>
            <a:r>
              <a:rPr lang="en-GB" sz="1600" i="1" dirty="0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GB" sz="1600" i="1" dirty="0">
                <a:solidFill>
                  <a:schemeClr val="tx2"/>
                </a:solidFill>
              </a:rPr>
              <a:t> </a:t>
            </a:r>
            <a:r>
              <a:rPr lang="en-GB" sz="1600" i="1" dirty="0" err="1" smtClean="0">
                <a:solidFill>
                  <a:schemeClr val="tx2"/>
                </a:solidFill>
                <a:latin typeface="Symbol" pitchFamily="18" charset="2"/>
              </a:rPr>
              <a:t>gg</a:t>
            </a:r>
            <a:r>
              <a:rPr lang="en-GB" sz="1600" i="1" dirty="0" smtClean="0">
                <a:solidFill>
                  <a:schemeClr val="tx2"/>
                </a:solidFill>
                <a:latin typeface="Symbol" pitchFamily="18" charset="2"/>
              </a:rPr>
              <a:t>  </a:t>
            </a:r>
            <a:r>
              <a:rPr lang="en-GB" sz="1600" dirty="0" smtClean="0">
                <a:solidFill>
                  <a:schemeClr val="tx2"/>
                </a:solidFill>
              </a:rPr>
              <a:t>(</a:t>
            </a:r>
            <a:r>
              <a:rPr lang="en-GB" sz="1600" i="1" dirty="0" err="1">
                <a:solidFill>
                  <a:schemeClr val="tx2"/>
                </a:solidFill>
              </a:rPr>
              <a:t>E</a:t>
            </a:r>
            <a:r>
              <a:rPr lang="en-GB" sz="1600" i="1" baseline="-25000" dirty="0" err="1">
                <a:solidFill>
                  <a:schemeClr val="tx2"/>
                </a:solidFill>
                <a:latin typeface="Symbol" pitchFamily="18" charset="2"/>
              </a:rPr>
              <a:t>g</a:t>
            </a:r>
            <a:r>
              <a:rPr lang="en-GB" sz="1600" i="1" dirty="0">
                <a:solidFill>
                  <a:schemeClr val="tx2"/>
                </a:solidFill>
              </a:rPr>
              <a:t> </a:t>
            </a:r>
            <a:r>
              <a:rPr lang="en-GB" sz="1600" dirty="0">
                <a:solidFill>
                  <a:schemeClr val="tx2"/>
                </a:solidFill>
              </a:rPr>
              <a:t>= 511 </a:t>
            </a:r>
            <a:r>
              <a:rPr lang="en-GB" sz="1600" i="1" dirty="0" err="1">
                <a:solidFill>
                  <a:schemeClr val="tx2"/>
                </a:solidFill>
              </a:rPr>
              <a:t>keV</a:t>
            </a:r>
            <a:r>
              <a:rPr lang="en-GB" sz="1600" i="1" dirty="0">
                <a:solidFill>
                  <a:schemeClr val="tx2"/>
                </a:solidFill>
              </a:rPr>
              <a:t> </a:t>
            </a:r>
            <a:r>
              <a:rPr lang="en-GB" sz="1600" dirty="0" smtClean="0">
                <a:solidFill>
                  <a:schemeClr val="tx2"/>
                </a:solidFill>
              </a:rPr>
              <a:t>). 2 </a:t>
            </a:r>
            <a:r>
              <a:rPr lang="en-GB" sz="1600" dirty="0">
                <a:solidFill>
                  <a:schemeClr val="tx2"/>
                </a:solidFill>
              </a:rPr>
              <a:t>photons </a:t>
            </a:r>
            <a:r>
              <a:rPr lang="en-GB" sz="1600" dirty="0" smtClean="0">
                <a:solidFill>
                  <a:schemeClr val="tx2"/>
                </a:solidFill>
              </a:rPr>
              <a:t>emitted almost “back-to-back</a:t>
            </a:r>
            <a:r>
              <a:rPr lang="en-GB" sz="1600" dirty="0">
                <a:solidFill>
                  <a:schemeClr val="tx2"/>
                </a:solidFill>
              </a:rPr>
              <a:t>”</a:t>
            </a:r>
          </a:p>
          <a:p>
            <a:endParaRPr lang="en-GB" sz="900" dirty="0" smtClean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      </a:t>
            </a:r>
            <a:r>
              <a:rPr lang="en-GB" sz="1600" dirty="0" smtClean="0">
                <a:solidFill>
                  <a:srgbClr val="C00000"/>
                </a:solidFill>
              </a:rPr>
              <a:t>The above two processes define the </a:t>
            </a:r>
            <a:r>
              <a:rPr lang="en-GB" sz="1600" b="1" dirty="0" smtClean="0">
                <a:solidFill>
                  <a:srgbClr val="C00000"/>
                </a:solidFill>
              </a:rPr>
              <a:t>fundamental </a:t>
            </a:r>
            <a:r>
              <a:rPr lang="en-GB" sz="1600" b="1" dirty="0">
                <a:solidFill>
                  <a:srgbClr val="C00000"/>
                </a:solidFill>
              </a:rPr>
              <a:t>limits </a:t>
            </a:r>
            <a:r>
              <a:rPr lang="en-GB" sz="1600" dirty="0">
                <a:solidFill>
                  <a:srgbClr val="C00000"/>
                </a:solidFill>
              </a:rPr>
              <a:t>to the spatial resolution of </a:t>
            </a:r>
            <a:r>
              <a:rPr lang="en-GB" sz="1600" dirty="0" smtClean="0">
                <a:solidFill>
                  <a:srgbClr val="C00000"/>
                </a:solidFill>
              </a:rPr>
              <a:t>PET</a:t>
            </a:r>
          </a:p>
          <a:p>
            <a:endParaRPr lang="en-GB" sz="1050" dirty="0">
              <a:solidFill>
                <a:schemeClr val="tx2"/>
              </a:solidFill>
            </a:endParaRPr>
          </a:p>
          <a:p>
            <a:pPr marL="266700" indent="-266700"/>
            <a:r>
              <a:rPr lang="en-GB" sz="1600" dirty="0">
                <a:solidFill>
                  <a:schemeClr val="tx2"/>
                </a:solidFill>
              </a:rPr>
              <a:t>‣ </a:t>
            </a:r>
            <a:r>
              <a:rPr lang="en-GB" sz="1600" dirty="0" smtClean="0">
                <a:solidFill>
                  <a:schemeClr val="tx2"/>
                </a:solidFill>
              </a:rPr>
              <a:t>	</a:t>
            </a:r>
            <a:r>
              <a:rPr lang="en-GB" sz="1600" b="1" dirty="0" smtClean="0">
                <a:solidFill>
                  <a:schemeClr val="tx2"/>
                </a:solidFill>
              </a:rPr>
              <a:t>Finite </a:t>
            </a:r>
            <a:r>
              <a:rPr lang="en-GB" sz="1600" b="1" dirty="0">
                <a:solidFill>
                  <a:schemeClr val="tx2"/>
                </a:solidFill>
              </a:rPr>
              <a:t>positron range (</a:t>
            </a:r>
            <a:r>
              <a:rPr lang="el-GR" sz="1600" b="1" dirty="0" smtClean="0">
                <a:solidFill>
                  <a:schemeClr val="tx2"/>
                </a:solidFill>
              </a:rPr>
              <a:t>ρ)</a:t>
            </a:r>
            <a:r>
              <a:rPr lang="en-GB" sz="1600" b="1" dirty="0" smtClean="0">
                <a:solidFill>
                  <a:schemeClr val="tx2"/>
                </a:solidFill>
              </a:rPr>
              <a:t>: </a:t>
            </a:r>
            <a:r>
              <a:rPr lang="en-GB" sz="1600" dirty="0" smtClean="0">
                <a:solidFill>
                  <a:schemeClr val="tx2"/>
                </a:solidFill>
              </a:rPr>
              <a:t>annihilation </a:t>
            </a:r>
            <a:r>
              <a:rPr lang="en-GB" sz="1600" dirty="0">
                <a:solidFill>
                  <a:schemeClr val="tx2"/>
                </a:solidFill>
              </a:rPr>
              <a:t>position ≠ emission </a:t>
            </a:r>
            <a:r>
              <a:rPr lang="en-GB" sz="1600" dirty="0" smtClean="0">
                <a:solidFill>
                  <a:schemeClr val="tx2"/>
                </a:solidFill>
              </a:rPr>
              <a:t>point, ρ </a:t>
            </a:r>
            <a:r>
              <a:rPr lang="en-GB" sz="1600" dirty="0">
                <a:solidFill>
                  <a:schemeClr val="tx2"/>
                </a:solidFill>
              </a:rPr>
              <a:t>depends on the energy of the positron (i.e. on the radioisotope</a:t>
            </a:r>
            <a:r>
              <a:rPr lang="en-GB" sz="1600" dirty="0" smtClean="0">
                <a:solidFill>
                  <a:schemeClr val="tx2"/>
                </a:solidFill>
              </a:rPr>
              <a:t>). </a:t>
            </a:r>
            <a:r>
              <a:rPr lang="en-GB" sz="1600" b="1" dirty="0">
                <a:solidFill>
                  <a:schemeClr val="tx2"/>
                </a:solidFill>
                <a:latin typeface="Symbol" pitchFamily="18" charset="2"/>
              </a:rPr>
              <a:t>r</a:t>
            </a:r>
            <a:r>
              <a:rPr lang="en-GB" sz="1600" b="1" dirty="0" smtClean="0">
                <a:solidFill>
                  <a:schemeClr val="tx2"/>
                </a:solidFill>
              </a:rPr>
              <a:t> ~ mm</a:t>
            </a:r>
            <a:endParaRPr lang="en-GB" sz="1600" dirty="0" smtClean="0">
              <a:solidFill>
                <a:schemeClr val="tx2"/>
              </a:solidFill>
            </a:endParaRPr>
          </a:p>
          <a:p>
            <a:pPr marL="266700" indent="-266700"/>
            <a:endParaRPr lang="en-GB" sz="1000" dirty="0">
              <a:solidFill>
                <a:schemeClr val="tx2"/>
              </a:solidFill>
            </a:endParaRPr>
          </a:p>
          <a:p>
            <a:pPr marL="266700" indent="-266700"/>
            <a:r>
              <a:rPr lang="en-GB" sz="1600" dirty="0">
                <a:solidFill>
                  <a:schemeClr val="tx2"/>
                </a:solidFill>
              </a:rPr>
              <a:t>‣ </a:t>
            </a:r>
            <a:r>
              <a:rPr lang="en-GB" sz="1600" dirty="0" smtClean="0">
                <a:solidFill>
                  <a:schemeClr val="tx2"/>
                </a:solidFill>
              </a:rPr>
              <a:t>	</a:t>
            </a:r>
            <a:r>
              <a:rPr lang="en-GB" sz="1600" b="1" dirty="0" smtClean="0">
                <a:solidFill>
                  <a:schemeClr val="tx2"/>
                </a:solidFill>
              </a:rPr>
              <a:t>Non-</a:t>
            </a:r>
            <a:r>
              <a:rPr lang="en-GB" sz="1600" b="1" dirty="0" err="1" smtClean="0">
                <a:solidFill>
                  <a:schemeClr val="tx2"/>
                </a:solidFill>
              </a:rPr>
              <a:t>collinearity</a:t>
            </a:r>
            <a:r>
              <a:rPr lang="en-GB" sz="1600" b="1" dirty="0" smtClean="0">
                <a:solidFill>
                  <a:schemeClr val="tx2"/>
                </a:solidFill>
              </a:rPr>
              <a:t> </a:t>
            </a:r>
            <a:r>
              <a:rPr lang="en-GB" sz="1600" b="1" dirty="0">
                <a:solidFill>
                  <a:schemeClr val="tx2"/>
                </a:solidFill>
              </a:rPr>
              <a:t>of the 2 </a:t>
            </a:r>
            <a:r>
              <a:rPr lang="en-GB" sz="1600" b="1" dirty="0" smtClean="0">
                <a:solidFill>
                  <a:schemeClr val="tx2"/>
                </a:solidFill>
              </a:rPr>
              <a:t>photons: </a:t>
            </a:r>
            <a:r>
              <a:rPr lang="en-GB" sz="1600" dirty="0" smtClean="0">
                <a:solidFill>
                  <a:schemeClr val="tx2"/>
                </a:solidFill>
              </a:rPr>
              <a:t>residual </a:t>
            </a:r>
            <a:r>
              <a:rPr lang="en-GB" sz="1600" dirty="0">
                <a:solidFill>
                  <a:schemeClr val="tx2"/>
                </a:solidFill>
              </a:rPr>
              <a:t>momentum of the </a:t>
            </a:r>
            <a:r>
              <a:rPr lang="en-GB" sz="1600" dirty="0" err="1">
                <a:solidFill>
                  <a:schemeClr val="tx2"/>
                </a:solidFill>
              </a:rPr>
              <a:t>e</a:t>
            </a:r>
            <a:r>
              <a:rPr lang="en-GB" sz="1600" baseline="30000" dirty="0" err="1">
                <a:solidFill>
                  <a:schemeClr val="tx2"/>
                </a:solidFill>
              </a:rPr>
              <a:t>+</a:t>
            </a:r>
            <a:r>
              <a:rPr lang="en-GB" sz="1600" dirty="0" err="1">
                <a:solidFill>
                  <a:schemeClr val="tx2"/>
                </a:solidFill>
              </a:rPr>
              <a:t>e</a:t>
            </a:r>
            <a:r>
              <a:rPr lang="en-GB" sz="1600" baseline="30000" dirty="0">
                <a:solidFill>
                  <a:schemeClr val="tx2"/>
                </a:solidFill>
              </a:rPr>
              <a:t>-</a:t>
            </a:r>
            <a:r>
              <a:rPr lang="en-GB" sz="1600" dirty="0">
                <a:solidFill>
                  <a:schemeClr val="tx2"/>
                </a:solidFill>
              </a:rPr>
              <a:t> at the </a:t>
            </a:r>
            <a:r>
              <a:rPr lang="en-GB" sz="1600" dirty="0" smtClean="0">
                <a:solidFill>
                  <a:schemeClr val="tx2"/>
                </a:solidFill>
              </a:rPr>
              <a:t>annihilation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=&gt;</a:t>
            </a:r>
            <a:r>
              <a:rPr lang="en-GB" sz="1600" dirty="0">
                <a:solidFill>
                  <a:schemeClr val="tx2"/>
                </a:solidFill>
                <a:sym typeface="Wingdings" pitchFamily="2" charset="2"/>
              </a:rPr>
              <a:t> </a:t>
            </a:r>
            <a:r>
              <a:rPr lang="en-GB" sz="1600" dirty="0" smtClean="0">
                <a:solidFill>
                  <a:schemeClr val="tx2"/>
                </a:solidFill>
              </a:rPr>
              <a:t>the </a:t>
            </a:r>
            <a:r>
              <a:rPr lang="en-GB" sz="1600" dirty="0">
                <a:solidFill>
                  <a:schemeClr val="tx2"/>
                </a:solidFill>
              </a:rPr>
              <a:t>2 photons are emitted with a small deviation from 180° (</a:t>
            </a:r>
            <a:r>
              <a:rPr lang="en-GB" sz="1600" dirty="0" err="1">
                <a:solidFill>
                  <a:schemeClr val="tx2"/>
                </a:solidFill>
              </a:rPr>
              <a:t>Δθ</a:t>
            </a:r>
            <a:r>
              <a:rPr lang="en-GB" sz="1600" dirty="0">
                <a:solidFill>
                  <a:schemeClr val="tx2"/>
                </a:solidFill>
              </a:rPr>
              <a:t> ~ 0.5</a:t>
            </a:r>
            <a:r>
              <a:rPr lang="en-GB" sz="1600" dirty="0" smtClean="0">
                <a:solidFill>
                  <a:schemeClr val="tx2"/>
                </a:solidFill>
              </a:rPr>
              <a:t>°) =&gt; blurring </a:t>
            </a:r>
            <a:r>
              <a:rPr lang="en-GB" sz="1600" dirty="0">
                <a:solidFill>
                  <a:schemeClr val="tx2"/>
                </a:solidFill>
              </a:rPr>
              <a:t>of the spatial resolution </a:t>
            </a:r>
            <a:r>
              <a:rPr lang="en-GB" sz="1600" b="1" dirty="0" smtClean="0">
                <a:solidFill>
                  <a:schemeClr val="tx2"/>
                </a:solidFill>
              </a:rPr>
              <a:t>R</a:t>
            </a:r>
            <a:r>
              <a:rPr lang="en-GB" sz="1600" b="1" baseline="-25000" dirty="0" smtClean="0">
                <a:solidFill>
                  <a:schemeClr val="tx2"/>
                </a:solidFill>
              </a:rPr>
              <a:t>FWHM</a:t>
            </a:r>
            <a:r>
              <a:rPr lang="en-GB" sz="1600" b="1" dirty="0" smtClean="0">
                <a:solidFill>
                  <a:schemeClr val="tx2"/>
                </a:solidFill>
              </a:rPr>
              <a:t> </a:t>
            </a:r>
            <a:r>
              <a:rPr lang="en-GB" sz="1600" b="1" dirty="0">
                <a:solidFill>
                  <a:schemeClr val="tx2"/>
                </a:solidFill>
              </a:rPr>
              <a:t>~ 0.0022 x D [mm]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341221"/>
            <a:ext cx="1487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PET basics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709345"/>
              </p:ext>
            </p:extLst>
          </p:nvPr>
        </p:nvGraphicFramePr>
        <p:xfrm>
          <a:off x="611562" y="1988840"/>
          <a:ext cx="4008678" cy="1656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6226"/>
                <a:gridCol w="1336226"/>
                <a:gridCol w="1336226"/>
              </a:tblGrid>
              <a:tr h="331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/>
                        <a:t>Radionuclide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/>
                        <a:t>Half life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err="1" smtClean="0"/>
                        <a:t>E</a:t>
                      </a:r>
                      <a:r>
                        <a:rPr lang="en-GB" sz="1400" b="0" baseline="-25000" dirty="0" err="1" smtClean="0"/>
                        <a:t>max</a:t>
                      </a:r>
                      <a:r>
                        <a:rPr lang="en-GB" sz="1400" b="0" dirty="0" err="1" smtClean="0"/>
                        <a:t>_e</a:t>
                      </a:r>
                      <a:r>
                        <a:rPr lang="en-GB" sz="1400" b="0" baseline="30000" dirty="0" smtClean="0"/>
                        <a:t>+</a:t>
                      </a:r>
                      <a:r>
                        <a:rPr lang="en-GB" sz="1400" b="0" dirty="0" smtClean="0"/>
                        <a:t>(MeV)</a:t>
                      </a:r>
                    </a:p>
                  </a:txBody>
                  <a:tcPr/>
                </a:tc>
              </a:tr>
              <a:tr h="331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30000" dirty="0" smtClean="0"/>
                        <a:t>11</a:t>
                      </a:r>
                      <a:r>
                        <a:rPr lang="en-GB" sz="1400" dirty="0" smtClean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20.4 min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0,96</a:t>
                      </a:r>
                    </a:p>
                  </a:txBody>
                  <a:tcPr/>
                </a:tc>
              </a:tr>
              <a:tr h="331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30000" dirty="0" smtClean="0"/>
                        <a:t>15</a:t>
                      </a:r>
                      <a:r>
                        <a:rPr lang="en-GB" sz="1400" dirty="0" smtClean="0"/>
                        <a:t>O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122 sec 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1,73</a:t>
                      </a:r>
                    </a:p>
                  </a:txBody>
                  <a:tcPr/>
                </a:tc>
              </a:tr>
              <a:tr h="331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30000" dirty="0" smtClean="0"/>
                        <a:t>18</a:t>
                      </a:r>
                      <a:r>
                        <a:rPr lang="en-GB" sz="1400" dirty="0" smtClean="0"/>
                        <a:t>F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109,8 min 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0,63</a:t>
                      </a:r>
                    </a:p>
                  </a:txBody>
                  <a:tcPr/>
                </a:tc>
              </a:tr>
              <a:tr h="331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30000" dirty="0" smtClean="0"/>
                        <a:t>22</a:t>
                      </a:r>
                      <a:r>
                        <a:rPr lang="en-GB" sz="1400" dirty="0" smtClean="0"/>
                        <a:t>Na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2.6 years 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0,55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359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509"/>
    </mc:Choice>
    <mc:Fallback xmlns="">
      <p:transition spd="slow" advTm="88509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>
                <a:solidFill>
                  <a:schemeClr val="tx2"/>
                </a:solidFill>
              </a:rPr>
              <a:pPr/>
              <a:t>20</a:t>
            </a:fld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09" y="2615312"/>
            <a:ext cx="4114800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941168"/>
            <a:ext cx="519112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44008" y="104565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b="1" dirty="0" smtClean="0">
                <a:solidFill>
                  <a:schemeClr val="tx2"/>
                </a:solidFill>
              </a:rPr>
              <a:t>In practice…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>
                <a:solidFill>
                  <a:schemeClr val="tx2"/>
                </a:solidFill>
              </a:rPr>
              <a:t>Inject the radiotracer into the body (0.1-0.2 </a:t>
            </a:r>
            <a:r>
              <a:rPr lang="en-GB" sz="1600" dirty="0" err="1" smtClean="0">
                <a:solidFill>
                  <a:schemeClr val="tx2"/>
                </a:solidFill>
              </a:rPr>
              <a:t>mCi</a:t>
            </a:r>
            <a:r>
              <a:rPr lang="en-GB" sz="1600" dirty="0" smtClean="0">
                <a:solidFill>
                  <a:schemeClr val="tx2"/>
                </a:solidFill>
              </a:rPr>
              <a:t> per kg body weight)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>
                <a:solidFill>
                  <a:schemeClr val="tx2"/>
                </a:solidFill>
              </a:rPr>
              <a:t>Wait for up-taking period (~h)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>
                <a:solidFill>
                  <a:schemeClr val="tx2"/>
                </a:solidFill>
              </a:rPr>
              <a:t>Acquire data (~0.5 h for full body)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>
                <a:solidFill>
                  <a:schemeClr val="tx2"/>
                </a:solidFill>
              </a:rPr>
              <a:t>Feed the data into the reconstruction algorithms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>
                <a:solidFill>
                  <a:schemeClr val="tx2"/>
                </a:solidFill>
              </a:rPr>
              <a:t>(2/3D) image of the activity concentration</a:t>
            </a:r>
            <a:endParaRPr lang="en-GB" sz="1600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11960" y="34290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PET is an </a:t>
            </a:r>
            <a:r>
              <a:rPr lang="en-GB" sz="1600" b="1" dirty="0" smtClean="0">
                <a:solidFill>
                  <a:schemeClr val="tx2"/>
                </a:solidFill>
              </a:rPr>
              <a:t>“in-vivo</a:t>
            </a:r>
            <a:r>
              <a:rPr lang="en-GB" sz="1600" b="1" dirty="0">
                <a:solidFill>
                  <a:schemeClr val="tx2"/>
                </a:solidFill>
              </a:rPr>
              <a:t>” functional imaging </a:t>
            </a:r>
            <a:r>
              <a:rPr lang="en-GB" sz="1600" dirty="0">
                <a:solidFill>
                  <a:schemeClr val="tx2"/>
                </a:solidFill>
              </a:rPr>
              <a:t>technique</a:t>
            </a:r>
          </a:p>
          <a:p>
            <a:r>
              <a:rPr lang="en-GB" sz="1600" b="1" dirty="0" smtClean="0">
                <a:solidFill>
                  <a:schemeClr val="tx2"/>
                </a:solidFill>
              </a:rPr>
              <a:t>It produces </a:t>
            </a:r>
            <a:r>
              <a:rPr lang="en-GB" sz="1600" dirty="0" smtClean="0">
                <a:solidFill>
                  <a:schemeClr val="tx2"/>
                </a:solidFill>
              </a:rPr>
              <a:t>a </a:t>
            </a:r>
            <a:r>
              <a:rPr lang="en-GB" sz="1600" dirty="0">
                <a:solidFill>
                  <a:schemeClr val="tx2"/>
                </a:solidFill>
              </a:rPr>
              <a:t>(quantitative) image of the radio-tracer </a:t>
            </a:r>
            <a:r>
              <a:rPr lang="en-GB" sz="1600" dirty="0" smtClean="0">
                <a:solidFill>
                  <a:schemeClr val="tx2"/>
                </a:solidFill>
              </a:rPr>
              <a:t>concentration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Use of F-18 </a:t>
            </a:r>
            <a:r>
              <a:rPr lang="en-GB" sz="1600" dirty="0" err="1" smtClean="0">
                <a:solidFill>
                  <a:schemeClr val="tx2"/>
                </a:solidFill>
              </a:rPr>
              <a:t>labeled</a:t>
            </a:r>
            <a:r>
              <a:rPr lang="en-GB" sz="1600" dirty="0" smtClean="0">
                <a:solidFill>
                  <a:schemeClr val="tx2"/>
                </a:solidFill>
              </a:rPr>
              <a:t> glucose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image of the bodies metabolism</a:t>
            </a:r>
            <a:endParaRPr lang="en-GB" sz="160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1045652"/>
            <a:ext cx="39604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tx2"/>
                </a:solidFill>
              </a:rPr>
              <a:t>PET detector principle 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coincidence of </a:t>
            </a:r>
            <a:r>
              <a:rPr lang="en-GB" sz="1600" dirty="0" smtClean="0">
                <a:solidFill>
                  <a:schemeClr val="tx2"/>
                </a:solidFill>
              </a:rPr>
              <a:t>two 511 </a:t>
            </a:r>
            <a:r>
              <a:rPr lang="en-GB" sz="1600" dirty="0" err="1" smtClean="0">
                <a:solidFill>
                  <a:schemeClr val="tx2"/>
                </a:solidFill>
              </a:rPr>
              <a:t>keV</a:t>
            </a:r>
            <a:r>
              <a:rPr lang="en-GB" sz="1600" dirty="0" smtClean="0">
                <a:solidFill>
                  <a:schemeClr val="tx2"/>
                </a:solidFill>
              </a:rPr>
              <a:t> photons define a line of record.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Take projections under all angle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(2/3D) Tomographic reconstruct of data </a:t>
            </a:r>
            <a:endParaRPr lang="en-GB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6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358"/>
    </mc:Choice>
    <mc:Fallback xmlns="">
      <p:transition spd="slow" advTm="95358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196752"/>
            <a:ext cx="70967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rgbClr val="C00000"/>
                </a:solidFill>
              </a:rPr>
              <a:t>Quality of a PET image depends 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Detector resolution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GB" sz="1600" dirty="0" smtClean="0">
                <a:solidFill>
                  <a:schemeClr val="tx2"/>
                </a:solidFill>
              </a:rPr>
              <a:t>crystal size and readout type)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Counting statistics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GB" sz="1600" dirty="0" smtClean="0">
                <a:solidFill>
                  <a:schemeClr val="tx2"/>
                </a:solidFill>
              </a:rPr>
              <a:t>efficiency, detector thickness, scintillator material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Scatter fraction (Compton scattering in body and detector)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energy resolution</a:t>
            </a:r>
            <a:endParaRPr lang="en-GB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Accidental coincidences and pile-up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GB" sz="1600" dirty="0" smtClean="0">
                <a:solidFill>
                  <a:schemeClr val="tx2"/>
                </a:solidFill>
              </a:rPr>
              <a:t>coincidence window</a:t>
            </a:r>
            <a:endParaRPr lang="en-GB" sz="1600" dirty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…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64" y="3005953"/>
            <a:ext cx="13239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159" y="3005953"/>
            <a:ext cx="13239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06" y="3005953"/>
            <a:ext cx="13239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919" y="3005952"/>
            <a:ext cx="13239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 rot="16200000">
            <a:off x="5139733" y="3343543"/>
            <a:ext cx="1669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err="1"/>
              <a:t>A.Del</a:t>
            </a:r>
            <a:r>
              <a:rPr lang="en-GB" sz="1000" dirty="0"/>
              <a:t> Guerra, CERN Academic Training 2009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534" y="4382380"/>
            <a:ext cx="55675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50000 counts </a:t>
            </a:r>
            <a:r>
              <a:rPr lang="en-GB" sz="1100" dirty="0" smtClean="0"/>
              <a:t>  	                       100000 </a:t>
            </a:r>
            <a:r>
              <a:rPr lang="en-GB" sz="1100" dirty="0"/>
              <a:t>counts </a:t>
            </a:r>
            <a:r>
              <a:rPr lang="en-GB" sz="1100" dirty="0" smtClean="0"/>
              <a:t>	       500000 counts	     2M </a:t>
            </a:r>
            <a:r>
              <a:rPr lang="en-GB" sz="1100" dirty="0"/>
              <a:t>counts</a:t>
            </a:r>
            <a:endParaRPr lang="en-GB" sz="1100" dirty="0" smtClean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7564" y="2708921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Statistics matters ….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3495" y="4941168"/>
            <a:ext cx="7128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C00000"/>
                </a:solidFill>
              </a:rPr>
              <a:t>The challenges in PET are today (and since a long time)</a:t>
            </a:r>
          </a:p>
          <a:p>
            <a:pPr marL="342900" indent="-342900">
              <a:buFontTx/>
              <a:buChar char="-"/>
            </a:pPr>
            <a:r>
              <a:rPr lang="en-GB" sz="1600" dirty="0" smtClean="0">
                <a:solidFill>
                  <a:schemeClr val="tx2"/>
                </a:solidFill>
              </a:rPr>
              <a:t>Improve resolution (approach physical limits)</a:t>
            </a:r>
          </a:p>
          <a:p>
            <a:pPr marL="342900" indent="-342900">
              <a:buFontTx/>
              <a:buChar char="-"/>
            </a:pPr>
            <a:r>
              <a:rPr lang="en-GB" sz="1600" dirty="0" smtClean="0">
                <a:solidFill>
                  <a:schemeClr val="tx2"/>
                </a:solidFill>
              </a:rPr>
              <a:t>Improve efficiency</a:t>
            </a:r>
          </a:p>
          <a:p>
            <a:pPr marL="342900" indent="-342900">
              <a:buFontTx/>
              <a:buChar char="-"/>
            </a:pPr>
            <a:r>
              <a:rPr lang="en-GB" sz="1600" dirty="0" smtClean="0">
                <a:solidFill>
                  <a:schemeClr val="tx2"/>
                </a:solidFill>
              </a:rPr>
              <a:t>Reduce background </a:t>
            </a:r>
          </a:p>
          <a:p>
            <a:pPr marL="342900" indent="-342900">
              <a:buFontTx/>
              <a:buChar char="-"/>
            </a:pPr>
            <a:r>
              <a:rPr lang="en-GB" sz="1600" dirty="0" smtClean="0">
                <a:solidFill>
                  <a:schemeClr val="tx2"/>
                </a:solidFill>
              </a:rPr>
              <a:t>Combine it with other imaging modalities, in particular MRI</a:t>
            </a:r>
          </a:p>
          <a:p>
            <a:pPr marL="342900" indent="-342900">
              <a:buFontTx/>
              <a:buChar char="-"/>
            </a:pPr>
            <a:endParaRPr lang="en-GB" sz="1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87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74"/>
    </mc:Choice>
    <mc:Fallback xmlns="">
      <p:transition spd="slow" advTm="91374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97644" y="980729"/>
            <a:ext cx="4069556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The Axial PET concept was conceived to simultaneously optimize resolution and efficiency. </a:t>
            </a:r>
          </a:p>
        </p:txBody>
      </p:sp>
      <p:sp>
        <p:nvSpPr>
          <p:cNvPr id="4" name="AutoShape 75"/>
          <p:cNvSpPr>
            <a:spLocks noChangeAspect="1" noChangeArrowheads="1" noTextEdit="1"/>
          </p:cNvSpPr>
          <p:nvPr/>
        </p:nvSpPr>
        <p:spPr bwMode="auto">
          <a:xfrm>
            <a:off x="152400" y="2369964"/>
            <a:ext cx="4008438" cy="400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grpSp>
        <p:nvGrpSpPr>
          <p:cNvPr id="5" name="Group 920"/>
          <p:cNvGrpSpPr>
            <a:grpSpLocks/>
          </p:cNvGrpSpPr>
          <p:nvPr/>
        </p:nvGrpSpPr>
        <p:grpSpPr bwMode="auto">
          <a:xfrm>
            <a:off x="165100" y="3325639"/>
            <a:ext cx="3983038" cy="3040062"/>
            <a:chOff x="104" y="1425"/>
            <a:chExt cx="2509" cy="1915"/>
          </a:xfrm>
        </p:grpSpPr>
        <p:sp>
          <p:nvSpPr>
            <p:cNvPr id="6" name="Line 79"/>
            <p:cNvSpPr>
              <a:spLocks noChangeShapeType="1"/>
            </p:cNvSpPr>
            <p:nvPr/>
          </p:nvSpPr>
          <p:spPr bwMode="auto">
            <a:xfrm>
              <a:off x="104" y="3339"/>
              <a:ext cx="1" cy="1"/>
            </a:xfrm>
            <a:prstGeom prst="line">
              <a:avLst/>
            </a:prstGeom>
            <a:noFill/>
            <a:ln w="26988">
              <a:solidFill>
                <a:srgbClr val="00C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7" name="Line 80"/>
            <p:cNvSpPr>
              <a:spLocks noChangeShapeType="1"/>
            </p:cNvSpPr>
            <p:nvPr/>
          </p:nvSpPr>
          <p:spPr bwMode="auto">
            <a:xfrm>
              <a:off x="104" y="3330"/>
              <a:ext cx="17" cy="10"/>
            </a:xfrm>
            <a:prstGeom prst="line">
              <a:avLst/>
            </a:prstGeom>
            <a:noFill/>
            <a:ln w="26988">
              <a:solidFill>
                <a:srgbClr val="01C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" name="Line 81"/>
            <p:cNvSpPr>
              <a:spLocks noChangeShapeType="1"/>
            </p:cNvSpPr>
            <p:nvPr/>
          </p:nvSpPr>
          <p:spPr bwMode="auto">
            <a:xfrm>
              <a:off x="104" y="3317"/>
              <a:ext cx="39" cy="23"/>
            </a:xfrm>
            <a:prstGeom prst="line">
              <a:avLst/>
            </a:prstGeom>
            <a:noFill/>
            <a:ln w="26988">
              <a:solidFill>
                <a:srgbClr val="01C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9" name="Line 82"/>
            <p:cNvSpPr>
              <a:spLocks noChangeShapeType="1"/>
            </p:cNvSpPr>
            <p:nvPr/>
          </p:nvSpPr>
          <p:spPr bwMode="auto">
            <a:xfrm>
              <a:off x="104" y="3309"/>
              <a:ext cx="53" cy="31"/>
            </a:xfrm>
            <a:prstGeom prst="line">
              <a:avLst/>
            </a:prstGeom>
            <a:noFill/>
            <a:ln w="26988">
              <a:solidFill>
                <a:srgbClr val="01C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0" name="Line 83"/>
            <p:cNvSpPr>
              <a:spLocks noChangeShapeType="1"/>
            </p:cNvSpPr>
            <p:nvPr/>
          </p:nvSpPr>
          <p:spPr bwMode="auto">
            <a:xfrm>
              <a:off x="104" y="3295"/>
              <a:ext cx="78" cy="45"/>
            </a:xfrm>
            <a:prstGeom prst="line">
              <a:avLst/>
            </a:prstGeom>
            <a:noFill/>
            <a:ln w="26988">
              <a:solidFill>
                <a:srgbClr val="02C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1" name="Line 84"/>
            <p:cNvSpPr>
              <a:spLocks noChangeShapeType="1"/>
            </p:cNvSpPr>
            <p:nvPr/>
          </p:nvSpPr>
          <p:spPr bwMode="auto">
            <a:xfrm>
              <a:off x="104" y="3287"/>
              <a:ext cx="92" cy="53"/>
            </a:xfrm>
            <a:prstGeom prst="line">
              <a:avLst/>
            </a:prstGeom>
            <a:noFill/>
            <a:ln w="26988">
              <a:solidFill>
                <a:srgbClr val="02C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2" name="Line 85"/>
            <p:cNvSpPr>
              <a:spLocks noChangeShapeType="1"/>
            </p:cNvSpPr>
            <p:nvPr/>
          </p:nvSpPr>
          <p:spPr bwMode="auto">
            <a:xfrm>
              <a:off x="104" y="3282"/>
              <a:ext cx="100" cy="58"/>
            </a:xfrm>
            <a:prstGeom prst="line">
              <a:avLst/>
            </a:prstGeom>
            <a:noFill/>
            <a:ln w="26988">
              <a:solidFill>
                <a:srgbClr val="03C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3" name="Line 86"/>
            <p:cNvSpPr>
              <a:spLocks noChangeShapeType="1"/>
            </p:cNvSpPr>
            <p:nvPr/>
          </p:nvSpPr>
          <p:spPr bwMode="auto">
            <a:xfrm>
              <a:off x="104" y="3273"/>
              <a:ext cx="116" cy="67"/>
            </a:xfrm>
            <a:prstGeom prst="line">
              <a:avLst/>
            </a:prstGeom>
            <a:noFill/>
            <a:ln w="26988">
              <a:solidFill>
                <a:srgbClr val="03C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4" name="Line 87"/>
            <p:cNvSpPr>
              <a:spLocks noChangeShapeType="1"/>
            </p:cNvSpPr>
            <p:nvPr/>
          </p:nvSpPr>
          <p:spPr bwMode="auto">
            <a:xfrm>
              <a:off x="104" y="3260"/>
              <a:ext cx="139" cy="80"/>
            </a:xfrm>
            <a:prstGeom prst="line">
              <a:avLst/>
            </a:prstGeom>
            <a:noFill/>
            <a:ln w="26988">
              <a:solidFill>
                <a:srgbClr val="03C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5" name="Line 88"/>
            <p:cNvSpPr>
              <a:spLocks noChangeShapeType="1"/>
            </p:cNvSpPr>
            <p:nvPr/>
          </p:nvSpPr>
          <p:spPr bwMode="auto">
            <a:xfrm>
              <a:off x="104" y="3252"/>
              <a:ext cx="152" cy="88"/>
            </a:xfrm>
            <a:prstGeom prst="line">
              <a:avLst/>
            </a:prstGeom>
            <a:noFill/>
            <a:ln w="26988">
              <a:solidFill>
                <a:srgbClr val="04C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6" name="Line 89"/>
            <p:cNvSpPr>
              <a:spLocks noChangeShapeType="1"/>
            </p:cNvSpPr>
            <p:nvPr/>
          </p:nvSpPr>
          <p:spPr bwMode="auto">
            <a:xfrm>
              <a:off x="104" y="3239"/>
              <a:ext cx="175" cy="101"/>
            </a:xfrm>
            <a:prstGeom prst="line">
              <a:avLst/>
            </a:prstGeom>
            <a:noFill/>
            <a:ln w="26988">
              <a:solidFill>
                <a:srgbClr val="04C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7" name="Line 90"/>
            <p:cNvSpPr>
              <a:spLocks noChangeShapeType="1"/>
            </p:cNvSpPr>
            <p:nvPr/>
          </p:nvSpPr>
          <p:spPr bwMode="auto">
            <a:xfrm>
              <a:off x="104" y="3231"/>
              <a:ext cx="189" cy="109"/>
            </a:xfrm>
            <a:prstGeom prst="line">
              <a:avLst/>
            </a:prstGeom>
            <a:noFill/>
            <a:ln w="26988">
              <a:solidFill>
                <a:srgbClr val="04C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8" name="Line 91"/>
            <p:cNvSpPr>
              <a:spLocks noChangeShapeType="1"/>
            </p:cNvSpPr>
            <p:nvPr/>
          </p:nvSpPr>
          <p:spPr bwMode="auto">
            <a:xfrm>
              <a:off x="104" y="3217"/>
              <a:ext cx="213" cy="123"/>
            </a:xfrm>
            <a:prstGeom prst="line">
              <a:avLst/>
            </a:prstGeom>
            <a:noFill/>
            <a:ln w="26988">
              <a:solidFill>
                <a:srgbClr val="05C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9" name="Line 92"/>
            <p:cNvSpPr>
              <a:spLocks noChangeShapeType="1"/>
            </p:cNvSpPr>
            <p:nvPr/>
          </p:nvSpPr>
          <p:spPr bwMode="auto">
            <a:xfrm>
              <a:off x="104" y="3209"/>
              <a:ext cx="227" cy="131"/>
            </a:xfrm>
            <a:prstGeom prst="line">
              <a:avLst/>
            </a:prstGeom>
            <a:noFill/>
            <a:ln w="26988">
              <a:solidFill>
                <a:srgbClr val="05C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0" name="Line 93"/>
            <p:cNvSpPr>
              <a:spLocks noChangeShapeType="1"/>
            </p:cNvSpPr>
            <p:nvPr/>
          </p:nvSpPr>
          <p:spPr bwMode="auto">
            <a:xfrm>
              <a:off x="104" y="3204"/>
              <a:ext cx="236" cy="136"/>
            </a:xfrm>
            <a:prstGeom prst="line">
              <a:avLst/>
            </a:prstGeom>
            <a:noFill/>
            <a:ln w="26988">
              <a:solidFill>
                <a:srgbClr val="06C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1" name="Line 94"/>
            <p:cNvSpPr>
              <a:spLocks noChangeShapeType="1"/>
            </p:cNvSpPr>
            <p:nvPr/>
          </p:nvSpPr>
          <p:spPr bwMode="auto">
            <a:xfrm>
              <a:off x="104" y="3195"/>
              <a:ext cx="252" cy="145"/>
            </a:xfrm>
            <a:prstGeom prst="line">
              <a:avLst/>
            </a:prstGeom>
            <a:noFill/>
            <a:ln w="26988">
              <a:solidFill>
                <a:srgbClr val="06C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2" name="Line 95"/>
            <p:cNvSpPr>
              <a:spLocks noChangeShapeType="1"/>
            </p:cNvSpPr>
            <p:nvPr/>
          </p:nvSpPr>
          <p:spPr bwMode="auto">
            <a:xfrm>
              <a:off x="104" y="3182"/>
              <a:ext cx="274" cy="158"/>
            </a:xfrm>
            <a:prstGeom prst="line">
              <a:avLst/>
            </a:prstGeom>
            <a:noFill/>
            <a:ln w="26988">
              <a:solidFill>
                <a:srgbClr val="06C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3" name="Line 96"/>
            <p:cNvSpPr>
              <a:spLocks noChangeShapeType="1"/>
            </p:cNvSpPr>
            <p:nvPr/>
          </p:nvSpPr>
          <p:spPr bwMode="auto">
            <a:xfrm>
              <a:off x="104" y="3174"/>
              <a:ext cx="288" cy="166"/>
            </a:xfrm>
            <a:prstGeom prst="line">
              <a:avLst/>
            </a:prstGeom>
            <a:noFill/>
            <a:ln w="26988">
              <a:solidFill>
                <a:srgbClr val="07C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4" name="Line 97"/>
            <p:cNvSpPr>
              <a:spLocks noChangeShapeType="1"/>
            </p:cNvSpPr>
            <p:nvPr/>
          </p:nvSpPr>
          <p:spPr bwMode="auto">
            <a:xfrm>
              <a:off x="104" y="3160"/>
              <a:ext cx="312" cy="180"/>
            </a:xfrm>
            <a:prstGeom prst="line">
              <a:avLst/>
            </a:prstGeom>
            <a:noFill/>
            <a:ln w="26988">
              <a:solidFill>
                <a:srgbClr val="07C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5" name="Line 98"/>
            <p:cNvSpPr>
              <a:spLocks noChangeShapeType="1"/>
            </p:cNvSpPr>
            <p:nvPr/>
          </p:nvSpPr>
          <p:spPr bwMode="auto">
            <a:xfrm>
              <a:off x="104" y="3152"/>
              <a:ext cx="326" cy="188"/>
            </a:xfrm>
            <a:prstGeom prst="line">
              <a:avLst/>
            </a:prstGeom>
            <a:noFill/>
            <a:ln w="26988">
              <a:solidFill>
                <a:srgbClr val="08C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6" name="Line 99"/>
            <p:cNvSpPr>
              <a:spLocks noChangeShapeType="1"/>
            </p:cNvSpPr>
            <p:nvPr/>
          </p:nvSpPr>
          <p:spPr bwMode="auto">
            <a:xfrm>
              <a:off x="104" y="3138"/>
              <a:ext cx="350" cy="202"/>
            </a:xfrm>
            <a:prstGeom prst="line">
              <a:avLst/>
            </a:prstGeom>
            <a:noFill/>
            <a:ln w="26988">
              <a:solidFill>
                <a:srgbClr val="08C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7" name="Line 100"/>
            <p:cNvSpPr>
              <a:spLocks noChangeShapeType="1"/>
            </p:cNvSpPr>
            <p:nvPr/>
          </p:nvSpPr>
          <p:spPr bwMode="auto">
            <a:xfrm>
              <a:off x="104" y="3138"/>
              <a:ext cx="350" cy="202"/>
            </a:xfrm>
            <a:prstGeom prst="line">
              <a:avLst/>
            </a:prstGeom>
            <a:noFill/>
            <a:ln w="26988">
              <a:solidFill>
                <a:srgbClr val="08C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8" name="Line 101"/>
            <p:cNvSpPr>
              <a:spLocks noChangeShapeType="1"/>
            </p:cNvSpPr>
            <p:nvPr/>
          </p:nvSpPr>
          <p:spPr bwMode="auto">
            <a:xfrm>
              <a:off x="104" y="3125"/>
              <a:ext cx="373" cy="215"/>
            </a:xfrm>
            <a:prstGeom prst="line">
              <a:avLst/>
            </a:prstGeom>
            <a:noFill/>
            <a:ln w="26988">
              <a:solidFill>
                <a:srgbClr val="09C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9" name="Line 102"/>
            <p:cNvSpPr>
              <a:spLocks noChangeShapeType="1"/>
            </p:cNvSpPr>
            <p:nvPr/>
          </p:nvSpPr>
          <p:spPr bwMode="auto">
            <a:xfrm>
              <a:off x="104" y="3117"/>
              <a:ext cx="387" cy="223"/>
            </a:xfrm>
            <a:prstGeom prst="line">
              <a:avLst/>
            </a:prstGeom>
            <a:noFill/>
            <a:ln w="26988">
              <a:solidFill>
                <a:srgbClr val="09C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0" name="Line 103"/>
            <p:cNvSpPr>
              <a:spLocks noChangeShapeType="1"/>
            </p:cNvSpPr>
            <p:nvPr/>
          </p:nvSpPr>
          <p:spPr bwMode="auto">
            <a:xfrm>
              <a:off x="104" y="3104"/>
              <a:ext cx="410" cy="236"/>
            </a:xfrm>
            <a:prstGeom prst="line">
              <a:avLst/>
            </a:prstGeom>
            <a:noFill/>
            <a:ln w="26988">
              <a:solidFill>
                <a:srgbClr val="09C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1" name="Line 104"/>
            <p:cNvSpPr>
              <a:spLocks noChangeShapeType="1"/>
            </p:cNvSpPr>
            <p:nvPr/>
          </p:nvSpPr>
          <p:spPr bwMode="auto">
            <a:xfrm>
              <a:off x="104" y="3096"/>
              <a:ext cx="424" cy="244"/>
            </a:xfrm>
            <a:prstGeom prst="line">
              <a:avLst/>
            </a:prstGeom>
            <a:noFill/>
            <a:ln w="26988">
              <a:solidFill>
                <a:srgbClr val="0AC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2" name="Line 105"/>
            <p:cNvSpPr>
              <a:spLocks noChangeShapeType="1"/>
            </p:cNvSpPr>
            <p:nvPr/>
          </p:nvSpPr>
          <p:spPr bwMode="auto">
            <a:xfrm>
              <a:off x="104" y="3082"/>
              <a:ext cx="448" cy="258"/>
            </a:xfrm>
            <a:prstGeom prst="line">
              <a:avLst/>
            </a:prstGeom>
            <a:noFill/>
            <a:ln w="26988">
              <a:solidFill>
                <a:srgbClr val="0AC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3" name="Line 106"/>
            <p:cNvSpPr>
              <a:spLocks noChangeShapeType="1"/>
            </p:cNvSpPr>
            <p:nvPr/>
          </p:nvSpPr>
          <p:spPr bwMode="auto">
            <a:xfrm>
              <a:off x="104" y="3074"/>
              <a:ext cx="462" cy="266"/>
            </a:xfrm>
            <a:prstGeom prst="line">
              <a:avLst/>
            </a:prstGeom>
            <a:noFill/>
            <a:ln w="26988">
              <a:solidFill>
                <a:srgbClr val="0BC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4" name="Line 107"/>
            <p:cNvSpPr>
              <a:spLocks noChangeShapeType="1"/>
            </p:cNvSpPr>
            <p:nvPr/>
          </p:nvSpPr>
          <p:spPr bwMode="auto">
            <a:xfrm>
              <a:off x="104" y="3061"/>
              <a:ext cx="485" cy="279"/>
            </a:xfrm>
            <a:prstGeom prst="line">
              <a:avLst/>
            </a:prstGeom>
            <a:noFill/>
            <a:ln w="26988">
              <a:solidFill>
                <a:srgbClr val="0BC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5" name="Line 108"/>
            <p:cNvSpPr>
              <a:spLocks noChangeShapeType="1"/>
            </p:cNvSpPr>
            <p:nvPr/>
          </p:nvSpPr>
          <p:spPr bwMode="auto">
            <a:xfrm>
              <a:off x="104" y="3061"/>
              <a:ext cx="485" cy="279"/>
            </a:xfrm>
            <a:prstGeom prst="line">
              <a:avLst/>
            </a:prstGeom>
            <a:noFill/>
            <a:ln w="26988">
              <a:solidFill>
                <a:srgbClr val="0BC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6" name="Line 109"/>
            <p:cNvSpPr>
              <a:spLocks noChangeShapeType="1"/>
            </p:cNvSpPr>
            <p:nvPr/>
          </p:nvSpPr>
          <p:spPr bwMode="auto">
            <a:xfrm>
              <a:off x="104" y="3047"/>
              <a:ext cx="509" cy="293"/>
            </a:xfrm>
            <a:prstGeom prst="line">
              <a:avLst/>
            </a:prstGeom>
            <a:noFill/>
            <a:ln w="26988">
              <a:solidFill>
                <a:srgbClr val="0CC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7" name="Line 110"/>
            <p:cNvSpPr>
              <a:spLocks noChangeShapeType="1"/>
            </p:cNvSpPr>
            <p:nvPr/>
          </p:nvSpPr>
          <p:spPr bwMode="auto">
            <a:xfrm>
              <a:off x="104" y="3039"/>
              <a:ext cx="523" cy="301"/>
            </a:xfrm>
            <a:prstGeom prst="line">
              <a:avLst/>
            </a:prstGeom>
            <a:noFill/>
            <a:ln w="26988">
              <a:solidFill>
                <a:srgbClr val="0CC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8" name="Line 111"/>
            <p:cNvSpPr>
              <a:spLocks noChangeShapeType="1"/>
            </p:cNvSpPr>
            <p:nvPr/>
          </p:nvSpPr>
          <p:spPr bwMode="auto">
            <a:xfrm>
              <a:off x="104" y="3025"/>
              <a:ext cx="547" cy="315"/>
            </a:xfrm>
            <a:prstGeom prst="line">
              <a:avLst/>
            </a:prstGeom>
            <a:noFill/>
            <a:ln w="26988">
              <a:solidFill>
                <a:srgbClr val="0CC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9" name="Line 112"/>
            <p:cNvSpPr>
              <a:spLocks noChangeShapeType="1"/>
            </p:cNvSpPr>
            <p:nvPr/>
          </p:nvSpPr>
          <p:spPr bwMode="auto">
            <a:xfrm>
              <a:off x="104" y="3017"/>
              <a:ext cx="561" cy="323"/>
            </a:xfrm>
            <a:prstGeom prst="line">
              <a:avLst/>
            </a:prstGeom>
            <a:noFill/>
            <a:ln w="26988">
              <a:solidFill>
                <a:srgbClr val="0DC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0" name="Line 113"/>
            <p:cNvSpPr>
              <a:spLocks noChangeShapeType="1"/>
            </p:cNvSpPr>
            <p:nvPr/>
          </p:nvSpPr>
          <p:spPr bwMode="auto">
            <a:xfrm>
              <a:off x="104" y="3003"/>
              <a:ext cx="585" cy="337"/>
            </a:xfrm>
            <a:prstGeom prst="line">
              <a:avLst/>
            </a:prstGeom>
            <a:noFill/>
            <a:ln w="26988">
              <a:solidFill>
                <a:srgbClr val="0DC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1" name="Line 114"/>
            <p:cNvSpPr>
              <a:spLocks noChangeShapeType="1"/>
            </p:cNvSpPr>
            <p:nvPr/>
          </p:nvSpPr>
          <p:spPr bwMode="auto">
            <a:xfrm>
              <a:off x="104" y="2995"/>
              <a:ext cx="599" cy="345"/>
            </a:xfrm>
            <a:prstGeom prst="line">
              <a:avLst/>
            </a:prstGeom>
            <a:noFill/>
            <a:ln w="26988">
              <a:solidFill>
                <a:srgbClr val="0EC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2" name="Line 115"/>
            <p:cNvSpPr>
              <a:spLocks noChangeShapeType="1"/>
            </p:cNvSpPr>
            <p:nvPr/>
          </p:nvSpPr>
          <p:spPr bwMode="auto">
            <a:xfrm>
              <a:off x="104" y="2990"/>
              <a:ext cx="608" cy="350"/>
            </a:xfrm>
            <a:prstGeom prst="line">
              <a:avLst/>
            </a:prstGeom>
            <a:noFill/>
            <a:ln w="26988">
              <a:solidFill>
                <a:srgbClr val="0EC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3" name="Line 116"/>
            <p:cNvSpPr>
              <a:spLocks noChangeShapeType="1"/>
            </p:cNvSpPr>
            <p:nvPr/>
          </p:nvSpPr>
          <p:spPr bwMode="auto">
            <a:xfrm>
              <a:off x="104" y="2982"/>
              <a:ext cx="622" cy="358"/>
            </a:xfrm>
            <a:prstGeom prst="line">
              <a:avLst/>
            </a:prstGeom>
            <a:noFill/>
            <a:ln w="26988">
              <a:solidFill>
                <a:srgbClr val="0EC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4" name="Line 117"/>
            <p:cNvSpPr>
              <a:spLocks noChangeShapeType="1"/>
            </p:cNvSpPr>
            <p:nvPr/>
          </p:nvSpPr>
          <p:spPr bwMode="auto">
            <a:xfrm>
              <a:off x="104" y="2969"/>
              <a:ext cx="644" cy="371"/>
            </a:xfrm>
            <a:prstGeom prst="line">
              <a:avLst/>
            </a:prstGeom>
            <a:noFill/>
            <a:ln w="26988">
              <a:solidFill>
                <a:srgbClr val="0FC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5" name="Line 118"/>
            <p:cNvSpPr>
              <a:spLocks noChangeShapeType="1"/>
            </p:cNvSpPr>
            <p:nvPr/>
          </p:nvSpPr>
          <p:spPr bwMode="auto">
            <a:xfrm>
              <a:off x="104" y="2961"/>
              <a:ext cx="658" cy="379"/>
            </a:xfrm>
            <a:prstGeom prst="line">
              <a:avLst/>
            </a:prstGeom>
            <a:noFill/>
            <a:ln w="26988">
              <a:solidFill>
                <a:srgbClr val="0FC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6" name="Line 119"/>
            <p:cNvSpPr>
              <a:spLocks noChangeShapeType="1"/>
            </p:cNvSpPr>
            <p:nvPr/>
          </p:nvSpPr>
          <p:spPr bwMode="auto">
            <a:xfrm>
              <a:off x="104" y="2947"/>
              <a:ext cx="682" cy="393"/>
            </a:xfrm>
            <a:prstGeom prst="line">
              <a:avLst/>
            </a:prstGeom>
            <a:noFill/>
            <a:ln w="26988">
              <a:solidFill>
                <a:srgbClr val="10C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7" name="Line 120"/>
            <p:cNvSpPr>
              <a:spLocks noChangeShapeType="1"/>
            </p:cNvSpPr>
            <p:nvPr/>
          </p:nvSpPr>
          <p:spPr bwMode="auto">
            <a:xfrm>
              <a:off x="104" y="2939"/>
              <a:ext cx="696" cy="401"/>
            </a:xfrm>
            <a:prstGeom prst="line">
              <a:avLst/>
            </a:prstGeom>
            <a:noFill/>
            <a:ln w="26988">
              <a:solidFill>
                <a:srgbClr val="10C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8" name="Line 121"/>
            <p:cNvSpPr>
              <a:spLocks noChangeShapeType="1"/>
            </p:cNvSpPr>
            <p:nvPr/>
          </p:nvSpPr>
          <p:spPr bwMode="auto">
            <a:xfrm>
              <a:off x="104" y="2926"/>
              <a:ext cx="719" cy="414"/>
            </a:xfrm>
            <a:prstGeom prst="line">
              <a:avLst/>
            </a:prstGeom>
            <a:noFill/>
            <a:ln w="26988">
              <a:solidFill>
                <a:srgbClr val="10C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9" name="Line 122"/>
            <p:cNvSpPr>
              <a:spLocks noChangeShapeType="1"/>
            </p:cNvSpPr>
            <p:nvPr/>
          </p:nvSpPr>
          <p:spPr bwMode="auto">
            <a:xfrm>
              <a:off x="104" y="2917"/>
              <a:ext cx="735" cy="423"/>
            </a:xfrm>
            <a:prstGeom prst="line">
              <a:avLst/>
            </a:prstGeom>
            <a:noFill/>
            <a:ln w="26988">
              <a:solidFill>
                <a:srgbClr val="11C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0" name="Line 123"/>
            <p:cNvSpPr>
              <a:spLocks noChangeShapeType="1"/>
            </p:cNvSpPr>
            <p:nvPr/>
          </p:nvSpPr>
          <p:spPr bwMode="auto">
            <a:xfrm>
              <a:off x="104" y="2912"/>
              <a:ext cx="743" cy="428"/>
            </a:xfrm>
            <a:prstGeom prst="line">
              <a:avLst/>
            </a:prstGeom>
            <a:noFill/>
            <a:ln w="26988">
              <a:solidFill>
                <a:srgbClr val="11C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1" name="Line 124"/>
            <p:cNvSpPr>
              <a:spLocks noChangeShapeType="1"/>
            </p:cNvSpPr>
            <p:nvPr/>
          </p:nvSpPr>
          <p:spPr bwMode="auto">
            <a:xfrm>
              <a:off x="104" y="2904"/>
              <a:ext cx="757" cy="436"/>
            </a:xfrm>
            <a:prstGeom prst="line">
              <a:avLst/>
            </a:prstGeom>
            <a:noFill/>
            <a:ln w="26988">
              <a:solidFill>
                <a:srgbClr val="11C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2" name="Line 125"/>
            <p:cNvSpPr>
              <a:spLocks noChangeShapeType="1"/>
            </p:cNvSpPr>
            <p:nvPr/>
          </p:nvSpPr>
          <p:spPr bwMode="auto">
            <a:xfrm>
              <a:off x="104" y="2890"/>
              <a:ext cx="781" cy="450"/>
            </a:xfrm>
            <a:prstGeom prst="line">
              <a:avLst/>
            </a:prstGeom>
            <a:noFill/>
            <a:ln w="26988">
              <a:solidFill>
                <a:srgbClr val="12C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3" name="Line 126"/>
            <p:cNvSpPr>
              <a:spLocks noChangeShapeType="1"/>
            </p:cNvSpPr>
            <p:nvPr/>
          </p:nvSpPr>
          <p:spPr bwMode="auto">
            <a:xfrm>
              <a:off x="104" y="2882"/>
              <a:ext cx="795" cy="458"/>
            </a:xfrm>
            <a:prstGeom prst="line">
              <a:avLst/>
            </a:prstGeom>
            <a:noFill/>
            <a:ln w="26988">
              <a:solidFill>
                <a:srgbClr val="12C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4" name="Line 127"/>
            <p:cNvSpPr>
              <a:spLocks noChangeShapeType="1"/>
            </p:cNvSpPr>
            <p:nvPr/>
          </p:nvSpPr>
          <p:spPr bwMode="auto">
            <a:xfrm>
              <a:off x="104" y="2868"/>
              <a:ext cx="820" cy="472"/>
            </a:xfrm>
            <a:prstGeom prst="line">
              <a:avLst/>
            </a:prstGeom>
            <a:noFill/>
            <a:ln w="26988">
              <a:solidFill>
                <a:srgbClr val="13C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5" name="Line 128"/>
            <p:cNvSpPr>
              <a:spLocks noChangeShapeType="1"/>
            </p:cNvSpPr>
            <p:nvPr/>
          </p:nvSpPr>
          <p:spPr bwMode="auto">
            <a:xfrm>
              <a:off x="104" y="2860"/>
              <a:ext cx="834" cy="480"/>
            </a:xfrm>
            <a:prstGeom prst="line">
              <a:avLst/>
            </a:prstGeom>
            <a:noFill/>
            <a:ln w="26988">
              <a:solidFill>
                <a:srgbClr val="13C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6" name="Line 129"/>
            <p:cNvSpPr>
              <a:spLocks noChangeShapeType="1"/>
            </p:cNvSpPr>
            <p:nvPr/>
          </p:nvSpPr>
          <p:spPr bwMode="auto">
            <a:xfrm>
              <a:off x="104" y="2847"/>
              <a:ext cx="857" cy="493"/>
            </a:xfrm>
            <a:prstGeom prst="line">
              <a:avLst/>
            </a:prstGeom>
            <a:noFill/>
            <a:ln w="26988">
              <a:solidFill>
                <a:srgbClr val="13C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7" name="Line 130"/>
            <p:cNvSpPr>
              <a:spLocks noChangeShapeType="1"/>
            </p:cNvSpPr>
            <p:nvPr/>
          </p:nvSpPr>
          <p:spPr bwMode="auto">
            <a:xfrm>
              <a:off x="104" y="2847"/>
              <a:ext cx="857" cy="493"/>
            </a:xfrm>
            <a:prstGeom prst="line">
              <a:avLst/>
            </a:prstGeom>
            <a:noFill/>
            <a:ln w="26988">
              <a:solidFill>
                <a:srgbClr val="14C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8" name="Line 131"/>
            <p:cNvSpPr>
              <a:spLocks noChangeShapeType="1"/>
            </p:cNvSpPr>
            <p:nvPr/>
          </p:nvSpPr>
          <p:spPr bwMode="auto">
            <a:xfrm>
              <a:off x="104" y="2834"/>
              <a:ext cx="879" cy="506"/>
            </a:xfrm>
            <a:prstGeom prst="line">
              <a:avLst/>
            </a:prstGeom>
            <a:noFill/>
            <a:ln w="26988">
              <a:solidFill>
                <a:srgbClr val="14C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9" name="Line 132"/>
            <p:cNvSpPr>
              <a:spLocks noChangeShapeType="1"/>
            </p:cNvSpPr>
            <p:nvPr/>
          </p:nvSpPr>
          <p:spPr bwMode="auto">
            <a:xfrm>
              <a:off x="104" y="2826"/>
              <a:ext cx="893" cy="514"/>
            </a:xfrm>
            <a:prstGeom prst="line">
              <a:avLst/>
            </a:prstGeom>
            <a:noFill/>
            <a:ln w="26988">
              <a:solidFill>
                <a:srgbClr val="14C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0" name="Line 133"/>
            <p:cNvSpPr>
              <a:spLocks noChangeShapeType="1"/>
            </p:cNvSpPr>
            <p:nvPr/>
          </p:nvSpPr>
          <p:spPr bwMode="auto">
            <a:xfrm>
              <a:off x="104" y="2812"/>
              <a:ext cx="917" cy="528"/>
            </a:xfrm>
            <a:prstGeom prst="line">
              <a:avLst/>
            </a:prstGeom>
            <a:noFill/>
            <a:ln w="26988">
              <a:solidFill>
                <a:srgbClr val="15C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1" name="Line 134"/>
            <p:cNvSpPr>
              <a:spLocks noChangeShapeType="1"/>
            </p:cNvSpPr>
            <p:nvPr/>
          </p:nvSpPr>
          <p:spPr bwMode="auto">
            <a:xfrm>
              <a:off x="104" y="2804"/>
              <a:ext cx="931" cy="536"/>
            </a:xfrm>
            <a:prstGeom prst="line">
              <a:avLst/>
            </a:prstGeom>
            <a:noFill/>
            <a:ln w="26988">
              <a:solidFill>
                <a:srgbClr val="15C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2" name="Line 135"/>
            <p:cNvSpPr>
              <a:spLocks noChangeShapeType="1"/>
            </p:cNvSpPr>
            <p:nvPr/>
          </p:nvSpPr>
          <p:spPr bwMode="auto">
            <a:xfrm>
              <a:off x="104" y="2791"/>
              <a:ext cx="954" cy="549"/>
            </a:xfrm>
            <a:prstGeom prst="line">
              <a:avLst/>
            </a:prstGeom>
            <a:noFill/>
            <a:ln w="26988">
              <a:solidFill>
                <a:srgbClr val="16C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3" name="Line 136"/>
            <p:cNvSpPr>
              <a:spLocks noChangeShapeType="1"/>
            </p:cNvSpPr>
            <p:nvPr/>
          </p:nvSpPr>
          <p:spPr bwMode="auto">
            <a:xfrm>
              <a:off x="104" y="2782"/>
              <a:ext cx="969" cy="558"/>
            </a:xfrm>
            <a:prstGeom prst="line">
              <a:avLst/>
            </a:prstGeom>
            <a:noFill/>
            <a:ln w="26988">
              <a:solidFill>
                <a:srgbClr val="16C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4" name="Line 137"/>
            <p:cNvSpPr>
              <a:spLocks noChangeShapeType="1"/>
            </p:cNvSpPr>
            <p:nvPr/>
          </p:nvSpPr>
          <p:spPr bwMode="auto">
            <a:xfrm>
              <a:off x="104" y="2769"/>
              <a:ext cx="992" cy="571"/>
            </a:xfrm>
            <a:prstGeom prst="line">
              <a:avLst/>
            </a:prstGeom>
            <a:noFill/>
            <a:ln w="26988">
              <a:solidFill>
                <a:srgbClr val="16C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5" name="Line 138"/>
            <p:cNvSpPr>
              <a:spLocks noChangeShapeType="1"/>
            </p:cNvSpPr>
            <p:nvPr/>
          </p:nvSpPr>
          <p:spPr bwMode="auto">
            <a:xfrm>
              <a:off x="104" y="2769"/>
              <a:ext cx="992" cy="571"/>
            </a:xfrm>
            <a:prstGeom prst="line">
              <a:avLst/>
            </a:prstGeom>
            <a:noFill/>
            <a:ln w="26988">
              <a:solidFill>
                <a:srgbClr val="17C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6" name="Line 139"/>
            <p:cNvSpPr>
              <a:spLocks noChangeShapeType="1"/>
            </p:cNvSpPr>
            <p:nvPr/>
          </p:nvSpPr>
          <p:spPr bwMode="auto">
            <a:xfrm>
              <a:off x="104" y="2755"/>
              <a:ext cx="1016" cy="585"/>
            </a:xfrm>
            <a:prstGeom prst="line">
              <a:avLst/>
            </a:prstGeom>
            <a:noFill/>
            <a:ln w="26988">
              <a:solidFill>
                <a:srgbClr val="17C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7" name="Line 140"/>
            <p:cNvSpPr>
              <a:spLocks noChangeShapeType="1"/>
            </p:cNvSpPr>
            <p:nvPr/>
          </p:nvSpPr>
          <p:spPr bwMode="auto">
            <a:xfrm>
              <a:off x="104" y="2747"/>
              <a:ext cx="1030" cy="593"/>
            </a:xfrm>
            <a:prstGeom prst="line">
              <a:avLst/>
            </a:prstGeom>
            <a:noFill/>
            <a:ln w="26988">
              <a:solidFill>
                <a:srgbClr val="18C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8" name="Line 141"/>
            <p:cNvSpPr>
              <a:spLocks noChangeShapeType="1"/>
            </p:cNvSpPr>
            <p:nvPr/>
          </p:nvSpPr>
          <p:spPr bwMode="auto">
            <a:xfrm>
              <a:off x="104" y="2734"/>
              <a:ext cx="1053" cy="606"/>
            </a:xfrm>
            <a:prstGeom prst="line">
              <a:avLst/>
            </a:prstGeom>
            <a:noFill/>
            <a:ln w="26988">
              <a:solidFill>
                <a:srgbClr val="18C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9" name="Line 142"/>
            <p:cNvSpPr>
              <a:spLocks noChangeShapeType="1"/>
            </p:cNvSpPr>
            <p:nvPr/>
          </p:nvSpPr>
          <p:spPr bwMode="auto">
            <a:xfrm>
              <a:off x="104" y="2726"/>
              <a:ext cx="1067" cy="614"/>
            </a:xfrm>
            <a:prstGeom prst="line">
              <a:avLst/>
            </a:prstGeom>
            <a:noFill/>
            <a:ln w="26988">
              <a:solidFill>
                <a:srgbClr val="18C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70" name="Line 143"/>
            <p:cNvSpPr>
              <a:spLocks noChangeShapeType="1"/>
            </p:cNvSpPr>
            <p:nvPr/>
          </p:nvSpPr>
          <p:spPr bwMode="auto">
            <a:xfrm>
              <a:off x="104" y="2712"/>
              <a:ext cx="1091" cy="628"/>
            </a:xfrm>
            <a:prstGeom prst="line">
              <a:avLst/>
            </a:prstGeom>
            <a:noFill/>
            <a:ln w="26988">
              <a:solidFill>
                <a:srgbClr val="19C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71" name="Line 144"/>
            <p:cNvSpPr>
              <a:spLocks noChangeShapeType="1"/>
            </p:cNvSpPr>
            <p:nvPr/>
          </p:nvSpPr>
          <p:spPr bwMode="auto">
            <a:xfrm>
              <a:off x="104" y="2704"/>
              <a:ext cx="1105" cy="636"/>
            </a:xfrm>
            <a:prstGeom prst="line">
              <a:avLst/>
            </a:prstGeom>
            <a:noFill/>
            <a:ln w="26988">
              <a:solidFill>
                <a:srgbClr val="19C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72" name="Line 145"/>
            <p:cNvSpPr>
              <a:spLocks noChangeShapeType="1"/>
            </p:cNvSpPr>
            <p:nvPr/>
          </p:nvSpPr>
          <p:spPr bwMode="auto">
            <a:xfrm>
              <a:off x="104" y="2699"/>
              <a:ext cx="1113" cy="641"/>
            </a:xfrm>
            <a:prstGeom prst="line">
              <a:avLst/>
            </a:prstGeom>
            <a:noFill/>
            <a:ln w="26988">
              <a:solidFill>
                <a:srgbClr val="19C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73" name="Line 146"/>
            <p:cNvSpPr>
              <a:spLocks noChangeShapeType="1"/>
            </p:cNvSpPr>
            <p:nvPr/>
          </p:nvSpPr>
          <p:spPr bwMode="auto">
            <a:xfrm>
              <a:off x="104" y="2691"/>
              <a:ext cx="1127" cy="649"/>
            </a:xfrm>
            <a:prstGeom prst="line">
              <a:avLst/>
            </a:prstGeom>
            <a:noFill/>
            <a:ln w="26988">
              <a:solidFill>
                <a:srgbClr val="1AC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74" name="Line 147"/>
            <p:cNvSpPr>
              <a:spLocks noChangeShapeType="1"/>
            </p:cNvSpPr>
            <p:nvPr/>
          </p:nvSpPr>
          <p:spPr bwMode="auto">
            <a:xfrm>
              <a:off x="104" y="2677"/>
              <a:ext cx="1152" cy="663"/>
            </a:xfrm>
            <a:prstGeom prst="line">
              <a:avLst/>
            </a:prstGeom>
            <a:noFill/>
            <a:ln w="26988">
              <a:solidFill>
                <a:srgbClr val="1AC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75" name="Line 148"/>
            <p:cNvSpPr>
              <a:spLocks noChangeShapeType="1"/>
            </p:cNvSpPr>
            <p:nvPr/>
          </p:nvSpPr>
          <p:spPr bwMode="auto">
            <a:xfrm>
              <a:off x="104" y="2669"/>
              <a:ext cx="1165" cy="671"/>
            </a:xfrm>
            <a:prstGeom prst="line">
              <a:avLst/>
            </a:prstGeom>
            <a:noFill/>
            <a:ln w="26988">
              <a:solidFill>
                <a:srgbClr val="1BC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76" name="Line 149"/>
            <p:cNvSpPr>
              <a:spLocks noChangeShapeType="1"/>
            </p:cNvSpPr>
            <p:nvPr/>
          </p:nvSpPr>
          <p:spPr bwMode="auto">
            <a:xfrm>
              <a:off x="104" y="2656"/>
              <a:ext cx="1189" cy="684"/>
            </a:xfrm>
            <a:prstGeom prst="line">
              <a:avLst/>
            </a:prstGeom>
            <a:noFill/>
            <a:ln w="26988">
              <a:solidFill>
                <a:srgbClr val="1BC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77" name="Line 150"/>
            <p:cNvSpPr>
              <a:spLocks noChangeShapeType="1"/>
            </p:cNvSpPr>
            <p:nvPr/>
          </p:nvSpPr>
          <p:spPr bwMode="auto">
            <a:xfrm>
              <a:off x="104" y="2647"/>
              <a:ext cx="1204" cy="693"/>
            </a:xfrm>
            <a:prstGeom prst="line">
              <a:avLst/>
            </a:prstGeom>
            <a:noFill/>
            <a:ln w="26988">
              <a:solidFill>
                <a:srgbClr val="1BC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78" name="Line 151"/>
            <p:cNvSpPr>
              <a:spLocks noChangeShapeType="1"/>
            </p:cNvSpPr>
            <p:nvPr/>
          </p:nvSpPr>
          <p:spPr bwMode="auto">
            <a:xfrm>
              <a:off x="104" y="2634"/>
              <a:ext cx="1227" cy="706"/>
            </a:xfrm>
            <a:prstGeom prst="line">
              <a:avLst/>
            </a:prstGeom>
            <a:noFill/>
            <a:ln w="26988">
              <a:solidFill>
                <a:srgbClr val="1CC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79" name="Line 152"/>
            <p:cNvSpPr>
              <a:spLocks noChangeShapeType="1"/>
            </p:cNvSpPr>
            <p:nvPr/>
          </p:nvSpPr>
          <p:spPr bwMode="auto">
            <a:xfrm>
              <a:off x="104" y="2625"/>
              <a:ext cx="1242" cy="715"/>
            </a:xfrm>
            <a:prstGeom prst="line">
              <a:avLst/>
            </a:prstGeom>
            <a:noFill/>
            <a:ln w="26988">
              <a:solidFill>
                <a:srgbClr val="1CC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0" name="Line 153"/>
            <p:cNvSpPr>
              <a:spLocks noChangeShapeType="1"/>
            </p:cNvSpPr>
            <p:nvPr/>
          </p:nvSpPr>
          <p:spPr bwMode="auto">
            <a:xfrm>
              <a:off x="104" y="2620"/>
              <a:ext cx="1251" cy="720"/>
            </a:xfrm>
            <a:prstGeom prst="line">
              <a:avLst/>
            </a:prstGeom>
            <a:noFill/>
            <a:ln w="26988">
              <a:solidFill>
                <a:srgbClr val="1CC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1" name="Line 154"/>
            <p:cNvSpPr>
              <a:spLocks noChangeShapeType="1"/>
            </p:cNvSpPr>
            <p:nvPr/>
          </p:nvSpPr>
          <p:spPr bwMode="auto">
            <a:xfrm>
              <a:off x="104" y="2612"/>
              <a:ext cx="1264" cy="728"/>
            </a:xfrm>
            <a:prstGeom prst="line">
              <a:avLst/>
            </a:prstGeom>
            <a:noFill/>
            <a:ln w="26988">
              <a:solidFill>
                <a:srgbClr val="1DC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2" name="Line 155"/>
            <p:cNvSpPr>
              <a:spLocks noChangeShapeType="1"/>
            </p:cNvSpPr>
            <p:nvPr/>
          </p:nvSpPr>
          <p:spPr bwMode="auto">
            <a:xfrm>
              <a:off x="104" y="2599"/>
              <a:ext cx="1287" cy="741"/>
            </a:xfrm>
            <a:prstGeom prst="line">
              <a:avLst/>
            </a:prstGeom>
            <a:noFill/>
            <a:ln w="26988">
              <a:solidFill>
                <a:srgbClr val="1DC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3" name="Line 156"/>
            <p:cNvSpPr>
              <a:spLocks noChangeShapeType="1"/>
            </p:cNvSpPr>
            <p:nvPr/>
          </p:nvSpPr>
          <p:spPr bwMode="auto">
            <a:xfrm>
              <a:off x="104" y="2591"/>
              <a:ext cx="1301" cy="749"/>
            </a:xfrm>
            <a:prstGeom prst="line">
              <a:avLst/>
            </a:prstGeom>
            <a:noFill/>
            <a:ln w="26988">
              <a:solidFill>
                <a:srgbClr val="1EC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4" name="Line 157"/>
            <p:cNvSpPr>
              <a:spLocks noChangeShapeType="1"/>
            </p:cNvSpPr>
            <p:nvPr/>
          </p:nvSpPr>
          <p:spPr bwMode="auto">
            <a:xfrm>
              <a:off x="104" y="2577"/>
              <a:ext cx="1326" cy="763"/>
            </a:xfrm>
            <a:prstGeom prst="line">
              <a:avLst/>
            </a:prstGeom>
            <a:noFill/>
            <a:ln w="26988">
              <a:solidFill>
                <a:srgbClr val="1EC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5" name="Line 158"/>
            <p:cNvSpPr>
              <a:spLocks noChangeShapeType="1"/>
            </p:cNvSpPr>
            <p:nvPr/>
          </p:nvSpPr>
          <p:spPr bwMode="auto">
            <a:xfrm>
              <a:off x="104" y="2569"/>
              <a:ext cx="1339" cy="771"/>
            </a:xfrm>
            <a:prstGeom prst="line">
              <a:avLst/>
            </a:prstGeom>
            <a:noFill/>
            <a:ln w="26988">
              <a:solidFill>
                <a:srgbClr val="1EC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6" name="Line 159"/>
            <p:cNvSpPr>
              <a:spLocks noChangeShapeType="1"/>
            </p:cNvSpPr>
            <p:nvPr/>
          </p:nvSpPr>
          <p:spPr bwMode="auto">
            <a:xfrm>
              <a:off x="104" y="2556"/>
              <a:ext cx="1362" cy="784"/>
            </a:xfrm>
            <a:prstGeom prst="line">
              <a:avLst/>
            </a:prstGeom>
            <a:noFill/>
            <a:ln w="26988">
              <a:solidFill>
                <a:srgbClr val="1FC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7" name="Line 160"/>
            <p:cNvSpPr>
              <a:spLocks noChangeShapeType="1"/>
            </p:cNvSpPr>
            <p:nvPr/>
          </p:nvSpPr>
          <p:spPr bwMode="auto">
            <a:xfrm>
              <a:off x="104" y="2556"/>
              <a:ext cx="1362" cy="784"/>
            </a:xfrm>
            <a:prstGeom prst="line">
              <a:avLst/>
            </a:prstGeom>
            <a:noFill/>
            <a:ln w="26988">
              <a:solidFill>
                <a:srgbClr val="1FC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8" name="Line 161"/>
            <p:cNvSpPr>
              <a:spLocks noChangeShapeType="1"/>
            </p:cNvSpPr>
            <p:nvPr/>
          </p:nvSpPr>
          <p:spPr bwMode="auto">
            <a:xfrm>
              <a:off x="104" y="2542"/>
              <a:ext cx="1387" cy="798"/>
            </a:xfrm>
            <a:prstGeom prst="line">
              <a:avLst/>
            </a:prstGeom>
            <a:noFill/>
            <a:ln w="26988">
              <a:solidFill>
                <a:srgbClr val="20C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9" name="Line 162"/>
            <p:cNvSpPr>
              <a:spLocks noChangeShapeType="1"/>
            </p:cNvSpPr>
            <p:nvPr/>
          </p:nvSpPr>
          <p:spPr bwMode="auto">
            <a:xfrm>
              <a:off x="104" y="2534"/>
              <a:ext cx="1400" cy="806"/>
            </a:xfrm>
            <a:prstGeom prst="line">
              <a:avLst/>
            </a:prstGeom>
            <a:noFill/>
            <a:ln w="26988">
              <a:solidFill>
                <a:srgbClr val="20C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90" name="Line 163"/>
            <p:cNvSpPr>
              <a:spLocks noChangeShapeType="1"/>
            </p:cNvSpPr>
            <p:nvPr/>
          </p:nvSpPr>
          <p:spPr bwMode="auto">
            <a:xfrm>
              <a:off x="104" y="2521"/>
              <a:ext cx="1423" cy="819"/>
            </a:xfrm>
            <a:prstGeom prst="line">
              <a:avLst/>
            </a:prstGeom>
            <a:noFill/>
            <a:ln w="26988">
              <a:solidFill>
                <a:srgbClr val="20C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91" name="Line 164"/>
            <p:cNvSpPr>
              <a:spLocks noChangeShapeType="1"/>
            </p:cNvSpPr>
            <p:nvPr/>
          </p:nvSpPr>
          <p:spPr bwMode="auto">
            <a:xfrm>
              <a:off x="104" y="2512"/>
              <a:ext cx="1438" cy="828"/>
            </a:xfrm>
            <a:prstGeom prst="line">
              <a:avLst/>
            </a:prstGeom>
            <a:noFill/>
            <a:ln w="26988">
              <a:solidFill>
                <a:srgbClr val="21C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92" name="Line 165"/>
            <p:cNvSpPr>
              <a:spLocks noChangeShapeType="1"/>
            </p:cNvSpPr>
            <p:nvPr/>
          </p:nvSpPr>
          <p:spPr bwMode="auto">
            <a:xfrm>
              <a:off x="104" y="2499"/>
              <a:ext cx="1461" cy="841"/>
            </a:xfrm>
            <a:prstGeom prst="line">
              <a:avLst/>
            </a:prstGeom>
            <a:noFill/>
            <a:ln w="26988">
              <a:solidFill>
                <a:srgbClr val="21C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93" name="Line 166"/>
            <p:cNvSpPr>
              <a:spLocks noChangeShapeType="1"/>
            </p:cNvSpPr>
            <p:nvPr/>
          </p:nvSpPr>
          <p:spPr bwMode="auto">
            <a:xfrm>
              <a:off x="104" y="2490"/>
              <a:ext cx="1477" cy="850"/>
            </a:xfrm>
            <a:prstGeom prst="line">
              <a:avLst/>
            </a:prstGeom>
            <a:noFill/>
            <a:ln w="26988">
              <a:solidFill>
                <a:srgbClr val="21C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94" name="Line 167"/>
            <p:cNvSpPr>
              <a:spLocks noChangeShapeType="1"/>
            </p:cNvSpPr>
            <p:nvPr/>
          </p:nvSpPr>
          <p:spPr bwMode="auto">
            <a:xfrm>
              <a:off x="104" y="2477"/>
              <a:ext cx="1499" cy="863"/>
            </a:xfrm>
            <a:prstGeom prst="line">
              <a:avLst/>
            </a:prstGeom>
            <a:noFill/>
            <a:ln w="26988">
              <a:solidFill>
                <a:srgbClr val="22C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95" name="Line 168"/>
            <p:cNvSpPr>
              <a:spLocks noChangeShapeType="1"/>
            </p:cNvSpPr>
            <p:nvPr/>
          </p:nvSpPr>
          <p:spPr bwMode="auto">
            <a:xfrm>
              <a:off x="104" y="2477"/>
              <a:ext cx="1499" cy="863"/>
            </a:xfrm>
            <a:prstGeom prst="line">
              <a:avLst/>
            </a:prstGeom>
            <a:noFill/>
            <a:ln w="26988">
              <a:solidFill>
                <a:srgbClr val="22C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96" name="Line 169"/>
            <p:cNvSpPr>
              <a:spLocks noChangeShapeType="1"/>
            </p:cNvSpPr>
            <p:nvPr/>
          </p:nvSpPr>
          <p:spPr bwMode="auto">
            <a:xfrm>
              <a:off x="104" y="2464"/>
              <a:ext cx="1522" cy="876"/>
            </a:xfrm>
            <a:prstGeom prst="line">
              <a:avLst/>
            </a:prstGeom>
            <a:noFill/>
            <a:ln w="26988">
              <a:solidFill>
                <a:srgbClr val="23C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97" name="Line 170"/>
            <p:cNvSpPr>
              <a:spLocks noChangeShapeType="1"/>
            </p:cNvSpPr>
            <p:nvPr/>
          </p:nvSpPr>
          <p:spPr bwMode="auto">
            <a:xfrm>
              <a:off x="104" y="2456"/>
              <a:ext cx="1536" cy="884"/>
            </a:xfrm>
            <a:prstGeom prst="line">
              <a:avLst/>
            </a:prstGeom>
            <a:noFill/>
            <a:ln w="26988">
              <a:solidFill>
                <a:srgbClr val="23C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98" name="Line 171"/>
            <p:cNvSpPr>
              <a:spLocks noChangeShapeType="1"/>
            </p:cNvSpPr>
            <p:nvPr/>
          </p:nvSpPr>
          <p:spPr bwMode="auto">
            <a:xfrm>
              <a:off x="104" y="2442"/>
              <a:ext cx="1561" cy="898"/>
            </a:xfrm>
            <a:prstGeom prst="line">
              <a:avLst/>
            </a:prstGeom>
            <a:noFill/>
            <a:ln w="26988">
              <a:solidFill>
                <a:srgbClr val="23C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99" name="Line 172"/>
            <p:cNvSpPr>
              <a:spLocks noChangeShapeType="1"/>
            </p:cNvSpPr>
            <p:nvPr/>
          </p:nvSpPr>
          <p:spPr bwMode="auto">
            <a:xfrm>
              <a:off x="104" y="2434"/>
              <a:ext cx="1574" cy="906"/>
            </a:xfrm>
            <a:prstGeom prst="line">
              <a:avLst/>
            </a:prstGeom>
            <a:noFill/>
            <a:ln w="26988">
              <a:solidFill>
                <a:srgbClr val="24C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00" name="Line 173"/>
            <p:cNvSpPr>
              <a:spLocks noChangeShapeType="1"/>
            </p:cNvSpPr>
            <p:nvPr/>
          </p:nvSpPr>
          <p:spPr bwMode="auto">
            <a:xfrm>
              <a:off x="104" y="2421"/>
              <a:ext cx="1596" cy="919"/>
            </a:xfrm>
            <a:prstGeom prst="line">
              <a:avLst/>
            </a:prstGeom>
            <a:noFill/>
            <a:ln w="26988">
              <a:solidFill>
                <a:srgbClr val="24C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01" name="Line 174"/>
            <p:cNvSpPr>
              <a:spLocks noChangeShapeType="1"/>
            </p:cNvSpPr>
            <p:nvPr/>
          </p:nvSpPr>
          <p:spPr bwMode="auto">
            <a:xfrm>
              <a:off x="104" y="2412"/>
              <a:ext cx="1612" cy="928"/>
            </a:xfrm>
            <a:prstGeom prst="line">
              <a:avLst/>
            </a:prstGeom>
            <a:noFill/>
            <a:ln w="26988">
              <a:solidFill>
                <a:srgbClr val="24C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02" name="Line 175"/>
            <p:cNvSpPr>
              <a:spLocks noChangeShapeType="1"/>
            </p:cNvSpPr>
            <p:nvPr/>
          </p:nvSpPr>
          <p:spPr bwMode="auto">
            <a:xfrm>
              <a:off x="104" y="2407"/>
              <a:ext cx="1621" cy="933"/>
            </a:xfrm>
            <a:prstGeom prst="line">
              <a:avLst/>
            </a:prstGeom>
            <a:noFill/>
            <a:ln w="26988">
              <a:solidFill>
                <a:srgbClr val="25C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03" name="Line 176"/>
            <p:cNvSpPr>
              <a:spLocks noChangeShapeType="1"/>
            </p:cNvSpPr>
            <p:nvPr/>
          </p:nvSpPr>
          <p:spPr bwMode="auto">
            <a:xfrm>
              <a:off x="104" y="2399"/>
              <a:ext cx="1635" cy="941"/>
            </a:xfrm>
            <a:prstGeom prst="line">
              <a:avLst/>
            </a:prstGeom>
            <a:noFill/>
            <a:ln w="26988">
              <a:solidFill>
                <a:srgbClr val="25C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04" name="Line 177"/>
            <p:cNvSpPr>
              <a:spLocks noChangeShapeType="1"/>
            </p:cNvSpPr>
            <p:nvPr/>
          </p:nvSpPr>
          <p:spPr bwMode="auto">
            <a:xfrm>
              <a:off x="104" y="2386"/>
              <a:ext cx="1658" cy="954"/>
            </a:xfrm>
            <a:prstGeom prst="line">
              <a:avLst/>
            </a:prstGeom>
            <a:noFill/>
            <a:ln w="26988">
              <a:solidFill>
                <a:srgbClr val="26C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05" name="Line 178"/>
            <p:cNvSpPr>
              <a:spLocks noChangeShapeType="1"/>
            </p:cNvSpPr>
            <p:nvPr/>
          </p:nvSpPr>
          <p:spPr bwMode="auto">
            <a:xfrm>
              <a:off x="104" y="2377"/>
              <a:ext cx="1673" cy="963"/>
            </a:xfrm>
            <a:prstGeom prst="line">
              <a:avLst/>
            </a:prstGeom>
            <a:noFill/>
            <a:ln w="26988">
              <a:solidFill>
                <a:srgbClr val="26C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06" name="Line 179"/>
            <p:cNvSpPr>
              <a:spLocks noChangeShapeType="1"/>
            </p:cNvSpPr>
            <p:nvPr/>
          </p:nvSpPr>
          <p:spPr bwMode="auto">
            <a:xfrm>
              <a:off x="104" y="2365"/>
              <a:ext cx="1694" cy="975"/>
            </a:xfrm>
            <a:prstGeom prst="line">
              <a:avLst/>
            </a:prstGeom>
            <a:noFill/>
            <a:ln w="26988">
              <a:solidFill>
                <a:srgbClr val="26C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07" name="Line 180"/>
            <p:cNvSpPr>
              <a:spLocks noChangeShapeType="1"/>
            </p:cNvSpPr>
            <p:nvPr/>
          </p:nvSpPr>
          <p:spPr bwMode="auto">
            <a:xfrm>
              <a:off x="104" y="2356"/>
              <a:ext cx="1709" cy="984"/>
            </a:xfrm>
            <a:prstGeom prst="line">
              <a:avLst/>
            </a:prstGeom>
            <a:noFill/>
            <a:ln w="26988">
              <a:solidFill>
                <a:srgbClr val="27C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08" name="Line 181"/>
            <p:cNvSpPr>
              <a:spLocks noChangeShapeType="1"/>
            </p:cNvSpPr>
            <p:nvPr/>
          </p:nvSpPr>
          <p:spPr bwMode="auto">
            <a:xfrm>
              <a:off x="104" y="2342"/>
              <a:ext cx="1734" cy="998"/>
            </a:xfrm>
            <a:prstGeom prst="line">
              <a:avLst/>
            </a:prstGeom>
            <a:noFill/>
            <a:ln w="26988">
              <a:solidFill>
                <a:srgbClr val="27C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09" name="Line 182"/>
            <p:cNvSpPr>
              <a:spLocks noChangeShapeType="1"/>
            </p:cNvSpPr>
            <p:nvPr/>
          </p:nvSpPr>
          <p:spPr bwMode="auto">
            <a:xfrm>
              <a:off x="104" y="2333"/>
              <a:ext cx="1749" cy="1007"/>
            </a:xfrm>
            <a:prstGeom prst="line">
              <a:avLst/>
            </a:prstGeom>
            <a:noFill/>
            <a:ln w="26988">
              <a:solidFill>
                <a:srgbClr val="28C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10" name="Line 183"/>
            <p:cNvSpPr>
              <a:spLocks noChangeShapeType="1"/>
            </p:cNvSpPr>
            <p:nvPr/>
          </p:nvSpPr>
          <p:spPr bwMode="auto">
            <a:xfrm>
              <a:off x="104" y="2329"/>
              <a:ext cx="1756" cy="1011"/>
            </a:xfrm>
            <a:prstGeom prst="line">
              <a:avLst/>
            </a:prstGeom>
            <a:noFill/>
            <a:ln w="26988">
              <a:solidFill>
                <a:srgbClr val="28C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11" name="Line 184"/>
            <p:cNvSpPr>
              <a:spLocks noChangeShapeType="1"/>
            </p:cNvSpPr>
            <p:nvPr/>
          </p:nvSpPr>
          <p:spPr bwMode="auto">
            <a:xfrm>
              <a:off x="104" y="2321"/>
              <a:ext cx="1770" cy="1019"/>
            </a:xfrm>
            <a:prstGeom prst="line">
              <a:avLst/>
            </a:prstGeom>
            <a:noFill/>
            <a:ln w="26988">
              <a:solidFill>
                <a:srgbClr val="28C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12" name="Line 185"/>
            <p:cNvSpPr>
              <a:spLocks noChangeShapeType="1"/>
            </p:cNvSpPr>
            <p:nvPr/>
          </p:nvSpPr>
          <p:spPr bwMode="auto">
            <a:xfrm>
              <a:off x="104" y="2308"/>
              <a:ext cx="1794" cy="1032"/>
            </a:xfrm>
            <a:prstGeom prst="line">
              <a:avLst/>
            </a:prstGeom>
            <a:noFill/>
            <a:ln w="26988">
              <a:solidFill>
                <a:srgbClr val="29C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13" name="Line 186"/>
            <p:cNvSpPr>
              <a:spLocks noChangeShapeType="1"/>
            </p:cNvSpPr>
            <p:nvPr/>
          </p:nvSpPr>
          <p:spPr bwMode="auto">
            <a:xfrm>
              <a:off x="104" y="2299"/>
              <a:ext cx="1809" cy="1041"/>
            </a:xfrm>
            <a:prstGeom prst="line">
              <a:avLst/>
            </a:prstGeom>
            <a:noFill/>
            <a:ln w="26988">
              <a:solidFill>
                <a:srgbClr val="29C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14" name="Line 187"/>
            <p:cNvSpPr>
              <a:spLocks noChangeShapeType="1"/>
            </p:cNvSpPr>
            <p:nvPr/>
          </p:nvSpPr>
          <p:spPr bwMode="auto">
            <a:xfrm>
              <a:off x="104" y="2286"/>
              <a:ext cx="1831" cy="1054"/>
            </a:xfrm>
            <a:prstGeom prst="line">
              <a:avLst/>
            </a:prstGeom>
            <a:noFill/>
            <a:ln w="26988">
              <a:solidFill>
                <a:srgbClr val="29C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15" name="Line 188"/>
            <p:cNvSpPr>
              <a:spLocks noChangeShapeType="1"/>
            </p:cNvSpPr>
            <p:nvPr/>
          </p:nvSpPr>
          <p:spPr bwMode="auto">
            <a:xfrm>
              <a:off x="104" y="2277"/>
              <a:ext cx="1847" cy="1063"/>
            </a:xfrm>
            <a:prstGeom prst="line">
              <a:avLst/>
            </a:prstGeom>
            <a:noFill/>
            <a:ln w="26988">
              <a:solidFill>
                <a:srgbClr val="2AC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16" name="Line 189"/>
            <p:cNvSpPr>
              <a:spLocks noChangeShapeType="1"/>
            </p:cNvSpPr>
            <p:nvPr/>
          </p:nvSpPr>
          <p:spPr bwMode="auto">
            <a:xfrm>
              <a:off x="104" y="2264"/>
              <a:ext cx="1870" cy="1076"/>
            </a:xfrm>
            <a:prstGeom prst="line">
              <a:avLst/>
            </a:prstGeom>
            <a:noFill/>
            <a:ln w="26988">
              <a:solidFill>
                <a:srgbClr val="2AC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17" name="Line 190"/>
            <p:cNvSpPr>
              <a:spLocks noChangeShapeType="1"/>
            </p:cNvSpPr>
            <p:nvPr/>
          </p:nvSpPr>
          <p:spPr bwMode="auto">
            <a:xfrm>
              <a:off x="104" y="2264"/>
              <a:ext cx="1870" cy="1076"/>
            </a:xfrm>
            <a:prstGeom prst="line">
              <a:avLst/>
            </a:prstGeom>
            <a:noFill/>
            <a:ln w="26988">
              <a:solidFill>
                <a:srgbClr val="2BC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18" name="Line 191"/>
            <p:cNvSpPr>
              <a:spLocks noChangeShapeType="1"/>
            </p:cNvSpPr>
            <p:nvPr/>
          </p:nvSpPr>
          <p:spPr bwMode="auto">
            <a:xfrm>
              <a:off x="104" y="2251"/>
              <a:ext cx="1893" cy="1089"/>
            </a:xfrm>
            <a:prstGeom prst="line">
              <a:avLst/>
            </a:prstGeom>
            <a:noFill/>
            <a:ln w="26988">
              <a:solidFill>
                <a:srgbClr val="2BC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19" name="Line 192"/>
            <p:cNvSpPr>
              <a:spLocks noChangeShapeType="1"/>
            </p:cNvSpPr>
            <p:nvPr/>
          </p:nvSpPr>
          <p:spPr bwMode="auto">
            <a:xfrm>
              <a:off x="104" y="2242"/>
              <a:ext cx="1907" cy="1098"/>
            </a:xfrm>
            <a:prstGeom prst="line">
              <a:avLst/>
            </a:prstGeom>
            <a:noFill/>
            <a:ln w="26988">
              <a:solidFill>
                <a:srgbClr val="2BC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20" name="Line 193"/>
            <p:cNvSpPr>
              <a:spLocks noChangeShapeType="1"/>
            </p:cNvSpPr>
            <p:nvPr/>
          </p:nvSpPr>
          <p:spPr bwMode="auto">
            <a:xfrm>
              <a:off x="104" y="2230"/>
              <a:ext cx="1928" cy="1110"/>
            </a:xfrm>
            <a:prstGeom prst="line">
              <a:avLst/>
            </a:prstGeom>
            <a:noFill/>
            <a:ln w="26988">
              <a:solidFill>
                <a:srgbClr val="2CC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21" name="Line 194"/>
            <p:cNvSpPr>
              <a:spLocks noChangeShapeType="1"/>
            </p:cNvSpPr>
            <p:nvPr/>
          </p:nvSpPr>
          <p:spPr bwMode="auto">
            <a:xfrm>
              <a:off x="104" y="2221"/>
              <a:ext cx="1944" cy="1119"/>
            </a:xfrm>
            <a:prstGeom prst="line">
              <a:avLst/>
            </a:prstGeom>
            <a:noFill/>
            <a:ln w="26988">
              <a:solidFill>
                <a:srgbClr val="2CC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22" name="Line 195"/>
            <p:cNvSpPr>
              <a:spLocks noChangeShapeType="1"/>
            </p:cNvSpPr>
            <p:nvPr/>
          </p:nvSpPr>
          <p:spPr bwMode="auto">
            <a:xfrm>
              <a:off x="104" y="2207"/>
              <a:ext cx="1968" cy="1133"/>
            </a:xfrm>
            <a:prstGeom prst="line">
              <a:avLst/>
            </a:prstGeom>
            <a:noFill/>
            <a:ln w="26988">
              <a:solidFill>
                <a:srgbClr val="2CC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23" name="Line 196"/>
            <p:cNvSpPr>
              <a:spLocks noChangeShapeType="1"/>
            </p:cNvSpPr>
            <p:nvPr/>
          </p:nvSpPr>
          <p:spPr bwMode="auto">
            <a:xfrm>
              <a:off x="104" y="2198"/>
              <a:ext cx="1984" cy="1142"/>
            </a:xfrm>
            <a:prstGeom prst="line">
              <a:avLst/>
            </a:prstGeom>
            <a:noFill/>
            <a:ln w="26988">
              <a:solidFill>
                <a:srgbClr val="2DC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24" name="Line 197"/>
            <p:cNvSpPr>
              <a:spLocks noChangeShapeType="1"/>
            </p:cNvSpPr>
            <p:nvPr/>
          </p:nvSpPr>
          <p:spPr bwMode="auto">
            <a:xfrm>
              <a:off x="104" y="2186"/>
              <a:ext cx="2005" cy="1154"/>
            </a:xfrm>
            <a:prstGeom prst="line">
              <a:avLst/>
            </a:prstGeom>
            <a:noFill/>
            <a:ln w="26988">
              <a:solidFill>
                <a:srgbClr val="2DC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25" name="Line 198"/>
            <p:cNvSpPr>
              <a:spLocks noChangeShapeType="1"/>
            </p:cNvSpPr>
            <p:nvPr/>
          </p:nvSpPr>
          <p:spPr bwMode="auto">
            <a:xfrm>
              <a:off x="104" y="2186"/>
              <a:ext cx="2005" cy="1154"/>
            </a:xfrm>
            <a:prstGeom prst="line">
              <a:avLst/>
            </a:prstGeom>
            <a:noFill/>
            <a:ln w="26988">
              <a:solidFill>
                <a:srgbClr val="2EC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26" name="Line 199"/>
            <p:cNvSpPr>
              <a:spLocks noChangeShapeType="1"/>
            </p:cNvSpPr>
            <p:nvPr/>
          </p:nvSpPr>
          <p:spPr bwMode="auto">
            <a:xfrm>
              <a:off x="104" y="2173"/>
              <a:ext cx="2029" cy="1167"/>
            </a:xfrm>
            <a:prstGeom prst="line">
              <a:avLst/>
            </a:prstGeom>
            <a:noFill/>
            <a:ln w="26988">
              <a:solidFill>
                <a:srgbClr val="2EC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27" name="Line 200"/>
            <p:cNvSpPr>
              <a:spLocks noChangeShapeType="1"/>
            </p:cNvSpPr>
            <p:nvPr/>
          </p:nvSpPr>
          <p:spPr bwMode="auto">
            <a:xfrm>
              <a:off x="104" y="2164"/>
              <a:ext cx="2044" cy="1176"/>
            </a:xfrm>
            <a:prstGeom prst="line">
              <a:avLst/>
            </a:prstGeom>
            <a:noFill/>
            <a:ln w="26988">
              <a:solidFill>
                <a:srgbClr val="2EC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28" name="Line 201"/>
            <p:cNvSpPr>
              <a:spLocks noChangeShapeType="1"/>
            </p:cNvSpPr>
            <p:nvPr/>
          </p:nvSpPr>
          <p:spPr bwMode="auto">
            <a:xfrm>
              <a:off x="104" y="2151"/>
              <a:ext cx="2066" cy="1189"/>
            </a:xfrm>
            <a:prstGeom prst="line">
              <a:avLst/>
            </a:prstGeom>
            <a:noFill/>
            <a:ln w="26988">
              <a:solidFill>
                <a:srgbClr val="2FC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29" name="Line 202"/>
            <p:cNvSpPr>
              <a:spLocks noChangeShapeType="1"/>
            </p:cNvSpPr>
            <p:nvPr/>
          </p:nvSpPr>
          <p:spPr bwMode="auto">
            <a:xfrm>
              <a:off x="104" y="2142"/>
              <a:ext cx="2081" cy="1198"/>
            </a:xfrm>
            <a:prstGeom prst="line">
              <a:avLst/>
            </a:prstGeom>
            <a:noFill/>
            <a:ln w="26988">
              <a:solidFill>
                <a:srgbClr val="2FC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30" name="Line 203"/>
            <p:cNvSpPr>
              <a:spLocks noChangeShapeType="1"/>
            </p:cNvSpPr>
            <p:nvPr/>
          </p:nvSpPr>
          <p:spPr bwMode="auto">
            <a:xfrm>
              <a:off x="104" y="2129"/>
              <a:ext cx="2104" cy="1211"/>
            </a:xfrm>
            <a:prstGeom prst="line">
              <a:avLst/>
            </a:prstGeom>
            <a:noFill/>
            <a:ln w="26988">
              <a:solidFill>
                <a:srgbClr val="30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31" name="Line 204"/>
            <p:cNvSpPr>
              <a:spLocks noChangeShapeType="1"/>
            </p:cNvSpPr>
            <p:nvPr/>
          </p:nvSpPr>
          <p:spPr bwMode="auto">
            <a:xfrm>
              <a:off x="104" y="2121"/>
              <a:ext cx="2119" cy="1219"/>
            </a:xfrm>
            <a:prstGeom prst="line">
              <a:avLst/>
            </a:prstGeom>
            <a:noFill/>
            <a:ln w="26988">
              <a:solidFill>
                <a:srgbClr val="30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32" name="Line 205"/>
            <p:cNvSpPr>
              <a:spLocks noChangeShapeType="1"/>
            </p:cNvSpPr>
            <p:nvPr/>
          </p:nvSpPr>
          <p:spPr bwMode="auto">
            <a:xfrm>
              <a:off x="104" y="2116"/>
              <a:ext cx="2128" cy="1224"/>
            </a:xfrm>
            <a:prstGeom prst="line">
              <a:avLst/>
            </a:prstGeom>
            <a:noFill/>
            <a:ln w="26988">
              <a:solidFill>
                <a:srgbClr val="30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33" name="Line 206"/>
            <p:cNvSpPr>
              <a:spLocks noChangeShapeType="1"/>
            </p:cNvSpPr>
            <p:nvPr/>
          </p:nvSpPr>
          <p:spPr bwMode="auto">
            <a:xfrm>
              <a:off x="104" y="2107"/>
              <a:ext cx="2142" cy="1233"/>
            </a:xfrm>
            <a:prstGeom prst="line">
              <a:avLst/>
            </a:prstGeom>
            <a:noFill/>
            <a:ln w="26988">
              <a:solidFill>
                <a:srgbClr val="31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34" name="Line 207"/>
            <p:cNvSpPr>
              <a:spLocks noChangeShapeType="1"/>
            </p:cNvSpPr>
            <p:nvPr/>
          </p:nvSpPr>
          <p:spPr bwMode="auto">
            <a:xfrm>
              <a:off x="104" y="2095"/>
              <a:ext cx="2163" cy="1245"/>
            </a:xfrm>
            <a:prstGeom prst="line">
              <a:avLst/>
            </a:prstGeom>
            <a:noFill/>
            <a:ln w="26988">
              <a:solidFill>
                <a:srgbClr val="31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35" name="Line 208"/>
            <p:cNvSpPr>
              <a:spLocks noChangeShapeType="1"/>
            </p:cNvSpPr>
            <p:nvPr/>
          </p:nvSpPr>
          <p:spPr bwMode="auto">
            <a:xfrm>
              <a:off x="104" y="2086"/>
              <a:ext cx="2178" cy="1254"/>
            </a:xfrm>
            <a:prstGeom prst="line">
              <a:avLst/>
            </a:prstGeom>
            <a:noFill/>
            <a:ln w="26988">
              <a:solidFill>
                <a:srgbClr val="31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36" name="Line 209"/>
            <p:cNvSpPr>
              <a:spLocks noChangeShapeType="1"/>
            </p:cNvSpPr>
            <p:nvPr/>
          </p:nvSpPr>
          <p:spPr bwMode="auto">
            <a:xfrm>
              <a:off x="104" y="2073"/>
              <a:ext cx="2202" cy="1267"/>
            </a:xfrm>
            <a:prstGeom prst="line">
              <a:avLst/>
            </a:prstGeom>
            <a:noFill/>
            <a:ln w="26988">
              <a:solidFill>
                <a:srgbClr val="32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37" name="Line 210"/>
            <p:cNvSpPr>
              <a:spLocks noChangeShapeType="1"/>
            </p:cNvSpPr>
            <p:nvPr/>
          </p:nvSpPr>
          <p:spPr bwMode="auto">
            <a:xfrm>
              <a:off x="104" y="2064"/>
              <a:ext cx="2217" cy="1276"/>
            </a:xfrm>
            <a:prstGeom prst="line">
              <a:avLst/>
            </a:prstGeom>
            <a:noFill/>
            <a:ln w="26988">
              <a:solidFill>
                <a:srgbClr val="32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38" name="Line 211"/>
            <p:cNvSpPr>
              <a:spLocks noChangeShapeType="1"/>
            </p:cNvSpPr>
            <p:nvPr/>
          </p:nvSpPr>
          <p:spPr bwMode="auto">
            <a:xfrm>
              <a:off x="104" y="2051"/>
              <a:ext cx="2239" cy="1289"/>
            </a:xfrm>
            <a:prstGeom prst="line">
              <a:avLst/>
            </a:prstGeom>
            <a:noFill/>
            <a:ln w="26988">
              <a:solidFill>
                <a:srgbClr val="33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39" name="Line 212"/>
            <p:cNvSpPr>
              <a:spLocks noChangeShapeType="1"/>
            </p:cNvSpPr>
            <p:nvPr/>
          </p:nvSpPr>
          <p:spPr bwMode="auto">
            <a:xfrm>
              <a:off x="104" y="2043"/>
              <a:ext cx="2254" cy="1297"/>
            </a:xfrm>
            <a:prstGeom prst="line">
              <a:avLst/>
            </a:prstGeom>
            <a:noFill/>
            <a:ln w="26988">
              <a:solidFill>
                <a:srgbClr val="33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40" name="Line 213"/>
            <p:cNvSpPr>
              <a:spLocks noChangeShapeType="1"/>
            </p:cNvSpPr>
            <p:nvPr/>
          </p:nvSpPr>
          <p:spPr bwMode="auto">
            <a:xfrm>
              <a:off x="104" y="2038"/>
              <a:ext cx="2264" cy="1302"/>
            </a:xfrm>
            <a:prstGeom prst="line">
              <a:avLst/>
            </a:prstGeom>
            <a:noFill/>
            <a:ln w="26988">
              <a:solidFill>
                <a:srgbClr val="33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41" name="Line 214"/>
            <p:cNvSpPr>
              <a:spLocks noChangeShapeType="1"/>
            </p:cNvSpPr>
            <p:nvPr/>
          </p:nvSpPr>
          <p:spPr bwMode="auto">
            <a:xfrm>
              <a:off x="104" y="2029"/>
              <a:ext cx="2278" cy="1311"/>
            </a:xfrm>
            <a:prstGeom prst="line">
              <a:avLst/>
            </a:prstGeom>
            <a:noFill/>
            <a:ln w="26988">
              <a:solidFill>
                <a:srgbClr val="34C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42" name="Line 215"/>
            <p:cNvSpPr>
              <a:spLocks noChangeShapeType="1"/>
            </p:cNvSpPr>
            <p:nvPr/>
          </p:nvSpPr>
          <p:spPr bwMode="auto">
            <a:xfrm>
              <a:off x="104" y="2016"/>
              <a:ext cx="2300" cy="1324"/>
            </a:xfrm>
            <a:prstGeom prst="line">
              <a:avLst/>
            </a:prstGeom>
            <a:noFill/>
            <a:ln w="26988">
              <a:solidFill>
                <a:srgbClr val="34C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43" name="Line 216"/>
            <p:cNvSpPr>
              <a:spLocks noChangeShapeType="1"/>
            </p:cNvSpPr>
            <p:nvPr/>
          </p:nvSpPr>
          <p:spPr bwMode="auto">
            <a:xfrm>
              <a:off x="104" y="2007"/>
              <a:ext cx="2316" cy="1333"/>
            </a:xfrm>
            <a:prstGeom prst="line">
              <a:avLst/>
            </a:prstGeom>
            <a:noFill/>
            <a:ln w="26988">
              <a:solidFill>
                <a:srgbClr val="34C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44" name="Line 217"/>
            <p:cNvSpPr>
              <a:spLocks noChangeShapeType="1"/>
            </p:cNvSpPr>
            <p:nvPr/>
          </p:nvSpPr>
          <p:spPr bwMode="auto">
            <a:xfrm>
              <a:off x="104" y="1995"/>
              <a:ext cx="2337" cy="1345"/>
            </a:xfrm>
            <a:prstGeom prst="line">
              <a:avLst/>
            </a:prstGeom>
            <a:noFill/>
            <a:ln w="26988">
              <a:solidFill>
                <a:srgbClr val="35C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45" name="Line 218"/>
            <p:cNvSpPr>
              <a:spLocks noChangeShapeType="1"/>
            </p:cNvSpPr>
            <p:nvPr/>
          </p:nvSpPr>
          <p:spPr bwMode="auto">
            <a:xfrm>
              <a:off x="104" y="1986"/>
              <a:ext cx="2354" cy="1354"/>
            </a:xfrm>
            <a:prstGeom prst="line">
              <a:avLst/>
            </a:prstGeom>
            <a:noFill/>
            <a:ln w="26988">
              <a:solidFill>
                <a:srgbClr val="35C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46" name="Line 219"/>
            <p:cNvSpPr>
              <a:spLocks noChangeShapeType="1"/>
            </p:cNvSpPr>
            <p:nvPr/>
          </p:nvSpPr>
          <p:spPr bwMode="auto">
            <a:xfrm>
              <a:off x="104" y="1972"/>
              <a:ext cx="2377" cy="1368"/>
            </a:xfrm>
            <a:prstGeom prst="line">
              <a:avLst/>
            </a:prstGeom>
            <a:noFill/>
            <a:ln w="26988">
              <a:solidFill>
                <a:srgbClr val="36C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47" name="Line 220"/>
            <p:cNvSpPr>
              <a:spLocks noChangeShapeType="1"/>
            </p:cNvSpPr>
            <p:nvPr/>
          </p:nvSpPr>
          <p:spPr bwMode="auto">
            <a:xfrm>
              <a:off x="104" y="1972"/>
              <a:ext cx="2377" cy="1368"/>
            </a:xfrm>
            <a:prstGeom prst="line">
              <a:avLst/>
            </a:prstGeom>
            <a:noFill/>
            <a:ln w="26988">
              <a:solidFill>
                <a:srgbClr val="36C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48" name="Line 221"/>
            <p:cNvSpPr>
              <a:spLocks noChangeShapeType="1"/>
            </p:cNvSpPr>
            <p:nvPr/>
          </p:nvSpPr>
          <p:spPr bwMode="auto">
            <a:xfrm>
              <a:off x="104" y="1960"/>
              <a:ext cx="2397" cy="1380"/>
            </a:xfrm>
            <a:prstGeom prst="line">
              <a:avLst/>
            </a:prstGeom>
            <a:noFill/>
            <a:ln w="26988">
              <a:solidFill>
                <a:srgbClr val="36C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49" name="Line 222"/>
            <p:cNvSpPr>
              <a:spLocks noChangeShapeType="1"/>
            </p:cNvSpPr>
            <p:nvPr/>
          </p:nvSpPr>
          <p:spPr bwMode="auto">
            <a:xfrm>
              <a:off x="104" y="1951"/>
              <a:ext cx="2413" cy="1389"/>
            </a:xfrm>
            <a:prstGeom prst="line">
              <a:avLst/>
            </a:prstGeom>
            <a:noFill/>
            <a:ln w="26988">
              <a:solidFill>
                <a:srgbClr val="37C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50" name="Line 223"/>
            <p:cNvSpPr>
              <a:spLocks noChangeShapeType="1"/>
            </p:cNvSpPr>
            <p:nvPr/>
          </p:nvSpPr>
          <p:spPr bwMode="auto">
            <a:xfrm>
              <a:off x="104" y="1938"/>
              <a:ext cx="2436" cy="1402"/>
            </a:xfrm>
            <a:prstGeom prst="line">
              <a:avLst/>
            </a:prstGeom>
            <a:noFill/>
            <a:ln w="26988">
              <a:solidFill>
                <a:srgbClr val="37C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51" name="Line 224"/>
            <p:cNvSpPr>
              <a:spLocks noChangeShapeType="1"/>
            </p:cNvSpPr>
            <p:nvPr/>
          </p:nvSpPr>
          <p:spPr bwMode="auto">
            <a:xfrm>
              <a:off x="104" y="1929"/>
              <a:ext cx="2452" cy="1411"/>
            </a:xfrm>
            <a:prstGeom prst="line">
              <a:avLst/>
            </a:prstGeom>
            <a:noFill/>
            <a:ln w="26988">
              <a:solidFill>
                <a:srgbClr val="38C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52" name="Line 225"/>
            <p:cNvSpPr>
              <a:spLocks noChangeShapeType="1"/>
            </p:cNvSpPr>
            <p:nvPr/>
          </p:nvSpPr>
          <p:spPr bwMode="auto">
            <a:xfrm>
              <a:off x="104" y="1916"/>
              <a:ext cx="2474" cy="1424"/>
            </a:xfrm>
            <a:prstGeom prst="line">
              <a:avLst/>
            </a:prstGeom>
            <a:noFill/>
            <a:ln w="26988">
              <a:solidFill>
                <a:srgbClr val="38C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53" name="Line 226"/>
            <p:cNvSpPr>
              <a:spLocks noChangeShapeType="1"/>
            </p:cNvSpPr>
            <p:nvPr/>
          </p:nvSpPr>
          <p:spPr bwMode="auto">
            <a:xfrm>
              <a:off x="104" y="1908"/>
              <a:ext cx="2489" cy="1432"/>
            </a:xfrm>
            <a:prstGeom prst="line">
              <a:avLst/>
            </a:prstGeom>
            <a:noFill/>
            <a:ln w="26988">
              <a:solidFill>
                <a:srgbClr val="38C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54" name="Line 227"/>
            <p:cNvSpPr>
              <a:spLocks noChangeShapeType="1"/>
            </p:cNvSpPr>
            <p:nvPr/>
          </p:nvSpPr>
          <p:spPr bwMode="auto">
            <a:xfrm>
              <a:off x="104" y="1894"/>
              <a:ext cx="2509" cy="1443"/>
            </a:xfrm>
            <a:prstGeom prst="line">
              <a:avLst/>
            </a:prstGeom>
            <a:noFill/>
            <a:ln w="26988">
              <a:solidFill>
                <a:srgbClr val="39C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55" name="Line 228"/>
            <p:cNvSpPr>
              <a:spLocks noChangeShapeType="1"/>
            </p:cNvSpPr>
            <p:nvPr/>
          </p:nvSpPr>
          <p:spPr bwMode="auto">
            <a:xfrm>
              <a:off x="104" y="1894"/>
              <a:ext cx="2509" cy="1443"/>
            </a:xfrm>
            <a:prstGeom prst="line">
              <a:avLst/>
            </a:prstGeom>
            <a:noFill/>
            <a:ln w="26988">
              <a:solidFill>
                <a:srgbClr val="39C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56" name="Line 229"/>
            <p:cNvSpPr>
              <a:spLocks noChangeShapeType="1"/>
            </p:cNvSpPr>
            <p:nvPr/>
          </p:nvSpPr>
          <p:spPr bwMode="auto">
            <a:xfrm>
              <a:off x="104" y="1881"/>
              <a:ext cx="2509" cy="1443"/>
            </a:xfrm>
            <a:prstGeom prst="line">
              <a:avLst/>
            </a:prstGeom>
            <a:noFill/>
            <a:ln w="26988">
              <a:solidFill>
                <a:srgbClr val="39C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57" name="Line 230"/>
            <p:cNvSpPr>
              <a:spLocks noChangeShapeType="1"/>
            </p:cNvSpPr>
            <p:nvPr/>
          </p:nvSpPr>
          <p:spPr bwMode="auto">
            <a:xfrm>
              <a:off x="104" y="1872"/>
              <a:ext cx="2509" cy="1443"/>
            </a:xfrm>
            <a:prstGeom prst="line">
              <a:avLst/>
            </a:prstGeom>
            <a:noFill/>
            <a:ln w="26988">
              <a:solidFill>
                <a:srgbClr val="3AC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58" name="Line 231"/>
            <p:cNvSpPr>
              <a:spLocks noChangeShapeType="1"/>
            </p:cNvSpPr>
            <p:nvPr/>
          </p:nvSpPr>
          <p:spPr bwMode="auto">
            <a:xfrm>
              <a:off x="104" y="1860"/>
              <a:ext cx="2509" cy="1443"/>
            </a:xfrm>
            <a:prstGeom prst="line">
              <a:avLst/>
            </a:prstGeom>
            <a:noFill/>
            <a:ln w="26988">
              <a:solidFill>
                <a:srgbClr val="3AC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59" name="Line 232"/>
            <p:cNvSpPr>
              <a:spLocks noChangeShapeType="1"/>
            </p:cNvSpPr>
            <p:nvPr/>
          </p:nvSpPr>
          <p:spPr bwMode="auto">
            <a:xfrm>
              <a:off x="104" y="1851"/>
              <a:ext cx="2509" cy="1443"/>
            </a:xfrm>
            <a:prstGeom prst="line">
              <a:avLst/>
            </a:prstGeom>
            <a:noFill/>
            <a:ln w="26988">
              <a:solidFill>
                <a:srgbClr val="3BC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60" name="Line 233"/>
            <p:cNvSpPr>
              <a:spLocks noChangeShapeType="1"/>
            </p:cNvSpPr>
            <p:nvPr/>
          </p:nvSpPr>
          <p:spPr bwMode="auto">
            <a:xfrm>
              <a:off x="104" y="1838"/>
              <a:ext cx="2509" cy="1443"/>
            </a:xfrm>
            <a:prstGeom prst="line">
              <a:avLst/>
            </a:prstGeom>
            <a:noFill/>
            <a:ln w="26988">
              <a:solidFill>
                <a:srgbClr val="3BC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61" name="Line 234"/>
            <p:cNvSpPr>
              <a:spLocks noChangeShapeType="1"/>
            </p:cNvSpPr>
            <p:nvPr/>
          </p:nvSpPr>
          <p:spPr bwMode="auto">
            <a:xfrm>
              <a:off x="104" y="1830"/>
              <a:ext cx="2509" cy="1443"/>
            </a:xfrm>
            <a:prstGeom prst="line">
              <a:avLst/>
            </a:prstGeom>
            <a:noFill/>
            <a:ln w="26988">
              <a:solidFill>
                <a:srgbClr val="3BC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62" name="Line 235"/>
            <p:cNvSpPr>
              <a:spLocks noChangeShapeType="1"/>
            </p:cNvSpPr>
            <p:nvPr/>
          </p:nvSpPr>
          <p:spPr bwMode="auto">
            <a:xfrm>
              <a:off x="104" y="1825"/>
              <a:ext cx="2509" cy="1443"/>
            </a:xfrm>
            <a:prstGeom prst="line">
              <a:avLst/>
            </a:prstGeom>
            <a:noFill/>
            <a:ln w="26988">
              <a:solidFill>
                <a:srgbClr val="3CC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63" name="Line 236"/>
            <p:cNvSpPr>
              <a:spLocks noChangeShapeType="1"/>
            </p:cNvSpPr>
            <p:nvPr/>
          </p:nvSpPr>
          <p:spPr bwMode="auto">
            <a:xfrm>
              <a:off x="104" y="1816"/>
              <a:ext cx="2509" cy="1443"/>
            </a:xfrm>
            <a:prstGeom prst="line">
              <a:avLst/>
            </a:prstGeom>
            <a:noFill/>
            <a:ln w="26988">
              <a:solidFill>
                <a:srgbClr val="3CC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64" name="Line 237"/>
            <p:cNvSpPr>
              <a:spLocks noChangeShapeType="1"/>
            </p:cNvSpPr>
            <p:nvPr/>
          </p:nvSpPr>
          <p:spPr bwMode="auto">
            <a:xfrm>
              <a:off x="104" y="1803"/>
              <a:ext cx="2509" cy="1443"/>
            </a:xfrm>
            <a:prstGeom prst="line">
              <a:avLst/>
            </a:prstGeom>
            <a:noFill/>
            <a:ln w="26988">
              <a:solidFill>
                <a:srgbClr val="3CC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65" name="Line 238"/>
            <p:cNvSpPr>
              <a:spLocks noChangeShapeType="1"/>
            </p:cNvSpPr>
            <p:nvPr/>
          </p:nvSpPr>
          <p:spPr bwMode="auto">
            <a:xfrm>
              <a:off x="104" y="1794"/>
              <a:ext cx="2509" cy="1443"/>
            </a:xfrm>
            <a:prstGeom prst="line">
              <a:avLst/>
            </a:prstGeom>
            <a:noFill/>
            <a:ln w="26988">
              <a:solidFill>
                <a:srgbClr val="3DC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66" name="Line 239"/>
            <p:cNvSpPr>
              <a:spLocks noChangeShapeType="1"/>
            </p:cNvSpPr>
            <p:nvPr/>
          </p:nvSpPr>
          <p:spPr bwMode="auto">
            <a:xfrm>
              <a:off x="104" y="1781"/>
              <a:ext cx="2509" cy="1443"/>
            </a:xfrm>
            <a:prstGeom prst="line">
              <a:avLst/>
            </a:prstGeom>
            <a:noFill/>
            <a:ln w="26988">
              <a:solidFill>
                <a:srgbClr val="3DC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67" name="Line 240"/>
            <p:cNvSpPr>
              <a:spLocks noChangeShapeType="1"/>
            </p:cNvSpPr>
            <p:nvPr/>
          </p:nvSpPr>
          <p:spPr bwMode="auto">
            <a:xfrm>
              <a:off x="104" y="1773"/>
              <a:ext cx="2509" cy="1443"/>
            </a:xfrm>
            <a:prstGeom prst="line">
              <a:avLst/>
            </a:prstGeom>
            <a:noFill/>
            <a:ln w="26988">
              <a:solidFill>
                <a:srgbClr val="3EC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68" name="Line 241"/>
            <p:cNvSpPr>
              <a:spLocks noChangeShapeType="1"/>
            </p:cNvSpPr>
            <p:nvPr/>
          </p:nvSpPr>
          <p:spPr bwMode="auto">
            <a:xfrm>
              <a:off x="104" y="1759"/>
              <a:ext cx="2509" cy="1443"/>
            </a:xfrm>
            <a:prstGeom prst="line">
              <a:avLst/>
            </a:prstGeom>
            <a:noFill/>
            <a:ln w="26988">
              <a:solidFill>
                <a:srgbClr val="3EC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69" name="Line 242"/>
            <p:cNvSpPr>
              <a:spLocks noChangeShapeType="1"/>
            </p:cNvSpPr>
            <p:nvPr/>
          </p:nvSpPr>
          <p:spPr bwMode="auto">
            <a:xfrm>
              <a:off x="104" y="1751"/>
              <a:ext cx="2509" cy="1443"/>
            </a:xfrm>
            <a:prstGeom prst="line">
              <a:avLst/>
            </a:prstGeom>
            <a:noFill/>
            <a:ln w="26988">
              <a:solidFill>
                <a:srgbClr val="3EC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70" name="Line 243"/>
            <p:cNvSpPr>
              <a:spLocks noChangeShapeType="1"/>
            </p:cNvSpPr>
            <p:nvPr/>
          </p:nvSpPr>
          <p:spPr bwMode="auto">
            <a:xfrm>
              <a:off x="104" y="1746"/>
              <a:ext cx="2509" cy="1443"/>
            </a:xfrm>
            <a:prstGeom prst="line">
              <a:avLst/>
            </a:prstGeom>
            <a:noFill/>
            <a:ln w="26988">
              <a:solidFill>
                <a:srgbClr val="3FC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71" name="Line 244"/>
            <p:cNvSpPr>
              <a:spLocks noChangeShapeType="1"/>
            </p:cNvSpPr>
            <p:nvPr/>
          </p:nvSpPr>
          <p:spPr bwMode="auto">
            <a:xfrm>
              <a:off x="104" y="1737"/>
              <a:ext cx="2509" cy="1443"/>
            </a:xfrm>
            <a:prstGeom prst="line">
              <a:avLst/>
            </a:prstGeom>
            <a:noFill/>
            <a:ln w="26988">
              <a:solidFill>
                <a:srgbClr val="3FC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72" name="Line 245"/>
            <p:cNvSpPr>
              <a:spLocks noChangeShapeType="1"/>
            </p:cNvSpPr>
            <p:nvPr/>
          </p:nvSpPr>
          <p:spPr bwMode="auto">
            <a:xfrm>
              <a:off x="104" y="1725"/>
              <a:ext cx="2509" cy="1443"/>
            </a:xfrm>
            <a:prstGeom prst="line">
              <a:avLst/>
            </a:prstGeom>
            <a:noFill/>
            <a:ln w="26988">
              <a:solidFill>
                <a:srgbClr val="40D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73" name="Line 246"/>
            <p:cNvSpPr>
              <a:spLocks noChangeShapeType="1"/>
            </p:cNvSpPr>
            <p:nvPr/>
          </p:nvSpPr>
          <p:spPr bwMode="auto">
            <a:xfrm>
              <a:off x="104" y="1716"/>
              <a:ext cx="2509" cy="1443"/>
            </a:xfrm>
            <a:prstGeom prst="line">
              <a:avLst/>
            </a:prstGeom>
            <a:noFill/>
            <a:ln w="26988">
              <a:solidFill>
                <a:srgbClr val="40D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74" name="Line 247"/>
            <p:cNvSpPr>
              <a:spLocks noChangeShapeType="1"/>
            </p:cNvSpPr>
            <p:nvPr/>
          </p:nvSpPr>
          <p:spPr bwMode="auto">
            <a:xfrm>
              <a:off x="104" y="1703"/>
              <a:ext cx="2509" cy="1443"/>
            </a:xfrm>
            <a:prstGeom prst="line">
              <a:avLst/>
            </a:prstGeom>
            <a:noFill/>
            <a:ln w="26988">
              <a:solidFill>
                <a:srgbClr val="40D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75" name="Line 248"/>
            <p:cNvSpPr>
              <a:spLocks noChangeShapeType="1"/>
            </p:cNvSpPr>
            <p:nvPr/>
          </p:nvSpPr>
          <p:spPr bwMode="auto">
            <a:xfrm>
              <a:off x="104" y="1695"/>
              <a:ext cx="2509" cy="1443"/>
            </a:xfrm>
            <a:prstGeom prst="line">
              <a:avLst/>
            </a:prstGeom>
            <a:noFill/>
            <a:ln w="26988">
              <a:solidFill>
                <a:srgbClr val="41D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76" name="Line 249"/>
            <p:cNvSpPr>
              <a:spLocks noChangeShapeType="1"/>
            </p:cNvSpPr>
            <p:nvPr/>
          </p:nvSpPr>
          <p:spPr bwMode="auto">
            <a:xfrm>
              <a:off x="104" y="1681"/>
              <a:ext cx="2509" cy="1443"/>
            </a:xfrm>
            <a:prstGeom prst="line">
              <a:avLst/>
            </a:prstGeom>
            <a:noFill/>
            <a:ln w="26988">
              <a:solidFill>
                <a:srgbClr val="41D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77" name="Line 250"/>
            <p:cNvSpPr>
              <a:spLocks noChangeShapeType="1"/>
            </p:cNvSpPr>
            <p:nvPr/>
          </p:nvSpPr>
          <p:spPr bwMode="auto">
            <a:xfrm>
              <a:off x="104" y="1681"/>
              <a:ext cx="2509" cy="1443"/>
            </a:xfrm>
            <a:prstGeom prst="line">
              <a:avLst/>
            </a:prstGeom>
            <a:noFill/>
            <a:ln w="26988">
              <a:solidFill>
                <a:srgbClr val="41D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78" name="Line 251"/>
            <p:cNvSpPr>
              <a:spLocks noChangeShapeType="1"/>
            </p:cNvSpPr>
            <p:nvPr/>
          </p:nvSpPr>
          <p:spPr bwMode="auto">
            <a:xfrm>
              <a:off x="104" y="1668"/>
              <a:ext cx="2509" cy="1443"/>
            </a:xfrm>
            <a:prstGeom prst="line">
              <a:avLst/>
            </a:prstGeom>
            <a:noFill/>
            <a:ln w="26988">
              <a:solidFill>
                <a:srgbClr val="42D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79" name="Line 252"/>
            <p:cNvSpPr>
              <a:spLocks noChangeShapeType="1"/>
            </p:cNvSpPr>
            <p:nvPr/>
          </p:nvSpPr>
          <p:spPr bwMode="auto">
            <a:xfrm>
              <a:off x="104" y="1659"/>
              <a:ext cx="2509" cy="1443"/>
            </a:xfrm>
            <a:prstGeom prst="line">
              <a:avLst/>
            </a:prstGeom>
            <a:noFill/>
            <a:ln w="26988">
              <a:solidFill>
                <a:srgbClr val="42D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80" name="Line 253"/>
            <p:cNvSpPr>
              <a:spLocks noChangeShapeType="1"/>
            </p:cNvSpPr>
            <p:nvPr/>
          </p:nvSpPr>
          <p:spPr bwMode="auto">
            <a:xfrm>
              <a:off x="104" y="1646"/>
              <a:ext cx="2509" cy="1443"/>
            </a:xfrm>
            <a:prstGeom prst="line">
              <a:avLst/>
            </a:prstGeom>
            <a:noFill/>
            <a:ln w="26988">
              <a:solidFill>
                <a:srgbClr val="43D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81" name="Line 254"/>
            <p:cNvSpPr>
              <a:spLocks noChangeShapeType="1"/>
            </p:cNvSpPr>
            <p:nvPr/>
          </p:nvSpPr>
          <p:spPr bwMode="auto">
            <a:xfrm>
              <a:off x="104" y="1638"/>
              <a:ext cx="2509" cy="1443"/>
            </a:xfrm>
            <a:prstGeom prst="line">
              <a:avLst/>
            </a:prstGeom>
            <a:noFill/>
            <a:ln w="26988">
              <a:solidFill>
                <a:srgbClr val="43D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82" name="Line 255"/>
            <p:cNvSpPr>
              <a:spLocks noChangeShapeType="1"/>
            </p:cNvSpPr>
            <p:nvPr/>
          </p:nvSpPr>
          <p:spPr bwMode="auto">
            <a:xfrm>
              <a:off x="104" y="1624"/>
              <a:ext cx="2509" cy="1443"/>
            </a:xfrm>
            <a:prstGeom prst="line">
              <a:avLst/>
            </a:prstGeom>
            <a:noFill/>
            <a:ln w="26988">
              <a:solidFill>
                <a:srgbClr val="43D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83" name="Line 256"/>
            <p:cNvSpPr>
              <a:spLocks noChangeShapeType="1"/>
            </p:cNvSpPr>
            <p:nvPr/>
          </p:nvSpPr>
          <p:spPr bwMode="auto">
            <a:xfrm>
              <a:off x="104" y="1616"/>
              <a:ext cx="2509" cy="1443"/>
            </a:xfrm>
            <a:prstGeom prst="line">
              <a:avLst/>
            </a:prstGeom>
            <a:noFill/>
            <a:ln w="26988">
              <a:solidFill>
                <a:srgbClr val="44D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84" name="Line 257"/>
            <p:cNvSpPr>
              <a:spLocks noChangeShapeType="1"/>
            </p:cNvSpPr>
            <p:nvPr/>
          </p:nvSpPr>
          <p:spPr bwMode="auto">
            <a:xfrm>
              <a:off x="104" y="1603"/>
              <a:ext cx="2509" cy="1443"/>
            </a:xfrm>
            <a:prstGeom prst="line">
              <a:avLst/>
            </a:prstGeom>
            <a:noFill/>
            <a:ln w="26988">
              <a:solidFill>
                <a:srgbClr val="44D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85" name="Line 258"/>
            <p:cNvSpPr>
              <a:spLocks noChangeShapeType="1"/>
            </p:cNvSpPr>
            <p:nvPr/>
          </p:nvSpPr>
          <p:spPr bwMode="auto">
            <a:xfrm>
              <a:off x="104" y="1603"/>
              <a:ext cx="2509" cy="1443"/>
            </a:xfrm>
            <a:prstGeom prst="line">
              <a:avLst/>
            </a:prstGeom>
            <a:noFill/>
            <a:ln w="26988">
              <a:solidFill>
                <a:srgbClr val="44D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86" name="Line 259"/>
            <p:cNvSpPr>
              <a:spLocks noChangeShapeType="1"/>
            </p:cNvSpPr>
            <p:nvPr/>
          </p:nvSpPr>
          <p:spPr bwMode="auto">
            <a:xfrm>
              <a:off x="104" y="1590"/>
              <a:ext cx="2509" cy="1443"/>
            </a:xfrm>
            <a:prstGeom prst="line">
              <a:avLst/>
            </a:prstGeom>
            <a:noFill/>
            <a:ln w="26988">
              <a:solidFill>
                <a:srgbClr val="45D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87" name="Line 260"/>
            <p:cNvSpPr>
              <a:spLocks noChangeShapeType="1"/>
            </p:cNvSpPr>
            <p:nvPr/>
          </p:nvSpPr>
          <p:spPr bwMode="auto">
            <a:xfrm>
              <a:off x="104" y="1582"/>
              <a:ext cx="2509" cy="1443"/>
            </a:xfrm>
            <a:prstGeom prst="line">
              <a:avLst/>
            </a:prstGeom>
            <a:noFill/>
            <a:ln w="26988">
              <a:solidFill>
                <a:srgbClr val="45D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88" name="Line 261"/>
            <p:cNvSpPr>
              <a:spLocks noChangeShapeType="1"/>
            </p:cNvSpPr>
            <p:nvPr/>
          </p:nvSpPr>
          <p:spPr bwMode="auto">
            <a:xfrm>
              <a:off x="104" y="1568"/>
              <a:ext cx="2509" cy="1443"/>
            </a:xfrm>
            <a:prstGeom prst="line">
              <a:avLst/>
            </a:prstGeom>
            <a:noFill/>
            <a:ln w="26988">
              <a:solidFill>
                <a:srgbClr val="46D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89" name="Line 262"/>
            <p:cNvSpPr>
              <a:spLocks noChangeShapeType="1"/>
            </p:cNvSpPr>
            <p:nvPr/>
          </p:nvSpPr>
          <p:spPr bwMode="auto">
            <a:xfrm>
              <a:off x="104" y="1560"/>
              <a:ext cx="2509" cy="1443"/>
            </a:xfrm>
            <a:prstGeom prst="line">
              <a:avLst/>
            </a:prstGeom>
            <a:noFill/>
            <a:ln w="26988">
              <a:solidFill>
                <a:srgbClr val="46D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90" name="Line 263"/>
            <p:cNvSpPr>
              <a:spLocks noChangeShapeType="1"/>
            </p:cNvSpPr>
            <p:nvPr/>
          </p:nvSpPr>
          <p:spPr bwMode="auto">
            <a:xfrm>
              <a:off x="104" y="1546"/>
              <a:ext cx="2509" cy="1443"/>
            </a:xfrm>
            <a:prstGeom prst="line">
              <a:avLst/>
            </a:prstGeom>
            <a:noFill/>
            <a:ln w="26988">
              <a:solidFill>
                <a:srgbClr val="46D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91" name="Line 264"/>
            <p:cNvSpPr>
              <a:spLocks noChangeShapeType="1"/>
            </p:cNvSpPr>
            <p:nvPr/>
          </p:nvSpPr>
          <p:spPr bwMode="auto">
            <a:xfrm>
              <a:off x="104" y="1538"/>
              <a:ext cx="2509" cy="1443"/>
            </a:xfrm>
            <a:prstGeom prst="line">
              <a:avLst/>
            </a:prstGeom>
            <a:noFill/>
            <a:ln w="26988">
              <a:solidFill>
                <a:srgbClr val="47D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92" name="Line 265"/>
            <p:cNvSpPr>
              <a:spLocks noChangeShapeType="1"/>
            </p:cNvSpPr>
            <p:nvPr/>
          </p:nvSpPr>
          <p:spPr bwMode="auto">
            <a:xfrm>
              <a:off x="104" y="1533"/>
              <a:ext cx="2509" cy="1443"/>
            </a:xfrm>
            <a:prstGeom prst="line">
              <a:avLst/>
            </a:prstGeom>
            <a:noFill/>
            <a:ln w="26988">
              <a:solidFill>
                <a:srgbClr val="47D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93" name="Line 266"/>
            <p:cNvSpPr>
              <a:spLocks noChangeShapeType="1"/>
            </p:cNvSpPr>
            <p:nvPr/>
          </p:nvSpPr>
          <p:spPr bwMode="auto">
            <a:xfrm>
              <a:off x="104" y="1524"/>
              <a:ext cx="2509" cy="1443"/>
            </a:xfrm>
            <a:prstGeom prst="line">
              <a:avLst/>
            </a:prstGeom>
            <a:noFill/>
            <a:ln w="26988">
              <a:solidFill>
                <a:srgbClr val="48D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94" name="Line 267"/>
            <p:cNvSpPr>
              <a:spLocks noChangeShapeType="1"/>
            </p:cNvSpPr>
            <p:nvPr/>
          </p:nvSpPr>
          <p:spPr bwMode="auto">
            <a:xfrm>
              <a:off x="104" y="1511"/>
              <a:ext cx="2509" cy="1443"/>
            </a:xfrm>
            <a:prstGeom prst="line">
              <a:avLst/>
            </a:prstGeom>
            <a:noFill/>
            <a:ln w="26988">
              <a:solidFill>
                <a:srgbClr val="48D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95" name="Line 268"/>
            <p:cNvSpPr>
              <a:spLocks noChangeShapeType="1"/>
            </p:cNvSpPr>
            <p:nvPr/>
          </p:nvSpPr>
          <p:spPr bwMode="auto">
            <a:xfrm>
              <a:off x="104" y="1503"/>
              <a:ext cx="2509" cy="1443"/>
            </a:xfrm>
            <a:prstGeom prst="line">
              <a:avLst/>
            </a:prstGeom>
            <a:noFill/>
            <a:ln w="26988">
              <a:solidFill>
                <a:srgbClr val="48D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96" name="Line 269"/>
            <p:cNvSpPr>
              <a:spLocks noChangeShapeType="1"/>
            </p:cNvSpPr>
            <p:nvPr/>
          </p:nvSpPr>
          <p:spPr bwMode="auto">
            <a:xfrm>
              <a:off x="104" y="1489"/>
              <a:ext cx="2509" cy="1443"/>
            </a:xfrm>
            <a:prstGeom prst="line">
              <a:avLst/>
            </a:prstGeom>
            <a:noFill/>
            <a:ln w="26988">
              <a:solidFill>
                <a:srgbClr val="49D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97" name="Line 270"/>
            <p:cNvSpPr>
              <a:spLocks noChangeShapeType="1"/>
            </p:cNvSpPr>
            <p:nvPr/>
          </p:nvSpPr>
          <p:spPr bwMode="auto">
            <a:xfrm>
              <a:off x="104" y="1481"/>
              <a:ext cx="2509" cy="1443"/>
            </a:xfrm>
            <a:prstGeom prst="line">
              <a:avLst/>
            </a:prstGeom>
            <a:noFill/>
            <a:ln w="26988">
              <a:solidFill>
                <a:srgbClr val="49D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98" name="Line 271"/>
            <p:cNvSpPr>
              <a:spLocks noChangeShapeType="1"/>
            </p:cNvSpPr>
            <p:nvPr/>
          </p:nvSpPr>
          <p:spPr bwMode="auto">
            <a:xfrm>
              <a:off x="104" y="1468"/>
              <a:ext cx="2509" cy="1443"/>
            </a:xfrm>
            <a:prstGeom prst="line">
              <a:avLst/>
            </a:prstGeom>
            <a:noFill/>
            <a:ln w="26988">
              <a:solidFill>
                <a:srgbClr val="49D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199" name="Line 272"/>
            <p:cNvSpPr>
              <a:spLocks noChangeShapeType="1"/>
            </p:cNvSpPr>
            <p:nvPr/>
          </p:nvSpPr>
          <p:spPr bwMode="auto">
            <a:xfrm>
              <a:off x="104" y="1460"/>
              <a:ext cx="2509" cy="1443"/>
            </a:xfrm>
            <a:prstGeom prst="line">
              <a:avLst/>
            </a:prstGeom>
            <a:noFill/>
            <a:ln w="26988">
              <a:solidFill>
                <a:srgbClr val="4AD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00" name="Line 273"/>
            <p:cNvSpPr>
              <a:spLocks noChangeShapeType="1"/>
            </p:cNvSpPr>
            <p:nvPr/>
          </p:nvSpPr>
          <p:spPr bwMode="auto">
            <a:xfrm>
              <a:off x="104" y="1455"/>
              <a:ext cx="2509" cy="1443"/>
            </a:xfrm>
            <a:prstGeom prst="line">
              <a:avLst/>
            </a:prstGeom>
            <a:noFill/>
            <a:ln w="26988">
              <a:solidFill>
                <a:srgbClr val="4AD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01" name="Line 274"/>
            <p:cNvSpPr>
              <a:spLocks noChangeShapeType="1"/>
            </p:cNvSpPr>
            <p:nvPr/>
          </p:nvSpPr>
          <p:spPr bwMode="auto">
            <a:xfrm>
              <a:off x="104" y="1447"/>
              <a:ext cx="2509" cy="1443"/>
            </a:xfrm>
            <a:prstGeom prst="line">
              <a:avLst/>
            </a:prstGeom>
            <a:noFill/>
            <a:ln w="26988">
              <a:solidFill>
                <a:srgbClr val="4BD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02" name="Line 275"/>
            <p:cNvSpPr>
              <a:spLocks noChangeShapeType="1"/>
            </p:cNvSpPr>
            <p:nvPr/>
          </p:nvSpPr>
          <p:spPr bwMode="auto">
            <a:xfrm>
              <a:off x="104" y="1433"/>
              <a:ext cx="2509" cy="1443"/>
            </a:xfrm>
            <a:prstGeom prst="line">
              <a:avLst/>
            </a:prstGeom>
            <a:noFill/>
            <a:ln w="26988">
              <a:solidFill>
                <a:srgbClr val="4BD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03" name="Line 276"/>
            <p:cNvSpPr>
              <a:spLocks noChangeShapeType="1"/>
            </p:cNvSpPr>
            <p:nvPr/>
          </p:nvSpPr>
          <p:spPr bwMode="auto">
            <a:xfrm>
              <a:off x="104" y="1425"/>
              <a:ext cx="2509" cy="1443"/>
            </a:xfrm>
            <a:prstGeom prst="line">
              <a:avLst/>
            </a:prstGeom>
            <a:noFill/>
            <a:ln w="26988">
              <a:solidFill>
                <a:srgbClr val="4BD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</p:grpSp>
      <p:grpSp>
        <p:nvGrpSpPr>
          <p:cNvPr id="204" name="Group 478"/>
          <p:cNvGrpSpPr>
            <a:grpSpLocks/>
          </p:cNvGrpSpPr>
          <p:nvPr/>
        </p:nvGrpSpPr>
        <p:grpSpPr bwMode="auto">
          <a:xfrm>
            <a:off x="165100" y="2382664"/>
            <a:ext cx="3983038" cy="3211512"/>
            <a:chOff x="104" y="831"/>
            <a:chExt cx="2509" cy="2023"/>
          </a:xfrm>
        </p:grpSpPr>
        <p:sp>
          <p:nvSpPr>
            <p:cNvPr id="205" name="Line 278"/>
            <p:cNvSpPr>
              <a:spLocks noChangeShapeType="1"/>
            </p:cNvSpPr>
            <p:nvPr/>
          </p:nvSpPr>
          <p:spPr bwMode="auto">
            <a:xfrm>
              <a:off x="104" y="1411"/>
              <a:ext cx="2509" cy="1443"/>
            </a:xfrm>
            <a:prstGeom prst="line">
              <a:avLst/>
            </a:prstGeom>
            <a:noFill/>
            <a:ln w="26988">
              <a:solidFill>
                <a:srgbClr val="4CD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06" name="Line 279"/>
            <p:cNvSpPr>
              <a:spLocks noChangeShapeType="1"/>
            </p:cNvSpPr>
            <p:nvPr/>
          </p:nvSpPr>
          <p:spPr bwMode="auto">
            <a:xfrm>
              <a:off x="104" y="1403"/>
              <a:ext cx="2509" cy="1443"/>
            </a:xfrm>
            <a:prstGeom prst="line">
              <a:avLst/>
            </a:prstGeom>
            <a:noFill/>
            <a:ln w="26988">
              <a:solidFill>
                <a:srgbClr val="4CD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07" name="Line 280"/>
            <p:cNvSpPr>
              <a:spLocks noChangeShapeType="1"/>
            </p:cNvSpPr>
            <p:nvPr/>
          </p:nvSpPr>
          <p:spPr bwMode="auto">
            <a:xfrm>
              <a:off x="104" y="1389"/>
              <a:ext cx="2509" cy="1443"/>
            </a:xfrm>
            <a:prstGeom prst="line">
              <a:avLst/>
            </a:prstGeom>
            <a:noFill/>
            <a:ln w="26988">
              <a:solidFill>
                <a:srgbClr val="4CD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08" name="Line 281"/>
            <p:cNvSpPr>
              <a:spLocks noChangeShapeType="1"/>
            </p:cNvSpPr>
            <p:nvPr/>
          </p:nvSpPr>
          <p:spPr bwMode="auto">
            <a:xfrm>
              <a:off x="104" y="1389"/>
              <a:ext cx="2509" cy="1443"/>
            </a:xfrm>
            <a:prstGeom prst="line">
              <a:avLst/>
            </a:prstGeom>
            <a:noFill/>
            <a:ln w="26988">
              <a:solidFill>
                <a:srgbClr val="4DD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09" name="Line 282"/>
            <p:cNvSpPr>
              <a:spLocks noChangeShapeType="1"/>
            </p:cNvSpPr>
            <p:nvPr/>
          </p:nvSpPr>
          <p:spPr bwMode="auto">
            <a:xfrm>
              <a:off x="104" y="1377"/>
              <a:ext cx="2509" cy="1443"/>
            </a:xfrm>
            <a:prstGeom prst="line">
              <a:avLst/>
            </a:prstGeom>
            <a:noFill/>
            <a:ln w="26988">
              <a:solidFill>
                <a:srgbClr val="4DD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10" name="Line 283"/>
            <p:cNvSpPr>
              <a:spLocks noChangeShapeType="1"/>
            </p:cNvSpPr>
            <p:nvPr/>
          </p:nvSpPr>
          <p:spPr bwMode="auto">
            <a:xfrm>
              <a:off x="104" y="1369"/>
              <a:ext cx="2509" cy="1442"/>
            </a:xfrm>
            <a:prstGeom prst="line">
              <a:avLst/>
            </a:prstGeom>
            <a:noFill/>
            <a:ln w="26988">
              <a:solidFill>
                <a:srgbClr val="4ED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11" name="Line 284"/>
            <p:cNvSpPr>
              <a:spLocks noChangeShapeType="1"/>
            </p:cNvSpPr>
            <p:nvPr/>
          </p:nvSpPr>
          <p:spPr bwMode="auto">
            <a:xfrm>
              <a:off x="104" y="1355"/>
              <a:ext cx="2509" cy="1443"/>
            </a:xfrm>
            <a:prstGeom prst="line">
              <a:avLst/>
            </a:prstGeom>
            <a:noFill/>
            <a:ln w="26988">
              <a:solidFill>
                <a:srgbClr val="4ED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12" name="Line 285"/>
            <p:cNvSpPr>
              <a:spLocks noChangeShapeType="1"/>
            </p:cNvSpPr>
            <p:nvPr/>
          </p:nvSpPr>
          <p:spPr bwMode="auto">
            <a:xfrm>
              <a:off x="104" y="1347"/>
              <a:ext cx="2509" cy="1443"/>
            </a:xfrm>
            <a:prstGeom prst="line">
              <a:avLst/>
            </a:prstGeom>
            <a:noFill/>
            <a:ln w="26988">
              <a:solidFill>
                <a:srgbClr val="4ED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13" name="Line 286"/>
            <p:cNvSpPr>
              <a:spLocks noChangeShapeType="1"/>
            </p:cNvSpPr>
            <p:nvPr/>
          </p:nvSpPr>
          <p:spPr bwMode="auto">
            <a:xfrm>
              <a:off x="104" y="1333"/>
              <a:ext cx="2509" cy="1443"/>
            </a:xfrm>
            <a:prstGeom prst="line">
              <a:avLst/>
            </a:prstGeom>
            <a:noFill/>
            <a:ln w="26988">
              <a:solidFill>
                <a:srgbClr val="4FD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14" name="Line 287"/>
            <p:cNvSpPr>
              <a:spLocks noChangeShapeType="1"/>
            </p:cNvSpPr>
            <p:nvPr/>
          </p:nvSpPr>
          <p:spPr bwMode="auto">
            <a:xfrm>
              <a:off x="104" y="1325"/>
              <a:ext cx="2509" cy="1443"/>
            </a:xfrm>
            <a:prstGeom prst="line">
              <a:avLst/>
            </a:prstGeom>
            <a:noFill/>
            <a:ln w="26988">
              <a:solidFill>
                <a:srgbClr val="4FD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15" name="Line 288"/>
            <p:cNvSpPr>
              <a:spLocks noChangeShapeType="1"/>
            </p:cNvSpPr>
            <p:nvPr/>
          </p:nvSpPr>
          <p:spPr bwMode="auto">
            <a:xfrm>
              <a:off x="104" y="1312"/>
              <a:ext cx="2509" cy="1443"/>
            </a:xfrm>
            <a:prstGeom prst="line">
              <a:avLst/>
            </a:prstGeom>
            <a:noFill/>
            <a:ln w="26988">
              <a:solidFill>
                <a:srgbClr val="50D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16" name="Line 289"/>
            <p:cNvSpPr>
              <a:spLocks noChangeShapeType="1"/>
            </p:cNvSpPr>
            <p:nvPr/>
          </p:nvSpPr>
          <p:spPr bwMode="auto">
            <a:xfrm>
              <a:off x="104" y="1312"/>
              <a:ext cx="2509" cy="1443"/>
            </a:xfrm>
            <a:prstGeom prst="line">
              <a:avLst/>
            </a:prstGeom>
            <a:noFill/>
            <a:ln w="26988">
              <a:solidFill>
                <a:srgbClr val="50D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17" name="Line 290"/>
            <p:cNvSpPr>
              <a:spLocks noChangeShapeType="1"/>
            </p:cNvSpPr>
            <p:nvPr/>
          </p:nvSpPr>
          <p:spPr bwMode="auto">
            <a:xfrm>
              <a:off x="104" y="1298"/>
              <a:ext cx="2509" cy="1443"/>
            </a:xfrm>
            <a:prstGeom prst="line">
              <a:avLst/>
            </a:prstGeom>
            <a:noFill/>
            <a:ln w="26988">
              <a:solidFill>
                <a:srgbClr val="50D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18" name="Line 291"/>
            <p:cNvSpPr>
              <a:spLocks noChangeShapeType="1"/>
            </p:cNvSpPr>
            <p:nvPr/>
          </p:nvSpPr>
          <p:spPr bwMode="auto">
            <a:xfrm>
              <a:off x="104" y="1290"/>
              <a:ext cx="2509" cy="1443"/>
            </a:xfrm>
            <a:prstGeom prst="line">
              <a:avLst/>
            </a:prstGeom>
            <a:noFill/>
            <a:ln w="26988">
              <a:solidFill>
                <a:srgbClr val="51D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19" name="Line 292"/>
            <p:cNvSpPr>
              <a:spLocks noChangeShapeType="1"/>
            </p:cNvSpPr>
            <p:nvPr/>
          </p:nvSpPr>
          <p:spPr bwMode="auto">
            <a:xfrm>
              <a:off x="104" y="1276"/>
              <a:ext cx="2509" cy="1443"/>
            </a:xfrm>
            <a:prstGeom prst="line">
              <a:avLst/>
            </a:prstGeom>
            <a:noFill/>
            <a:ln w="26988">
              <a:solidFill>
                <a:srgbClr val="51D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20" name="Line 293"/>
            <p:cNvSpPr>
              <a:spLocks noChangeShapeType="1"/>
            </p:cNvSpPr>
            <p:nvPr/>
          </p:nvSpPr>
          <p:spPr bwMode="auto">
            <a:xfrm>
              <a:off x="104" y="1268"/>
              <a:ext cx="2509" cy="1443"/>
            </a:xfrm>
            <a:prstGeom prst="line">
              <a:avLst/>
            </a:prstGeom>
            <a:noFill/>
            <a:ln w="26988">
              <a:solidFill>
                <a:srgbClr val="51D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21" name="Line 294"/>
            <p:cNvSpPr>
              <a:spLocks noChangeShapeType="1"/>
            </p:cNvSpPr>
            <p:nvPr/>
          </p:nvSpPr>
          <p:spPr bwMode="auto">
            <a:xfrm>
              <a:off x="104" y="1254"/>
              <a:ext cx="2509" cy="1443"/>
            </a:xfrm>
            <a:prstGeom prst="line">
              <a:avLst/>
            </a:prstGeom>
            <a:noFill/>
            <a:ln w="26988">
              <a:solidFill>
                <a:srgbClr val="52D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22" name="Line 295"/>
            <p:cNvSpPr>
              <a:spLocks noChangeShapeType="1"/>
            </p:cNvSpPr>
            <p:nvPr/>
          </p:nvSpPr>
          <p:spPr bwMode="auto">
            <a:xfrm>
              <a:off x="104" y="1246"/>
              <a:ext cx="2509" cy="1443"/>
            </a:xfrm>
            <a:prstGeom prst="line">
              <a:avLst/>
            </a:prstGeom>
            <a:noFill/>
            <a:ln w="26988">
              <a:solidFill>
                <a:srgbClr val="52D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23" name="Line 296"/>
            <p:cNvSpPr>
              <a:spLocks noChangeShapeType="1"/>
            </p:cNvSpPr>
            <p:nvPr/>
          </p:nvSpPr>
          <p:spPr bwMode="auto">
            <a:xfrm>
              <a:off x="104" y="1242"/>
              <a:ext cx="2509" cy="1443"/>
            </a:xfrm>
            <a:prstGeom prst="line">
              <a:avLst/>
            </a:prstGeom>
            <a:noFill/>
            <a:ln w="26988">
              <a:solidFill>
                <a:srgbClr val="53D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24" name="Line 297"/>
            <p:cNvSpPr>
              <a:spLocks noChangeShapeType="1"/>
            </p:cNvSpPr>
            <p:nvPr/>
          </p:nvSpPr>
          <p:spPr bwMode="auto">
            <a:xfrm>
              <a:off x="104" y="1234"/>
              <a:ext cx="2509" cy="1442"/>
            </a:xfrm>
            <a:prstGeom prst="line">
              <a:avLst/>
            </a:prstGeom>
            <a:noFill/>
            <a:ln w="26988">
              <a:solidFill>
                <a:srgbClr val="53D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25" name="Line 298"/>
            <p:cNvSpPr>
              <a:spLocks noChangeShapeType="1"/>
            </p:cNvSpPr>
            <p:nvPr/>
          </p:nvSpPr>
          <p:spPr bwMode="auto">
            <a:xfrm>
              <a:off x="104" y="1220"/>
              <a:ext cx="2509" cy="1443"/>
            </a:xfrm>
            <a:prstGeom prst="line">
              <a:avLst/>
            </a:prstGeom>
            <a:noFill/>
            <a:ln w="26988">
              <a:solidFill>
                <a:srgbClr val="53D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26" name="Line 299"/>
            <p:cNvSpPr>
              <a:spLocks noChangeShapeType="1"/>
            </p:cNvSpPr>
            <p:nvPr/>
          </p:nvSpPr>
          <p:spPr bwMode="auto">
            <a:xfrm>
              <a:off x="104" y="1212"/>
              <a:ext cx="2509" cy="1443"/>
            </a:xfrm>
            <a:prstGeom prst="line">
              <a:avLst/>
            </a:prstGeom>
            <a:noFill/>
            <a:ln w="26988">
              <a:solidFill>
                <a:srgbClr val="54D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27" name="Line 300"/>
            <p:cNvSpPr>
              <a:spLocks noChangeShapeType="1"/>
            </p:cNvSpPr>
            <p:nvPr/>
          </p:nvSpPr>
          <p:spPr bwMode="auto">
            <a:xfrm>
              <a:off x="104" y="1198"/>
              <a:ext cx="2509" cy="1443"/>
            </a:xfrm>
            <a:prstGeom prst="line">
              <a:avLst/>
            </a:prstGeom>
            <a:noFill/>
            <a:ln w="26988">
              <a:solidFill>
                <a:srgbClr val="54D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28" name="Line 301"/>
            <p:cNvSpPr>
              <a:spLocks noChangeShapeType="1"/>
            </p:cNvSpPr>
            <p:nvPr/>
          </p:nvSpPr>
          <p:spPr bwMode="auto">
            <a:xfrm>
              <a:off x="104" y="1190"/>
              <a:ext cx="2509" cy="1443"/>
            </a:xfrm>
            <a:prstGeom prst="line">
              <a:avLst/>
            </a:prstGeom>
            <a:noFill/>
            <a:ln w="26988">
              <a:solidFill>
                <a:srgbClr val="54D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29" name="Line 302"/>
            <p:cNvSpPr>
              <a:spLocks noChangeShapeType="1"/>
            </p:cNvSpPr>
            <p:nvPr/>
          </p:nvSpPr>
          <p:spPr bwMode="auto">
            <a:xfrm>
              <a:off x="104" y="1177"/>
              <a:ext cx="2509" cy="1443"/>
            </a:xfrm>
            <a:prstGeom prst="line">
              <a:avLst/>
            </a:prstGeom>
            <a:noFill/>
            <a:ln w="26988">
              <a:solidFill>
                <a:srgbClr val="55D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30" name="Line 303"/>
            <p:cNvSpPr>
              <a:spLocks noChangeShapeType="1"/>
            </p:cNvSpPr>
            <p:nvPr/>
          </p:nvSpPr>
          <p:spPr bwMode="auto">
            <a:xfrm>
              <a:off x="104" y="1168"/>
              <a:ext cx="2509" cy="1443"/>
            </a:xfrm>
            <a:prstGeom prst="line">
              <a:avLst/>
            </a:prstGeom>
            <a:noFill/>
            <a:ln w="26988">
              <a:solidFill>
                <a:srgbClr val="55D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31" name="Line 304"/>
            <p:cNvSpPr>
              <a:spLocks noChangeShapeType="1"/>
            </p:cNvSpPr>
            <p:nvPr/>
          </p:nvSpPr>
          <p:spPr bwMode="auto">
            <a:xfrm>
              <a:off x="104" y="1163"/>
              <a:ext cx="2509" cy="1443"/>
            </a:xfrm>
            <a:prstGeom prst="line">
              <a:avLst/>
            </a:prstGeom>
            <a:noFill/>
            <a:ln w="26988">
              <a:solidFill>
                <a:srgbClr val="56D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32" name="Line 305"/>
            <p:cNvSpPr>
              <a:spLocks noChangeShapeType="1"/>
            </p:cNvSpPr>
            <p:nvPr/>
          </p:nvSpPr>
          <p:spPr bwMode="auto">
            <a:xfrm>
              <a:off x="104" y="1155"/>
              <a:ext cx="2509" cy="1443"/>
            </a:xfrm>
            <a:prstGeom prst="line">
              <a:avLst/>
            </a:prstGeom>
            <a:noFill/>
            <a:ln w="26988">
              <a:solidFill>
                <a:srgbClr val="56D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33" name="Line 306"/>
            <p:cNvSpPr>
              <a:spLocks noChangeShapeType="1"/>
            </p:cNvSpPr>
            <p:nvPr/>
          </p:nvSpPr>
          <p:spPr bwMode="auto">
            <a:xfrm>
              <a:off x="104" y="1142"/>
              <a:ext cx="2509" cy="1443"/>
            </a:xfrm>
            <a:prstGeom prst="line">
              <a:avLst/>
            </a:prstGeom>
            <a:noFill/>
            <a:ln w="26988">
              <a:solidFill>
                <a:srgbClr val="56D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34" name="Line 307"/>
            <p:cNvSpPr>
              <a:spLocks noChangeShapeType="1"/>
            </p:cNvSpPr>
            <p:nvPr/>
          </p:nvSpPr>
          <p:spPr bwMode="auto">
            <a:xfrm>
              <a:off x="104" y="1134"/>
              <a:ext cx="2509" cy="1443"/>
            </a:xfrm>
            <a:prstGeom prst="line">
              <a:avLst/>
            </a:prstGeom>
            <a:noFill/>
            <a:ln w="26988">
              <a:solidFill>
                <a:srgbClr val="57D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35" name="Line 308"/>
            <p:cNvSpPr>
              <a:spLocks noChangeShapeType="1"/>
            </p:cNvSpPr>
            <p:nvPr/>
          </p:nvSpPr>
          <p:spPr bwMode="auto">
            <a:xfrm>
              <a:off x="104" y="1119"/>
              <a:ext cx="2509" cy="1443"/>
            </a:xfrm>
            <a:prstGeom prst="line">
              <a:avLst/>
            </a:prstGeom>
            <a:noFill/>
            <a:ln w="26988">
              <a:solidFill>
                <a:srgbClr val="57D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36" name="Line 309"/>
            <p:cNvSpPr>
              <a:spLocks noChangeShapeType="1"/>
            </p:cNvSpPr>
            <p:nvPr/>
          </p:nvSpPr>
          <p:spPr bwMode="auto">
            <a:xfrm>
              <a:off x="104" y="1111"/>
              <a:ext cx="2509" cy="1443"/>
            </a:xfrm>
            <a:prstGeom prst="line">
              <a:avLst/>
            </a:prstGeom>
            <a:noFill/>
            <a:ln w="26988">
              <a:solidFill>
                <a:srgbClr val="58D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37" name="Line 310"/>
            <p:cNvSpPr>
              <a:spLocks noChangeShapeType="1"/>
            </p:cNvSpPr>
            <p:nvPr/>
          </p:nvSpPr>
          <p:spPr bwMode="auto">
            <a:xfrm>
              <a:off x="104" y="1099"/>
              <a:ext cx="2509" cy="1442"/>
            </a:xfrm>
            <a:prstGeom prst="line">
              <a:avLst/>
            </a:prstGeom>
            <a:noFill/>
            <a:ln w="26988">
              <a:solidFill>
                <a:srgbClr val="58D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38" name="Line 311"/>
            <p:cNvSpPr>
              <a:spLocks noChangeShapeType="1"/>
            </p:cNvSpPr>
            <p:nvPr/>
          </p:nvSpPr>
          <p:spPr bwMode="auto">
            <a:xfrm>
              <a:off x="104" y="1099"/>
              <a:ext cx="2509" cy="1442"/>
            </a:xfrm>
            <a:prstGeom prst="line">
              <a:avLst/>
            </a:prstGeom>
            <a:noFill/>
            <a:ln w="26988">
              <a:solidFill>
                <a:srgbClr val="58D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39" name="Line 312"/>
            <p:cNvSpPr>
              <a:spLocks noChangeShapeType="1"/>
            </p:cNvSpPr>
            <p:nvPr/>
          </p:nvSpPr>
          <p:spPr bwMode="auto">
            <a:xfrm>
              <a:off x="104" y="1085"/>
              <a:ext cx="2509" cy="1443"/>
            </a:xfrm>
            <a:prstGeom prst="line">
              <a:avLst/>
            </a:prstGeom>
            <a:noFill/>
            <a:ln w="26988">
              <a:solidFill>
                <a:srgbClr val="59D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40" name="Line 313"/>
            <p:cNvSpPr>
              <a:spLocks noChangeShapeType="1"/>
            </p:cNvSpPr>
            <p:nvPr/>
          </p:nvSpPr>
          <p:spPr bwMode="auto">
            <a:xfrm>
              <a:off x="104" y="1077"/>
              <a:ext cx="2509" cy="1443"/>
            </a:xfrm>
            <a:prstGeom prst="line">
              <a:avLst/>
            </a:prstGeom>
            <a:noFill/>
            <a:ln w="26988">
              <a:solidFill>
                <a:srgbClr val="59D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41" name="Line 314"/>
            <p:cNvSpPr>
              <a:spLocks noChangeShapeType="1"/>
            </p:cNvSpPr>
            <p:nvPr/>
          </p:nvSpPr>
          <p:spPr bwMode="auto">
            <a:xfrm>
              <a:off x="104" y="1063"/>
              <a:ext cx="2509" cy="1443"/>
            </a:xfrm>
            <a:prstGeom prst="line">
              <a:avLst/>
            </a:prstGeom>
            <a:noFill/>
            <a:ln w="26988">
              <a:solidFill>
                <a:srgbClr val="59D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42" name="Line 315"/>
            <p:cNvSpPr>
              <a:spLocks noChangeShapeType="1"/>
            </p:cNvSpPr>
            <p:nvPr/>
          </p:nvSpPr>
          <p:spPr bwMode="auto">
            <a:xfrm>
              <a:off x="104" y="1055"/>
              <a:ext cx="2509" cy="1443"/>
            </a:xfrm>
            <a:prstGeom prst="line">
              <a:avLst/>
            </a:prstGeom>
            <a:noFill/>
            <a:ln w="26988">
              <a:solidFill>
                <a:srgbClr val="5AD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43" name="Line 316"/>
            <p:cNvSpPr>
              <a:spLocks noChangeShapeType="1"/>
            </p:cNvSpPr>
            <p:nvPr/>
          </p:nvSpPr>
          <p:spPr bwMode="auto">
            <a:xfrm>
              <a:off x="104" y="1042"/>
              <a:ext cx="2509" cy="1443"/>
            </a:xfrm>
            <a:prstGeom prst="line">
              <a:avLst/>
            </a:prstGeom>
            <a:noFill/>
            <a:ln w="26988">
              <a:solidFill>
                <a:srgbClr val="5AD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44" name="Line 317"/>
            <p:cNvSpPr>
              <a:spLocks noChangeShapeType="1"/>
            </p:cNvSpPr>
            <p:nvPr/>
          </p:nvSpPr>
          <p:spPr bwMode="auto">
            <a:xfrm>
              <a:off x="104" y="1033"/>
              <a:ext cx="2509" cy="1443"/>
            </a:xfrm>
            <a:prstGeom prst="line">
              <a:avLst/>
            </a:prstGeom>
            <a:noFill/>
            <a:ln w="26988">
              <a:solidFill>
                <a:srgbClr val="5BD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45" name="Line 318"/>
            <p:cNvSpPr>
              <a:spLocks noChangeShapeType="1"/>
            </p:cNvSpPr>
            <p:nvPr/>
          </p:nvSpPr>
          <p:spPr bwMode="auto">
            <a:xfrm>
              <a:off x="104" y="1020"/>
              <a:ext cx="2509" cy="1443"/>
            </a:xfrm>
            <a:prstGeom prst="line">
              <a:avLst/>
            </a:prstGeom>
            <a:noFill/>
            <a:ln w="26988">
              <a:solidFill>
                <a:srgbClr val="5BD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46" name="Line 319"/>
            <p:cNvSpPr>
              <a:spLocks noChangeShapeType="1"/>
            </p:cNvSpPr>
            <p:nvPr/>
          </p:nvSpPr>
          <p:spPr bwMode="auto">
            <a:xfrm>
              <a:off x="104" y="1020"/>
              <a:ext cx="2509" cy="1443"/>
            </a:xfrm>
            <a:prstGeom prst="line">
              <a:avLst/>
            </a:prstGeom>
            <a:noFill/>
            <a:ln w="26988">
              <a:solidFill>
                <a:srgbClr val="5BD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47" name="Line 320"/>
            <p:cNvSpPr>
              <a:spLocks noChangeShapeType="1"/>
            </p:cNvSpPr>
            <p:nvPr/>
          </p:nvSpPr>
          <p:spPr bwMode="auto">
            <a:xfrm>
              <a:off x="104" y="1007"/>
              <a:ext cx="2509" cy="1443"/>
            </a:xfrm>
            <a:prstGeom prst="line">
              <a:avLst/>
            </a:prstGeom>
            <a:noFill/>
            <a:ln w="26988">
              <a:solidFill>
                <a:srgbClr val="5CD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48" name="Line 321"/>
            <p:cNvSpPr>
              <a:spLocks noChangeShapeType="1"/>
            </p:cNvSpPr>
            <p:nvPr/>
          </p:nvSpPr>
          <p:spPr bwMode="auto">
            <a:xfrm>
              <a:off x="104" y="999"/>
              <a:ext cx="2509" cy="1443"/>
            </a:xfrm>
            <a:prstGeom prst="line">
              <a:avLst/>
            </a:prstGeom>
            <a:noFill/>
            <a:ln w="26988">
              <a:solidFill>
                <a:srgbClr val="5CD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49" name="Line 322"/>
            <p:cNvSpPr>
              <a:spLocks noChangeShapeType="1"/>
            </p:cNvSpPr>
            <p:nvPr/>
          </p:nvSpPr>
          <p:spPr bwMode="auto">
            <a:xfrm>
              <a:off x="104" y="984"/>
              <a:ext cx="2509" cy="1443"/>
            </a:xfrm>
            <a:prstGeom prst="line">
              <a:avLst/>
            </a:prstGeom>
            <a:noFill/>
            <a:ln w="26988">
              <a:solidFill>
                <a:srgbClr val="5CD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50" name="Line 323"/>
            <p:cNvSpPr>
              <a:spLocks noChangeShapeType="1"/>
            </p:cNvSpPr>
            <p:nvPr/>
          </p:nvSpPr>
          <p:spPr bwMode="auto">
            <a:xfrm>
              <a:off x="104" y="976"/>
              <a:ext cx="2509" cy="1443"/>
            </a:xfrm>
            <a:prstGeom prst="line">
              <a:avLst/>
            </a:prstGeom>
            <a:noFill/>
            <a:ln w="26988">
              <a:solidFill>
                <a:srgbClr val="5DD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51" name="Line 324"/>
            <p:cNvSpPr>
              <a:spLocks noChangeShapeType="1"/>
            </p:cNvSpPr>
            <p:nvPr/>
          </p:nvSpPr>
          <p:spPr bwMode="auto">
            <a:xfrm>
              <a:off x="104" y="964"/>
              <a:ext cx="2509" cy="1443"/>
            </a:xfrm>
            <a:prstGeom prst="line">
              <a:avLst/>
            </a:prstGeom>
            <a:noFill/>
            <a:ln w="26988">
              <a:solidFill>
                <a:srgbClr val="5DD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52" name="Line 325"/>
            <p:cNvSpPr>
              <a:spLocks noChangeShapeType="1"/>
            </p:cNvSpPr>
            <p:nvPr/>
          </p:nvSpPr>
          <p:spPr bwMode="auto">
            <a:xfrm>
              <a:off x="104" y="955"/>
              <a:ext cx="2509" cy="1443"/>
            </a:xfrm>
            <a:prstGeom prst="line">
              <a:avLst/>
            </a:prstGeom>
            <a:noFill/>
            <a:ln w="26988">
              <a:solidFill>
                <a:srgbClr val="5ED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53" name="Line 326"/>
            <p:cNvSpPr>
              <a:spLocks noChangeShapeType="1"/>
            </p:cNvSpPr>
            <p:nvPr/>
          </p:nvSpPr>
          <p:spPr bwMode="auto">
            <a:xfrm>
              <a:off x="104" y="950"/>
              <a:ext cx="2509" cy="1443"/>
            </a:xfrm>
            <a:prstGeom prst="line">
              <a:avLst/>
            </a:prstGeom>
            <a:noFill/>
            <a:ln w="26988">
              <a:solidFill>
                <a:srgbClr val="5ED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54" name="Line 327"/>
            <p:cNvSpPr>
              <a:spLocks noChangeShapeType="1"/>
            </p:cNvSpPr>
            <p:nvPr/>
          </p:nvSpPr>
          <p:spPr bwMode="auto">
            <a:xfrm>
              <a:off x="104" y="942"/>
              <a:ext cx="2509" cy="1443"/>
            </a:xfrm>
            <a:prstGeom prst="line">
              <a:avLst/>
            </a:prstGeom>
            <a:noFill/>
            <a:ln w="26988">
              <a:solidFill>
                <a:srgbClr val="5ED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55" name="Line 328"/>
            <p:cNvSpPr>
              <a:spLocks noChangeShapeType="1"/>
            </p:cNvSpPr>
            <p:nvPr/>
          </p:nvSpPr>
          <p:spPr bwMode="auto">
            <a:xfrm>
              <a:off x="104" y="928"/>
              <a:ext cx="2509" cy="1443"/>
            </a:xfrm>
            <a:prstGeom prst="line">
              <a:avLst/>
            </a:prstGeom>
            <a:noFill/>
            <a:ln w="26988">
              <a:solidFill>
                <a:srgbClr val="5FD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56" name="Line 329"/>
            <p:cNvSpPr>
              <a:spLocks noChangeShapeType="1"/>
            </p:cNvSpPr>
            <p:nvPr/>
          </p:nvSpPr>
          <p:spPr bwMode="auto">
            <a:xfrm>
              <a:off x="104" y="920"/>
              <a:ext cx="2509" cy="1443"/>
            </a:xfrm>
            <a:prstGeom prst="line">
              <a:avLst/>
            </a:prstGeom>
            <a:noFill/>
            <a:ln w="26988">
              <a:solidFill>
                <a:srgbClr val="5FD7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57" name="Line 330"/>
            <p:cNvSpPr>
              <a:spLocks noChangeShapeType="1"/>
            </p:cNvSpPr>
            <p:nvPr/>
          </p:nvSpPr>
          <p:spPr bwMode="auto">
            <a:xfrm>
              <a:off x="104" y="907"/>
              <a:ext cx="2509" cy="1442"/>
            </a:xfrm>
            <a:prstGeom prst="line">
              <a:avLst/>
            </a:prstGeom>
            <a:noFill/>
            <a:ln w="26988">
              <a:solidFill>
                <a:srgbClr val="60D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58" name="Line 331"/>
            <p:cNvSpPr>
              <a:spLocks noChangeShapeType="1"/>
            </p:cNvSpPr>
            <p:nvPr/>
          </p:nvSpPr>
          <p:spPr bwMode="auto">
            <a:xfrm>
              <a:off x="104" y="898"/>
              <a:ext cx="2509" cy="1443"/>
            </a:xfrm>
            <a:prstGeom prst="line">
              <a:avLst/>
            </a:prstGeom>
            <a:noFill/>
            <a:ln w="26988">
              <a:solidFill>
                <a:srgbClr val="60D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59" name="Line 332"/>
            <p:cNvSpPr>
              <a:spLocks noChangeShapeType="1"/>
            </p:cNvSpPr>
            <p:nvPr/>
          </p:nvSpPr>
          <p:spPr bwMode="auto">
            <a:xfrm>
              <a:off x="104" y="885"/>
              <a:ext cx="2509" cy="1443"/>
            </a:xfrm>
            <a:prstGeom prst="line">
              <a:avLst/>
            </a:prstGeom>
            <a:noFill/>
            <a:ln w="26988">
              <a:solidFill>
                <a:srgbClr val="60D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60" name="Line 333"/>
            <p:cNvSpPr>
              <a:spLocks noChangeShapeType="1"/>
            </p:cNvSpPr>
            <p:nvPr/>
          </p:nvSpPr>
          <p:spPr bwMode="auto">
            <a:xfrm>
              <a:off x="104" y="876"/>
              <a:ext cx="2509" cy="1443"/>
            </a:xfrm>
            <a:prstGeom prst="line">
              <a:avLst/>
            </a:prstGeom>
            <a:noFill/>
            <a:ln w="26988">
              <a:solidFill>
                <a:srgbClr val="61D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61" name="Line 334"/>
            <p:cNvSpPr>
              <a:spLocks noChangeShapeType="1"/>
            </p:cNvSpPr>
            <p:nvPr/>
          </p:nvSpPr>
          <p:spPr bwMode="auto">
            <a:xfrm>
              <a:off x="104" y="872"/>
              <a:ext cx="2509" cy="1443"/>
            </a:xfrm>
            <a:prstGeom prst="line">
              <a:avLst/>
            </a:prstGeom>
            <a:noFill/>
            <a:ln w="26988">
              <a:solidFill>
                <a:srgbClr val="61D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62" name="Line 335"/>
            <p:cNvSpPr>
              <a:spLocks noChangeShapeType="1"/>
            </p:cNvSpPr>
            <p:nvPr/>
          </p:nvSpPr>
          <p:spPr bwMode="auto">
            <a:xfrm>
              <a:off x="104" y="864"/>
              <a:ext cx="2509" cy="1443"/>
            </a:xfrm>
            <a:prstGeom prst="line">
              <a:avLst/>
            </a:prstGeom>
            <a:noFill/>
            <a:ln w="26988">
              <a:solidFill>
                <a:srgbClr val="61D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63" name="Line 336"/>
            <p:cNvSpPr>
              <a:spLocks noChangeShapeType="1"/>
            </p:cNvSpPr>
            <p:nvPr/>
          </p:nvSpPr>
          <p:spPr bwMode="auto">
            <a:xfrm>
              <a:off x="104" y="849"/>
              <a:ext cx="2509" cy="1443"/>
            </a:xfrm>
            <a:prstGeom prst="line">
              <a:avLst/>
            </a:prstGeom>
            <a:noFill/>
            <a:ln w="26988">
              <a:solidFill>
                <a:srgbClr val="62D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64" name="Line 337"/>
            <p:cNvSpPr>
              <a:spLocks noChangeShapeType="1"/>
            </p:cNvSpPr>
            <p:nvPr/>
          </p:nvSpPr>
          <p:spPr bwMode="auto">
            <a:xfrm>
              <a:off x="104" y="841"/>
              <a:ext cx="2509" cy="1443"/>
            </a:xfrm>
            <a:prstGeom prst="line">
              <a:avLst/>
            </a:prstGeom>
            <a:noFill/>
            <a:ln w="26988">
              <a:solidFill>
                <a:srgbClr val="62D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65" name="Line 338"/>
            <p:cNvSpPr>
              <a:spLocks noChangeShapeType="1"/>
            </p:cNvSpPr>
            <p:nvPr/>
          </p:nvSpPr>
          <p:spPr bwMode="auto">
            <a:xfrm>
              <a:off x="107" y="831"/>
              <a:ext cx="2506" cy="1441"/>
            </a:xfrm>
            <a:prstGeom prst="line">
              <a:avLst/>
            </a:prstGeom>
            <a:noFill/>
            <a:ln w="26988">
              <a:solidFill>
                <a:srgbClr val="63D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66" name="Line 339"/>
            <p:cNvSpPr>
              <a:spLocks noChangeShapeType="1"/>
            </p:cNvSpPr>
            <p:nvPr/>
          </p:nvSpPr>
          <p:spPr bwMode="auto">
            <a:xfrm>
              <a:off x="123" y="831"/>
              <a:ext cx="2490" cy="1433"/>
            </a:xfrm>
            <a:prstGeom prst="line">
              <a:avLst/>
            </a:prstGeom>
            <a:noFill/>
            <a:ln w="26988">
              <a:solidFill>
                <a:srgbClr val="63D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67" name="Line 340"/>
            <p:cNvSpPr>
              <a:spLocks noChangeShapeType="1"/>
            </p:cNvSpPr>
            <p:nvPr/>
          </p:nvSpPr>
          <p:spPr bwMode="auto">
            <a:xfrm>
              <a:off x="145" y="831"/>
              <a:ext cx="2468" cy="1420"/>
            </a:xfrm>
            <a:prstGeom prst="line">
              <a:avLst/>
            </a:prstGeom>
            <a:noFill/>
            <a:ln w="26988">
              <a:solidFill>
                <a:srgbClr val="63D8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68" name="Line 341"/>
            <p:cNvSpPr>
              <a:spLocks noChangeShapeType="1"/>
            </p:cNvSpPr>
            <p:nvPr/>
          </p:nvSpPr>
          <p:spPr bwMode="auto">
            <a:xfrm>
              <a:off x="145" y="831"/>
              <a:ext cx="2468" cy="1420"/>
            </a:xfrm>
            <a:prstGeom prst="line">
              <a:avLst/>
            </a:prstGeom>
            <a:noFill/>
            <a:ln w="26988">
              <a:solidFill>
                <a:srgbClr val="64D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69" name="Line 342"/>
            <p:cNvSpPr>
              <a:spLocks noChangeShapeType="1"/>
            </p:cNvSpPr>
            <p:nvPr/>
          </p:nvSpPr>
          <p:spPr bwMode="auto">
            <a:xfrm>
              <a:off x="170" y="831"/>
              <a:ext cx="2443" cy="1405"/>
            </a:xfrm>
            <a:prstGeom prst="line">
              <a:avLst/>
            </a:prstGeom>
            <a:noFill/>
            <a:ln w="26988">
              <a:solidFill>
                <a:srgbClr val="64D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70" name="Line 343"/>
            <p:cNvSpPr>
              <a:spLocks noChangeShapeType="1"/>
            </p:cNvSpPr>
            <p:nvPr/>
          </p:nvSpPr>
          <p:spPr bwMode="auto">
            <a:xfrm>
              <a:off x="183" y="831"/>
              <a:ext cx="2430" cy="1398"/>
            </a:xfrm>
            <a:prstGeom prst="line">
              <a:avLst/>
            </a:prstGeom>
            <a:noFill/>
            <a:ln w="26988">
              <a:solidFill>
                <a:srgbClr val="65D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71" name="Line 344"/>
            <p:cNvSpPr>
              <a:spLocks noChangeShapeType="1"/>
            </p:cNvSpPr>
            <p:nvPr/>
          </p:nvSpPr>
          <p:spPr bwMode="auto">
            <a:xfrm>
              <a:off x="206" y="831"/>
              <a:ext cx="2407" cy="1384"/>
            </a:xfrm>
            <a:prstGeom prst="line">
              <a:avLst/>
            </a:prstGeom>
            <a:noFill/>
            <a:ln w="26988">
              <a:solidFill>
                <a:srgbClr val="65D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72" name="Line 345"/>
            <p:cNvSpPr>
              <a:spLocks noChangeShapeType="1"/>
            </p:cNvSpPr>
            <p:nvPr/>
          </p:nvSpPr>
          <p:spPr bwMode="auto">
            <a:xfrm>
              <a:off x="220" y="831"/>
              <a:ext cx="2393" cy="1376"/>
            </a:xfrm>
            <a:prstGeom prst="line">
              <a:avLst/>
            </a:prstGeom>
            <a:noFill/>
            <a:ln w="26988">
              <a:solidFill>
                <a:srgbClr val="65D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73" name="Line 346"/>
            <p:cNvSpPr>
              <a:spLocks noChangeShapeType="1"/>
            </p:cNvSpPr>
            <p:nvPr/>
          </p:nvSpPr>
          <p:spPr bwMode="auto">
            <a:xfrm>
              <a:off x="243" y="831"/>
              <a:ext cx="2370" cy="1363"/>
            </a:xfrm>
            <a:prstGeom prst="line">
              <a:avLst/>
            </a:prstGeom>
            <a:noFill/>
            <a:ln w="26988">
              <a:solidFill>
                <a:srgbClr val="66D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74" name="Line 347"/>
            <p:cNvSpPr>
              <a:spLocks noChangeShapeType="1"/>
            </p:cNvSpPr>
            <p:nvPr/>
          </p:nvSpPr>
          <p:spPr bwMode="auto">
            <a:xfrm>
              <a:off x="258" y="831"/>
              <a:ext cx="2355" cy="1355"/>
            </a:xfrm>
            <a:prstGeom prst="line">
              <a:avLst/>
            </a:prstGeom>
            <a:noFill/>
            <a:ln w="26988">
              <a:solidFill>
                <a:srgbClr val="66D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75" name="Line 348"/>
            <p:cNvSpPr>
              <a:spLocks noChangeShapeType="1"/>
            </p:cNvSpPr>
            <p:nvPr/>
          </p:nvSpPr>
          <p:spPr bwMode="auto">
            <a:xfrm>
              <a:off x="280" y="831"/>
              <a:ext cx="2333" cy="1342"/>
            </a:xfrm>
            <a:prstGeom prst="line">
              <a:avLst/>
            </a:prstGeom>
            <a:noFill/>
            <a:ln w="26988">
              <a:solidFill>
                <a:srgbClr val="66D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76" name="Line 349"/>
            <p:cNvSpPr>
              <a:spLocks noChangeShapeType="1"/>
            </p:cNvSpPr>
            <p:nvPr/>
          </p:nvSpPr>
          <p:spPr bwMode="auto">
            <a:xfrm>
              <a:off x="280" y="831"/>
              <a:ext cx="2333" cy="1342"/>
            </a:xfrm>
            <a:prstGeom prst="line">
              <a:avLst/>
            </a:prstGeom>
            <a:noFill/>
            <a:ln w="26988">
              <a:solidFill>
                <a:srgbClr val="67D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77" name="Line 350"/>
            <p:cNvSpPr>
              <a:spLocks noChangeShapeType="1"/>
            </p:cNvSpPr>
            <p:nvPr/>
          </p:nvSpPr>
          <p:spPr bwMode="auto">
            <a:xfrm>
              <a:off x="305" y="831"/>
              <a:ext cx="2308" cy="1328"/>
            </a:xfrm>
            <a:prstGeom prst="line">
              <a:avLst/>
            </a:prstGeom>
            <a:noFill/>
            <a:ln w="26988">
              <a:solidFill>
                <a:srgbClr val="67D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78" name="Line 351"/>
            <p:cNvSpPr>
              <a:spLocks noChangeShapeType="1"/>
            </p:cNvSpPr>
            <p:nvPr/>
          </p:nvSpPr>
          <p:spPr bwMode="auto">
            <a:xfrm>
              <a:off x="319" y="831"/>
              <a:ext cx="2294" cy="1320"/>
            </a:xfrm>
            <a:prstGeom prst="line">
              <a:avLst/>
            </a:prstGeom>
            <a:noFill/>
            <a:ln w="26988">
              <a:solidFill>
                <a:srgbClr val="68D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79" name="Line 352"/>
            <p:cNvSpPr>
              <a:spLocks noChangeShapeType="1"/>
            </p:cNvSpPr>
            <p:nvPr/>
          </p:nvSpPr>
          <p:spPr bwMode="auto">
            <a:xfrm>
              <a:off x="341" y="831"/>
              <a:ext cx="2272" cy="1306"/>
            </a:xfrm>
            <a:prstGeom prst="line">
              <a:avLst/>
            </a:prstGeom>
            <a:noFill/>
            <a:ln w="26988">
              <a:solidFill>
                <a:srgbClr val="68D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80" name="Line 353"/>
            <p:cNvSpPr>
              <a:spLocks noChangeShapeType="1"/>
            </p:cNvSpPr>
            <p:nvPr/>
          </p:nvSpPr>
          <p:spPr bwMode="auto">
            <a:xfrm>
              <a:off x="356" y="831"/>
              <a:ext cx="2257" cy="1298"/>
            </a:xfrm>
            <a:prstGeom prst="line">
              <a:avLst/>
            </a:prstGeom>
            <a:noFill/>
            <a:ln w="26988">
              <a:solidFill>
                <a:srgbClr val="68D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81" name="Line 354"/>
            <p:cNvSpPr>
              <a:spLocks noChangeShapeType="1"/>
            </p:cNvSpPr>
            <p:nvPr/>
          </p:nvSpPr>
          <p:spPr bwMode="auto">
            <a:xfrm>
              <a:off x="379" y="831"/>
              <a:ext cx="2234" cy="1285"/>
            </a:xfrm>
            <a:prstGeom prst="line">
              <a:avLst/>
            </a:prstGeom>
            <a:noFill/>
            <a:ln w="26988">
              <a:solidFill>
                <a:srgbClr val="69D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82" name="Line 355"/>
            <p:cNvSpPr>
              <a:spLocks noChangeShapeType="1"/>
            </p:cNvSpPr>
            <p:nvPr/>
          </p:nvSpPr>
          <p:spPr bwMode="auto">
            <a:xfrm>
              <a:off x="395" y="831"/>
              <a:ext cx="2218" cy="1276"/>
            </a:xfrm>
            <a:prstGeom prst="line">
              <a:avLst/>
            </a:prstGeom>
            <a:noFill/>
            <a:ln w="26988">
              <a:solidFill>
                <a:srgbClr val="69D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83" name="Line 356"/>
            <p:cNvSpPr>
              <a:spLocks noChangeShapeType="1"/>
            </p:cNvSpPr>
            <p:nvPr/>
          </p:nvSpPr>
          <p:spPr bwMode="auto">
            <a:xfrm>
              <a:off x="403" y="831"/>
              <a:ext cx="2210" cy="1271"/>
            </a:xfrm>
            <a:prstGeom prst="line">
              <a:avLst/>
            </a:prstGeom>
            <a:noFill/>
            <a:ln w="26988">
              <a:solidFill>
                <a:srgbClr val="69D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84" name="Line 357"/>
            <p:cNvSpPr>
              <a:spLocks noChangeShapeType="1"/>
            </p:cNvSpPr>
            <p:nvPr/>
          </p:nvSpPr>
          <p:spPr bwMode="auto">
            <a:xfrm>
              <a:off x="417" y="831"/>
              <a:ext cx="2196" cy="1263"/>
            </a:xfrm>
            <a:prstGeom prst="line">
              <a:avLst/>
            </a:prstGeom>
            <a:noFill/>
            <a:ln w="26988">
              <a:solidFill>
                <a:srgbClr val="6AD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85" name="Line 358"/>
            <p:cNvSpPr>
              <a:spLocks noChangeShapeType="1"/>
            </p:cNvSpPr>
            <p:nvPr/>
          </p:nvSpPr>
          <p:spPr bwMode="auto">
            <a:xfrm>
              <a:off x="441" y="831"/>
              <a:ext cx="2172" cy="1249"/>
            </a:xfrm>
            <a:prstGeom prst="line">
              <a:avLst/>
            </a:prstGeom>
            <a:noFill/>
            <a:ln w="26988">
              <a:solidFill>
                <a:srgbClr val="6AD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86" name="Line 359"/>
            <p:cNvSpPr>
              <a:spLocks noChangeShapeType="1"/>
            </p:cNvSpPr>
            <p:nvPr/>
          </p:nvSpPr>
          <p:spPr bwMode="auto">
            <a:xfrm>
              <a:off x="455" y="831"/>
              <a:ext cx="2158" cy="1241"/>
            </a:xfrm>
            <a:prstGeom prst="line">
              <a:avLst/>
            </a:prstGeom>
            <a:noFill/>
            <a:ln w="26988">
              <a:solidFill>
                <a:srgbClr val="6BD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87" name="Line 360"/>
            <p:cNvSpPr>
              <a:spLocks noChangeShapeType="1"/>
            </p:cNvSpPr>
            <p:nvPr/>
          </p:nvSpPr>
          <p:spPr bwMode="auto">
            <a:xfrm>
              <a:off x="477" y="831"/>
              <a:ext cx="2136" cy="1229"/>
            </a:xfrm>
            <a:prstGeom prst="line">
              <a:avLst/>
            </a:prstGeom>
            <a:noFill/>
            <a:ln w="26988">
              <a:solidFill>
                <a:srgbClr val="6BD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88" name="Line 361"/>
            <p:cNvSpPr>
              <a:spLocks noChangeShapeType="1"/>
            </p:cNvSpPr>
            <p:nvPr/>
          </p:nvSpPr>
          <p:spPr bwMode="auto">
            <a:xfrm>
              <a:off x="493" y="831"/>
              <a:ext cx="2120" cy="1220"/>
            </a:xfrm>
            <a:prstGeom prst="line">
              <a:avLst/>
            </a:prstGeom>
            <a:noFill/>
            <a:ln w="26988">
              <a:solidFill>
                <a:srgbClr val="6BDA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89" name="Line 362"/>
            <p:cNvSpPr>
              <a:spLocks noChangeShapeType="1"/>
            </p:cNvSpPr>
            <p:nvPr/>
          </p:nvSpPr>
          <p:spPr bwMode="auto">
            <a:xfrm>
              <a:off x="515" y="831"/>
              <a:ext cx="2098" cy="1207"/>
            </a:xfrm>
            <a:prstGeom prst="line">
              <a:avLst/>
            </a:prstGeom>
            <a:noFill/>
            <a:ln w="26988">
              <a:solidFill>
                <a:srgbClr val="6CD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90" name="Line 363"/>
            <p:cNvSpPr>
              <a:spLocks noChangeShapeType="1"/>
            </p:cNvSpPr>
            <p:nvPr/>
          </p:nvSpPr>
          <p:spPr bwMode="auto">
            <a:xfrm>
              <a:off x="530" y="831"/>
              <a:ext cx="2083" cy="1198"/>
            </a:xfrm>
            <a:prstGeom prst="line">
              <a:avLst/>
            </a:prstGeom>
            <a:noFill/>
            <a:ln w="26988">
              <a:solidFill>
                <a:srgbClr val="6CD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91" name="Line 364"/>
            <p:cNvSpPr>
              <a:spLocks noChangeShapeType="1"/>
            </p:cNvSpPr>
            <p:nvPr/>
          </p:nvSpPr>
          <p:spPr bwMode="auto">
            <a:xfrm>
              <a:off x="539" y="831"/>
              <a:ext cx="2074" cy="1193"/>
            </a:xfrm>
            <a:prstGeom prst="line">
              <a:avLst/>
            </a:prstGeom>
            <a:noFill/>
            <a:ln w="26988">
              <a:solidFill>
                <a:srgbClr val="6DD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92" name="Line 365"/>
            <p:cNvSpPr>
              <a:spLocks noChangeShapeType="1"/>
            </p:cNvSpPr>
            <p:nvPr/>
          </p:nvSpPr>
          <p:spPr bwMode="auto">
            <a:xfrm>
              <a:off x="553" y="831"/>
              <a:ext cx="2060" cy="1185"/>
            </a:xfrm>
            <a:prstGeom prst="line">
              <a:avLst/>
            </a:prstGeom>
            <a:noFill/>
            <a:ln w="26988">
              <a:solidFill>
                <a:srgbClr val="6DD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93" name="Line 366"/>
            <p:cNvSpPr>
              <a:spLocks noChangeShapeType="1"/>
            </p:cNvSpPr>
            <p:nvPr/>
          </p:nvSpPr>
          <p:spPr bwMode="auto">
            <a:xfrm>
              <a:off x="576" y="831"/>
              <a:ext cx="2037" cy="1171"/>
            </a:xfrm>
            <a:prstGeom prst="line">
              <a:avLst/>
            </a:prstGeom>
            <a:noFill/>
            <a:ln w="26988">
              <a:solidFill>
                <a:srgbClr val="6DD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94" name="Line 367"/>
            <p:cNvSpPr>
              <a:spLocks noChangeShapeType="1"/>
            </p:cNvSpPr>
            <p:nvPr/>
          </p:nvSpPr>
          <p:spPr bwMode="auto">
            <a:xfrm>
              <a:off x="591" y="831"/>
              <a:ext cx="2022" cy="1163"/>
            </a:xfrm>
            <a:prstGeom prst="line">
              <a:avLst/>
            </a:prstGeom>
            <a:noFill/>
            <a:ln w="26988">
              <a:solidFill>
                <a:srgbClr val="6ED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95" name="Line 368"/>
            <p:cNvSpPr>
              <a:spLocks noChangeShapeType="1"/>
            </p:cNvSpPr>
            <p:nvPr/>
          </p:nvSpPr>
          <p:spPr bwMode="auto">
            <a:xfrm>
              <a:off x="613" y="831"/>
              <a:ext cx="2000" cy="1150"/>
            </a:xfrm>
            <a:prstGeom prst="line">
              <a:avLst/>
            </a:prstGeom>
            <a:noFill/>
            <a:ln w="26988">
              <a:solidFill>
                <a:srgbClr val="6ED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96" name="Line 369"/>
            <p:cNvSpPr>
              <a:spLocks noChangeShapeType="1"/>
            </p:cNvSpPr>
            <p:nvPr/>
          </p:nvSpPr>
          <p:spPr bwMode="auto">
            <a:xfrm>
              <a:off x="629" y="831"/>
              <a:ext cx="1984" cy="1141"/>
            </a:xfrm>
            <a:prstGeom prst="line">
              <a:avLst/>
            </a:prstGeom>
            <a:noFill/>
            <a:ln w="26988">
              <a:solidFill>
                <a:srgbClr val="6ED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97" name="Line 370"/>
            <p:cNvSpPr>
              <a:spLocks noChangeShapeType="1"/>
            </p:cNvSpPr>
            <p:nvPr/>
          </p:nvSpPr>
          <p:spPr bwMode="auto">
            <a:xfrm>
              <a:off x="651" y="831"/>
              <a:ext cx="1962" cy="1129"/>
            </a:xfrm>
            <a:prstGeom prst="line">
              <a:avLst/>
            </a:prstGeom>
            <a:noFill/>
            <a:ln w="26988">
              <a:solidFill>
                <a:srgbClr val="6FD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98" name="Line 371"/>
            <p:cNvSpPr>
              <a:spLocks noChangeShapeType="1"/>
            </p:cNvSpPr>
            <p:nvPr/>
          </p:nvSpPr>
          <p:spPr bwMode="auto">
            <a:xfrm>
              <a:off x="651" y="831"/>
              <a:ext cx="1962" cy="1129"/>
            </a:xfrm>
            <a:prstGeom prst="line">
              <a:avLst/>
            </a:prstGeom>
            <a:noFill/>
            <a:ln w="26988">
              <a:solidFill>
                <a:srgbClr val="6FDB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299" name="Line 372"/>
            <p:cNvSpPr>
              <a:spLocks noChangeShapeType="1"/>
            </p:cNvSpPr>
            <p:nvPr/>
          </p:nvSpPr>
          <p:spPr bwMode="auto">
            <a:xfrm>
              <a:off x="675" y="831"/>
              <a:ext cx="1938" cy="1115"/>
            </a:xfrm>
            <a:prstGeom prst="line">
              <a:avLst/>
            </a:prstGeom>
            <a:noFill/>
            <a:ln w="26988">
              <a:solidFill>
                <a:srgbClr val="70D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00" name="Line 373"/>
            <p:cNvSpPr>
              <a:spLocks noChangeShapeType="1"/>
            </p:cNvSpPr>
            <p:nvPr/>
          </p:nvSpPr>
          <p:spPr bwMode="auto">
            <a:xfrm>
              <a:off x="689" y="831"/>
              <a:ext cx="1924" cy="1107"/>
            </a:xfrm>
            <a:prstGeom prst="line">
              <a:avLst/>
            </a:prstGeom>
            <a:noFill/>
            <a:ln w="26988">
              <a:solidFill>
                <a:srgbClr val="70D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01" name="Line 374"/>
            <p:cNvSpPr>
              <a:spLocks noChangeShapeType="1"/>
            </p:cNvSpPr>
            <p:nvPr/>
          </p:nvSpPr>
          <p:spPr bwMode="auto">
            <a:xfrm>
              <a:off x="712" y="831"/>
              <a:ext cx="1901" cy="1094"/>
            </a:xfrm>
            <a:prstGeom prst="line">
              <a:avLst/>
            </a:prstGeom>
            <a:noFill/>
            <a:ln w="26988">
              <a:solidFill>
                <a:srgbClr val="70D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02" name="Line 375"/>
            <p:cNvSpPr>
              <a:spLocks noChangeShapeType="1"/>
            </p:cNvSpPr>
            <p:nvPr/>
          </p:nvSpPr>
          <p:spPr bwMode="auto">
            <a:xfrm>
              <a:off x="727" y="831"/>
              <a:ext cx="1886" cy="1085"/>
            </a:xfrm>
            <a:prstGeom prst="line">
              <a:avLst/>
            </a:prstGeom>
            <a:noFill/>
            <a:ln w="26988">
              <a:solidFill>
                <a:srgbClr val="71D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03" name="Line 376"/>
            <p:cNvSpPr>
              <a:spLocks noChangeShapeType="1"/>
            </p:cNvSpPr>
            <p:nvPr/>
          </p:nvSpPr>
          <p:spPr bwMode="auto">
            <a:xfrm>
              <a:off x="749" y="831"/>
              <a:ext cx="1864" cy="1072"/>
            </a:xfrm>
            <a:prstGeom prst="line">
              <a:avLst/>
            </a:prstGeom>
            <a:noFill/>
            <a:ln w="26988">
              <a:solidFill>
                <a:srgbClr val="71D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04" name="Line 377"/>
            <p:cNvSpPr>
              <a:spLocks noChangeShapeType="1"/>
            </p:cNvSpPr>
            <p:nvPr/>
          </p:nvSpPr>
          <p:spPr bwMode="auto">
            <a:xfrm>
              <a:off x="765" y="831"/>
              <a:ext cx="1848" cy="1063"/>
            </a:xfrm>
            <a:prstGeom prst="line">
              <a:avLst/>
            </a:prstGeom>
            <a:noFill/>
            <a:ln w="26988">
              <a:solidFill>
                <a:srgbClr val="71D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05" name="Line 378"/>
            <p:cNvSpPr>
              <a:spLocks noChangeShapeType="1"/>
            </p:cNvSpPr>
            <p:nvPr/>
          </p:nvSpPr>
          <p:spPr bwMode="auto">
            <a:xfrm>
              <a:off x="788" y="831"/>
              <a:ext cx="1825" cy="1050"/>
            </a:xfrm>
            <a:prstGeom prst="line">
              <a:avLst/>
            </a:prstGeom>
            <a:noFill/>
            <a:ln w="26988">
              <a:solidFill>
                <a:srgbClr val="72D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06" name="Line 379"/>
            <p:cNvSpPr>
              <a:spLocks noChangeShapeType="1"/>
            </p:cNvSpPr>
            <p:nvPr/>
          </p:nvSpPr>
          <p:spPr bwMode="auto">
            <a:xfrm>
              <a:off x="788" y="831"/>
              <a:ext cx="1825" cy="1050"/>
            </a:xfrm>
            <a:prstGeom prst="line">
              <a:avLst/>
            </a:prstGeom>
            <a:noFill/>
            <a:ln w="26988">
              <a:solidFill>
                <a:srgbClr val="72D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07" name="Line 380"/>
            <p:cNvSpPr>
              <a:spLocks noChangeShapeType="1"/>
            </p:cNvSpPr>
            <p:nvPr/>
          </p:nvSpPr>
          <p:spPr bwMode="auto">
            <a:xfrm>
              <a:off x="810" y="831"/>
              <a:ext cx="1803" cy="1037"/>
            </a:xfrm>
            <a:prstGeom prst="line">
              <a:avLst/>
            </a:prstGeom>
            <a:noFill/>
            <a:ln w="26988">
              <a:solidFill>
                <a:srgbClr val="73D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08" name="Line 381"/>
            <p:cNvSpPr>
              <a:spLocks noChangeShapeType="1"/>
            </p:cNvSpPr>
            <p:nvPr/>
          </p:nvSpPr>
          <p:spPr bwMode="auto">
            <a:xfrm>
              <a:off x="825" y="831"/>
              <a:ext cx="1788" cy="1029"/>
            </a:xfrm>
            <a:prstGeom prst="line">
              <a:avLst/>
            </a:prstGeom>
            <a:noFill/>
            <a:ln w="26988">
              <a:solidFill>
                <a:srgbClr val="73D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09" name="Line 382"/>
            <p:cNvSpPr>
              <a:spLocks noChangeShapeType="1"/>
            </p:cNvSpPr>
            <p:nvPr/>
          </p:nvSpPr>
          <p:spPr bwMode="auto">
            <a:xfrm>
              <a:off x="848" y="831"/>
              <a:ext cx="1765" cy="1015"/>
            </a:xfrm>
            <a:prstGeom prst="line">
              <a:avLst/>
            </a:prstGeom>
            <a:noFill/>
            <a:ln w="26988">
              <a:solidFill>
                <a:srgbClr val="73D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10" name="Line 383"/>
            <p:cNvSpPr>
              <a:spLocks noChangeShapeType="1"/>
            </p:cNvSpPr>
            <p:nvPr/>
          </p:nvSpPr>
          <p:spPr bwMode="auto">
            <a:xfrm>
              <a:off x="863" y="831"/>
              <a:ext cx="1750" cy="1006"/>
            </a:xfrm>
            <a:prstGeom prst="line">
              <a:avLst/>
            </a:prstGeom>
            <a:noFill/>
            <a:ln w="26988">
              <a:solidFill>
                <a:srgbClr val="74D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11" name="Line 384"/>
            <p:cNvSpPr>
              <a:spLocks noChangeShapeType="1"/>
            </p:cNvSpPr>
            <p:nvPr/>
          </p:nvSpPr>
          <p:spPr bwMode="auto">
            <a:xfrm>
              <a:off x="886" y="831"/>
              <a:ext cx="1727" cy="993"/>
            </a:xfrm>
            <a:prstGeom prst="line">
              <a:avLst/>
            </a:prstGeom>
            <a:noFill/>
            <a:ln w="26988">
              <a:solidFill>
                <a:srgbClr val="74D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12" name="Line 385"/>
            <p:cNvSpPr>
              <a:spLocks noChangeShapeType="1"/>
            </p:cNvSpPr>
            <p:nvPr/>
          </p:nvSpPr>
          <p:spPr bwMode="auto">
            <a:xfrm>
              <a:off x="902" y="831"/>
              <a:ext cx="1711" cy="984"/>
            </a:xfrm>
            <a:prstGeom prst="line">
              <a:avLst/>
            </a:prstGeom>
            <a:noFill/>
            <a:ln w="26988">
              <a:solidFill>
                <a:srgbClr val="75D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13" name="Line 386"/>
            <p:cNvSpPr>
              <a:spLocks noChangeShapeType="1"/>
            </p:cNvSpPr>
            <p:nvPr/>
          </p:nvSpPr>
          <p:spPr bwMode="auto">
            <a:xfrm>
              <a:off x="910" y="831"/>
              <a:ext cx="1703" cy="980"/>
            </a:xfrm>
            <a:prstGeom prst="line">
              <a:avLst/>
            </a:prstGeom>
            <a:noFill/>
            <a:ln w="26988">
              <a:solidFill>
                <a:srgbClr val="75D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14" name="Line 387"/>
            <p:cNvSpPr>
              <a:spLocks noChangeShapeType="1"/>
            </p:cNvSpPr>
            <p:nvPr/>
          </p:nvSpPr>
          <p:spPr bwMode="auto">
            <a:xfrm>
              <a:off x="923" y="831"/>
              <a:ext cx="1690" cy="972"/>
            </a:xfrm>
            <a:prstGeom prst="line">
              <a:avLst/>
            </a:prstGeom>
            <a:noFill/>
            <a:ln w="26988">
              <a:solidFill>
                <a:srgbClr val="75D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15" name="Line 388"/>
            <p:cNvSpPr>
              <a:spLocks noChangeShapeType="1"/>
            </p:cNvSpPr>
            <p:nvPr/>
          </p:nvSpPr>
          <p:spPr bwMode="auto">
            <a:xfrm>
              <a:off x="946" y="831"/>
              <a:ext cx="1667" cy="959"/>
            </a:xfrm>
            <a:prstGeom prst="line">
              <a:avLst/>
            </a:prstGeom>
            <a:noFill/>
            <a:ln w="26988">
              <a:solidFill>
                <a:srgbClr val="76D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16" name="Line 389"/>
            <p:cNvSpPr>
              <a:spLocks noChangeShapeType="1"/>
            </p:cNvSpPr>
            <p:nvPr/>
          </p:nvSpPr>
          <p:spPr bwMode="auto">
            <a:xfrm>
              <a:off x="962" y="831"/>
              <a:ext cx="1651" cy="950"/>
            </a:xfrm>
            <a:prstGeom prst="line">
              <a:avLst/>
            </a:prstGeom>
            <a:noFill/>
            <a:ln w="26988">
              <a:solidFill>
                <a:srgbClr val="76D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17" name="Line 390"/>
            <p:cNvSpPr>
              <a:spLocks noChangeShapeType="1"/>
            </p:cNvSpPr>
            <p:nvPr/>
          </p:nvSpPr>
          <p:spPr bwMode="auto">
            <a:xfrm>
              <a:off x="984" y="831"/>
              <a:ext cx="1629" cy="937"/>
            </a:xfrm>
            <a:prstGeom prst="line">
              <a:avLst/>
            </a:prstGeom>
            <a:noFill/>
            <a:ln w="26988">
              <a:solidFill>
                <a:srgbClr val="76D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18" name="Line 391"/>
            <p:cNvSpPr>
              <a:spLocks noChangeShapeType="1"/>
            </p:cNvSpPr>
            <p:nvPr/>
          </p:nvSpPr>
          <p:spPr bwMode="auto">
            <a:xfrm>
              <a:off x="999" y="831"/>
              <a:ext cx="1614" cy="928"/>
            </a:xfrm>
            <a:prstGeom prst="line">
              <a:avLst/>
            </a:prstGeom>
            <a:noFill/>
            <a:ln w="26988">
              <a:solidFill>
                <a:srgbClr val="77D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19" name="Line 392"/>
            <p:cNvSpPr>
              <a:spLocks noChangeShapeType="1"/>
            </p:cNvSpPr>
            <p:nvPr/>
          </p:nvSpPr>
          <p:spPr bwMode="auto">
            <a:xfrm>
              <a:off x="1022" y="831"/>
              <a:ext cx="1591" cy="915"/>
            </a:xfrm>
            <a:prstGeom prst="line">
              <a:avLst/>
            </a:prstGeom>
            <a:noFill/>
            <a:ln w="26988">
              <a:solidFill>
                <a:srgbClr val="77DD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20" name="Line 393"/>
            <p:cNvSpPr>
              <a:spLocks noChangeShapeType="1"/>
            </p:cNvSpPr>
            <p:nvPr/>
          </p:nvSpPr>
          <p:spPr bwMode="auto">
            <a:xfrm>
              <a:off x="1036" y="831"/>
              <a:ext cx="1577" cy="906"/>
            </a:xfrm>
            <a:prstGeom prst="line">
              <a:avLst/>
            </a:prstGeom>
            <a:noFill/>
            <a:ln w="26988">
              <a:solidFill>
                <a:srgbClr val="78D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21" name="Line 394"/>
            <p:cNvSpPr>
              <a:spLocks noChangeShapeType="1"/>
            </p:cNvSpPr>
            <p:nvPr/>
          </p:nvSpPr>
          <p:spPr bwMode="auto">
            <a:xfrm>
              <a:off x="1045" y="831"/>
              <a:ext cx="1568" cy="901"/>
            </a:xfrm>
            <a:prstGeom prst="line">
              <a:avLst/>
            </a:prstGeom>
            <a:noFill/>
            <a:ln w="26988">
              <a:solidFill>
                <a:srgbClr val="78D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22" name="Line 395"/>
            <p:cNvSpPr>
              <a:spLocks noChangeShapeType="1"/>
            </p:cNvSpPr>
            <p:nvPr/>
          </p:nvSpPr>
          <p:spPr bwMode="auto">
            <a:xfrm>
              <a:off x="1060" y="831"/>
              <a:ext cx="1553" cy="893"/>
            </a:xfrm>
            <a:prstGeom prst="line">
              <a:avLst/>
            </a:prstGeom>
            <a:noFill/>
            <a:ln w="26988">
              <a:solidFill>
                <a:srgbClr val="78D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23" name="Line 396"/>
            <p:cNvSpPr>
              <a:spLocks noChangeShapeType="1"/>
            </p:cNvSpPr>
            <p:nvPr/>
          </p:nvSpPr>
          <p:spPr bwMode="auto">
            <a:xfrm>
              <a:off x="1082" y="831"/>
              <a:ext cx="1531" cy="881"/>
            </a:xfrm>
            <a:prstGeom prst="line">
              <a:avLst/>
            </a:prstGeom>
            <a:noFill/>
            <a:ln w="26988">
              <a:solidFill>
                <a:srgbClr val="79D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24" name="Line 397"/>
            <p:cNvSpPr>
              <a:spLocks noChangeShapeType="1"/>
            </p:cNvSpPr>
            <p:nvPr/>
          </p:nvSpPr>
          <p:spPr bwMode="auto">
            <a:xfrm>
              <a:off x="1097" y="831"/>
              <a:ext cx="1516" cy="872"/>
            </a:xfrm>
            <a:prstGeom prst="line">
              <a:avLst/>
            </a:prstGeom>
            <a:noFill/>
            <a:ln w="26988">
              <a:solidFill>
                <a:srgbClr val="79D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25" name="Line 398"/>
            <p:cNvSpPr>
              <a:spLocks noChangeShapeType="1"/>
            </p:cNvSpPr>
            <p:nvPr/>
          </p:nvSpPr>
          <p:spPr bwMode="auto">
            <a:xfrm>
              <a:off x="1120" y="831"/>
              <a:ext cx="1493" cy="859"/>
            </a:xfrm>
            <a:prstGeom prst="line">
              <a:avLst/>
            </a:prstGeom>
            <a:noFill/>
            <a:ln w="26988">
              <a:solidFill>
                <a:srgbClr val="79D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26" name="Line 399"/>
            <p:cNvSpPr>
              <a:spLocks noChangeShapeType="1"/>
            </p:cNvSpPr>
            <p:nvPr/>
          </p:nvSpPr>
          <p:spPr bwMode="auto">
            <a:xfrm>
              <a:off x="1136" y="831"/>
              <a:ext cx="1477" cy="850"/>
            </a:xfrm>
            <a:prstGeom prst="line">
              <a:avLst/>
            </a:prstGeom>
            <a:noFill/>
            <a:ln w="26988">
              <a:solidFill>
                <a:srgbClr val="7AD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27" name="Line 400"/>
            <p:cNvSpPr>
              <a:spLocks noChangeShapeType="1"/>
            </p:cNvSpPr>
            <p:nvPr/>
          </p:nvSpPr>
          <p:spPr bwMode="auto">
            <a:xfrm>
              <a:off x="1158" y="831"/>
              <a:ext cx="1455" cy="837"/>
            </a:xfrm>
            <a:prstGeom prst="line">
              <a:avLst/>
            </a:prstGeom>
            <a:noFill/>
            <a:ln w="26988">
              <a:solidFill>
                <a:srgbClr val="7AD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28" name="Line 401"/>
            <p:cNvSpPr>
              <a:spLocks noChangeShapeType="1"/>
            </p:cNvSpPr>
            <p:nvPr/>
          </p:nvSpPr>
          <p:spPr bwMode="auto">
            <a:xfrm>
              <a:off x="1158" y="831"/>
              <a:ext cx="1455" cy="837"/>
            </a:xfrm>
            <a:prstGeom prst="line">
              <a:avLst/>
            </a:prstGeom>
            <a:noFill/>
            <a:ln w="26988">
              <a:solidFill>
                <a:srgbClr val="7BD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29" name="Line 402"/>
            <p:cNvSpPr>
              <a:spLocks noChangeShapeType="1"/>
            </p:cNvSpPr>
            <p:nvPr/>
          </p:nvSpPr>
          <p:spPr bwMode="auto">
            <a:xfrm>
              <a:off x="1181" y="831"/>
              <a:ext cx="1432" cy="824"/>
            </a:xfrm>
            <a:prstGeom prst="line">
              <a:avLst/>
            </a:prstGeom>
            <a:noFill/>
            <a:ln w="26988">
              <a:solidFill>
                <a:srgbClr val="7BD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30" name="Line 403"/>
            <p:cNvSpPr>
              <a:spLocks noChangeShapeType="1"/>
            </p:cNvSpPr>
            <p:nvPr/>
          </p:nvSpPr>
          <p:spPr bwMode="auto">
            <a:xfrm>
              <a:off x="1196" y="831"/>
              <a:ext cx="1417" cy="815"/>
            </a:xfrm>
            <a:prstGeom prst="line">
              <a:avLst/>
            </a:prstGeom>
            <a:noFill/>
            <a:ln w="26988">
              <a:solidFill>
                <a:srgbClr val="7BDE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31" name="Line 404"/>
            <p:cNvSpPr>
              <a:spLocks noChangeShapeType="1"/>
            </p:cNvSpPr>
            <p:nvPr/>
          </p:nvSpPr>
          <p:spPr bwMode="auto">
            <a:xfrm>
              <a:off x="1218" y="831"/>
              <a:ext cx="1395" cy="802"/>
            </a:xfrm>
            <a:prstGeom prst="line">
              <a:avLst/>
            </a:prstGeom>
            <a:noFill/>
            <a:ln w="26988">
              <a:solidFill>
                <a:srgbClr val="7CD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32" name="Line 405"/>
            <p:cNvSpPr>
              <a:spLocks noChangeShapeType="1"/>
            </p:cNvSpPr>
            <p:nvPr/>
          </p:nvSpPr>
          <p:spPr bwMode="auto">
            <a:xfrm>
              <a:off x="1234" y="831"/>
              <a:ext cx="1379" cy="793"/>
            </a:xfrm>
            <a:prstGeom prst="line">
              <a:avLst/>
            </a:prstGeom>
            <a:noFill/>
            <a:ln w="26988">
              <a:solidFill>
                <a:srgbClr val="7CD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33" name="Line 406"/>
            <p:cNvSpPr>
              <a:spLocks noChangeShapeType="1"/>
            </p:cNvSpPr>
            <p:nvPr/>
          </p:nvSpPr>
          <p:spPr bwMode="auto">
            <a:xfrm>
              <a:off x="1256" y="831"/>
              <a:ext cx="1357" cy="780"/>
            </a:xfrm>
            <a:prstGeom prst="line">
              <a:avLst/>
            </a:prstGeom>
            <a:noFill/>
            <a:ln w="26988">
              <a:solidFill>
                <a:srgbClr val="7DD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34" name="Line 407"/>
            <p:cNvSpPr>
              <a:spLocks noChangeShapeType="1"/>
            </p:cNvSpPr>
            <p:nvPr/>
          </p:nvSpPr>
          <p:spPr bwMode="auto">
            <a:xfrm>
              <a:off x="1271" y="831"/>
              <a:ext cx="1342" cy="771"/>
            </a:xfrm>
            <a:prstGeom prst="line">
              <a:avLst/>
            </a:prstGeom>
            <a:noFill/>
            <a:ln w="26988">
              <a:solidFill>
                <a:srgbClr val="7DD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35" name="Line 408"/>
            <p:cNvSpPr>
              <a:spLocks noChangeShapeType="1"/>
            </p:cNvSpPr>
            <p:nvPr/>
          </p:nvSpPr>
          <p:spPr bwMode="auto">
            <a:xfrm>
              <a:off x="1294" y="831"/>
              <a:ext cx="1319" cy="759"/>
            </a:xfrm>
            <a:prstGeom prst="line">
              <a:avLst/>
            </a:prstGeom>
            <a:noFill/>
            <a:ln w="26988">
              <a:solidFill>
                <a:srgbClr val="7DD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36" name="Line 409"/>
            <p:cNvSpPr>
              <a:spLocks noChangeShapeType="1"/>
            </p:cNvSpPr>
            <p:nvPr/>
          </p:nvSpPr>
          <p:spPr bwMode="auto">
            <a:xfrm>
              <a:off x="1294" y="831"/>
              <a:ext cx="1319" cy="759"/>
            </a:xfrm>
            <a:prstGeom prst="line">
              <a:avLst/>
            </a:prstGeom>
            <a:noFill/>
            <a:ln w="26988">
              <a:solidFill>
                <a:srgbClr val="7ED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37" name="Line 410"/>
            <p:cNvSpPr>
              <a:spLocks noChangeShapeType="1"/>
            </p:cNvSpPr>
            <p:nvPr/>
          </p:nvSpPr>
          <p:spPr bwMode="auto">
            <a:xfrm>
              <a:off x="1316" y="831"/>
              <a:ext cx="1297" cy="746"/>
            </a:xfrm>
            <a:prstGeom prst="line">
              <a:avLst/>
            </a:prstGeom>
            <a:noFill/>
            <a:ln w="26988">
              <a:solidFill>
                <a:srgbClr val="7ED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38" name="Line 411"/>
            <p:cNvSpPr>
              <a:spLocks noChangeShapeType="1"/>
            </p:cNvSpPr>
            <p:nvPr/>
          </p:nvSpPr>
          <p:spPr bwMode="auto">
            <a:xfrm>
              <a:off x="1332" y="831"/>
              <a:ext cx="1281" cy="737"/>
            </a:xfrm>
            <a:prstGeom prst="line">
              <a:avLst/>
            </a:prstGeom>
            <a:noFill/>
            <a:ln w="26988">
              <a:solidFill>
                <a:srgbClr val="7ED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39" name="Line 412"/>
            <p:cNvSpPr>
              <a:spLocks noChangeShapeType="1"/>
            </p:cNvSpPr>
            <p:nvPr/>
          </p:nvSpPr>
          <p:spPr bwMode="auto">
            <a:xfrm>
              <a:off x="1355" y="831"/>
              <a:ext cx="1258" cy="723"/>
            </a:xfrm>
            <a:prstGeom prst="line">
              <a:avLst/>
            </a:prstGeom>
            <a:noFill/>
            <a:ln w="26988">
              <a:solidFill>
                <a:srgbClr val="7FD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40" name="Line 413"/>
            <p:cNvSpPr>
              <a:spLocks noChangeShapeType="1"/>
            </p:cNvSpPr>
            <p:nvPr/>
          </p:nvSpPr>
          <p:spPr bwMode="auto">
            <a:xfrm>
              <a:off x="1371" y="831"/>
              <a:ext cx="1242" cy="714"/>
            </a:xfrm>
            <a:prstGeom prst="line">
              <a:avLst/>
            </a:prstGeom>
            <a:noFill/>
            <a:ln w="26988">
              <a:solidFill>
                <a:srgbClr val="7FD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41" name="Line 414"/>
            <p:cNvSpPr>
              <a:spLocks noChangeShapeType="1"/>
            </p:cNvSpPr>
            <p:nvPr/>
          </p:nvSpPr>
          <p:spPr bwMode="auto">
            <a:xfrm>
              <a:off x="1392" y="831"/>
              <a:ext cx="1221" cy="702"/>
            </a:xfrm>
            <a:prstGeom prst="line">
              <a:avLst/>
            </a:prstGeom>
            <a:noFill/>
            <a:ln w="26988">
              <a:solidFill>
                <a:srgbClr val="80E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42" name="Line 415"/>
            <p:cNvSpPr>
              <a:spLocks noChangeShapeType="1"/>
            </p:cNvSpPr>
            <p:nvPr/>
          </p:nvSpPr>
          <p:spPr bwMode="auto">
            <a:xfrm>
              <a:off x="1406" y="831"/>
              <a:ext cx="1207" cy="694"/>
            </a:xfrm>
            <a:prstGeom prst="line">
              <a:avLst/>
            </a:prstGeom>
            <a:noFill/>
            <a:ln w="26988">
              <a:solidFill>
                <a:srgbClr val="80E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43" name="Line 416"/>
            <p:cNvSpPr>
              <a:spLocks noChangeShapeType="1"/>
            </p:cNvSpPr>
            <p:nvPr/>
          </p:nvSpPr>
          <p:spPr bwMode="auto">
            <a:xfrm>
              <a:off x="1415" y="831"/>
              <a:ext cx="1198" cy="689"/>
            </a:xfrm>
            <a:prstGeom prst="line">
              <a:avLst/>
            </a:prstGeom>
            <a:noFill/>
            <a:ln w="26988">
              <a:solidFill>
                <a:srgbClr val="80E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44" name="Line 417"/>
            <p:cNvSpPr>
              <a:spLocks noChangeShapeType="1"/>
            </p:cNvSpPr>
            <p:nvPr/>
          </p:nvSpPr>
          <p:spPr bwMode="auto">
            <a:xfrm>
              <a:off x="1430" y="831"/>
              <a:ext cx="1183" cy="680"/>
            </a:xfrm>
            <a:prstGeom prst="line">
              <a:avLst/>
            </a:prstGeom>
            <a:noFill/>
            <a:ln w="26988">
              <a:solidFill>
                <a:srgbClr val="81E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45" name="Line 418"/>
            <p:cNvSpPr>
              <a:spLocks noChangeShapeType="1"/>
            </p:cNvSpPr>
            <p:nvPr/>
          </p:nvSpPr>
          <p:spPr bwMode="auto">
            <a:xfrm>
              <a:off x="1453" y="831"/>
              <a:ext cx="1160" cy="667"/>
            </a:xfrm>
            <a:prstGeom prst="line">
              <a:avLst/>
            </a:prstGeom>
            <a:noFill/>
            <a:ln w="26988">
              <a:solidFill>
                <a:srgbClr val="81E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46" name="Line 419"/>
            <p:cNvSpPr>
              <a:spLocks noChangeShapeType="1"/>
            </p:cNvSpPr>
            <p:nvPr/>
          </p:nvSpPr>
          <p:spPr bwMode="auto">
            <a:xfrm>
              <a:off x="1468" y="831"/>
              <a:ext cx="1145" cy="658"/>
            </a:xfrm>
            <a:prstGeom prst="line">
              <a:avLst/>
            </a:prstGeom>
            <a:noFill/>
            <a:ln w="26988">
              <a:solidFill>
                <a:srgbClr val="81E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47" name="Line 420"/>
            <p:cNvSpPr>
              <a:spLocks noChangeShapeType="1"/>
            </p:cNvSpPr>
            <p:nvPr/>
          </p:nvSpPr>
          <p:spPr bwMode="auto">
            <a:xfrm>
              <a:off x="1490" y="831"/>
              <a:ext cx="1123" cy="646"/>
            </a:xfrm>
            <a:prstGeom prst="line">
              <a:avLst/>
            </a:prstGeom>
            <a:noFill/>
            <a:ln w="26988">
              <a:solidFill>
                <a:srgbClr val="82E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48" name="Line 421"/>
            <p:cNvSpPr>
              <a:spLocks noChangeShapeType="1"/>
            </p:cNvSpPr>
            <p:nvPr/>
          </p:nvSpPr>
          <p:spPr bwMode="auto">
            <a:xfrm>
              <a:off x="1505" y="831"/>
              <a:ext cx="1108" cy="637"/>
            </a:xfrm>
            <a:prstGeom prst="line">
              <a:avLst/>
            </a:prstGeom>
            <a:noFill/>
            <a:ln w="26988">
              <a:solidFill>
                <a:srgbClr val="82E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49" name="Line 422"/>
            <p:cNvSpPr>
              <a:spLocks noChangeShapeType="1"/>
            </p:cNvSpPr>
            <p:nvPr/>
          </p:nvSpPr>
          <p:spPr bwMode="auto">
            <a:xfrm>
              <a:off x="1529" y="831"/>
              <a:ext cx="1084" cy="623"/>
            </a:xfrm>
            <a:prstGeom prst="line">
              <a:avLst/>
            </a:prstGeom>
            <a:noFill/>
            <a:ln w="26988">
              <a:solidFill>
                <a:srgbClr val="83E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50" name="Line 423"/>
            <p:cNvSpPr>
              <a:spLocks noChangeShapeType="1"/>
            </p:cNvSpPr>
            <p:nvPr/>
          </p:nvSpPr>
          <p:spPr bwMode="auto">
            <a:xfrm>
              <a:off x="1543" y="831"/>
              <a:ext cx="1070" cy="615"/>
            </a:xfrm>
            <a:prstGeom prst="line">
              <a:avLst/>
            </a:prstGeom>
            <a:noFill/>
            <a:ln w="26988">
              <a:solidFill>
                <a:srgbClr val="83E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51" name="Line 424"/>
            <p:cNvSpPr>
              <a:spLocks noChangeShapeType="1"/>
            </p:cNvSpPr>
            <p:nvPr/>
          </p:nvSpPr>
          <p:spPr bwMode="auto">
            <a:xfrm>
              <a:off x="1551" y="831"/>
              <a:ext cx="1062" cy="611"/>
            </a:xfrm>
            <a:prstGeom prst="line">
              <a:avLst/>
            </a:prstGeom>
            <a:noFill/>
            <a:ln w="26988">
              <a:solidFill>
                <a:srgbClr val="83E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52" name="Line 425"/>
            <p:cNvSpPr>
              <a:spLocks noChangeShapeType="1"/>
            </p:cNvSpPr>
            <p:nvPr/>
          </p:nvSpPr>
          <p:spPr bwMode="auto">
            <a:xfrm>
              <a:off x="1566" y="831"/>
              <a:ext cx="1047" cy="602"/>
            </a:xfrm>
            <a:prstGeom prst="line">
              <a:avLst/>
            </a:prstGeom>
            <a:noFill/>
            <a:ln w="26988">
              <a:solidFill>
                <a:srgbClr val="84E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53" name="Line 426"/>
            <p:cNvSpPr>
              <a:spLocks noChangeShapeType="1"/>
            </p:cNvSpPr>
            <p:nvPr/>
          </p:nvSpPr>
          <p:spPr bwMode="auto">
            <a:xfrm>
              <a:off x="1589" y="831"/>
              <a:ext cx="1024" cy="589"/>
            </a:xfrm>
            <a:prstGeom prst="line">
              <a:avLst/>
            </a:prstGeom>
            <a:noFill/>
            <a:ln w="26988">
              <a:solidFill>
                <a:srgbClr val="84E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54" name="Line 427"/>
            <p:cNvSpPr>
              <a:spLocks noChangeShapeType="1"/>
            </p:cNvSpPr>
            <p:nvPr/>
          </p:nvSpPr>
          <p:spPr bwMode="auto">
            <a:xfrm>
              <a:off x="1605" y="831"/>
              <a:ext cx="1008" cy="580"/>
            </a:xfrm>
            <a:prstGeom prst="line">
              <a:avLst/>
            </a:prstGeom>
            <a:noFill/>
            <a:ln w="26988">
              <a:solidFill>
                <a:srgbClr val="85E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55" name="Line 428"/>
            <p:cNvSpPr>
              <a:spLocks noChangeShapeType="1"/>
            </p:cNvSpPr>
            <p:nvPr/>
          </p:nvSpPr>
          <p:spPr bwMode="auto">
            <a:xfrm>
              <a:off x="1627" y="831"/>
              <a:ext cx="986" cy="567"/>
            </a:xfrm>
            <a:prstGeom prst="line">
              <a:avLst/>
            </a:prstGeom>
            <a:noFill/>
            <a:ln w="26988">
              <a:solidFill>
                <a:srgbClr val="85E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56" name="Line 429"/>
            <p:cNvSpPr>
              <a:spLocks noChangeShapeType="1"/>
            </p:cNvSpPr>
            <p:nvPr/>
          </p:nvSpPr>
          <p:spPr bwMode="auto">
            <a:xfrm>
              <a:off x="1641" y="831"/>
              <a:ext cx="972" cy="559"/>
            </a:xfrm>
            <a:prstGeom prst="line">
              <a:avLst/>
            </a:prstGeom>
            <a:noFill/>
            <a:ln w="26988">
              <a:solidFill>
                <a:srgbClr val="85E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57" name="Line 430"/>
            <p:cNvSpPr>
              <a:spLocks noChangeShapeType="1"/>
            </p:cNvSpPr>
            <p:nvPr/>
          </p:nvSpPr>
          <p:spPr bwMode="auto">
            <a:xfrm>
              <a:off x="1665" y="831"/>
              <a:ext cx="948" cy="545"/>
            </a:xfrm>
            <a:prstGeom prst="line">
              <a:avLst/>
            </a:prstGeom>
            <a:noFill/>
            <a:ln w="26988">
              <a:solidFill>
                <a:srgbClr val="86E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58" name="Line 431"/>
            <p:cNvSpPr>
              <a:spLocks noChangeShapeType="1"/>
            </p:cNvSpPr>
            <p:nvPr/>
          </p:nvSpPr>
          <p:spPr bwMode="auto">
            <a:xfrm>
              <a:off x="1665" y="831"/>
              <a:ext cx="948" cy="545"/>
            </a:xfrm>
            <a:prstGeom prst="line">
              <a:avLst/>
            </a:prstGeom>
            <a:noFill/>
            <a:ln w="26988">
              <a:solidFill>
                <a:srgbClr val="86E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59" name="Line 432"/>
            <p:cNvSpPr>
              <a:spLocks noChangeShapeType="1"/>
            </p:cNvSpPr>
            <p:nvPr/>
          </p:nvSpPr>
          <p:spPr bwMode="auto">
            <a:xfrm>
              <a:off x="1687" y="831"/>
              <a:ext cx="926" cy="532"/>
            </a:xfrm>
            <a:prstGeom prst="line">
              <a:avLst/>
            </a:prstGeom>
            <a:noFill/>
            <a:ln w="26988">
              <a:solidFill>
                <a:srgbClr val="86E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60" name="Line 433"/>
            <p:cNvSpPr>
              <a:spLocks noChangeShapeType="1"/>
            </p:cNvSpPr>
            <p:nvPr/>
          </p:nvSpPr>
          <p:spPr bwMode="auto">
            <a:xfrm>
              <a:off x="1703" y="831"/>
              <a:ext cx="910" cy="523"/>
            </a:xfrm>
            <a:prstGeom prst="line">
              <a:avLst/>
            </a:prstGeom>
            <a:noFill/>
            <a:ln w="26988">
              <a:solidFill>
                <a:srgbClr val="87E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61" name="Line 434"/>
            <p:cNvSpPr>
              <a:spLocks noChangeShapeType="1"/>
            </p:cNvSpPr>
            <p:nvPr/>
          </p:nvSpPr>
          <p:spPr bwMode="auto">
            <a:xfrm>
              <a:off x="1725" y="831"/>
              <a:ext cx="888" cy="511"/>
            </a:xfrm>
            <a:prstGeom prst="line">
              <a:avLst/>
            </a:prstGeom>
            <a:noFill/>
            <a:ln w="26988">
              <a:solidFill>
                <a:srgbClr val="87E1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62" name="Line 435"/>
            <p:cNvSpPr>
              <a:spLocks noChangeShapeType="1"/>
            </p:cNvSpPr>
            <p:nvPr/>
          </p:nvSpPr>
          <p:spPr bwMode="auto">
            <a:xfrm>
              <a:off x="1740" y="831"/>
              <a:ext cx="873" cy="502"/>
            </a:xfrm>
            <a:prstGeom prst="line">
              <a:avLst/>
            </a:prstGeom>
            <a:noFill/>
            <a:ln w="26988">
              <a:solidFill>
                <a:srgbClr val="88E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63" name="Line 436"/>
            <p:cNvSpPr>
              <a:spLocks noChangeShapeType="1"/>
            </p:cNvSpPr>
            <p:nvPr/>
          </p:nvSpPr>
          <p:spPr bwMode="auto">
            <a:xfrm>
              <a:off x="1763" y="831"/>
              <a:ext cx="850" cy="489"/>
            </a:xfrm>
            <a:prstGeom prst="line">
              <a:avLst/>
            </a:prstGeom>
            <a:noFill/>
            <a:ln w="26988">
              <a:solidFill>
                <a:srgbClr val="88E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64" name="Line 437"/>
            <p:cNvSpPr>
              <a:spLocks noChangeShapeType="1"/>
            </p:cNvSpPr>
            <p:nvPr/>
          </p:nvSpPr>
          <p:spPr bwMode="auto">
            <a:xfrm>
              <a:off x="1777" y="831"/>
              <a:ext cx="836" cy="481"/>
            </a:xfrm>
            <a:prstGeom prst="line">
              <a:avLst/>
            </a:prstGeom>
            <a:noFill/>
            <a:ln w="26988">
              <a:solidFill>
                <a:srgbClr val="88E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65" name="Line 438"/>
            <p:cNvSpPr>
              <a:spLocks noChangeShapeType="1"/>
            </p:cNvSpPr>
            <p:nvPr/>
          </p:nvSpPr>
          <p:spPr bwMode="auto">
            <a:xfrm>
              <a:off x="1801" y="831"/>
              <a:ext cx="812" cy="467"/>
            </a:xfrm>
            <a:prstGeom prst="line">
              <a:avLst/>
            </a:prstGeom>
            <a:noFill/>
            <a:ln w="26988">
              <a:solidFill>
                <a:srgbClr val="89E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66" name="Line 439"/>
            <p:cNvSpPr>
              <a:spLocks noChangeShapeType="1"/>
            </p:cNvSpPr>
            <p:nvPr/>
          </p:nvSpPr>
          <p:spPr bwMode="auto">
            <a:xfrm>
              <a:off x="1801" y="831"/>
              <a:ext cx="812" cy="467"/>
            </a:xfrm>
            <a:prstGeom prst="line">
              <a:avLst/>
            </a:prstGeom>
            <a:noFill/>
            <a:ln w="26988">
              <a:solidFill>
                <a:srgbClr val="89E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67" name="Line 440"/>
            <p:cNvSpPr>
              <a:spLocks noChangeShapeType="1"/>
            </p:cNvSpPr>
            <p:nvPr/>
          </p:nvSpPr>
          <p:spPr bwMode="auto">
            <a:xfrm>
              <a:off x="1823" y="831"/>
              <a:ext cx="790" cy="454"/>
            </a:xfrm>
            <a:prstGeom prst="line">
              <a:avLst/>
            </a:prstGeom>
            <a:noFill/>
            <a:ln w="26988">
              <a:solidFill>
                <a:srgbClr val="89E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68" name="Line 441"/>
            <p:cNvSpPr>
              <a:spLocks noChangeShapeType="1"/>
            </p:cNvSpPr>
            <p:nvPr/>
          </p:nvSpPr>
          <p:spPr bwMode="auto">
            <a:xfrm>
              <a:off x="1839" y="831"/>
              <a:ext cx="774" cy="445"/>
            </a:xfrm>
            <a:prstGeom prst="line">
              <a:avLst/>
            </a:prstGeom>
            <a:noFill/>
            <a:ln w="26988">
              <a:solidFill>
                <a:srgbClr val="8AE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69" name="Line 442"/>
            <p:cNvSpPr>
              <a:spLocks noChangeShapeType="1"/>
            </p:cNvSpPr>
            <p:nvPr/>
          </p:nvSpPr>
          <p:spPr bwMode="auto">
            <a:xfrm>
              <a:off x="1861" y="831"/>
              <a:ext cx="752" cy="432"/>
            </a:xfrm>
            <a:prstGeom prst="line">
              <a:avLst/>
            </a:prstGeom>
            <a:noFill/>
            <a:ln w="26988">
              <a:solidFill>
                <a:srgbClr val="8AE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70" name="Line 443"/>
            <p:cNvSpPr>
              <a:spLocks noChangeShapeType="1"/>
            </p:cNvSpPr>
            <p:nvPr/>
          </p:nvSpPr>
          <p:spPr bwMode="auto">
            <a:xfrm>
              <a:off x="1875" y="831"/>
              <a:ext cx="738" cy="424"/>
            </a:xfrm>
            <a:prstGeom prst="line">
              <a:avLst/>
            </a:prstGeom>
            <a:noFill/>
            <a:ln w="26988">
              <a:solidFill>
                <a:srgbClr val="8BE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71" name="Line 444"/>
            <p:cNvSpPr>
              <a:spLocks noChangeShapeType="1"/>
            </p:cNvSpPr>
            <p:nvPr/>
          </p:nvSpPr>
          <p:spPr bwMode="auto">
            <a:xfrm>
              <a:off x="1899" y="831"/>
              <a:ext cx="714" cy="410"/>
            </a:xfrm>
            <a:prstGeom prst="line">
              <a:avLst/>
            </a:prstGeom>
            <a:noFill/>
            <a:ln w="26988">
              <a:solidFill>
                <a:srgbClr val="8BE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72" name="Line 445"/>
            <p:cNvSpPr>
              <a:spLocks noChangeShapeType="1"/>
            </p:cNvSpPr>
            <p:nvPr/>
          </p:nvSpPr>
          <p:spPr bwMode="auto">
            <a:xfrm>
              <a:off x="1913" y="831"/>
              <a:ext cx="700" cy="402"/>
            </a:xfrm>
            <a:prstGeom prst="line">
              <a:avLst/>
            </a:prstGeom>
            <a:noFill/>
            <a:ln w="26988">
              <a:solidFill>
                <a:srgbClr val="8BE2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73" name="Line 446"/>
            <p:cNvSpPr>
              <a:spLocks noChangeShapeType="1"/>
            </p:cNvSpPr>
            <p:nvPr/>
          </p:nvSpPr>
          <p:spPr bwMode="auto">
            <a:xfrm>
              <a:off x="1922" y="831"/>
              <a:ext cx="691" cy="397"/>
            </a:xfrm>
            <a:prstGeom prst="line">
              <a:avLst/>
            </a:prstGeom>
            <a:noFill/>
            <a:ln w="26988">
              <a:solidFill>
                <a:srgbClr val="8CE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74" name="Line 447"/>
            <p:cNvSpPr>
              <a:spLocks noChangeShapeType="1"/>
            </p:cNvSpPr>
            <p:nvPr/>
          </p:nvSpPr>
          <p:spPr bwMode="auto">
            <a:xfrm>
              <a:off x="1937" y="831"/>
              <a:ext cx="676" cy="389"/>
            </a:xfrm>
            <a:prstGeom prst="line">
              <a:avLst/>
            </a:prstGeom>
            <a:noFill/>
            <a:ln w="26988">
              <a:solidFill>
                <a:srgbClr val="8CE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75" name="Line 448"/>
            <p:cNvSpPr>
              <a:spLocks noChangeShapeType="1"/>
            </p:cNvSpPr>
            <p:nvPr/>
          </p:nvSpPr>
          <p:spPr bwMode="auto">
            <a:xfrm>
              <a:off x="1959" y="831"/>
              <a:ext cx="654" cy="376"/>
            </a:xfrm>
            <a:prstGeom prst="line">
              <a:avLst/>
            </a:prstGeom>
            <a:noFill/>
            <a:ln w="26988">
              <a:solidFill>
                <a:srgbClr val="8DE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76" name="Line 449"/>
            <p:cNvSpPr>
              <a:spLocks noChangeShapeType="1"/>
            </p:cNvSpPr>
            <p:nvPr/>
          </p:nvSpPr>
          <p:spPr bwMode="auto">
            <a:xfrm>
              <a:off x="1974" y="831"/>
              <a:ext cx="639" cy="367"/>
            </a:xfrm>
            <a:prstGeom prst="line">
              <a:avLst/>
            </a:prstGeom>
            <a:noFill/>
            <a:ln w="26988">
              <a:solidFill>
                <a:srgbClr val="8DE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77" name="Line 450"/>
            <p:cNvSpPr>
              <a:spLocks noChangeShapeType="1"/>
            </p:cNvSpPr>
            <p:nvPr/>
          </p:nvSpPr>
          <p:spPr bwMode="auto">
            <a:xfrm>
              <a:off x="1998" y="831"/>
              <a:ext cx="615" cy="353"/>
            </a:xfrm>
            <a:prstGeom prst="line">
              <a:avLst/>
            </a:prstGeom>
            <a:noFill/>
            <a:ln w="26988">
              <a:solidFill>
                <a:srgbClr val="8DE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78" name="Line 451"/>
            <p:cNvSpPr>
              <a:spLocks noChangeShapeType="1"/>
            </p:cNvSpPr>
            <p:nvPr/>
          </p:nvSpPr>
          <p:spPr bwMode="auto">
            <a:xfrm>
              <a:off x="2012" y="831"/>
              <a:ext cx="601" cy="345"/>
            </a:xfrm>
            <a:prstGeom prst="line">
              <a:avLst/>
            </a:prstGeom>
            <a:noFill/>
            <a:ln w="26988">
              <a:solidFill>
                <a:srgbClr val="8EE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79" name="Line 452"/>
            <p:cNvSpPr>
              <a:spLocks noChangeShapeType="1"/>
            </p:cNvSpPr>
            <p:nvPr/>
          </p:nvSpPr>
          <p:spPr bwMode="auto">
            <a:xfrm>
              <a:off x="2035" y="831"/>
              <a:ext cx="578" cy="332"/>
            </a:xfrm>
            <a:prstGeom prst="line">
              <a:avLst/>
            </a:prstGeom>
            <a:noFill/>
            <a:ln w="26988">
              <a:solidFill>
                <a:srgbClr val="8EE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80" name="Line 453"/>
            <p:cNvSpPr>
              <a:spLocks noChangeShapeType="1"/>
            </p:cNvSpPr>
            <p:nvPr/>
          </p:nvSpPr>
          <p:spPr bwMode="auto">
            <a:xfrm>
              <a:off x="2049" y="831"/>
              <a:ext cx="564" cy="324"/>
            </a:xfrm>
            <a:prstGeom prst="line">
              <a:avLst/>
            </a:prstGeom>
            <a:noFill/>
            <a:ln w="26988">
              <a:solidFill>
                <a:srgbClr val="8EE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81" name="Line 454"/>
            <p:cNvSpPr>
              <a:spLocks noChangeShapeType="1"/>
            </p:cNvSpPr>
            <p:nvPr/>
          </p:nvSpPr>
          <p:spPr bwMode="auto">
            <a:xfrm>
              <a:off x="2058" y="831"/>
              <a:ext cx="555" cy="319"/>
            </a:xfrm>
            <a:prstGeom prst="line">
              <a:avLst/>
            </a:prstGeom>
            <a:noFill/>
            <a:ln w="26988">
              <a:solidFill>
                <a:srgbClr val="8FE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82" name="Line 455"/>
            <p:cNvSpPr>
              <a:spLocks noChangeShapeType="1"/>
            </p:cNvSpPr>
            <p:nvPr/>
          </p:nvSpPr>
          <p:spPr bwMode="auto">
            <a:xfrm>
              <a:off x="2074" y="831"/>
              <a:ext cx="539" cy="310"/>
            </a:xfrm>
            <a:prstGeom prst="line">
              <a:avLst/>
            </a:prstGeom>
            <a:noFill/>
            <a:ln w="26988">
              <a:solidFill>
                <a:srgbClr val="8FE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83" name="Line 456"/>
            <p:cNvSpPr>
              <a:spLocks noChangeShapeType="1"/>
            </p:cNvSpPr>
            <p:nvPr/>
          </p:nvSpPr>
          <p:spPr bwMode="auto">
            <a:xfrm>
              <a:off x="2096" y="831"/>
              <a:ext cx="517" cy="297"/>
            </a:xfrm>
            <a:prstGeom prst="line">
              <a:avLst/>
            </a:prstGeom>
            <a:noFill/>
            <a:ln w="26988">
              <a:solidFill>
                <a:srgbClr val="90E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84" name="Line 457"/>
            <p:cNvSpPr>
              <a:spLocks noChangeShapeType="1"/>
            </p:cNvSpPr>
            <p:nvPr/>
          </p:nvSpPr>
          <p:spPr bwMode="auto">
            <a:xfrm>
              <a:off x="2110" y="831"/>
              <a:ext cx="503" cy="289"/>
            </a:xfrm>
            <a:prstGeom prst="line">
              <a:avLst/>
            </a:prstGeom>
            <a:noFill/>
            <a:ln w="26988">
              <a:solidFill>
                <a:srgbClr val="90E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85" name="Line 458"/>
            <p:cNvSpPr>
              <a:spLocks noChangeShapeType="1"/>
            </p:cNvSpPr>
            <p:nvPr/>
          </p:nvSpPr>
          <p:spPr bwMode="auto">
            <a:xfrm>
              <a:off x="2133" y="831"/>
              <a:ext cx="480" cy="276"/>
            </a:xfrm>
            <a:prstGeom prst="line">
              <a:avLst/>
            </a:prstGeom>
            <a:noFill/>
            <a:ln w="26988">
              <a:solidFill>
                <a:srgbClr val="90E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86" name="Line 459"/>
            <p:cNvSpPr>
              <a:spLocks noChangeShapeType="1"/>
            </p:cNvSpPr>
            <p:nvPr/>
          </p:nvSpPr>
          <p:spPr bwMode="auto">
            <a:xfrm>
              <a:off x="2147" y="831"/>
              <a:ext cx="466" cy="268"/>
            </a:xfrm>
            <a:prstGeom prst="line">
              <a:avLst/>
            </a:prstGeom>
            <a:noFill/>
            <a:ln w="26988">
              <a:solidFill>
                <a:srgbClr val="91E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87" name="Line 460"/>
            <p:cNvSpPr>
              <a:spLocks noChangeShapeType="1"/>
            </p:cNvSpPr>
            <p:nvPr/>
          </p:nvSpPr>
          <p:spPr bwMode="auto">
            <a:xfrm>
              <a:off x="2172" y="831"/>
              <a:ext cx="441" cy="253"/>
            </a:xfrm>
            <a:prstGeom prst="line">
              <a:avLst/>
            </a:prstGeom>
            <a:noFill/>
            <a:ln w="26988">
              <a:solidFill>
                <a:srgbClr val="91E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88" name="Line 461"/>
            <p:cNvSpPr>
              <a:spLocks noChangeShapeType="1"/>
            </p:cNvSpPr>
            <p:nvPr/>
          </p:nvSpPr>
          <p:spPr bwMode="auto">
            <a:xfrm>
              <a:off x="2172" y="831"/>
              <a:ext cx="441" cy="253"/>
            </a:xfrm>
            <a:prstGeom prst="line">
              <a:avLst/>
            </a:prstGeom>
            <a:noFill/>
            <a:ln w="26988">
              <a:solidFill>
                <a:srgbClr val="91E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89" name="Line 462"/>
            <p:cNvSpPr>
              <a:spLocks noChangeShapeType="1"/>
            </p:cNvSpPr>
            <p:nvPr/>
          </p:nvSpPr>
          <p:spPr bwMode="auto">
            <a:xfrm>
              <a:off x="2194" y="831"/>
              <a:ext cx="419" cy="241"/>
            </a:xfrm>
            <a:prstGeom prst="line">
              <a:avLst/>
            </a:prstGeom>
            <a:noFill/>
            <a:ln w="26988">
              <a:solidFill>
                <a:srgbClr val="92E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90" name="Line 463"/>
            <p:cNvSpPr>
              <a:spLocks noChangeShapeType="1"/>
            </p:cNvSpPr>
            <p:nvPr/>
          </p:nvSpPr>
          <p:spPr bwMode="auto">
            <a:xfrm>
              <a:off x="2209" y="831"/>
              <a:ext cx="404" cy="232"/>
            </a:xfrm>
            <a:prstGeom prst="line">
              <a:avLst/>
            </a:prstGeom>
            <a:noFill/>
            <a:ln w="26988">
              <a:solidFill>
                <a:srgbClr val="92E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91" name="Line 464"/>
            <p:cNvSpPr>
              <a:spLocks noChangeShapeType="1"/>
            </p:cNvSpPr>
            <p:nvPr/>
          </p:nvSpPr>
          <p:spPr bwMode="auto">
            <a:xfrm>
              <a:off x="2232" y="831"/>
              <a:ext cx="381" cy="219"/>
            </a:xfrm>
            <a:prstGeom prst="line">
              <a:avLst/>
            </a:prstGeom>
            <a:noFill/>
            <a:ln w="26988">
              <a:solidFill>
                <a:srgbClr val="93E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92" name="Line 465"/>
            <p:cNvSpPr>
              <a:spLocks noChangeShapeType="1"/>
            </p:cNvSpPr>
            <p:nvPr/>
          </p:nvSpPr>
          <p:spPr bwMode="auto">
            <a:xfrm>
              <a:off x="2246" y="831"/>
              <a:ext cx="367" cy="211"/>
            </a:xfrm>
            <a:prstGeom prst="line">
              <a:avLst/>
            </a:prstGeom>
            <a:noFill/>
            <a:ln w="26988">
              <a:solidFill>
                <a:srgbClr val="93E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93" name="Line 466"/>
            <p:cNvSpPr>
              <a:spLocks noChangeShapeType="1"/>
            </p:cNvSpPr>
            <p:nvPr/>
          </p:nvSpPr>
          <p:spPr bwMode="auto">
            <a:xfrm>
              <a:off x="2270" y="831"/>
              <a:ext cx="343" cy="197"/>
            </a:xfrm>
            <a:prstGeom prst="line">
              <a:avLst/>
            </a:prstGeom>
            <a:noFill/>
            <a:ln w="26988">
              <a:solidFill>
                <a:srgbClr val="93E4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94" name="Line 467"/>
            <p:cNvSpPr>
              <a:spLocks noChangeShapeType="1"/>
            </p:cNvSpPr>
            <p:nvPr/>
          </p:nvSpPr>
          <p:spPr bwMode="auto">
            <a:xfrm>
              <a:off x="2284" y="831"/>
              <a:ext cx="329" cy="189"/>
            </a:xfrm>
            <a:prstGeom prst="line">
              <a:avLst/>
            </a:prstGeom>
            <a:noFill/>
            <a:ln w="26988">
              <a:solidFill>
                <a:srgbClr val="94E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95" name="Line 468"/>
            <p:cNvSpPr>
              <a:spLocks noChangeShapeType="1"/>
            </p:cNvSpPr>
            <p:nvPr/>
          </p:nvSpPr>
          <p:spPr bwMode="auto">
            <a:xfrm>
              <a:off x="2307" y="831"/>
              <a:ext cx="306" cy="176"/>
            </a:xfrm>
            <a:prstGeom prst="line">
              <a:avLst/>
            </a:prstGeom>
            <a:noFill/>
            <a:ln w="26988">
              <a:solidFill>
                <a:srgbClr val="94E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96" name="Line 469"/>
            <p:cNvSpPr>
              <a:spLocks noChangeShapeType="1"/>
            </p:cNvSpPr>
            <p:nvPr/>
          </p:nvSpPr>
          <p:spPr bwMode="auto">
            <a:xfrm>
              <a:off x="2307" y="831"/>
              <a:ext cx="306" cy="176"/>
            </a:xfrm>
            <a:prstGeom prst="line">
              <a:avLst/>
            </a:prstGeom>
            <a:noFill/>
            <a:ln w="26988">
              <a:solidFill>
                <a:srgbClr val="95E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97" name="Line 470"/>
            <p:cNvSpPr>
              <a:spLocks noChangeShapeType="1"/>
            </p:cNvSpPr>
            <p:nvPr/>
          </p:nvSpPr>
          <p:spPr bwMode="auto">
            <a:xfrm>
              <a:off x="2330" y="831"/>
              <a:ext cx="283" cy="162"/>
            </a:xfrm>
            <a:prstGeom prst="line">
              <a:avLst/>
            </a:prstGeom>
            <a:noFill/>
            <a:ln w="26988">
              <a:solidFill>
                <a:srgbClr val="95E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98" name="Line 471"/>
            <p:cNvSpPr>
              <a:spLocks noChangeShapeType="1"/>
            </p:cNvSpPr>
            <p:nvPr/>
          </p:nvSpPr>
          <p:spPr bwMode="auto">
            <a:xfrm>
              <a:off x="2344" y="831"/>
              <a:ext cx="269" cy="154"/>
            </a:xfrm>
            <a:prstGeom prst="line">
              <a:avLst/>
            </a:prstGeom>
            <a:noFill/>
            <a:ln w="26988">
              <a:solidFill>
                <a:srgbClr val="95E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399" name="Line 472"/>
            <p:cNvSpPr>
              <a:spLocks noChangeShapeType="1"/>
            </p:cNvSpPr>
            <p:nvPr/>
          </p:nvSpPr>
          <p:spPr bwMode="auto">
            <a:xfrm>
              <a:off x="2368" y="831"/>
              <a:ext cx="245" cy="140"/>
            </a:xfrm>
            <a:prstGeom prst="line">
              <a:avLst/>
            </a:prstGeom>
            <a:noFill/>
            <a:ln w="26988">
              <a:solidFill>
                <a:srgbClr val="96E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00" name="Line 473"/>
            <p:cNvSpPr>
              <a:spLocks noChangeShapeType="1"/>
            </p:cNvSpPr>
            <p:nvPr/>
          </p:nvSpPr>
          <p:spPr bwMode="auto">
            <a:xfrm>
              <a:off x="2382" y="831"/>
              <a:ext cx="231" cy="132"/>
            </a:xfrm>
            <a:prstGeom prst="line">
              <a:avLst/>
            </a:prstGeom>
            <a:noFill/>
            <a:ln w="26988">
              <a:solidFill>
                <a:srgbClr val="96E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01" name="Line 474"/>
            <p:cNvSpPr>
              <a:spLocks noChangeShapeType="1"/>
            </p:cNvSpPr>
            <p:nvPr/>
          </p:nvSpPr>
          <p:spPr bwMode="auto">
            <a:xfrm>
              <a:off x="2406" y="831"/>
              <a:ext cx="207" cy="119"/>
            </a:xfrm>
            <a:prstGeom prst="line">
              <a:avLst/>
            </a:prstGeom>
            <a:noFill/>
            <a:ln w="26988">
              <a:solidFill>
                <a:srgbClr val="96E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02" name="Line 475"/>
            <p:cNvSpPr>
              <a:spLocks noChangeShapeType="1"/>
            </p:cNvSpPr>
            <p:nvPr/>
          </p:nvSpPr>
          <p:spPr bwMode="auto">
            <a:xfrm>
              <a:off x="2420" y="831"/>
              <a:ext cx="193" cy="111"/>
            </a:xfrm>
            <a:prstGeom prst="line">
              <a:avLst/>
            </a:prstGeom>
            <a:noFill/>
            <a:ln w="26988">
              <a:solidFill>
                <a:srgbClr val="97E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03" name="Line 476"/>
            <p:cNvSpPr>
              <a:spLocks noChangeShapeType="1"/>
            </p:cNvSpPr>
            <p:nvPr/>
          </p:nvSpPr>
          <p:spPr bwMode="auto">
            <a:xfrm>
              <a:off x="2428" y="831"/>
              <a:ext cx="185" cy="106"/>
            </a:xfrm>
            <a:prstGeom prst="line">
              <a:avLst/>
            </a:prstGeom>
            <a:noFill/>
            <a:ln w="26988">
              <a:solidFill>
                <a:srgbClr val="97E5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04" name="Line 477"/>
            <p:cNvSpPr>
              <a:spLocks noChangeShapeType="1"/>
            </p:cNvSpPr>
            <p:nvPr/>
          </p:nvSpPr>
          <p:spPr bwMode="auto">
            <a:xfrm>
              <a:off x="2443" y="831"/>
              <a:ext cx="170" cy="97"/>
            </a:xfrm>
            <a:prstGeom prst="line">
              <a:avLst/>
            </a:prstGeom>
            <a:noFill/>
            <a:ln w="26988">
              <a:solidFill>
                <a:srgbClr val="98E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</p:grpSp>
      <p:sp>
        <p:nvSpPr>
          <p:cNvPr id="405" name="Line 479"/>
          <p:cNvSpPr>
            <a:spLocks noChangeShapeType="1"/>
          </p:cNvSpPr>
          <p:nvPr/>
        </p:nvSpPr>
        <p:spPr bwMode="auto">
          <a:xfrm>
            <a:off x="3916363" y="2382664"/>
            <a:ext cx="231775" cy="131762"/>
          </a:xfrm>
          <a:prstGeom prst="line">
            <a:avLst/>
          </a:prstGeom>
          <a:noFill/>
          <a:ln w="26988">
            <a:solidFill>
              <a:srgbClr val="98E6FF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sp>
        <p:nvSpPr>
          <p:cNvPr id="406" name="Line 480"/>
          <p:cNvSpPr>
            <a:spLocks noChangeShapeType="1"/>
          </p:cNvSpPr>
          <p:nvPr/>
        </p:nvSpPr>
        <p:spPr bwMode="auto">
          <a:xfrm>
            <a:off x="3937000" y="2382664"/>
            <a:ext cx="211138" cy="120650"/>
          </a:xfrm>
          <a:prstGeom prst="line">
            <a:avLst/>
          </a:prstGeom>
          <a:noFill/>
          <a:ln w="26988">
            <a:solidFill>
              <a:srgbClr val="98E6FF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sp>
        <p:nvSpPr>
          <p:cNvPr id="407" name="Line 481"/>
          <p:cNvSpPr>
            <a:spLocks noChangeShapeType="1"/>
          </p:cNvSpPr>
          <p:nvPr/>
        </p:nvSpPr>
        <p:spPr bwMode="auto">
          <a:xfrm>
            <a:off x="3975100" y="2382664"/>
            <a:ext cx="173038" cy="98425"/>
          </a:xfrm>
          <a:prstGeom prst="line">
            <a:avLst/>
          </a:prstGeom>
          <a:noFill/>
          <a:ln w="26988">
            <a:solidFill>
              <a:srgbClr val="99E6FF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sp>
        <p:nvSpPr>
          <p:cNvPr id="408" name="Line 482"/>
          <p:cNvSpPr>
            <a:spLocks noChangeShapeType="1"/>
          </p:cNvSpPr>
          <p:nvPr/>
        </p:nvSpPr>
        <p:spPr bwMode="auto">
          <a:xfrm>
            <a:off x="3997325" y="2382664"/>
            <a:ext cx="150813" cy="85725"/>
          </a:xfrm>
          <a:prstGeom prst="line">
            <a:avLst/>
          </a:prstGeom>
          <a:noFill/>
          <a:ln w="26988">
            <a:solidFill>
              <a:srgbClr val="99E6FF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sp>
        <p:nvSpPr>
          <p:cNvPr id="409" name="Line 483"/>
          <p:cNvSpPr>
            <a:spLocks noChangeShapeType="1"/>
          </p:cNvSpPr>
          <p:nvPr/>
        </p:nvSpPr>
        <p:spPr bwMode="auto">
          <a:xfrm>
            <a:off x="4035425" y="2382664"/>
            <a:ext cx="112713" cy="63500"/>
          </a:xfrm>
          <a:prstGeom prst="line">
            <a:avLst/>
          </a:prstGeom>
          <a:noFill/>
          <a:ln w="26988">
            <a:solidFill>
              <a:srgbClr val="99E6FF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sp>
        <p:nvSpPr>
          <p:cNvPr id="410" name="Line 484"/>
          <p:cNvSpPr>
            <a:spLocks noChangeShapeType="1"/>
          </p:cNvSpPr>
          <p:nvPr/>
        </p:nvSpPr>
        <p:spPr bwMode="auto">
          <a:xfrm>
            <a:off x="4057650" y="2382664"/>
            <a:ext cx="90488" cy="50800"/>
          </a:xfrm>
          <a:prstGeom prst="line">
            <a:avLst/>
          </a:prstGeom>
          <a:noFill/>
          <a:ln w="26988">
            <a:solidFill>
              <a:srgbClr val="86E1FF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sp>
        <p:nvSpPr>
          <p:cNvPr id="411" name="Line 485"/>
          <p:cNvSpPr>
            <a:spLocks noChangeShapeType="1"/>
          </p:cNvSpPr>
          <p:nvPr/>
        </p:nvSpPr>
        <p:spPr bwMode="auto">
          <a:xfrm>
            <a:off x="4071938" y="2382664"/>
            <a:ext cx="76200" cy="42862"/>
          </a:xfrm>
          <a:prstGeom prst="line">
            <a:avLst/>
          </a:prstGeom>
          <a:noFill/>
          <a:ln w="26988">
            <a:solidFill>
              <a:srgbClr val="73DCFF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sp>
        <p:nvSpPr>
          <p:cNvPr id="412" name="Line 486"/>
          <p:cNvSpPr>
            <a:spLocks noChangeShapeType="1"/>
          </p:cNvSpPr>
          <p:nvPr/>
        </p:nvSpPr>
        <p:spPr bwMode="auto">
          <a:xfrm>
            <a:off x="4094163" y="2382664"/>
            <a:ext cx="53975" cy="30162"/>
          </a:xfrm>
          <a:prstGeom prst="line">
            <a:avLst/>
          </a:prstGeom>
          <a:noFill/>
          <a:ln w="26988">
            <a:solidFill>
              <a:srgbClr val="60D8FF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sp>
        <p:nvSpPr>
          <p:cNvPr id="413" name="Line 487"/>
          <p:cNvSpPr>
            <a:spLocks noChangeShapeType="1"/>
          </p:cNvSpPr>
          <p:nvPr/>
        </p:nvSpPr>
        <p:spPr bwMode="auto">
          <a:xfrm>
            <a:off x="4130675" y="2382664"/>
            <a:ext cx="17463" cy="9525"/>
          </a:xfrm>
          <a:prstGeom prst="line">
            <a:avLst/>
          </a:prstGeom>
          <a:noFill/>
          <a:ln w="26988">
            <a:solidFill>
              <a:srgbClr val="4CD3FF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sp>
        <p:nvSpPr>
          <p:cNvPr id="414" name="Oval 492"/>
          <p:cNvSpPr>
            <a:spLocks noChangeArrowheads="1"/>
          </p:cNvSpPr>
          <p:nvPr/>
        </p:nvSpPr>
        <p:spPr bwMode="auto">
          <a:xfrm>
            <a:off x="171450" y="2389014"/>
            <a:ext cx="3970338" cy="3970337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grpSp>
        <p:nvGrpSpPr>
          <p:cNvPr id="415" name="Group 637"/>
          <p:cNvGrpSpPr>
            <a:grpSpLocks/>
          </p:cNvGrpSpPr>
          <p:nvPr/>
        </p:nvGrpSpPr>
        <p:grpSpPr bwMode="auto">
          <a:xfrm>
            <a:off x="165100" y="2382664"/>
            <a:ext cx="3968750" cy="3968750"/>
            <a:chOff x="104" y="831"/>
            <a:chExt cx="2500" cy="2500"/>
          </a:xfrm>
        </p:grpSpPr>
        <p:sp>
          <p:nvSpPr>
            <p:cNvPr id="416" name="Line 493"/>
            <p:cNvSpPr>
              <a:spLocks noChangeShapeType="1"/>
            </p:cNvSpPr>
            <p:nvPr/>
          </p:nvSpPr>
          <p:spPr bwMode="auto">
            <a:xfrm>
              <a:off x="1359" y="2086"/>
              <a:ext cx="124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17" name="Line 494"/>
            <p:cNvSpPr>
              <a:spLocks noChangeShapeType="1"/>
            </p:cNvSpPr>
            <p:nvPr/>
          </p:nvSpPr>
          <p:spPr bwMode="auto">
            <a:xfrm flipV="1">
              <a:off x="1359" y="1976"/>
              <a:ext cx="1245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18" name="Line 495"/>
            <p:cNvSpPr>
              <a:spLocks noChangeShapeType="1"/>
            </p:cNvSpPr>
            <p:nvPr/>
          </p:nvSpPr>
          <p:spPr bwMode="auto">
            <a:xfrm flipV="1">
              <a:off x="1359" y="1867"/>
              <a:ext cx="1228" cy="2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19" name="Line 496"/>
            <p:cNvSpPr>
              <a:spLocks noChangeShapeType="1"/>
            </p:cNvSpPr>
            <p:nvPr/>
          </p:nvSpPr>
          <p:spPr bwMode="auto">
            <a:xfrm flipV="1">
              <a:off x="1359" y="1757"/>
              <a:ext cx="1203" cy="3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20" name="Line 497"/>
            <p:cNvSpPr>
              <a:spLocks noChangeShapeType="1"/>
            </p:cNvSpPr>
            <p:nvPr/>
          </p:nvSpPr>
          <p:spPr bwMode="auto">
            <a:xfrm flipV="1">
              <a:off x="1359" y="1656"/>
              <a:ext cx="1169" cy="43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21" name="Line 498"/>
            <p:cNvSpPr>
              <a:spLocks noChangeShapeType="1"/>
            </p:cNvSpPr>
            <p:nvPr/>
          </p:nvSpPr>
          <p:spPr bwMode="auto">
            <a:xfrm flipV="1">
              <a:off x="1359" y="1547"/>
              <a:ext cx="1127" cy="53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22" name="Line 499"/>
            <p:cNvSpPr>
              <a:spLocks noChangeShapeType="1"/>
            </p:cNvSpPr>
            <p:nvPr/>
          </p:nvSpPr>
          <p:spPr bwMode="auto">
            <a:xfrm flipV="1">
              <a:off x="1359" y="1454"/>
              <a:ext cx="1077" cy="6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23" name="Line 500"/>
            <p:cNvSpPr>
              <a:spLocks noChangeShapeType="1"/>
            </p:cNvSpPr>
            <p:nvPr/>
          </p:nvSpPr>
          <p:spPr bwMode="auto">
            <a:xfrm flipV="1">
              <a:off x="1359" y="1362"/>
              <a:ext cx="1018" cy="7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24" name="Line 501"/>
            <p:cNvSpPr>
              <a:spLocks noChangeShapeType="1"/>
            </p:cNvSpPr>
            <p:nvPr/>
          </p:nvSpPr>
          <p:spPr bwMode="auto">
            <a:xfrm flipV="1">
              <a:off x="1359" y="1278"/>
              <a:ext cx="951" cy="8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25" name="Line 502"/>
            <p:cNvSpPr>
              <a:spLocks noChangeShapeType="1"/>
            </p:cNvSpPr>
            <p:nvPr/>
          </p:nvSpPr>
          <p:spPr bwMode="auto">
            <a:xfrm flipV="1">
              <a:off x="1359" y="1193"/>
              <a:ext cx="883" cy="89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26" name="Line 503"/>
            <p:cNvSpPr>
              <a:spLocks noChangeShapeType="1"/>
            </p:cNvSpPr>
            <p:nvPr/>
          </p:nvSpPr>
          <p:spPr bwMode="auto">
            <a:xfrm flipV="1">
              <a:off x="1359" y="1126"/>
              <a:ext cx="799" cy="9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27" name="Line 504"/>
            <p:cNvSpPr>
              <a:spLocks noChangeShapeType="1"/>
            </p:cNvSpPr>
            <p:nvPr/>
          </p:nvSpPr>
          <p:spPr bwMode="auto">
            <a:xfrm flipV="1">
              <a:off x="1359" y="1059"/>
              <a:ext cx="715" cy="10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28" name="Line 505"/>
            <p:cNvSpPr>
              <a:spLocks noChangeShapeType="1"/>
            </p:cNvSpPr>
            <p:nvPr/>
          </p:nvSpPr>
          <p:spPr bwMode="auto">
            <a:xfrm flipV="1">
              <a:off x="1359" y="1000"/>
              <a:ext cx="622" cy="10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29" name="Line 506"/>
            <p:cNvSpPr>
              <a:spLocks noChangeShapeType="1"/>
            </p:cNvSpPr>
            <p:nvPr/>
          </p:nvSpPr>
          <p:spPr bwMode="auto">
            <a:xfrm flipV="1">
              <a:off x="1359" y="949"/>
              <a:ext cx="530" cy="11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30" name="Line 507"/>
            <p:cNvSpPr>
              <a:spLocks noChangeShapeType="1"/>
            </p:cNvSpPr>
            <p:nvPr/>
          </p:nvSpPr>
          <p:spPr bwMode="auto">
            <a:xfrm flipV="1">
              <a:off x="1359" y="907"/>
              <a:ext cx="420" cy="11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31" name="Line 508"/>
            <p:cNvSpPr>
              <a:spLocks noChangeShapeType="1"/>
            </p:cNvSpPr>
            <p:nvPr/>
          </p:nvSpPr>
          <p:spPr bwMode="auto">
            <a:xfrm flipV="1">
              <a:off x="1359" y="874"/>
              <a:ext cx="319" cy="12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32" name="Line 509"/>
            <p:cNvSpPr>
              <a:spLocks noChangeShapeType="1"/>
            </p:cNvSpPr>
            <p:nvPr/>
          </p:nvSpPr>
          <p:spPr bwMode="auto">
            <a:xfrm flipV="1">
              <a:off x="1359" y="848"/>
              <a:ext cx="210" cy="12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33" name="Line 510"/>
            <p:cNvSpPr>
              <a:spLocks noChangeShapeType="1"/>
            </p:cNvSpPr>
            <p:nvPr/>
          </p:nvSpPr>
          <p:spPr bwMode="auto">
            <a:xfrm flipV="1">
              <a:off x="1359" y="831"/>
              <a:ext cx="101" cy="12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34" name="Line 511"/>
            <p:cNvSpPr>
              <a:spLocks noChangeShapeType="1"/>
            </p:cNvSpPr>
            <p:nvPr/>
          </p:nvSpPr>
          <p:spPr bwMode="auto">
            <a:xfrm flipV="1">
              <a:off x="1359" y="831"/>
              <a:ext cx="1" cy="12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35" name="Line 512"/>
            <p:cNvSpPr>
              <a:spLocks noChangeShapeType="1"/>
            </p:cNvSpPr>
            <p:nvPr/>
          </p:nvSpPr>
          <p:spPr bwMode="auto">
            <a:xfrm flipH="1">
              <a:off x="104" y="2086"/>
              <a:ext cx="125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36" name="Line 513"/>
            <p:cNvSpPr>
              <a:spLocks noChangeShapeType="1"/>
            </p:cNvSpPr>
            <p:nvPr/>
          </p:nvSpPr>
          <p:spPr bwMode="auto">
            <a:xfrm flipH="1" flipV="1">
              <a:off x="104" y="1976"/>
              <a:ext cx="1255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37" name="Line 514"/>
            <p:cNvSpPr>
              <a:spLocks noChangeShapeType="1"/>
            </p:cNvSpPr>
            <p:nvPr/>
          </p:nvSpPr>
          <p:spPr bwMode="auto">
            <a:xfrm flipH="1" flipV="1">
              <a:off x="121" y="1867"/>
              <a:ext cx="1238" cy="2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38" name="Line 515"/>
            <p:cNvSpPr>
              <a:spLocks noChangeShapeType="1"/>
            </p:cNvSpPr>
            <p:nvPr/>
          </p:nvSpPr>
          <p:spPr bwMode="auto">
            <a:xfrm flipH="1" flipV="1">
              <a:off x="147" y="1757"/>
              <a:ext cx="1212" cy="3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39" name="Line 516"/>
            <p:cNvSpPr>
              <a:spLocks noChangeShapeType="1"/>
            </p:cNvSpPr>
            <p:nvPr/>
          </p:nvSpPr>
          <p:spPr bwMode="auto">
            <a:xfrm flipH="1" flipV="1">
              <a:off x="180" y="1656"/>
              <a:ext cx="1179" cy="43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40" name="Line 517"/>
            <p:cNvSpPr>
              <a:spLocks noChangeShapeType="1"/>
            </p:cNvSpPr>
            <p:nvPr/>
          </p:nvSpPr>
          <p:spPr bwMode="auto">
            <a:xfrm flipH="1" flipV="1">
              <a:off x="222" y="1547"/>
              <a:ext cx="1137" cy="53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41" name="Line 518"/>
            <p:cNvSpPr>
              <a:spLocks noChangeShapeType="1"/>
            </p:cNvSpPr>
            <p:nvPr/>
          </p:nvSpPr>
          <p:spPr bwMode="auto">
            <a:xfrm flipH="1" flipV="1">
              <a:off x="273" y="1454"/>
              <a:ext cx="1086" cy="6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42" name="Line 519"/>
            <p:cNvSpPr>
              <a:spLocks noChangeShapeType="1"/>
            </p:cNvSpPr>
            <p:nvPr/>
          </p:nvSpPr>
          <p:spPr bwMode="auto">
            <a:xfrm flipH="1" flipV="1">
              <a:off x="332" y="1362"/>
              <a:ext cx="1027" cy="7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43" name="Line 520"/>
            <p:cNvSpPr>
              <a:spLocks noChangeShapeType="1"/>
            </p:cNvSpPr>
            <p:nvPr/>
          </p:nvSpPr>
          <p:spPr bwMode="auto">
            <a:xfrm flipH="1" flipV="1">
              <a:off x="399" y="1278"/>
              <a:ext cx="960" cy="8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44" name="Line 521"/>
            <p:cNvSpPr>
              <a:spLocks noChangeShapeType="1"/>
            </p:cNvSpPr>
            <p:nvPr/>
          </p:nvSpPr>
          <p:spPr bwMode="auto">
            <a:xfrm flipH="1" flipV="1">
              <a:off x="466" y="1193"/>
              <a:ext cx="893" cy="89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45" name="Line 522"/>
            <p:cNvSpPr>
              <a:spLocks noChangeShapeType="1"/>
            </p:cNvSpPr>
            <p:nvPr/>
          </p:nvSpPr>
          <p:spPr bwMode="auto">
            <a:xfrm flipH="1" flipV="1">
              <a:off x="551" y="1126"/>
              <a:ext cx="808" cy="9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46" name="Line 523"/>
            <p:cNvSpPr>
              <a:spLocks noChangeShapeType="1"/>
            </p:cNvSpPr>
            <p:nvPr/>
          </p:nvSpPr>
          <p:spPr bwMode="auto">
            <a:xfrm flipH="1" flipV="1">
              <a:off x="635" y="1059"/>
              <a:ext cx="724" cy="10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47" name="Line 524"/>
            <p:cNvSpPr>
              <a:spLocks noChangeShapeType="1"/>
            </p:cNvSpPr>
            <p:nvPr/>
          </p:nvSpPr>
          <p:spPr bwMode="auto">
            <a:xfrm flipH="1" flipV="1">
              <a:off x="727" y="1000"/>
              <a:ext cx="632" cy="10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48" name="Line 525"/>
            <p:cNvSpPr>
              <a:spLocks noChangeShapeType="1"/>
            </p:cNvSpPr>
            <p:nvPr/>
          </p:nvSpPr>
          <p:spPr bwMode="auto">
            <a:xfrm flipH="1" flipV="1">
              <a:off x="820" y="949"/>
              <a:ext cx="539" cy="11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49" name="Line 526"/>
            <p:cNvSpPr>
              <a:spLocks noChangeShapeType="1"/>
            </p:cNvSpPr>
            <p:nvPr/>
          </p:nvSpPr>
          <p:spPr bwMode="auto">
            <a:xfrm flipH="1" flipV="1">
              <a:off x="929" y="907"/>
              <a:ext cx="430" cy="11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50" name="Line 527"/>
            <p:cNvSpPr>
              <a:spLocks noChangeShapeType="1"/>
            </p:cNvSpPr>
            <p:nvPr/>
          </p:nvSpPr>
          <p:spPr bwMode="auto">
            <a:xfrm flipH="1" flipV="1">
              <a:off x="1030" y="874"/>
              <a:ext cx="329" cy="12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51" name="Line 528"/>
            <p:cNvSpPr>
              <a:spLocks noChangeShapeType="1"/>
            </p:cNvSpPr>
            <p:nvPr/>
          </p:nvSpPr>
          <p:spPr bwMode="auto">
            <a:xfrm flipH="1" flipV="1">
              <a:off x="1140" y="848"/>
              <a:ext cx="219" cy="12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52" name="Line 529"/>
            <p:cNvSpPr>
              <a:spLocks noChangeShapeType="1"/>
            </p:cNvSpPr>
            <p:nvPr/>
          </p:nvSpPr>
          <p:spPr bwMode="auto">
            <a:xfrm flipH="1" flipV="1">
              <a:off x="1249" y="831"/>
              <a:ext cx="110" cy="12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53" name="Line 530"/>
            <p:cNvSpPr>
              <a:spLocks noChangeShapeType="1"/>
            </p:cNvSpPr>
            <p:nvPr/>
          </p:nvSpPr>
          <p:spPr bwMode="auto">
            <a:xfrm>
              <a:off x="1359" y="2086"/>
              <a:ext cx="1245" cy="10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54" name="Line 531"/>
            <p:cNvSpPr>
              <a:spLocks noChangeShapeType="1"/>
            </p:cNvSpPr>
            <p:nvPr/>
          </p:nvSpPr>
          <p:spPr bwMode="auto">
            <a:xfrm>
              <a:off x="1359" y="2086"/>
              <a:ext cx="1228" cy="2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55" name="Line 532"/>
            <p:cNvSpPr>
              <a:spLocks noChangeShapeType="1"/>
            </p:cNvSpPr>
            <p:nvPr/>
          </p:nvSpPr>
          <p:spPr bwMode="auto">
            <a:xfrm>
              <a:off x="1359" y="2086"/>
              <a:ext cx="1203" cy="3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56" name="Line 533"/>
            <p:cNvSpPr>
              <a:spLocks noChangeShapeType="1"/>
            </p:cNvSpPr>
            <p:nvPr/>
          </p:nvSpPr>
          <p:spPr bwMode="auto">
            <a:xfrm>
              <a:off x="1359" y="2086"/>
              <a:ext cx="1169" cy="4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57" name="Line 534"/>
            <p:cNvSpPr>
              <a:spLocks noChangeShapeType="1"/>
            </p:cNvSpPr>
            <p:nvPr/>
          </p:nvSpPr>
          <p:spPr bwMode="auto">
            <a:xfrm>
              <a:off x="1359" y="2086"/>
              <a:ext cx="1127" cy="53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58" name="Line 535"/>
            <p:cNvSpPr>
              <a:spLocks noChangeShapeType="1"/>
            </p:cNvSpPr>
            <p:nvPr/>
          </p:nvSpPr>
          <p:spPr bwMode="auto">
            <a:xfrm>
              <a:off x="1359" y="2086"/>
              <a:ext cx="1077" cy="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59" name="Line 536"/>
            <p:cNvSpPr>
              <a:spLocks noChangeShapeType="1"/>
            </p:cNvSpPr>
            <p:nvPr/>
          </p:nvSpPr>
          <p:spPr bwMode="auto">
            <a:xfrm>
              <a:off x="1359" y="2086"/>
              <a:ext cx="1018" cy="71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60" name="Line 537"/>
            <p:cNvSpPr>
              <a:spLocks noChangeShapeType="1"/>
            </p:cNvSpPr>
            <p:nvPr/>
          </p:nvSpPr>
          <p:spPr bwMode="auto">
            <a:xfrm>
              <a:off x="1359" y="2086"/>
              <a:ext cx="951" cy="7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61" name="Line 538"/>
            <p:cNvSpPr>
              <a:spLocks noChangeShapeType="1"/>
            </p:cNvSpPr>
            <p:nvPr/>
          </p:nvSpPr>
          <p:spPr bwMode="auto">
            <a:xfrm>
              <a:off x="1359" y="2086"/>
              <a:ext cx="883" cy="88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62" name="Line 539"/>
            <p:cNvSpPr>
              <a:spLocks noChangeShapeType="1"/>
            </p:cNvSpPr>
            <p:nvPr/>
          </p:nvSpPr>
          <p:spPr bwMode="auto">
            <a:xfrm>
              <a:off x="1359" y="2086"/>
              <a:ext cx="799" cy="95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63" name="Line 540"/>
            <p:cNvSpPr>
              <a:spLocks noChangeShapeType="1"/>
            </p:cNvSpPr>
            <p:nvPr/>
          </p:nvSpPr>
          <p:spPr bwMode="auto">
            <a:xfrm>
              <a:off x="1359" y="2086"/>
              <a:ext cx="715" cy="101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64" name="Line 541"/>
            <p:cNvSpPr>
              <a:spLocks noChangeShapeType="1"/>
            </p:cNvSpPr>
            <p:nvPr/>
          </p:nvSpPr>
          <p:spPr bwMode="auto">
            <a:xfrm>
              <a:off x="1359" y="2086"/>
              <a:ext cx="622" cy="107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65" name="Line 542"/>
            <p:cNvSpPr>
              <a:spLocks noChangeShapeType="1"/>
            </p:cNvSpPr>
            <p:nvPr/>
          </p:nvSpPr>
          <p:spPr bwMode="auto">
            <a:xfrm>
              <a:off x="1359" y="2086"/>
              <a:ext cx="530" cy="1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66" name="Line 543"/>
            <p:cNvSpPr>
              <a:spLocks noChangeShapeType="1"/>
            </p:cNvSpPr>
            <p:nvPr/>
          </p:nvSpPr>
          <p:spPr bwMode="auto">
            <a:xfrm>
              <a:off x="1359" y="2086"/>
              <a:ext cx="420" cy="1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67" name="Line 544"/>
            <p:cNvSpPr>
              <a:spLocks noChangeShapeType="1"/>
            </p:cNvSpPr>
            <p:nvPr/>
          </p:nvSpPr>
          <p:spPr bwMode="auto">
            <a:xfrm>
              <a:off x="1359" y="2086"/>
              <a:ext cx="319" cy="12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68" name="Line 545"/>
            <p:cNvSpPr>
              <a:spLocks noChangeShapeType="1"/>
            </p:cNvSpPr>
            <p:nvPr/>
          </p:nvSpPr>
          <p:spPr bwMode="auto">
            <a:xfrm>
              <a:off x="1359" y="2086"/>
              <a:ext cx="210" cy="12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69" name="Line 546"/>
            <p:cNvSpPr>
              <a:spLocks noChangeShapeType="1"/>
            </p:cNvSpPr>
            <p:nvPr/>
          </p:nvSpPr>
          <p:spPr bwMode="auto">
            <a:xfrm>
              <a:off x="1359" y="2086"/>
              <a:ext cx="101" cy="12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70" name="Line 547"/>
            <p:cNvSpPr>
              <a:spLocks noChangeShapeType="1"/>
            </p:cNvSpPr>
            <p:nvPr/>
          </p:nvSpPr>
          <p:spPr bwMode="auto">
            <a:xfrm>
              <a:off x="1359" y="2086"/>
              <a:ext cx="1" cy="12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71" name="Line 548"/>
            <p:cNvSpPr>
              <a:spLocks noChangeShapeType="1"/>
            </p:cNvSpPr>
            <p:nvPr/>
          </p:nvSpPr>
          <p:spPr bwMode="auto">
            <a:xfrm flipH="1">
              <a:off x="104" y="2086"/>
              <a:ext cx="1255" cy="10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72" name="Line 549"/>
            <p:cNvSpPr>
              <a:spLocks noChangeShapeType="1"/>
            </p:cNvSpPr>
            <p:nvPr/>
          </p:nvSpPr>
          <p:spPr bwMode="auto">
            <a:xfrm flipH="1">
              <a:off x="121" y="2086"/>
              <a:ext cx="1238" cy="2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73" name="Line 550"/>
            <p:cNvSpPr>
              <a:spLocks noChangeShapeType="1"/>
            </p:cNvSpPr>
            <p:nvPr/>
          </p:nvSpPr>
          <p:spPr bwMode="auto">
            <a:xfrm flipH="1">
              <a:off x="147" y="2086"/>
              <a:ext cx="1212" cy="3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74" name="Line 551"/>
            <p:cNvSpPr>
              <a:spLocks noChangeShapeType="1"/>
            </p:cNvSpPr>
            <p:nvPr/>
          </p:nvSpPr>
          <p:spPr bwMode="auto">
            <a:xfrm flipH="1">
              <a:off x="180" y="2086"/>
              <a:ext cx="1179" cy="4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75" name="Line 552"/>
            <p:cNvSpPr>
              <a:spLocks noChangeShapeType="1"/>
            </p:cNvSpPr>
            <p:nvPr/>
          </p:nvSpPr>
          <p:spPr bwMode="auto">
            <a:xfrm flipH="1">
              <a:off x="222" y="2086"/>
              <a:ext cx="1137" cy="53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76" name="Line 553"/>
            <p:cNvSpPr>
              <a:spLocks noChangeShapeType="1"/>
            </p:cNvSpPr>
            <p:nvPr/>
          </p:nvSpPr>
          <p:spPr bwMode="auto">
            <a:xfrm flipH="1">
              <a:off x="273" y="2086"/>
              <a:ext cx="1086" cy="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77" name="Line 554"/>
            <p:cNvSpPr>
              <a:spLocks noChangeShapeType="1"/>
            </p:cNvSpPr>
            <p:nvPr/>
          </p:nvSpPr>
          <p:spPr bwMode="auto">
            <a:xfrm flipH="1">
              <a:off x="332" y="2086"/>
              <a:ext cx="1027" cy="71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78" name="Line 555"/>
            <p:cNvSpPr>
              <a:spLocks noChangeShapeType="1"/>
            </p:cNvSpPr>
            <p:nvPr/>
          </p:nvSpPr>
          <p:spPr bwMode="auto">
            <a:xfrm flipH="1">
              <a:off x="399" y="2086"/>
              <a:ext cx="960" cy="7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79" name="Line 556"/>
            <p:cNvSpPr>
              <a:spLocks noChangeShapeType="1"/>
            </p:cNvSpPr>
            <p:nvPr/>
          </p:nvSpPr>
          <p:spPr bwMode="auto">
            <a:xfrm flipH="1">
              <a:off x="466" y="2086"/>
              <a:ext cx="893" cy="88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80" name="Line 557"/>
            <p:cNvSpPr>
              <a:spLocks noChangeShapeType="1"/>
            </p:cNvSpPr>
            <p:nvPr/>
          </p:nvSpPr>
          <p:spPr bwMode="auto">
            <a:xfrm flipH="1">
              <a:off x="551" y="2086"/>
              <a:ext cx="808" cy="95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81" name="Line 558"/>
            <p:cNvSpPr>
              <a:spLocks noChangeShapeType="1"/>
            </p:cNvSpPr>
            <p:nvPr/>
          </p:nvSpPr>
          <p:spPr bwMode="auto">
            <a:xfrm flipH="1">
              <a:off x="635" y="2086"/>
              <a:ext cx="724" cy="101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82" name="Line 559"/>
            <p:cNvSpPr>
              <a:spLocks noChangeShapeType="1"/>
            </p:cNvSpPr>
            <p:nvPr/>
          </p:nvSpPr>
          <p:spPr bwMode="auto">
            <a:xfrm flipH="1">
              <a:off x="727" y="2086"/>
              <a:ext cx="632" cy="107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83" name="Line 560"/>
            <p:cNvSpPr>
              <a:spLocks noChangeShapeType="1"/>
            </p:cNvSpPr>
            <p:nvPr/>
          </p:nvSpPr>
          <p:spPr bwMode="auto">
            <a:xfrm flipH="1">
              <a:off x="820" y="2086"/>
              <a:ext cx="539" cy="1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84" name="Line 561"/>
            <p:cNvSpPr>
              <a:spLocks noChangeShapeType="1"/>
            </p:cNvSpPr>
            <p:nvPr/>
          </p:nvSpPr>
          <p:spPr bwMode="auto">
            <a:xfrm flipH="1">
              <a:off x="929" y="2086"/>
              <a:ext cx="430" cy="1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85" name="Line 562"/>
            <p:cNvSpPr>
              <a:spLocks noChangeShapeType="1"/>
            </p:cNvSpPr>
            <p:nvPr/>
          </p:nvSpPr>
          <p:spPr bwMode="auto">
            <a:xfrm flipH="1">
              <a:off x="1030" y="2086"/>
              <a:ext cx="329" cy="12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86" name="Line 563"/>
            <p:cNvSpPr>
              <a:spLocks noChangeShapeType="1"/>
            </p:cNvSpPr>
            <p:nvPr/>
          </p:nvSpPr>
          <p:spPr bwMode="auto">
            <a:xfrm flipH="1">
              <a:off x="1140" y="2086"/>
              <a:ext cx="219" cy="12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87" name="Line 564"/>
            <p:cNvSpPr>
              <a:spLocks noChangeShapeType="1"/>
            </p:cNvSpPr>
            <p:nvPr/>
          </p:nvSpPr>
          <p:spPr bwMode="auto">
            <a:xfrm flipH="1">
              <a:off x="1249" y="2086"/>
              <a:ext cx="110" cy="12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88" name="Line 565"/>
            <p:cNvSpPr>
              <a:spLocks noChangeShapeType="1"/>
            </p:cNvSpPr>
            <p:nvPr/>
          </p:nvSpPr>
          <p:spPr bwMode="auto">
            <a:xfrm>
              <a:off x="1359" y="2086"/>
              <a:ext cx="1237" cy="1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89" name="Line 566"/>
            <p:cNvSpPr>
              <a:spLocks noChangeShapeType="1"/>
            </p:cNvSpPr>
            <p:nvPr/>
          </p:nvSpPr>
          <p:spPr bwMode="auto">
            <a:xfrm>
              <a:off x="1359" y="2086"/>
              <a:ext cx="1245" cy="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90" name="Line 567"/>
            <p:cNvSpPr>
              <a:spLocks noChangeShapeType="1"/>
            </p:cNvSpPr>
            <p:nvPr/>
          </p:nvSpPr>
          <p:spPr bwMode="auto">
            <a:xfrm flipV="1">
              <a:off x="1359" y="2027"/>
              <a:ext cx="1245" cy="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91" name="Line 568"/>
            <p:cNvSpPr>
              <a:spLocks noChangeShapeType="1"/>
            </p:cNvSpPr>
            <p:nvPr/>
          </p:nvSpPr>
          <p:spPr bwMode="auto">
            <a:xfrm flipV="1">
              <a:off x="1359" y="1917"/>
              <a:ext cx="1237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92" name="Line 569"/>
            <p:cNvSpPr>
              <a:spLocks noChangeShapeType="1"/>
            </p:cNvSpPr>
            <p:nvPr/>
          </p:nvSpPr>
          <p:spPr bwMode="auto">
            <a:xfrm flipV="1">
              <a:off x="1359" y="1816"/>
              <a:ext cx="1212" cy="27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93" name="Line 570"/>
            <p:cNvSpPr>
              <a:spLocks noChangeShapeType="1"/>
            </p:cNvSpPr>
            <p:nvPr/>
          </p:nvSpPr>
          <p:spPr bwMode="auto">
            <a:xfrm flipV="1">
              <a:off x="1359" y="1707"/>
              <a:ext cx="1186" cy="3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94" name="Line 571"/>
            <p:cNvSpPr>
              <a:spLocks noChangeShapeType="1"/>
            </p:cNvSpPr>
            <p:nvPr/>
          </p:nvSpPr>
          <p:spPr bwMode="auto">
            <a:xfrm flipV="1">
              <a:off x="1359" y="1606"/>
              <a:ext cx="1153" cy="4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95" name="Line 572"/>
            <p:cNvSpPr>
              <a:spLocks noChangeShapeType="1"/>
            </p:cNvSpPr>
            <p:nvPr/>
          </p:nvSpPr>
          <p:spPr bwMode="auto">
            <a:xfrm flipV="1">
              <a:off x="1359" y="1505"/>
              <a:ext cx="1102" cy="58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96" name="Line 573"/>
            <p:cNvSpPr>
              <a:spLocks noChangeShapeType="1"/>
            </p:cNvSpPr>
            <p:nvPr/>
          </p:nvSpPr>
          <p:spPr bwMode="auto">
            <a:xfrm flipV="1">
              <a:off x="1359" y="1412"/>
              <a:ext cx="1043" cy="6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97" name="Line 574"/>
            <p:cNvSpPr>
              <a:spLocks noChangeShapeType="1"/>
            </p:cNvSpPr>
            <p:nvPr/>
          </p:nvSpPr>
          <p:spPr bwMode="auto">
            <a:xfrm flipV="1">
              <a:off x="1359" y="1320"/>
              <a:ext cx="984" cy="76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98" name="Line 575"/>
            <p:cNvSpPr>
              <a:spLocks noChangeShapeType="1"/>
            </p:cNvSpPr>
            <p:nvPr/>
          </p:nvSpPr>
          <p:spPr bwMode="auto">
            <a:xfrm flipV="1">
              <a:off x="1359" y="1235"/>
              <a:ext cx="917" cy="85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499" name="Line 576"/>
            <p:cNvSpPr>
              <a:spLocks noChangeShapeType="1"/>
            </p:cNvSpPr>
            <p:nvPr/>
          </p:nvSpPr>
          <p:spPr bwMode="auto">
            <a:xfrm flipV="1">
              <a:off x="1359" y="1160"/>
              <a:ext cx="841" cy="92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00" name="Line 577"/>
            <p:cNvSpPr>
              <a:spLocks noChangeShapeType="1"/>
            </p:cNvSpPr>
            <p:nvPr/>
          </p:nvSpPr>
          <p:spPr bwMode="auto">
            <a:xfrm flipV="1">
              <a:off x="1359" y="1092"/>
              <a:ext cx="757" cy="99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01" name="Line 578"/>
            <p:cNvSpPr>
              <a:spLocks noChangeShapeType="1"/>
            </p:cNvSpPr>
            <p:nvPr/>
          </p:nvSpPr>
          <p:spPr bwMode="auto">
            <a:xfrm flipV="1">
              <a:off x="1359" y="1033"/>
              <a:ext cx="664" cy="105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02" name="Line 579"/>
            <p:cNvSpPr>
              <a:spLocks noChangeShapeType="1"/>
            </p:cNvSpPr>
            <p:nvPr/>
          </p:nvSpPr>
          <p:spPr bwMode="auto">
            <a:xfrm flipV="1">
              <a:off x="1359" y="975"/>
              <a:ext cx="572" cy="111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03" name="Line 580"/>
            <p:cNvSpPr>
              <a:spLocks noChangeShapeType="1"/>
            </p:cNvSpPr>
            <p:nvPr/>
          </p:nvSpPr>
          <p:spPr bwMode="auto">
            <a:xfrm flipV="1">
              <a:off x="1359" y="924"/>
              <a:ext cx="471" cy="11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04" name="Line 581"/>
            <p:cNvSpPr>
              <a:spLocks noChangeShapeType="1"/>
            </p:cNvSpPr>
            <p:nvPr/>
          </p:nvSpPr>
          <p:spPr bwMode="auto">
            <a:xfrm flipV="1">
              <a:off x="1359" y="890"/>
              <a:ext cx="370" cy="11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05" name="Line 582"/>
            <p:cNvSpPr>
              <a:spLocks noChangeShapeType="1"/>
            </p:cNvSpPr>
            <p:nvPr/>
          </p:nvSpPr>
          <p:spPr bwMode="auto">
            <a:xfrm flipV="1">
              <a:off x="1359" y="865"/>
              <a:ext cx="260" cy="12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06" name="Line 583"/>
            <p:cNvSpPr>
              <a:spLocks noChangeShapeType="1"/>
            </p:cNvSpPr>
            <p:nvPr/>
          </p:nvSpPr>
          <p:spPr bwMode="auto">
            <a:xfrm flipV="1">
              <a:off x="1359" y="840"/>
              <a:ext cx="159" cy="12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07" name="Line 584"/>
            <p:cNvSpPr>
              <a:spLocks noChangeShapeType="1"/>
            </p:cNvSpPr>
            <p:nvPr/>
          </p:nvSpPr>
          <p:spPr bwMode="auto">
            <a:xfrm flipH="1" flipV="1">
              <a:off x="113" y="1917"/>
              <a:ext cx="1246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08" name="Line 585"/>
            <p:cNvSpPr>
              <a:spLocks noChangeShapeType="1"/>
            </p:cNvSpPr>
            <p:nvPr/>
          </p:nvSpPr>
          <p:spPr bwMode="auto">
            <a:xfrm flipH="1" flipV="1">
              <a:off x="138" y="1816"/>
              <a:ext cx="1221" cy="27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09" name="Line 586"/>
            <p:cNvSpPr>
              <a:spLocks noChangeShapeType="1"/>
            </p:cNvSpPr>
            <p:nvPr/>
          </p:nvSpPr>
          <p:spPr bwMode="auto">
            <a:xfrm flipH="1" flipV="1">
              <a:off x="163" y="1707"/>
              <a:ext cx="1196" cy="3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10" name="Line 587"/>
            <p:cNvSpPr>
              <a:spLocks noChangeShapeType="1"/>
            </p:cNvSpPr>
            <p:nvPr/>
          </p:nvSpPr>
          <p:spPr bwMode="auto">
            <a:xfrm flipH="1" flipV="1">
              <a:off x="197" y="1606"/>
              <a:ext cx="1162" cy="4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11" name="Line 588"/>
            <p:cNvSpPr>
              <a:spLocks noChangeShapeType="1"/>
            </p:cNvSpPr>
            <p:nvPr/>
          </p:nvSpPr>
          <p:spPr bwMode="auto">
            <a:xfrm flipH="1" flipV="1">
              <a:off x="248" y="1505"/>
              <a:ext cx="1111" cy="58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12" name="Line 589"/>
            <p:cNvSpPr>
              <a:spLocks noChangeShapeType="1"/>
            </p:cNvSpPr>
            <p:nvPr/>
          </p:nvSpPr>
          <p:spPr bwMode="auto">
            <a:xfrm flipH="1" flipV="1">
              <a:off x="306" y="1412"/>
              <a:ext cx="1053" cy="6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13" name="Line 590"/>
            <p:cNvSpPr>
              <a:spLocks noChangeShapeType="1"/>
            </p:cNvSpPr>
            <p:nvPr/>
          </p:nvSpPr>
          <p:spPr bwMode="auto">
            <a:xfrm flipH="1" flipV="1">
              <a:off x="365" y="1320"/>
              <a:ext cx="994" cy="76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14" name="Line 591"/>
            <p:cNvSpPr>
              <a:spLocks noChangeShapeType="1"/>
            </p:cNvSpPr>
            <p:nvPr/>
          </p:nvSpPr>
          <p:spPr bwMode="auto">
            <a:xfrm flipH="1" flipV="1">
              <a:off x="433" y="1235"/>
              <a:ext cx="926" cy="85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15" name="Line 592"/>
            <p:cNvSpPr>
              <a:spLocks noChangeShapeType="1"/>
            </p:cNvSpPr>
            <p:nvPr/>
          </p:nvSpPr>
          <p:spPr bwMode="auto">
            <a:xfrm flipH="1" flipV="1">
              <a:off x="508" y="1160"/>
              <a:ext cx="851" cy="92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16" name="Line 593"/>
            <p:cNvSpPr>
              <a:spLocks noChangeShapeType="1"/>
            </p:cNvSpPr>
            <p:nvPr/>
          </p:nvSpPr>
          <p:spPr bwMode="auto">
            <a:xfrm flipH="1" flipV="1">
              <a:off x="593" y="1092"/>
              <a:ext cx="766" cy="99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17" name="Line 594"/>
            <p:cNvSpPr>
              <a:spLocks noChangeShapeType="1"/>
            </p:cNvSpPr>
            <p:nvPr/>
          </p:nvSpPr>
          <p:spPr bwMode="auto">
            <a:xfrm flipH="1" flipV="1">
              <a:off x="685" y="1033"/>
              <a:ext cx="674" cy="105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18" name="Line 595"/>
            <p:cNvSpPr>
              <a:spLocks noChangeShapeType="1"/>
            </p:cNvSpPr>
            <p:nvPr/>
          </p:nvSpPr>
          <p:spPr bwMode="auto">
            <a:xfrm flipH="1" flipV="1">
              <a:off x="778" y="975"/>
              <a:ext cx="581" cy="111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19" name="Line 596"/>
            <p:cNvSpPr>
              <a:spLocks noChangeShapeType="1"/>
            </p:cNvSpPr>
            <p:nvPr/>
          </p:nvSpPr>
          <p:spPr bwMode="auto">
            <a:xfrm flipH="1" flipV="1">
              <a:off x="879" y="924"/>
              <a:ext cx="480" cy="11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20" name="Line 597"/>
            <p:cNvSpPr>
              <a:spLocks noChangeShapeType="1"/>
            </p:cNvSpPr>
            <p:nvPr/>
          </p:nvSpPr>
          <p:spPr bwMode="auto">
            <a:xfrm flipH="1" flipV="1">
              <a:off x="980" y="890"/>
              <a:ext cx="379" cy="11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21" name="Line 598"/>
            <p:cNvSpPr>
              <a:spLocks noChangeShapeType="1"/>
            </p:cNvSpPr>
            <p:nvPr/>
          </p:nvSpPr>
          <p:spPr bwMode="auto">
            <a:xfrm flipH="1" flipV="1">
              <a:off x="1089" y="865"/>
              <a:ext cx="270" cy="12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22" name="Line 599"/>
            <p:cNvSpPr>
              <a:spLocks noChangeShapeType="1"/>
            </p:cNvSpPr>
            <p:nvPr/>
          </p:nvSpPr>
          <p:spPr bwMode="auto">
            <a:xfrm flipH="1" flipV="1">
              <a:off x="1190" y="840"/>
              <a:ext cx="169" cy="12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23" name="Line 600"/>
            <p:cNvSpPr>
              <a:spLocks noChangeShapeType="1"/>
            </p:cNvSpPr>
            <p:nvPr/>
          </p:nvSpPr>
          <p:spPr bwMode="auto">
            <a:xfrm flipH="1" flipV="1">
              <a:off x="1300" y="831"/>
              <a:ext cx="59" cy="12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24" name="Line 601"/>
            <p:cNvSpPr>
              <a:spLocks noChangeShapeType="1"/>
            </p:cNvSpPr>
            <p:nvPr/>
          </p:nvSpPr>
          <p:spPr bwMode="auto">
            <a:xfrm flipV="1">
              <a:off x="1359" y="831"/>
              <a:ext cx="50" cy="12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25" name="Line 602"/>
            <p:cNvSpPr>
              <a:spLocks noChangeShapeType="1"/>
            </p:cNvSpPr>
            <p:nvPr/>
          </p:nvSpPr>
          <p:spPr bwMode="auto">
            <a:xfrm>
              <a:off x="1350" y="2086"/>
              <a:ext cx="1221" cy="2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26" name="Line 603"/>
            <p:cNvSpPr>
              <a:spLocks noChangeShapeType="1"/>
            </p:cNvSpPr>
            <p:nvPr/>
          </p:nvSpPr>
          <p:spPr bwMode="auto">
            <a:xfrm>
              <a:off x="1350" y="2086"/>
              <a:ext cx="1195" cy="37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27" name="Line 604"/>
            <p:cNvSpPr>
              <a:spLocks noChangeShapeType="1"/>
            </p:cNvSpPr>
            <p:nvPr/>
          </p:nvSpPr>
          <p:spPr bwMode="auto">
            <a:xfrm>
              <a:off x="1350" y="2086"/>
              <a:ext cx="1162" cy="47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28" name="Line 605"/>
            <p:cNvSpPr>
              <a:spLocks noChangeShapeType="1"/>
            </p:cNvSpPr>
            <p:nvPr/>
          </p:nvSpPr>
          <p:spPr bwMode="auto">
            <a:xfrm>
              <a:off x="1350" y="2086"/>
              <a:ext cx="1111" cy="5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29" name="Line 606"/>
            <p:cNvSpPr>
              <a:spLocks noChangeShapeType="1"/>
            </p:cNvSpPr>
            <p:nvPr/>
          </p:nvSpPr>
          <p:spPr bwMode="auto">
            <a:xfrm>
              <a:off x="1350" y="2086"/>
              <a:ext cx="1052" cy="6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30" name="Line 607"/>
            <p:cNvSpPr>
              <a:spLocks noChangeShapeType="1"/>
            </p:cNvSpPr>
            <p:nvPr/>
          </p:nvSpPr>
          <p:spPr bwMode="auto">
            <a:xfrm>
              <a:off x="1350" y="2086"/>
              <a:ext cx="993" cy="7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31" name="Line 608"/>
            <p:cNvSpPr>
              <a:spLocks noChangeShapeType="1"/>
            </p:cNvSpPr>
            <p:nvPr/>
          </p:nvSpPr>
          <p:spPr bwMode="auto">
            <a:xfrm>
              <a:off x="1350" y="2086"/>
              <a:ext cx="926" cy="84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32" name="Line 609"/>
            <p:cNvSpPr>
              <a:spLocks noChangeShapeType="1"/>
            </p:cNvSpPr>
            <p:nvPr/>
          </p:nvSpPr>
          <p:spPr bwMode="auto">
            <a:xfrm>
              <a:off x="1350" y="2086"/>
              <a:ext cx="850" cy="91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33" name="Line 610"/>
            <p:cNvSpPr>
              <a:spLocks noChangeShapeType="1"/>
            </p:cNvSpPr>
            <p:nvPr/>
          </p:nvSpPr>
          <p:spPr bwMode="auto">
            <a:xfrm>
              <a:off x="1350" y="2086"/>
              <a:ext cx="766" cy="98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34" name="Line 611"/>
            <p:cNvSpPr>
              <a:spLocks noChangeShapeType="1"/>
            </p:cNvSpPr>
            <p:nvPr/>
          </p:nvSpPr>
          <p:spPr bwMode="auto">
            <a:xfrm>
              <a:off x="1350" y="2086"/>
              <a:ext cx="673" cy="10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35" name="Line 612"/>
            <p:cNvSpPr>
              <a:spLocks noChangeShapeType="1"/>
            </p:cNvSpPr>
            <p:nvPr/>
          </p:nvSpPr>
          <p:spPr bwMode="auto">
            <a:xfrm>
              <a:off x="1350" y="2086"/>
              <a:ext cx="581" cy="110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36" name="Line 613"/>
            <p:cNvSpPr>
              <a:spLocks noChangeShapeType="1"/>
            </p:cNvSpPr>
            <p:nvPr/>
          </p:nvSpPr>
          <p:spPr bwMode="auto">
            <a:xfrm>
              <a:off x="1350" y="2086"/>
              <a:ext cx="480" cy="115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37" name="Line 614"/>
            <p:cNvSpPr>
              <a:spLocks noChangeShapeType="1"/>
            </p:cNvSpPr>
            <p:nvPr/>
          </p:nvSpPr>
          <p:spPr bwMode="auto">
            <a:xfrm>
              <a:off x="1350" y="2086"/>
              <a:ext cx="379" cy="11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38" name="Line 615"/>
            <p:cNvSpPr>
              <a:spLocks noChangeShapeType="1"/>
            </p:cNvSpPr>
            <p:nvPr/>
          </p:nvSpPr>
          <p:spPr bwMode="auto">
            <a:xfrm>
              <a:off x="1350" y="2086"/>
              <a:ext cx="269" cy="12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39" name="Line 616"/>
            <p:cNvSpPr>
              <a:spLocks noChangeShapeType="1"/>
            </p:cNvSpPr>
            <p:nvPr/>
          </p:nvSpPr>
          <p:spPr bwMode="auto">
            <a:xfrm>
              <a:off x="1350" y="2086"/>
              <a:ext cx="168" cy="12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40" name="Line 617"/>
            <p:cNvSpPr>
              <a:spLocks noChangeShapeType="1"/>
            </p:cNvSpPr>
            <p:nvPr/>
          </p:nvSpPr>
          <p:spPr bwMode="auto">
            <a:xfrm>
              <a:off x="1350" y="2086"/>
              <a:ext cx="59" cy="12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41" name="Line 618"/>
            <p:cNvSpPr>
              <a:spLocks noChangeShapeType="1"/>
            </p:cNvSpPr>
            <p:nvPr/>
          </p:nvSpPr>
          <p:spPr bwMode="auto">
            <a:xfrm flipH="1">
              <a:off x="1300" y="2086"/>
              <a:ext cx="50" cy="124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42" name="Line 619"/>
            <p:cNvSpPr>
              <a:spLocks noChangeShapeType="1"/>
            </p:cNvSpPr>
            <p:nvPr/>
          </p:nvSpPr>
          <p:spPr bwMode="auto">
            <a:xfrm flipH="1">
              <a:off x="1190" y="2086"/>
              <a:ext cx="160" cy="12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43" name="Line 620"/>
            <p:cNvSpPr>
              <a:spLocks noChangeShapeType="1"/>
            </p:cNvSpPr>
            <p:nvPr/>
          </p:nvSpPr>
          <p:spPr bwMode="auto">
            <a:xfrm flipH="1" flipV="1">
              <a:off x="104" y="2027"/>
              <a:ext cx="1246" cy="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44" name="Line 621"/>
            <p:cNvSpPr>
              <a:spLocks noChangeShapeType="1"/>
            </p:cNvSpPr>
            <p:nvPr/>
          </p:nvSpPr>
          <p:spPr bwMode="auto">
            <a:xfrm flipH="1">
              <a:off x="104" y="2086"/>
              <a:ext cx="1246" cy="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45" name="Line 622"/>
            <p:cNvSpPr>
              <a:spLocks noChangeShapeType="1"/>
            </p:cNvSpPr>
            <p:nvPr/>
          </p:nvSpPr>
          <p:spPr bwMode="auto">
            <a:xfrm flipH="1">
              <a:off x="113" y="2086"/>
              <a:ext cx="1237" cy="1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46" name="Line 623"/>
            <p:cNvSpPr>
              <a:spLocks noChangeShapeType="1"/>
            </p:cNvSpPr>
            <p:nvPr/>
          </p:nvSpPr>
          <p:spPr bwMode="auto">
            <a:xfrm flipH="1">
              <a:off x="138" y="2086"/>
              <a:ext cx="1212" cy="2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47" name="Line 624"/>
            <p:cNvSpPr>
              <a:spLocks noChangeShapeType="1"/>
            </p:cNvSpPr>
            <p:nvPr/>
          </p:nvSpPr>
          <p:spPr bwMode="auto">
            <a:xfrm flipH="1">
              <a:off x="163" y="2086"/>
              <a:ext cx="1187" cy="37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48" name="Line 625"/>
            <p:cNvSpPr>
              <a:spLocks noChangeShapeType="1"/>
            </p:cNvSpPr>
            <p:nvPr/>
          </p:nvSpPr>
          <p:spPr bwMode="auto">
            <a:xfrm flipH="1">
              <a:off x="197" y="2086"/>
              <a:ext cx="1153" cy="47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49" name="Line 626"/>
            <p:cNvSpPr>
              <a:spLocks noChangeShapeType="1"/>
            </p:cNvSpPr>
            <p:nvPr/>
          </p:nvSpPr>
          <p:spPr bwMode="auto">
            <a:xfrm flipH="1">
              <a:off x="248" y="2086"/>
              <a:ext cx="1102" cy="5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50" name="Line 627"/>
            <p:cNvSpPr>
              <a:spLocks noChangeShapeType="1"/>
            </p:cNvSpPr>
            <p:nvPr/>
          </p:nvSpPr>
          <p:spPr bwMode="auto">
            <a:xfrm flipH="1">
              <a:off x="306" y="2086"/>
              <a:ext cx="1044" cy="6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51" name="Line 628"/>
            <p:cNvSpPr>
              <a:spLocks noChangeShapeType="1"/>
            </p:cNvSpPr>
            <p:nvPr/>
          </p:nvSpPr>
          <p:spPr bwMode="auto">
            <a:xfrm flipH="1">
              <a:off x="365" y="2086"/>
              <a:ext cx="985" cy="7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52" name="Line 629"/>
            <p:cNvSpPr>
              <a:spLocks noChangeShapeType="1"/>
            </p:cNvSpPr>
            <p:nvPr/>
          </p:nvSpPr>
          <p:spPr bwMode="auto">
            <a:xfrm flipH="1">
              <a:off x="433" y="2086"/>
              <a:ext cx="917" cy="84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53" name="Line 630"/>
            <p:cNvSpPr>
              <a:spLocks noChangeShapeType="1"/>
            </p:cNvSpPr>
            <p:nvPr/>
          </p:nvSpPr>
          <p:spPr bwMode="auto">
            <a:xfrm flipH="1">
              <a:off x="508" y="2086"/>
              <a:ext cx="842" cy="91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54" name="Line 631"/>
            <p:cNvSpPr>
              <a:spLocks noChangeShapeType="1"/>
            </p:cNvSpPr>
            <p:nvPr/>
          </p:nvSpPr>
          <p:spPr bwMode="auto">
            <a:xfrm flipH="1">
              <a:off x="593" y="2086"/>
              <a:ext cx="757" cy="98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55" name="Line 632"/>
            <p:cNvSpPr>
              <a:spLocks noChangeShapeType="1"/>
            </p:cNvSpPr>
            <p:nvPr/>
          </p:nvSpPr>
          <p:spPr bwMode="auto">
            <a:xfrm flipH="1">
              <a:off x="685" y="2086"/>
              <a:ext cx="665" cy="10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56" name="Line 633"/>
            <p:cNvSpPr>
              <a:spLocks noChangeShapeType="1"/>
            </p:cNvSpPr>
            <p:nvPr/>
          </p:nvSpPr>
          <p:spPr bwMode="auto">
            <a:xfrm flipH="1">
              <a:off x="778" y="2086"/>
              <a:ext cx="572" cy="110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57" name="Line 634"/>
            <p:cNvSpPr>
              <a:spLocks noChangeShapeType="1"/>
            </p:cNvSpPr>
            <p:nvPr/>
          </p:nvSpPr>
          <p:spPr bwMode="auto">
            <a:xfrm flipH="1">
              <a:off x="879" y="2086"/>
              <a:ext cx="471" cy="115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58" name="Line 635"/>
            <p:cNvSpPr>
              <a:spLocks noChangeShapeType="1"/>
            </p:cNvSpPr>
            <p:nvPr/>
          </p:nvSpPr>
          <p:spPr bwMode="auto">
            <a:xfrm flipH="1">
              <a:off x="980" y="2086"/>
              <a:ext cx="370" cy="11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59" name="Line 636"/>
            <p:cNvSpPr>
              <a:spLocks noChangeShapeType="1"/>
            </p:cNvSpPr>
            <p:nvPr/>
          </p:nvSpPr>
          <p:spPr bwMode="auto">
            <a:xfrm flipH="1">
              <a:off x="1089" y="2086"/>
              <a:ext cx="261" cy="12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</p:grpSp>
      <p:sp>
        <p:nvSpPr>
          <p:cNvPr id="560" name="Oval 638"/>
          <p:cNvSpPr>
            <a:spLocks noChangeArrowheads="1"/>
          </p:cNvSpPr>
          <p:nvPr/>
        </p:nvSpPr>
        <p:spPr bwMode="auto">
          <a:xfrm>
            <a:off x="573088" y="2790651"/>
            <a:ext cx="3181350" cy="318135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2060"/>
              </a:solidFill>
            </a:endParaRPr>
          </a:p>
        </p:txBody>
      </p:sp>
      <p:grpSp>
        <p:nvGrpSpPr>
          <p:cNvPr id="561" name="Group 919"/>
          <p:cNvGrpSpPr>
            <a:grpSpLocks/>
          </p:cNvGrpSpPr>
          <p:nvPr/>
        </p:nvGrpSpPr>
        <p:grpSpPr bwMode="auto">
          <a:xfrm>
            <a:off x="954088" y="3786014"/>
            <a:ext cx="2392362" cy="1444625"/>
            <a:chOff x="601" y="1715"/>
            <a:chExt cx="1507" cy="910"/>
          </a:xfrm>
        </p:grpSpPr>
        <p:grpSp>
          <p:nvGrpSpPr>
            <p:cNvPr id="562" name="Group 840"/>
            <p:cNvGrpSpPr>
              <a:grpSpLocks/>
            </p:cNvGrpSpPr>
            <p:nvPr/>
          </p:nvGrpSpPr>
          <p:grpSpPr bwMode="auto">
            <a:xfrm>
              <a:off x="702" y="1715"/>
              <a:ext cx="1330" cy="708"/>
              <a:chOff x="702" y="1715"/>
              <a:chExt cx="1330" cy="708"/>
            </a:xfrm>
          </p:grpSpPr>
          <p:sp>
            <p:nvSpPr>
              <p:cNvPr id="641" name="Line 640"/>
              <p:cNvSpPr>
                <a:spLocks noChangeShapeType="1"/>
              </p:cNvSpPr>
              <p:nvPr/>
            </p:nvSpPr>
            <p:spPr bwMode="auto">
              <a:xfrm>
                <a:off x="719" y="172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42" name="Line 641"/>
              <p:cNvSpPr>
                <a:spLocks noChangeShapeType="1"/>
              </p:cNvSpPr>
              <p:nvPr/>
            </p:nvSpPr>
            <p:spPr bwMode="auto">
              <a:xfrm>
                <a:off x="719" y="173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7CA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43" name="Line 642"/>
              <p:cNvSpPr>
                <a:spLocks noChangeShapeType="1"/>
              </p:cNvSpPr>
              <p:nvPr/>
            </p:nvSpPr>
            <p:spPr bwMode="auto">
              <a:xfrm>
                <a:off x="719" y="174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6C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44" name="Line 643"/>
              <p:cNvSpPr>
                <a:spLocks noChangeShapeType="1"/>
              </p:cNvSpPr>
              <p:nvPr/>
            </p:nvSpPr>
            <p:spPr bwMode="auto">
              <a:xfrm>
                <a:off x="719" y="174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4C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45" name="Line 644"/>
              <p:cNvSpPr>
                <a:spLocks noChangeShapeType="1"/>
              </p:cNvSpPr>
              <p:nvPr/>
            </p:nvSpPr>
            <p:spPr bwMode="auto">
              <a:xfrm>
                <a:off x="719" y="175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3C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46" name="Line 645"/>
              <p:cNvSpPr>
                <a:spLocks noChangeShapeType="1"/>
              </p:cNvSpPr>
              <p:nvPr/>
            </p:nvSpPr>
            <p:spPr bwMode="auto">
              <a:xfrm>
                <a:off x="719" y="176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1C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47" name="Line 646"/>
              <p:cNvSpPr>
                <a:spLocks noChangeShapeType="1"/>
              </p:cNvSpPr>
              <p:nvPr/>
            </p:nvSpPr>
            <p:spPr bwMode="auto">
              <a:xfrm>
                <a:off x="719" y="177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FB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48" name="Line 647"/>
              <p:cNvSpPr>
                <a:spLocks noChangeShapeType="1"/>
              </p:cNvSpPr>
              <p:nvPr/>
            </p:nvSpPr>
            <p:spPr bwMode="auto">
              <a:xfrm>
                <a:off x="719" y="178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E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49" name="Line 648"/>
              <p:cNvSpPr>
                <a:spLocks noChangeShapeType="1"/>
              </p:cNvSpPr>
              <p:nvPr/>
            </p:nvSpPr>
            <p:spPr bwMode="auto">
              <a:xfrm>
                <a:off x="719" y="179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CB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50" name="Line 649"/>
              <p:cNvSpPr>
                <a:spLocks noChangeShapeType="1"/>
              </p:cNvSpPr>
              <p:nvPr/>
            </p:nvSpPr>
            <p:spPr bwMode="auto">
              <a:xfrm>
                <a:off x="719" y="179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BB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51" name="Line 650"/>
              <p:cNvSpPr>
                <a:spLocks noChangeShapeType="1"/>
              </p:cNvSpPr>
              <p:nvPr/>
            </p:nvSpPr>
            <p:spPr bwMode="auto">
              <a:xfrm>
                <a:off x="719" y="180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9B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52" name="Line 651"/>
              <p:cNvSpPr>
                <a:spLocks noChangeShapeType="1"/>
              </p:cNvSpPr>
              <p:nvPr/>
            </p:nvSpPr>
            <p:spPr bwMode="auto">
              <a:xfrm>
                <a:off x="719" y="181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7B5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53" name="Line 652"/>
              <p:cNvSpPr>
                <a:spLocks noChangeShapeType="1"/>
              </p:cNvSpPr>
              <p:nvPr/>
            </p:nvSpPr>
            <p:spPr bwMode="auto">
              <a:xfrm>
                <a:off x="719" y="182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6B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54" name="Line 653"/>
              <p:cNvSpPr>
                <a:spLocks noChangeShapeType="1"/>
              </p:cNvSpPr>
              <p:nvPr/>
            </p:nvSpPr>
            <p:spPr bwMode="auto">
              <a:xfrm>
                <a:off x="719" y="183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4B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55" name="Line 654"/>
              <p:cNvSpPr>
                <a:spLocks noChangeShapeType="1"/>
              </p:cNvSpPr>
              <p:nvPr/>
            </p:nvSpPr>
            <p:spPr bwMode="auto">
              <a:xfrm>
                <a:off x="719" y="184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3A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56" name="Line 655"/>
              <p:cNvSpPr>
                <a:spLocks noChangeShapeType="1"/>
              </p:cNvSpPr>
              <p:nvPr/>
            </p:nvSpPr>
            <p:spPr bwMode="auto">
              <a:xfrm>
                <a:off x="719" y="185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1A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57" name="Line 656"/>
              <p:cNvSpPr>
                <a:spLocks noChangeShapeType="1"/>
              </p:cNvSpPr>
              <p:nvPr/>
            </p:nvSpPr>
            <p:spPr bwMode="auto">
              <a:xfrm>
                <a:off x="719" y="185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FAA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58" name="Line 657"/>
              <p:cNvSpPr>
                <a:spLocks noChangeShapeType="1"/>
              </p:cNvSpPr>
              <p:nvPr/>
            </p:nvSpPr>
            <p:spPr bwMode="auto">
              <a:xfrm>
                <a:off x="719" y="186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EA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59" name="Line 658"/>
              <p:cNvSpPr>
                <a:spLocks noChangeShapeType="1"/>
              </p:cNvSpPr>
              <p:nvPr/>
            </p:nvSpPr>
            <p:spPr bwMode="auto">
              <a:xfrm>
                <a:off x="719" y="187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CA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60" name="Line 659"/>
              <p:cNvSpPr>
                <a:spLocks noChangeShapeType="1"/>
              </p:cNvSpPr>
              <p:nvPr/>
            </p:nvSpPr>
            <p:spPr bwMode="auto">
              <a:xfrm>
                <a:off x="719" y="188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BA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61" name="Line 660"/>
              <p:cNvSpPr>
                <a:spLocks noChangeShapeType="1"/>
              </p:cNvSpPr>
              <p:nvPr/>
            </p:nvSpPr>
            <p:spPr bwMode="auto">
              <a:xfrm>
                <a:off x="719" y="189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9A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62" name="Line 661"/>
              <p:cNvSpPr>
                <a:spLocks noChangeShapeType="1"/>
              </p:cNvSpPr>
              <p:nvPr/>
            </p:nvSpPr>
            <p:spPr bwMode="auto">
              <a:xfrm>
                <a:off x="719" y="190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79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63" name="Line 662"/>
              <p:cNvSpPr>
                <a:spLocks noChangeShapeType="1"/>
              </p:cNvSpPr>
              <p:nvPr/>
            </p:nvSpPr>
            <p:spPr bwMode="auto">
              <a:xfrm>
                <a:off x="719" y="190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69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64" name="Line 663"/>
              <p:cNvSpPr>
                <a:spLocks noChangeShapeType="1"/>
              </p:cNvSpPr>
              <p:nvPr/>
            </p:nvSpPr>
            <p:spPr bwMode="auto">
              <a:xfrm>
                <a:off x="719" y="191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49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65" name="Line 664"/>
              <p:cNvSpPr>
                <a:spLocks noChangeShapeType="1"/>
              </p:cNvSpPr>
              <p:nvPr/>
            </p:nvSpPr>
            <p:spPr bwMode="auto">
              <a:xfrm>
                <a:off x="719" y="192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66" name="Line 665"/>
              <p:cNvSpPr>
                <a:spLocks noChangeShapeType="1"/>
              </p:cNvSpPr>
              <p:nvPr/>
            </p:nvSpPr>
            <p:spPr bwMode="auto">
              <a:xfrm>
                <a:off x="719" y="193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67" name="Line 666"/>
              <p:cNvSpPr>
                <a:spLocks noChangeShapeType="1"/>
              </p:cNvSpPr>
              <p:nvPr/>
            </p:nvSpPr>
            <p:spPr bwMode="auto">
              <a:xfrm>
                <a:off x="719" y="194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2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68" name="Line 667"/>
              <p:cNvSpPr>
                <a:spLocks noChangeShapeType="1"/>
              </p:cNvSpPr>
              <p:nvPr/>
            </p:nvSpPr>
            <p:spPr bwMode="auto">
              <a:xfrm>
                <a:off x="719" y="195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1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69" name="Line 668"/>
              <p:cNvSpPr>
                <a:spLocks noChangeShapeType="1"/>
              </p:cNvSpPr>
              <p:nvPr/>
            </p:nvSpPr>
            <p:spPr bwMode="auto">
              <a:xfrm>
                <a:off x="719" y="195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70" name="Line 669"/>
              <p:cNvSpPr>
                <a:spLocks noChangeShapeType="1"/>
              </p:cNvSpPr>
              <p:nvPr/>
            </p:nvSpPr>
            <p:spPr bwMode="auto">
              <a:xfrm>
                <a:off x="719" y="196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E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71" name="Line 670"/>
              <p:cNvSpPr>
                <a:spLocks noChangeShapeType="1"/>
              </p:cNvSpPr>
              <p:nvPr/>
            </p:nvSpPr>
            <p:spPr bwMode="auto">
              <a:xfrm>
                <a:off x="719" y="197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D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72" name="Line 671"/>
              <p:cNvSpPr>
                <a:spLocks noChangeShapeType="1"/>
              </p:cNvSpPr>
              <p:nvPr/>
            </p:nvSpPr>
            <p:spPr bwMode="auto">
              <a:xfrm>
                <a:off x="719" y="198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C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73" name="Line 672"/>
              <p:cNvSpPr>
                <a:spLocks noChangeShapeType="1"/>
              </p:cNvSpPr>
              <p:nvPr/>
            </p:nvSpPr>
            <p:spPr bwMode="auto">
              <a:xfrm>
                <a:off x="719" y="199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B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74" name="Line 673"/>
              <p:cNvSpPr>
                <a:spLocks noChangeShapeType="1"/>
              </p:cNvSpPr>
              <p:nvPr/>
            </p:nvSpPr>
            <p:spPr bwMode="auto">
              <a:xfrm>
                <a:off x="719" y="200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A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75" name="Line 674"/>
              <p:cNvSpPr>
                <a:spLocks noChangeShapeType="1"/>
              </p:cNvSpPr>
              <p:nvPr/>
            </p:nvSpPr>
            <p:spPr bwMode="auto">
              <a:xfrm>
                <a:off x="719" y="201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76" name="Line 675"/>
              <p:cNvSpPr>
                <a:spLocks noChangeShapeType="1"/>
              </p:cNvSpPr>
              <p:nvPr/>
            </p:nvSpPr>
            <p:spPr bwMode="auto">
              <a:xfrm>
                <a:off x="719" y="201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8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77" name="Line 676"/>
              <p:cNvSpPr>
                <a:spLocks noChangeShapeType="1"/>
              </p:cNvSpPr>
              <p:nvPr/>
            </p:nvSpPr>
            <p:spPr bwMode="auto">
              <a:xfrm>
                <a:off x="719" y="202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7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78" name="Line 677"/>
              <p:cNvSpPr>
                <a:spLocks noChangeShapeType="1"/>
              </p:cNvSpPr>
              <p:nvPr/>
            </p:nvSpPr>
            <p:spPr bwMode="auto">
              <a:xfrm>
                <a:off x="719" y="203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6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79" name="Line 678"/>
              <p:cNvSpPr>
                <a:spLocks noChangeShapeType="1"/>
              </p:cNvSpPr>
              <p:nvPr/>
            </p:nvSpPr>
            <p:spPr bwMode="auto">
              <a:xfrm>
                <a:off x="719" y="204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5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80" name="Line 679"/>
              <p:cNvSpPr>
                <a:spLocks noChangeShapeType="1"/>
              </p:cNvSpPr>
              <p:nvPr/>
            </p:nvSpPr>
            <p:spPr bwMode="auto">
              <a:xfrm>
                <a:off x="719" y="205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4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81" name="Line 680"/>
              <p:cNvSpPr>
                <a:spLocks noChangeShapeType="1"/>
              </p:cNvSpPr>
              <p:nvPr/>
            </p:nvSpPr>
            <p:spPr bwMode="auto">
              <a:xfrm>
                <a:off x="719" y="206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82" name="Line 681"/>
              <p:cNvSpPr>
                <a:spLocks noChangeShapeType="1"/>
              </p:cNvSpPr>
              <p:nvPr/>
            </p:nvSpPr>
            <p:spPr bwMode="auto">
              <a:xfrm>
                <a:off x="719" y="206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2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83" name="Line 682"/>
              <p:cNvSpPr>
                <a:spLocks noChangeShapeType="1"/>
              </p:cNvSpPr>
              <p:nvPr/>
            </p:nvSpPr>
            <p:spPr bwMode="auto">
              <a:xfrm>
                <a:off x="719" y="207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1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84" name="Line 683"/>
              <p:cNvSpPr>
                <a:spLocks noChangeShapeType="1"/>
              </p:cNvSpPr>
              <p:nvPr/>
            </p:nvSpPr>
            <p:spPr bwMode="auto">
              <a:xfrm>
                <a:off x="719" y="208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85" name="Line 684"/>
              <p:cNvSpPr>
                <a:spLocks noChangeShapeType="1"/>
              </p:cNvSpPr>
              <p:nvPr/>
            </p:nvSpPr>
            <p:spPr bwMode="auto">
              <a:xfrm>
                <a:off x="719" y="209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E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86" name="Line 685"/>
              <p:cNvSpPr>
                <a:spLocks noChangeShapeType="1"/>
              </p:cNvSpPr>
              <p:nvPr/>
            </p:nvSpPr>
            <p:spPr bwMode="auto">
              <a:xfrm>
                <a:off x="719" y="210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D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87" name="Line 686"/>
              <p:cNvSpPr>
                <a:spLocks noChangeShapeType="1"/>
              </p:cNvSpPr>
              <p:nvPr/>
            </p:nvSpPr>
            <p:spPr bwMode="auto">
              <a:xfrm>
                <a:off x="719" y="211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C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88" name="Line 687"/>
              <p:cNvSpPr>
                <a:spLocks noChangeShapeType="1"/>
              </p:cNvSpPr>
              <p:nvPr/>
            </p:nvSpPr>
            <p:spPr bwMode="auto">
              <a:xfrm>
                <a:off x="719" y="211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B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89" name="Line 688"/>
              <p:cNvSpPr>
                <a:spLocks noChangeShapeType="1"/>
              </p:cNvSpPr>
              <p:nvPr/>
            </p:nvSpPr>
            <p:spPr bwMode="auto">
              <a:xfrm>
                <a:off x="719" y="212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A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90" name="Line 689"/>
              <p:cNvSpPr>
                <a:spLocks noChangeShapeType="1"/>
              </p:cNvSpPr>
              <p:nvPr/>
            </p:nvSpPr>
            <p:spPr bwMode="auto">
              <a:xfrm>
                <a:off x="719" y="213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91" name="Line 690"/>
              <p:cNvSpPr>
                <a:spLocks noChangeShapeType="1"/>
              </p:cNvSpPr>
              <p:nvPr/>
            </p:nvSpPr>
            <p:spPr bwMode="auto">
              <a:xfrm>
                <a:off x="719" y="214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92" name="Line 691"/>
              <p:cNvSpPr>
                <a:spLocks noChangeShapeType="1"/>
              </p:cNvSpPr>
              <p:nvPr/>
            </p:nvSpPr>
            <p:spPr bwMode="auto">
              <a:xfrm>
                <a:off x="719" y="215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93" name="Line 692"/>
              <p:cNvSpPr>
                <a:spLocks noChangeShapeType="1"/>
              </p:cNvSpPr>
              <p:nvPr/>
            </p:nvSpPr>
            <p:spPr bwMode="auto">
              <a:xfrm>
                <a:off x="719" y="216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94" name="Line 693"/>
              <p:cNvSpPr>
                <a:spLocks noChangeShapeType="1"/>
              </p:cNvSpPr>
              <p:nvPr/>
            </p:nvSpPr>
            <p:spPr bwMode="auto">
              <a:xfrm>
                <a:off x="719" y="217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95" name="Line 694"/>
              <p:cNvSpPr>
                <a:spLocks noChangeShapeType="1"/>
              </p:cNvSpPr>
              <p:nvPr/>
            </p:nvSpPr>
            <p:spPr bwMode="auto">
              <a:xfrm>
                <a:off x="719" y="217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96" name="Line 695"/>
              <p:cNvSpPr>
                <a:spLocks noChangeShapeType="1"/>
              </p:cNvSpPr>
              <p:nvPr/>
            </p:nvSpPr>
            <p:spPr bwMode="auto">
              <a:xfrm>
                <a:off x="719" y="218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97" name="Line 696"/>
              <p:cNvSpPr>
                <a:spLocks noChangeShapeType="1"/>
              </p:cNvSpPr>
              <p:nvPr/>
            </p:nvSpPr>
            <p:spPr bwMode="auto">
              <a:xfrm>
                <a:off x="719" y="219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98" name="Line 697"/>
              <p:cNvSpPr>
                <a:spLocks noChangeShapeType="1"/>
              </p:cNvSpPr>
              <p:nvPr/>
            </p:nvSpPr>
            <p:spPr bwMode="auto">
              <a:xfrm>
                <a:off x="719" y="220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699" name="Line 698"/>
              <p:cNvSpPr>
                <a:spLocks noChangeShapeType="1"/>
              </p:cNvSpPr>
              <p:nvPr/>
            </p:nvSpPr>
            <p:spPr bwMode="auto">
              <a:xfrm>
                <a:off x="719" y="221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00" name="Line 699"/>
              <p:cNvSpPr>
                <a:spLocks noChangeShapeType="1"/>
              </p:cNvSpPr>
              <p:nvPr/>
            </p:nvSpPr>
            <p:spPr bwMode="auto">
              <a:xfrm>
                <a:off x="719" y="222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01" name="Line 700"/>
              <p:cNvSpPr>
                <a:spLocks noChangeShapeType="1"/>
              </p:cNvSpPr>
              <p:nvPr/>
            </p:nvSpPr>
            <p:spPr bwMode="auto">
              <a:xfrm>
                <a:off x="719" y="222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02" name="Line 701"/>
              <p:cNvSpPr>
                <a:spLocks noChangeShapeType="1"/>
              </p:cNvSpPr>
              <p:nvPr/>
            </p:nvSpPr>
            <p:spPr bwMode="auto">
              <a:xfrm>
                <a:off x="719" y="223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03" name="Line 702"/>
              <p:cNvSpPr>
                <a:spLocks noChangeShapeType="1"/>
              </p:cNvSpPr>
              <p:nvPr/>
            </p:nvSpPr>
            <p:spPr bwMode="auto">
              <a:xfrm>
                <a:off x="719" y="224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04" name="Line 703"/>
              <p:cNvSpPr>
                <a:spLocks noChangeShapeType="1"/>
              </p:cNvSpPr>
              <p:nvPr/>
            </p:nvSpPr>
            <p:spPr bwMode="auto">
              <a:xfrm>
                <a:off x="719" y="225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05" name="Line 704"/>
              <p:cNvSpPr>
                <a:spLocks noChangeShapeType="1"/>
              </p:cNvSpPr>
              <p:nvPr/>
            </p:nvSpPr>
            <p:spPr bwMode="auto">
              <a:xfrm>
                <a:off x="719" y="226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06" name="Line 705"/>
              <p:cNvSpPr>
                <a:spLocks noChangeShapeType="1"/>
              </p:cNvSpPr>
              <p:nvPr/>
            </p:nvSpPr>
            <p:spPr bwMode="auto">
              <a:xfrm>
                <a:off x="719" y="227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07" name="Line 706"/>
              <p:cNvSpPr>
                <a:spLocks noChangeShapeType="1"/>
              </p:cNvSpPr>
              <p:nvPr/>
            </p:nvSpPr>
            <p:spPr bwMode="auto">
              <a:xfrm>
                <a:off x="719" y="227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08" name="Line 707"/>
              <p:cNvSpPr>
                <a:spLocks noChangeShapeType="1"/>
              </p:cNvSpPr>
              <p:nvPr/>
            </p:nvSpPr>
            <p:spPr bwMode="auto">
              <a:xfrm>
                <a:off x="719" y="228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09" name="Line 708"/>
              <p:cNvSpPr>
                <a:spLocks noChangeShapeType="1"/>
              </p:cNvSpPr>
              <p:nvPr/>
            </p:nvSpPr>
            <p:spPr bwMode="auto">
              <a:xfrm>
                <a:off x="719" y="229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10" name="Line 709"/>
              <p:cNvSpPr>
                <a:spLocks noChangeShapeType="1"/>
              </p:cNvSpPr>
              <p:nvPr/>
            </p:nvSpPr>
            <p:spPr bwMode="auto">
              <a:xfrm>
                <a:off x="719" y="230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11" name="Line 710"/>
              <p:cNvSpPr>
                <a:spLocks noChangeShapeType="1"/>
              </p:cNvSpPr>
              <p:nvPr/>
            </p:nvSpPr>
            <p:spPr bwMode="auto">
              <a:xfrm>
                <a:off x="719" y="231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12" name="Line 711"/>
              <p:cNvSpPr>
                <a:spLocks noChangeShapeType="1"/>
              </p:cNvSpPr>
              <p:nvPr/>
            </p:nvSpPr>
            <p:spPr bwMode="auto">
              <a:xfrm>
                <a:off x="719" y="232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13" name="Line 712"/>
              <p:cNvSpPr>
                <a:spLocks noChangeShapeType="1"/>
              </p:cNvSpPr>
              <p:nvPr/>
            </p:nvSpPr>
            <p:spPr bwMode="auto">
              <a:xfrm>
                <a:off x="719" y="233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14" name="Line 713"/>
              <p:cNvSpPr>
                <a:spLocks noChangeShapeType="1"/>
              </p:cNvSpPr>
              <p:nvPr/>
            </p:nvSpPr>
            <p:spPr bwMode="auto">
              <a:xfrm>
                <a:off x="719" y="233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15" name="Line 714"/>
              <p:cNvSpPr>
                <a:spLocks noChangeShapeType="1"/>
              </p:cNvSpPr>
              <p:nvPr/>
            </p:nvSpPr>
            <p:spPr bwMode="auto">
              <a:xfrm>
                <a:off x="719" y="234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16" name="Line 715"/>
              <p:cNvSpPr>
                <a:spLocks noChangeShapeType="1"/>
              </p:cNvSpPr>
              <p:nvPr/>
            </p:nvSpPr>
            <p:spPr bwMode="auto">
              <a:xfrm>
                <a:off x="719" y="235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17" name="Freeform 716"/>
              <p:cNvSpPr>
                <a:spLocks/>
              </p:cNvSpPr>
              <p:nvPr/>
            </p:nvSpPr>
            <p:spPr bwMode="auto">
              <a:xfrm>
                <a:off x="710" y="1715"/>
                <a:ext cx="1322" cy="640"/>
              </a:xfrm>
              <a:custGeom>
                <a:avLst/>
                <a:gdLst/>
                <a:ahLst/>
                <a:cxnLst>
                  <a:cxn ang="0">
                    <a:pos x="1128" y="615"/>
                  </a:cxn>
                  <a:cxn ang="0">
                    <a:pos x="1246" y="573"/>
                  </a:cxn>
                  <a:cxn ang="0">
                    <a:pos x="1271" y="564"/>
                  </a:cxn>
                  <a:cxn ang="0">
                    <a:pos x="1305" y="547"/>
                  </a:cxn>
                  <a:cxn ang="0">
                    <a:pos x="1322" y="488"/>
                  </a:cxn>
                  <a:cxn ang="0">
                    <a:pos x="1297" y="354"/>
                  </a:cxn>
                  <a:cxn ang="0">
                    <a:pos x="1255" y="253"/>
                  </a:cxn>
                  <a:cxn ang="0">
                    <a:pos x="1229" y="253"/>
                  </a:cxn>
                  <a:cxn ang="0">
                    <a:pos x="1162" y="270"/>
                  </a:cxn>
                  <a:cxn ang="0">
                    <a:pos x="1095" y="286"/>
                  </a:cxn>
                  <a:cxn ang="0">
                    <a:pos x="1053" y="227"/>
                  </a:cxn>
                  <a:cxn ang="0">
                    <a:pos x="1036" y="202"/>
                  </a:cxn>
                  <a:cxn ang="0">
                    <a:pos x="994" y="110"/>
                  </a:cxn>
                  <a:cxn ang="0">
                    <a:pos x="909" y="25"/>
                  </a:cxn>
                  <a:cxn ang="0">
                    <a:pos x="808" y="9"/>
                  </a:cxn>
                  <a:cxn ang="0">
                    <a:pos x="733" y="42"/>
                  </a:cxn>
                  <a:cxn ang="0">
                    <a:pos x="674" y="93"/>
                  </a:cxn>
                  <a:cxn ang="0">
                    <a:pos x="640" y="101"/>
                  </a:cxn>
                  <a:cxn ang="0">
                    <a:pos x="598" y="59"/>
                  </a:cxn>
                  <a:cxn ang="0">
                    <a:pos x="539" y="0"/>
                  </a:cxn>
                  <a:cxn ang="0">
                    <a:pos x="430" y="0"/>
                  </a:cxn>
                  <a:cxn ang="0">
                    <a:pos x="337" y="51"/>
                  </a:cxn>
                  <a:cxn ang="0">
                    <a:pos x="261" y="118"/>
                  </a:cxn>
                  <a:cxn ang="0">
                    <a:pos x="219" y="202"/>
                  </a:cxn>
                  <a:cxn ang="0">
                    <a:pos x="135" y="244"/>
                  </a:cxn>
                  <a:cxn ang="0">
                    <a:pos x="101" y="244"/>
                  </a:cxn>
                  <a:cxn ang="0">
                    <a:pos x="59" y="286"/>
                  </a:cxn>
                  <a:cxn ang="0">
                    <a:pos x="17" y="379"/>
                  </a:cxn>
                  <a:cxn ang="0">
                    <a:pos x="0" y="514"/>
                  </a:cxn>
                  <a:cxn ang="0">
                    <a:pos x="17" y="530"/>
                  </a:cxn>
                  <a:cxn ang="0">
                    <a:pos x="118" y="573"/>
                  </a:cxn>
                  <a:cxn ang="0">
                    <a:pos x="253" y="606"/>
                  </a:cxn>
                  <a:cxn ang="0">
                    <a:pos x="388" y="631"/>
                  </a:cxn>
                  <a:cxn ang="0">
                    <a:pos x="539" y="640"/>
                  </a:cxn>
                  <a:cxn ang="0">
                    <a:pos x="682" y="631"/>
                  </a:cxn>
                  <a:cxn ang="0">
                    <a:pos x="834" y="631"/>
                  </a:cxn>
                  <a:cxn ang="0">
                    <a:pos x="977" y="640"/>
                  </a:cxn>
                </a:cxnLst>
                <a:rect l="0" t="0" r="r" b="b"/>
                <a:pathLst>
                  <a:path w="1322" h="640">
                    <a:moveTo>
                      <a:pt x="1061" y="640"/>
                    </a:moveTo>
                    <a:lnTo>
                      <a:pt x="1128" y="615"/>
                    </a:lnTo>
                    <a:lnTo>
                      <a:pt x="1196" y="598"/>
                    </a:lnTo>
                    <a:lnTo>
                      <a:pt x="1246" y="573"/>
                    </a:lnTo>
                    <a:lnTo>
                      <a:pt x="1271" y="573"/>
                    </a:lnTo>
                    <a:lnTo>
                      <a:pt x="1271" y="564"/>
                    </a:lnTo>
                    <a:lnTo>
                      <a:pt x="1288" y="564"/>
                    </a:lnTo>
                    <a:lnTo>
                      <a:pt x="1305" y="547"/>
                    </a:lnTo>
                    <a:lnTo>
                      <a:pt x="1313" y="539"/>
                    </a:lnTo>
                    <a:lnTo>
                      <a:pt x="1322" y="488"/>
                    </a:lnTo>
                    <a:lnTo>
                      <a:pt x="1322" y="446"/>
                    </a:lnTo>
                    <a:lnTo>
                      <a:pt x="1297" y="354"/>
                    </a:lnTo>
                    <a:lnTo>
                      <a:pt x="1263" y="278"/>
                    </a:lnTo>
                    <a:lnTo>
                      <a:pt x="1255" y="253"/>
                    </a:lnTo>
                    <a:lnTo>
                      <a:pt x="1246" y="253"/>
                    </a:lnTo>
                    <a:lnTo>
                      <a:pt x="1229" y="253"/>
                    </a:lnTo>
                    <a:lnTo>
                      <a:pt x="1187" y="261"/>
                    </a:lnTo>
                    <a:lnTo>
                      <a:pt x="1162" y="270"/>
                    </a:lnTo>
                    <a:lnTo>
                      <a:pt x="1137" y="286"/>
                    </a:lnTo>
                    <a:lnTo>
                      <a:pt x="1095" y="286"/>
                    </a:lnTo>
                    <a:lnTo>
                      <a:pt x="1078" y="286"/>
                    </a:lnTo>
                    <a:lnTo>
                      <a:pt x="1053" y="227"/>
                    </a:lnTo>
                    <a:lnTo>
                      <a:pt x="1044" y="219"/>
                    </a:lnTo>
                    <a:lnTo>
                      <a:pt x="1036" y="202"/>
                    </a:lnTo>
                    <a:lnTo>
                      <a:pt x="1019" y="160"/>
                    </a:lnTo>
                    <a:lnTo>
                      <a:pt x="994" y="110"/>
                    </a:lnTo>
                    <a:lnTo>
                      <a:pt x="960" y="76"/>
                    </a:lnTo>
                    <a:lnTo>
                      <a:pt x="909" y="25"/>
                    </a:lnTo>
                    <a:lnTo>
                      <a:pt x="851" y="9"/>
                    </a:lnTo>
                    <a:lnTo>
                      <a:pt x="808" y="9"/>
                    </a:lnTo>
                    <a:lnTo>
                      <a:pt x="775" y="25"/>
                    </a:lnTo>
                    <a:lnTo>
                      <a:pt x="733" y="42"/>
                    </a:lnTo>
                    <a:lnTo>
                      <a:pt x="707" y="84"/>
                    </a:lnTo>
                    <a:lnTo>
                      <a:pt x="674" y="93"/>
                    </a:lnTo>
                    <a:lnTo>
                      <a:pt x="657" y="110"/>
                    </a:lnTo>
                    <a:lnTo>
                      <a:pt x="640" y="101"/>
                    </a:lnTo>
                    <a:lnTo>
                      <a:pt x="623" y="93"/>
                    </a:lnTo>
                    <a:lnTo>
                      <a:pt x="598" y="59"/>
                    </a:lnTo>
                    <a:lnTo>
                      <a:pt x="581" y="34"/>
                    </a:lnTo>
                    <a:lnTo>
                      <a:pt x="539" y="0"/>
                    </a:lnTo>
                    <a:lnTo>
                      <a:pt x="497" y="0"/>
                    </a:lnTo>
                    <a:lnTo>
                      <a:pt x="430" y="0"/>
                    </a:lnTo>
                    <a:lnTo>
                      <a:pt x="379" y="25"/>
                    </a:lnTo>
                    <a:lnTo>
                      <a:pt x="337" y="51"/>
                    </a:lnTo>
                    <a:lnTo>
                      <a:pt x="303" y="84"/>
                    </a:lnTo>
                    <a:lnTo>
                      <a:pt x="261" y="118"/>
                    </a:lnTo>
                    <a:lnTo>
                      <a:pt x="245" y="169"/>
                    </a:lnTo>
                    <a:lnTo>
                      <a:pt x="219" y="202"/>
                    </a:lnTo>
                    <a:lnTo>
                      <a:pt x="194" y="244"/>
                    </a:lnTo>
                    <a:lnTo>
                      <a:pt x="135" y="244"/>
                    </a:lnTo>
                    <a:lnTo>
                      <a:pt x="110" y="244"/>
                    </a:lnTo>
                    <a:lnTo>
                      <a:pt x="101" y="244"/>
                    </a:lnTo>
                    <a:lnTo>
                      <a:pt x="85" y="253"/>
                    </a:lnTo>
                    <a:lnTo>
                      <a:pt x="59" y="286"/>
                    </a:lnTo>
                    <a:lnTo>
                      <a:pt x="34" y="328"/>
                    </a:lnTo>
                    <a:lnTo>
                      <a:pt x="17" y="379"/>
                    </a:lnTo>
                    <a:lnTo>
                      <a:pt x="0" y="472"/>
                    </a:lnTo>
                    <a:lnTo>
                      <a:pt x="0" y="514"/>
                    </a:lnTo>
                    <a:lnTo>
                      <a:pt x="0" y="530"/>
                    </a:lnTo>
                    <a:lnTo>
                      <a:pt x="17" y="530"/>
                    </a:lnTo>
                    <a:lnTo>
                      <a:pt x="59" y="547"/>
                    </a:lnTo>
                    <a:lnTo>
                      <a:pt x="118" y="573"/>
                    </a:lnTo>
                    <a:lnTo>
                      <a:pt x="177" y="589"/>
                    </a:lnTo>
                    <a:lnTo>
                      <a:pt x="253" y="606"/>
                    </a:lnTo>
                    <a:lnTo>
                      <a:pt x="320" y="615"/>
                    </a:lnTo>
                    <a:lnTo>
                      <a:pt x="388" y="631"/>
                    </a:lnTo>
                    <a:lnTo>
                      <a:pt x="472" y="640"/>
                    </a:lnTo>
                    <a:lnTo>
                      <a:pt x="539" y="640"/>
                    </a:lnTo>
                    <a:lnTo>
                      <a:pt x="615" y="631"/>
                    </a:lnTo>
                    <a:lnTo>
                      <a:pt x="682" y="631"/>
                    </a:lnTo>
                    <a:lnTo>
                      <a:pt x="766" y="631"/>
                    </a:lnTo>
                    <a:lnTo>
                      <a:pt x="834" y="631"/>
                    </a:lnTo>
                    <a:lnTo>
                      <a:pt x="909" y="640"/>
                    </a:lnTo>
                    <a:lnTo>
                      <a:pt x="977" y="640"/>
                    </a:lnTo>
                    <a:lnTo>
                      <a:pt x="1061" y="640"/>
                    </a:lnTo>
                    <a:close/>
                  </a:path>
                </a:pathLst>
              </a:custGeom>
              <a:noFill/>
              <a:ln w="12700">
                <a:solidFill>
                  <a:srgbClr val="FF4C4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18" name="Line 717"/>
              <p:cNvSpPr>
                <a:spLocks noChangeShapeType="1"/>
              </p:cNvSpPr>
              <p:nvPr/>
            </p:nvSpPr>
            <p:spPr bwMode="auto">
              <a:xfrm>
                <a:off x="702" y="175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19" name="Line 718"/>
              <p:cNvSpPr>
                <a:spLocks noChangeShapeType="1"/>
              </p:cNvSpPr>
              <p:nvPr/>
            </p:nvSpPr>
            <p:spPr bwMode="auto">
              <a:xfrm>
                <a:off x="702" y="176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7CA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20" name="Line 719"/>
              <p:cNvSpPr>
                <a:spLocks noChangeShapeType="1"/>
              </p:cNvSpPr>
              <p:nvPr/>
            </p:nvSpPr>
            <p:spPr bwMode="auto">
              <a:xfrm>
                <a:off x="702" y="177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6C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21" name="Line 720"/>
              <p:cNvSpPr>
                <a:spLocks noChangeShapeType="1"/>
              </p:cNvSpPr>
              <p:nvPr/>
            </p:nvSpPr>
            <p:spPr bwMode="auto">
              <a:xfrm>
                <a:off x="702" y="178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4C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22" name="Line 721"/>
              <p:cNvSpPr>
                <a:spLocks noChangeShapeType="1"/>
              </p:cNvSpPr>
              <p:nvPr/>
            </p:nvSpPr>
            <p:spPr bwMode="auto">
              <a:xfrm>
                <a:off x="702" y="179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2C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23" name="Line 722"/>
              <p:cNvSpPr>
                <a:spLocks noChangeShapeType="1"/>
              </p:cNvSpPr>
              <p:nvPr/>
            </p:nvSpPr>
            <p:spPr bwMode="auto">
              <a:xfrm>
                <a:off x="702" y="179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D1C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24" name="Line 723"/>
              <p:cNvSpPr>
                <a:spLocks noChangeShapeType="1"/>
              </p:cNvSpPr>
              <p:nvPr/>
            </p:nvSpPr>
            <p:spPr bwMode="auto">
              <a:xfrm>
                <a:off x="702" y="180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FB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25" name="Line 724"/>
              <p:cNvSpPr>
                <a:spLocks noChangeShapeType="1"/>
              </p:cNvSpPr>
              <p:nvPr/>
            </p:nvSpPr>
            <p:spPr bwMode="auto">
              <a:xfrm>
                <a:off x="702" y="181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D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26" name="Line 725"/>
              <p:cNvSpPr>
                <a:spLocks noChangeShapeType="1"/>
              </p:cNvSpPr>
              <p:nvPr/>
            </p:nvSpPr>
            <p:spPr bwMode="auto">
              <a:xfrm>
                <a:off x="702" y="182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CBA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27" name="Line 726"/>
              <p:cNvSpPr>
                <a:spLocks noChangeShapeType="1"/>
              </p:cNvSpPr>
              <p:nvPr/>
            </p:nvSpPr>
            <p:spPr bwMode="auto">
              <a:xfrm>
                <a:off x="702" y="183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AB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28" name="Line 727"/>
              <p:cNvSpPr>
                <a:spLocks noChangeShapeType="1"/>
              </p:cNvSpPr>
              <p:nvPr/>
            </p:nvSpPr>
            <p:spPr bwMode="auto">
              <a:xfrm>
                <a:off x="702" y="184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8B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29" name="Line 728"/>
              <p:cNvSpPr>
                <a:spLocks noChangeShapeType="1"/>
              </p:cNvSpPr>
              <p:nvPr/>
            </p:nvSpPr>
            <p:spPr bwMode="auto">
              <a:xfrm>
                <a:off x="702" y="185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7B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30" name="Line 729"/>
              <p:cNvSpPr>
                <a:spLocks noChangeShapeType="1"/>
              </p:cNvSpPr>
              <p:nvPr/>
            </p:nvSpPr>
            <p:spPr bwMode="auto">
              <a:xfrm>
                <a:off x="702" y="185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5B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31" name="Line 730"/>
              <p:cNvSpPr>
                <a:spLocks noChangeShapeType="1"/>
              </p:cNvSpPr>
              <p:nvPr/>
            </p:nvSpPr>
            <p:spPr bwMode="auto">
              <a:xfrm>
                <a:off x="702" y="186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3A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32" name="Line 731"/>
              <p:cNvSpPr>
                <a:spLocks noChangeShapeType="1"/>
              </p:cNvSpPr>
              <p:nvPr/>
            </p:nvSpPr>
            <p:spPr bwMode="auto">
              <a:xfrm>
                <a:off x="702" y="187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2A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33" name="Line 732"/>
              <p:cNvSpPr>
                <a:spLocks noChangeShapeType="1"/>
              </p:cNvSpPr>
              <p:nvPr/>
            </p:nvSpPr>
            <p:spPr bwMode="auto">
              <a:xfrm>
                <a:off x="702" y="188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C0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34" name="Line 733"/>
              <p:cNvSpPr>
                <a:spLocks noChangeShapeType="1"/>
              </p:cNvSpPr>
              <p:nvPr/>
            </p:nvSpPr>
            <p:spPr bwMode="auto">
              <a:xfrm>
                <a:off x="702" y="189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EA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35" name="Line 734"/>
              <p:cNvSpPr>
                <a:spLocks noChangeShapeType="1"/>
              </p:cNvSpPr>
              <p:nvPr/>
            </p:nvSpPr>
            <p:spPr bwMode="auto">
              <a:xfrm>
                <a:off x="702" y="190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DA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36" name="Line 735"/>
              <p:cNvSpPr>
                <a:spLocks noChangeShapeType="1"/>
              </p:cNvSpPr>
              <p:nvPr/>
            </p:nvSpPr>
            <p:spPr bwMode="auto">
              <a:xfrm>
                <a:off x="702" y="190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BA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37" name="Line 736"/>
              <p:cNvSpPr>
                <a:spLocks noChangeShapeType="1"/>
              </p:cNvSpPr>
              <p:nvPr/>
            </p:nvSpPr>
            <p:spPr bwMode="auto">
              <a:xfrm>
                <a:off x="702" y="191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9A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38" name="Line 737"/>
              <p:cNvSpPr>
                <a:spLocks noChangeShapeType="1"/>
              </p:cNvSpPr>
              <p:nvPr/>
            </p:nvSpPr>
            <p:spPr bwMode="auto">
              <a:xfrm>
                <a:off x="702" y="192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8A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39" name="Line 738"/>
              <p:cNvSpPr>
                <a:spLocks noChangeShapeType="1"/>
              </p:cNvSpPr>
              <p:nvPr/>
            </p:nvSpPr>
            <p:spPr bwMode="auto">
              <a:xfrm>
                <a:off x="702" y="193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69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40" name="Line 739"/>
              <p:cNvSpPr>
                <a:spLocks noChangeShapeType="1"/>
              </p:cNvSpPr>
              <p:nvPr/>
            </p:nvSpPr>
            <p:spPr bwMode="auto">
              <a:xfrm>
                <a:off x="702" y="194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49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41" name="Line 740"/>
              <p:cNvSpPr>
                <a:spLocks noChangeShapeType="1"/>
              </p:cNvSpPr>
              <p:nvPr/>
            </p:nvSpPr>
            <p:spPr bwMode="auto">
              <a:xfrm>
                <a:off x="702" y="195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42" name="Line 741"/>
              <p:cNvSpPr>
                <a:spLocks noChangeShapeType="1"/>
              </p:cNvSpPr>
              <p:nvPr/>
            </p:nvSpPr>
            <p:spPr bwMode="auto">
              <a:xfrm>
                <a:off x="702" y="195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43" name="Line 742"/>
              <p:cNvSpPr>
                <a:spLocks noChangeShapeType="1"/>
              </p:cNvSpPr>
              <p:nvPr/>
            </p:nvSpPr>
            <p:spPr bwMode="auto">
              <a:xfrm>
                <a:off x="702" y="196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2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44" name="Line 743"/>
              <p:cNvSpPr>
                <a:spLocks noChangeShapeType="1"/>
              </p:cNvSpPr>
              <p:nvPr/>
            </p:nvSpPr>
            <p:spPr bwMode="auto">
              <a:xfrm>
                <a:off x="702" y="197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B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45" name="Line 744"/>
              <p:cNvSpPr>
                <a:spLocks noChangeShapeType="1"/>
              </p:cNvSpPr>
              <p:nvPr/>
            </p:nvSpPr>
            <p:spPr bwMode="auto">
              <a:xfrm>
                <a:off x="702" y="198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46" name="Line 745"/>
              <p:cNvSpPr>
                <a:spLocks noChangeShapeType="1"/>
              </p:cNvSpPr>
              <p:nvPr/>
            </p:nvSpPr>
            <p:spPr bwMode="auto">
              <a:xfrm>
                <a:off x="702" y="199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E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47" name="Line 746"/>
              <p:cNvSpPr>
                <a:spLocks noChangeShapeType="1"/>
              </p:cNvSpPr>
              <p:nvPr/>
            </p:nvSpPr>
            <p:spPr bwMode="auto">
              <a:xfrm>
                <a:off x="702" y="200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D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48" name="Line 747"/>
              <p:cNvSpPr>
                <a:spLocks noChangeShapeType="1"/>
              </p:cNvSpPr>
              <p:nvPr/>
            </p:nvSpPr>
            <p:spPr bwMode="auto">
              <a:xfrm>
                <a:off x="702" y="201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C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49" name="Line 748"/>
              <p:cNvSpPr>
                <a:spLocks noChangeShapeType="1"/>
              </p:cNvSpPr>
              <p:nvPr/>
            </p:nvSpPr>
            <p:spPr bwMode="auto">
              <a:xfrm>
                <a:off x="702" y="201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B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50" name="Line 749"/>
              <p:cNvSpPr>
                <a:spLocks noChangeShapeType="1"/>
              </p:cNvSpPr>
              <p:nvPr/>
            </p:nvSpPr>
            <p:spPr bwMode="auto">
              <a:xfrm>
                <a:off x="702" y="202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A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51" name="Line 750"/>
              <p:cNvSpPr>
                <a:spLocks noChangeShapeType="1"/>
              </p:cNvSpPr>
              <p:nvPr/>
            </p:nvSpPr>
            <p:spPr bwMode="auto">
              <a:xfrm>
                <a:off x="702" y="203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52" name="Line 751"/>
              <p:cNvSpPr>
                <a:spLocks noChangeShapeType="1"/>
              </p:cNvSpPr>
              <p:nvPr/>
            </p:nvSpPr>
            <p:spPr bwMode="auto">
              <a:xfrm>
                <a:off x="702" y="204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8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53" name="Line 752"/>
              <p:cNvSpPr>
                <a:spLocks noChangeShapeType="1"/>
              </p:cNvSpPr>
              <p:nvPr/>
            </p:nvSpPr>
            <p:spPr bwMode="auto">
              <a:xfrm>
                <a:off x="702" y="205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6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54" name="Line 753"/>
              <p:cNvSpPr>
                <a:spLocks noChangeShapeType="1"/>
              </p:cNvSpPr>
              <p:nvPr/>
            </p:nvSpPr>
            <p:spPr bwMode="auto">
              <a:xfrm>
                <a:off x="702" y="206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5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55" name="Line 754"/>
              <p:cNvSpPr>
                <a:spLocks noChangeShapeType="1"/>
              </p:cNvSpPr>
              <p:nvPr/>
            </p:nvSpPr>
            <p:spPr bwMode="auto">
              <a:xfrm>
                <a:off x="702" y="206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4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56" name="Line 755"/>
              <p:cNvSpPr>
                <a:spLocks noChangeShapeType="1"/>
              </p:cNvSpPr>
              <p:nvPr/>
            </p:nvSpPr>
            <p:spPr bwMode="auto">
              <a:xfrm>
                <a:off x="702" y="207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57" name="Line 756"/>
              <p:cNvSpPr>
                <a:spLocks noChangeShapeType="1"/>
              </p:cNvSpPr>
              <p:nvPr/>
            </p:nvSpPr>
            <p:spPr bwMode="auto">
              <a:xfrm>
                <a:off x="702" y="208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2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58" name="Line 757"/>
              <p:cNvSpPr>
                <a:spLocks noChangeShapeType="1"/>
              </p:cNvSpPr>
              <p:nvPr/>
            </p:nvSpPr>
            <p:spPr bwMode="auto">
              <a:xfrm>
                <a:off x="702" y="209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1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59" name="Line 758"/>
              <p:cNvSpPr>
                <a:spLocks noChangeShapeType="1"/>
              </p:cNvSpPr>
              <p:nvPr/>
            </p:nvSpPr>
            <p:spPr bwMode="auto">
              <a:xfrm>
                <a:off x="702" y="210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A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60" name="Line 759"/>
              <p:cNvSpPr>
                <a:spLocks noChangeShapeType="1"/>
              </p:cNvSpPr>
              <p:nvPr/>
            </p:nvSpPr>
            <p:spPr bwMode="auto">
              <a:xfrm>
                <a:off x="702" y="211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61" name="Line 760"/>
              <p:cNvSpPr>
                <a:spLocks noChangeShapeType="1"/>
              </p:cNvSpPr>
              <p:nvPr/>
            </p:nvSpPr>
            <p:spPr bwMode="auto">
              <a:xfrm>
                <a:off x="702" y="211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E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62" name="Line 761"/>
              <p:cNvSpPr>
                <a:spLocks noChangeShapeType="1"/>
              </p:cNvSpPr>
              <p:nvPr/>
            </p:nvSpPr>
            <p:spPr bwMode="auto">
              <a:xfrm>
                <a:off x="702" y="212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C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63" name="Line 762"/>
              <p:cNvSpPr>
                <a:spLocks noChangeShapeType="1"/>
              </p:cNvSpPr>
              <p:nvPr/>
            </p:nvSpPr>
            <p:spPr bwMode="auto">
              <a:xfrm>
                <a:off x="702" y="213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B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64" name="Line 763"/>
              <p:cNvSpPr>
                <a:spLocks noChangeShapeType="1"/>
              </p:cNvSpPr>
              <p:nvPr/>
            </p:nvSpPr>
            <p:spPr bwMode="auto">
              <a:xfrm>
                <a:off x="702" y="214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A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65" name="Line 764"/>
              <p:cNvSpPr>
                <a:spLocks noChangeShapeType="1"/>
              </p:cNvSpPr>
              <p:nvPr/>
            </p:nvSpPr>
            <p:spPr bwMode="auto">
              <a:xfrm>
                <a:off x="702" y="215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66" name="Line 765"/>
              <p:cNvSpPr>
                <a:spLocks noChangeShapeType="1"/>
              </p:cNvSpPr>
              <p:nvPr/>
            </p:nvSpPr>
            <p:spPr bwMode="auto">
              <a:xfrm>
                <a:off x="702" y="216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67" name="Line 766"/>
              <p:cNvSpPr>
                <a:spLocks noChangeShapeType="1"/>
              </p:cNvSpPr>
              <p:nvPr/>
            </p:nvSpPr>
            <p:spPr bwMode="auto">
              <a:xfrm>
                <a:off x="702" y="217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68" name="Line 767"/>
              <p:cNvSpPr>
                <a:spLocks noChangeShapeType="1"/>
              </p:cNvSpPr>
              <p:nvPr/>
            </p:nvSpPr>
            <p:spPr bwMode="auto">
              <a:xfrm>
                <a:off x="702" y="217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69" name="Line 768"/>
              <p:cNvSpPr>
                <a:spLocks noChangeShapeType="1"/>
              </p:cNvSpPr>
              <p:nvPr/>
            </p:nvSpPr>
            <p:spPr bwMode="auto">
              <a:xfrm>
                <a:off x="702" y="218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70" name="Line 769"/>
              <p:cNvSpPr>
                <a:spLocks noChangeShapeType="1"/>
              </p:cNvSpPr>
              <p:nvPr/>
            </p:nvSpPr>
            <p:spPr bwMode="auto">
              <a:xfrm>
                <a:off x="702" y="219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71" name="Line 770"/>
              <p:cNvSpPr>
                <a:spLocks noChangeShapeType="1"/>
              </p:cNvSpPr>
              <p:nvPr/>
            </p:nvSpPr>
            <p:spPr bwMode="auto">
              <a:xfrm>
                <a:off x="702" y="220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72" name="Line 771"/>
              <p:cNvSpPr>
                <a:spLocks noChangeShapeType="1"/>
              </p:cNvSpPr>
              <p:nvPr/>
            </p:nvSpPr>
            <p:spPr bwMode="auto">
              <a:xfrm>
                <a:off x="702" y="221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73" name="Line 772"/>
              <p:cNvSpPr>
                <a:spLocks noChangeShapeType="1"/>
              </p:cNvSpPr>
              <p:nvPr/>
            </p:nvSpPr>
            <p:spPr bwMode="auto">
              <a:xfrm>
                <a:off x="702" y="222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74" name="Line 773"/>
              <p:cNvSpPr>
                <a:spLocks noChangeShapeType="1"/>
              </p:cNvSpPr>
              <p:nvPr/>
            </p:nvSpPr>
            <p:spPr bwMode="auto">
              <a:xfrm>
                <a:off x="702" y="222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75" name="Line 774"/>
              <p:cNvSpPr>
                <a:spLocks noChangeShapeType="1"/>
              </p:cNvSpPr>
              <p:nvPr/>
            </p:nvSpPr>
            <p:spPr bwMode="auto">
              <a:xfrm>
                <a:off x="702" y="2237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76" name="Line 775"/>
              <p:cNvSpPr>
                <a:spLocks noChangeShapeType="1"/>
              </p:cNvSpPr>
              <p:nvPr/>
            </p:nvSpPr>
            <p:spPr bwMode="auto">
              <a:xfrm>
                <a:off x="702" y="224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77" name="Line 776"/>
              <p:cNvSpPr>
                <a:spLocks noChangeShapeType="1"/>
              </p:cNvSpPr>
              <p:nvPr/>
            </p:nvSpPr>
            <p:spPr bwMode="auto">
              <a:xfrm>
                <a:off x="702" y="225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78" name="Line 777"/>
              <p:cNvSpPr>
                <a:spLocks noChangeShapeType="1"/>
              </p:cNvSpPr>
              <p:nvPr/>
            </p:nvSpPr>
            <p:spPr bwMode="auto">
              <a:xfrm>
                <a:off x="702" y="2262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79" name="Line 778"/>
              <p:cNvSpPr>
                <a:spLocks noChangeShapeType="1"/>
              </p:cNvSpPr>
              <p:nvPr/>
            </p:nvSpPr>
            <p:spPr bwMode="auto">
              <a:xfrm>
                <a:off x="702" y="227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80" name="Line 779"/>
              <p:cNvSpPr>
                <a:spLocks noChangeShapeType="1"/>
              </p:cNvSpPr>
              <p:nvPr/>
            </p:nvSpPr>
            <p:spPr bwMode="auto">
              <a:xfrm>
                <a:off x="702" y="2279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81" name="Line 780"/>
              <p:cNvSpPr>
                <a:spLocks noChangeShapeType="1"/>
              </p:cNvSpPr>
              <p:nvPr/>
            </p:nvSpPr>
            <p:spPr bwMode="auto">
              <a:xfrm>
                <a:off x="702" y="228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82" name="Line 781"/>
              <p:cNvSpPr>
                <a:spLocks noChangeShapeType="1"/>
              </p:cNvSpPr>
              <p:nvPr/>
            </p:nvSpPr>
            <p:spPr bwMode="auto">
              <a:xfrm>
                <a:off x="702" y="229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83" name="Line 782"/>
              <p:cNvSpPr>
                <a:spLocks noChangeShapeType="1"/>
              </p:cNvSpPr>
              <p:nvPr/>
            </p:nvSpPr>
            <p:spPr bwMode="auto">
              <a:xfrm>
                <a:off x="702" y="2304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84" name="Line 783"/>
              <p:cNvSpPr>
                <a:spLocks noChangeShapeType="1"/>
              </p:cNvSpPr>
              <p:nvPr/>
            </p:nvSpPr>
            <p:spPr bwMode="auto">
              <a:xfrm>
                <a:off x="702" y="231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85" name="Line 784"/>
              <p:cNvSpPr>
                <a:spLocks noChangeShapeType="1"/>
              </p:cNvSpPr>
              <p:nvPr/>
            </p:nvSpPr>
            <p:spPr bwMode="auto">
              <a:xfrm>
                <a:off x="702" y="2321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86" name="Line 785"/>
              <p:cNvSpPr>
                <a:spLocks noChangeShapeType="1"/>
              </p:cNvSpPr>
              <p:nvPr/>
            </p:nvSpPr>
            <p:spPr bwMode="auto">
              <a:xfrm>
                <a:off x="702" y="2330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87" name="Line 786"/>
              <p:cNvSpPr>
                <a:spLocks noChangeShapeType="1"/>
              </p:cNvSpPr>
              <p:nvPr/>
            </p:nvSpPr>
            <p:spPr bwMode="auto">
              <a:xfrm>
                <a:off x="702" y="2338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88" name="Line 787"/>
              <p:cNvSpPr>
                <a:spLocks noChangeShapeType="1"/>
              </p:cNvSpPr>
              <p:nvPr/>
            </p:nvSpPr>
            <p:spPr bwMode="auto">
              <a:xfrm>
                <a:off x="702" y="2346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89" name="Line 788"/>
              <p:cNvSpPr>
                <a:spLocks noChangeShapeType="1"/>
              </p:cNvSpPr>
              <p:nvPr/>
            </p:nvSpPr>
            <p:spPr bwMode="auto">
              <a:xfrm>
                <a:off x="702" y="2355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90" name="Line 789"/>
              <p:cNvSpPr>
                <a:spLocks noChangeShapeType="1"/>
              </p:cNvSpPr>
              <p:nvPr/>
            </p:nvSpPr>
            <p:spPr bwMode="auto">
              <a:xfrm>
                <a:off x="702" y="2363"/>
                <a:ext cx="1313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91" name="Line 790"/>
              <p:cNvSpPr>
                <a:spLocks noChangeShapeType="1"/>
              </p:cNvSpPr>
              <p:nvPr/>
            </p:nvSpPr>
            <p:spPr bwMode="auto">
              <a:xfrm>
                <a:off x="988" y="2010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D9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92" name="Line 791"/>
              <p:cNvSpPr>
                <a:spLocks noChangeShapeType="1"/>
              </p:cNvSpPr>
              <p:nvPr/>
            </p:nvSpPr>
            <p:spPr bwMode="auto">
              <a:xfrm>
                <a:off x="988" y="2018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D7CA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93" name="Line 792"/>
              <p:cNvSpPr>
                <a:spLocks noChangeShapeType="1"/>
              </p:cNvSpPr>
              <p:nvPr/>
            </p:nvSpPr>
            <p:spPr bwMode="auto">
              <a:xfrm>
                <a:off x="988" y="2027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D6C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94" name="Line 793"/>
              <p:cNvSpPr>
                <a:spLocks noChangeShapeType="1"/>
              </p:cNvSpPr>
              <p:nvPr/>
            </p:nvSpPr>
            <p:spPr bwMode="auto">
              <a:xfrm>
                <a:off x="988" y="2035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D4C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95" name="Line 794"/>
              <p:cNvSpPr>
                <a:spLocks noChangeShapeType="1"/>
              </p:cNvSpPr>
              <p:nvPr/>
            </p:nvSpPr>
            <p:spPr bwMode="auto">
              <a:xfrm>
                <a:off x="988" y="2043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D2C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96" name="Line 795"/>
              <p:cNvSpPr>
                <a:spLocks noChangeShapeType="1"/>
              </p:cNvSpPr>
              <p:nvPr/>
            </p:nvSpPr>
            <p:spPr bwMode="auto">
              <a:xfrm>
                <a:off x="988" y="2052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D1C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97" name="Line 796"/>
              <p:cNvSpPr>
                <a:spLocks noChangeShapeType="1"/>
              </p:cNvSpPr>
              <p:nvPr/>
            </p:nvSpPr>
            <p:spPr bwMode="auto">
              <a:xfrm>
                <a:off x="988" y="2060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CFB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98" name="Line 797"/>
              <p:cNvSpPr>
                <a:spLocks noChangeShapeType="1"/>
              </p:cNvSpPr>
              <p:nvPr/>
            </p:nvSpPr>
            <p:spPr bwMode="auto">
              <a:xfrm>
                <a:off x="988" y="2069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CD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799" name="Line 798"/>
              <p:cNvSpPr>
                <a:spLocks noChangeShapeType="1"/>
              </p:cNvSpPr>
              <p:nvPr/>
            </p:nvSpPr>
            <p:spPr bwMode="auto">
              <a:xfrm>
                <a:off x="988" y="2077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CCBA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00" name="Line 799"/>
              <p:cNvSpPr>
                <a:spLocks noChangeShapeType="1"/>
              </p:cNvSpPr>
              <p:nvPr/>
            </p:nvSpPr>
            <p:spPr bwMode="auto">
              <a:xfrm>
                <a:off x="988" y="2086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CAB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01" name="Line 800"/>
              <p:cNvSpPr>
                <a:spLocks noChangeShapeType="1"/>
              </p:cNvSpPr>
              <p:nvPr/>
            </p:nvSpPr>
            <p:spPr bwMode="auto">
              <a:xfrm>
                <a:off x="988" y="2094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C8B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02" name="Line 801"/>
              <p:cNvSpPr>
                <a:spLocks noChangeShapeType="1"/>
              </p:cNvSpPr>
              <p:nvPr/>
            </p:nvSpPr>
            <p:spPr bwMode="auto">
              <a:xfrm>
                <a:off x="988" y="2102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C7B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03" name="Line 802"/>
              <p:cNvSpPr>
                <a:spLocks noChangeShapeType="1"/>
              </p:cNvSpPr>
              <p:nvPr/>
            </p:nvSpPr>
            <p:spPr bwMode="auto">
              <a:xfrm>
                <a:off x="988" y="2111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C5B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04" name="Line 803"/>
              <p:cNvSpPr>
                <a:spLocks noChangeShapeType="1"/>
              </p:cNvSpPr>
              <p:nvPr/>
            </p:nvSpPr>
            <p:spPr bwMode="auto">
              <a:xfrm>
                <a:off x="988" y="2119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C3A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05" name="Line 804"/>
              <p:cNvSpPr>
                <a:spLocks noChangeShapeType="1"/>
              </p:cNvSpPr>
              <p:nvPr/>
            </p:nvSpPr>
            <p:spPr bwMode="auto">
              <a:xfrm>
                <a:off x="988" y="2128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C2A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06" name="Line 805"/>
              <p:cNvSpPr>
                <a:spLocks noChangeShapeType="1"/>
              </p:cNvSpPr>
              <p:nvPr/>
            </p:nvSpPr>
            <p:spPr bwMode="auto">
              <a:xfrm>
                <a:off x="988" y="2136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C0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07" name="Line 806"/>
              <p:cNvSpPr>
                <a:spLocks noChangeShapeType="1"/>
              </p:cNvSpPr>
              <p:nvPr/>
            </p:nvSpPr>
            <p:spPr bwMode="auto">
              <a:xfrm>
                <a:off x="988" y="2144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BEA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08" name="Line 807"/>
              <p:cNvSpPr>
                <a:spLocks noChangeShapeType="1"/>
              </p:cNvSpPr>
              <p:nvPr/>
            </p:nvSpPr>
            <p:spPr bwMode="auto">
              <a:xfrm>
                <a:off x="988" y="2153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BDA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09" name="Line 808"/>
              <p:cNvSpPr>
                <a:spLocks noChangeShapeType="1"/>
              </p:cNvSpPr>
              <p:nvPr/>
            </p:nvSpPr>
            <p:spPr bwMode="auto">
              <a:xfrm>
                <a:off x="988" y="2161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BBA4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10" name="Line 809"/>
              <p:cNvSpPr>
                <a:spLocks noChangeShapeType="1"/>
              </p:cNvSpPr>
              <p:nvPr/>
            </p:nvSpPr>
            <p:spPr bwMode="auto">
              <a:xfrm>
                <a:off x="988" y="2170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B9A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11" name="Line 810"/>
              <p:cNvSpPr>
                <a:spLocks noChangeShapeType="1"/>
              </p:cNvSpPr>
              <p:nvPr/>
            </p:nvSpPr>
            <p:spPr bwMode="auto">
              <a:xfrm>
                <a:off x="988" y="2178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B8A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12" name="Line 811"/>
              <p:cNvSpPr>
                <a:spLocks noChangeShapeType="1"/>
              </p:cNvSpPr>
              <p:nvPr/>
            </p:nvSpPr>
            <p:spPr bwMode="auto">
              <a:xfrm>
                <a:off x="988" y="2187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B69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13" name="Line 812"/>
              <p:cNvSpPr>
                <a:spLocks noChangeShapeType="1"/>
              </p:cNvSpPr>
              <p:nvPr/>
            </p:nvSpPr>
            <p:spPr bwMode="auto">
              <a:xfrm>
                <a:off x="988" y="2195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B49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14" name="Line 813"/>
              <p:cNvSpPr>
                <a:spLocks noChangeShapeType="1"/>
              </p:cNvSpPr>
              <p:nvPr/>
            </p:nvSpPr>
            <p:spPr bwMode="auto">
              <a:xfrm>
                <a:off x="988" y="2203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B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15" name="Line 814"/>
              <p:cNvSpPr>
                <a:spLocks noChangeShapeType="1"/>
              </p:cNvSpPr>
              <p:nvPr/>
            </p:nvSpPr>
            <p:spPr bwMode="auto">
              <a:xfrm>
                <a:off x="988" y="2212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B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16" name="Line 815"/>
              <p:cNvSpPr>
                <a:spLocks noChangeShapeType="1"/>
              </p:cNvSpPr>
              <p:nvPr/>
            </p:nvSpPr>
            <p:spPr bwMode="auto">
              <a:xfrm>
                <a:off x="988" y="2220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B2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17" name="Line 816"/>
              <p:cNvSpPr>
                <a:spLocks noChangeShapeType="1"/>
              </p:cNvSpPr>
              <p:nvPr/>
            </p:nvSpPr>
            <p:spPr bwMode="auto">
              <a:xfrm>
                <a:off x="988" y="2229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B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18" name="Line 817"/>
              <p:cNvSpPr>
                <a:spLocks noChangeShapeType="1"/>
              </p:cNvSpPr>
              <p:nvPr/>
            </p:nvSpPr>
            <p:spPr bwMode="auto">
              <a:xfrm>
                <a:off x="988" y="2237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19" name="Line 818"/>
              <p:cNvSpPr>
                <a:spLocks noChangeShapeType="1"/>
              </p:cNvSpPr>
              <p:nvPr/>
            </p:nvSpPr>
            <p:spPr bwMode="auto">
              <a:xfrm>
                <a:off x="988" y="2245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E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20" name="Line 819"/>
              <p:cNvSpPr>
                <a:spLocks noChangeShapeType="1"/>
              </p:cNvSpPr>
              <p:nvPr/>
            </p:nvSpPr>
            <p:spPr bwMode="auto">
              <a:xfrm>
                <a:off x="988" y="2254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D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21" name="Line 820"/>
              <p:cNvSpPr>
                <a:spLocks noChangeShapeType="1"/>
              </p:cNvSpPr>
              <p:nvPr/>
            </p:nvSpPr>
            <p:spPr bwMode="auto">
              <a:xfrm>
                <a:off x="988" y="2262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C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22" name="Line 821"/>
              <p:cNvSpPr>
                <a:spLocks noChangeShapeType="1"/>
              </p:cNvSpPr>
              <p:nvPr/>
            </p:nvSpPr>
            <p:spPr bwMode="auto">
              <a:xfrm>
                <a:off x="988" y="2271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B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23" name="Line 822"/>
              <p:cNvSpPr>
                <a:spLocks noChangeShapeType="1"/>
              </p:cNvSpPr>
              <p:nvPr/>
            </p:nvSpPr>
            <p:spPr bwMode="auto">
              <a:xfrm>
                <a:off x="988" y="2279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A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24" name="Line 823"/>
              <p:cNvSpPr>
                <a:spLocks noChangeShapeType="1"/>
              </p:cNvSpPr>
              <p:nvPr/>
            </p:nvSpPr>
            <p:spPr bwMode="auto">
              <a:xfrm>
                <a:off x="988" y="2288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25" name="Line 824"/>
              <p:cNvSpPr>
                <a:spLocks noChangeShapeType="1"/>
              </p:cNvSpPr>
              <p:nvPr/>
            </p:nvSpPr>
            <p:spPr bwMode="auto">
              <a:xfrm>
                <a:off x="988" y="2296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8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26" name="Line 825"/>
              <p:cNvSpPr>
                <a:spLocks noChangeShapeType="1"/>
              </p:cNvSpPr>
              <p:nvPr/>
            </p:nvSpPr>
            <p:spPr bwMode="auto">
              <a:xfrm>
                <a:off x="988" y="2304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6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27" name="Line 826"/>
              <p:cNvSpPr>
                <a:spLocks noChangeShapeType="1"/>
              </p:cNvSpPr>
              <p:nvPr/>
            </p:nvSpPr>
            <p:spPr bwMode="auto">
              <a:xfrm>
                <a:off x="988" y="2313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5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28" name="Line 827"/>
              <p:cNvSpPr>
                <a:spLocks noChangeShapeType="1"/>
              </p:cNvSpPr>
              <p:nvPr/>
            </p:nvSpPr>
            <p:spPr bwMode="auto">
              <a:xfrm>
                <a:off x="988" y="2321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4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29" name="Line 828"/>
              <p:cNvSpPr>
                <a:spLocks noChangeShapeType="1"/>
              </p:cNvSpPr>
              <p:nvPr/>
            </p:nvSpPr>
            <p:spPr bwMode="auto">
              <a:xfrm>
                <a:off x="988" y="2330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30" name="Line 829"/>
              <p:cNvSpPr>
                <a:spLocks noChangeShapeType="1"/>
              </p:cNvSpPr>
              <p:nvPr/>
            </p:nvSpPr>
            <p:spPr bwMode="auto">
              <a:xfrm>
                <a:off x="988" y="2338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2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31" name="Line 830"/>
              <p:cNvSpPr>
                <a:spLocks noChangeShapeType="1"/>
              </p:cNvSpPr>
              <p:nvPr/>
            </p:nvSpPr>
            <p:spPr bwMode="auto">
              <a:xfrm>
                <a:off x="988" y="2346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1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32" name="Line 831"/>
              <p:cNvSpPr>
                <a:spLocks noChangeShapeType="1"/>
              </p:cNvSpPr>
              <p:nvPr/>
            </p:nvSpPr>
            <p:spPr bwMode="auto">
              <a:xfrm>
                <a:off x="988" y="2355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A0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33" name="Line 832"/>
              <p:cNvSpPr>
                <a:spLocks noChangeShapeType="1"/>
              </p:cNvSpPr>
              <p:nvPr/>
            </p:nvSpPr>
            <p:spPr bwMode="auto">
              <a:xfrm>
                <a:off x="988" y="2363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9F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34" name="Line 833"/>
              <p:cNvSpPr>
                <a:spLocks noChangeShapeType="1"/>
              </p:cNvSpPr>
              <p:nvPr/>
            </p:nvSpPr>
            <p:spPr bwMode="auto">
              <a:xfrm>
                <a:off x="988" y="2372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9E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35" name="Line 834"/>
              <p:cNvSpPr>
                <a:spLocks noChangeShapeType="1"/>
              </p:cNvSpPr>
              <p:nvPr/>
            </p:nvSpPr>
            <p:spPr bwMode="auto">
              <a:xfrm>
                <a:off x="988" y="2380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9C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36" name="Line 835"/>
              <p:cNvSpPr>
                <a:spLocks noChangeShapeType="1"/>
              </p:cNvSpPr>
              <p:nvPr/>
            </p:nvSpPr>
            <p:spPr bwMode="auto">
              <a:xfrm>
                <a:off x="988" y="2389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9B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37" name="Line 836"/>
              <p:cNvSpPr>
                <a:spLocks noChangeShapeType="1"/>
              </p:cNvSpPr>
              <p:nvPr/>
            </p:nvSpPr>
            <p:spPr bwMode="auto">
              <a:xfrm>
                <a:off x="988" y="2397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9A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38" name="Line 837"/>
              <p:cNvSpPr>
                <a:spLocks noChangeShapeType="1"/>
              </p:cNvSpPr>
              <p:nvPr/>
            </p:nvSpPr>
            <p:spPr bwMode="auto">
              <a:xfrm>
                <a:off x="988" y="2405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39" name="Line 838"/>
              <p:cNvSpPr>
                <a:spLocks noChangeShapeType="1"/>
              </p:cNvSpPr>
              <p:nvPr/>
            </p:nvSpPr>
            <p:spPr bwMode="auto">
              <a:xfrm>
                <a:off x="988" y="2414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40" name="Line 839"/>
              <p:cNvSpPr>
                <a:spLocks noChangeShapeType="1"/>
              </p:cNvSpPr>
              <p:nvPr/>
            </p:nvSpPr>
            <p:spPr bwMode="auto">
              <a:xfrm>
                <a:off x="988" y="2422"/>
                <a:ext cx="657" cy="1"/>
              </a:xfrm>
              <a:prstGeom prst="line">
                <a:avLst/>
              </a:prstGeom>
              <a:noFill/>
              <a:ln w="39688">
                <a:solidFill>
                  <a:srgbClr val="FF99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563" name="Line 841"/>
            <p:cNvSpPr>
              <a:spLocks noChangeShapeType="1"/>
            </p:cNvSpPr>
            <p:nvPr/>
          </p:nvSpPr>
          <p:spPr bwMode="auto">
            <a:xfrm>
              <a:off x="988" y="2431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64" name="Line 842"/>
            <p:cNvSpPr>
              <a:spLocks noChangeShapeType="1"/>
            </p:cNvSpPr>
            <p:nvPr/>
          </p:nvSpPr>
          <p:spPr bwMode="auto">
            <a:xfrm>
              <a:off x="988" y="2439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65" name="Line 843"/>
            <p:cNvSpPr>
              <a:spLocks noChangeShapeType="1"/>
            </p:cNvSpPr>
            <p:nvPr/>
          </p:nvSpPr>
          <p:spPr bwMode="auto">
            <a:xfrm>
              <a:off x="988" y="2447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66" name="Line 844"/>
            <p:cNvSpPr>
              <a:spLocks noChangeShapeType="1"/>
            </p:cNvSpPr>
            <p:nvPr/>
          </p:nvSpPr>
          <p:spPr bwMode="auto">
            <a:xfrm>
              <a:off x="988" y="2456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67" name="Line 845"/>
            <p:cNvSpPr>
              <a:spLocks noChangeShapeType="1"/>
            </p:cNvSpPr>
            <p:nvPr/>
          </p:nvSpPr>
          <p:spPr bwMode="auto">
            <a:xfrm>
              <a:off x="988" y="2464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68" name="Line 846"/>
            <p:cNvSpPr>
              <a:spLocks noChangeShapeType="1"/>
            </p:cNvSpPr>
            <p:nvPr/>
          </p:nvSpPr>
          <p:spPr bwMode="auto">
            <a:xfrm>
              <a:off x="988" y="2473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69" name="Line 847"/>
            <p:cNvSpPr>
              <a:spLocks noChangeShapeType="1"/>
            </p:cNvSpPr>
            <p:nvPr/>
          </p:nvSpPr>
          <p:spPr bwMode="auto">
            <a:xfrm>
              <a:off x="988" y="2481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70" name="Line 848"/>
            <p:cNvSpPr>
              <a:spLocks noChangeShapeType="1"/>
            </p:cNvSpPr>
            <p:nvPr/>
          </p:nvSpPr>
          <p:spPr bwMode="auto">
            <a:xfrm>
              <a:off x="988" y="2490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71" name="Line 849"/>
            <p:cNvSpPr>
              <a:spLocks noChangeShapeType="1"/>
            </p:cNvSpPr>
            <p:nvPr/>
          </p:nvSpPr>
          <p:spPr bwMode="auto">
            <a:xfrm>
              <a:off x="988" y="2498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72" name="Line 850"/>
            <p:cNvSpPr>
              <a:spLocks noChangeShapeType="1"/>
            </p:cNvSpPr>
            <p:nvPr/>
          </p:nvSpPr>
          <p:spPr bwMode="auto">
            <a:xfrm>
              <a:off x="988" y="2506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73" name="Line 851"/>
            <p:cNvSpPr>
              <a:spLocks noChangeShapeType="1"/>
            </p:cNvSpPr>
            <p:nvPr/>
          </p:nvSpPr>
          <p:spPr bwMode="auto">
            <a:xfrm>
              <a:off x="988" y="2515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74" name="Line 852"/>
            <p:cNvSpPr>
              <a:spLocks noChangeShapeType="1"/>
            </p:cNvSpPr>
            <p:nvPr/>
          </p:nvSpPr>
          <p:spPr bwMode="auto">
            <a:xfrm>
              <a:off x="988" y="2523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75" name="Line 853"/>
            <p:cNvSpPr>
              <a:spLocks noChangeShapeType="1"/>
            </p:cNvSpPr>
            <p:nvPr/>
          </p:nvSpPr>
          <p:spPr bwMode="auto">
            <a:xfrm>
              <a:off x="988" y="2532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76" name="Line 854"/>
            <p:cNvSpPr>
              <a:spLocks noChangeShapeType="1"/>
            </p:cNvSpPr>
            <p:nvPr/>
          </p:nvSpPr>
          <p:spPr bwMode="auto">
            <a:xfrm>
              <a:off x="988" y="2540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77" name="Line 855"/>
            <p:cNvSpPr>
              <a:spLocks noChangeShapeType="1"/>
            </p:cNvSpPr>
            <p:nvPr/>
          </p:nvSpPr>
          <p:spPr bwMode="auto">
            <a:xfrm>
              <a:off x="988" y="2548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78" name="Line 856"/>
            <p:cNvSpPr>
              <a:spLocks noChangeShapeType="1"/>
            </p:cNvSpPr>
            <p:nvPr/>
          </p:nvSpPr>
          <p:spPr bwMode="auto">
            <a:xfrm>
              <a:off x="988" y="2557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79" name="Line 857"/>
            <p:cNvSpPr>
              <a:spLocks noChangeShapeType="1"/>
            </p:cNvSpPr>
            <p:nvPr/>
          </p:nvSpPr>
          <p:spPr bwMode="auto">
            <a:xfrm>
              <a:off x="988" y="2565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80" name="Line 858"/>
            <p:cNvSpPr>
              <a:spLocks noChangeShapeType="1"/>
            </p:cNvSpPr>
            <p:nvPr/>
          </p:nvSpPr>
          <p:spPr bwMode="auto">
            <a:xfrm>
              <a:off x="988" y="2574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81" name="Line 859"/>
            <p:cNvSpPr>
              <a:spLocks noChangeShapeType="1"/>
            </p:cNvSpPr>
            <p:nvPr/>
          </p:nvSpPr>
          <p:spPr bwMode="auto">
            <a:xfrm>
              <a:off x="988" y="2582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82" name="Line 860"/>
            <p:cNvSpPr>
              <a:spLocks noChangeShapeType="1"/>
            </p:cNvSpPr>
            <p:nvPr/>
          </p:nvSpPr>
          <p:spPr bwMode="auto">
            <a:xfrm>
              <a:off x="988" y="2591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83" name="Line 861"/>
            <p:cNvSpPr>
              <a:spLocks noChangeShapeType="1"/>
            </p:cNvSpPr>
            <p:nvPr/>
          </p:nvSpPr>
          <p:spPr bwMode="auto">
            <a:xfrm>
              <a:off x="988" y="2599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84" name="Line 862"/>
            <p:cNvSpPr>
              <a:spLocks noChangeShapeType="1"/>
            </p:cNvSpPr>
            <p:nvPr/>
          </p:nvSpPr>
          <p:spPr bwMode="auto">
            <a:xfrm>
              <a:off x="988" y="2607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85" name="Line 863"/>
            <p:cNvSpPr>
              <a:spLocks noChangeShapeType="1"/>
            </p:cNvSpPr>
            <p:nvPr/>
          </p:nvSpPr>
          <p:spPr bwMode="auto">
            <a:xfrm>
              <a:off x="988" y="2616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86" name="Line 864"/>
            <p:cNvSpPr>
              <a:spLocks noChangeShapeType="1"/>
            </p:cNvSpPr>
            <p:nvPr/>
          </p:nvSpPr>
          <p:spPr bwMode="auto">
            <a:xfrm>
              <a:off x="988" y="2624"/>
              <a:ext cx="657" cy="1"/>
            </a:xfrm>
            <a:prstGeom prst="lin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87" name="Freeform 865"/>
            <p:cNvSpPr>
              <a:spLocks/>
            </p:cNvSpPr>
            <p:nvPr/>
          </p:nvSpPr>
          <p:spPr bwMode="auto">
            <a:xfrm>
              <a:off x="980" y="2001"/>
              <a:ext cx="665" cy="623"/>
            </a:xfrm>
            <a:custGeom>
              <a:avLst/>
              <a:gdLst/>
              <a:ahLst/>
              <a:cxnLst>
                <a:cxn ang="0">
                  <a:pos x="606" y="438"/>
                </a:cxn>
                <a:cxn ang="0">
                  <a:pos x="555" y="522"/>
                </a:cxn>
                <a:cxn ang="0">
                  <a:pos x="471" y="590"/>
                </a:cxn>
                <a:cxn ang="0">
                  <a:pos x="421" y="615"/>
                </a:cxn>
                <a:cxn ang="0">
                  <a:pos x="336" y="623"/>
                </a:cxn>
                <a:cxn ang="0">
                  <a:pos x="286" y="615"/>
                </a:cxn>
                <a:cxn ang="0">
                  <a:pos x="210" y="598"/>
                </a:cxn>
                <a:cxn ang="0">
                  <a:pos x="118" y="539"/>
                </a:cxn>
                <a:cxn ang="0">
                  <a:pos x="59" y="446"/>
                </a:cxn>
                <a:cxn ang="0">
                  <a:pos x="42" y="421"/>
                </a:cxn>
                <a:cxn ang="0">
                  <a:pos x="17" y="438"/>
                </a:cxn>
                <a:cxn ang="0">
                  <a:pos x="8" y="404"/>
                </a:cxn>
                <a:cxn ang="0">
                  <a:pos x="0" y="312"/>
                </a:cxn>
                <a:cxn ang="0">
                  <a:pos x="17" y="253"/>
                </a:cxn>
                <a:cxn ang="0">
                  <a:pos x="33" y="261"/>
                </a:cxn>
                <a:cxn ang="0">
                  <a:pos x="33" y="261"/>
                </a:cxn>
                <a:cxn ang="0">
                  <a:pos x="84" y="186"/>
                </a:cxn>
                <a:cxn ang="0">
                  <a:pos x="151" y="110"/>
                </a:cxn>
                <a:cxn ang="0">
                  <a:pos x="202" y="85"/>
                </a:cxn>
                <a:cxn ang="0">
                  <a:pos x="244" y="59"/>
                </a:cxn>
                <a:cxn ang="0">
                  <a:pos x="269" y="51"/>
                </a:cxn>
                <a:cxn ang="0">
                  <a:pos x="294" y="26"/>
                </a:cxn>
                <a:cxn ang="0">
                  <a:pos x="328" y="0"/>
                </a:cxn>
                <a:cxn ang="0">
                  <a:pos x="362" y="42"/>
                </a:cxn>
                <a:cxn ang="0">
                  <a:pos x="387" y="59"/>
                </a:cxn>
                <a:cxn ang="0">
                  <a:pos x="437" y="76"/>
                </a:cxn>
                <a:cxn ang="0">
                  <a:pos x="488" y="93"/>
                </a:cxn>
                <a:cxn ang="0">
                  <a:pos x="538" y="135"/>
                </a:cxn>
                <a:cxn ang="0">
                  <a:pos x="614" y="261"/>
                </a:cxn>
                <a:cxn ang="0">
                  <a:pos x="614" y="287"/>
                </a:cxn>
                <a:cxn ang="0">
                  <a:pos x="614" y="261"/>
                </a:cxn>
                <a:cxn ang="0">
                  <a:pos x="631" y="244"/>
                </a:cxn>
                <a:cxn ang="0">
                  <a:pos x="639" y="270"/>
                </a:cxn>
                <a:cxn ang="0">
                  <a:pos x="665" y="362"/>
                </a:cxn>
                <a:cxn ang="0">
                  <a:pos x="639" y="438"/>
                </a:cxn>
                <a:cxn ang="0">
                  <a:pos x="623" y="446"/>
                </a:cxn>
              </a:cxnLst>
              <a:rect l="0" t="0" r="r" b="b"/>
              <a:pathLst>
                <a:path w="665" h="623">
                  <a:moveTo>
                    <a:pt x="614" y="430"/>
                  </a:moveTo>
                  <a:lnTo>
                    <a:pt x="606" y="438"/>
                  </a:lnTo>
                  <a:lnTo>
                    <a:pt x="597" y="455"/>
                  </a:lnTo>
                  <a:lnTo>
                    <a:pt x="555" y="522"/>
                  </a:lnTo>
                  <a:lnTo>
                    <a:pt x="513" y="556"/>
                  </a:lnTo>
                  <a:lnTo>
                    <a:pt x="471" y="590"/>
                  </a:lnTo>
                  <a:lnTo>
                    <a:pt x="446" y="598"/>
                  </a:lnTo>
                  <a:lnTo>
                    <a:pt x="421" y="615"/>
                  </a:lnTo>
                  <a:lnTo>
                    <a:pt x="370" y="623"/>
                  </a:lnTo>
                  <a:lnTo>
                    <a:pt x="336" y="623"/>
                  </a:lnTo>
                  <a:lnTo>
                    <a:pt x="320" y="623"/>
                  </a:lnTo>
                  <a:lnTo>
                    <a:pt x="286" y="615"/>
                  </a:lnTo>
                  <a:lnTo>
                    <a:pt x="261" y="615"/>
                  </a:lnTo>
                  <a:lnTo>
                    <a:pt x="210" y="598"/>
                  </a:lnTo>
                  <a:lnTo>
                    <a:pt x="151" y="573"/>
                  </a:lnTo>
                  <a:lnTo>
                    <a:pt x="118" y="539"/>
                  </a:lnTo>
                  <a:lnTo>
                    <a:pt x="76" y="489"/>
                  </a:lnTo>
                  <a:lnTo>
                    <a:pt x="59" y="446"/>
                  </a:lnTo>
                  <a:lnTo>
                    <a:pt x="42" y="430"/>
                  </a:lnTo>
                  <a:lnTo>
                    <a:pt x="42" y="421"/>
                  </a:lnTo>
                  <a:lnTo>
                    <a:pt x="25" y="438"/>
                  </a:lnTo>
                  <a:lnTo>
                    <a:pt x="17" y="438"/>
                  </a:lnTo>
                  <a:lnTo>
                    <a:pt x="8" y="430"/>
                  </a:lnTo>
                  <a:lnTo>
                    <a:pt x="8" y="404"/>
                  </a:lnTo>
                  <a:lnTo>
                    <a:pt x="0" y="354"/>
                  </a:lnTo>
                  <a:lnTo>
                    <a:pt x="0" y="312"/>
                  </a:lnTo>
                  <a:lnTo>
                    <a:pt x="17" y="270"/>
                  </a:lnTo>
                  <a:lnTo>
                    <a:pt x="17" y="253"/>
                  </a:lnTo>
                  <a:lnTo>
                    <a:pt x="25" y="244"/>
                  </a:lnTo>
                  <a:lnTo>
                    <a:pt x="33" y="261"/>
                  </a:lnTo>
                  <a:lnTo>
                    <a:pt x="33" y="278"/>
                  </a:lnTo>
                  <a:lnTo>
                    <a:pt x="33" y="261"/>
                  </a:lnTo>
                  <a:lnTo>
                    <a:pt x="42" y="244"/>
                  </a:lnTo>
                  <a:lnTo>
                    <a:pt x="84" y="186"/>
                  </a:lnTo>
                  <a:lnTo>
                    <a:pt x="118" y="143"/>
                  </a:lnTo>
                  <a:lnTo>
                    <a:pt x="151" y="110"/>
                  </a:lnTo>
                  <a:lnTo>
                    <a:pt x="168" y="93"/>
                  </a:lnTo>
                  <a:lnTo>
                    <a:pt x="202" y="85"/>
                  </a:lnTo>
                  <a:lnTo>
                    <a:pt x="227" y="68"/>
                  </a:lnTo>
                  <a:lnTo>
                    <a:pt x="244" y="59"/>
                  </a:lnTo>
                  <a:lnTo>
                    <a:pt x="261" y="59"/>
                  </a:lnTo>
                  <a:lnTo>
                    <a:pt x="269" y="51"/>
                  </a:lnTo>
                  <a:lnTo>
                    <a:pt x="278" y="51"/>
                  </a:lnTo>
                  <a:lnTo>
                    <a:pt x="294" y="26"/>
                  </a:lnTo>
                  <a:lnTo>
                    <a:pt x="303" y="9"/>
                  </a:lnTo>
                  <a:lnTo>
                    <a:pt x="328" y="0"/>
                  </a:lnTo>
                  <a:lnTo>
                    <a:pt x="353" y="26"/>
                  </a:lnTo>
                  <a:lnTo>
                    <a:pt x="362" y="42"/>
                  </a:lnTo>
                  <a:lnTo>
                    <a:pt x="370" y="51"/>
                  </a:lnTo>
                  <a:lnTo>
                    <a:pt x="387" y="59"/>
                  </a:lnTo>
                  <a:lnTo>
                    <a:pt x="404" y="59"/>
                  </a:lnTo>
                  <a:lnTo>
                    <a:pt x="437" y="76"/>
                  </a:lnTo>
                  <a:lnTo>
                    <a:pt x="471" y="85"/>
                  </a:lnTo>
                  <a:lnTo>
                    <a:pt x="488" y="93"/>
                  </a:lnTo>
                  <a:lnTo>
                    <a:pt x="505" y="110"/>
                  </a:lnTo>
                  <a:lnTo>
                    <a:pt x="538" y="135"/>
                  </a:lnTo>
                  <a:lnTo>
                    <a:pt x="572" y="177"/>
                  </a:lnTo>
                  <a:lnTo>
                    <a:pt x="614" y="261"/>
                  </a:lnTo>
                  <a:lnTo>
                    <a:pt x="614" y="270"/>
                  </a:lnTo>
                  <a:lnTo>
                    <a:pt x="614" y="287"/>
                  </a:lnTo>
                  <a:lnTo>
                    <a:pt x="614" y="278"/>
                  </a:lnTo>
                  <a:lnTo>
                    <a:pt x="614" y="261"/>
                  </a:lnTo>
                  <a:lnTo>
                    <a:pt x="614" y="244"/>
                  </a:lnTo>
                  <a:lnTo>
                    <a:pt x="631" y="244"/>
                  </a:lnTo>
                  <a:lnTo>
                    <a:pt x="639" y="253"/>
                  </a:lnTo>
                  <a:lnTo>
                    <a:pt x="639" y="270"/>
                  </a:lnTo>
                  <a:lnTo>
                    <a:pt x="648" y="312"/>
                  </a:lnTo>
                  <a:lnTo>
                    <a:pt x="665" y="362"/>
                  </a:lnTo>
                  <a:lnTo>
                    <a:pt x="648" y="421"/>
                  </a:lnTo>
                  <a:lnTo>
                    <a:pt x="639" y="438"/>
                  </a:lnTo>
                  <a:lnTo>
                    <a:pt x="639" y="455"/>
                  </a:lnTo>
                  <a:lnTo>
                    <a:pt x="623" y="446"/>
                  </a:lnTo>
                  <a:lnTo>
                    <a:pt x="614" y="430"/>
                  </a:lnTo>
                  <a:close/>
                </a:path>
              </a:pathLst>
            </a:custGeom>
            <a:noFill/>
            <a:ln w="12700">
              <a:solidFill>
                <a:srgbClr val="FF4C4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88" name="Oval 866"/>
            <p:cNvSpPr>
              <a:spLocks noChangeArrowheads="1"/>
            </p:cNvSpPr>
            <p:nvPr/>
          </p:nvSpPr>
          <p:spPr bwMode="auto">
            <a:xfrm>
              <a:off x="613" y="1963"/>
              <a:ext cx="279" cy="287"/>
            </a:xfrm>
            <a:prstGeom prst="ellipse">
              <a:avLst/>
            </a:prstGeom>
            <a:noFill/>
            <a:ln w="39688">
              <a:solidFill>
                <a:srgbClr val="FFB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89" name="Oval 867"/>
            <p:cNvSpPr>
              <a:spLocks noChangeArrowheads="1"/>
            </p:cNvSpPr>
            <p:nvPr/>
          </p:nvSpPr>
          <p:spPr bwMode="auto">
            <a:xfrm>
              <a:off x="621" y="1971"/>
              <a:ext cx="263" cy="271"/>
            </a:xfrm>
            <a:prstGeom prst="ellipse">
              <a:avLst/>
            </a:prstGeom>
            <a:noFill/>
            <a:ln w="39688">
              <a:solidFill>
                <a:srgbClr val="FFB9A6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90" name="Oval 868"/>
            <p:cNvSpPr>
              <a:spLocks noChangeArrowheads="1"/>
            </p:cNvSpPr>
            <p:nvPr/>
          </p:nvSpPr>
          <p:spPr bwMode="auto">
            <a:xfrm>
              <a:off x="630" y="1980"/>
              <a:ext cx="245" cy="253"/>
            </a:xfrm>
            <a:prstGeom prst="ellipse">
              <a:avLst/>
            </a:prstGeom>
            <a:noFill/>
            <a:ln w="39688">
              <a:solidFill>
                <a:srgbClr val="FFBFB3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91" name="Oval 869"/>
            <p:cNvSpPr>
              <a:spLocks noChangeArrowheads="1"/>
            </p:cNvSpPr>
            <p:nvPr/>
          </p:nvSpPr>
          <p:spPr bwMode="auto">
            <a:xfrm>
              <a:off x="638" y="1988"/>
              <a:ext cx="229" cy="237"/>
            </a:xfrm>
            <a:prstGeom prst="ellipse">
              <a:avLst/>
            </a:prstGeom>
            <a:noFill/>
            <a:ln w="39688">
              <a:solidFill>
                <a:srgbClr val="FFC6B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92" name="Oval 870"/>
            <p:cNvSpPr>
              <a:spLocks noChangeArrowheads="1"/>
            </p:cNvSpPr>
            <p:nvPr/>
          </p:nvSpPr>
          <p:spPr bwMode="auto">
            <a:xfrm>
              <a:off x="647" y="1997"/>
              <a:ext cx="211" cy="220"/>
            </a:xfrm>
            <a:prstGeom prst="ellipse">
              <a:avLst/>
            </a:prstGeom>
            <a:noFill/>
            <a:ln w="39688">
              <a:solidFill>
                <a:srgbClr val="FFCC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93" name="Oval 871"/>
            <p:cNvSpPr>
              <a:spLocks noChangeArrowheads="1"/>
            </p:cNvSpPr>
            <p:nvPr/>
          </p:nvSpPr>
          <p:spPr bwMode="auto">
            <a:xfrm>
              <a:off x="655" y="2005"/>
              <a:ext cx="195" cy="203"/>
            </a:xfrm>
            <a:prstGeom prst="ellipse">
              <a:avLst/>
            </a:prstGeom>
            <a:noFill/>
            <a:ln w="39688">
              <a:solidFill>
                <a:srgbClr val="FFCC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94" name="Oval 872"/>
            <p:cNvSpPr>
              <a:spLocks noChangeArrowheads="1"/>
            </p:cNvSpPr>
            <p:nvPr/>
          </p:nvSpPr>
          <p:spPr bwMode="auto">
            <a:xfrm>
              <a:off x="664" y="2013"/>
              <a:ext cx="178" cy="187"/>
            </a:xfrm>
            <a:prstGeom prst="ellipse">
              <a:avLst/>
            </a:prstGeom>
            <a:noFill/>
            <a:ln w="39688">
              <a:solidFill>
                <a:srgbClr val="FFC6B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95" name="Oval 873"/>
            <p:cNvSpPr>
              <a:spLocks noChangeArrowheads="1"/>
            </p:cNvSpPr>
            <p:nvPr/>
          </p:nvSpPr>
          <p:spPr bwMode="auto">
            <a:xfrm>
              <a:off x="672" y="2022"/>
              <a:ext cx="161" cy="169"/>
            </a:xfrm>
            <a:prstGeom prst="ellipse">
              <a:avLst/>
            </a:prstGeom>
            <a:noFill/>
            <a:ln w="39688">
              <a:solidFill>
                <a:srgbClr val="FFBFB3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96" name="Oval 874"/>
            <p:cNvSpPr>
              <a:spLocks noChangeArrowheads="1"/>
            </p:cNvSpPr>
            <p:nvPr/>
          </p:nvSpPr>
          <p:spPr bwMode="auto">
            <a:xfrm>
              <a:off x="680" y="2030"/>
              <a:ext cx="145" cy="153"/>
            </a:xfrm>
            <a:prstGeom prst="ellipse">
              <a:avLst/>
            </a:prstGeom>
            <a:noFill/>
            <a:ln w="39688">
              <a:solidFill>
                <a:srgbClr val="FFB9A6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97" name="Oval 875"/>
            <p:cNvSpPr>
              <a:spLocks noChangeArrowheads="1"/>
            </p:cNvSpPr>
            <p:nvPr/>
          </p:nvSpPr>
          <p:spPr bwMode="auto">
            <a:xfrm>
              <a:off x="689" y="2039"/>
              <a:ext cx="127" cy="136"/>
            </a:xfrm>
            <a:prstGeom prst="ellipse">
              <a:avLst/>
            </a:prstGeom>
            <a:noFill/>
            <a:ln w="39688">
              <a:solidFill>
                <a:srgbClr val="FFB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98" name="Oval 876"/>
            <p:cNvSpPr>
              <a:spLocks noChangeArrowheads="1"/>
            </p:cNvSpPr>
            <p:nvPr/>
          </p:nvSpPr>
          <p:spPr bwMode="auto">
            <a:xfrm>
              <a:off x="697" y="2047"/>
              <a:ext cx="111" cy="119"/>
            </a:xfrm>
            <a:prstGeom prst="ellipse">
              <a:avLst/>
            </a:prstGeom>
            <a:noFill/>
            <a:ln w="39688">
              <a:solidFill>
                <a:srgbClr val="FFB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599" name="Oval 877"/>
            <p:cNvSpPr>
              <a:spLocks noChangeArrowheads="1"/>
            </p:cNvSpPr>
            <p:nvPr/>
          </p:nvSpPr>
          <p:spPr bwMode="auto">
            <a:xfrm>
              <a:off x="706" y="2055"/>
              <a:ext cx="93" cy="103"/>
            </a:xfrm>
            <a:prstGeom prst="ellipse">
              <a:avLst/>
            </a:prstGeom>
            <a:noFill/>
            <a:ln w="39688">
              <a:solidFill>
                <a:srgbClr val="FFAE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00" name="Oval 878"/>
            <p:cNvSpPr>
              <a:spLocks noChangeArrowheads="1"/>
            </p:cNvSpPr>
            <p:nvPr/>
          </p:nvSpPr>
          <p:spPr bwMode="auto">
            <a:xfrm>
              <a:off x="714" y="2064"/>
              <a:ext cx="77" cy="85"/>
            </a:xfrm>
            <a:prstGeom prst="ellipse">
              <a:avLst/>
            </a:prstGeom>
            <a:noFill/>
            <a:ln w="39688">
              <a:solidFill>
                <a:srgbClr val="FFA8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01" name="Oval 879"/>
            <p:cNvSpPr>
              <a:spLocks noChangeArrowheads="1"/>
            </p:cNvSpPr>
            <p:nvPr/>
          </p:nvSpPr>
          <p:spPr bwMode="auto">
            <a:xfrm>
              <a:off x="722" y="2072"/>
              <a:ext cx="61" cy="69"/>
            </a:xfrm>
            <a:prstGeom prst="ellipse">
              <a:avLst/>
            </a:prstGeom>
            <a:noFill/>
            <a:ln w="39688">
              <a:solidFill>
                <a:srgbClr val="FFA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02" name="Oval 880"/>
            <p:cNvSpPr>
              <a:spLocks noChangeArrowheads="1"/>
            </p:cNvSpPr>
            <p:nvPr/>
          </p:nvSpPr>
          <p:spPr bwMode="auto">
            <a:xfrm>
              <a:off x="731" y="2081"/>
              <a:ext cx="43" cy="51"/>
            </a:xfrm>
            <a:prstGeom prst="ellipse">
              <a:avLst/>
            </a:prstGeom>
            <a:noFill/>
            <a:ln w="39688">
              <a:solidFill>
                <a:srgbClr val="FF9E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03" name="Oval 881"/>
            <p:cNvSpPr>
              <a:spLocks noChangeArrowheads="1"/>
            </p:cNvSpPr>
            <p:nvPr/>
          </p:nvSpPr>
          <p:spPr bwMode="auto">
            <a:xfrm>
              <a:off x="739" y="2089"/>
              <a:ext cx="27" cy="35"/>
            </a:xfrm>
            <a:prstGeom prst="ellips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04" name="Oval 882"/>
            <p:cNvSpPr>
              <a:spLocks noChangeArrowheads="1"/>
            </p:cNvSpPr>
            <p:nvPr/>
          </p:nvSpPr>
          <p:spPr bwMode="auto">
            <a:xfrm>
              <a:off x="736" y="2086"/>
              <a:ext cx="42" cy="42"/>
            </a:xfrm>
            <a:prstGeom prst="ellipse">
              <a:avLst/>
            </a:pr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05" name="Oval 883"/>
            <p:cNvSpPr>
              <a:spLocks noChangeArrowheads="1"/>
            </p:cNvSpPr>
            <p:nvPr/>
          </p:nvSpPr>
          <p:spPr bwMode="auto">
            <a:xfrm>
              <a:off x="1825" y="1980"/>
              <a:ext cx="279" cy="287"/>
            </a:xfrm>
            <a:prstGeom prst="ellipse">
              <a:avLst/>
            </a:prstGeom>
            <a:noFill/>
            <a:ln w="39688">
              <a:solidFill>
                <a:srgbClr val="FFB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06" name="Oval 884"/>
            <p:cNvSpPr>
              <a:spLocks noChangeArrowheads="1"/>
            </p:cNvSpPr>
            <p:nvPr/>
          </p:nvSpPr>
          <p:spPr bwMode="auto">
            <a:xfrm>
              <a:off x="1833" y="1988"/>
              <a:ext cx="263" cy="271"/>
            </a:xfrm>
            <a:prstGeom prst="ellipse">
              <a:avLst/>
            </a:prstGeom>
            <a:noFill/>
            <a:ln w="39688">
              <a:solidFill>
                <a:srgbClr val="FFB9A6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07" name="Oval 885"/>
            <p:cNvSpPr>
              <a:spLocks noChangeArrowheads="1"/>
            </p:cNvSpPr>
            <p:nvPr/>
          </p:nvSpPr>
          <p:spPr bwMode="auto">
            <a:xfrm>
              <a:off x="1842" y="1997"/>
              <a:ext cx="245" cy="253"/>
            </a:xfrm>
            <a:prstGeom prst="ellipse">
              <a:avLst/>
            </a:prstGeom>
            <a:noFill/>
            <a:ln w="39688">
              <a:solidFill>
                <a:srgbClr val="FFBFB3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08" name="Oval 886"/>
            <p:cNvSpPr>
              <a:spLocks noChangeArrowheads="1"/>
            </p:cNvSpPr>
            <p:nvPr/>
          </p:nvSpPr>
          <p:spPr bwMode="auto">
            <a:xfrm>
              <a:off x="1850" y="2005"/>
              <a:ext cx="229" cy="237"/>
            </a:xfrm>
            <a:prstGeom prst="ellipse">
              <a:avLst/>
            </a:prstGeom>
            <a:noFill/>
            <a:ln w="39688">
              <a:solidFill>
                <a:srgbClr val="FFC6B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09" name="Oval 887"/>
            <p:cNvSpPr>
              <a:spLocks noChangeArrowheads="1"/>
            </p:cNvSpPr>
            <p:nvPr/>
          </p:nvSpPr>
          <p:spPr bwMode="auto">
            <a:xfrm>
              <a:off x="1859" y="2013"/>
              <a:ext cx="211" cy="220"/>
            </a:xfrm>
            <a:prstGeom prst="ellipse">
              <a:avLst/>
            </a:prstGeom>
            <a:noFill/>
            <a:ln w="39688">
              <a:solidFill>
                <a:srgbClr val="FFCC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10" name="Oval 888"/>
            <p:cNvSpPr>
              <a:spLocks noChangeArrowheads="1"/>
            </p:cNvSpPr>
            <p:nvPr/>
          </p:nvSpPr>
          <p:spPr bwMode="auto">
            <a:xfrm>
              <a:off x="1867" y="2022"/>
              <a:ext cx="195" cy="203"/>
            </a:xfrm>
            <a:prstGeom prst="ellipse">
              <a:avLst/>
            </a:prstGeom>
            <a:noFill/>
            <a:ln w="39688">
              <a:solidFill>
                <a:srgbClr val="FFCC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11" name="Oval 889"/>
            <p:cNvSpPr>
              <a:spLocks noChangeArrowheads="1"/>
            </p:cNvSpPr>
            <p:nvPr/>
          </p:nvSpPr>
          <p:spPr bwMode="auto">
            <a:xfrm>
              <a:off x="1876" y="2030"/>
              <a:ext cx="178" cy="187"/>
            </a:xfrm>
            <a:prstGeom prst="ellipse">
              <a:avLst/>
            </a:prstGeom>
            <a:noFill/>
            <a:ln w="39688">
              <a:solidFill>
                <a:srgbClr val="FFC6B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12" name="Oval 890"/>
            <p:cNvSpPr>
              <a:spLocks noChangeArrowheads="1"/>
            </p:cNvSpPr>
            <p:nvPr/>
          </p:nvSpPr>
          <p:spPr bwMode="auto">
            <a:xfrm>
              <a:off x="1884" y="2039"/>
              <a:ext cx="161" cy="169"/>
            </a:xfrm>
            <a:prstGeom prst="ellipse">
              <a:avLst/>
            </a:prstGeom>
            <a:noFill/>
            <a:ln w="39688">
              <a:solidFill>
                <a:srgbClr val="FFBFB3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13" name="Oval 891"/>
            <p:cNvSpPr>
              <a:spLocks noChangeArrowheads="1"/>
            </p:cNvSpPr>
            <p:nvPr/>
          </p:nvSpPr>
          <p:spPr bwMode="auto">
            <a:xfrm>
              <a:off x="1892" y="2047"/>
              <a:ext cx="145" cy="153"/>
            </a:xfrm>
            <a:prstGeom prst="ellipse">
              <a:avLst/>
            </a:prstGeom>
            <a:noFill/>
            <a:ln w="39688">
              <a:solidFill>
                <a:srgbClr val="FFB9A6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14" name="Oval 892"/>
            <p:cNvSpPr>
              <a:spLocks noChangeArrowheads="1"/>
            </p:cNvSpPr>
            <p:nvPr/>
          </p:nvSpPr>
          <p:spPr bwMode="auto">
            <a:xfrm>
              <a:off x="1901" y="2055"/>
              <a:ext cx="127" cy="136"/>
            </a:xfrm>
            <a:prstGeom prst="ellipse">
              <a:avLst/>
            </a:prstGeom>
            <a:noFill/>
            <a:ln w="39688">
              <a:solidFill>
                <a:srgbClr val="FFB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15" name="Oval 893"/>
            <p:cNvSpPr>
              <a:spLocks noChangeArrowheads="1"/>
            </p:cNvSpPr>
            <p:nvPr/>
          </p:nvSpPr>
          <p:spPr bwMode="auto">
            <a:xfrm>
              <a:off x="1909" y="2064"/>
              <a:ext cx="111" cy="119"/>
            </a:xfrm>
            <a:prstGeom prst="ellipse">
              <a:avLst/>
            </a:prstGeom>
            <a:noFill/>
            <a:ln w="39688">
              <a:solidFill>
                <a:srgbClr val="FFB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16" name="Oval 894"/>
            <p:cNvSpPr>
              <a:spLocks noChangeArrowheads="1"/>
            </p:cNvSpPr>
            <p:nvPr/>
          </p:nvSpPr>
          <p:spPr bwMode="auto">
            <a:xfrm>
              <a:off x="1918" y="2072"/>
              <a:ext cx="93" cy="103"/>
            </a:xfrm>
            <a:prstGeom prst="ellipse">
              <a:avLst/>
            </a:prstGeom>
            <a:noFill/>
            <a:ln w="39688">
              <a:solidFill>
                <a:srgbClr val="FFAE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17" name="Oval 895"/>
            <p:cNvSpPr>
              <a:spLocks noChangeArrowheads="1"/>
            </p:cNvSpPr>
            <p:nvPr/>
          </p:nvSpPr>
          <p:spPr bwMode="auto">
            <a:xfrm>
              <a:off x="1926" y="2081"/>
              <a:ext cx="77" cy="85"/>
            </a:xfrm>
            <a:prstGeom prst="ellipse">
              <a:avLst/>
            </a:prstGeom>
            <a:noFill/>
            <a:ln w="39688">
              <a:solidFill>
                <a:srgbClr val="FFA8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18" name="Oval 896"/>
            <p:cNvSpPr>
              <a:spLocks noChangeArrowheads="1"/>
            </p:cNvSpPr>
            <p:nvPr/>
          </p:nvSpPr>
          <p:spPr bwMode="auto">
            <a:xfrm>
              <a:off x="1934" y="2089"/>
              <a:ext cx="61" cy="69"/>
            </a:xfrm>
            <a:prstGeom prst="ellipse">
              <a:avLst/>
            </a:prstGeom>
            <a:noFill/>
            <a:ln w="39688">
              <a:solidFill>
                <a:srgbClr val="FFA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19" name="Oval 897"/>
            <p:cNvSpPr>
              <a:spLocks noChangeArrowheads="1"/>
            </p:cNvSpPr>
            <p:nvPr/>
          </p:nvSpPr>
          <p:spPr bwMode="auto">
            <a:xfrm>
              <a:off x="1943" y="2098"/>
              <a:ext cx="43" cy="51"/>
            </a:xfrm>
            <a:prstGeom prst="ellipse">
              <a:avLst/>
            </a:prstGeom>
            <a:noFill/>
            <a:ln w="39688">
              <a:solidFill>
                <a:srgbClr val="FF9E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20" name="Oval 898"/>
            <p:cNvSpPr>
              <a:spLocks noChangeArrowheads="1"/>
            </p:cNvSpPr>
            <p:nvPr/>
          </p:nvSpPr>
          <p:spPr bwMode="auto">
            <a:xfrm>
              <a:off x="1951" y="2106"/>
              <a:ext cx="27" cy="35"/>
            </a:xfrm>
            <a:prstGeom prst="ellips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21" name="Oval 899"/>
            <p:cNvSpPr>
              <a:spLocks noChangeArrowheads="1"/>
            </p:cNvSpPr>
            <p:nvPr/>
          </p:nvSpPr>
          <p:spPr bwMode="auto">
            <a:xfrm>
              <a:off x="1948" y="2102"/>
              <a:ext cx="42" cy="42"/>
            </a:xfrm>
            <a:prstGeom prst="ellipse">
              <a:avLst/>
            </a:pr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22" name="Oval 900"/>
            <p:cNvSpPr>
              <a:spLocks noChangeArrowheads="1"/>
            </p:cNvSpPr>
            <p:nvPr/>
          </p:nvSpPr>
          <p:spPr bwMode="auto">
            <a:xfrm>
              <a:off x="1825" y="1971"/>
              <a:ext cx="279" cy="288"/>
            </a:xfrm>
            <a:prstGeom prst="ellipse">
              <a:avLst/>
            </a:prstGeom>
            <a:noFill/>
            <a:ln w="39688">
              <a:solidFill>
                <a:srgbClr val="FFB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23" name="Oval 901"/>
            <p:cNvSpPr>
              <a:spLocks noChangeArrowheads="1"/>
            </p:cNvSpPr>
            <p:nvPr/>
          </p:nvSpPr>
          <p:spPr bwMode="auto">
            <a:xfrm>
              <a:off x="1833" y="1980"/>
              <a:ext cx="263" cy="270"/>
            </a:xfrm>
            <a:prstGeom prst="ellipse">
              <a:avLst/>
            </a:prstGeom>
            <a:noFill/>
            <a:ln w="39688">
              <a:solidFill>
                <a:srgbClr val="FFB9A6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24" name="Oval 902"/>
            <p:cNvSpPr>
              <a:spLocks noChangeArrowheads="1"/>
            </p:cNvSpPr>
            <p:nvPr/>
          </p:nvSpPr>
          <p:spPr bwMode="auto">
            <a:xfrm>
              <a:off x="1842" y="1988"/>
              <a:ext cx="245" cy="254"/>
            </a:xfrm>
            <a:prstGeom prst="ellipse">
              <a:avLst/>
            </a:prstGeom>
            <a:noFill/>
            <a:ln w="39688">
              <a:solidFill>
                <a:srgbClr val="FFBFB3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25" name="Oval 903"/>
            <p:cNvSpPr>
              <a:spLocks noChangeArrowheads="1"/>
            </p:cNvSpPr>
            <p:nvPr/>
          </p:nvSpPr>
          <p:spPr bwMode="auto">
            <a:xfrm>
              <a:off x="1850" y="1997"/>
              <a:ext cx="229" cy="236"/>
            </a:xfrm>
            <a:prstGeom prst="ellipse">
              <a:avLst/>
            </a:prstGeom>
            <a:noFill/>
            <a:ln w="39688">
              <a:solidFill>
                <a:srgbClr val="FFC6B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26" name="Oval 904"/>
            <p:cNvSpPr>
              <a:spLocks noChangeArrowheads="1"/>
            </p:cNvSpPr>
            <p:nvPr/>
          </p:nvSpPr>
          <p:spPr bwMode="auto">
            <a:xfrm>
              <a:off x="1859" y="2005"/>
              <a:ext cx="211" cy="220"/>
            </a:xfrm>
            <a:prstGeom prst="ellipse">
              <a:avLst/>
            </a:prstGeom>
            <a:noFill/>
            <a:ln w="39688">
              <a:solidFill>
                <a:srgbClr val="FFCC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27" name="Oval 905"/>
            <p:cNvSpPr>
              <a:spLocks noChangeArrowheads="1"/>
            </p:cNvSpPr>
            <p:nvPr/>
          </p:nvSpPr>
          <p:spPr bwMode="auto">
            <a:xfrm>
              <a:off x="1867" y="2013"/>
              <a:ext cx="195" cy="204"/>
            </a:xfrm>
            <a:prstGeom prst="ellipse">
              <a:avLst/>
            </a:prstGeom>
            <a:noFill/>
            <a:ln w="39688">
              <a:solidFill>
                <a:srgbClr val="FFCC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28" name="Oval 906"/>
            <p:cNvSpPr>
              <a:spLocks noChangeArrowheads="1"/>
            </p:cNvSpPr>
            <p:nvPr/>
          </p:nvSpPr>
          <p:spPr bwMode="auto">
            <a:xfrm>
              <a:off x="1876" y="2022"/>
              <a:ext cx="178" cy="186"/>
            </a:xfrm>
            <a:prstGeom prst="ellipse">
              <a:avLst/>
            </a:prstGeom>
            <a:noFill/>
            <a:ln w="39688">
              <a:solidFill>
                <a:srgbClr val="FFC6B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29" name="Oval 907"/>
            <p:cNvSpPr>
              <a:spLocks noChangeArrowheads="1"/>
            </p:cNvSpPr>
            <p:nvPr/>
          </p:nvSpPr>
          <p:spPr bwMode="auto">
            <a:xfrm>
              <a:off x="1884" y="2030"/>
              <a:ext cx="161" cy="170"/>
            </a:xfrm>
            <a:prstGeom prst="ellipse">
              <a:avLst/>
            </a:prstGeom>
            <a:noFill/>
            <a:ln w="39688">
              <a:solidFill>
                <a:srgbClr val="FFBFB3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30" name="Oval 908"/>
            <p:cNvSpPr>
              <a:spLocks noChangeArrowheads="1"/>
            </p:cNvSpPr>
            <p:nvPr/>
          </p:nvSpPr>
          <p:spPr bwMode="auto">
            <a:xfrm>
              <a:off x="1892" y="2039"/>
              <a:ext cx="145" cy="152"/>
            </a:xfrm>
            <a:prstGeom prst="ellipse">
              <a:avLst/>
            </a:prstGeom>
            <a:noFill/>
            <a:ln w="39688">
              <a:solidFill>
                <a:srgbClr val="FFB9A6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31" name="Oval 909"/>
            <p:cNvSpPr>
              <a:spLocks noChangeArrowheads="1"/>
            </p:cNvSpPr>
            <p:nvPr/>
          </p:nvSpPr>
          <p:spPr bwMode="auto">
            <a:xfrm>
              <a:off x="1901" y="2047"/>
              <a:ext cx="127" cy="136"/>
            </a:xfrm>
            <a:prstGeom prst="ellipse">
              <a:avLst/>
            </a:prstGeom>
            <a:noFill/>
            <a:ln w="39688">
              <a:solidFill>
                <a:srgbClr val="FFB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32" name="Oval 910"/>
            <p:cNvSpPr>
              <a:spLocks noChangeArrowheads="1"/>
            </p:cNvSpPr>
            <p:nvPr/>
          </p:nvSpPr>
          <p:spPr bwMode="auto">
            <a:xfrm>
              <a:off x="1909" y="2055"/>
              <a:ext cx="111" cy="120"/>
            </a:xfrm>
            <a:prstGeom prst="ellipse">
              <a:avLst/>
            </a:prstGeom>
            <a:noFill/>
            <a:ln w="39688">
              <a:solidFill>
                <a:srgbClr val="FFB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33" name="Oval 911"/>
            <p:cNvSpPr>
              <a:spLocks noChangeArrowheads="1"/>
            </p:cNvSpPr>
            <p:nvPr/>
          </p:nvSpPr>
          <p:spPr bwMode="auto">
            <a:xfrm>
              <a:off x="1918" y="2064"/>
              <a:ext cx="93" cy="102"/>
            </a:xfrm>
            <a:prstGeom prst="ellipse">
              <a:avLst/>
            </a:prstGeom>
            <a:noFill/>
            <a:ln w="39688">
              <a:solidFill>
                <a:srgbClr val="FFAE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34" name="Oval 912"/>
            <p:cNvSpPr>
              <a:spLocks noChangeArrowheads="1"/>
            </p:cNvSpPr>
            <p:nvPr/>
          </p:nvSpPr>
          <p:spPr bwMode="auto">
            <a:xfrm>
              <a:off x="1926" y="2072"/>
              <a:ext cx="77" cy="86"/>
            </a:xfrm>
            <a:prstGeom prst="ellipse">
              <a:avLst/>
            </a:prstGeom>
            <a:noFill/>
            <a:ln w="39688">
              <a:solidFill>
                <a:srgbClr val="FFA8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35" name="Oval 913"/>
            <p:cNvSpPr>
              <a:spLocks noChangeArrowheads="1"/>
            </p:cNvSpPr>
            <p:nvPr/>
          </p:nvSpPr>
          <p:spPr bwMode="auto">
            <a:xfrm>
              <a:off x="1934" y="2081"/>
              <a:ext cx="61" cy="68"/>
            </a:xfrm>
            <a:prstGeom prst="ellipse">
              <a:avLst/>
            </a:prstGeom>
            <a:noFill/>
            <a:ln w="39688">
              <a:solidFill>
                <a:srgbClr val="FFA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36" name="Oval 914"/>
            <p:cNvSpPr>
              <a:spLocks noChangeArrowheads="1"/>
            </p:cNvSpPr>
            <p:nvPr/>
          </p:nvSpPr>
          <p:spPr bwMode="auto">
            <a:xfrm>
              <a:off x="1943" y="2089"/>
              <a:ext cx="43" cy="52"/>
            </a:xfrm>
            <a:prstGeom prst="ellipse">
              <a:avLst/>
            </a:prstGeom>
            <a:noFill/>
            <a:ln w="39688">
              <a:solidFill>
                <a:srgbClr val="FF9E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37" name="Oval 915"/>
            <p:cNvSpPr>
              <a:spLocks noChangeArrowheads="1"/>
            </p:cNvSpPr>
            <p:nvPr/>
          </p:nvSpPr>
          <p:spPr bwMode="auto">
            <a:xfrm>
              <a:off x="1951" y="2098"/>
              <a:ext cx="27" cy="34"/>
            </a:xfrm>
            <a:prstGeom prst="ellipse">
              <a:avLst/>
            </a:prstGeom>
            <a:noFill/>
            <a:ln w="39688">
              <a:solidFill>
                <a:srgbClr val="FF99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38" name="Oval 916"/>
            <p:cNvSpPr>
              <a:spLocks noChangeArrowheads="1"/>
            </p:cNvSpPr>
            <p:nvPr/>
          </p:nvSpPr>
          <p:spPr bwMode="auto">
            <a:xfrm>
              <a:off x="1948" y="2094"/>
              <a:ext cx="42" cy="42"/>
            </a:xfrm>
            <a:prstGeom prst="ellipse">
              <a:avLst/>
            </a:pr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39" name="Freeform 917"/>
            <p:cNvSpPr>
              <a:spLocks/>
            </p:cNvSpPr>
            <p:nvPr/>
          </p:nvSpPr>
          <p:spPr bwMode="auto">
            <a:xfrm>
              <a:off x="601" y="1951"/>
              <a:ext cx="219" cy="311"/>
            </a:xfrm>
            <a:custGeom>
              <a:avLst/>
              <a:gdLst/>
              <a:ahLst/>
              <a:cxnLst>
                <a:cxn ang="0">
                  <a:pos x="219" y="8"/>
                </a:cxn>
                <a:cxn ang="0">
                  <a:pos x="177" y="0"/>
                </a:cxn>
                <a:cxn ang="0">
                  <a:pos x="143" y="0"/>
                </a:cxn>
                <a:cxn ang="0">
                  <a:pos x="84" y="8"/>
                </a:cxn>
                <a:cxn ang="0">
                  <a:pos x="51" y="42"/>
                </a:cxn>
                <a:cxn ang="0">
                  <a:pos x="17" y="76"/>
                </a:cxn>
                <a:cxn ang="0">
                  <a:pos x="8" y="126"/>
                </a:cxn>
                <a:cxn ang="0">
                  <a:pos x="0" y="168"/>
                </a:cxn>
                <a:cxn ang="0">
                  <a:pos x="17" y="227"/>
                </a:cxn>
                <a:cxn ang="0">
                  <a:pos x="34" y="252"/>
                </a:cxn>
                <a:cxn ang="0">
                  <a:pos x="59" y="278"/>
                </a:cxn>
                <a:cxn ang="0">
                  <a:pos x="101" y="294"/>
                </a:cxn>
                <a:cxn ang="0">
                  <a:pos x="152" y="311"/>
                </a:cxn>
              </a:cxnLst>
              <a:rect l="0" t="0" r="r" b="b"/>
              <a:pathLst>
                <a:path w="219" h="311">
                  <a:moveTo>
                    <a:pt x="219" y="8"/>
                  </a:moveTo>
                  <a:lnTo>
                    <a:pt x="177" y="0"/>
                  </a:lnTo>
                  <a:lnTo>
                    <a:pt x="143" y="0"/>
                  </a:lnTo>
                  <a:lnTo>
                    <a:pt x="84" y="8"/>
                  </a:lnTo>
                  <a:lnTo>
                    <a:pt x="51" y="42"/>
                  </a:lnTo>
                  <a:lnTo>
                    <a:pt x="17" y="76"/>
                  </a:lnTo>
                  <a:lnTo>
                    <a:pt x="8" y="126"/>
                  </a:lnTo>
                  <a:lnTo>
                    <a:pt x="0" y="168"/>
                  </a:lnTo>
                  <a:lnTo>
                    <a:pt x="17" y="227"/>
                  </a:lnTo>
                  <a:lnTo>
                    <a:pt x="34" y="252"/>
                  </a:lnTo>
                  <a:lnTo>
                    <a:pt x="59" y="278"/>
                  </a:lnTo>
                  <a:lnTo>
                    <a:pt x="101" y="294"/>
                  </a:lnTo>
                  <a:lnTo>
                    <a:pt x="152" y="311"/>
                  </a:lnTo>
                </a:path>
              </a:pathLst>
            </a:custGeom>
            <a:noFill/>
            <a:ln w="12700">
              <a:solidFill>
                <a:srgbClr val="FF4C4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640" name="Freeform 918"/>
            <p:cNvSpPr>
              <a:spLocks/>
            </p:cNvSpPr>
            <p:nvPr/>
          </p:nvSpPr>
          <p:spPr bwMode="auto">
            <a:xfrm>
              <a:off x="1864" y="1968"/>
              <a:ext cx="244" cy="311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50" y="0"/>
                </a:cxn>
                <a:cxn ang="0">
                  <a:pos x="117" y="0"/>
                </a:cxn>
                <a:cxn ang="0">
                  <a:pos x="159" y="8"/>
                </a:cxn>
                <a:cxn ang="0">
                  <a:pos x="210" y="42"/>
                </a:cxn>
                <a:cxn ang="0">
                  <a:pos x="235" y="75"/>
                </a:cxn>
                <a:cxn ang="0">
                  <a:pos x="244" y="126"/>
                </a:cxn>
                <a:cxn ang="0">
                  <a:pos x="244" y="176"/>
                </a:cxn>
                <a:cxn ang="0">
                  <a:pos x="227" y="227"/>
                </a:cxn>
                <a:cxn ang="0">
                  <a:pos x="193" y="269"/>
                </a:cxn>
                <a:cxn ang="0">
                  <a:pos x="159" y="286"/>
                </a:cxn>
                <a:cxn ang="0">
                  <a:pos x="134" y="311"/>
                </a:cxn>
              </a:cxnLst>
              <a:rect l="0" t="0" r="r" b="b"/>
              <a:pathLst>
                <a:path w="244" h="311">
                  <a:moveTo>
                    <a:pt x="0" y="17"/>
                  </a:moveTo>
                  <a:lnTo>
                    <a:pt x="50" y="0"/>
                  </a:lnTo>
                  <a:lnTo>
                    <a:pt x="117" y="0"/>
                  </a:lnTo>
                  <a:lnTo>
                    <a:pt x="159" y="8"/>
                  </a:lnTo>
                  <a:lnTo>
                    <a:pt x="210" y="42"/>
                  </a:lnTo>
                  <a:lnTo>
                    <a:pt x="235" y="75"/>
                  </a:lnTo>
                  <a:lnTo>
                    <a:pt x="244" y="126"/>
                  </a:lnTo>
                  <a:lnTo>
                    <a:pt x="244" y="176"/>
                  </a:lnTo>
                  <a:lnTo>
                    <a:pt x="227" y="227"/>
                  </a:lnTo>
                  <a:lnTo>
                    <a:pt x="193" y="269"/>
                  </a:lnTo>
                  <a:lnTo>
                    <a:pt x="159" y="286"/>
                  </a:lnTo>
                  <a:lnTo>
                    <a:pt x="134" y="311"/>
                  </a:lnTo>
                </a:path>
              </a:pathLst>
            </a:custGeom>
            <a:noFill/>
            <a:ln w="12700">
              <a:solidFill>
                <a:srgbClr val="FF4C4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</p:grpSp>
      <p:sp>
        <p:nvSpPr>
          <p:cNvPr id="841" name="Oval 67"/>
          <p:cNvSpPr>
            <a:spLocks noChangeArrowheads="1"/>
          </p:cNvSpPr>
          <p:nvPr/>
        </p:nvSpPr>
        <p:spPr bwMode="auto">
          <a:xfrm>
            <a:off x="555625" y="2723976"/>
            <a:ext cx="3241675" cy="3241675"/>
          </a:xfrm>
          <a:prstGeom prst="ellipse">
            <a:avLst/>
          </a:prstGeom>
          <a:solidFill>
            <a:srgbClr val="000008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2060"/>
              </a:solidFill>
            </a:endParaRPr>
          </a:p>
        </p:txBody>
      </p:sp>
      <p:sp>
        <p:nvSpPr>
          <p:cNvPr id="842" name="Oval 68"/>
          <p:cNvSpPr>
            <a:spLocks noChangeArrowheads="1"/>
          </p:cNvSpPr>
          <p:nvPr/>
        </p:nvSpPr>
        <p:spPr bwMode="auto">
          <a:xfrm>
            <a:off x="152400" y="2360439"/>
            <a:ext cx="4008438" cy="4008437"/>
          </a:xfrm>
          <a:prstGeom prst="ellipse">
            <a:avLst/>
          </a:prstGeom>
          <a:noFill/>
          <a:ln w="28575">
            <a:solidFill>
              <a:srgbClr val="00000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srgbClr val="002060"/>
              </a:solidFill>
            </a:endParaRPr>
          </a:p>
        </p:txBody>
      </p:sp>
      <p:pic>
        <p:nvPicPr>
          <p:cNvPr id="843" name="Picture 69" descr="brai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13597" t="6580" r="12720" b="9830"/>
          <a:stretch>
            <a:fillRect/>
          </a:stretch>
        </p:blipFill>
        <p:spPr bwMode="auto">
          <a:xfrm>
            <a:off x="1074738" y="3120851"/>
            <a:ext cx="2124075" cy="2408238"/>
          </a:xfrm>
          <a:prstGeom prst="rect">
            <a:avLst/>
          </a:prstGeom>
          <a:noFill/>
        </p:spPr>
      </p:pic>
      <p:grpSp>
        <p:nvGrpSpPr>
          <p:cNvPr id="844" name="Group 70"/>
          <p:cNvGrpSpPr>
            <a:grpSpLocks/>
          </p:cNvGrpSpPr>
          <p:nvPr/>
        </p:nvGrpSpPr>
        <p:grpSpPr bwMode="auto">
          <a:xfrm>
            <a:off x="152400" y="2358851"/>
            <a:ext cx="4014788" cy="4454525"/>
            <a:chOff x="96" y="816"/>
            <a:chExt cx="2529" cy="2806"/>
          </a:xfrm>
        </p:grpSpPr>
        <p:sp>
          <p:nvSpPr>
            <p:cNvPr id="845" name="Text Box 71"/>
            <p:cNvSpPr txBox="1">
              <a:spLocks noChangeArrowheads="1"/>
            </p:cNvSpPr>
            <p:nvPr/>
          </p:nvSpPr>
          <p:spPr bwMode="auto">
            <a:xfrm>
              <a:off x="353" y="3389"/>
              <a:ext cx="198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dirty="0" smtClean="0">
                  <a:solidFill>
                    <a:srgbClr val="002060"/>
                  </a:solidFill>
                </a:rPr>
                <a:t>“Standard” radial </a:t>
              </a:r>
              <a:r>
                <a:rPr lang="en-US" dirty="0">
                  <a:solidFill>
                    <a:srgbClr val="002060"/>
                  </a:solidFill>
                </a:rPr>
                <a:t>PET geometry</a:t>
              </a:r>
            </a:p>
          </p:txBody>
        </p:sp>
        <p:sp>
          <p:nvSpPr>
            <p:cNvPr id="846" name="Oval 72"/>
            <p:cNvSpPr>
              <a:spLocks noChangeArrowheads="1"/>
            </p:cNvSpPr>
            <p:nvPr/>
          </p:nvSpPr>
          <p:spPr bwMode="auto">
            <a:xfrm>
              <a:off x="96" y="816"/>
              <a:ext cx="2529" cy="2539"/>
            </a:xfrm>
            <a:prstGeom prst="ellipse">
              <a:avLst/>
            </a:prstGeom>
            <a:noFill/>
            <a:ln w="57150">
              <a:solidFill>
                <a:srgbClr val="000008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</p:grpSp>
      <p:grpSp>
        <p:nvGrpSpPr>
          <p:cNvPr id="847" name="Group 55"/>
          <p:cNvGrpSpPr>
            <a:grpSpLocks/>
          </p:cNvGrpSpPr>
          <p:nvPr/>
        </p:nvGrpSpPr>
        <p:grpSpPr bwMode="auto">
          <a:xfrm>
            <a:off x="609600" y="2511251"/>
            <a:ext cx="1966913" cy="3100388"/>
            <a:chOff x="384" y="912"/>
            <a:chExt cx="1239" cy="1953"/>
          </a:xfrm>
        </p:grpSpPr>
        <p:grpSp>
          <p:nvGrpSpPr>
            <p:cNvPr id="848" name="Group 10"/>
            <p:cNvGrpSpPr>
              <a:grpSpLocks/>
            </p:cNvGrpSpPr>
            <p:nvPr/>
          </p:nvGrpSpPr>
          <p:grpSpPr bwMode="auto">
            <a:xfrm>
              <a:off x="989" y="1739"/>
              <a:ext cx="171" cy="153"/>
              <a:chOff x="2688" y="1872"/>
              <a:chExt cx="207" cy="185"/>
            </a:xfrm>
          </p:grpSpPr>
          <p:sp>
            <p:nvSpPr>
              <p:cNvPr id="851" name="AutoShape 11"/>
              <p:cNvSpPr>
                <a:spLocks noChangeArrowheads="1"/>
              </p:cNvSpPr>
              <p:nvPr/>
            </p:nvSpPr>
            <p:spPr bwMode="auto">
              <a:xfrm rot="-10800000">
                <a:off x="2747" y="1872"/>
                <a:ext cx="92" cy="114"/>
              </a:xfrm>
              <a:prstGeom prst="triangle">
                <a:avLst>
                  <a:gd name="adj" fmla="val 50000"/>
                </a:avLst>
              </a:prstGeom>
              <a:solidFill>
                <a:srgbClr val="FFFF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52" name="AutoShape 12"/>
              <p:cNvSpPr>
                <a:spLocks noChangeArrowheads="1"/>
              </p:cNvSpPr>
              <p:nvPr/>
            </p:nvSpPr>
            <p:spPr bwMode="auto">
              <a:xfrm rot="3565137">
                <a:off x="2700" y="1953"/>
                <a:ext cx="92" cy="115"/>
              </a:xfrm>
              <a:prstGeom prst="triangle">
                <a:avLst>
                  <a:gd name="adj" fmla="val 50000"/>
                </a:avLst>
              </a:prstGeom>
              <a:solidFill>
                <a:srgbClr val="FFFF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53" name="AutoShape 13"/>
              <p:cNvSpPr>
                <a:spLocks noChangeArrowheads="1"/>
              </p:cNvSpPr>
              <p:nvPr/>
            </p:nvSpPr>
            <p:spPr bwMode="auto">
              <a:xfrm rot="-3604355">
                <a:off x="2792" y="1951"/>
                <a:ext cx="91" cy="115"/>
              </a:xfrm>
              <a:prstGeom prst="triangle">
                <a:avLst>
                  <a:gd name="adj" fmla="val 50000"/>
                </a:avLst>
              </a:prstGeom>
              <a:solidFill>
                <a:srgbClr val="FFFF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54" name="Oval 14"/>
              <p:cNvSpPr>
                <a:spLocks noChangeArrowheads="1"/>
              </p:cNvSpPr>
              <p:nvPr/>
            </p:nvSpPr>
            <p:spPr bwMode="auto">
              <a:xfrm>
                <a:off x="2774" y="1963"/>
                <a:ext cx="40" cy="40"/>
              </a:xfrm>
              <a:prstGeom prst="ellipse">
                <a:avLst/>
              </a:prstGeom>
              <a:solidFill>
                <a:srgbClr val="FFFF66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55" name="Oval 15"/>
              <p:cNvSpPr>
                <a:spLocks noChangeArrowheads="1"/>
              </p:cNvSpPr>
              <p:nvPr/>
            </p:nvSpPr>
            <p:spPr bwMode="auto">
              <a:xfrm>
                <a:off x="2766" y="1956"/>
                <a:ext cx="55" cy="56"/>
              </a:xfrm>
              <a:prstGeom prst="ellipse">
                <a:avLst/>
              </a:prstGeom>
              <a:noFill/>
              <a:ln w="28575">
                <a:solidFill>
                  <a:srgbClr val="000008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849" name="Freeform 30"/>
            <p:cNvSpPr>
              <a:spLocks/>
            </p:cNvSpPr>
            <p:nvPr/>
          </p:nvSpPr>
          <p:spPr bwMode="auto">
            <a:xfrm>
              <a:off x="384" y="912"/>
              <a:ext cx="1239" cy="1953"/>
            </a:xfrm>
            <a:custGeom>
              <a:avLst/>
              <a:gdLst/>
              <a:ahLst/>
              <a:cxnLst>
                <a:cxn ang="0">
                  <a:pos x="1333" y="0"/>
                </a:cxn>
                <a:cxn ang="0">
                  <a:pos x="0" y="2100"/>
                </a:cxn>
              </a:cxnLst>
              <a:rect l="0" t="0" r="r" b="b"/>
              <a:pathLst>
                <a:path w="1333" h="2100">
                  <a:moveTo>
                    <a:pt x="1333" y="0"/>
                  </a:moveTo>
                  <a:lnTo>
                    <a:pt x="0" y="2100"/>
                  </a:lnTo>
                </a:path>
              </a:pathLst>
            </a:custGeom>
            <a:noFill/>
            <a:ln w="19050" cmpd="sng">
              <a:solidFill>
                <a:srgbClr val="FFFF66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50" name="Freeform 31"/>
            <p:cNvSpPr>
              <a:spLocks/>
            </p:cNvSpPr>
            <p:nvPr/>
          </p:nvSpPr>
          <p:spPr bwMode="auto">
            <a:xfrm>
              <a:off x="552" y="1063"/>
              <a:ext cx="1051" cy="1681"/>
            </a:xfrm>
            <a:custGeom>
              <a:avLst/>
              <a:gdLst/>
              <a:ahLst/>
              <a:cxnLst>
                <a:cxn ang="0">
                  <a:pos x="1129" y="0"/>
                </a:cxn>
                <a:cxn ang="0">
                  <a:pos x="0" y="1807"/>
                </a:cxn>
              </a:cxnLst>
              <a:rect l="0" t="0" r="r" b="b"/>
              <a:pathLst>
                <a:path w="1129" h="1807">
                  <a:moveTo>
                    <a:pt x="1129" y="0"/>
                  </a:moveTo>
                  <a:lnTo>
                    <a:pt x="0" y="1807"/>
                  </a:ln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</p:grpSp>
      <p:sp>
        <p:nvSpPr>
          <p:cNvPr id="856" name="Text Box 34"/>
          <p:cNvSpPr txBox="1">
            <a:spLocks noChangeArrowheads="1"/>
          </p:cNvSpPr>
          <p:nvPr/>
        </p:nvSpPr>
        <p:spPr bwMode="auto">
          <a:xfrm>
            <a:off x="1028255" y="381000"/>
            <a:ext cx="22405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The parallax dilemma</a:t>
            </a:r>
          </a:p>
        </p:txBody>
      </p:sp>
      <p:grpSp>
        <p:nvGrpSpPr>
          <p:cNvPr id="857" name="Group 73"/>
          <p:cNvGrpSpPr>
            <a:grpSpLocks/>
          </p:cNvGrpSpPr>
          <p:nvPr/>
        </p:nvGrpSpPr>
        <p:grpSpPr bwMode="auto">
          <a:xfrm>
            <a:off x="2708275" y="2177876"/>
            <a:ext cx="549275" cy="969963"/>
            <a:chOff x="1706" y="702"/>
            <a:chExt cx="346" cy="611"/>
          </a:xfrm>
        </p:grpSpPr>
        <p:sp>
          <p:nvSpPr>
            <p:cNvPr id="858" name="Line 44"/>
            <p:cNvSpPr>
              <a:spLocks noChangeShapeType="1"/>
            </p:cNvSpPr>
            <p:nvPr/>
          </p:nvSpPr>
          <p:spPr bwMode="auto">
            <a:xfrm flipV="1">
              <a:off x="1706" y="1145"/>
              <a:ext cx="112" cy="16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59" name="Line 45"/>
            <p:cNvSpPr>
              <a:spLocks noChangeShapeType="1"/>
            </p:cNvSpPr>
            <p:nvPr/>
          </p:nvSpPr>
          <p:spPr bwMode="auto">
            <a:xfrm flipH="1">
              <a:off x="1940" y="821"/>
              <a:ext cx="112" cy="16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60" name="Text Box 46"/>
            <p:cNvSpPr txBox="1">
              <a:spLocks noChangeArrowheads="1"/>
            </p:cNvSpPr>
            <p:nvPr/>
          </p:nvSpPr>
          <p:spPr bwMode="auto">
            <a:xfrm>
              <a:off x="1799" y="702"/>
              <a:ext cx="181" cy="23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>
                  <a:solidFill>
                    <a:srgbClr val="002060"/>
                  </a:solidFill>
                  <a:cs typeface="Arial" pitchFamily="34" charset="0"/>
                </a:rPr>
                <a:t>L</a:t>
              </a:r>
              <a:endParaRPr lang="en-US">
                <a:solidFill>
                  <a:srgbClr val="002060"/>
                </a:solidFill>
              </a:endParaRPr>
            </a:p>
          </p:txBody>
        </p:sp>
      </p:grpSp>
      <p:sp>
        <p:nvSpPr>
          <p:cNvPr id="861" name="Text Box 47"/>
          <p:cNvSpPr txBox="1">
            <a:spLocks noChangeArrowheads="1"/>
          </p:cNvSpPr>
          <p:nvPr/>
        </p:nvSpPr>
        <p:spPr bwMode="auto">
          <a:xfrm>
            <a:off x="4292029" y="1168003"/>
            <a:ext cx="4816475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8913" indent="-188913" algn="l">
              <a:lnSpc>
                <a:spcPct val="130000"/>
              </a:lnSpc>
              <a:buFontTx/>
              <a:buBlip>
                <a:blip r:embed="rId6"/>
              </a:buBlip>
            </a:pPr>
            <a:r>
              <a:rPr lang="en-US" sz="1600" dirty="0">
                <a:solidFill>
                  <a:srgbClr val="002060"/>
                </a:solidFill>
              </a:rPr>
              <a:t>Crystals need to have a minimum thickness L</a:t>
            </a:r>
          </a:p>
          <a:p>
            <a:pPr marL="188913" indent="-188913" algn="l">
              <a:lnSpc>
                <a:spcPct val="130000"/>
              </a:lnSpc>
            </a:pPr>
            <a:r>
              <a:rPr lang="en-US" sz="1600" dirty="0">
                <a:solidFill>
                  <a:srgbClr val="002060"/>
                </a:solidFill>
              </a:rPr>
              <a:t>	 </a:t>
            </a:r>
          </a:p>
          <a:p>
            <a:pPr marL="188913" indent="-188913" algn="l">
              <a:lnSpc>
                <a:spcPct val="130000"/>
              </a:lnSpc>
            </a:pPr>
            <a:r>
              <a:rPr lang="en-US" sz="1600" dirty="0">
                <a:solidFill>
                  <a:srgbClr val="002060"/>
                </a:solidFill>
              </a:rPr>
              <a:t>	Efficiency for pair detection </a:t>
            </a:r>
          </a:p>
          <a:p>
            <a:pPr marL="188913" indent="-188913" algn="l">
              <a:lnSpc>
                <a:spcPct val="130000"/>
              </a:lnSpc>
              <a:buFontTx/>
              <a:buBlip>
                <a:blip r:embed="rId6"/>
              </a:buBlip>
            </a:pPr>
            <a:endParaRPr lang="en-US" sz="1600" dirty="0">
              <a:solidFill>
                <a:srgbClr val="002060"/>
              </a:solidFill>
            </a:endParaRPr>
          </a:p>
          <a:p>
            <a:pPr marL="188913" indent="-188913" algn="l">
              <a:lnSpc>
                <a:spcPct val="130000"/>
              </a:lnSpc>
            </a:pPr>
            <a:r>
              <a:rPr lang="en-US" sz="1600" dirty="0">
                <a:solidFill>
                  <a:srgbClr val="002060"/>
                </a:solidFill>
                <a:latin typeface="Symbol" pitchFamily="18" charset="2"/>
              </a:rPr>
              <a:t>	l</a:t>
            </a:r>
            <a:r>
              <a:rPr lang="en-US" sz="1600" baseline="-25000" dirty="0">
                <a:solidFill>
                  <a:srgbClr val="002060"/>
                </a:solidFill>
              </a:rPr>
              <a:t>a</a:t>
            </a:r>
            <a:r>
              <a:rPr lang="en-US" sz="1600" dirty="0">
                <a:solidFill>
                  <a:srgbClr val="002060"/>
                </a:solidFill>
              </a:rPr>
              <a:t> = photon attenuation length of crystal </a:t>
            </a:r>
          </a:p>
          <a:p>
            <a:pPr marL="188913" indent="-188913" algn="l">
              <a:lnSpc>
                <a:spcPct val="130000"/>
              </a:lnSpc>
            </a:pPr>
            <a:r>
              <a:rPr lang="en-US" sz="1600" dirty="0">
                <a:solidFill>
                  <a:srgbClr val="002060"/>
                </a:solidFill>
              </a:rPr>
              <a:t>	L = </a:t>
            </a:r>
            <a:r>
              <a:rPr lang="en-US" sz="1600" dirty="0">
                <a:solidFill>
                  <a:srgbClr val="002060"/>
                </a:solidFill>
                <a:latin typeface="Symbol" pitchFamily="18" charset="2"/>
              </a:rPr>
              <a:t>l</a:t>
            </a:r>
            <a:r>
              <a:rPr lang="en-US" sz="1600" baseline="-25000" dirty="0">
                <a:solidFill>
                  <a:srgbClr val="002060"/>
                </a:solidFill>
              </a:rPr>
              <a:t>a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>
                <a:solidFill>
                  <a:srgbClr val="002060"/>
                </a:solidFill>
                <a:sym typeface="Wingdings" pitchFamily="2" charset="2"/>
              </a:rPr>
              <a:t> </a:t>
            </a:r>
            <a:r>
              <a:rPr lang="en-US" sz="1600" dirty="0">
                <a:solidFill>
                  <a:srgbClr val="002060"/>
                </a:solidFill>
                <a:latin typeface="Symbol" pitchFamily="18" charset="2"/>
              </a:rPr>
              <a:t>e</a:t>
            </a:r>
            <a:r>
              <a:rPr lang="en-US" sz="1600" baseline="-25000" dirty="0">
                <a:solidFill>
                  <a:srgbClr val="002060"/>
                </a:solidFill>
                <a:latin typeface="Symbol" pitchFamily="18" charset="2"/>
              </a:rPr>
              <a:t>2</a:t>
            </a:r>
            <a:r>
              <a:rPr lang="en-US" sz="1600" dirty="0">
                <a:solidFill>
                  <a:srgbClr val="002060"/>
                </a:solidFill>
              </a:rPr>
              <a:t> ~ 40%, </a:t>
            </a:r>
            <a:r>
              <a:rPr lang="en-US" sz="1600" dirty="0" smtClean="0">
                <a:solidFill>
                  <a:srgbClr val="002060"/>
                </a:solidFill>
              </a:rPr>
              <a:t>     L </a:t>
            </a:r>
            <a:r>
              <a:rPr lang="en-US" sz="1600" dirty="0">
                <a:solidFill>
                  <a:srgbClr val="002060"/>
                </a:solidFill>
              </a:rPr>
              <a:t>= 2 </a:t>
            </a:r>
            <a:r>
              <a:rPr lang="en-US" sz="1600" dirty="0">
                <a:solidFill>
                  <a:srgbClr val="002060"/>
                </a:solidFill>
                <a:latin typeface="Symbol" pitchFamily="18" charset="2"/>
              </a:rPr>
              <a:t>l</a:t>
            </a:r>
            <a:r>
              <a:rPr lang="en-US" sz="1600" baseline="-25000" dirty="0">
                <a:solidFill>
                  <a:srgbClr val="002060"/>
                </a:solidFill>
              </a:rPr>
              <a:t>a </a:t>
            </a:r>
            <a:r>
              <a:rPr lang="en-US" sz="1600" dirty="0">
                <a:solidFill>
                  <a:srgbClr val="002060"/>
                </a:solidFill>
                <a:sym typeface="Wingdings" pitchFamily="2" charset="2"/>
              </a:rPr>
              <a:t></a:t>
            </a:r>
            <a:r>
              <a:rPr lang="en-US" sz="1600" baseline="-25000" dirty="0">
                <a:solidFill>
                  <a:srgbClr val="002060"/>
                </a:solidFill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Symbol" pitchFamily="18" charset="2"/>
              </a:rPr>
              <a:t>e</a:t>
            </a:r>
            <a:r>
              <a:rPr lang="en-US" sz="1600" baseline="-25000" dirty="0">
                <a:solidFill>
                  <a:srgbClr val="002060"/>
                </a:solidFill>
                <a:latin typeface="Symbol" pitchFamily="18" charset="2"/>
              </a:rPr>
              <a:t>2</a:t>
            </a:r>
            <a:r>
              <a:rPr lang="en-US" sz="1600" dirty="0">
                <a:solidFill>
                  <a:srgbClr val="002060"/>
                </a:solidFill>
              </a:rPr>
              <a:t> ~ 75%, …</a:t>
            </a:r>
          </a:p>
          <a:p>
            <a:pPr marL="188913" indent="-188913" algn="l">
              <a:lnSpc>
                <a:spcPct val="130000"/>
              </a:lnSpc>
            </a:pPr>
            <a:r>
              <a:rPr lang="en-US" sz="1600" dirty="0">
                <a:solidFill>
                  <a:srgbClr val="002060"/>
                </a:solidFill>
                <a:latin typeface="Symbol" pitchFamily="18" charset="2"/>
              </a:rPr>
              <a:t>	l</a:t>
            </a:r>
            <a:r>
              <a:rPr lang="en-US" sz="1600" baseline="-25000" dirty="0">
                <a:solidFill>
                  <a:srgbClr val="002060"/>
                </a:solidFill>
              </a:rPr>
              <a:t>a </a:t>
            </a:r>
            <a:r>
              <a:rPr lang="en-US" sz="1600" dirty="0">
                <a:solidFill>
                  <a:srgbClr val="002060"/>
                </a:solidFill>
              </a:rPr>
              <a:t>= 1-2 cm (depending on material, see below)</a:t>
            </a:r>
          </a:p>
          <a:p>
            <a:pPr marL="188913" indent="-188913" algn="l">
              <a:lnSpc>
                <a:spcPct val="130000"/>
              </a:lnSpc>
              <a:buFontTx/>
              <a:buBlip>
                <a:blip r:embed="rId6"/>
              </a:buBlip>
            </a:pPr>
            <a:endParaRPr lang="en-US" sz="1600" dirty="0">
              <a:solidFill>
                <a:srgbClr val="002060"/>
              </a:solidFill>
            </a:endParaRPr>
          </a:p>
        </p:txBody>
      </p:sp>
      <p:graphicFrame>
        <p:nvGraphicFramePr>
          <p:cNvPr id="862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607143"/>
              </p:ext>
            </p:extLst>
          </p:nvPr>
        </p:nvGraphicFramePr>
        <p:xfrm>
          <a:off x="6914356" y="1666900"/>
          <a:ext cx="1793404" cy="65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0" name="Equation" r:id="rId7" imgW="1015920" imgH="457200" progId="Equation.3">
                  <p:embed/>
                </p:oleObj>
              </mc:Choice>
              <mc:Fallback>
                <p:oleObj name="Equation" r:id="rId7" imgW="10159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4356" y="1666900"/>
                        <a:ext cx="1793404" cy="65453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7735226"/>
              </p:ext>
            </p:extLst>
          </p:nvPr>
        </p:nvGraphicFramePr>
        <p:xfrm>
          <a:off x="7164288" y="4472285"/>
          <a:ext cx="1671638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1" name="Equation" r:id="rId9" imgW="825480" imgH="241200" progId="Equation.3">
                  <p:embed/>
                </p:oleObj>
              </mc:Choice>
              <mc:Fallback>
                <p:oleObj name="Equation" r:id="rId9" imgW="825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4472285"/>
                        <a:ext cx="1671638" cy="3968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4" name="Rectangle 53"/>
          <p:cNvSpPr>
            <a:spLocks noChangeArrowheads="1"/>
          </p:cNvSpPr>
          <p:nvPr/>
        </p:nvSpPr>
        <p:spPr bwMode="auto">
          <a:xfrm>
            <a:off x="4267200" y="3730508"/>
            <a:ext cx="4572000" cy="70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8913" indent="-188913" algn="l">
              <a:lnSpc>
                <a:spcPct val="130000"/>
              </a:lnSpc>
              <a:spcBef>
                <a:spcPct val="50000"/>
              </a:spcBef>
              <a:buFontTx/>
              <a:buBlip>
                <a:blip r:embed="rId6"/>
              </a:buBlip>
            </a:pPr>
            <a:r>
              <a:rPr lang="en-US" sz="1600" dirty="0">
                <a:solidFill>
                  <a:srgbClr val="002060"/>
                </a:solidFill>
              </a:rPr>
              <a:t>A standard PET does not measure the depth of interaction (DOI) in the crystal.</a:t>
            </a:r>
          </a:p>
        </p:txBody>
      </p:sp>
      <p:grpSp>
        <p:nvGrpSpPr>
          <p:cNvPr id="865" name="Group 54"/>
          <p:cNvGrpSpPr>
            <a:grpSpLocks/>
          </p:cNvGrpSpPr>
          <p:nvPr/>
        </p:nvGrpSpPr>
        <p:grpSpPr bwMode="auto">
          <a:xfrm>
            <a:off x="384175" y="3600276"/>
            <a:ext cx="3551238" cy="1570038"/>
            <a:chOff x="242" y="1598"/>
            <a:chExt cx="2237" cy="989"/>
          </a:xfrm>
        </p:grpSpPr>
        <p:sp>
          <p:nvSpPr>
            <p:cNvPr id="866" name="Freeform 42"/>
            <p:cNvSpPr>
              <a:spLocks/>
            </p:cNvSpPr>
            <p:nvPr/>
          </p:nvSpPr>
          <p:spPr bwMode="auto">
            <a:xfrm>
              <a:off x="242" y="1598"/>
              <a:ext cx="2237" cy="989"/>
            </a:xfrm>
            <a:custGeom>
              <a:avLst/>
              <a:gdLst/>
              <a:ahLst/>
              <a:cxnLst>
                <a:cxn ang="0">
                  <a:pos x="2237" y="989"/>
                </a:cxn>
                <a:cxn ang="0">
                  <a:pos x="0" y="0"/>
                </a:cxn>
              </a:cxnLst>
              <a:rect l="0" t="0" r="r" b="b"/>
              <a:pathLst>
                <a:path w="2237" h="989">
                  <a:moveTo>
                    <a:pt x="2237" y="989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FF66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67" name="Freeform 43"/>
            <p:cNvSpPr>
              <a:spLocks/>
            </p:cNvSpPr>
            <p:nvPr/>
          </p:nvSpPr>
          <p:spPr bwMode="auto">
            <a:xfrm>
              <a:off x="401" y="1649"/>
              <a:ext cx="1931" cy="847"/>
            </a:xfrm>
            <a:custGeom>
              <a:avLst/>
              <a:gdLst/>
              <a:ahLst/>
              <a:cxnLst>
                <a:cxn ang="0">
                  <a:pos x="1931" y="847"/>
                </a:cxn>
                <a:cxn ang="0">
                  <a:pos x="0" y="0"/>
                </a:cxn>
              </a:cxnLst>
              <a:rect l="0" t="0" r="r" b="b"/>
              <a:pathLst>
                <a:path w="1931" h="847">
                  <a:moveTo>
                    <a:pt x="1931" y="847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wrap="none"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grpSp>
          <p:nvGrpSpPr>
            <p:cNvPr id="868" name="Group 36"/>
            <p:cNvGrpSpPr>
              <a:grpSpLocks/>
            </p:cNvGrpSpPr>
            <p:nvPr/>
          </p:nvGrpSpPr>
          <p:grpSpPr bwMode="auto">
            <a:xfrm>
              <a:off x="1283" y="2027"/>
              <a:ext cx="171" cy="153"/>
              <a:chOff x="2688" y="1872"/>
              <a:chExt cx="207" cy="185"/>
            </a:xfrm>
          </p:grpSpPr>
          <p:sp>
            <p:nvSpPr>
              <p:cNvPr id="869" name="AutoShape 37"/>
              <p:cNvSpPr>
                <a:spLocks noChangeArrowheads="1"/>
              </p:cNvSpPr>
              <p:nvPr/>
            </p:nvSpPr>
            <p:spPr bwMode="auto">
              <a:xfrm rot="-10800000">
                <a:off x="2747" y="1872"/>
                <a:ext cx="92" cy="114"/>
              </a:xfrm>
              <a:prstGeom prst="triangle">
                <a:avLst>
                  <a:gd name="adj" fmla="val 50000"/>
                </a:avLst>
              </a:prstGeom>
              <a:solidFill>
                <a:srgbClr val="FFFF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70" name="AutoShape 38"/>
              <p:cNvSpPr>
                <a:spLocks noChangeArrowheads="1"/>
              </p:cNvSpPr>
              <p:nvPr/>
            </p:nvSpPr>
            <p:spPr bwMode="auto">
              <a:xfrm rot="3565137">
                <a:off x="2700" y="1953"/>
                <a:ext cx="92" cy="115"/>
              </a:xfrm>
              <a:prstGeom prst="triangle">
                <a:avLst>
                  <a:gd name="adj" fmla="val 50000"/>
                </a:avLst>
              </a:prstGeom>
              <a:solidFill>
                <a:srgbClr val="FFFF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71" name="AutoShape 39"/>
              <p:cNvSpPr>
                <a:spLocks noChangeArrowheads="1"/>
              </p:cNvSpPr>
              <p:nvPr/>
            </p:nvSpPr>
            <p:spPr bwMode="auto">
              <a:xfrm rot="-3604355">
                <a:off x="2792" y="1951"/>
                <a:ext cx="91" cy="115"/>
              </a:xfrm>
              <a:prstGeom prst="triangle">
                <a:avLst>
                  <a:gd name="adj" fmla="val 50000"/>
                </a:avLst>
              </a:prstGeom>
              <a:solidFill>
                <a:srgbClr val="FFFF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72" name="Oval 40"/>
              <p:cNvSpPr>
                <a:spLocks noChangeArrowheads="1"/>
              </p:cNvSpPr>
              <p:nvPr/>
            </p:nvSpPr>
            <p:spPr bwMode="auto">
              <a:xfrm>
                <a:off x="2774" y="1963"/>
                <a:ext cx="40" cy="40"/>
              </a:xfrm>
              <a:prstGeom prst="ellipse">
                <a:avLst/>
              </a:prstGeom>
              <a:solidFill>
                <a:srgbClr val="FFFF66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873" name="Oval 41"/>
              <p:cNvSpPr>
                <a:spLocks noChangeArrowheads="1"/>
              </p:cNvSpPr>
              <p:nvPr/>
            </p:nvSpPr>
            <p:spPr bwMode="auto">
              <a:xfrm>
                <a:off x="2766" y="1956"/>
                <a:ext cx="55" cy="56"/>
              </a:xfrm>
              <a:prstGeom prst="ellipse">
                <a:avLst/>
              </a:prstGeom>
              <a:noFill/>
              <a:ln w="28575">
                <a:solidFill>
                  <a:srgbClr val="000008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874" name="Group 59"/>
          <p:cNvGrpSpPr>
            <a:grpSpLocks/>
          </p:cNvGrpSpPr>
          <p:nvPr/>
        </p:nvGrpSpPr>
        <p:grpSpPr bwMode="auto">
          <a:xfrm>
            <a:off x="685800" y="2814464"/>
            <a:ext cx="1833563" cy="3030537"/>
            <a:chOff x="432" y="1103"/>
            <a:chExt cx="1155" cy="1909"/>
          </a:xfrm>
        </p:grpSpPr>
        <p:sp>
          <p:nvSpPr>
            <p:cNvPr id="875" name="Line 49"/>
            <p:cNvSpPr>
              <a:spLocks noChangeShapeType="1"/>
            </p:cNvSpPr>
            <p:nvPr/>
          </p:nvSpPr>
          <p:spPr bwMode="auto">
            <a:xfrm flipH="1">
              <a:off x="1026" y="1103"/>
              <a:ext cx="561" cy="190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76" name="Freeform 50"/>
            <p:cNvSpPr>
              <a:spLocks/>
            </p:cNvSpPr>
            <p:nvPr/>
          </p:nvSpPr>
          <p:spPr bwMode="auto">
            <a:xfrm>
              <a:off x="768" y="2400"/>
              <a:ext cx="390" cy="1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57"/>
                </a:cxn>
                <a:cxn ang="0">
                  <a:pos x="209" y="85"/>
                </a:cxn>
              </a:cxnLst>
              <a:rect l="0" t="0" r="r" b="b"/>
              <a:pathLst>
                <a:path w="209" h="85">
                  <a:moveTo>
                    <a:pt x="0" y="0"/>
                  </a:moveTo>
                  <a:cubicBezTo>
                    <a:pt x="11" y="9"/>
                    <a:pt x="33" y="43"/>
                    <a:pt x="68" y="57"/>
                  </a:cubicBezTo>
                  <a:cubicBezTo>
                    <a:pt x="100" y="65"/>
                    <a:pt x="180" y="79"/>
                    <a:pt x="209" y="85"/>
                  </a:cubicBezTo>
                </a:path>
              </a:pathLst>
            </a:custGeom>
            <a:noFill/>
            <a:ln w="6350" cmpd="sng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77" name="Text Box 51"/>
            <p:cNvSpPr txBox="1">
              <a:spLocks noChangeArrowheads="1"/>
            </p:cNvSpPr>
            <p:nvPr/>
          </p:nvSpPr>
          <p:spPr bwMode="auto">
            <a:xfrm>
              <a:off x="864" y="2352"/>
              <a:ext cx="20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dirty="0">
                  <a:solidFill>
                    <a:schemeClr val="bg1"/>
                  </a:solidFill>
                  <a:latin typeface="Symbol" pitchFamily="18" charset="2"/>
                </a:rPr>
                <a:t>a</a:t>
              </a:r>
            </a:p>
          </p:txBody>
        </p:sp>
        <p:sp>
          <p:nvSpPr>
            <p:cNvPr id="878" name="Line 56"/>
            <p:cNvSpPr>
              <a:spLocks noChangeShapeType="1"/>
            </p:cNvSpPr>
            <p:nvPr/>
          </p:nvSpPr>
          <p:spPr bwMode="auto">
            <a:xfrm>
              <a:off x="480" y="2400"/>
              <a:ext cx="141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79" name="Line 57"/>
            <p:cNvSpPr>
              <a:spLocks noChangeShapeType="1"/>
            </p:cNvSpPr>
            <p:nvPr/>
          </p:nvSpPr>
          <p:spPr bwMode="auto">
            <a:xfrm flipH="1" flipV="1">
              <a:off x="672" y="2544"/>
              <a:ext cx="147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GB">
                <a:solidFill>
                  <a:srgbClr val="002060"/>
                </a:solidFill>
              </a:endParaRPr>
            </a:p>
          </p:txBody>
        </p:sp>
        <p:sp>
          <p:nvSpPr>
            <p:cNvPr id="880" name="Text Box 58"/>
            <p:cNvSpPr txBox="1">
              <a:spLocks noChangeArrowheads="1"/>
            </p:cNvSpPr>
            <p:nvPr/>
          </p:nvSpPr>
          <p:spPr bwMode="auto">
            <a:xfrm>
              <a:off x="432" y="2208"/>
              <a:ext cx="28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dirty="0" err="1">
                  <a:solidFill>
                    <a:schemeClr val="bg1"/>
                  </a:solidFill>
                  <a:latin typeface="Symbol" pitchFamily="18" charset="2"/>
                  <a:cs typeface="Arial" pitchFamily="34" charset="0"/>
                </a:rPr>
                <a:t>d</a:t>
              </a:r>
              <a:r>
                <a:rPr lang="en-US" baseline="-25000" dirty="0" err="1">
                  <a:solidFill>
                    <a:schemeClr val="bg1"/>
                  </a:solidFill>
                  <a:cs typeface="Arial" pitchFamily="34" charset="0"/>
                </a:rPr>
                <a:t>p</a:t>
              </a:r>
              <a:endParaRPr lang="en-US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881" name="Rectangle 74"/>
          <p:cNvSpPr>
            <a:spLocks noChangeArrowheads="1"/>
          </p:cNvSpPr>
          <p:nvPr/>
        </p:nvSpPr>
        <p:spPr bwMode="auto">
          <a:xfrm>
            <a:off x="4267200" y="4419600"/>
            <a:ext cx="457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8913" indent="-188913" algn="l">
              <a:lnSpc>
                <a:spcPct val="130000"/>
              </a:lnSpc>
              <a:spcBef>
                <a:spcPct val="50000"/>
              </a:spcBef>
              <a:buFontTx/>
              <a:buBlip>
                <a:blip r:embed="rId6"/>
              </a:buBlip>
            </a:pPr>
            <a:r>
              <a:rPr lang="en-US" sz="1600" dirty="0">
                <a:solidFill>
                  <a:srgbClr val="002060"/>
                </a:solidFill>
              </a:rPr>
              <a:t>This introduces a parallax error  </a:t>
            </a:r>
          </a:p>
          <a:p>
            <a:pPr marL="188913" indent="-188913" algn="l">
              <a:lnSpc>
                <a:spcPct val="130000"/>
              </a:lnSpc>
              <a:spcBef>
                <a:spcPct val="50000"/>
              </a:spcBef>
              <a:buFontTx/>
              <a:buBlip>
                <a:blip r:embed="rId6"/>
              </a:buBlip>
            </a:pPr>
            <a:r>
              <a:rPr lang="en-US" sz="1600" dirty="0">
                <a:solidFill>
                  <a:srgbClr val="002060"/>
                </a:solidFill>
              </a:rPr>
              <a:t>The resolution in the off-center region degrades significantly</a:t>
            </a:r>
          </a:p>
          <a:p>
            <a:pPr marL="188913" indent="-188913" algn="l">
              <a:lnSpc>
                <a:spcPct val="130000"/>
              </a:lnSpc>
              <a:spcBef>
                <a:spcPct val="50000"/>
              </a:spcBef>
              <a:buFontTx/>
              <a:buBlip>
                <a:blip r:embed="rId6"/>
              </a:buBlip>
            </a:pPr>
            <a:r>
              <a:rPr lang="en-US" sz="1600" dirty="0">
                <a:solidFill>
                  <a:srgbClr val="002060"/>
                </a:solidFill>
              </a:rPr>
              <a:t>Solution: reduce L (</a:t>
            </a:r>
            <a:r>
              <a:rPr lang="en-US" sz="1600" dirty="0">
                <a:solidFill>
                  <a:srgbClr val="002060"/>
                </a:solidFill>
                <a:sym typeface="Wingdings" pitchFamily="2" charset="2"/>
              </a:rPr>
              <a:t>bad </a:t>
            </a:r>
            <a:r>
              <a:rPr lang="en-US" sz="1600" dirty="0">
                <a:solidFill>
                  <a:srgbClr val="002060"/>
                </a:solidFill>
                <a:latin typeface="Symbol" pitchFamily="18" charset="2"/>
              </a:rPr>
              <a:t>e</a:t>
            </a:r>
            <a:r>
              <a:rPr lang="en-US" sz="1600" baseline="-25000" dirty="0">
                <a:solidFill>
                  <a:srgbClr val="002060"/>
                </a:solidFill>
                <a:latin typeface="Symbol" pitchFamily="18" charset="2"/>
              </a:rPr>
              <a:t>2</a:t>
            </a:r>
            <a:r>
              <a:rPr lang="en-US" sz="1600" dirty="0">
                <a:solidFill>
                  <a:srgbClr val="002060"/>
                </a:solidFill>
                <a:latin typeface="Symbol" pitchFamily="18" charset="2"/>
              </a:rPr>
              <a:t>)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smtClean="0">
                <a:solidFill>
                  <a:srgbClr val="C00000"/>
                </a:solidFill>
              </a:rPr>
              <a:t>OR</a:t>
            </a:r>
            <a:r>
              <a:rPr lang="en-US" sz="1600" dirty="0" smtClean="0">
                <a:solidFill>
                  <a:srgbClr val="002060"/>
                </a:solidFill>
              </a:rPr>
              <a:t> </a:t>
            </a:r>
            <a:r>
              <a:rPr lang="en-US" sz="1600" dirty="0">
                <a:solidFill>
                  <a:srgbClr val="002060"/>
                </a:solidFill>
              </a:rPr>
              <a:t>measure DOI </a:t>
            </a:r>
            <a:r>
              <a:rPr lang="en-US" sz="1600" dirty="0" smtClean="0">
                <a:solidFill>
                  <a:srgbClr val="C00000"/>
                </a:solidFill>
              </a:rPr>
              <a:t>OR</a:t>
            </a:r>
            <a:r>
              <a:rPr lang="en-US" sz="1600" dirty="0" smtClean="0">
                <a:solidFill>
                  <a:srgbClr val="002060"/>
                </a:solidFill>
              </a:rPr>
              <a:t> </a:t>
            </a:r>
            <a:r>
              <a:rPr lang="en-US" sz="1600" dirty="0">
                <a:solidFill>
                  <a:srgbClr val="002060"/>
                </a:solidFill>
              </a:rPr>
              <a:t>invent a different geometry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5498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313"/>
    </mc:Choice>
    <mc:Fallback xmlns="">
      <p:transition spd="slow" advTm="1133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" grpId="0" autoUpdateAnimBg="0"/>
      <p:bldP spid="88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23</a:t>
            </a:fld>
            <a:endParaRPr lang="en-GB" dirty="0"/>
          </a:p>
        </p:txBody>
      </p:sp>
      <p:pic>
        <p:nvPicPr>
          <p:cNvPr id="3" name="Picture 9" descr="radialcrysta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46150"/>
            <a:ext cx="4487863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59147" y="367784"/>
            <a:ext cx="2085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The AX-PET concept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5791200"/>
            <a:ext cx="26111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</a:rPr>
              <a:t>From short </a:t>
            </a:r>
            <a:r>
              <a:rPr lang="en-US" sz="1600" dirty="0" err="1" smtClean="0">
                <a:solidFill>
                  <a:srgbClr val="002060"/>
                </a:solidFill>
              </a:rPr>
              <a:t>radially</a:t>
            </a:r>
            <a:r>
              <a:rPr lang="en-US" sz="1600" dirty="0" smtClean="0">
                <a:solidFill>
                  <a:srgbClr val="002060"/>
                </a:solidFill>
              </a:rPr>
              <a:t> oriented, </a:t>
            </a:r>
          </a:p>
          <a:p>
            <a:r>
              <a:rPr lang="en-US" sz="1600" dirty="0" smtClean="0">
                <a:solidFill>
                  <a:srgbClr val="002060"/>
                </a:solidFill>
              </a:rPr>
              <a:t>block readout crystals …</a:t>
            </a:r>
            <a:endParaRPr lang="en-GB" sz="1600" dirty="0" smtClean="0">
              <a:solidFill>
                <a:srgbClr val="00206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419600" y="942975"/>
            <a:ext cx="4764087" cy="5433000"/>
            <a:chOff x="4419600" y="942975"/>
            <a:chExt cx="4764087" cy="5433000"/>
          </a:xfrm>
        </p:grpSpPr>
        <p:sp>
          <p:nvSpPr>
            <p:cNvPr id="7" name="Rectangle 6"/>
            <p:cNvSpPr/>
            <p:nvPr/>
          </p:nvSpPr>
          <p:spPr>
            <a:xfrm>
              <a:off x="5257800" y="5791200"/>
              <a:ext cx="33528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sym typeface="Wingdings" pitchFamily="2" charset="2"/>
                </a:rPr>
                <a:t>… to long, axially oriented, individually readout crystals</a:t>
              </a:r>
              <a:r>
                <a:rPr lang="en-US" sz="1600" dirty="0" smtClean="0">
                  <a:solidFill>
                    <a:srgbClr val="002060"/>
                  </a:solidFill>
                </a:rPr>
                <a:t> </a:t>
              </a:r>
              <a:endParaRPr lang="en-GB" sz="1600" dirty="0" smtClean="0">
                <a:solidFill>
                  <a:srgbClr val="002060"/>
                </a:solidFill>
              </a:endParaRPr>
            </a:p>
          </p:txBody>
        </p:sp>
        <p:pic>
          <p:nvPicPr>
            <p:cNvPr id="8" name="Picture 11" descr="axialcrystal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19600" y="942975"/>
              <a:ext cx="4764087" cy="4845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Picture 13" descr="4layeraxialpe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946150"/>
            <a:ext cx="4692650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arallelogram 11"/>
          <p:cNvSpPr/>
          <p:nvPr/>
        </p:nvSpPr>
        <p:spPr>
          <a:xfrm rot="5007913" flipV="1">
            <a:off x="2930779" y="3366102"/>
            <a:ext cx="1229411" cy="758404"/>
          </a:xfrm>
          <a:prstGeom prst="parallelogram">
            <a:avLst>
              <a:gd name="adj" fmla="val 21958"/>
            </a:avLst>
          </a:prstGeom>
          <a:solidFill>
            <a:schemeClr val="bg1">
              <a:lumMod val="75000"/>
              <a:alpha val="1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arallelogram 12"/>
          <p:cNvSpPr/>
          <p:nvPr/>
        </p:nvSpPr>
        <p:spPr>
          <a:xfrm rot="5007913" flipV="1">
            <a:off x="3006542" y="3404042"/>
            <a:ext cx="1229411" cy="758404"/>
          </a:xfrm>
          <a:prstGeom prst="parallelogram">
            <a:avLst>
              <a:gd name="adj" fmla="val 21958"/>
            </a:avLst>
          </a:prstGeom>
          <a:solidFill>
            <a:schemeClr val="bg1">
              <a:lumMod val="75000"/>
              <a:alpha val="2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an 15"/>
          <p:cNvSpPr/>
          <p:nvPr/>
        </p:nvSpPr>
        <p:spPr>
          <a:xfrm rot="6743744">
            <a:off x="3768402" y="3223490"/>
            <a:ext cx="319740" cy="500694"/>
          </a:xfrm>
          <a:prstGeom prst="can">
            <a:avLst>
              <a:gd name="adj" fmla="val 78297"/>
            </a:avLst>
          </a:prstGeom>
          <a:solidFill>
            <a:schemeClr val="accent6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Can 16"/>
          <p:cNvSpPr/>
          <p:nvPr/>
        </p:nvSpPr>
        <p:spPr>
          <a:xfrm rot="6743744">
            <a:off x="3812683" y="3781888"/>
            <a:ext cx="319740" cy="500694"/>
          </a:xfrm>
          <a:prstGeom prst="can">
            <a:avLst>
              <a:gd name="adj" fmla="val 78297"/>
            </a:avLst>
          </a:prstGeom>
          <a:solidFill>
            <a:schemeClr val="accent6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an 13"/>
          <p:cNvSpPr/>
          <p:nvPr/>
        </p:nvSpPr>
        <p:spPr>
          <a:xfrm rot="6743744">
            <a:off x="3355393" y="3367506"/>
            <a:ext cx="319740" cy="500694"/>
          </a:xfrm>
          <a:prstGeom prst="can">
            <a:avLst>
              <a:gd name="adj" fmla="val 78297"/>
            </a:avLst>
          </a:prstGeom>
          <a:solidFill>
            <a:schemeClr val="accent6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an 14"/>
          <p:cNvSpPr/>
          <p:nvPr/>
        </p:nvSpPr>
        <p:spPr>
          <a:xfrm rot="6743744">
            <a:off x="3399674" y="3925904"/>
            <a:ext cx="319740" cy="500694"/>
          </a:xfrm>
          <a:prstGeom prst="can">
            <a:avLst>
              <a:gd name="adj" fmla="val 78297"/>
            </a:avLst>
          </a:prstGeom>
          <a:solidFill>
            <a:schemeClr val="accent6">
              <a:lumMod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>
            <a:off x="3121025" y="3349625"/>
            <a:ext cx="69850" cy="317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851920" y="3094611"/>
            <a:ext cx="69850" cy="317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241675" y="4400599"/>
            <a:ext cx="69850" cy="317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446102" y="3486150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>
                <a:solidFill>
                  <a:schemeClr val="tx2"/>
                </a:solidFill>
              </a:rPr>
              <a:t>PMT</a:t>
            </a:r>
          </a:p>
          <a:p>
            <a:pPr algn="ctr"/>
            <a:r>
              <a:rPr lang="en-GB" sz="900" dirty="0" smtClean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71800" y="3347700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>
                <a:solidFill>
                  <a:schemeClr val="tx2"/>
                </a:solidFill>
              </a:rPr>
              <a:t>PMT</a:t>
            </a:r>
          </a:p>
          <a:p>
            <a:pPr algn="ctr"/>
            <a:r>
              <a:rPr lang="en-GB" sz="900" dirty="0">
                <a:solidFill>
                  <a:schemeClr val="tx2"/>
                </a:solidFill>
              </a:rPr>
              <a:t>2</a:t>
            </a:r>
            <a:endParaRPr lang="en-GB" sz="900" dirty="0" smtClean="0">
              <a:solidFill>
                <a:schemeClr val="tx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91880" y="4052922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>
                <a:solidFill>
                  <a:schemeClr val="tx2"/>
                </a:solidFill>
              </a:rPr>
              <a:t>PMT</a:t>
            </a:r>
          </a:p>
          <a:p>
            <a:pPr algn="ctr"/>
            <a:r>
              <a:rPr lang="en-GB" sz="900" dirty="0">
                <a:solidFill>
                  <a:schemeClr val="tx2"/>
                </a:solidFill>
              </a:rPr>
              <a:t>3</a:t>
            </a:r>
            <a:endParaRPr lang="en-GB" sz="900" dirty="0" smtClean="0">
              <a:solidFill>
                <a:schemeClr val="tx2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03550" y="3915256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>
                <a:solidFill>
                  <a:schemeClr val="tx2"/>
                </a:solidFill>
              </a:rPr>
              <a:t>PMT</a:t>
            </a:r>
          </a:p>
          <a:p>
            <a:pPr algn="ctr"/>
            <a:r>
              <a:rPr lang="en-GB" sz="900" dirty="0">
                <a:solidFill>
                  <a:schemeClr val="tx2"/>
                </a:solidFill>
              </a:rPr>
              <a:t>4</a:t>
            </a:r>
            <a:endParaRPr lang="en-GB" sz="900" dirty="0" smtClean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802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99"/>
    </mc:Choice>
    <mc:Fallback xmlns="">
      <p:transition spd="slow" advTm="48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55929" y="438805"/>
            <a:ext cx="4417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Our implementation of the AX-PET concept</a:t>
            </a:r>
            <a:endParaRPr lang="en-GB" b="1" dirty="0">
              <a:solidFill>
                <a:srgbClr val="002060"/>
              </a:solidFill>
            </a:endParaRPr>
          </a:p>
        </p:txBody>
      </p:sp>
      <p:pic>
        <p:nvPicPr>
          <p:cNvPr id="5" name="Picture 13" descr="4layeraxialpet"/>
          <p:cNvPicPr>
            <a:picLocks noChangeAspect="1" noChangeArrowheads="1"/>
          </p:cNvPicPr>
          <p:nvPr/>
        </p:nvPicPr>
        <p:blipFill>
          <a:blip r:embed="rId3" cstate="print"/>
          <a:srcRect r="26928" b="46527"/>
          <a:stretch>
            <a:fillRect/>
          </a:stretch>
        </p:blipFill>
        <p:spPr bwMode="auto">
          <a:xfrm>
            <a:off x="304800" y="1219200"/>
            <a:ext cx="3429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4629120" y="3819917"/>
            <a:ext cx="4606256" cy="3038083"/>
            <a:chOff x="4629120" y="3819917"/>
            <a:chExt cx="4606256" cy="3038083"/>
          </a:xfrm>
        </p:grpSpPr>
        <p:grpSp>
          <p:nvGrpSpPr>
            <p:cNvPr id="7" name="Group 6"/>
            <p:cNvGrpSpPr/>
            <p:nvPr/>
          </p:nvGrpSpPr>
          <p:grpSpPr>
            <a:xfrm>
              <a:off x="4629120" y="3819917"/>
              <a:ext cx="4286280" cy="3038083"/>
              <a:chOff x="971520" y="3819917"/>
              <a:chExt cx="4286280" cy="3038083"/>
            </a:xfrm>
          </p:grpSpPr>
          <p:sp>
            <p:nvSpPr>
              <p:cNvPr id="23" name="AutoShape 48"/>
              <p:cNvSpPr>
                <a:spLocks noChangeAspect="1" noChangeArrowheads="1" noTextEdit="1"/>
              </p:cNvSpPr>
              <p:nvPr/>
            </p:nvSpPr>
            <p:spPr bwMode="auto">
              <a:xfrm>
                <a:off x="971520" y="3819917"/>
                <a:ext cx="4286280" cy="303808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AutoShape 47"/>
              <p:cNvSpPr>
                <a:spLocks noChangeAspect="1" noChangeArrowheads="1"/>
              </p:cNvSpPr>
              <p:nvPr/>
            </p:nvSpPr>
            <p:spPr bwMode="auto">
              <a:xfrm>
                <a:off x="1864167" y="3859245"/>
                <a:ext cx="3051517" cy="27509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25" name="AutoShape 46"/>
              <p:cNvSpPr>
                <a:spLocks noChangeAspect="1" noChangeArrowheads="1"/>
              </p:cNvSpPr>
              <p:nvPr/>
            </p:nvSpPr>
            <p:spPr bwMode="auto">
              <a:xfrm>
                <a:off x="1895626" y="3859245"/>
                <a:ext cx="3020058" cy="2723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26" name="Freeform 45"/>
              <p:cNvSpPr>
                <a:spLocks/>
              </p:cNvSpPr>
              <p:nvPr/>
            </p:nvSpPr>
            <p:spPr bwMode="auto">
              <a:xfrm>
                <a:off x="3368298" y="5100041"/>
                <a:ext cx="534802" cy="639079"/>
              </a:xfrm>
              <a:custGeom>
                <a:avLst/>
                <a:gdLst>
                  <a:gd name="T0" fmla="*/ 0 w 272"/>
                  <a:gd name="T1" fmla="*/ 316 h 325"/>
                  <a:gd name="T2" fmla="*/ 544 w 272"/>
                  <a:gd name="T3" fmla="*/ 650 h 325"/>
                  <a:gd name="T4" fmla="*/ 538 w 272"/>
                  <a:gd name="T5" fmla="*/ 0 h 325"/>
                  <a:gd name="T6" fmla="*/ 0 w 272"/>
                  <a:gd name="T7" fmla="*/ 316 h 3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325"/>
                  <a:gd name="T14" fmla="*/ 272 w 272"/>
                  <a:gd name="T15" fmla="*/ 325 h 3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325">
                    <a:moveTo>
                      <a:pt x="0" y="158"/>
                    </a:moveTo>
                    <a:lnTo>
                      <a:pt x="272" y="325"/>
                    </a:lnTo>
                    <a:lnTo>
                      <a:pt x="269" y="0"/>
                    </a:lnTo>
                    <a:lnTo>
                      <a:pt x="0" y="158"/>
                    </a:lnTo>
                    <a:close/>
                  </a:path>
                </a:pathLst>
              </a:custGeom>
              <a:solidFill>
                <a:srgbClr val="BBE0E3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27" name="Freeform 44"/>
              <p:cNvSpPr>
                <a:spLocks/>
              </p:cNvSpPr>
              <p:nvPr/>
            </p:nvSpPr>
            <p:spPr bwMode="auto">
              <a:xfrm>
                <a:off x="3374196" y="4897502"/>
                <a:ext cx="528903" cy="511263"/>
              </a:xfrm>
              <a:custGeom>
                <a:avLst/>
                <a:gdLst>
                  <a:gd name="T0" fmla="*/ 0 w 269"/>
                  <a:gd name="T1" fmla="*/ 520 h 260"/>
                  <a:gd name="T2" fmla="*/ 538 w 269"/>
                  <a:gd name="T3" fmla="*/ 212 h 260"/>
                  <a:gd name="T4" fmla="*/ 320 w 269"/>
                  <a:gd name="T5" fmla="*/ 0 h 260"/>
                  <a:gd name="T6" fmla="*/ 0 w 269"/>
                  <a:gd name="T7" fmla="*/ 520 h 2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9"/>
                  <a:gd name="T13" fmla="*/ 0 h 260"/>
                  <a:gd name="T14" fmla="*/ 269 w 269"/>
                  <a:gd name="T15" fmla="*/ 260 h 2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9" h="260">
                    <a:moveTo>
                      <a:pt x="0" y="260"/>
                    </a:moveTo>
                    <a:lnTo>
                      <a:pt x="269" y="106"/>
                    </a:lnTo>
                    <a:lnTo>
                      <a:pt x="160" y="0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rgbClr val="BBE0E3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28" name="Freeform 43"/>
              <p:cNvSpPr>
                <a:spLocks/>
              </p:cNvSpPr>
              <p:nvPr/>
            </p:nvSpPr>
            <p:spPr bwMode="auto">
              <a:xfrm>
                <a:off x="2650641" y="4897502"/>
                <a:ext cx="711758" cy="515196"/>
              </a:xfrm>
              <a:custGeom>
                <a:avLst/>
                <a:gdLst>
                  <a:gd name="T0" fmla="*/ 724 w 362"/>
                  <a:gd name="T1" fmla="*/ 524 h 262"/>
                  <a:gd name="T2" fmla="*/ 188 w 362"/>
                  <a:gd name="T3" fmla="*/ 220 h 262"/>
                  <a:gd name="T4" fmla="*/ 0 w 362"/>
                  <a:gd name="T5" fmla="*/ 0 h 262"/>
                  <a:gd name="T6" fmla="*/ 724 w 362"/>
                  <a:gd name="T7" fmla="*/ 524 h 2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2"/>
                  <a:gd name="T13" fmla="*/ 0 h 262"/>
                  <a:gd name="T14" fmla="*/ 362 w 362"/>
                  <a:gd name="T15" fmla="*/ 262 h 2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2" h="262">
                    <a:moveTo>
                      <a:pt x="362" y="262"/>
                    </a:moveTo>
                    <a:lnTo>
                      <a:pt x="94" y="110"/>
                    </a:lnTo>
                    <a:lnTo>
                      <a:pt x="0" y="0"/>
                    </a:lnTo>
                    <a:lnTo>
                      <a:pt x="362" y="262"/>
                    </a:lnTo>
                    <a:close/>
                  </a:path>
                </a:pathLst>
              </a:custGeom>
              <a:solidFill>
                <a:srgbClr val="BBE0E3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29" name="Freeform 42"/>
              <p:cNvSpPr>
                <a:spLocks/>
              </p:cNvSpPr>
              <p:nvPr/>
            </p:nvSpPr>
            <p:spPr bwMode="auto">
              <a:xfrm>
                <a:off x="2831530" y="5117739"/>
                <a:ext cx="534802" cy="644978"/>
              </a:xfrm>
              <a:custGeom>
                <a:avLst/>
                <a:gdLst>
                  <a:gd name="T0" fmla="*/ 544 w 272"/>
                  <a:gd name="T1" fmla="*/ 300 h 328"/>
                  <a:gd name="T2" fmla="*/ 0 w 272"/>
                  <a:gd name="T3" fmla="*/ 656 h 328"/>
                  <a:gd name="T4" fmla="*/ 4 w 272"/>
                  <a:gd name="T5" fmla="*/ 0 h 328"/>
                  <a:gd name="T6" fmla="*/ 544 w 272"/>
                  <a:gd name="T7" fmla="*/ 300 h 3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"/>
                  <a:gd name="T13" fmla="*/ 0 h 328"/>
                  <a:gd name="T14" fmla="*/ 272 w 272"/>
                  <a:gd name="T15" fmla="*/ 328 h 3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" h="328">
                    <a:moveTo>
                      <a:pt x="272" y="150"/>
                    </a:moveTo>
                    <a:lnTo>
                      <a:pt x="0" y="328"/>
                    </a:lnTo>
                    <a:lnTo>
                      <a:pt x="2" y="0"/>
                    </a:lnTo>
                    <a:lnTo>
                      <a:pt x="272" y="150"/>
                    </a:lnTo>
                    <a:close/>
                  </a:path>
                </a:pathLst>
              </a:custGeom>
              <a:solidFill>
                <a:srgbClr val="BBE0E3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30" name="Freeform 41"/>
              <p:cNvSpPr>
                <a:spLocks/>
              </p:cNvSpPr>
              <p:nvPr/>
            </p:nvSpPr>
            <p:spPr bwMode="auto">
              <a:xfrm>
                <a:off x="2662438" y="4913234"/>
                <a:ext cx="173024" cy="853416"/>
              </a:xfrm>
              <a:custGeom>
                <a:avLst/>
                <a:gdLst>
                  <a:gd name="T0" fmla="*/ 176 w 88"/>
                  <a:gd name="T1" fmla="*/ 868 h 434"/>
                  <a:gd name="T2" fmla="*/ 4 w 88"/>
                  <a:gd name="T3" fmla="*/ 662 h 434"/>
                  <a:gd name="T4" fmla="*/ 0 w 88"/>
                  <a:gd name="T5" fmla="*/ 0 h 434"/>
                  <a:gd name="T6" fmla="*/ 176 w 88"/>
                  <a:gd name="T7" fmla="*/ 868 h 4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8"/>
                  <a:gd name="T13" fmla="*/ 0 h 434"/>
                  <a:gd name="T14" fmla="*/ 88 w 88"/>
                  <a:gd name="T15" fmla="*/ 434 h 4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8" h="434">
                    <a:moveTo>
                      <a:pt x="88" y="434"/>
                    </a:moveTo>
                    <a:lnTo>
                      <a:pt x="2" y="331"/>
                    </a:lnTo>
                    <a:lnTo>
                      <a:pt x="0" y="0"/>
                    </a:lnTo>
                    <a:lnTo>
                      <a:pt x="88" y="434"/>
                    </a:lnTo>
                    <a:close/>
                  </a:path>
                </a:pathLst>
              </a:custGeom>
              <a:solidFill>
                <a:srgbClr val="BBE0E3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31" name="Freeform 40"/>
              <p:cNvSpPr>
                <a:spLocks/>
              </p:cNvSpPr>
              <p:nvPr/>
            </p:nvSpPr>
            <p:spPr bwMode="auto">
              <a:xfrm flipH="1" flipV="1">
                <a:off x="2658505" y="4917166"/>
                <a:ext cx="173024" cy="853416"/>
              </a:xfrm>
              <a:custGeom>
                <a:avLst/>
                <a:gdLst>
                  <a:gd name="T0" fmla="*/ 176 w 88"/>
                  <a:gd name="T1" fmla="*/ 868 h 434"/>
                  <a:gd name="T2" fmla="*/ 4 w 88"/>
                  <a:gd name="T3" fmla="*/ 662 h 434"/>
                  <a:gd name="T4" fmla="*/ 0 w 88"/>
                  <a:gd name="T5" fmla="*/ 0 h 434"/>
                  <a:gd name="T6" fmla="*/ 176 w 88"/>
                  <a:gd name="T7" fmla="*/ 868 h 4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8"/>
                  <a:gd name="T13" fmla="*/ 0 h 434"/>
                  <a:gd name="T14" fmla="*/ 88 w 88"/>
                  <a:gd name="T15" fmla="*/ 434 h 4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8" h="434">
                    <a:moveTo>
                      <a:pt x="88" y="434"/>
                    </a:moveTo>
                    <a:lnTo>
                      <a:pt x="2" y="331"/>
                    </a:lnTo>
                    <a:lnTo>
                      <a:pt x="0" y="0"/>
                    </a:lnTo>
                    <a:lnTo>
                      <a:pt x="88" y="434"/>
                    </a:lnTo>
                    <a:close/>
                  </a:path>
                </a:pathLst>
              </a:custGeom>
              <a:solidFill>
                <a:srgbClr val="BBE0E3"/>
              </a:solidFill>
              <a:ln w="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32" name="Line 39"/>
              <p:cNvSpPr>
                <a:spLocks noChangeShapeType="1"/>
              </p:cNvSpPr>
              <p:nvPr/>
            </p:nvSpPr>
            <p:spPr bwMode="auto">
              <a:xfrm flipV="1">
                <a:off x="3903100" y="5082344"/>
                <a:ext cx="267401" cy="178942"/>
              </a:xfrm>
              <a:prstGeom prst="line">
                <a:avLst/>
              </a:prstGeom>
              <a:noFill/>
              <a:ln w="1905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3" name="Line 38"/>
              <p:cNvSpPr>
                <a:spLocks noChangeShapeType="1"/>
              </p:cNvSpPr>
              <p:nvPr/>
            </p:nvSpPr>
            <p:spPr bwMode="auto">
              <a:xfrm>
                <a:off x="4170501" y="5082344"/>
                <a:ext cx="992923" cy="471935"/>
              </a:xfrm>
              <a:prstGeom prst="line">
                <a:avLst/>
              </a:prstGeom>
              <a:noFill/>
              <a:ln w="19050">
                <a:solidFill>
                  <a:srgbClr val="333399"/>
                </a:solidFill>
                <a:round/>
                <a:headEnd/>
                <a:tailEnd type="triangl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4" name="Line 37"/>
              <p:cNvSpPr>
                <a:spLocks noChangeShapeType="1"/>
              </p:cNvSpPr>
              <p:nvPr/>
            </p:nvSpPr>
            <p:spPr bwMode="auto">
              <a:xfrm rot="5400000" flipV="1">
                <a:off x="1774682" y="5197411"/>
                <a:ext cx="438506" cy="617382"/>
              </a:xfrm>
              <a:prstGeom prst="line">
                <a:avLst/>
              </a:prstGeom>
              <a:noFill/>
              <a:ln w="19050">
                <a:solidFill>
                  <a:srgbClr val="333399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5" name="Line 36"/>
              <p:cNvSpPr>
                <a:spLocks noChangeShapeType="1"/>
              </p:cNvSpPr>
              <p:nvPr/>
            </p:nvSpPr>
            <p:spPr bwMode="auto">
              <a:xfrm rot="5400000">
                <a:off x="2430418" y="5424521"/>
                <a:ext cx="178942" cy="446324"/>
              </a:xfrm>
              <a:prstGeom prst="line">
                <a:avLst/>
              </a:prstGeom>
              <a:noFill/>
              <a:ln w="19050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grpSp>
            <p:nvGrpSpPr>
              <p:cNvPr id="36" name="Group 35"/>
              <p:cNvGrpSpPr/>
              <p:nvPr/>
            </p:nvGrpSpPr>
            <p:grpSpPr>
              <a:xfrm>
                <a:off x="2866995" y="4267200"/>
                <a:ext cx="825702" cy="1106660"/>
                <a:chOff x="2866995" y="4267200"/>
                <a:chExt cx="825702" cy="1106660"/>
              </a:xfrm>
            </p:grpSpPr>
            <p:sp>
              <p:nvSpPr>
                <p:cNvPr id="52" name="Line 28"/>
                <p:cNvSpPr>
                  <a:spLocks noChangeShapeType="1"/>
                </p:cNvSpPr>
                <p:nvPr/>
              </p:nvSpPr>
              <p:spPr bwMode="auto">
                <a:xfrm flipH="1" flipV="1">
                  <a:off x="2866995" y="4608576"/>
                  <a:ext cx="495906" cy="765284"/>
                </a:xfrm>
                <a:prstGeom prst="line">
                  <a:avLst/>
                </a:prstGeom>
                <a:noFill/>
                <a:ln w="9525">
                  <a:solidFill>
                    <a:srgbClr val="333399"/>
                  </a:solidFill>
                  <a:round/>
                  <a:headEnd/>
                  <a:tailEnd type="triangle" w="med" len="med"/>
                </a:ln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3" name="Line 27"/>
                <p:cNvSpPr>
                  <a:spLocks noChangeShapeType="1"/>
                </p:cNvSpPr>
                <p:nvPr/>
              </p:nvSpPr>
              <p:spPr bwMode="auto">
                <a:xfrm flipH="1" flipV="1">
                  <a:off x="3031893" y="4439764"/>
                  <a:ext cx="331008" cy="934096"/>
                </a:xfrm>
                <a:prstGeom prst="line">
                  <a:avLst/>
                </a:prstGeom>
                <a:noFill/>
                <a:ln w="9525">
                  <a:solidFill>
                    <a:srgbClr val="333399"/>
                  </a:solidFill>
                  <a:round/>
                  <a:headEnd/>
                  <a:tailEnd type="triangle" w="med" len="med"/>
                </a:ln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4" name="Line 26"/>
                <p:cNvSpPr>
                  <a:spLocks noChangeShapeType="1"/>
                </p:cNvSpPr>
                <p:nvPr/>
              </p:nvSpPr>
              <p:spPr bwMode="auto">
                <a:xfrm flipH="1" flipV="1">
                  <a:off x="3252565" y="4267200"/>
                  <a:ext cx="110336" cy="1104784"/>
                </a:xfrm>
                <a:prstGeom prst="line">
                  <a:avLst/>
                </a:prstGeom>
                <a:noFill/>
                <a:ln w="9525">
                  <a:solidFill>
                    <a:srgbClr val="333399"/>
                  </a:solidFill>
                  <a:round/>
                  <a:headEnd/>
                  <a:tailEnd type="triangle" w="med" len="med"/>
                </a:ln>
              </p:spPr>
              <p:txBody>
                <a:bodyPr anchor="ctr"/>
                <a:lstStyle/>
                <a:p>
                  <a:endParaRPr lang="en-US"/>
                </a:p>
              </p:txBody>
            </p:sp>
            <p:grpSp>
              <p:nvGrpSpPr>
                <p:cNvPr id="55" name="Group 22"/>
                <p:cNvGrpSpPr>
                  <a:grpSpLocks/>
                </p:cNvGrpSpPr>
                <p:nvPr/>
              </p:nvGrpSpPr>
              <p:grpSpPr bwMode="auto">
                <a:xfrm flipH="1">
                  <a:off x="3361689" y="4267200"/>
                  <a:ext cx="331008" cy="1104784"/>
                  <a:chOff x="2666" y="981"/>
                  <a:chExt cx="273" cy="589"/>
                </a:xfrm>
              </p:grpSpPr>
              <p:sp>
                <p:nvSpPr>
                  <p:cNvPr id="56" name="Line 2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666" y="1072"/>
                    <a:ext cx="273" cy="498"/>
                  </a:xfrm>
                  <a:prstGeom prst="line">
                    <a:avLst/>
                  </a:prstGeom>
                  <a:noFill/>
                  <a:ln w="9525">
                    <a:solidFill>
                      <a:srgbClr val="333399"/>
                    </a:solidFill>
                    <a:round/>
                    <a:headEnd/>
                    <a:tailEnd type="triangle" w="med" len="med"/>
                  </a:ln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  <p:sp>
                <p:nvSpPr>
                  <p:cNvPr id="57" name="Line 2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848" y="981"/>
                    <a:ext cx="91" cy="589"/>
                  </a:xfrm>
                  <a:prstGeom prst="line">
                    <a:avLst/>
                  </a:prstGeom>
                  <a:noFill/>
                  <a:ln w="9525">
                    <a:solidFill>
                      <a:srgbClr val="333399"/>
                    </a:solidFill>
                    <a:round/>
                    <a:headEnd/>
                    <a:tailEnd type="triangle" w="med" len="med"/>
                  </a:ln>
                </p:spPr>
                <p:txBody>
                  <a:bodyPr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7" name="AutoShape 20"/>
              <p:cNvSpPr>
                <a:spLocks noChangeArrowheads="1"/>
              </p:cNvSpPr>
              <p:nvPr/>
            </p:nvSpPr>
            <p:spPr bwMode="auto">
              <a:xfrm rot="16200000">
                <a:off x="2999592" y="3506475"/>
                <a:ext cx="849483" cy="3655135"/>
              </a:xfrm>
              <a:prstGeom prst="cube">
                <a:avLst>
                  <a:gd name="adj" fmla="val 25000"/>
                </a:avLst>
              </a:prstGeom>
              <a:solidFill>
                <a:srgbClr val="CCCCFF">
                  <a:alpha val="18823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38" name="Line 19"/>
              <p:cNvSpPr>
                <a:spLocks noChangeShapeType="1"/>
              </p:cNvSpPr>
              <p:nvPr/>
            </p:nvSpPr>
            <p:spPr bwMode="auto">
              <a:xfrm flipH="1" flipV="1">
                <a:off x="3321442" y="5154054"/>
                <a:ext cx="88478" cy="534860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9" name="Line 18"/>
              <p:cNvSpPr>
                <a:spLocks noChangeShapeType="1"/>
              </p:cNvSpPr>
              <p:nvPr/>
            </p:nvSpPr>
            <p:spPr bwMode="auto">
              <a:xfrm flipH="1" flipV="1">
                <a:off x="2161394" y="4572000"/>
                <a:ext cx="1160048" cy="582053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/>
                <a:tailEnd type="triangl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0" name="AutoShape 17"/>
              <p:cNvSpPr>
                <a:spLocks noChangeArrowheads="1"/>
              </p:cNvSpPr>
              <p:nvPr/>
            </p:nvSpPr>
            <p:spPr bwMode="auto">
              <a:xfrm flipH="1">
                <a:off x="2095982" y="4724400"/>
                <a:ext cx="2585531" cy="1872010"/>
              </a:xfrm>
              <a:prstGeom prst="cube">
                <a:avLst>
                  <a:gd name="adj" fmla="val 96319"/>
                </a:avLst>
              </a:prstGeom>
              <a:solidFill>
                <a:srgbClr val="00FF00">
                  <a:alpha val="10980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41" name="AutoShape 16"/>
              <p:cNvSpPr>
                <a:spLocks noChangeArrowheads="1"/>
              </p:cNvSpPr>
              <p:nvPr/>
            </p:nvSpPr>
            <p:spPr bwMode="auto">
              <a:xfrm>
                <a:off x="3181320" y="5562600"/>
                <a:ext cx="534802" cy="267430"/>
              </a:xfrm>
              <a:prstGeom prst="irregularSeal1">
                <a:avLst/>
              </a:prstGeom>
              <a:solidFill>
                <a:srgbClr val="009900">
                  <a:alpha val="52156"/>
                </a:srgbClr>
              </a:solid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42" name="Line 15"/>
              <p:cNvSpPr>
                <a:spLocks noChangeShapeType="1"/>
              </p:cNvSpPr>
              <p:nvPr/>
            </p:nvSpPr>
            <p:spPr bwMode="auto">
              <a:xfrm flipH="1" flipV="1">
                <a:off x="3411554" y="5710604"/>
                <a:ext cx="749116" cy="346086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3" name="Line 14"/>
              <p:cNvSpPr>
                <a:spLocks noChangeShapeType="1"/>
              </p:cNvSpPr>
              <p:nvPr/>
            </p:nvSpPr>
            <p:spPr bwMode="auto">
              <a:xfrm flipH="1" flipV="1">
                <a:off x="4166568" y="6044891"/>
                <a:ext cx="188754" cy="660709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 type="triangle" w="med" len="med"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4" name="Line 13"/>
              <p:cNvSpPr>
                <a:spLocks noChangeShapeType="1"/>
              </p:cNvSpPr>
              <p:nvPr/>
            </p:nvSpPr>
            <p:spPr bwMode="auto">
              <a:xfrm>
                <a:off x="5031689" y="4911267"/>
                <a:ext cx="0" cy="643012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12"/>
              <p:cNvSpPr>
                <a:spLocks/>
              </p:cNvSpPr>
              <p:nvPr/>
            </p:nvSpPr>
            <p:spPr bwMode="auto">
              <a:xfrm>
                <a:off x="5021858" y="5552313"/>
                <a:ext cx="230043" cy="202539"/>
              </a:xfrm>
              <a:custGeom>
                <a:avLst/>
                <a:gdLst>
                  <a:gd name="T0" fmla="*/ 234 w 117"/>
                  <a:gd name="T1" fmla="*/ 206 h 103"/>
                  <a:gd name="T2" fmla="*/ 0 w 117"/>
                  <a:gd name="T3" fmla="*/ 0 h 103"/>
                  <a:gd name="T4" fmla="*/ 0 60000 65536"/>
                  <a:gd name="T5" fmla="*/ 0 60000 65536"/>
                  <a:gd name="T6" fmla="*/ 0 w 117"/>
                  <a:gd name="T7" fmla="*/ 0 h 103"/>
                  <a:gd name="T8" fmla="*/ 117 w 117"/>
                  <a:gd name="T9" fmla="*/ 103 h 10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7" h="103">
                    <a:moveTo>
                      <a:pt x="117" y="103"/>
                    </a:move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46" name="Line 11"/>
              <p:cNvSpPr>
                <a:spLocks noChangeShapeType="1"/>
              </p:cNvSpPr>
              <p:nvPr/>
            </p:nvSpPr>
            <p:spPr bwMode="auto">
              <a:xfrm>
                <a:off x="1327399" y="5554279"/>
                <a:ext cx="0" cy="71380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10"/>
              <p:cNvSpPr>
                <a:spLocks noChangeShapeType="1"/>
              </p:cNvSpPr>
              <p:nvPr/>
            </p:nvSpPr>
            <p:spPr bwMode="auto">
              <a:xfrm flipH="1">
                <a:off x="1327399" y="6268081"/>
                <a:ext cx="80416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9"/>
              <p:cNvSpPr>
                <a:spLocks noChangeShapeType="1"/>
              </p:cNvSpPr>
              <p:nvPr/>
            </p:nvSpPr>
            <p:spPr bwMode="auto">
              <a:xfrm flipH="1" flipV="1">
                <a:off x="1327399" y="6268081"/>
                <a:ext cx="269367" cy="26743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Text Box 8"/>
              <p:cNvSpPr txBox="1">
                <a:spLocks noChangeArrowheads="1"/>
              </p:cNvSpPr>
              <p:nvPr/>
            </p:nvSpPr>
            <p:spPr bwMode="auto">
              <a:xfrm>
                <a:off x="971520" y="5375337"/>
                <a:ext cx="369642" cy="454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solidFill>
                      <a:srgbClr val="000000"/>
                    </a:solidFill>
                    <a:latin typeface="Calibri" pitchFamily="34" charset="0"/>
                    <a:ea typeface="Times New Roman" pitchFamily="18" charset="0"/>
                    <a:cs typeface="Arial" charset="0"/>
                  </a:rPr>
                  <a:t>x</a:t>
                </a:r>
                <a:endParaRPr lang="en-GB">
                  <a:latin typeface="Calibri" pitchFamily="34" charset="0"/>
                  <a:ea typeface="Times New Roman" pitchFamily="18" charset="0"/>
                  <a:cs typeface="Arial" charset="0"/>
                </a:endParaRPr>
              </a:p>
            </p:txBody>
          </p:sp>
          <p:sp>
            <p:nvSpPr>
              <p:cNvPr id="50" name="Text Box 7"/>
              <p:cNvSpPr txBox="1">
                <a:spLocks noChangeArrowheads="1"/>
              </p:cNvSpPr>
              <p:nvPr/>
            </p:nvSpPr>
            <p:spPr bwMode="auto">
              <a:xfrm>
                <a:off x="1356892" y="6403762"/>
                <a:ext cx="369642" cy="454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solidFill>
                      <a:srgbClr val="000000"/>
                    </a:solidFill>
                    <a:latin typeface="Calibri" pitchFamily="34" charset="0"/>
                    <a:ea typeface="Times New Roman" pitchFamily="18" charset="0"/>
                    <a:cs typeface="Arial" charset="0"/>
                  </a:rPr>
                  <a:t>y</a:t>
                </a:r>
                <a:endParaRPr lang="en-GB">
                  <a:latin typeface="Calibri" pitchFamily="34" charset="0"/>
                  <a:ea typeface="Times New Roman" pitchFamily="18" charset="0"/>
                  <a:cs typeface="Arial" charset="0"/>
                </a:endParaRPr>
              </a:p>
            </p:txBody>
          </p:sp>
          <p:sp>
            <p:nvSpPr>
              <p:cNvPr id="51" name="Text Box 6"/>
              <p:cNvSpPr txBox="1">
                <a:spLocks noChangeArrowheads="1"/>
              </p:cNvSpPr>
              <p:nvPr/>
            </p:nvSpPr>
            <p:spPr bwMode="auto">
              <a:xfrm>
                <a:off x="1864167" y="6177627"/>
                <a:ext cx="369642" cy="454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solidFill>
                      <a:srgbClr val="000000"/>
                    </a:solidFill>
                    <a:latin typeface="Calibri" pitchFamily="34" charset="0"/>
                    <a:ea typeface="Times New Roman" pitchFamily="18" charset="0"/>
                    <a:cs typeface="Arial" charset="0"/>
                  </a:rPr>
                  <a:t>z</a:t>
                </a:r>
                <a:endParaRPr lang="en-GB">
                  <a:latin typeface="Calibri" pitchFamily="34" charset="0"/>
                  <a:ea typeface="Times New Roman" pitchFamily="18" charset="0"/>
                  <a:cs typeface="Arial" charset="0"/>
                </a:endParaRP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>
              <a:off x="5272976" y="5553074"/>
              <a:ext cx="3429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/>
            <p:cNvGrpSpPr/>
            <p:nvPr/>
          </p:nvGrpSpPr>
          <p:grpSpPr>
            <a:xfrm>
              <a:off x="6769231" y="5410200"/>
              <a:ext cx="536773" cy="429628"/>
              <a:chOff x="3111631" y="5410200"/>
              <a:chExt cx="536773" cy="429628"/>
            </a:xfrm>
          </p:grpSpPr>
          <p:sp>
            <p:nvSpPr>
              <p:cNvPr id="16" name="Line 35"/>
              <p:cNvSpPr>
                <a:spLocks noChangeShapeType="1"/>
              </p:cNvSpPr>
              <p:nvPr/>
            </p:nvSpPr>
            <p:spPr bwMode="auto">
              <a:xfrm flipH="1">
                <a:off x="3111631" y="5410200"/>
                <a:ext cx="257570" cy="262962"/>
              </a:xfrm>
              <a:prstGeom prst="line">
                <a:avLst/>
              </a:prstGeom>
              <a:noFill/>
              <a:ln w="9525">
                <a:solidFill>
                  <a:srgbClr val="333399"/>
                </a:solidFill>
                <a:round/>
                <a:headEnd/>
                <a:tailEnd type="triangl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7" name="Line 34"/>
              <p:cNvSpPr>
                <a:spLocks noChangeShapeType="1"/>
              </p:cNvSpPr>
              <p:nvPr/>
            </p:nvSpPr>
            <p:spPr bwMode="auto">
              <a:xfrm flipH="1">
                <a:off x="3202075" y="5410200"/>
                <a:ext cx="167126" cy="346295"/>
              </a:xfrm>
              <a:prstGeom prst="line">
                <a:avLst/>
              </a:prstGeom>
              <a:noFill/>
              <a:ln w="9525">
                <a:solidFill>
                  <a:srgbClr val="333399"/>
                </a:solidFill>
                <a:round/>
                <a:headEnd/>
                <a:tailEnd type="triangl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8" name="Line 33"/>
              <p:cNvSpPr>
                <a:spLocks noChangeShapeType="1"/>
              </p:cNvSpPr>
              <p:nvPr/>
            </p:nvSpPr>
            <p:spPr bwMode="auto">
              <a:xfrm flipH="1">
                <a:off x="3290553" y="5410200"/>
                <a:ext cx="78647" cy="346295"/>
              </a:xfrm>
              <a:prstGeom prst="line">
                <a:avLst/>
              </a:prstGeom>
              <a:noFill/>
              <a:ln w="9525">
                <a:solidFill>
                  <a:srgbClr val="333399"/>
                </a:solidFill>
                <a:round/>
                <a:headEnd/>
                <a:tailEnd type="triangl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3367241" y="5410200"/>
                <a:ext cx="281163" cy="429628"/>
                <a:chOff x="3367241" y="5410200"/>
                <a:chExt cx="281163" cy="429628"/>
              </a:xfrm>
            </p:grpSpPr>
            <p:sp>
              <p:nvSpPr>
                <p:cNvPr id="20" name="Line 32"/>
                <p:cNvSpPr>
                  <a:spLocks noChangeShapeType="1"/>
                </p:cNvSpPr>
                <p:nvPr/>
              </p:nvSpPr>
              <p:spPr bwMode="auto">
                <a:xfrm>
                  <a:off x="3367241" y="5410200"/>
                  <a:ext cx="281163" cy="297603"/>
                </a:xfrm>
                <a:prstGeom prst="line">
                  <a:avLst/>
                </a:prstGeom>
                <a:noFill/>
                <a:ln w="9525">
                  <a:solidFill>
                    <a:srgbClr val="333399"/>
                  </a:solidFill>
                  <a:round/>
                  <a:headEnd/>
                  <a:tailEnd type="triangle" w="med" len="med"/>
                </a:ln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21" name="Line 31"/>
                <p:cNvSpPr>
                  <a:spLocks noChangeShapeType="1"/>
                </p:cNvSpPr>
                <p:nvPr/>
              </p:nvSpPr>
              <p:spPr bwMode="auto">
                <a:xfrm>
                  <a:off x="3367241" y="5410200"/>
                  <a:ext cx="187671" cy="363251"/>
                </a:xfrm>
                <a:prstGeom prst="line">
                  <a:avLst/>
                </a:prstGeom>
                <a:noFill/>
                <a:ln w="9525">
                  <a:solidFill>
                    <a:srgbClr val="333399"/>
                  </a:solidFill>
                  <a:round/>
                  <a:headEnd/>
                  <a:tailEnd type="triangle" w="med" len="med"/>
                </a:ln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22" name="Line 30"/>
                <p:cNvSpPr>
                  <a:spLocks noChangeShapeType="1"/>
                </p:cNvSpPr>
                <p:nvPr/>
              </p:nvSpPr>
              <p:spPr bwMode="auto">
                <a:xfrm>
                  <a:off x="3367241" y="5410200"/>
                  <a:ext cx="62557" cy="429628"/>
                </a:xfrm>
                <a:prstGeom prst="line">
                  <a:avLst/>
                </a:prstGeom>
                <a:noFill/>
                <a:ln w="9525">
                  <a:solidFill>
                    <a:srgbClr val="333399"/>
                  </a:solidFill>
                  <a:round/>
                  <a:headEnd/>
                  <a:tailEnd type="triangle" w="med" len="med"/>
                </a:ln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10" name="Straight Arrow Connector 9"/>
            <p:cNvCxnSpPr/>
            <p:nvPr/>
          </p:nvCxnSpPr>
          <p:spPr>
            <a:xfrm>
              <a:off x="7716777" y="3886200"/>
              <a:ext cx="609600" cy="1588"/>
            </a:xfrm>
            <a:prstGeom prst="straightConnector1">
              <a:avLst/>
            </a:prstGeom>
            <a:ln w="19050">
              <a:solidFill>
                <a:schemeClr val="tx2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640577" y="3886200"/>
              <a:ext cx="11224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2060"/>
                  </a:solidFill>
                </a:rPr>
                <a:t>scintillation light</a:t>
              </a:r>
              <a:endParaRPr lang="en-GB" sz="1100" dirty="0" smtClean="0">
                <a:solidFill>
                  <a:srgbClr val="002060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7716777" y="4343400"/>
              <a:ext cx="609600" cy="1588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640577" y="4343400"/>
              <a:ext cx="90601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2060"/>
                  </a:solidFill>
                </a:rPr>
                <a:t>wavelength </a:t>
              </a:r>
            </a:p>
            <a:p>
              <a:r>
                <a:rPr lang="en-US" sz="1100" dirty="0" smtClean="0">
                  <a:solidFill>
                    <a:srgbClr val="002060"/>
                  </a:solidFill>
                </a:rPr>
                <a:t>shifted light</a:t>
              </a:r>
              <a:endParaRPr lang="en-GB" sz="1100" dirty="0" smtClean="0">
                <a:solidFill>
                  <a:srgbClr val="002060"/>
                </a:solidFill>
              </a:endParaRPr>
            </a:p>
          </p:txBody>
        </p:sp>
        <p:sp>
          <p:nvSpPr>
            <p:cNvPr id="14" name="AutoShape 17"/>
            <p:cNvSpPr>
              <a:spLocks noChangeArrowheads="1"/>
            </p:cNvSpPr>
            <p:nvPr/>
          </p:nvSpPr>
          <p:spPr bwMode="auto">
            <a:xfrm flipH="1">
              <a:off x="4897245" y="4724400"/>
              <a:ext cx="2585531" cy="1872010"/>
            </a:xfrm>
            <a:prstGeom prst="cube">
              <a:avLst>
                <a:gd name="adj" fmla="val 96319"/>
              </a:avLst>
            </a:prstGeom>
            <a:solidFill>
              <a:schemeClr val="bg1">
                <a:alpha val="1098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" name="AutoShape 17"/>
            <p:cNvSpPr>
              <a:spLocks noChangeArrowheads="1"/>
            </p:cNvSpPr>
            <p:nvPr/>
          </p:nvSpPr>
          <p:spPr bwMode="auto">
            <a:xfrm flipH="1">
              <a:off x="6649845" y="4724400"/>
              <a:ext cx="2585531" cy="1872010"/>
            </a:xfrm>
            <a:prstGeom prst="cube">
              <a:avLst>
                <a:gd name="adj" fmla="val 96319"/>
              </a:avLst>
            </a:prstGeom>
            <a:solidFill>
              <a:schemeClr val="bg1">
                <a:alpha val="1098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304800" y="4114800"/>
            <a:ext cx="43434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Individual readout of crystals. Crystal address gives transverse coordinates (</a:t>
            </a:r>
            <a:r>
              <a:rPr lang="en-US" sz="1600" dirty="0" err="1" smtClean="0">
                <a:solidFill>
                  <a:srgbClr val="002060"/>
                </a:solidFill>
              </a:rPr>
              <a:t>x,y</a:t>
            </a:r>
            <a:r>
              <a:rPr lang="en-US" sz="1600" dirty="0" smtClean="0">
                <a:solidFill>
                  <a:srgbClr val="002060"/>
                </a:solidFill>
              </a:rPr>
              <a:t>)</a:t>
            </a:r>
          </a:p>
          <a:p>
            <a:pPr marL="234950" indent="-234950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Small crystal cross section </a:t>
            </a:r>
            <a:r>
              <a:rPr lang="en-US" sz="1600" dirty="0" smtClean="0">
                <a:solidFill>
                  <a:srgbClr val="C00000"/>
                </a:solidFill>
                <a:sym typeface="Wingdings" pitchFamily="2" charset="2"/>
              </a:rPr>
              <a:t> </a:t>
            </a:r>
            <a:r>
              <a:rPr lang="en-US" sz="1600" dirty="0" smtClean="0">
                <a:solidFill>
                  <a:srgbClr val="C00000"/>
                </a:solidFill>
              </a:rPr>
              <a:t>parallax error practically negligible</a:t>
            </a:r>
            <a:r>
              <a:rPr lang="en-US" sz="1600" dirty="0" smtClean="0">
                <a:solidFill>
                  <a:srgbClr val="002060"/>
                </a:solidFill>
              </a:rPr>
              <a:t> !</a:t>
            </a:r>
          </a:p>
          <a:p>
            <a:pPr marL="234950" indent="-234950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Additional layers allow to increase sensitivity</a:t>
            </a:r>
          </a:p>
          <a:p>
            <a:pPr marL="234950" indent="-234950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sym typeface="Wingdings" pitchFamily="2" charset="2"/>
              </a:rPr>
              <a:t> </a:t>
            </a:r>
            <a:r>
              <a:rPr lang="en-US" sz="1600" dirty="0" smtClean="0">
                <a:solidFill>
                  <a:srgbClr val="C00000"/>
                </a:solidFill>
              </a:rPr>
              <a:t>Spatial resolution and sensitivity are decoupled and can be optimized independently</a:t>
            </a:r>
          </a:p>
          <a:p>
            <a:pPr marL="234950" indent="-234950">
              <a:buFont typeface="Arial" pitchFamily="34" charset="0"/>
              <a:buChar char="•"/>
            </a:pPr>
            <a:endParaRPr lang="en-US" sz="1600" dirty="0" smtClean="0">
              <a:solidFill>
                <a:srgbClr val="002060"/>
              </a:solidFill>
            </a:endParaRPr>
          </a:p>
          <a:p>
            <a:pPr marL="234950" indent="-234950"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2060"/>
                </a:solidFill>
              </a:rPr>
              <a:t>How to read crystals ?</a:t>
            </a:r>
          </a:p>
          <a:p>
            <a:pPr marL="234950" indent="-234950"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2060"/>
                </a:solidFill>
              </a:rPr>
              <a:t>How to measure axial coordinate ?</a:t>
            </a:r>
            <a:endParaRPr lang="en-GB" b="1" dirty="0" smtClean="0">
              <a:solidFill>
                <a:srgbClr val="002060"/>
              </a:solidFill>
            </a:endParaRPr>
          </a:p>
        </p:txBody>
      </p:sp>
      <p:sp>
        <p:nvSpPr>
          <p:cNvPr id="62" name="Line 11"/>
          <p:cNvSpPr>
            <a:spLocks noChangeShapeType="1"/>
          </p:cNvSpPr>
          <p:nvPr/>
        </p:nvSpPr>
        <p:spPr bwMode="auto">
          <a:xfrm flipH="1">
            <a:off x="363970" y="1295400"/>
            <a:ext cx="16858" cy="571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" name="Line 10"/>
          <p:cNvSpPr>
            <a:spLocks noChangeShapeType="1"/>
          </p:cNvSpPr>
          <p:nvPr/>
        </p:nvSpPr>
        <p:spPr bwMode="auto">
          <a:xfrm flipH="1">
            <a:off x="363970" y="1600200"/>
            <a:ext cx="474058" cy="26642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" name="Line 9"/>
          <p:cNvSpPr>
            <a:spLocks noChangeShapeType="1"/>
          </p:cNvSpPr>
          <p:nvPr/>
        </p:nvSpPr>
        <p:spPr bwMode="auto">
          <a:xfrm flipH="1" flipV="1">
            <a:off x="363970" y="1866624"/>
            <a:ext cx="550258" cy="3837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361606" y="1114425"/>
            <a:ext cx="457372" cy="562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x</a:t>
            </a:r>
            <a:endParaRPr lang="en-GB" dirty="0">
              <a:latin typeface="Calibri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609600" y="1828800"/>
            <a:ext cx="457372" cy="562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y</a:t>
            </a:r>
            <a:endParaRPr lang="en-GB" dirty="0">
              <a:latin typeface="Calibri" pitchFamily="34" charset="0"/>
              <a:ea typeface="Times New Roman" pitchFamily="18" charset="0"/>
              <a:cs typeface="Arial" charset="0"/>
            </a:endParaRPr>
          </a:p>
        </p:txBody>
      </p:sp>
      <p:sp>
        <p:nvSpPr>
          <p:cNvPr id="67" name="Text Box 6"/>
          <p:cNvSpPr txBox="1">
            <a:spLocks noChangeArrowheads="1"/>
          </p:cNvSpPr>
          <p:nvPr/>
        </p:nvSpPr>
        <p:spPr bwMode="auto">
          <a:xfrm>
            <a:off x="761828" y="1342956"/>
            <a:ext cx="457372" cy="562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z</a:t>
            </a:r>
            <a:endParaRPr lang="en-GB" dirty="0">
              <a:latin typeface="Calibri" pitchFamily="34" charset="0"/>
              <a:ea typeface="Times New Roman" pitchFamily="18" charset="0"/>
              <a:cs typeface="Arial" charset="0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4724400" y="1263650"/>
            <a:ext cx="4105275" cy="2470150"/>
            <a:chOff x="4724400" y="1263650"/>
            <a:chExt cx="4105275" cy="2470150"/>
          </a:xfrm>
        </p:grpSpPr>
        <p:pic>
          <p:nvPicPr>
            <p:cNvPr id="3" name="Picture 2" descr="EvalModul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4724400" y="1263650"/>
              <a:ext cx="4105275" cy="2470150"/>
            </a:xfrm>
            <a:prstGeom prst="rect">
              <a:avLst/>
            </a:prstGeom>
            <a:noFill/>
          </p:spPr>
        </p:pic>
        <p:sp>
          <p:nvSpPr>
            <p:cNvPr id="68" name="TextBox 67"/>
            <p:cNvSpPr txBox="1"/>
            <p:nvPr/>
          </p:nvSpPr>
          <p:spPr>
            <a:xfrm>
              <a:off x="5610962" y="1628800"/>
              <a:ext cx="4732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 err="1" smtClean="0"/>
                <a:t>SiPM</a:t>
              </a:r>
              <a:endParaRPr lang="en-GB" sz="1100" dirty="0" smtClean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316416" y="1702961"/>
              <a:ext cx="4732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 err="1" smtClean="0"/>
                <a:t>SiPM</a:t>
              </a:r>
              <a:endParaRPr lang="en-GB" sz="1100" dirty="0" smtClean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154738" y="2205038"/>
            <a:ext cx="1081087" cy="1908175"/>
            <a:chOff x="6154738" y="2205038"/>
            <a:chExt cx="1081087" cy="1908175"/>
          </a:xfrm>
        </p:grpSpPr>
        <p:sp>
          <p:nvSpPr>
            <p:cNvPr id="59" name="AutoShape 10"/>
            <p:cNvSpPr>
              <a:spLocks noChangeArrowheads="1"/>
            </p:cNvSpPr>
            <p:nvPr/>
          </p:nvSpPr>
          <p:spPr bwMode="auto">
            <a:xfrm>
              <a:off x="6154738" y="2205038"/>
              <a:ext cx="1081087" cy="827087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Calibri" pitchFamily="34" charset="0"/>
              </a:endParaRPr>
            </a:p>
          </p:txBody>
        </p:sp>
        <p:sp>
          <p:nvSpPr>
            <p:cNvPr id="60" name="AutoShape 11"/>
            <p:cNvSpPr>
              <a:spLocks noChangeArrowheads="1"/>
            </p:cNvSpPr>
            <p:nvPr/>
          </p:nvSpPr>
          <p:spPr bwMode="auto">
            <a:xfrm>
              <a:off x="6537325" y="3032125"/>
              <a:ext cx="396875" cy="1081088"/>
            </a:xfrm>
            <a:prstGeom prst="downArrow">
              <a:avLst>
                <a:gd name="adj1" fmla="val 50000"/>
                <a:gd name="adj2" fmla="val 68100"/>
              </a:avLst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n-GB">
                <a:latin typeface="Calibri" pitchFamily="34" charset="0"/>
              </a:endParaRPr>
            </a:p>
          </p:txBody>
        </p:sp>
      </p:grpSp>
      <p:cxnSp>
        <p:nvCxnSpPr>
          <p:cNvPr id="72" name="Straight Connector 71"/>
          <p:cNvCxnSpPr/>
          <p:nvPr/>
        </p:nvCxnSpPr>
        <p:spPr>
          <a:xfrm flipH="1">
            <a:off x="6515100" y="2662238"/>
            <a:ext cx="1476376" cy="90963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6453188" y="2667000"/>
            <a:ext cx="1590676" cy="96678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 flipV="1">
            <a:off x="6524625" y="2774578"/>
            <a:ext cx="675187" cy="36004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 flipV="1">
            <a:off x="6421062" y="2839443"/>
            <a:ext cx="675187" cy="36004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6324670" y="2900556"/>
            <a:ext cx="675187" cy="36004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6998494" y="3260596"/>
            <a:ext cx="1363" cy="4457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7103274" y="3201071"/>
            <a:ext cx="1363" cy="4457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H="1">
            <a:off x="7197622" y="3144009"/>
            <a:ext cx="1363" cy="4457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 flipV="1">
            <a:off x="7042940" y="2458988"/>
            <a:ext cx="675187" cy="36004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 flipV="1">
            <a:off x="6939377" y="2523853"/>
            <a:ext cx="675187" cy="36004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 flipV="1">
            <a:off x="6842985" y="2584966"/>
            <a:ext cx="675187" cy="36004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H="1">
            <a:off x="7516809" y="2945006"/>
            <a:ext cx="1363" cy="4457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H="1">
            <a:off x="7621589" y="2885481"/>
            <a:ext cx="1363" cy="4457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7715937" y="2828419"/>
            <a:ext cx="1363" cy="4457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 flipV="1">
            <a:off x="6228184" y="1988840"/>
            <a:ext cx="587111" cy="31978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 flipV="1">
            <a:off x="6125436" y="2060848"/>
            <a:ext cx="586296" cy="31263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 flipV="1">
            <a:off x="6045948" y="2128602"/>
            <a:ext cx="569392" cy="30599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H="1" flipV="1">
            <a:off x="5706588" y="2308622"/>
            <a:ext cx="587255" cy="30073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 flipV="1">
            <a:off x="5624513" y="2371725"/>
            <a:ext cx="565767" cy="3024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 flipV="1">
            <a:off x="5524500" y="2433638"/>
            <a:ext cx="569388" cy="3016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5317355" y="1809750"/>
            <a:ext cx="1207270" cy="74556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86999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958"/>
    </mc:Choice>
    <mc:Fallback xmlns="">
      <p:transition spd="slow" advTm="589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25</a:t>
            </a:fld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769214"/>
            <a:ext cx="4386263" cy="375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560392"/>
            <a:ext cx="3090863" cy="239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728138"/>
            <a:ext cx="676275" cy="78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Isosceles Triangle 5"/>
          <p:cNvSpPr/>
          <p:nvPr/>
        </p:nvSpPr>
        <p:spPr>
          <a:xfrm flipV="1">
            <a:off x="6497214" y="2451884"/>
            <a:ext cx="152400" cy="152400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47017" y="1817529"/>
            <a:ext cx="35646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</a:rPr>
              <a:t>It consists only of </a:t>
            </a:r>
            <a:r>
              <a:rPr lang="en-US" sz="1600" dirty="0" smtClean="0">
                <a:solidFill>
                  <a:srgbClr val="C00000"/>
                </a:solidFill>
              </a:rPr>
              <a:t>two camera modules </a:t>
            </a:r>
            <a:r>
              <a:rPr lang="en-US" sz="1600" dirty="0" smtClean="0">
                <a:solidFill>
                  <a:schemeClr val="tx2"/>
                </a:solidFill>
              </a:rPr>
              <a:t>à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</a:rPr>
              <a:t>48 crystals (6 layers x 8 crystals)</a:t>
            </a:r>
          </a:p>
          <a:p>
            <a:pPr marL="233363" indent="-233363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</a:rPr>
              <a:t>156 WLS strips (6 layers x 26 strips) </a:t>
            </a:r>
            <a:endParaRPr lang="en-GB" sz="1600" dirty="0" smtClean="0">
              <a:solidFill>
                <a:schemeClr val="tx2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7735094" y="3131098"/>
            <a:ext cx="381000" cy="158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27914" y="29413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7</a:t>
            </a:r>
            <a:endParaRPr lang="en-GB" dirty="0" smtClean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1200" y="4961468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3.5</a:t>
            </a:r>
            <a:endParaRPr lang="en-GB" dirty="0" smtClean="0">
              <a:solidFill>
                <a:srgbClr val="00206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895393" y="4941254"/>
            <a:ext cx="228600" cy="158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5696338" y="4799737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886062" y="4779523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 cstate="print"/>
          <a:srcRect l="2673" t="47183" r="22139"/>
          <a:stretch>
            <a:fillRect/>
          </a:stretch>
        </p:blipFill>
        <p:spPr bwMode="auto">
          <a:xfrm>
            <a:off x="228600" y="4617792"/>
            <a:ext cx="3429000" cy="2123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934943" y="5445224"/>
            <a:ext cx="3489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Crystals are staggered by 2 mm. Crystals and WLS strips are read out on alternate sides to allow maximum packing density.</a:t>
            </a:r>
            <a:endParaRPr lang="en-GB" sz="1400" dirty="0" smtClean="0">
              <a:solidFill>
                <a:srgbClr val="00206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rot="10800000">
            <a:off x="5715000" y="3017592"/>
            <a:ext cx="18288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>
            <a:off x="5715000" y="3398592"/>
            <a:ext cx="18288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5715000" y="3779592"/>
            <a:ext cx="18288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>
            <a:off x="5715000" y="4160592"/>
            <a:ext cx="18288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5715001" y="4541592"/>
            <a:ext cx="18288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001000" y="3931992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The layers are optically separated from each other.</a:t>
            </a:r>
            <a:endParaRPr lang="en-GB" sz="1200" dirty="0" smtClean="0">
              <a:solidFill>
                <a:srgbClr val="00206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0800000">
            <a:off x="7620000" y="4160592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0800000" flipV="1">
            <a:off x="7620000" y="4465392"/>
            <a:ext cx="381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60" descr="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11250" y="1110340"/>
            <a:ext cx="620488" cy="61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4"/>
          <p:cNvSpPr/>
          <p:nvPr/>
        </p:nvSpPr>
        <p:spPr>
          <a:xfrm>
            <a:off x="381000" y="1085253"/>
            <a:ext cx="79573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1600" dirty="0">
                <a:solidFill>
                  <a:schemeClr val="tx2"/>
                </a:solidFill>
              </a:rPr>
              <a:t>Since 2008, the </a:t>
            </a:r>
            <a:r>
              <a:rPr lang="it-IT" sz="1600" dirty="0">
                <a:solidFill>
                  <a:srgbClr val="C00000"/>
                </a:solidFill>
              </a:rPr>
              <a:t>AX-PET collaboration </a:t>
            </a:r>
            <a:r>
              <a:rPr lang="it-IT" sz="1600" dirty="0">
                <a:solidFill>
                  <a:schemeClr val="tx2"/>
                </a:solidFill>
              </a:rPr>
              <a:t>(Bari, Cagliari, CERN, Michigan, Ohio, Oslo, Tampere, Valencia, Zurich, &lt; 10 FTE ) has built and tested a fully operational </a:t>
            </a:r>
            <a:r>
              <a:rPr lang="it-IT" sz="1600" u="sng" dirty="0">
                <a:solidFill>
                  <a:srgbClr val="C00000"/>
                </a:solidFill>
              </a:rPr>
              <a:t>PET demonstrator scanner</a:t>
            </a:r>
            <a:r>
              <a:rPr lang="it-IT" sz="1600" dirty="0">
                <a:solidFill>
                  <a:schemeClr val="tx2"/>
                </a:solidFill>
              </a:rPr>
              <a:t>. </a:t>
            </a:r>
            <a:endParaRPr lang="en-US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88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05"/>
    </mc:Choice>
    <mc:Fallback xmlns="">
      <p:transition spd="slow" advTm="22405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A460-6458-477A-B7B5-8E85E4D9675B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381000"/>
            <a:ext cx="2108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AX-PET components</a:t>
            </a:r>
            <a:endParaRPr lang="en-GB" b="1" dirty="0">
              <a:solidFill>
                <a:srgbClr val="C00000"/>
              </a:solidFill>
            </a:endParaRPr>
          </a:p>
        </p:txBody>
      </p:sp>
      <p:pic>
        <p:nvPicPr>
          <p:cNvPr id="18434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r="10057"/>
          <a:stretch/>
        </p:blipFill>
        <p:spPr bwMode="auto">
          <a:xfrm>
            <a:off x="152400" y="3861048"/>
            <a:ext cx="3762375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1828800"/>
          <a:ext cx="4191000" cy="1927860"/>
        </p:xfrm>
        <a:graphic>
          <a:graphicData uri="http://schemas.openxmlformats.org/drawingml/2006/table">
            <a:tbl>
              <a:tblPr/>
              <a:tblGrid>
                <a:gridCol w="3048000"/>
                <a:gridCol w="11430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latin typeface="Calibri"/>
                          <a:ea typeface="SimSun"/>
                          <a:cs typeface="Times New Roman"/>
                        </a:rPr>
                        <a:t>Density [g/cm3]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7.1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Attenuation length for 511 keV [cm]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1.2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Wavelength of maximum emission [nm]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420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Refractive index at W.L. of max. emission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latin typeface="Calibri"/>
                          <a:ea typeface="SimSun"/>
                          <a:cs typeface="Times New Roman"/>
                        </a:rPr>
                        <a:t>1.81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Light yield [photons/keV]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Average temperature coefficient [%/K]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-0.28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Decay time [ns]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latin typeface="Calibri"/>
                          <a:ea typeface="SimSun"/>
                          <a:cs typeface="Times New Roman"/>
                        </a:rPr>
                        <a:t>Intrinsic energy resolution [%, FWHM]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latin typeface="Calibri"/>
                          <a:ea typeface="SimSun"/>
                          <a:cs typeface="Times New Roman"/>
                        </a:rPr>
                        <a:t>~8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Calibri"/>
                          <a:ea typeface="SimSun"/>
                          <a:cs typeface="Times New Roman"/>
                        </a:rPr>
                        <a:t>Natural radioactivity [</a:t>
                      </a:r>
                      <a:r>
                        <a:rPr lang="en-US" sz="1100" baseline="0" dirty="0" err="1" smtClean="0">
                          <a:latin typeface="+mn-lt"/>
                          <a:ea typeface="SimSun"/>
                          <a:cs typeface="Times New Roman"/>
                        </a:rPr>
                        <a:t>Bq</a:t>
                      </a:r>
                      <a:r>
                        <a:rPr lang="en-US" sz="1100" baseline="0" dirty="0" smtClean="0">
                          <a:latin typeface="+mn-lt"/>
                          <a:ea typeface="SimSun"/>
                          <a:cs typeface="Times New Roman"/>
                        </a:rPr>
                        <a:t>/cm</a:t>
                      </a:r>
                      <a:r>
                        <a:rPr lang="en-US" sz="1100" baseline="30000" dirty="0" smtClean="0">
                          <a:latin typeface="+mn-lt"/>
                          <a:ea typeface="SimSun"/>
                          <a:cs typeface="Times New Roman"/>
                        </a:rPr>
                        <a:t>3</a:t>
                      </a:r>
                      <a:r>
                        <a:rPr lang="en-US" sz="1100" baseline="0" dirty="0" smtClean="0">
                          <a:latin typeface="+mn-lt"/>
                          <a:ea typeface="SimSun"/>
                          <a:cs typeface="Times New Roman"/>
                        </a:rPr>
                        <a:t>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Calibri"/>
                          <a:ea typeface="SimSun"/>
                          <a:cs typeface="Times New Roman"/>
                        </a:rPr>
                        <a:t>~300</a:t>
                      </a:r>
                      <a:endParaRPr lang="en-US" sz="1100" baseline="30000" dirty="0" smtClean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Calibri"/>
                          <a:ea typeface="SimSun"/>
                          <a:cs typeface="Times New Roman"/>
                        </a:rPr>
                        <a:t>Effective optical absorption</a:t>
                      </a:r>
                      <a:r>
                        <a:rPr lang="en-US" sz="1100" baseline="0" dirty="0" smtClean="0">
                          <a:latin typeface="Calibri"/>
                          <a:ea typeface="SimSun"/>
                          <a:cs typeface="Times New Roman"/>
                        </a:rPr>
                        <a:t> length [mm]</a:t>
                      </a:r>
                      <a:endParaRPr lang="en-GB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 smtClean="0">
                          <a:latin typeface="Calibri"/>
                          <a:ea typeface="SimSun"/>
                          <a:cs typeface="Times New Roman"/>
                        </a:rPr>
                        <a:t>~ 420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81000" y="829162"/>
            <a:ext cx="8229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The </a:t>
            </a:r>
            <a:r>
              <a:rPr kumimoji="0" lang="en-GB" sz="1600" b="1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scintillator</a:t>
            </a: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 crystals 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are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Ce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 doped LYSO (Lu</a:t>
            </a:r>
            <a:r>
              <a:rPr kumimoji="0" lang="en-GB" sz="16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1.8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Y</a:t>
            </a:r>
            <a:r>
              <a:rPr kumimoji="0" lang="en-GB" sz="16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.2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SiO</a:t>
            </a:r>
            <a:r>
              <a:rPr kumimoji="0" lang="en-GB" sz="16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5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:Ce) single crystals, fabricated by Saint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Gobain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 and commercialized under the trade name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PreLude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 420.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itchFamily="34" charset="0"/>
              <a:ea typeface="SimSun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SimSun"/>
                <a:cs typeface="Times New Roman" pitchFamily="18" charset="0"/>
              </a:rPr>
              <a:t>The main characteristics are: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8" name="Picture 11" descr="LYS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981200"/>
            <a:ext cx="3133725" cy="235562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724400" y="4419600"/>
            <a:ext cx="3962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</a:rPr>
              <a:t>Dimensions: 3 x 3 x 100 mm</a:t>
            </a:r>
            <a:r>
              <a:rPr lang="en-US" sz="1600" baseline="30000" dirty="0" smtClean="0">
                <a:solidFill>
                  <a:schemeClr val="tx2"/>
                </a:solidFill>
              </a:rPr>
              <a:t>3</a:t>
            </a:r>
          </a:p>
          <a:p>
            <a:endParaRPr lang="en-US" sz="1400" dirty="0">
              <a:solidFill>
                <a:schemeClr val="tx2"/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61" y="4304903"/>
            <a:ext cx="2409825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4596571"/>
            <a:ext cx="849585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PMT (with borosilicate window)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02335" y="4196988"/>
            <a:ext cx="1012651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Hamamatsu </a:t>
            </a:r>
            <a:r>
              <a:rPr lang="en-GB" sz="1100" dirty="0" err="1" smtClean="0"/>
              <a:t>SiPM</a:t>
            </a:r>
            <a:r>
              <a:rPr lang="en-GB" sz="1100" dirty="0" smtClean="0"/>
              <a:t> (MPPC)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547664" y="4596571"/>
            <a:ext cx="288032" cy="313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131840" y="4596571"/>
            <a:ext cx="288032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6200000">
            <a:off x="-959670" y="5117180"/>
            <a:ext cx="25202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00B0F0"/>
                </a:solidFill>
              </a:rPr>
              <a:t>Emission / detection efficiency (</a:t>
            </a:r>
            <a:r>
              <a:rPr lang="en-GB" sz="1200" b="1" dirty="0" err="1" smtClean="0">
                <a:solidFill>
                  <a:srgbClr val="00B0F0"/>
                </a:solidFill>
              </a:rPr>
              <a:t>a.u</a:t>
            </a:r>
            <a:r>
              <a:rPr lang="en-GB" sz="1200" b="1" dirty="0" smtClean="0">
                <a:solidFill>
                  <a:srgbClr val="00B0F0"/>
                </a:solidFill>
              </a:rPr>
              <a:t>.)</a:t>
            </a:r>
          </a:p>
        </p:txBody>
      </p:sp>
      <p:pic>
        <p:nvPicPr>
          <p:cNvPr id="18" name="Picture 60" descr="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16416" y="938994"/>
            <a:ext cx="620488" cy="61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831667" y="2396934"/>
            <a:ext cx="1296144" cy="1200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>
                <a:solidFill>
                  <a:srgbClr val="002060"/>
                </a:solidFill>
              </a:rPr>
              <a:t>One end is read out, the other end is mirror-coated (evaporated Al-film).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0" y="5090404"/>
            <a:ext cx="46542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This determines the transverse resolution (1 module).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Expect: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ymbol" pitchFamily="18" charset="2"/>
                <a:sym typeface="Wingdings" pitchFamily="2" charset="2"/>
              </a:rPr>
              <a:t>s</a:t>
            </a:r>
            <a:r>
              <a:rPr lang="en-US" sz="1600" baseline="-25000" dirty="0" err="1" smtClean="0">
                <a:solidFill>
                  <a:srgbClr val="C00000"/>
                </a:solidFill>
                <a:sym typeface="Wingdings" pitchFamily="2" charset="2"/>
              </a:rPr>
              <a:t>x</a:t>
            </a:r>
            <a:r>
              <a:rPr lang="en-US" sz="1600" dirty="0" smtClean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600" dirty="0">
                <a:solidFill>
                  <a:srgbClr val="C00000"/>
                </a:solidFill>
                <a:sym typeface="Wingdings" pitchFamily="2" charset="2"/>
              </a:rPr>
              <a:t>= </a:t>
            </a:r>
            <a:r>
              <a:rPr lang="en-US" sz="1600" dirty="0" err="1">
                <a:solidFill>
                  <a:srgbClr val="C00000"/>
                </a:solidFill>
                <a:latin typeface="Symbol" pitchFamily="18" charset="2"/>
                <a:sym typeface="Wingdings" pitchFamily="2" charset="2"/>
              </a:rPr>
              <a:t>s</a:t>
            </a:r>
            <a:r>
              <a:rPr lang="en-US" sz="1600" baseline="-25000" dirty="0" err="1">
                <a:solidFill>
                  <a:srgbClr val="C00000"/>
                </a:solidFill>
                <a:sym typeface="Wingdings" pitchFamily="2" charset="2"/>
              </a:rPr>
              <a:t>y</a:t>
            </a:r>
            <a:r>
              <a:rPr lang="en-US" sz="1600" dirty="0">
                <a:solidFill>
                  <a:srgbClr val="C00000"/>
                </a:solidFill>
                <a:sym typeface="Wingdings" pitchFamily="2" charset="2"/>
              </a:rPr>
              <a:t> = 3/</a:t>
            </a:r>
            <a:r>
              <a:rPr lang="en-US" sz="1600" dirty="0" err="1">
                <a:solidFill>
                  <a:srgbClr val="C00000"/>
                </a:solidFill>
                <a:sym typeface="Wingdings" pitchFamily="2" charset="2"/>
              </a:rPr>
              <a:t>sqrt</a:t>
            </a:r>
            <a:r>
              <a:rPr lang="en-US" sz="1600" dirty="0">
                <a:solidFill>
                  <a:srgbClr val="C00000"/>
                </a:solidFill>
                <a:sym typeface="Wingdings" pitchFamily="2" charset="2"/>
              </a:rPr>
              <a:t>(12) ~ 0.86 </a:t>
            </a:r>
            <a:r>
              <a:rPr lang="en-US" sz="1600" dirty="0" smtClean="0">
                <a:solidFill>
                  <a:srgbClr val="C00000"/>
                </a:solidFill>
                <a:sym typeface="Wingdings" pitchFamily="2" charset="2"/>
              </a:rPr>
              <a:t>mm </a:t>
            </a:r>
          </a:p>
          <a:p>
            <a:r>
              <a:rPr lang="en-US" sz="1600" dirty="0" smtClean="0">
                <a:solidFill>
                  <a:srgbClr val="C00000"/>
                </a:solidFill>
                <a:sym typeface="Wingdings" pitchFamily="2" charset="2"/>
              </a:rPr>
              <a:t>		            </a:t>
            </a:r>
            <a:r>
              <a:rPr lang="en-US" sz="1600" dirty="0">
                <a:solidFill>
                  <a:srgbClr val="C00000"/>
                </a:solidFill>
                <a:sym typeface="Wingdings" pitchFamily="2" charset="2"/>
              </a:rPr>
              <a:t>(2 mm FWHM)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endParaRPr lang="en-GB" sz="1600" dirty="0">
              <a:solidFill>
                <a:schemeClr val="tx2"/>
              </a:solidFill>
            </a:endParaRPr>
          </a:p>
          <a:p>
            <a:endParaRPr lang="en-GB" sz="1600" dirty="0" smtClean="0">
              <a:solidFill>
                <a:schemeClr val="tx2"/>
              </a:solidFill>
            </a:endParaRPr>
          </a:p>
        </p:txBody>
      </p:sp>
      <p:sp>
        <p:nvSpPr>
          <p:cNvPr id="20" name="Oval Callout 19"/>
          <p:cNvSpPr/>
          <p:nvPr/>
        </p:nvSpPr>
        <p:spPr>
          <a:xfrm>
            <a:off x="5827132" y="4351012"/>
            <a:ext cx="464130" cy="522422"/>
          </a:xfrm>
          <a:prstGeom prst="wedgeEllipseCallout">
            <a:avLst>
              <a:gd name="adj1" fmla="val -219169"/>
              <a:gd name="adj2" fmla="val 11250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93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644"/>
    </mc:Choice>
    <mc:Fallback xmlns="">
      <p:transition spd="slow" advTm="42644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C. Joram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A460-6458-477A-B7B5-8E85E4D9675B}" type="slidenum">
              <a:rPr lang="en-GB" smtClean="0"/>
              <a:pPr/>
              <a:t>27</a:t>
            </a:fld>
            <a:endParaRPr lang="en-GB" dirty="0"/>
          </a:p>
        </p:txBody>
      </p:sp>
      <p:pic>
        <p:nvPicPr>
          <p:cNvPr id="2253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85800"/>
            <a:ext cx="3821113" cy="351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0" y="3905250"/>
          <a:ext cx="4572000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7" name="Graph" r:id="rId4" imgW="2802941" imgH="2178710" progId="Origin50.Graph">
                  <p:embed/>
                </p:oleObj>
              </mc:Choice>
              <mc:Fallback>
                <p:oleObj name="Graph" r:id="rId4" imgW="2802941" imgH="217871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8394" b="8394"/>
                      <a:stretch>
                        <a:fillRect/>
                      </a:stretch>
                    </p:blipFill>
                    <p:spPr bwMode="auto">
                      <a:xfrm>
                        <a:off x="0" y="3905250"/>
                        <a:ext cx="4572000" cy="29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8" descr="WLS2"/>
          <p:cNvPicPr>
            <a:picLocks noChangeAspect="1" noChangeArrowheads="1"/>
          </p:cNvPicPr>
          <p:nvPr/>
        </p:nvPicPr>
        <p:blipFill rotWithShape="1">
          <a:blip r:embed="rId6" cstate="print"/>
          <a:srcRect l="12561" t="11958" r="44243" b="25859"/>
          <a:stretch/>
        </p:blipFill>
        <p:spPr bwMode="auto">
          <a:xfrm>
            <a:off x="5204952" y="4480560"/>
            <a:ext cx="1834356" cy="19812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41176" y="891272"/>
            <a:ext cx="4114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The </a:t>
            </a:r>
            <a:r>
              <a:rPr lang="en-US" sz="1400" b="1" dirty="0" smtClean="0">
                <a:solidFill>
                  <a:srgbClr val="002060"/>
                </a:solidFill>
              </a:rPr>
              <a:t>WLS strips </a:t>
            </a:r>
            <a:r>
              <a:rPr lang="en-US" sz="1400" dirty="0" smtClean="0">
                <a:solidFill>
                  <a:srgbClr val="002060"/>
                </a:solidFill>
              </a:rPr>
              <a:t>are of type EJ-280-10x from </a:t>
            </a:r>
            <a:r>
              <a:rPr lang="en-US" sz="1400" dirty="0" err="1" smtClean="0">
                <a:solidFill>
                  <a:srgbClr val="002060"/>
                </a:solidFill>
              </a:rPr>
              <a:t>Eljen</a:t>
            </a:r>
            <a:r>
              <a:rPr lang="en-US" sz="1400" dirty="0" smtClean="0">
                <a:solidFill>
                  <a:srgbClr val="002060"/>
                </a:solidFill>
              </a:rPr>
              <a:t> Technologies </a:t>
            </a:r>
          </a:p>
          <a:p>
            <a:endParaRPr lang="en-US" sz="1400" dirty="0" smtClean="0">
              <a:solidFill>
                <a:srgbClr val="002060"/>
              </a:solidFill>
            </a:endParaRPr>
          </a:p>
          <a:p>
            <a:pPr marL="173038" indent="-173038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</a:rPr>
              <a:t>Shift light from blue to green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</a:rPr>
              <a:t>Density: 1.023 g/cm3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</a:rPr>
              <a:t>Absorption length for blue light: 0.4mm (10 x standard concentration)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</a:rPr>
              <a:t>Index of reflection: 1.58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</a:rPr>
              <a:t>Decay time: 8.5ns</a:t>
            </a:r>
          </a:p>
          <a:p>
            <a:pPr marL="173038" indent="-173038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</a:rPr>
              <a:t>Size: 0.9×3×40mm</a:t>
            </a:r>
            <a:r>
              <a:rPr lang="en-US" sz="1400" baseline="30000" dirty="0" smtClean="0">
                <a:solidFill>
                  <a:srgbClr val="002060"/>
                </a:solidFill>
              </a:rPr>
              <a:t>3</a:t>
            </a:r>
            <a:endParaRPr lang="en-GB" sz="1400" baseline="30000" dirty="0" smtClean="0">
              <a:solidFill>
                <a:srgbClr val="002060"/>
              </a:solidFill>
            </a:endParaRPr>
          </a:p>
          <a:p>
            <a:pPr marL="173038" indent="-173038">
              <a:buFont typeface="Arial" pitchFamily="34" charset="0"/>
              <a:buChar char="•"/>
            </a:pPr>
            <a:endParaRPr lang="en-US" sz="1400" dirty="0" smtClean="0">
              <a:solidFill>
                <a:srgbClr val="002060"/>
              </a:solidFill>
            </a:endParaRPr>
          </a:p>
          <a:p>
            <a:pPr marL="173038" indent="-173038">
              <a:buFont typeface="Arial" pitchFamily="34" charset="0"/>
              <a:buChar char="•"/>
            </a:pPr>
            <a:endParaRPr lang="en-GB" sz="1400" dirty="0">
              <a:solidFill>
                <a:srgbClr val="002060"/>
              </a:solidFill>
            </a:endParaRPr>
          </a:p>
        </p:txBody>
      </p:sp>
      <p:pic>
        <p:nvPicPr>
          <p:cNvPr id="10" name="Picture 60" descr="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16416" y="938994"/>
            <a:ext cx="620488" cy="61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195736" y="3245762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/>
            <a:r>
              <a:rPr lang="en-US" sz="1200" dirty="0" err="1">
                <a:solidFill>
                  <a:srgbClr val="C00000"/>
                </a:solidFill>
                <a:latin typeface="Symbol" pitchFamily="18" charset="2"/>
                <a:sym typeface="Wingdings" pitchFamily="2" charset="2"/>
              </a:rPr>
              <a:t>s</a:t>
            </a:r>
            <a:r>
              <a:rPr lang="en-US" sz="1200" baseline="-25000" dirty="0" err="1">
                <a:solidFill>
                  <a:srgbClr val="C00000"/>
                </a:solidFill>
                <a:sym typeface="Wingdings" pitchFamily="2" charset="2"/>
              </a:rPr>
              <a:t>z</a:t>
            </a:r>
            <a:r>
              <a:rPr lang="en-US" sz="1200" dirty="0">
                <a:solidFill>
                  <a:srgbClr val="C00000"/>
                </a:solidFill>
                <a:sym typeface="Wingdings" pitchFamily="2" charset="2"/>
              </a:rPr>
              <a:t> = 3/</a:t>
            </a:r>
            <a:r>
              <a:rPr lang="en-US" sz="1200" dirty="0" err="1">
                <a:solidFill>
                  <a:srgbClr val="C00000"/>
                </a:solidFill>
                <a:sym typeface="Wingdings" pitchFamily="2" charset="2"/>
              </a:rPr>
              <a:t>sqrt</a:t>
            </a:r>
            <a:r>
              <a:rPr lang="en-US" sz="1200" dirty="0">
                <a:solidFill>
                  <a:srgbClr val="C00000"/>
                </a:solidFill>
                <a:sym typeface="Wingdings" pitchFamily="2" charset="2"/>
              </a:rPr>
              <a:t>(12) ~ 0.86 mm  </a:t>
            </a:r>
            <a:r>
              <a:rPr lang="en-US" sz="1200" dirty="0" smtClean="0">
                <a:solidFill>
                  <a:srgbClr val="C00000"/>
                </a:solidFill>
                <a:sym typeface="Wingdings" pitchFamily="2" charset="2"/>
              </a:rPr>
              <a:t>       </a:t>
            </a:r>
          </a:p>
          <a:p>
            <a:pPr marL="265113" indent="-265113"/>
            <a:r>
              <a:rPr lang="en-US" sz="1200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sz="1200" dirty="0" smtClean="0">
                <a:solidFill>
                  <a:srgbClr val="C00000"/>
                </a:solidFill>
                <a:sym typeface="Wingdings" pitchFamily="2" charset="2"/>
              </a:rPr>
              <a:t>                            (</a:t>
            </a:r>
            <a:r>
              <a:rPr lang="en-US" sz="1200" dirty="0">
                <a:solidFill>
                  <a:srgbClr val="C00000"/>
                </a:solidFill>
                <a:sym typeface="Wingdings" pitchFamily="2" charset="2"/>
              </a:rPr>
              <a:t>2 mm FWHM). </a:t>
            </a:r>
            <a:endParaRPr lang="en-US" sz="1200" dirty="0" smtClean="0">
              <a:solidFill>
                <a:srgbClr val="C00000"/>
              </a:solidFill>
              <a:sym typeface="Wingdings" pitchFamily="2" charset="2"/>
            </a:endParaRPr>
          </a:p>
          <a:p>
            <a:pPr marL="265113" indent="-265113"/>
            <a:r>
              <a:rPr lang="en-US" sz="1200" dirty="0" smtClean="0">
                <a:solidFill>
                  <a:srgbClr val="002060"/>
                </a:solidFill>
                <a:sym typeface="Wingdings" pitchFamily="2" charset="2"/>
              </a:rPr>
              <a:t>Use COG algorithm on top.</a:t>
            </a:r>
            <a:endParaRPr lang="en-US" sz="1200" dirty="0">
              <a:solidFill>
                <a:srgbClr val="002060"/>
              </a:solidFill>
              <a:sym typeface="Wingdings" pitchFamily="2" charset="2"/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1115617" y="2811925"/>
            <a:ext cx="232064" cy="288030"/>
          </a:xfrm>
          <a:prstGeom prst="wedgeEllipseCallout">
            <a:avLst>
              <a:gd name="adj1" fmla="val 393131"/>
              <a:gd name="adj2" fmla="val 18842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057232" y="5101679"/>
            <a:ext cx="15476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dirty="0">
                <a:solidFill>
                  <a:srgbClr val="002060"/>
                </a:solidFill>
              </a:rPr>
              <a:t>One end is read out, the other end is mirror-coated (evaporated Al-film).</a:t>
            </a:r>
            <a:endParaRPr lang="en-GB" sz="1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83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9"/>
    </mc:Choice>
    <mc:Fallback xmlns="">
      <p:transition spd="slow" advTm="27469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A460-6458-477A-B7B5-8E85E4D9675B}" type="slidenum">
              <a:rPr lang="en-GB" smtClean="0">
                <a:solidFill>
                  <a:srgbClr val="002060"/>
                </a:solidFill>
              </a:rPr>
              <a:pPr/>
              <a:t>28</a:t>
            </a:fld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77552" y="1268760"/>
            <a:ext cx="55626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Two different types are used:</a:t>
            </a:r>
            <a:endParaRPr kumimoji="0" lang="en-GB" sz="10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SimSun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MPPC S10362-33-050C</a:t>
            </a:r>
            <a:r>
              <a:rPr kumimoji="0" lang="en-GB" sz="1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 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  <a:sym typeface="Wingdings" pitchFamily="2" charset="2"/>
              </a:rPr>
              <a:t> Crystal</a:t>
            </a:r>
            <a:r>
              <a:rPr kumimoji="0" lang="en-GB" sz="1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  <a:sym typeface="Wingdings" pitchFamily="2" charset="2"/>
              </a:rPr>
              <a:t> readout</a:t>
            </a:r>
            <a:endParaRPr kumimoji="0" lang="en-GB" sz="10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2286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002060"/>
                </a:solidFill>
                <a:latin typeface="Calibri" pitchFamily="34" charset="0"/>
                <a:ea typeface="SimSun" charset="-122"/>
                <a:cs typeface="Times New Roman" pitchFamily="18" charset="0"/>
              </a:rPr>
              <a:t>sensitive area: 3 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× 3 mm</a:t>
            </a:r>
            <a:r>
              <a:rPr kumimoji="0" lang="en-GB" sz="1400" b="0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2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.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pixel size: 50 × 50 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ymbol" pitchFamily="18" charset="2"/>
                <a:ea typeface="SimSun" charset="-122"/>
                <a:cs typeface="Times New Roman" pitchFamily="18" charset="0"/>
              </a:rPr>
              <a:t>m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m</a:t>
            </a:r>
            <a:r>
              <a:rPr kumimoji="0" lang="en-GB" sz="1400" b="0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2 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(60 × 60 = 3600 pixels)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Arial,Bold"/>
              </a:rPr>
              <a:t>typical operational voltage:</a:t>
            </a:r>
            <a:r>
              <a:rPr kumimoji="0" lang="en-GB" sz="1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Arial,Bold"/>
              </a:rPr>
              <a:t> 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Arial,Bold"/>
              </a:rPr>
              <a:t>70 V</a:t>
            </a:r>
            <a:r>
              <a:rPr lang="en-GB" sz="1050" dirty="0" smtClean="0">
                <a:solidFill>
                  <a:srgbClr val="002060"/>
                </a:solidFill>
                <a:latin typeface="Arial" pitchFamily="34" charset="0"/>
              </a:rPr>
              <a:t>.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Arial,Bold"/>
              </a:rPr>
              <a:t>Typical gain:</a:t>
            </a:r>
            <a:r>
              <a:rPr kumimoji="0" lang="en-GB" sz="1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Arial,Bold"/>
              </a:rPr>
              <a:t> 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Arial,Bold"/>
              </a:rPr>
              <a:t>7·10</a:t>
            </a:r>
            <a:r>
              <a:rPr kumimoji="0" lang="en-GB" sz="1400" b="0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Arial,Bold"/>
              </a:rPr>
              <a:t>5</a:t>
            </a:r>
            <a:r>
              <a:rPr lang="en-GB" sz="1050" dirty="0" smtClean="0">
                <a:solidFill>
                  <a:srgbClr val="002060"/>
                </a:solidFill>
                <a:latin typeface="Arial" pitchFamily="34" charset="0"/>
              </a:rPr>
              <a:t>.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Arial,Bold"/>
              </a:rPr>
              <a:t>Photon detection efficiency:</a:t>
            </a:r>
            <a:r>
              <a:rPr kumimoji="0" lang="en-GB" sz="1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Arial,Bold"/>
              </a:rPr>
              <a:t> 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Arial,Bold"/>
              </a:rPr>
              <a:t>~40 % (400 nm)</a:t>
            </a:r>
            <a:endParaRPr kumimoji="0" lang="en-GB" sz="10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SimSun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MPPC 3.22×1.19OCTAGON-SMD 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  <a:sym typeface="Wingdings" pitchFamily="2" charset="2"/>
              </a:rPr>
              <a:t> WLS readout</a:t>
            </a:r>
            <a:endParaRPr kumimoji="0" lang="en-GB" sz="10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custom specific device</a:t>
            </a: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002060"/>
                </a:solidFill>
                <a:latin typeface="Calibri" pitchFamily="34" charset="0"/>
                <a:ea typeface="SimSun" charset="-122"/>
                <a:cs typeface="Times New Roman" pitchFamily="18" charset="0"/>
              </a:rPr>
              <a:t>sensitive area. 3.22 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× 1.19 mm</a:t>
            </a:r>
            <a:r>
              <a:rPr kumimoji="0" lang="en-GB" sz="1400" b="0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2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SimSun" charset="-122"/>
              <a:cs typeface="Times New Roman" pitchFamily="18" charset="0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The pixel size is 70 × 70 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ymbol" pitchFamily="18" charset="2"/>
                <a:ea typeface="SimSun" charset="-122"/>
                <a:cs typeface="Times New Roman" pitchFamily="18" charset="0"/>
              </a:rPr>
              <a:t>m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m</a:t>
            </a:r>
            <a:r>
              <a:rPr kumimoji="0" lang="en-GB" sz="1400" b="0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2</a:t>
            </a:r>
            <a:r>
              <a:rPr kumimoji="0" lang="en-GB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SimSun" charset="-122"/>
                <a:cs typeface="Times New Roman" pitchFamily="18" charset="0"/>
              </a:rPr>
              <a:t>,(46 × 17 = 782 pixels). 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pic>
        <p:nvPicPr>
          <p:cNvPr id="8" name="Picture 1" descr="D:\Assembly\DSC01842.JPG"/>
          <p:cNvPicPr>
            <a:picLocks noChangeAspect="1" noChangeArrowheads="1"/>
          </p:cNvPicPr>
          <p:nvPr/>
        </p:nvPicPr>
        <p:blipFill>
          <a:blip r:embed="rId2" cstate="print"/>
          <a:srcRect r="22009"/>
          <a:stretch>
            <a:fillRect/>
          </a:stretch>
        </p:blipFill>
        <p:spPr bwMode="auto">
          <a:xfrm>
            <a:off x="5943600" y="1371600"/>
            <a:ext cx="2970213" cy="2549433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80999" y="868233"/>
            <a:ext cx="85328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>
                <a:solidFill>
                  <a:srgbClr val="002060"/>
                </a:solidFill>
                <a:latin typeface="Calibri" pitchFamily="34" charset="0"/>
                <a:ea typeface="SimSun" charset="-122"/>
                <a:cs typeface="Times New Roman" pitchFamily="18" charset="0"/>
              </a:rPr>
              <a:t>The </a:t>
            </a:r>
            <a:r>
              <a:rPr lang="en-GB" sz="1400" b="1" dirty="0" smtClean="0">
                <a:solidFill>
                  <a:srgbClr val="002060"/>
                </a:solidFill>
                <a:latin typeface="Calibri" pitchFamily="34" charset="0"/>
                <a:ea typeface="SimSun" charset="-122"/>
                <a:cs typeface="Times New Roman" pitchFamily="18" charset="0"/>
              </a:rPr>
              <a:t>photodetectors</a:t>
            </a:r>
            <a:r>
              <a:rPr lang="en-GB" sz="1400" dirty="0" smtClean="0">
                <a:solidFill>
                  <a:srgbClr val="002060"/>
                </a:solidFill>
                <a:latin typeface="Calibri" pitchFamily="34" charset="0"/>
                <a:ea typeface="SimSun" charset="-122"/>
                <a:cs typeface="Times New Roman" pitchFamily="18" charset="0"/>
              </a:rPr>
              <a:t> are </a:t>
            </a:r>
            <a:r>
              <a:rPr lang="en-GB" sz="1400" dirty="0" err="1" smtClean="0">
                <a:solidFill>
                  <a:srgbClr val="002060"/>
                </a:solidFill>
                <a:latin typeface="Calibri" pitchFamily="34" charset="0"/>
                <a:ea typeface="SimSun" charset="-122"/>
                <a:cs typeface="Times New Roman" pitchFamily="18" charset="0"/>
              </a:rPr>
              <a:t>SiPM</a:t>
            </a:r>
            <a:r>
              <a:rPr lang="en-GB" sz="1400" dirty="0" err="1">
                <a:solidFill>
                  <a:srgbClr val="002060"/>
                </a:solidFill>
                <a:latin typeface="Calibri" pitchFamily="34" charset="0"/>
                <a:ea typeface="SimSun" charset="-122"/>
                <a:cs typeface="Times New Roman" pitchFamily="18" charset="0"/>
              </a:rPr>
              <a:t>s</a:t>
            </a:r>
            <a:r>
              <a:rPr lang="en-GB" sz="1400" dirty="0" smtClean="0">
                <a:solidFill>
                  <a:srgbClr val="002060"/>
                </a:solidFill>
                <a:latin typeface="Calibri" pitchFamily="34" charset="0"/>
                <a:ea typeface="SimSun" charset="-122"/>
                <a:cs typeface="Times New Roman" pitchFamily="18" charset="0"/>
              </a:rPr>
              <a:t> of type MPPC from Hamamatsu. </a:t>
            </a:r>
          </a:p>
        </p:txBody>
      </p:sp>
      <p:pic>
        <p:nvPicPr>
          <p:cNvPr id="10" name="Picture 2" descr="D:\Assembly\DSC019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114800"/>
            <a:ext cx="2956560" cy="1979185"/>
          </a:xfrm>
          <a:prstGeom prst="rect">
            <a:avLst/>
          </a:prstGeom>
          <a:noFill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 flipH="1" flipV="1">
            <a:off x="381001" y="5943599"/>
            <a:ext cx="407963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81000" y="5410200"/>
            <a:ext cx="3842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The electrical connections to the MPPCs are made</a:t>
            </a:r>
          </a:p>
          <a:p>
            <a:r>
              <a:rPr lang="en-US" sz="1400" dirty="0" smtClean="0">
                <a:solidFill>
                  <a:srgbClr val="002060"/>
                </a:solidFill>
              </a:rPr>
              <a:t>via special </a:t>
            </a:r>
            <a:r>
              <a:rPr lang="en-US" sz="1400" dirty="0" err="1" smtClean="0">
                <a:solidFill>
                  <a:srgbClr val="002060"/>
                </a:solidFill>
              </a:rPr>
              <a:t>Kapton</a:t>
            </a:r>
            <a:r>
              <a:rPr lang="en-US" sz="1400" dirty="0" smtClean="0">
                <a:solidFill>
                  <a:srgbClr val="002060"/>
                </a:solidFill>
              </a:rPr>
              <a:t> cables soldered to the MPPCs.</a:t>
            </a:r>
            <a:endParaRPr lang="en-GB" sz="1400" dirty="0" smtClean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4191000"/>
            <a:ext cx="503362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</a:rPr>
              <a:t>Some MPPC ‘features’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</a:rPr>
              <a:t>Gain is temperature dependent (~5%/°K)	</a:t>
            </a:r>
            <a:r>
              <a:rPr lang="en-US" sz="1400" dirty="0" smtClean="0">
                <a:solidFill>
                  <a:srgbClr val="002060"/>
                </a:solidFill>
                <a:sym typeface="Wingdings" pitchFamily="2" charset="2"/>
              </a:rPr>
              <a:t> T monitoring</a:t>
            </a:r>
            <a:endParaRPr lang="en-US" sz="1400" dirty="0" smtClean="0">
              <a:solidFill>
                <a:srgbClr val="002060"/>
              </a:solidFill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</a:rPr>
              <a:t>Limited dynamic range </a:t>
            </a:r>
            <a:r>
              <a:rPr lang="en-US" sz="1400" dirty="0" smtClean="0">
                <a:solidFill>
                  <a:srgbClr val="002060"/>
                </a:solidFill>
                <a:sym typeface="Wingdings" pitchFamily="2" charset="2"/>
              </a:rPr>
              <a:t> saturation effects	 correction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  <a:sym typeface="Wingdings" pitchFamily="2" charset="2"/>
              </a:rPr>
              <a:t>Thermal noise, O(100 kHz) at 1 photon level.	 set threshold</a:t>
            </a:r>
            <a:endParaRPr lang="en-US" sz="1400" dirty="0" smtClean="0">
              <a:solidFill>
                <a:srgbClr val="002060"/>
              </a:solidFill>
            </a:endParaRPr>
          </a:p>
          <a:p>
            <a:pPr marL="228600" indent="-228600">
              <a:buFont typeface="Arial" pitchFamily="34" charset="0"/>
              <a:buChar char="•"/>
            </a:pPr>
            <a:endParaRPr lang="en-GB" sz="1400" dirty="0" smtClean="0">
              <a:solidFill>
                <a:srgbClr val="002060"/>
              </a:solidFill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6" t="12022" r="52000" b="12586"/>
          <a:stretch/>
        </p:blipFill>
        <p:spPr bwMode="auto">
          <a:xfrm rot="10800000">
            <a:off x="4572000" y="1481335"/>
            <a:ext cx="1085850" cy="1371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0" t="12733" r="21844" b="20775"/>
          <a:stretch/>
        </p:blipFill>
        <p:spPr bwMode="auto">
          <a:xfrm rot="5400000">
            <a:off x="4695193" y="3150560"/>
            <a:ext cx="1084844" cy="1209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0" descr="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16416" y="938994"/>
            <a:ext cx="620488" cy="61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105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01"/>
    </mc:Choice>
    <mc:Fallback xmlns="">
      <p:transition spd="slow" advTm="55901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9795-2196-4A5F-ACCD-6275D1787B38}" type="slidenum">
              <a:rPr lang="en-GB" smtClean="0"/>
              <a:pPr/>
              <a:t>29</a:t>
            </a:fld>
            <a:endParaRPr lang="en-GB"/>
          </a:p>
        </p:txBody>
      </p:sp>
      <p:pic>
        <p:nvPicPr>
          <p:cNvPr id="8" name="Picture 2" descr="D:\Complete_Module1\DSC02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564904"/>
            <a:ext cx="4142978" cy="313522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1520" y="1268760"/>
            <a:ext cx="45293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2"/>
                </a:solidFill>
              </a:rPr>
              <a:t>Fully assembled module (48 crystals, 156 WLS </a:t>
            </a:r>
            <a:r>
              <a:rPr lang="en-US" sz="1600" dirty="0" err="1" smtClean="0">
                <a:solidFill>
                  <a:schemeClr val="tx2"/>
                </a:solidFill>
              </a:rPr>
              <a:t>stips</a:t>
            </a:r>
            <a:r>
              <a:rPr lang="en-US" sz="1600" dirty="0" smtClean="0">
                <a:solidFill>
                  <a:schemeClr val="tx2"/>
                </a:solidFill>
              </a:rPr>
              <a:t>) </a:t>
            </a:r>
          </a:p>
          <a:p>
            <a:r>
              <a:rPr lang="en-US" sz="1600" dirty="0" smtClean="0">
                <a:solidFill>
                  <a:schemeClr val="tx2"/>
                </a:solidFill>
              </a:rPr>
              <a:t>+ lots of cables: 204 x (bias + signal out)</a:t>
            </a:r>
            <a:endParaRPr lang="en-GB" sz="1600" dirty="0" smtClean="0">
              <a:solidFill>
                <a:schemeClr val="tx2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3601" y="2348879"/>
            <a:ext cx="4223188" cy="36844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</p:pic>
      <p:pic>
        <p:nvPicPr>
          <p:cNvPr id="10" name="Picture 60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938994"/>
            <a:ext cx="620488" cy="61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527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13"/>
    </mc:Choice>
    <mc:Fallback xmlns="">
      <p:transition spd="slow" advTm="25013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69115" y="6597352"/>
            <a:ext cx="2133600" cy="365125"/>
          </a:xfrm>
        </p:spPr>
        <p:txBody>
          <a:bodyPr/>
          <a:lstStyle/>
          <a:p>
            <a:fld id="{8BF7B4A8-0EFA-4111-90AB-4597AAE39938}" type="slidenum">
              <a:rPr lang="en-GB" smtClean="0"/>
              <a:pPr/>
              <a:t>30</a:t>
            </a:fld>
            <a:endParaRPr lang="en-GB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494347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1547664" y="2276872"/>
            <a:ext cx="72008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87" y="4365104"/>
            <a:ext cx="5076825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26" b="18955"/>
          <a:stretch/>
        </p:blipFill>
        <p:spPr bwMode="auto">
          <a:xfrm>
            <a:off x="5310212" y="1052295"/>
            <a:ext cx="3687214" cy="2737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362254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1 channel.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4242574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1 module. </a:t>
            </a:r>
          </a:p>
        </p:txBody>
      </p:sp>
      <p:sp>
        <p:nvSpPr>
          <p:cNvPr id="5" name="Rectangle 4"/>
          <p:cNvSpPr/>
          <p:nvPr/>
        </p:nvSpPr>
        <p:spPr>
          <a:xfrm>
            <a:off x="6084168" y="3771069"/>
            <a:ext cx="31502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/>
              <a:t>Mod </a:t>
            </a:r>
            <a:r>
              <a:rPr lang="en-GB" sz="1050" dirty="0" smtClean="0"/>
              <a:t>1: Energy </a:t>
            </a:r>
            <a:r>
              <a:rPr lang="en-GB" sz="1050" dirty="0"/>
              <a:t>sum </a:t>
            </a:r>
            <a:r>
              <a:rPr lang="en-GB" sz="1050" dirty="0" smtClean="0"/>
              <a:t>of all LYSO crystal of 1 module. </a:t>
            </a:r>
            <a:r>
              <a:rPr lang="en-GB" sz="1050" baseline="30000" dirty="0"/>
              <a:t>22</a:t>
            </a:r>
            <a:r>
              <a:rPr lang="en-GB" sz="1050" dirty="0"/>
              <a:t>Na source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447848" y="1700808"/>
            <a:ext cx="2376264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16216" y="2852936"/>
            <a:ext cx="2376264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516216" y="3446092"/>
            <a:ext cx="2376264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56376" y="1700808"/>
            <a:ext cx="862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LL (50 </a:t>
            </a:r>
            <a:r>
              <a:rPr lang="en-GB" sz="1200" dirty="0" err="1" smtClean="0">
                <a:solidFill>
                  <a:srgbClr val="FF0000"/>
                </a:solidFill>
              </a:rPr>
              <a:t>keV</a:t>
            </a:r>
            <a:r>
              <a:rPr lang="en-GB" sz="1200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6376" y="2852936"/>
            <a:ext cx="1050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HL (~450 </a:t>
            </a:r>
            <a:r>
              <a:rPr lang="en-GB" sz="1200" dirty="0" err="1" smtClean="0">
                <a:solidFill>
                  <a:srgbClr val="FF0000"/>
                </a:solidFill>
              </a:rPr>
              <a:t>keV</a:t>
            </a:r>
            <a:r>
              <a:rPr lang="en-GB" sz="1200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6376" y="3440033"/>
            <a:ext cx="1146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HHL (~550 </a:t>
            </a:r>
            <a:r>
              <a:rPr lang="en-GB" sz="1200" dirty="0" err="1" smtClean="0">
                <a:solidFill>
                  <a:srgbClr val="FF0000"/>
                </a:solidFill>
              </a:rPr>
              <a:t>keV</a:t>
            </a:r>
            <a:r>
              <a:rPr lang="en-GB" sz="1200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0" name="Flowchart: Delay 9"/>
          <p:cNvSpPr/>
          <p:nvPr/>
        </p:nvSpPr>
        <p:spPr>
          <a:xfrm>
            <a:off x="6906750" y="4672909"/>
            <a:ext cx="720080" cy="720080"/>
          </a:xfrm>
          <a:prstGeom prst="flowChartDelay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6029252" y="3003388"/>
            <a:ext cx="859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 smtClean="0">
                <a:solidFill>
                  <a:srgbClr val="FF0000"/>
                </a:solidFill>
              </a:rPr>
              <a:t>photopeak</a:t>
            </a:r>
            <a:endParaRPr lang="en-GB" sz="1200" dirty="0" smtClean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12160" y="2132856"/>
            <a:ext cx="762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Compton</a:t>
            </a:r>
          </a:p>
        </p:txBody>
      </p:sp>
      <p:sp>
        <p:nvSpPr>
          <p:cNvPr id="20" name="TextBox 19"/>
          <p:cNvSpPr txBox="1"/>
          <p:nvPr/>
        </p:nvSpPr>
        <p:spPr>
          <a:xfrm rot="17100000">
            <a:off x="6982176" y="3190899"/>
            <a:ext cx="763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1275 </a:t>
            </a:r>
            <a:r>
              <a:rPr lang="en-GB" sz="1200" dirty="0" err="1" smtClean="0">
                <a:solidFill>
                  <a:srgbClr val="FF0000"/>
                </a:solidFill>
              </a:rPr>
              <a:t>keV</a:t>
            </a:r>
            <a:endParaRPr lang="en-GB" sz="1200" dirty="0" smtClean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31651" y="4293096"/>
            <a:ext cx="3260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Good hit in 1 module </a:t>
            </a:r>
            <a:r>
              <a:rPr lang="en-GB" sz="1600" dirty="0">
                <a:solidFill>
                  <a:schemeClr val="tx2"/>
                </a:solidFill>
              </a:rPr>
              <a:t>= </a:t>
            </a:r>
            <a:r>
              <a:rPr lang="en-GB" sz="1600" dirty="0" smtClean="0">
                <a:solidFill>
                  <a:schemeClr val="tx2"/>
                </a:solidFill>
              </a:rPr>
              <a:t>LL × HL × HHL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381187" y="4338631"/>
            <a:ext cx="41377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474702" y="4888933"/>
            <a:ext cx="4137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474702" y="5176965"/>
            <a:ext cx="4137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791204" y="4744917"/>
            <a:ext cx="644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GH1 </a:t>
            </a:r>
            <a:endParaRPr lang="en-GB" dirty="0"/>
          </a:p>
        </p:txBody>
      </p:sp>
      <p:sp>
        <p:nvSpPr>
          <p:cNvPr id="27" name="Rectangle 26"/>
          <p:cNvSpPr/>
          <p:nvPr/>
        </p:nvSpPr>
        <p:spPr>
          <a:xfrm>
            <a:off x="5819212" y="5059401"/>
            <a:ext cx="644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GH2 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6707967" y="5486483"/>
            <a:ext cx="1194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>
                <a:solidFill>
                  <a:schemeClr val="tx2"/>
                </a:solidFill>
              </a:rPr>
              <a:t>T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coinc</a:t>
            </a:r>
            <a:r>
              <a:rPr lang="en-GB" sz="1600" dirty="0" smtClean="0">
                <a:solidFill>
                  <a:schemeClr val="tx2"/>
                </a:solidFill>
              </a:rPr>
              <a:t> = 20 ns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613428" y="5032949"/>
            <a:ext cx="413776" cy="0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8042756" y="4842563"/>
            <a:ext cx="829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Trigger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1055142" y="430302"/>
            <a:ext cx="5544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C00000"/>
                </a:solidFill>
              </a:rPr>
              <a:t>Front-end electronics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9512" y="980728"/>
            <a:ext cx="3029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Fully </a:t>
            </a:r>
            <a:r>
              <a:rPr lang="en-GB" sz="1600" dirty="0" err="1" smtClean="0">
                <a:solidFill>
                  <a:schemeClr val="tx2"/>
                </a:solidFill>
              </a:rPr>
              <a:t>analog</a:t>
            </a:r>
            <a:r>
              <a:rPr lang="en-GB" sz="1600" dirty="0" smtClean="0">
                <a:solidFill>
                  <a:schemeClr val="tx2"/>
                </a:solidFill>
              </a:rPr>
              <a:t>, but relatively slow …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52120" y="6114782"/>
            <a:ext cx="2424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Max Readout rate ~ 20 kHz</a:t>
            </a:r>
          </a:p>
        </p:txBody>
      </p:sp>
      <p:sp>
        <p:nvSpPr>
          <p:cNvPr id="34" name="Oval 33"/>
          <p:cNvSpPr/>
          <p:nvPr/>
        </p:nvSpPr>
        <p:spPr>
          <a:xfrm>
            <a:off x="2123728" y="5949280"/>
            <a:ext cx="108546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5" name="Picture 60" descr="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16416" y="938994"/>
            <a:ext cx="620488" cy="61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993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949"/>
    </mc:Choice>
    <mc:Fallback xmlns="">
      <p:transition spd="slow" advTm="102949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A460-6458-477A-B7B5-8E85E4D9675B}" type="slidenum">
              <a:rPr lang="en-GB" smtClean="0"/>
              <a:pPr/>
              <a:t>31</a:t>
            </a:fld>
            <a:endParaRPr lang="en-GB" dirty="0"/>
          </a:p>
        </p:txBody>
      </p:sp>
      <p:pic>
        <p:nvPicPr>
          <p:cNvPr id="54" name="Picture 17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165" y="2127052"/>
            <a:ext cx="2084761" cy="20730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8" name="Rectangle 18"/>
          <p:cNvSpPr>
            <a:spLocks/>
          </p:cNvSpPr>
          <p:nvPr/>
        </p:nvSpPr>
        <p:spPr bwMode="auto">
          <a:xfrm>
            <a:off x="1598522" y="2228776"/>
            <a:ext cx="455253" cy="153888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000" b="1" dirty="0">
                <a:latin typeface="Helvetica" pitchFamily="-109" charset="0"/>
                <a:cs typeface="Helvetica" pitchFamily="-109" charset="0"/>
                <a:sym typeface="Helvetica" pitchFamily="-109" charset="0"/>
              </a:rPr>
              <a:t>module</a:t>
            </a:r>
          </a:p>
        </p:txBody>
      </p:sp>
      <p:sp>
        <p:nvSpPr>
          <p:cNvPr id="65" name="Rectangle 19"/>
          <p:cNvSpPr>
            <a:spLocks/>
          </p:cNvSpPr>
          <p:nvPr/>
        </p:nvSpPr>
        <p:spPr bwMode="auto">
          <a:xfrm>
            <a:off x="1403648" y="3255367"/>
            <a:ext cx="644407" cy="461665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000" b="1" dirty="0" smtClean="0">
                <a:latin typeface="Helvetica" pitchFamily="-109" charset="0"/>
                <a:cs typeface="Helvetica" pitchFamily="-109" charset="0"/>
                <a:sym typeface="Helvetica" pitchFamily="-109" charset="0"/>
              </a:rPr>
              <a:t>Na-22</a:t>
            </a:r>
          </a:p>
          <a:p>
            <a:r>
              <a:rPr lang="en-US" sz="1000" b="1" dirty="0" smtClean="0">
                <a:latin typeface="Helvetica" pitchFamily="-109" charset="0"/>
                <a:cs typeface="Helvetica" pitchFamily="-109" charset="0"/>
                <a:sym typeface="Helvetica" pitchFamily="-109" charset="0"/>
              </a:rPr>
              <a:t>Source</a:t>
            </a:r>
          </a:p>
          <a:p>
            <a:r>
              <a:rPr lang="en-US" sz="1000" b="1" dirty="0" smtClean="0">
                <a:latin typeface="Helvetica" pitchFamily="-109" charset="0"/>
                <a:cs typeface="Helvetica" pitchFamily="-109" charset="0"/>
                <a:sym typeface="Helvetica" pitchFamily="-109" charset="0"/>
              </a:rPr>
              <a:t>0.25 mm Ø</a:t>
            </a:r>
            <a:endParaRPr lang="en-US" sz="1000" b="1" dirty="0">
              <a:latin typeface="Helvetica" pitchFamily="-109" charset="0"/>
              <a:cs typeface="Helvetica" pitchFamily="-109" charset="0"/>
              <a:sym typeface="Helvetica" pitchFamily="-109" charset="0"/>
            </a:endParaRPr>
          </a:p>
        </p:txBody>
      </p:sp>
      <p:sp>
        <p:nvSpPr>
          <p:cNvPr id="70" name="Line 20"/>
          <p:cNvSpPr>
            <a:spLocks noChangeShapeType="1"/>
          </p:cNvSpPr>
          <p:nvPr/>
        </p:nvSpPr>
        <p:spPr bwMode="auto">
          <a:xfrm>
            <a:off x="2887586" y="2675259"/>
            <a:ext cx="64740" cy="375047"/>
          </a:xfrm>
          <a:prstGeom prst="line">
            <a:avLst/>
          </a:prstGeom>
          <a:noFill/>
          <a:ln w="38100">
            <a:solidFill>
              <a:srgbClr val="FFFFFF"/>
            </a:solidFill>
            <a:miter lim="800000"/>
            <a:headEnd type="stealth" w="med" len="med"/>
            <a:tailEnd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71" name="Rectangle 21"/>
          <p:cNvSpPr>
            <a:spLocks/>
          </p:cNvSpPr>
          <p:nvPr/>
        </p:nvSpPr>
        <p:spPr bwMode="auto">
          <a:xfrm>
            <a:off x="107504" y="3573016"/>
            <a:ext cx="580430" cy="526852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000" b="1" dirty="0">
                <a:latin typeface="Helvetica" pitchFamily="-109" charset="0"/>
                <a:cs typeface="Helvetica" pitchFamily="-109" charset="0"/>
                <a:sym typeface="Helvetica" pitchFamily="-109" charset="0"/>
              </a:rPr>
              <a:t>2-D moving station</a:t>
            </a:r>
          </a:p>
        </p:txBody>
      </p:sp>
      <p:sp>
        <p:nvSpPr>
          <p:cNvPr id="72" name="Rectangle 22"/>
          <p:cNvSpPr>
            <a:spLocks/>
          </p:cNvSpPr>
          <p:nvPr/>
        </p:nvSpPr>
        <p:spPr bwMode="auto">
          <a:xfrm>
            <a:off x="1185619" y="2474130"/>
            <a:ext cx="270908" cy="153888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000" b="1" dirty="0">
                <a:latin typeface="Helvetica" pitchFamily="-109" charset="0"/>
                <a:cs typeface="Helvetica" pitchFamily="-109" charset="0"/>
                <a:sym typeface="Helvetica" pitchFamily="-109" charset="0"/>
              </a:rPr>
              <a:t>PMT</a:t>
            </a:r>
          </a:p>
        </p:txBody>
      </p:sp>
      <p:sp>
        <p:nvSpPr>
          <p:cNvPr id="73" name="Line 23"/>
          <p:cNvSpPr>
            <a:spLocks noChangeShapeType="1"/>
          </p:cNvSpPr>
          <p:nvPr/>
        </p:nvSpPr>
        <p:spPr bwMode="auto">
          <a:xfrm rot="10800000">
            <a:off x="2511423" y="1871587"/>
            <a:ext cx="47997" cy="357188"/>
          </a:xfrm>
          <a:prstGeom prst="line">
            <a:avLst/>
          </a:prstGeom>
          <a:noFill/>
          <a:ln w="38100">
            <a:solidFill>
              <a:srgbClr val="FFFFFF"/>
            </a:solidFill>
            <a:miter lim="800000"/>
            <a:headEnd type="stealth" w="med" len="med"/>
            <a:tailEnd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74" name="Line 24"/>
          <p:cNvSpPr>
            <a:spLocks noChangeShapeType="1"/>
          </p:cNvSpPr>
          <p:nvPr/>
        </p:nvSpPr>
        <p:spPr bwMode="auto">
          <a:xfrm flipH="1">
            <a:off x="2309388" y="2636192"/>
            <a:ext cx="241102" cy="21208"/>
          </a:xfrm>
          <a:prstGeom prst="line">
            <a:avLst/>
          </a:prstGeom>
          <a:noFill/>
          <a:ln w="38100">
            <a:solidFill>
              <a:srgbClr val="FFFFFF"/>
            </a:solidFill>
            <a:miter lim="800000"/>
            <a:headEnd type="stealth" w="med" len="med"/>
            <a:tailEnd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75" name="Rectangle 25"/>
          <p:cNvSpPr>
            <a:spLocks/>
          </p:cNvSpPr>
          <p:nvPr/>
        </p:nvSpPr>
        <p:spPr bwMode="auto">
          <a:xfrm>
            <a:off x="971600" y="2967086"/>
            <a:ext cx="391133" cy="153888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000" b="1" dirty="0">
                <a:latin typeface="Helvetica" pitchFamily="-109" charset="0"/>
                <a:cs typeface="Helvetica" pitchFamily="-109" charset="0"/>
                <a:sym typeface="Helvetica" pitchFamily="-109" charset="0"/>
              </a:rPr>
              <a:t>tagger</a:t>
            </a:r>
          </a:p>
        </p:txBody>
      </p:sp>
      <p:sp>
        <p:nvSpPr>
          <p:cNvPr id="76" name="Rectangle 28"/>
          <p:cNvSpPr>
            <a:spLocks/>
          </p:cNvSpPr>
          <p:nvPr/>
        </p:nvSpPr>
        <p:spPr bwMode="auto">
          <a:xfrm>
            <a:off x="513089" y="908720"/>
            <a:ext cx="1540686" cy="8128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en-US" sz="1600" b="1" dirty="0" smtClean="0">
                <a:solidFill>
                  <a:srgbClr val="990033"/>
                </a:solidFill>
                <a:cs typeface="Helvetica" pitchFamily="-109" charset="0"/>
                <a:sym typeface="Helvetica" pitchFamily="-109" charset="0"/>
              </a:rPr>
              <a:t>I. Single </a:t>
            </a:r>
            <a:r>
              <a:rPr lang="en-US" sz="1600" b="1" dirty="0">
                <a:solidFill>
                  <a:srgbClr val="990033"/>
                </a:solidFill>
                <a:cs typeface="Helvetica" pitchFamily="-109" charset="0"/>
                <a:sym typeface="Helvetica" pitchFamily="-109" charset="0"/>
              </a:rPr>
              <a:t>module characterization </a:t>
            </a:r>
            <a:r>
              <a:rPr lang="en-US" sz="1600" b="1" dirty="0" smtClean="0">
                <a:solidFill>
                  <a:srgbClr val="990033"/>
                </a:solidFill>
                <a:cs typeface="Helvetica" pitchFamily="-109" charset="0"/>
                <a:sym typeface="Helvetica" pitchFamily="-109" charset="0"/>
              </a:rPr>
              <a:t>  </a:t>
            </a:r>
            <a:endParaRPr lang="en-US" sz="1600" b="1" dirty="0">
              <a:solidFill>
                <a:srgbClr val="990033"/>
              </a:solidFill>
              <a:cs typeface="Helvetica" pitchFamily="-109" charset="0"/>
              <a:sym typeface="Helvetica" pitchFamily="-109" charset="0"/>
            </a:endParaRPr>
          </a:p>
        </p:txBody>
      </p:sp>
      <p:sp>
        <p:nvSpPr>
          <p:cNvPr id="77" name="Rectangle 29"/>
          <p:cNvSpPr>
            <a:spLocks/>
          </p:cNvSpPr>
          <p:nvPr/>
        </p:nvSpPr>
        <p:spPr bwMode="auto">
          <a:xfrm>
            <a:off x="3499395" y="1035948"/>
            <a:ext cx="1720677" cy="6260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en-US" sz="1600" b="1" dirty="0" smtClean="0">
                <a:solidFill>
                  <a:srgbClr val="990033"/>
                </a:solidFill>
                <a:cs typeface="Helvetica" pitchFamily="-109" charset="0"/>
                <a:sym typeface="Helvetica" pitchFamily="-109" charset="0"/>
              </a:rPr>
              <a:t>II. Coincidence of 2 modules </a:t>
            </a:r>
            <a:endParaRPr lang="en-US" sz="1600" b="1" dirty="0">
              <a:solidFill>
                <a:srgbClr val="990033"/>
              </a:solidFill>
              <a:cs typeface="Helvetica" pitchFamily="-109" charset="0"/>
              <a:sym typeface="Helvetica" pitchFamily="-109" charset="0"/>
            </a:endParaRPr>
          </a:p>
        </p:txBody>
      </p:sp>
      <p:sp>
        <p:nvSpPr>
          <p:cNvPr id="78" name="Rectangle 30"/>
          <p:cNvSpPr>
            <a:spLocks/>
          </p:cNvSpPr>
          <p:nvPr/>
        </p:nvSpPr>
        <p:spPr bwMode="auto">
          <a:xfrm>
            <a:off x="185165" y="4048537"/>
            <a:ext cx="3234707" cy="21517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234950" indent="-234950" algn="l">
              <a:buClr>
                <a:srgbClr val="000000"/>
              </a:buClr>
              <a:buSzPct val="125000"/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cs typeface="Helvetica" pitchFamily="-109" charset="0"/>
                <a:sym typeface="Helvetica" pitchFamily="-109" charset="0"/>
              </a:rPr>
              <a:t>Module </a:t>
            </a:r>
            <a:r>
              <a:rPr lang="en-US" sz="1600" dirty="0">
                <a:solidFill>
                  <a:srgbClr val="002060"/>
                </a:solidFill>
                <a:cs typeface="Helvetica" pitchFamily="-109" charset="0"/>
                <a:sym typeface="Helvetica" pitchFamily="-109" charset="0"/>
              </a:rPr>
              <a:t>in coincidence with a </a:t>
            </a:r>
            <a:r>
              <a:rPr lang="en-US" sz="1600" dirty="0" smtClean="0">
                <a:solidFill>
                  <a:srgbClr val="002060"/>
                </a:solidFill>
                <a:cs typeface="Helvetica" pitchFamily="-109" charset="0"/>
                <a:sym typeface="Helvetica" pitchFamily="-109" charset="0"/>
              </a:rPr>
              <a:t>tagging </a:t>
            </a:r>
            <a:r>
              <a:rPr lang="en-US" sz="1600" dirty="0" err="1" smtClean="0">
                <a:solidFill>
                  <a:srgbClr val="002060"/>
                </a:solidFill>
                <a:cs typeface="Helvetica" pitchFamily="-109" charset="0"/>
                <a:sym typeface="Helvetica" pitchFamily="-109" charset="0"/>
              </a:rPr>
              <a:t>scintillator</a:t>
            </a:r>
            <a:r>
              <a:rPr lang="en-US" sz="1600" dirty="0" smtClean="0">
                <a:solidFill>
                  <a:srgbClr val="002060"/>
                </a:solidFill>
                <a:cs typeface="Helvetica" pitchFamily="-109" charset="0"/>
                <a:sym typeface="Helvetica" pitchFamily="-109" charset="0"/>
              </a:rPr>
              <a:t> </a:t>
            </a:r>
          </a:p>
          <a:p>
            <a:pPr marL="234950" indent="-234950" algn="l">
              <a:buClr>
                <a:srgbClr val="000000"/>
              </a:buClr>
              <a:buSzPct val="125000"/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cs typeface="Helvetica" pitchFamily="-109" charset="0"/>
                <a:sym typeface="Helvetica" pitchFamily="-109" charset="0"/>
              </a:rPr>
              <a:t>Use of different tagging crystals</a:t>
            </a:r>
          </a:p>
          <a:p>
            <a:pPr algn="l"/>
            <a:endParaRPr lang="en-US" sz="1400" dirty="0">
              <a:latin typeface="Helvetica" pitchFamily="-109" charset="0"/>
              <a:cs typeface="Helvetica" pitchFamily="-109" charset="0"/>
              <a:sym typeface="Helvetica" pitchFamily="-109" charset="0"/>
            </a:endParaRPr>
          </a:p>
        </p:txBody>
      </p:sp>
      <p:pic>
        <p:nvPicPr>
          <p:cNvPr id="79" name="Picture 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074" y="1943090"/>
            <a:ext cx="2374651" cy="22569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0" name="Rectangle 33"/>
          <p:cNvSpPr>
            <a:spLocks/>
          </p:cNvSpPr>
          <p:nvPr/>
        </p:nvSpPr>
        <p:spPr bwMode="auto">
          <a:xfrm>
            <a:off x="4816573" y="2677389"/>
            <a:ext cx="561051" cy="15388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000" b="1" dirty="0">
                <a:latin typeface="Helvetica" pitchFamily="-109" charset="0"/>
                <a:cs typeface="Helvetica" pitchFamily="-109" charset="0"/>
                <a:sym typeface="Helvetica" pitchFamily="-109" charset="0"/>
              </a:rPr>
              <a:t>module 2</a:t>
            </a:r>
          </a:p>
        </p:txBody>
      </p:sp>
      <p:sp>
        <p:nvSpPr>
          <p:cNvPr id="81" name="Rectangle 34"/>
          <p:cNvSpPr>
            <a:spLocks/>
          </p:cNvSpPr>
          <p:nvPr/>
        </p:nvSpPr>
        <p:spPr bwMode="auto">
          <a:xfrm>
            <a:off x="3491880" y="2483024"/>
            <a:ext cx="561051" cy="15388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000" b="1" dirty="0">
                <a:latin typeface="Helvetica" pitchFamily="-109" charset="0"/>
                <a:cs typeface="Helvetica" pitchFamily="-109" charset="0"/>
                <a:sym typeface="Helvetica" pitchFamily="-109" charset="0"/>
              </a:rPr>
              <a:t>module 1</a:t>
            </a:r>
          </a:p>
        </p:txBody>
      </p:sp>
      <p:sp>
        <p:nvSpPr>
          <p:cNvPr id="83" name="Rectangle 36"/>
          <p:cNvSpPr>
            <a:spLocks/>
          </p:cNvSpPr>
          <p:nvPr/>
        </p:nvSpPr>
        <p:spPr bwMode="auto">
          <a:xfrm>
            <a:off x="4134207" y="2893376"/>
            <a:ext cx="418384" cy="15388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000" b="1" dirty="0">
                <a:latin typeface="Helvetica" pitchFamily="-109" charset="0"/>
                <a:cs typeface="Helvetica" pitchFamily="-109" charset="0"/>
                <a:sym typeface="Helvetica" pitchFamily="-109" charset="0"/>
              </a:rPr>
              <a:t>source</a:t>
            </a:r>
          </a:p>
        </p:txBody>
      </p:sp>
      <p:sp>
        <p:nvSpPr>
          <p:cNvPr id="84" name="Line 37"/>
          <p:cNvSpPr>
            <a:spLocks noChangeShapeType="1"/>
          </p:cNvSpPr>
          <p:nvPr/>
        </p:nvSpPr>
        <p:spPr bwMode="auto">
          <a:xfrm rot="10800000">
            <a:off x="6368877" y="2474130"/>
            <a:ext cx="71438" cy="512341"/>
          </a:xfrm>
          <a:prstGeom prst="line">
            <a:avLst/>
          </a:prstGeom>
          <a:noFill/>
          <a:ln w="38100">
            <a:solidFill>
              <a:srgbClr val="FFFFFF"/>
            </a:solidFill>
            <a:miter lim="800000"/>
            <a:headEnd type="stealth" w="med" len="med"/>
            <a:tailEnd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85" name="Rectangle 38"/>
          <p:cNvSpPr>
            <a:spLocks/>
          </p:cNvSpPr>
          <p:nvPr/>
        </p:nvSpPr>
        <p:spPr bwMode="auto">
          <a:xfrm>
            <a:off x="3491880" y="4365104"/>
            <a:ext cx="2304256" cy="129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290513" indent="-290513">
              <a:buClr>
                <a:srgbClr val="000000"/>
              </a:buClr>
              <a:buSzPct val="125000"/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cs typeface="Helvetica" pitchFamily="-109" charset="0"/>
                <a:sym typeface="Helvetica" pitchFamily="-109" charset="0"/>
              </a:rPr>
              <a:t>Distance </a:t>
            </a:r>
            <a:r>
              <a:rPr lang="en-US" sz="1600" dirty="0">
                <a:solidFill>
                  <a:srgbClr val="002060"/>
                </a:solidFill>
                <a:cs typeface="Helvetica" pitchFamily="-109" charset="0"/>
                <a:sym typeface="Helvetica" pitchFamily="-109" charset="0"/>
              </a:rPr>
              <a:t>between modules = 15 cm</a:t>
            </a:r>
          </a:p>
          <a:p>
            <a:pPr marL="116082" indent="-116082"/>
            <a:endParaRPr lang="en-US" sz="1400" dirty="0">
              <a:latin typeface="Helvetica" pitchFamily="-109" charset="0"/>
              <a:cs typeface="Helvetica" pitchFamily="-109" charset="0"/>
              <a:sym typeface="Helvetica" pitchFamily="-109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044264" y="300335"/>
            <a:ext cx="1693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990033"/>
                </a:solidFill>
              </a:rPr>
              <a:t>Test set-ups</a:t>
            </a:r>
            <a:endParaRPr lang="en-GB" sz="2400" dirty="0" smtClean="0">
              <a:solidFill>
                <a:srgbClr val="990033"/>
              </a:solidFill>
            </a:endParaRP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5496" y="5497347"/>
            <a:ext cx="3714760" cy="1055853"/>
          </a:xfrm>
          <a:prstGeom prst="rect">
            <a:avLst/>
          </a:prstGeom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8" r="9587"/>
          <a:stretch/>
        </p:blipFill>
        <p:spPr bwMode="auto">
          <a:xfrm>
            <a:off x="5947955" y="1988840"/>
            <a:ext cx="3074126" cy="2098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ctangle 29"/>
          <p:cNvSpPr>
            <a:spLocks/>
          </p:cNvSpPr>
          <p:nvPr/>
        </p:nvSpPr>
        <p:spPr bwMode="auto">
          <a:xfrm>
            <a:off x="6523731" y="908720"/>
            <a:ext cx="1720677" cy="9866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en-US" sz="1600" b="1" dirty="0" smtClean="0">
                <a:solidFill>
                  <a:srgbClr val="990033"/>
                </a:solidFill>
                <a:cs typeface="Helvetica" pitchFamily="-109" charset="0"/>
                <a:sym typeface="Helvetica" pitchFamily="-109" charset="0"/>
              </a:rPr>
              <a:t>III. Gantry for tomographic measurements</a:t>
            </a:r>
            <a:endParaRPr lang="en-US" sz="1600" b="1" dirty="0">
              <a:solidFill>
                <a:srgbClr val="990033"/>
              </a:solidFill>
              <a:cs typeface="Helvetica" pitchFamily="-109" charset="0"/>
              <a:sym typeface="Helvetica" pitchFamily="-109" charset="0"/>
            </a:endParaRPr>
          </a:p>
        </p:txBody>
      </p:sp>
      <p:sp>
        <p:nvSpPr>
          <p:cNvPr id="82" name="Rectangle 35"/>
          <p:cNvSpPr>
            <a:spLocks/>
          </p:cNvSpPr>
          <p:nvPr/>
        </p:nvSpPr>
        <p:spPr bwMode="auto">
          <a:xfrm>
            <a:off x="7511355" y="1844824"/>
            <a:ext cx="580430" cy="544711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000" b="1" dirty="0" smtClean="0">
                <a:latin typeface="Helvetica" pitchFamily="-109" charset="0"/>
                <a:cs typeface="Helvetica" pitchFamily="-109" charset="0"/>
                <a:sym typeface="Helvetica" pitchFamily="-109" charset="0"/>
              </a:rPr>
              <a:t>Rotating support</a:t>
            </a:r>
            <a:endParaRPr lang="en-US" sz="1000" b="1" dirty="0">
              <a:latin typeface="Helvetica" pitchFamily="-109" charset="0"/>
              <a:cs typeface="Helvetica" pitchFamily="-109" charset="0"/>
              <a:sym typeface="Helvetica" pitchFamily="-10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511356" y="2305720"/>
            <a:ext cx="84980" cy="5876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60" descr="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16416" y="938994"/>
            <a:ext cx="620488" cy="61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18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88"/>
    </mc:Choice>
    <mc:Fallback xmlns="">
      <p:transition spd="slow" advTm="20788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32</a:t>
            </a:fld>
            <a:endParaRPr lang="en-GB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08" y="1372222"/>
            <a:ext cx="4464496" cy="342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54917"/>
            <a:ext cx="4621510" cy="3542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21667" y="404664"/>
            <a:ext cx="3125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Single module characterization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5675" y="971436"/>
            <a:ext cx="4336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Typical charge spectrum from 1 LYSO crystal </a:t>
            </a:r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83" y="4788743"/>
            <a:ext cx="2562225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866761" y="980728"/>
            <a:ext cx="3953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Energy resolution of all 96 LYSO crystals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99133" y="5295478"/>
            <a:ext cx="2388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Separate calibration experiment: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511 </a:t>
            </a:r>
            <a:r>
              <a:rPr lang="en-GB" sz="1600" dirty="0" err="1" smtClean="0">
                <a:solidFill>
                  <a:schemeClr val="tx2"/>
                </a:solidFill>
              </a:rPr>
              <a:t>keV</a:t>
            </a:r>
            <a:r>
              <a:rPr lang="en-GB" sz="1600" dirty="0" smtClean="0">
                <a:solidFill>
                  <a:schemeClr val="tx2"/>
                </a:solidFill>
              </a:rPr>
              <a:t> ~ 1100 </a:t>
            </a:r>
            <a:r>
              <a:rPr lang="en-GB" sz="1600" dirty="0" err="1" smtClean="0">
                <a:solidFill>
                  <a:schemeClr val="tx2"/>
                </a:solidFill>
              </a:rPr>
              <a:t>pe</a:t>
            </a:r>
            <a:r>
              <a:rPr lang="en-GB" sz="1600" dirty="0" smtClean="0">
                <a:solidFill>
                  <a:schemeClr val="tx2"/>
                </a:solidFill>
              </a:rPr>
              <a:t> in </a:t>
            </a:r>
            <a:r>
              <a:rPr lang="en-GB" sz="1600" dirty="0" err="1" smtClean="0">
                <a:solidFill>
                  <a:schemeClr val="tx2"/>
                </a:solidFill>
              </a:rPr>
              <a:t>SiPM</a:t>
            </a:r>
            <a:endParaRPr lang="en-GB" sz="1600" dirty="0" smtClean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16054" y="5063266"/>
                <a:ext cx="3769493" cy="4644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600" b="0" i="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In</m:t>
                        </m:r>
                        <m:r>
                          <a:rPr lang="en-GB" sz="1600" b="0" i="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600" b="0" i="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the</m:t>
                        </m:r>
                        <m:r>
                          <a:rPr lang="en-GB" sz="1600" b="0" i="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600" b="0" i="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ideal</m:t>
                        </m:r>
                        <m:r>
                          <a:rPr lang="en-GB" sz="1600" b="0" i="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600" b="0" i="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case</m:t>
                        </m:r>
                        <m:r>
                          <a:rPr lang="en-GB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: </m:t>
                        </m:r>
                        <m:r>
                          <a:rPr lang="en-GB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𝐸</m:t>
                        </m:r>
                      </m:sub>
                    </m:sSub>
                    <m:r>
                      <a:rPr lang="en-GB" sz="1600" b="0" i="1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GB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GB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𝐸</m:t>
                        </m:r>
                      </m:sub>
                      <m:sup/>
                    </m:sSubSup>
                  </m:oMath>
                </a14:m>
                <a:r>
                  <a:rPr lang="en-GB" sz="1600" baseline="30000" dirty="0" smtClean="0">
                    <a:solidFill>
                      <a:schemeClr val="tx2"/>
                    </a:solidFill>
                  </a:rPr>
                  <a:t>intr.</a:t>
                </a:r>
                <a14:m>
                  <m:oMath xmlns:m="http://schemas.openxmlformats.org/officeDocument/2006/math">
                    <m:r>
                      <a:rPr lang="en-GB" sz="1600" b="0" i="0" dirty="0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 </m:t>
                    </m:r>
                    <m:nary>
                      <m:naryPr>
                        <m:chr m:val="⨁"/>
                        <m:subHide m:val="on"/>
                        <m:supHide m:val="on"/>
                        <m:ctrlPr>
                          <a:rPr lang="en-GB" sz="1600" b="0" i="1" dirty="0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GB" sz="1600" b="0" i="1" dirty="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GB" sz="1600" b="0" i="1" dirty="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GB" sz="1600" b="0" i="1" dirty="0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2.35·</m:t>
                            </m:r>
                            <m:rad>
                              <m:radPr>
                                <m:degHide m:val="on"/>
                                <m:ctrlPr>
                                  <a:rPr lang="en-GB" sz="1600" b="0" i="1" dirty="0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sz="1600" b="0" i="1" dirty="0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  <m:r>
                                  <a:rPr lang="en-GB" sz="1600" b="0" i="1" baseline="-25000" dirty="0" smtClean="0">
                                    <a:solidFill>
                                      <a:schemeClr val="tx2"/>
                                    </a:solidFill>
                                    <a:latin typeface="Cambria Math"/>
                                    <a:ea typeface="Cambria Math"/>
                                  </a:rPr>
                                  <m:t>𝑝𝑒</m:t>
                                </m:r>
                              </m:e>
                            </m:rad>
                          </m:den>
                        </m:f>
                      </m:e>
                    </m:nary>
                  </m:oMath>
                </a14:m>
                <a:r>
                  <a:rPr lang="en-GB" sz="1600" dirty="0" smtClean="0">
                    <a:solidFill>
                      <a:schemeClr val="tx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054" y="5063266"/>
                <a:ext cx="3769493" cy="464423"/>
              </a:xfrm>
              <a:prstGeom prst="rect">
                <a:avLst/>
              </a:prstGeom>
              <a:blipFill rotWithShape="1">
                <a:blip r:embed="rId5"/>
                <a:stretch>
                  <a:fillRect t="-47368" b="-8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076056" y="5520145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GB" sz="1600" dirty="0" smtClean="0">
                <a:solidFill>
                  <a:schemeClr val="tx2"/>
                </a:solidFill>
              </a:rPr>
              <a:t>Expect </a:t>
            </a:r>
            <a:r>
              <a:rPr lang="en-GB" sz="1600" i="1" dirty="0" smtClean="0">
                <a:solidFill>
                  <a:schemeClr val="tx2"/>
                </a:solidFill>
                <a:latin typeface="Times" pitchFamily="18" charset="0"/>
                <a:cs typeface="Times" pitchFamily="18" charset="0"/>
              </a:rPr>
              <a:t>R</a:t>
            </a:r>
            <a:r>
              <a:rPr lang="en-GB" sz="1600" i="1" baseline="-25000" dirty="0" smtClean="0">
                <a:solidFill>
                  <a:schemeClr val="tx2"/>
                </a:solidFill>
                <a:latin typeface="Times" pitchFamily="18" charset="0"/>
                <a:cs typeface="Times" pitchFamily="18" charset="0"/>
              </a:rPr>
              <a:t>E</a:t>
            </a:r>
            <a:r>
              <a:rPr lang="en-GB" sz="1600" dirty="0" smtClean="0">
                <a:solidFill>
                  <a:schemeClr val="tx2"/>
                </a:solidFill>
              </a:rPr>
              <a:t> ~ 10.7 %</a:t>
            </a:r>
          </a:p>
        </p:txBody>
      </p:sp>
      <p:sp>
        <p:nvSpPr>
          <p:cNvPr id="9" name="Rectangle 8"/>
          <p:cNvSpPr/>
          <p:nvPr/>
        </p:nvSpPr>
        <p:spPr>
          <a:xfrm>
            <a:off x="5629203" y="3933056"/>
            <a:ext cx="2543197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GB" i="1" dirty="0" smtClean="0">
                <a:solidFill>
                  <a:schemeClr val="tx2"/>
                </a:solidFill>
                <a:latin typeface="Times" pitchFamily="18" charset="0"/>
                <a:cs typeface="Times" pitchFamily="18" charset="0"/>
              </a:rPr>
              <a:t>&lt;R</a:t>
            </a:r>
            <a:r>
              <a:rPr lang="en-GB" i="1" baseline="-25000" dirty="0" smtClean="0">
                <a:solidFill>
                  <a:schemeClr val="tx2"/>
                </a:solidFill>
                <a:latin typeface="Times" pitchFamily="18" charset="0"/>
                <a:cs typeface="Times" pitchFamily="18" charset="0"/>
              </a:rPr>
              <a:t>E</a:t>
            </a:r>
            <a:r>
              <a:rPr lang="en-GB" i="1" dirty="0" smtClean="0">
                <a:solidFill>
                  <a:schemeClr val="tx2"/>
                </a:solidFill>
                <a:latin typeface="Times" pitchFamily="18" charset="0"/>
                <a:cs typeface="Times" pitchFamily="18" charset="0"/>
              </a:rPr>
              <a:t>&gt; </a:t>
            </a:r>
            <a:r>
              <a:rPr lang="en-GB" dirty="0" smtClean="0">
                <a:solidFill>
                  <a:schemeClr val="tx2"/>
                </a:solidFill>
                <a:latin typeface="Times" pitchFamily="18" charset="0"/>
                <a:cs typeface="Times" pitchFamily="18" charset="0"/>
              </a:rPr>
              <a:t>= 11.7 % (FWHM)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326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22"/>
    </mc:Choice>
    <mc:Fallback xmlns="">
      <p:transition spd="slow" advTm="49622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33</a:t>
            </a:fld>
            <a:endParaRPr lang="en-GB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241414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58131" y="415003"/>
            <a:ext cx="17256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C00000"/>
                </a:solidFill>
              </a:rPr>
              <a:t>Energy calibration </a:t>
            </a:r>
          </a:p>
          <a:p>
            <a:endParaRPr lang="en-GB" sz="1600" dirty="0" smtClean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048" y="1027615"/>
            <a:ext cx="4017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First correct for possible temperature changes</a:t>
            </a:r>
          </a:p>
          <a:p>
            <a:r>
              <a:rPr lang="en-GB" sz="1600" dirty="0" err="1" smtClean="0">
                <a:solidFill>
                  <a:schemeClr val="tx2"/>
                </a:solidFill>
              </a:rPr>
              <a:t>SiPM</a:t>
            </a:r>
            <a:r>
              <a:rPr lang="en-GB" sz="1600" dirty="0" smtClean="0">
                <a:solidFill>
                  <a:schemeClr val="tx2"/>
                </a:solidFill>
              </a:rPr>
              <a:t> gain drops by ~5% per degree K.</a:t>
            </a:r>
          </a:p>
        </p:txBody>
      </p:sp>
    </p:spTree>
    <p:extLst>
      <p:ext uri="{BB962C8B-B14F-4D97-AF65-F5344CB8AC3E}">
        <p14:creationId xmlns:p14="http://schemas.microsoft.com/office/powerpoint/2010/main" val="205528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20"/>
    </mc:Choice>
    <mc:Fallback xmlns="">
      <p:transition spd="slow" advTm="2082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34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58131" y="415003"/>
            <a:ext cx="1679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C00000"/>
                </a:solidFill>
              </a:rPr>
              <a:t>Energy calibration</a:t>
            </a:r>
          </a:p>
          <a:p>
            <a:endParaRPr lang="en-GB" sz="1600" dirty="0" smtClean="0">
              <a:solidFill>
                <a:srgbClr val="C00000"/>
              </a:solidFill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4" y="1700808"/>
            <a:ext cx="4194894" cy="321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86480"/>
            <a:ext cx="4322542" cy="3230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36076" y="5174705"/>
                <a:ext cx="3921330" cy="558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𝑓𝑖𝑟𝑒𝑑</m:t>
                          </m:r>
                        </m:sub>
                      </m:sSub>
                      <m:r>
                        <a:rPr lang="en-GB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𝑎𝑣𝑎𝑖𝑙𝑎𝑏𝑙𝑒</m:t>
                          </m:r>
                        </m:sub>
                      </m:sSub>
                      <m:d>
                        <m:dPr>
                          <m:ctrlP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en-GB" sz="1600" b="0" i="0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exp</m:t>
                          </m:r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⁡(−</m:t>
                          </m:r>
                          <m:f>
                            <m:fPr>
                              <m:ctrlPr>
                                <a:rPr lang="en-GB" sz="16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GB" sz="1600" b="0" i="1" baseline="-2500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𝛾</m:t>
                              </m:r>
                              <m:r>
                                <a:rPr lang="en-GB" sz="1600" b="0" i="1" baseline="-25000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GB" sz="1600" b="0" i="1" baseline="-2500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𝑡𝑟𝑢𝑒</m:t>
                              </m:r>
                            </m:num>
                            <m:den>
                              <m:r>
                                <a:rPr lang="en-GB" sz="16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GB" sz="1600" b="0" i="1" baseline="-25000" smtClean="0">
                                  <a:solidFill>
                                    <a:schemeClr val="tx2"/>
                                  </a:solidFill>
                                  <a:latin typeface="Cambria Math"/>
                                </a:rPr>
                                <m:t>𝑎𝑣𝑎𝑖𝑙𝑎𝑏𝑙𝑒</m:t>
                              </m:r>
                            </m:den>
                          </m:f>
                          <m:r>
                            <a:rPr lang="en-GB" sz="1600" b="0" i="1" smtClean="0">
                              <a:solidFill>
                                <a:schemeClr val="tx2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600" dirty="0" smtClean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076" y="5174705"/>
                <a:ext cx="3921330" cy="55855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77" y="5085184"/>
            <a:ext cx="1237109" cy="165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4820401"/>
            <a:ext cx="1534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aseline="30000" dirty="0" smtClean="0">
                <a:solidFill>
                  <a:schemeClr val="tx2"/>
                </a:solidFill>
              </a:rPr>
              <a:t>176</a:t>
            </a:r>
            <a:r>
              <a:rPr lang="en-GB" sz="1400" dirty="0" smtClean="0">
                <a:solidFill>
                  <a:schemeClr val="tx2"/>
                </a:solidFill>
              </a:rPr>
              <a:t>Lu </a:t>
            </a:r>
            <a:r>
              <a:rPr lang="en-GB" sz="1400" dirty="0" smtClean="0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GB" sz="1400" baseline="30000" dirty="0" smtClean="0">
                <a:solidFill>
                  <a:schemeClr val="tx2"/>
                </a:solidFill>
                <a:sym typeface="Wingdings" pitchFamily="2" charset="2"/>
              </a:rPr>
              <a:t>176</a:t>
            </a:r>
            <a:r>
              <a:rPr lang="en-GB" sz="1400" dirty="0" smtClean="0">
                <a:solidFill>
                  <a:schemeClr val="tx2"/>
                </a:solidFill>
                <a:sym typeface="Wingdings" pitchFamily="2" charset="2"/>
              </a:rPr>
              <a:t>Hf</a:t>
            </a:r>
            <a:r>
              <a:rPr lang="en-GB" sz="1400" baseline="30000" dirty="0" smtClean="0">
                <a:solidFill>
                  <a:schemeClr val="tx2"/>
                </a:solidFill>
                <a:sym typeface="Wingdings" pitchFamily="2" charset="2"/>
              </a:rPr>
              <a:t>*</a:t>
            </a:r>
            <a:r>
              <a:rPr lang="en-GB" sz="1400" dirty="0" smtClean="0">
                <a:solidFill>
                  <a:schemeClr val="tx2"/>
                </a:solidFill>
                <a:sym typeface="Wingdings" pitchFamily="2" charset="2"/>
              </a:rPr>
              <a:t> + ß</a:t>
            </a:r>
            <a:r>
              <a:rPr lang="en-GB" sz="1400" baseline="30000" dirty="0" smtClean="0">
                <a:solidFill>
                  <a:schemeClr val="tx2"/>
                </a:solidFill>
                <a:sym typeface="Wingdings" pitchFamily="2" charset="2"/>
              </a:rPr>
              <a:t>-</a:t>
            </a:r>
            <a:endParaRPr lang="en-GB" sz="1400" baseline="30000" dirty="0" smtClean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8300" y="5449416"/>
            <a:ext cx="684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306 </a:t>
            </a:r>
            <a:r>
              <a:rPr lang="en-GB" sz="1200" dirty="0" err="1" smtClean="0">
                <a:solidFill>
                  <a:schemeClr val="tx2"/>
                </a:solidFill>
              </a:rPr>
              <a:t>keV</a:t>
            </a:r>
            <a:endParaRPr lang="en-GB" sz="1200" dirty="0" smtClean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23029" y="6021288"/>
            <a:ext cx="684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203 </a:t>
            </a:r>
            <a:r>
              <a:rPr lang="en-GB" sz="1200" dirty="0" err="1" smtClean="0">
                <a:solidFill>
                  <a:schemeClr val="tx2"/>
                </a:solidFill>
              </a:rPr>
              <a:t>keV</a:t>
            </a:r>
            <a:endParaRPr lang="en-GB" sz="1200" dirty="0" smtClean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810" y="2060848"/>
            <a:ext cx="6479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>
                <a:solidFill>
                  <a:srgbClr val="FF0000"/>
                </a:solidFill>
              </a:rPr>
              <a:t>306 </a:t>
            </a:r>
            <a:r>
              <a:rPr lang="en-GB" sz="1050" dirty="0" err="1" smtClean="0">
                <a:solidFill>
                  <a:srgbClr val="FF0000"/>
                </a:solidFill>
              </a:rPr>
              <a:t>keV</a:t>
            </a:r>
            <a:endParaRPr lang="en-GB" sz="1050" dirty="0" smtClean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87762" y="1916832"/>
            <a:ext cx="6270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>
                <a:solidFill>
                  <a:srgbClr val="FF0000"/>
                </a:solidFill>
              </a:rPr>
              <a:t>203 </a:t>
            </a:r>
            <a:r>
              <a:rPr lang="en-GB" sz="1050" dirty="0" err="1" smtClean="0">
                <a:solidFill>
                  <a:srgbClr val="FF0000"/>
                </a:solidFill>
              </a:rPr>
              <a:t>keV</a:t>
            </a:r>
            <a:endParaRPr lang="en-GB" sz="1050" dirty="0" smtClean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739848" y="2087625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>
                <a:solidFill>
                  <a:srgbClr val="FF0000"/>
                </a:solidFill>
              </a:rPr>
              <a:t>55 </a:t>
            </a:r>
            <a:r>
              <a:rPr lang="en-GB" sz="1050" dirty="0" err="1" smtClean="0">
                <a:solidFill>
                  <a:srgbClr val="FF0000"/>
                </a:solidFill>
              </a:rPr>
              <a:t>keV</a:t>
            </a:r>
            <a:endParaRPr lang="en-GB" sz="1050" dirty="0" smtClean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2012" y="6358468"/>
            <a:ext cx="8545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89 </a:t>
            </a:r>
            <a:r>
              <a:rPr lang="en-GB" sz="1200" dirty="0" err="1" smtClean="0">
                <a:solidFill>
                  <a:schemeClr val="tx2"/>
                </a:solidFill>
              </a:rPr>
              <a:t>keV</a:t>
            </a:r>
            <a:r>
              <a:rPr lang="en-GB" sz="1200" dirty="0" smtClean="0">
                <a:solidFill>
                  <a:schemeClr val="tx2"/>
                </a:solidFill>
              </a:rPr>
              <a:t> (IC)</a:t>
            </a:r>
          </a:p>
        </p:txBody>
      </p:sp>
      <p:sp>
        <p:nvSpPr>
          <p:cNvPr id="8" name="TextBox 7"/>
          <p:cNvSpPr txBox="1"/>
          <p:nvPr/>
        </p:nvSpPr>
        <p:spPr>
          <a:xfrm rot="19431800">
            <a:off x="5020243" y="3177950"/>
            <a:ext cx="13821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>
                <a:solidFill>
                  <a:srgbClr val="FF0000"/>
                </a:solidFill>
              </a:rPr>
              <a:t>Intrinsic radioactivity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220072" y="3821920"/>
            <a:ext cx="0" cy="327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868144" y="3429000"/>
            <a:ext cx="216024" cy="668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3"/>
          </p:cNvCxnSpPr>
          <p:nvPr/>
        </p:nvCxnSpPr>
        <p:spPr>
          <a:xfrm>
            <a:off x="6269403" y="2901231"/>
            <a:ext cx="479286" cy="9572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981337" y="1996413"/>
            <a:ext cx="684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511 </a:t>
            </a:r>
            <a:r>
              <a:rPr lang="en-GB" sz="1200" dirty="0" err="1" smtClean="0">
                <a:solidFill>
                  <a:srgbClr val="FF0000"/>
                </a:solidFill>
              </a:rPr>
              <a:t>keV</a:t>
            </a:r>
            <a:endParaRPr lang="en-GB" sz="1200" dirty="0" smtClean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619990" y="2069511"/>
            <a:ext cx="388359" cy="1308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499992" y="1105397"/>
            <a:ext cx="4145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Small non-linearity due to limited pixel number 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of </a:t>
            </a:r>
            <a:r>
              <a:rPr lang="en-GB" sz="1600" dirty="0" err="1" smtClean="0">
                <a:solidFill>
                  <a:schemeClr val="tx2"/>
                </a:solidFill>
              </a:rPr>
              <a:t>SiPM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smtClean="0">
                <a:solidFill>
                  <a:schemeClr val="tx2"/>
                </a:solidFill>
              </a:rPr>
              <a:t>(3600)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8054371" y="1772816"/>
            <a:ext cx="0" cy="2786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8090867" y="2280084"/>
            <a:ext cx="0" cy="217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229543" y="1983904"/>
            <a:ext cx="959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5% effect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88024" y="4897735"/>
            <a:ext cx="34626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The formula would predict a 15% effect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40982" y="5786214"/>
            <a:ext cx="43713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LYSO photons arrive over ~100 ns. Some hit 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pixels will have recovered when the 2</a:t>
            </a:r>
            <a:r>
              <a:rPr lang="en-GB" sz="1600" baseline="30000" dirty="0" smtClean="0">
                <a:solidFill>
                  <a:schemeClr val="tx2"/>
                </a:solidFill>
              </a:rPr>
              <a:t>nd</a:t>
            </a:r>
            <a:r>
              <a:rPr lang="en-GB" sz="1600" dirty="0" smtClean="0">
                <a:solidFill>
                  <a:schemeClr val="tx2"/>
                </a:solidFill>
              </a:rPr>
              <a:t> hit arrives.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0732" y="1047448"/>
            <a:ext cx="27712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Lutetium in LYSO is radioactive.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~ 250 </a:t>
            </a:r>
            <a:r>
              <a:rPr lang="en-GB" sz="1600" dirty="0" err="1" smtClean="0">
                <a:solidFill>
                  <a:schemeClr val="tx2"/>
                </a:solidFill>
              </a:rPr>
              <a:t>Bq</a:t>
            </a:r>
            <a:r>
              <a:rPr lang="en-GB" sz="1600" dirty="0" smtClean="0">
                <a:solidFill>
                  <a:schemeClr val="tx2"/>
                </a:solidFill>
              </a:rPr>
              <a:t> per crystal. </a:t>
            </a:r>
          </a:p>
        </p:txBody>
      </p:sp>
    </p:spTree>
    <p:extLst>
      <p:ext uri="{BB962C8B-B14F-4D97-AF65-F5344CB8AC3E}">
        <p14:creationId xmlns:p14="http://schemas.microsoft.com/office/powerpoint/2010/main" val="337404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78"/>
    </mc:Choice>
    <mc:Fallback xmlns="">
      <p:transition spd="slow" advTm="57078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35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89508" y="340572"/>
            <a:ext cx="2326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The axial coordinate …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3455690" cy="2588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3417419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 rot="16200000">
            <a:off x="2493293" y="2865487"/>
            <a:ext cx="4229422" cy="648072"/>
            <a:chOff x="4427984" y="3140968"/>
            <a:chExt cx="4229422" cy="648072"/>
          </a:xfrm>
          <a:effectLst>
            <a:glow rad="139700">
              <a:schemeClr val="accent5">
                <a:satMod val="175000"/>
                <a:alpha val="40000"/>
              </a:schemeClr>
            </a:glow>
          </a:effectLst>
        </p:grpSpPr>
        <p:sp>
          <p:nvSpPr>
            <p:cNvPr id="17" name="Cube 16"/>
            <p:cNvSpPr/>
            <p:nvPr/>
          </p:nvSpPr>
          <p:spPr>
            <a:xfrm>
              <a:off x="7361262" y="3140968"/>
              <a:ext cx="888876" cy="648072"/>
            </a:xfrm>
            <a:prstGeom prst="cube">
              <a:avLst>
                <a:gd name="adj" fmla="val 86730"/>
              </a:avLst>
            </a:prstGeom>
            <a:solidFill>
              <a:srgbClr val="92D050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Cube 17"/>
            <p:cNvSpPr/>
            <p:nvPr/>
          </p:nvSpPr>
          <p:spPr>
            <a:xfrm>
              <a:off x="7768530" y="3140968"/>
              <a:ext cx="888876" cy="648072"/>
            </a:xfrm>
            <a:prstGeom prst="cube">
              <a:avLst>
                <a:gd name="adj" fmla="val 86730"/>
              </a:avLst>
            </a:prstGeom>
            <a:solidFill>
              <a:srgbClr val="00B050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Cube 10"/>
            <p:cNvSpPr/>
            <p:nvPr/>
          </p:nvSpPr>
          <p:spPr>
            <a:xfrm>
              <a:off x="4835252" y="3140968"/>
              <a:ext cx="888876" cy="648072"/>
            </a:xfrm>
            <a:prstGeom prst="cube">
              <a:avLst>
                <a:gd name="adj" fmla="val 86730"/>
              </a:avLst>
            </a:prstGeom>
            <a:solidFill>
              <a:srgbClr val="00B050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Cube 11"/>
            <p:cNvSpPr/>
            <p:nvPr/>
          </p:nvSpPr>
          <p:spPr>
            <a:xfrm>
              <a:off x="5267300" y="3140968"/>
              <a:ext cx="888876" cy="648072"/>
            </a:xfrm>
            <a:prstGeom prst="cube">
              <a:avLst>
                <a:gd name="adj" fmla="val 86730"/>
              </a:avLst>
            </a:prstGeom>
            <a:solidFill>
              <a:srgbClr val="92D050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Cube 12"/>
            <p:cNvSpPr/>
            <p:nvPr/>
          </p:nvSpPr>
          <p:spPr>
            <a:xfrm>
              <a:off x="5699348" y="3140968"/>
              <a:ext cx="888876" cy="648072"/>
            </a:xfrm>
            <a:prstGeom prst="cube">
              <a:avLst>
                <a:gd name="adj" fmla="val 86730"/>
              </a:avLst>
            </a:prstGeom>
            <a:solidFill>
              <a:srgbClr val="92D050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Cube 13"/>
            <p:cNvSpPr/>
            <p:nvPr/>
          </p:nvSpPr>
          <p:spPr>
            <a:xfrm>
              <a:off x="6131396" y="3140968"/>
              <a:ext cx="888876" cy="648072"/>
            </a:xfrm>
            <a:prstGeom prst="cube">
              <a:avLst>
                <a:gd name="adj" fmla="val 86730"/>
              </a:avLst>
            </a:prstGeom>
            <a:solidFill>
              <a:srgbClr val="92D050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Cube 14"/>
            <p:cNvSpPr/>
            <p:nvPr/>
          </p:nvSpPr>
          <p:spPr>
            <a:xfrm>
              <a:off x="6569174" y="3140968"/>
              <a:ext cx="888876" cy="648072"/>
            </a:xfrm>
            <a:prstGeom prst="cube">
              <a:avLst>
                <a:gd name="adj" fmla="val 86730"/>
              </a:avLst>
            </a:prstGeom>
            <a:solidFill>
              <a:srgbClr val="00B050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Cube 15"/>
            <p:cNvSpPr/>
            <p:nvPr/>
          </p:nvSpPr>
          <p:spPr>
            <a:xfrm>
              <a:off x="6976442" y="3140968"/>
              <a:ext cx="888876" cy="648072"/>
            </a:xfrm>
            <a:prstGeom prst="cube">
              <a:avLst>
                <a:gd name="adj" fmla="val 86730"/>
              </a:avLst>
            </a:prstGeom>
            <a:solidFill>
              <a:srgbClr val="00B050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Cube 9"/>
            <p:cNvSpPr/>
            <p:nvPr/>
          </p:nvSpPr>
          <p:spPr>
            <a:xfrm>
              <a:off x="4427984" y="3140968"/>
              <a:ext cx="888876" cy="648072"/>
            </a:xfrm>
            <a:prstGeom prst="cube">
              <a:avLst>
                <a:gd name="adj" fmla="val 86730"/>
              </a:avLst>
            </a:prstGeom>
            <a:solidFill>
              <a:srgbClr val="00B050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Cube 4"/>
            <p:cNvSpPr/>
            <p:nvPr/>
          </p:nvSpPr>
          <p:spPr>
            <a:xfrm>
              <a:off x="4427984" y="3212976"/>
              <a:ext cx="4032448" cy="288032"/>
            </a:xfrm>
            <a:prstGeom prst="cub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5436096" y="3284984"/>
              <a:ext cx="936104" cy="319958"/>
            </a:xfrm>
            <a:prstGeom prst="triangle">
              <a:avLst/>
            </a:prstGeom>
            <a:solidFill>
              <a:srgbClr val="92D050">
                <a:alpha val="77000"/>
              </a:srgbClr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32-Point Star 7"/>
          <p:cNvSpPr/>
          <p:nvPr/>
        </p:nvSpPr>
        <p:spPr>
          <a:xfrm>
            <a:off x="4355976" y="3588432"/>
            <a:ext cx="231987" cy="419657"/>
          </a:xfrm>
          <a:prstGeom prst="star32">
            <a:avLst/>
          </a:prstGeom>
          <a:solidFill>
            <a:srgbClr val="0070C0"/>
          </a:solidFill>
          <a:ln w="31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18"/>
          <p:cNvCxnSpPr>
            <a:endCxn id="8" idx="1"/>
          </p:cNvCxnSpPr>
          <p:nvPr/>
        </p:nvCxnSpPr>
        <p:spPr>
          <a:xfrm flipV="1">
            <a:off x="3668939" y="3798261"/>
            <a:ext cx="687037" cy="14904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362584" y="3399857"/>
            <a:ext cx="8962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511 </a:t>
            </a:r>
            <a:r>
              <a:rPr lang="en-GB" sz="1600" dirty="0" err="1" smtClean="0">
                <a:solidFill>
                  <a:schemeClr val="tx2"/>
                </a:solidFill>
              </a:rPr>
              <a:t>keV</a:t>
            </a:r>
            <a:r>
              <a:rPr lang="en-GB" sz="1600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4700979" y="3720536"/>
            <a:ext cx="81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Cluster 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4759830" y="2103323"/>
            <a:ext cx="676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noise 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66870" y="1924722"/>
            <a:ext cx="4021840" cy="299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004048" y="2924944"/>
            <a:ext cx="1239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centre-of-gravity </a:t>
            </a:r>
          </a:p>
          <a:p>
            <a:r>
              <a:rPr lang="en-GB" sz="1200" dirty="0">
                <a:solidFill>
                  <a:schemeClr val="tx2"/>
                </a:solidFill>
              </a:rPr>
              <a:t>a</a:t>
            </a:r>
            <a:r>
              <a:rPr lang="en-GB" sz="1200" dirty="0" smtClean="0">
                <a:solidFill>
                  <a:schemeClr val="tx2"/>
                </a:solidFill>
              </a:rPr>
              <a:t>lgorithm 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5246608" y="3426993"/>
            <a:ext cx="701878" cy="3476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475410" y="6093296"/>
            <a:ext cx="3783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Calibration (separate set-up):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 511 </a:t>
            </a:r>
            <a:r>
              <a:rPr lang="en-GB" sz="1600" dirty="0" err="1" smtClean="0">
                <a:solidFill>
                  <a:schemeClr val="tx2"/>
                </a:solidFill>
              </a:rPr>
              <a:t>keV</a:t>
            </a:r>
            <a:r>
              <a:rPr lang="en-GB" sz="1600" dirty="0" smtClean="0">
                <a:solidFill>
                  <a:schemeClr val="tx2"/>
                </a:solidFill>
              </a:rPr>
              <a:t>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100 </a:t>
            </a:r>
            <a:r>
              <a:rPr lang="en-GB" sz="1600" dirty="0" err="1" smtClean="0">
                <a:solidFill>
                  <a:schemeClr val="tx2"/>
                </a:solidFill>
                <a:sym typeface="Wingdings" pitchFamily="2" charset="2"/>
              </a:rPr>
              <a:t>pe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 in WLS cluster</a:t>
            </a:r>
            <a:endParaRPr lang="en-GB" sz="1600" dirty="0" smtClean="0">
              <a:solidFill>
                <a:schemeClr val="tx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05745" y="5517232"/>
            <a:ext cx="2771019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dirty="0" err="1">
                <a:solidFill>
                  <a:schemeClr val="tx2"/>
                </a:solidFill>
                <a:latin typeface="Symbol" pitchFamily="18" charset="2"/>
              </a:rPr>
              <a:t>s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z</a:t>
            </a:r>
            <a:r>
              <a:rPr lang="en-GB" sz="1600" dirty="0" smtClean="0">
                <a:solidFill>
                  <a:schemeClr val="tx2"/>
                </a:solidFill>
              </a:rPr>
              <a:t> ~ 0.75 mm</a:t>
            </a:r>
          </a:p>
          <a:p>
            <a:r>
              <a:rPr lang="en-GB" sz="1200" dirty="0" smtClean="0">
                <a:solidFill>
                  <a:schemeClr val="tx2"/>
                </a:solidFill>
              </a:rPr>
              <a:t>(average over whole module, after correction for e</a:t>
            </a:r>
            <a:r>
              <a:rPr lang="en-GB" sz="1200" baseline="30000" dirty="0" smtClean="0">
                <a:solidFill>
                  <a:schemeClr val="tx2"/>
                </a:solidFill>
              </a:rPr>
              <a:t>+</a:t>
            </a:r>
            <a:r>
              <a:rPr lang="en-GB" sz="1200" dirty="0" smtClean="0">
                <a:solidFill>
                  <a:schemeClr val="tx2"/>
                </a:solidFill>
              </a:rPr>
              <a:t> annihilation physics).</a:t>
            </a:r>
          </a:p>
        </p:txBody>
      </p:sp>
    </p:spTree>
    <p:extLst>
      <p:ext uri="{BB962C8B-B14F-4D97-AF65-F5344CB8AC3E}">
        <p14:creationId xmlns:p14="http://schemas.microsoft.com/office/powerpoint/2010/main" val="393142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20"/>
    </mc:Choice>
    <mc:Fallback xmlns="">
      <p:transition spd="slow" advTm="2482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36</a:t>
            </a:fld>
            <a:endParaRPr lang="en-GB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99984"/>
            <a:ext cx="8587740" cy="4465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304800"/>
            <a:ext cx="4351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First coincidence measurements </a:t>
            </a:r>
            <a:endParaRPr lang="en-GB" sz="2400" b="1" dirty="0" smtClean="0">
              <a:solidFill>
                <a:srgbClr val="C00000"/>
              </a:solidFill>
            </a:endParaRPr>
          </a:p>
        </p:txBody>
      </p:sp>
      <p:sp>
        <p:nvSpPr>
          <p:cNvPr id="7" name="Rectangle 15"/>
          <p:cNvSpPr>
            <a:spLocks/>
          </p:cNvSpPr>
          <p:nvPr/>
        </p:nvSpPr>
        <p:spPr bwMode="auto">
          <a:xfrm>
            <a:off x="395536" y="879636"/>
            <a:ext cx="6424612" cy="8483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228600" indent="-228600" algn="l">
              <a:buSzPct val="125000"/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+mj-lt"/>
                <a:cs typeface="Helvetica" pitchFamily="-109" charset="0"/>
                <a:sym typeface="Helvetica" pitchFamily="-109" charset="0"/>
              </a:rPr>
              <a:t>Point-like </a:t>
            </a:r>
            <a:r>
              <a:rPr lang="en-US" sz="1600" baseline="30000" dirty="0" smtClean="0">
                <a:solidFill>
                  <a:schemeClr val="tx2"/>
                </a:solidFill>
                <a:latin typeface="+mj-lt"/>
                <a:cs typeface="Helvetica" pitchFamily="-109" charset="0"/>
                <a:sym typeface="Helvetica" pitchFamily="-109" charset="0"/>
              </a:rPr>
              <a:t>22</a:t>
            </a:r>
            <a:r>
              <a:rPr lang="en-US" sz="1600" dirty="0" smtClean="0">
                <a:solidFill>
                  <a:schemeClr val="tx2"/>
                </a:solidFill>
                <a:latin typeface="+mj-lt"/>
                <a:cs typeface="Helvetica" pitchFamily="-109" charset="0"/>
                <a:sym typeface="Helvetica" pitchFamily="-109" charset="0"/>
              </a:rPr>
              <a:t>Na source</a:t>
            </a:r>
          </a:p>
          <a:p>
            <a:pPr marL="228600" indent="-228600" algn="l">
              <a:buSzPct val="125000"/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+mj-lt"/>
                <a:cs typeface="Helvetica" pitchFamily="-109" charset="0"/>
                <a:sym typeface="Helvetica" pitchFamily="-109" charset="0"/>
              </a:rPr>
              <a:t>Photoelectric </a:t>
            </a:r>
            <a:r>
              <a:rPr lang="en-US" sz="1600" dirty="0">
                <a:solidFill>
                  <a:schemeClr val="tx2"/>
                </a:solidFill>
                <a:latin typeface="+mj-lt"/>
                <a:cs typeface="Helvetica" pitchFamily="-109" charset="0"/>
                <a:sym typeface="Helvetica" pitchFamily="-109" charset="0"/>
              </a:rPr>
              <a:t>events </a:t>
            </a:r>
            <a:r>
              <a:rPr lang="en-US" sz="1600" dirty="0" smtClean="0">
                <a:solidFill>
                  <a:schemeClr val="tx2"/>
                </a:solidFill>
                <a:latin typeface="+mj-lt"/>
                <a:cs typeface="Helvetica" pitchFamily="-109" charset="0"/>
                <a:sym typeface="Helvetica" pitchFamily="-109" charset="0"/>
              </a:rPr>
              <a:t>only (1 hit crystal per module)</a:t>
            </a:r>
            <a:endParaRPr lang="en-US" sz="1600" dirty="0">
              <a:solidFill>
                <a:schemeClr val="tx2"/>
              </a:solidFill>
              <a:latin typeface="+mj-lt"/>
              <a:cs typeface="Helvetica" pitchFamily="-109" charset="0"/>
              <a:sym typeface="Helvetica" pitchFamily="-109" charset="0"/>
            </a:endParaRPr>
          </a:p>
          <a:p>
            <a:pPr marL="228600" indent="-228600" algn="l">
              <a:buSzPct val="125000"/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+mj-lt"/>
                <a:cs typeface="Helvetica" pitchFamily="-109" charset="0"/>
                <a:sym typeface="Helvetica" pitchFamily="-109" charset="0"/>
              </a:rPr>
              <a:t>Draw </a:t>
            </a:r>
            <a:r>
              <a:rPr lang="en-US" sz="1600" dirty="0">
                <a:solidFill>
                  <a:schemeClr val="tx2"/>
                </a:solidFill>
                <a:latin typeface="+mj-lt"/>
                <a:cs typeface="Helvetica" pitchFamily="-109" charset="0"/>
                <a:sym typeface="Helvetica" pitchFamily="-109" charset="0"/>
              </a:rPr>
              <a:t>“LOR”  (pure geometrical, no </a:t>
            </a:r>
            <a:r>
              <a:rPr lang="en-US" sz="1600" dirty="0" err="1" smtClean="0">
                <a:solidFill>
                  <a:schemeClr val="tx2"/>
                </a:solidFill>
                <a:latin typeface="+mj-lt"/>
                <a:cs typeface="Helvetica" pitchFamily="-109" charset="0"/>
                <a:sym typeface="Helvetica" pitchFamily="-109" charset="0"/>
              </a:rPr>
              <a:t>tomographic</a:t>
            </a:r>
            <a:r>
              <a:rPr lang="en-US" sz="1600" dirty="0" smtClean="0">
                <a:solidFill>
                  <a:schemeClr val="tx2"/>
                </a:solidFill>
                <a:latin typeface="+mj-lt"/>
                <a:cs typeface="Helvetica" pitchFamily="-109" charset="0"/>
                <a:sym typeface="Helvetica" pitchFamily="-109" charset="0"/>
              </a:rPr>
              <a:t> reconstruction) </a:t>
            </a:r>
            <a:endParaRPr lang="en-US" sz="1600" dirty="0">
              <a:solidFill>
                <a:schemeClr val="tx2"/>
              </a:solidFill>
              <a:latin typeface="+mj-lt"/>
              <a:cs typeface="Helvetica" pitchFamily="-109" charset="0"/>
              <a:sym typeface="Helvetica" pitchFamily="-109" charset="0"/>
            </a:endParaRPr>
          </a:p>
        </p:txBody>
      </p:sp>
      <p:pic>
        <p:nvPicPr>
          <p:cNvPr id="11" name="Picture 3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908720"/>
            <a:ext cx="1065512" cy="1024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746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68"/>
    </mc:Choice>
    <mc:Fallback xmlns="">
      <p:transition spd="slow" advTm="21268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A460-6458-477A-B7B5-8E85E4D9675B}" type="slidenum">
              <a:rPr lang="en-GB" smtClean="0"/>
              <a:pPr/>
              <a:t>37</a:t>
            </a:fld>
            <a:endParaRPr lang="en-GB" dirty="0"/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44648" y="1544836"/>
            <a:ext cx="7893844" cy="375047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Rectangle 6"/>
          <p:cNvSpPr>
            <a:spLocks/>
          </p:cNvSpPr>
          <p:nvPr/>
        </p:nvSpPr>
        <p:spPr bwMode="auto">
          <a:xfrm>
            <a:off x="6258892" y="5040243"/>
            <a:ext cx="1199046" cy="2154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  <a:latin typeface="Helvetica" pitchFamily="-109" charset="0"/>
                <a:cs typeface="Helvetica" pitchFamily="-109" charset="0"/>
                <a:sym typeface="Helvetica" pitchFamily="-109" charset="0"/>
              </a:rPr>
              <a:t>AXIAL PLANE </a:t>
            </a:r>
          </a:p>
        </p:txBody>
      </p:sp>
      <p:sp>
        <p:nvSpPr>
          <p:cNvPr id="11" name="Rectangle 7"/>
          <p:cNvSpPr>
            <a:spLocks/>
          </p:cNvSpPr>
          <p:nvPr/>
        </p:nvSpPr>
        <p:spPr bwMode="auto">
          <a:xfrm>
            <a:off x="1463649" y="5044708"/>
            <a:ext cx="1867499" cy="2154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  <a:latin typeface="Helvetica" pitchFamily="-109" charset="0"/>
                <a:cs typeface="Helvetica" pitchFamily="-109" charset="0"/>
                <a:sym typeface="Helvetica" pitchFamily="-109" charset="0"/>
              </a:rPr>
              <a:t>TRANS-AXIAL PLANE 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66" y="1736583"/>
            <a:ext cx="8503503" cy="4364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6864070" y="2780928"/>
            <a:ext cx="0" cy="2474759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572868" y="2780928"/>
            <a:ext cx="0" cy="2474759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03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57"/>
    </mc:Choice>
    <mc:Fallback xmlns="">
      <p:transition spd="slow" advTm="8957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38</a:t>
            </a:fld>
            <a:endParaRPr lang="en-GB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7"/>
          <a:stretch/>
        </p:blipFill>
        <p:spPr bwMode="auto">
          <a:xfrm>
            <a:off x="3961499" y="3551625"/>
            <a:ext cx="2842750" cy="3045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54825" y="786190"/>
            <a:ext cx="5267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Look at the YZ distribution at x=0  (“confocal reconstruction”)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4509120"/>
            <a:ext cx="36341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solidFill>
                  <a:schemeClr val="tx2"/>
                </a:solidFill>
                <a:latin typeface="Symbol" pitchFamily="18" charset="2"/>
              </a:rPr>
              <a:t>s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z</a:t>
            </a:r>
            <a:r>
              <a:rPr lang="en-GB" sz="1600" dirty="0" smtClean="0">
                <a:solidFill>
                  <a:schemeClr val="tx2"/>
                </a:solidFill>
              </a:rPr>
              <a:t> = 0.63 mm (coincidence) is compatible with the single detector resolution. 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After correction of the e</a:t>
            </a:r>
            <a:r>
              <a:rPr lang="en-GB" sz="1600" baseline="30000" dirty="0" smtClean="0">
                <a:solidFill>
                  <a:schemeClr val="tx2"/>
                </a:solidFill>
              </a:rPr>
              <a:t>+</a:t>
            </a:r>
            <a:r>
              <a:rPr lang="en-GB" sz="1600" dirty="0" smtClean="0">
                <a:solidFill>
                  <a:schemeClr val="tx2"/>
                </a:solidFill>
              </a:rPr>
              <a:t> annihilation physics: 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dirty="0" err="1" smtClean="0">
                <a:solidFill>
                  <a:schemeClr val="tx2"/>
                </a:solidFill>
                <a:latin typeface="Symbol" pitchFamily="18" charset="2"/>
              </a:rPr>
              <a:t>s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z</a:t>
            </a:r>
            <a:r>
              <a:rPr lang="en-GB" sz="1600" baseline="-25000" dirty="0" smtClean="0">
                <a:solidFill>
                  <a:schemeClr val="tx2"/>
                </a:solidFill>
              </a:rPr>
              <a:t> </a:t>
            </a:r>
            <a:r>
              <a:rPr lang="en-GB" sz="1600" dirty="0" smtClean="0">
                <a:solidFill>
                  <a:schemeClr val="tx2"/>
                </a:solidFill>
              </a:rPr>
              <a:t>(</a:t>
            </a:r>
            <a:r>
              <a:rPr lang="en-GB" sz="1600" dirty="0" err="1" smtClean="0">
                <a:solidFill>
                  <a:schemeClr val="tx2"/>
                </a:solidFill>
              </a:rPr>
              <a:t>coinc</a:t>
            </a:r>
            <a:r>
              <a:rPr lang="en-GB" sz="1600" dirty="0" smtClean="0">
                <a:solidFill>
                  <a:schemeClr val="tx2"/>
                </a:solidFill>
              </a:rPr>
              <a:t>.) ~ </a:t>
            </a:r>
            <a:r>
              <a:rPr lang="en-GB" sz="1600" dirty="0" err="1" smtClean="0">
                <a:solidFill>
                  <a:schemeClr val="tx2"/>
                </a:solidFill>
                <a:latin typeface="Symbol" pitchFamily="18" charset="2"/>
              </a:rPr>
              <a:t>s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z</a:t>
            </a:r>
            <a:r>
              <a:rPr lang="en-GB" sz="1600" dirty="0" smtClean="0">
                <a:solidFill>
                  <a:schemeClr val="tx2"/>
                </a:solidFill>
              </a:rPr>
              <a:t> (detector) / </a:t>
            </a:r>
            <a:r>
              <a:rPr lang="en-GB" sz="1600" dirty="0" err="1" smtClean="0">
                <a:solidFill>
                  <a:schemeClr val="tx2"/>
                </a:solidFill>
              </a:rPr>
              <a:t>sqrt</a:t>
            </a:r>
            <a:r>
              <a:rPr lang="en-GB" sz="1600" dirty="0" smtClean="0">
                <a:solidFill>
                  <a:schemeClr val="tx2"/>
                </a:solidFill>
              </a:rPr>
              <a:t>(2)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0232" y="4782611"/>
            <a:ext cx="2410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y coordinate is quasi-discrete (crystal positions).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24128" y="4112378"/>
            <a:ext cx="740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RMS = </a:t>
            </a:r>
          </a:p>
          <a:p>
            <a:r>
              <a:rPr lang="en-GB" sz="1200" dirty="0" smtClean="0">
                <a:solidFill>
                  <a:schemeClr val="tx2"/>
                </a:solidFill>
              </a:rPr>
              <a:t>0.89 mm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260" y="1337424"/>
            <a:ext cx="3091235" cy="2657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6" r="48771"/>
          <a:stretch/>
        </p:blipFill>
        <p:spPr bwMode="auto">
          <a:xfrm rot="5400000">
            <a:off x="1199743" y="933079"/>
            <a:ext cx="2725148" cy="301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60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261"/>
    </mc:Choice>
    <mc:Fallback xmlns="">
      <p:transition spd="slow" advTm="64261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39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304616"/>
            <a:ext cx="4572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Experimental check: Are there parallax errors ?</a:t>
            </a:r>
          </a:p>
        </p:txBody>
      </p:sp>
      <p:grpSp>
        <p:nvGrpSpPr>
          <p:cNvPr id="53" name="Group 52"/>
          <p:cNvGrpSpPr>
            <a:grpSpLocks noChangeAspect="1"/>
          </p:cNvGrpSpPr>
          <p:nvPr/>
        </p:nvGrpSpPr>
        <p:grpSpPr>
          <a:xfrm rot="16200000">
            <a:off x="107485" y="2611689"/>
            <a:ext cx="1101722" cy="745283"/>
            <a:chOff x="1979712" y="2276872"/>
            <a:chExt cx="2448272" cy="1656184"/>
          </a:xfrm>
        </p:grpSpPr>
        <p:sp>
          <p:nvSpPr>
            <p:cNvPr id="4" name="Rectangle 3"/>
            <p:cNvSpPr/>
            <p:nvPr/>
          </p:nvSpPr>
          <p:spPr>
            <a:xfrm>
              <a:off x="205172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33975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62778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915816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203848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9188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77991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06794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9573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48376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77180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59832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347864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63589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2392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21196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5172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33975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62778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915816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03848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49188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77991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06794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19573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48376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77180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059832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347864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63589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92392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21196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97971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26774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55577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843808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131840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41987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70790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99593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12372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41176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69979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987824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275856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6388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85192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13995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4" name="Group 53"/>
          <p:cNvGrpSpPr>
            <a:grpSpLocks noChangeAspect="1"/>
          </p:cNvGrpSpPr>
          <p:nvPr/>
        </p:nvGrpSpPr>
        <p:grpSpPr>
          <a:xfrm rot="5400000">
            <a:off x="7968978" y="5548723"/>
            <a:ext cx="1101722" cy="745283"/>
            <a:chOff x="1979712" y="2276872"/>
            <a:chExt cx="2448272" cy="1656184"/>
          </a:xfrm>
        </p:grpSpPr>
        <p:sp>
          <p:nvSpPr>
            <p:cNvPr id="55" name="Rectangle 54"/>
            <p:cNvSpPr/>
            <p:nvPr/>
          </p:nvSpPr>
          <p:spPr>
            <a:xfrm>
              <a:off x="205172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33975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62778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915816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203848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49188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77991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06794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19573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248376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77180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059832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47864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363589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92392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421196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05172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33975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62778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2915816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203848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49188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77991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06794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19573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48376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77180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059832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347864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363589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392392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421196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197971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26774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255577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843808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3131840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341987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70790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399593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212372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41176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69979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2987824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275856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56388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385192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413995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3" name="Flowchart: Or 102"/>
          <p:cNvSpPr/>
          <p:nvPr/>
        </p:nvSpPr>
        <p:spPr>
          <a:xfrm>
            <a:off x="2915816" y="2903341"/>
            <a:ext cx="194421" cy="194421"/>
          </a:xfrm>
          <a:prstGeom prst="flowChar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7" name="Straight Connector 106"/>
          <p:cNvCxnSpPr/>
          <p:nvPr/>
        </p:nvCxnSpPr>
        <p:spPr>
          <a:xfrm>
            <a:off x="493182" y="2985241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1104572" y="1063532"/>
            <a:ext cx="3866840" cy="386684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398" y="3726282"/>
            <a:ext cx="2298570" cy="1358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2" name="TextBox 231"/>
          <p:cNvSpPr txBox="1"/>
          <p:nvPr/>
        </p:nvSpPr>
        <p:spPr>
          <a:xfrm>
            <a:off x="4848925" y="3726282"/>
            <a:ext cx="12376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Face-to-Face</a:t>
            </a:r>
          </a:p>
        </p:txBody>
      </p:sp>
      <p:grpSp>
        <p:nvGrpSpPr>
          <p:cNvPr id="233" name="Group 232"/>
          <p:cNvGrpSpPr/>
          <p:nvPr/>
        </p:nvGrpSpPr>
        <p:grpSpPr>
          <a:xfrm>
            <a:off x="603950" y="1198101"/>
            <a:ext cx="5874605" cy="1801474"/>
            <a:chOff x="603950" y="1198101"/>
            <a:chExt cx="5874605" cy="1801474"/>
          </a:xfrm>
        </p:grpSpPr>
        <p:grpSp>
          <p:nvGrpSpPr>
            <p:cNvPr id="109" name="Group 108"/>
            <p:cNvGrpSpPr>
              <a:grpSpLocks noChangeAspect="1"/>
            </p:cNvGrpSpPr>
            <p:nvPr/>
          </p:nvGrpSpPr>
          <p:grpSpPr>
            <a:xfrm rot="3600000">
              <a:off x="4540935" y="1376320"/>
              <a:ext cx="1101722" cy="745283"/>
              <a:chOff x="1979712" y="2276872"/>
              <a:chExt cx="2448272" cy="1656184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110" name="Rectangle 109"/>
              <p:cNvSpPr/>
              <p:nvPr/>
            </p:nvSpPr>
            <p:spPr>
              <a:xfrm>
                <a:off x="2051720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2339752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2627784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2915816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3203848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3491880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3779912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4067944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2195736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2483768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2771800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059832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347864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3635896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3923928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211960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2051720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2339752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2627784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2915816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3203848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3491880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3779912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4067944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2195736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2483768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2771800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3059832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3347864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3635896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3923928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4211960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1979712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2267744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2555776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2843808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3131840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3419872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3707904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995936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2123728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2411760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2699792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2987824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3275856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3563888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851920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4139951" y="2276873"/>
                <a:ext cx="216023" cy="216023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8" name="Group 157"/>
            <p:cNvGrpSpPr>
              <a:grpSpLocks noChangeAspect="1"/>
            </p:cNvGrpSpPr>
            <p:nvPr/>
          </p:nvGrpSpPr>
          <p:grpSpPr>
            <a:xfrm rot="18000000" flipH="1">
              <a:off x="425731" y="1431236"/>
              <a:ext cx="1101722" cy="745283"/>
              <a:chOff x="1979712" y="2276872"/>
              <a:chExt cx="2448272" cy="1656184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159" name="Rectangle 158"/>
              <p:cNvSpPr/>
              <p:nvPr/>
            </p:nvSpPr>
            <p:spPr>
              <a:xfrm>
                <a:off x="2051720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0" name="Rectangle 159"/>
              <p:cNvSpPr/>
              <p:nvPr/>
            </p:nvSpPr>
            <p:spPr>
              <a:xfrm>
                <a:off x="2339752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1" name="Rectangle 160"/>
              <p:cNvSpPr/>
              <p:nvPr/>
            </p:nvSpPr>
            <p:spPr>
              <a:xfrm>
                <a:off x="2627784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2915816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203848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3491880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3779912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4067944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7" name="Rectangle 166"/>
              <p:cNvSpPr/>
              <p:nvPr/>
            </p:nvSpPr>
            <p:spPr>
              <a:xfrm>
                <a:off x="2195736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8" name="Rectangle 167"/>
              <p:cNvSpPr/>
              <p:nvPr/>
            </p:nvSpPr>
            <p:spPr>
              <a:xfrm>
                <a:off x="2483768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2771800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3059832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3347864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" name="Rectangle 171"/>
              <p:cNvSpPr/>
              <p:nvPr/>
            </p:nvSpPr>
            <p:spPr>
              <a:xfrm>
                <a:off x="3635896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3923928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4211960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051720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339752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2627784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2915816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203848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491880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779912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067944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2195736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2483768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2771800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3059832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3347864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3635896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3923928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4211960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1979712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2267744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3" name="Rectangle 192"/>
              <p:cNvSpPr/>
              <p:nvPr/>
            </p:nvSpPr>
            <p:spPr>
              <a:xfrm>
                <a:off x="2555776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4" name="Rectangle 193"/>
              <p:cNvSpPr/>
              <p:nvPr/>
            </p:nvSpPr>
            <p:spPr>
              <a:xfrm>
                <a:off x="2843808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5" name="Rectangle 194"/>
              <p:cNvSpPr/>
              <p:nvPr/>
            </p:nvSpPr>
            <p:spPr>
              <a:xfrm>
                <a:off x="3131840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6" name="Rectangle 195"/>
              <p:cNvSpPr/>
              <p:nvPr/>
            </p:nvSpPr>
            <p:spPr>
              <a:xfrm>
                <a:off x="3419872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7" name="Rectangle 196"/>
              <p:cNvSpPr/>
              <p:nvPr/>
            </p:nvSpPr>
            <p:spPr>
              <a:xfrm>
                <a:off x="3707904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3995936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9" name="Rectangle 198"/>
              <p:cNvSpPr/>
              <p:nvPr/>
            </p:nvSpPr>
            <p:spPr>
              <a:xfrm>
                <a:off x="2123728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0" name="Rectangle 199"/>
              <p:cNvSpPr/>
              <p:nvPr/>
            </p:nvSpPr>
            <p:spPr>
              <a:xfrm>
                <a:off x="2411760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1" name="Rectangle 200"/>
              <p:cNvSpPr/>
              <p:nvPr/>
            </p:nvSpPr>
            <p:spPr>
              <a:xfrm>
                <a:off x="2699792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2987824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3" name="Rectangle 202"/>
              <p:cNvSpPr/>
              <p:nvPr/>
            </p:nvSpPr>
            <p:spPr>
              <a:xfrm>
                <a:off x="3275856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3563888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3851920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4139952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218" name="Straight Connector 217"/>
            <p:cNvCxnSpPr/>
            <p:nvPr/>
          </p:nvCxnSpPr>
          <p:spPr>
            <a:xfrm flipV="1">
              <a:off x="1392965" y="1956988"/>
              <a:ext cx="3311307" cy="66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Flowchart: Or 218"/>
            <p:cNvSpPr/>
            <p:nvPr/>
          </p:nvSpPr>
          <p:spPr>
            <a:xfrm>
              <a:off x="2915816" y="1866427"/>
              <a:ext cx="194421" cy="194421"/>
            </a:xfrm>
            <a:prstGeom prst="flowChartOr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23" name="Straight Connector 222"/>
            <p:cNvCxnSpPr/>
            <p:nvPr/>
          </p:nvCxnSpPr>
          <p:spPr>
            <a:xfrm flipH="1" flipV="1">
              <a:off x="1392965" y="1956988"/>
              <a:ext cx="1615155" cy="1034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TextBox 225"/>
            <p:cNvSpPr txBox="1"/>
            <p:nvPr/>
          </p:nvSpPr>
          <p:spPr>
            <a:xfrm>
              <a:off x="1713352" y="2492758"/>
              <a:ext cx="4683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solidFill>
                    <a:schemeClr val="tx2"/>
                  </a:solidFill>
                </a:rPr>
                <a:t>30</a:t>
              </a:r>
              <a:r>
                <a:rPr lang="en-GB" sz="1600" baseline="30000" dirty="0" smtClean="0">
                  <a:solidFill>
                    <a:schemeClr val="tx2"/>
                  </a:solidFill>
                </a:rPr>
                <a:t>○</a:t>
              </a:r>
            </a:p>
          </p:txBody>
        </p:sp>
        <p:cxnSp>
          <p:nvCxnSpPr>
            <p:cNvPr id="227" name="Straight Connector 226"/>
            <p:cNvCxnSpPr/>
            <p:nvPr/>
          </p:nvCxnSpPr>
          <p:spPr>
            <a:xfrm flipV="1">
              <a:off x="3025211" y="1947995"/>
              <a:ext cx="1679061" cy="1051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TextBox 230"/>
            <p:cNvSpPr txBox="1"/>
            <p:nvPr/>
          </p:nvSpPr>
          <p:spPr>
            <a:xfrm>
              <a:off x="4067944" y="2492896"/>
              <a:ext cx="4683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solidFill>
                    <a:schemeClr val="tx2"/>
                  </a:solidFill>
                </a:rPr>
                <a:t>30</a:t>
              </a:r>
              <a:r>
                <a:rPr lang="en-GB" sz="1600" baseline="30000" dirty="0" smtClean="0">
                  <a:solidFill>
                    <a:schemeClr val="tx2"/>
                  </a:solidFill>
                </a:rPr>
                <a:t>○</a:t>
              </a:r>
            </a:p>
          </p:txBody>
        </p:sp>
        <p:sp>
          <p:nvSpPr>
            <p:cNvPr id="234" name="TextBox 233"/>
            <p:cNvSpPr txBox="1"/>
            <p:nvPr/>
          </p:nvSpPr>
          <p:spPr>
            <a:xfrm>
              <a:off x="5639864" y="1361175"/>
              <a:ext cx="8386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solidFill>
                    <a:schemeClr val="tx2"/>
                  </a:solidFill>
                </a:rPr>
                <a:t>Oblique</a:t>
              </a:r>
            </a:p>
          </p:txBody>
        </p:sp>
      </p:grpSp>
      <p:sp>
        <p:nvSpPr>
          <p:cNvPr id="237" name="TextBox 236"/>
          <p:cNvSpPr txBox="1"/>
          <p:nvPr/>
        </p:nvSpPr>
        <p:spPr>
          <a:xfrm>
            <a:off x="2181750" y="3178752"/>
            <a:ext cx="2053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aseline="30000" dirty="0" smtClean="0">
                <a:solidFill>
                  <a:schemeClr val="tx2"/>
                </a:solidFill>
              </a:rPr>
              <a:t>22</a:t>
            </a:r>
            <a:r>
              <a:rPr lang="en-GB" sz="1600" dirty="0" smtClean="0">
                <a:solidFill>
                  <a:schemeClr val="tx2"/>
                </a:solidFill>
              </a:rPr>
              <a:t>Na point-like source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3532712" y="5259645"/>
            <a:ext cx="46144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There is however an unavoidable degradation of the resolution, when the source is very close to one detector. The coincidence resolution looses the </a:t>
            </a:r>
            <a:r>
              <a:rPr lang="en-GB" sz="1600" dirty="0">
                <a:solidFill>
                  <a:schemeClr val="tx2"/>
                </a:solidFill>
              </a:rPr>
              <a:t>1/</a:t>
            </a:r>
            <a:r>
              <a:rPr lang="en-GB" sz="1600" dirty="0" err="1">
                <a:solidFill>
                  <a:schemeClr val="tx2"/>
                </a:solidFill>
              </a:rPr>
              <a:t>sqrt</a:t>
            </a:r>
            <a:r>
              <a:rPr lang="en-GB" sz="1600" dirty="0">
                <a:solidFill>
                  <a:schemeClr val="tx2"/>
                </a:solidFill>
              </a:rPr>
              <a:t>(2</a:t>
            </a:r>
            <a:r>
              <a:rPr lang="en-GB" sz="1600" dirty="0" smtClean="0">
                <a:solidFill>
                  <a:schemeClr val="tx2"/>
                </a:solidFill>
              </a:rPr>
              <a:t>) ‘bonus’ </a:t>
            </a:r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427" y="922044"/>
            <a:ext cx="2438400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0" name="Rectangle 239"/>
          <p:cNvSpPr/>
          <p:nvPr/>
        </p:nvSpPr>
        <p:spPr>
          <a:xfrm>
            <a:off x="285923" y="5229200"/>
            <a:ext cx="27392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srgbClr val="1F497D"/>
                </a:solidFill>
              </a:rPr>
              <a:t>As expected from the design, there is no noticeable parallax error, neither in the axial nor </a:t>
            </a:r>
            <a:r>
              <a:rPr lang="en-GB" sz="1600" dirty="0" err="1">
                <a:solidFill>
                  <a:srgbClr val="1F497D"/>
                </a:solidFill>
              </a:rPr>
              <a:t>transaxial</a:t>
            </a:r>
            <a:r>
              <a:rPr lang="en-GB" sz="1600" dirty="0">
                <a:solidFill>
                  <a:srgbClr val="1F497D"/>
                </a:solidFill>
              </a:rPr>
              <a:t> plane.  </a:t>
            </a:r>
          </a:p>
        </p:txBody>
      </p:sp>
      <p:grpSp>
        <p:nvGrpSpPr>
          <p:cNvPr id="243" name="Group 242"/>
          <p:cNvGrpSpPr>
            <a:grpSpLocks noChangeAspect="1"/>
          </p:cNvGrpSpPr>
          <p:nvPr/>
        </p:nvGrpSpPr>
        <p:grpSpPr>
          <a:xfrm rot="5400000">
            <a:off x="4927549" y="2765829"/>
            <a:ext cx="1101722" cy="745283"/>
            <a:chOff x="1979712" y="2276872"/>
            <a:chExt cx="2448272" cy="1656184"/>
          </a:xfrm>
        </p:grpSpPr>
        <p:sp>
          <p:nvSpPr>
            <p:cNvPr id="244" name="Rectangle 243"/>
            <p:cNvSpPr/>
            <p:nvPr/>
          </p:nvSpPr>
          <p:spPr>
            <a:xfrm>
              <a:off x="205172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233975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262778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2915816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3203848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349188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377991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406794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219573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248376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277180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3059832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3347864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363589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392392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21196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205172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233975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262778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2915816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3203848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349188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377991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406794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219573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Rectangle 268"/>
            <p:cNvSpPr/>
            <p:nvPr/>
          </p:nvSpPr>
          <p:spPr>
            <a:xfrm>
              <a:off x="248376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277180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3059832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3347864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363589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392392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421196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197971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226774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255577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2843808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3131840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1" name="Rectangle 280"/>
            <p:cNvSpPr/>
            <p:nvPr/>
          </p:nvSpPr>
          <p:spPr>
            <a:xfrm>
              <a:off x="341987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370790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399593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212372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Rectangle 284"/>
            <p:cNvSpPr/>
            <p:nvPr/>
          </p:nvSpPr>
          <p:spPr>
            <a:xfrm>
              <a:off x="241176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269979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2987824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3275856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Rectangle 288"/>
            <p:cNvSpPr/>
            <p:nvPr/>
          </p:nvSpPr>
          <p:spPr>
            <a:xfrm>
              <a:off x="356388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Rectangle 289"/>
            <p:cNvSpPr/>
            <p:nvPr/>
          </p:nvSpPr>
          <p:spPr>
            <a:xfrm>
              <a:off x="385192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Rectangle 290"/>
            <p:cNvSpPr/>
            <p:nvPr/>
          </p:nvSpPr>
          <p:spPr>
            <a:xfrm>
              <a:off x="413995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2" name="Flowchart: Or 291"/>
          <p:cNvSpPr/>
          <p:nvPr/>
        </p:nvSpPr>
        <p:spPr>
          <a:xfrm>
            <a:off x="7783416" y="5856273"/>
            <a:ext cx="194421" cy="194421"/>
          </a:xfrm>
          <a:prstGeom prst="flowChar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323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34"/>
    </mc:Choice>
    <mc:Fallback xmlns="">
      <p:transition spd="slow" advTm="581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" grpId="0"/>
      <p:bldP spid="240" grpId="0"/>
      <p:bldP spid="29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96" y="3421589"/>
            <a:ext cx="2180158" cy="2103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40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404664"/>
            <a:ext cx="2941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C00000"/>
                </a:solidFill>
              </a:rPr>
              <a:t>Ready for tomographic imaging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892458"/>
            <a:ext cx="8721110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smtClean="0">
                <a:solidFill>
                  <a:srgbClr val="C00000"/>
                </a:solidFill>
              </a:rPr>
              <a:t>Basics of tomographic imaging  </a:t>
            </a:r>
            <a:r>
              <a:rPr lang="en-GB" sz="1200" dirty="0" smtClean="0">
                <a:solidFill>
                  <a:schemeClr val="tx2"/>
                </a:solidFill>
              </a:rPr>
              <a:t>(in AX-PET this is the speciality of the team from Valencia (M. Rafecas et al.)</a:t>
            </a:r>
          </a:p>
          <a:p>
            <a:pPr>
              <a:spcAft>
                <a:spcPts val="600"/>
              </a:spcAft>
            </a:pPr>
            <a:r>
              <a:rPr lang="en-GB" sz="1600" dirty="0" smtClean="0">
                <a:solidFill>
                  <a:schemeClr val="tx2"/>
                </a:solidFill>
              </a:rPr>
              <a:t>A PET scanner measures projections of the activity distribution. Reconstruction means to calculate from these projections the actual 3D distribution of the activity. There are two groups of methods:</a:t>
            </a:r>
            <a:endParaRPr lang="en-GB" sz="1600" u="sng" dirty="0">
              <a:solidFill>
                <a:srgbClr val="C00000"/>
              </a:solidFill>
            </a:endParaRPr>
          </a:p>
          <a:p>
            <a:pPr>
              <a:spcAft>
                <a:spcPts val="600"/>
              </a:spcAft>
            </a:pPr>
            <a:r>
              <a:rPr lang="en-GB" sz="1600" dirty="0" smtClean="0">
                <a:solidFill>
                  <a:srgbClr val="C00000"/>
                </a:solidFill>
              </a:rPr>
              <a:t>1. </a:t>
            </a:r>
            <a:r>
              <a:rPr lang="en-GB" sz="1600" u="sng" dirty="0" smtClean="0">
                <a:solidFill>
                  <a:srgbClr val="C00000"/>
                </a:solidFill>
              </a:rPr>
              <a:t>Analytical algorithms </a:t>
            </a:r>
            <a:r>
              <a:rPr lang="en-GB" sz="1600" dirty="0" smtClean="0">
                <a:solidFill>
                  <a:schemeClr val="tx2"/>
                </a:solidFill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n-GB" sz="1600" dirty="0" smtClean="0">
                <a:solidFill>
                  <a:schemeClr val="tx2"/>
                </a:solidFill>
              </a:rPr>
              <a:t>       (usually based on </a:t>
            </a:r>
            <a:r>
              <a:rPr lang="en-GB" sz="1600" dirty="0" err="1" smtClean="0">
                <a:solidFill>
                  <a:schemeClr val="tx2"/>
                </a:solidFill>
              </a:rPr>
              <a:t>sinograms</a:t>
            </a:r>
            <a:r>
              <a:rPr lang="en-GB" sz="1600" dirty="0" smtClean="0">
                <a:solidFill>
                  <a:schemeClr val="tx2"/>
                </a:solidFill>
              </a:rPr>
              <a:t>)</a:t>
            </a:r>
            <a:r>
              <a:rPr lang="en-GB" sz="1600" u="sng" dirty="0" smtClean="0">
                <a:solidFill>
                  <a:srgbClr val="C00000"/>
                </a:solidFill>
              </a:rPr>
              <a:t>                      </a:t>
            </a:r>
            <a:endParaRPr lang="en-GB" sz="1600" dirty="0" smtClean="0">
              <a:solidFill>
                <a:schemeClr val="tx2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51520" y="3437982"/>
            <a:ext cx="2592288" cy="25922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539118" y="3149950"/>
            <a:ext cx="0" cy="2952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70966" y="4734126"/>
            <a:ext cx="2918683" cy="87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15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6"/>
          <a:stretch/>
        </p:blipFill>
        <p:spPr bwMode="auto">
          <a:xfrm>
            <a:off x="3209556" y="3298677"/>
            <a:ext cx="2226540" cy="314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 flipV="1">
            <a:off x="933776" y="4119802"/>
            <a:ext cx="1800200" cy="1800200"/>
          </a:xfrm>
          <a:prstGeom prst="straightConnector1">
            <a:avLst/>
          </a:prstGeom>
          <a:ln w="28575">
            <a:solidFill>
              <a:schemeClr val="tx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18906116">
            <a:off x="961212" y="5339148"/>
            <a:ext cx="515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LOR</a:t>
            </a:r>
          </a:p>
        </p:txBody>
      </p:sp>
      <p:sp>
        <p:nvSpPr>
          <p:cNvPr id="17" name="TextBox 16"/>
          <p:cNvSpPr txBox="1"/>
          <p:nvPr/>
        </p:nvSpPr>
        <p:spPr>
          <a:xfrm rot="19436781">
            <a:off x="295356" y="3260196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PET ring</a:t>
            </a:r>
          </a:p>
        </p:txBody>
      </p:sp>
      <p:sp>
        <p:nvSpPr>
          <p:cNvPr id="18" name="TextBox 17"/>
          <p:cNvSpPr txBox="1"/>
          <p:nvPr/>
        </p:nvSpPr>
        <p:spPr>
          <a:xfrm flipH="1">
            <a:off x="3135480" y="2649106"/>
            <a:ext cx="2588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“</a:t>
            </a:r>
            <a:r>
              <a:rPr lang="en-GB" sz="1600" dirty="0" err="1" smtClean="0">
                <a:solidFill>
                  <a:schemeClr val="tx2"/>
                </a:solidFill>
              </a:rPr>
              <a:t>sinogram</a:t>
            </a:r>
            <a:r>
              <a:rPr lang="en-GB" sz="1600" dirty="0" smtClean="0">
                <a:solidFill>
                  <a:schemeClr val="tx2"/>
                </a:solidFill>
              </a:rPr>
              <a:t>”</a:t>
            </a:r>
          </a:p>
          <a:p>
            <a:r>
              <a:rPr lang="en-GB" sz="1200" dirty="0" smtClean="0">
                <a:solidFill>
                  <a:schemeClr val="tx2"/>
                </a:solidFill>
              </a:rPr>
              <a:t>a 2D histogram </a:t>
            </a:r>
          </a:p>
          <a:p>
            <a:r>
              <a:rPr lang="en-GB" sz="1200" dirty="0" smtClean="0">
                <a:solidFill>
                  <a:schemeClr val="tx2"/>
                </a:solidFill>
              </a:rPr>
              <a:t>of all projections g(</a:t>
            </a:r>
            <a:r>
              <a:rPr lang="en-GB" sz="1200" dirty="0" err="1" smtClean="0">
                <a:solidFill>
                  <a:schemeClr val="tx2"/>
                </a:solidFill>
              </a:rPr>
              <a:t>s,</a:t>
            </a:r>
            <a:r>
              <a:rPr lang="en-GB" sz="1200" dirty="0" err="1" smtClean="0">
                <a:solidFill>
                  <a:schemeClr val="tx2"/>
                </a:solidFill>
                <a:latin typeface="Symbol" pitchFamily="18" charset="2"/>
              </a:rPr>
              <a:t>q</a:t>
            </a:r>
            <a:r>
              <a:rPr lang="en-GB" sz="1200" dirty="0" smtClean="0">
                <a:solidFill>
                  <a:schemeClr val="tx2"/>
                </a:solidFill>
              </a:rPr>
              <a:t>)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539118" y="4734126"/>
            <a:ext cx="294758" cy="285776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22664" y="4841231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s</a:t>
            </a:r>
          </a:p>
        </p:txBody>
      </p:sp>
      <p:sp>
        <p:nvSpPr>
          <p:cNvPr id="22" name="Freeform 21"/>
          <p:cNvSpPr/>
          <p:nvPr/>
        </p:nvSpPr>
        <p:spPr>
          <a:xfrm>
            <a:off x="2495372" y="4358355"/>
            <a:ext cx="162370" cy="384561"/>
          </a:xfrm>
          <a:custGeom>
            <a:avLst/>
            <a:gdLst>
              <a:gd name="connsiteX0" fmla="*/ 0 w 162370"/>
              <a:gd name="connsiteY0" fmla="*/ 0 h 384561"/>
              <a:gd name="connsiteX1" fmla="*/ 128187 w 162370"/>
              <a:gd name="connsiteY1" fmla="*/ 213645 h 384561"/>
              <a:gd name="connsiteX2" fmla="*/ 162370 w 162370"/>
              <a:gd name="connsiteY2" fmla="*/ 384561 h 384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370" h="384561">
                <a:moveTo>
                  <a:pt x="0" y="0"/>
                </a:moveTo>
                <a:cubicBezTo>
                  <a:pt x="50562" y="74776"/>
                  <a:pt x="101125" y="149552"/>
                  <a:pt x="128187" y="213645"/>
                </a:cubicBezTo>
                <a:cubicBezTo>
                  <a:pt x="155249" y="277739"/>
                  <a:pt x="158809" y="331150"/>
                  <a:pt x="162370" y="38456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2339752" y="4427820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2"/>
                </a:solidFill>
                <a:latin typeface="Symbol" pitchFamily="18" charset="2"/>
              </a:rPr>
              <a:t>q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2782000" y="4456836"/>
            <a:ext cx="809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C00000"/>
                </a:solidFill>
              </a:rPr>
              <a:t>angle </a:t>
            </a:r>
            <a:r>
              <a:rPr lang="en-GB" sz="1600" dirty="0" smtClean="0">
                <a:solidFill>
                  <a:srgbClr val="C00000"/>
                </a:solidFill>
                <a:latin typeface="Symbol" pitchFamily="18" charset="2"/>
              </a:rPr>
              <a:t>q</a:t>
            </a:r>
          </a:p>
        </p:txBody>
      </p:sp>
      <p:sp>
        <p:nvSpPr>
          <p:cNvPr id="29" name="Oval 28"/>
          <p:cNvSpPr/>
          <p:nvPr/>
        </p:nvSpPr>
        <p:spPr>
          <a:xfrm>
            <a:off x="170966" y="3348446"/>
            <a:ext cx="2753832" cy="27538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Bent Arrow 25"/>
          <p:cNvSpPr/>
          <p:nvPr/>
        </p:nvSpPr>
        <p:spPr>
          <a:xfrm rot="15082114">
            <a:off x="2494658" y="5407137"/>
            <a:ext cx="698301" cy="1352789"/>
          </a:xfrm>
          <a:prstGeom prst="bentArrow">
            <a:avLst>
              <a:gd name="adj1" fmla="val 25000"/>
              <a:gd name="adj2" fmla="val 46096"/>
              <a:gd name="adj3" fmla="val 25000"/>
              <a:gd name="adj4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46208" y="6443888"/>
            <a:ext cx="2329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(Filtered) Back Projection </a:t>
            </a:r>
          </a:p>
        </p:txBody>
      </p:sp>
      <p:pic>
        <p:nvPicPr>
          <p:cNvPr id="49158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19"/>
          <a:stretch/>
        </p:blipFill>
        <p:spPr bwMode="auto">
          <a:xfrm>
            <a:off x="6516216" y="2420888"/>
            <a:ext cx="1727210" cy="1537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728" y="3789040"/>
            <a:ext cx="1777688" cy="1724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0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4" t="26039" r="8532" b="13970"/>
          <a:stretch/>
        </p:blipFill>
        <p:spPr bwMode="auto">
          <a:xfrm>
            <a:off x="6941626" y="5508774"/>
            <a:ext cx="1295162" cy="108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07255" y="2658398"/>
            <a:ext cx="952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(2D case)</a:t>
            </a:r>
          </a:p>
        </p:txBody>
      </p:sp>
      <p:sp>
        <p:nvSpPr>
          <p:cNvPr id="49152" name="TextBox 49151"/>
          <p:cNvSpPr txBox="1"/>
          <p:nvPr/>
        </p:nvSpPr>
        <p:spPr>
          <a:xfrm>
            <a:off x="5076546" y="4091588"/>
            <a:ext cx="1865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One doesn’t know where on the LOR the count occurred. Therefore, “</a:t>
            </a:r>
            <a:r>
              <a:rPr lang="en-GB" sz="1200" dirty="0">
                <a:solidFill>
                  <a:schemeClr val="tx2"/>
                </a:solidFill>
              </a:rPr>
              <a:t>b</a:t>
            </a:r>
            <a:r>
              <a:rPr lang="en-GB" sz="1200" dirty="0" smtClean="0">
                <a:solidFill>
                  <a:schemeClr val="tx2"/>
                </a:solidFill>
              </a:rPr>
              <a:t>ack projection” means re-distributing the counts uniformly to all pixels which fall within the projection path. </a:t>
            </a:r>
          </a:p>
        </p:txBody>
      </p:sp>
      <p:sp>
        <p:nvSpPr>
          <p:cNvPr id="49153" name="TextBox 49152"/>
          <p:cNvSpPr txBox="1"/>
          <p:nvPr/>
        </p:nvSpPr>
        <p:spPr>
          <a:xfrm>
            <a:off x="8028384" y="3189617"/>
            <a:ext cx="7857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1 angle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06687" y="4573639"/>
            <a:ext cx="865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4 angles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100392" y="5877272"/>
            <a:ext cx="970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64 angles</a:t>
            </a:r>
          </a:p>
        </p:txBody>
      </p:sp>
      <p:sp>
        <p:nvSpPr>
          <p:cNvPr id="49161" name="TextBox 49160"/>
          <p:cNvSpPr txBox="1"/>
          <p:nvPr/>
        </p:nvSpPr>
        <p:spPr>
          <a:xfrm>
            <a:off x="5436096" y="5883550"/>
            <a:ext cx="16599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The more angles, 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the better!</a:t>
            </a:r>
          </a:p>
        </p:txBody>
      </p:sp>
      <p:sp>
        <p:nvSpPr>
          <p:cNvPr id="49162" name="Rectangle 49161"/>
          <p:cNvSpPr/>
          <p:nvPr/>
        </p:nvSpPr>
        <p:spPr>
          <a:xfrm>
            <a:off x="4226046" y="1836113"/>
            <a:ext cx="4746583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GB" sz="1600" dirty="0">
                <a:solidFill>
                  <a:srgbClr val="C00000"/>
                </a:solidFill>
              </a:rPr>
              <a:t>2. </a:t>
            </a:r>
            <a:r>
              <a:rPr lang="en-GB" sz="1600" u="sng" dirty="0">
                <a:solidFill>
                  <a:srgbClr val="C00000"/>
                </a:solidFill>
              </a:rPr>
              <a:t>Iterative algorithms</a:t>
            </a:r>
            <a:r>
              <a:rPr lang="en-GB" sz="1600" dirty="0">
                <a:solidFill>
                  <a:srgbClr val="1F497D"/>
                </a:solidFill>
              </a:rPr>
              <a:t> </a:t>
            </a:r>
            <a:endParaRPr lang="en-GB" sz="1600" dirty="0" smtClean="0">
              <a:solidFill>
                <a:srgbClr val="1F497D"/>
              </a:solidFill>
            </a:endParaRPr>
          </a:p>
          <a:p>
            <a:pPr lvl="0">
              <a:spcAft>
                <a:spcPts val="600"/>
              </a:spcAft>
            </a:pPr>
            <a:r>
              <a:rPr lang="en-GB" sz="1600" dirty="0" smtClean="0">
                <a:solidFill>
                  <a:srgbClr val="1F497D"/>
                </a:solidFill>
              </a:rPr>
              <a:t>     (mainly used in AX-PET, see </a:t>
            </a:r>
            <a:r>
              <a:rPr lang="en-GB" sz="1600" dirty="0">
                <a:solidFill>
                  <a:srgbClr val="1F497D"/>
                </a:solidFill>
              </a:rPr>
              <a:t>back-up slides) </a:t>
            </a:r>
          </a:p>
        </p:txBody>
      </p:sp>
    </p:spTree>
    <p:extLst>
      <p:ext uri="{BB962C8B-B14F-4D97-AF65-F5344CB8AC3E}">
        <p14:creationId xmlns:p14="http://schemas.microsoft.com/office/powerpoint/2010/main" val="193299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059"/>
    </mc:Choice>
    <mc:Fallback xmlns="">
      <p:transition spd="slow" advTm="119059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roup 268"/>
          <p:cNvGrpSpPr/>
          <p:nvPr/>
        </p:nvGrpSpPr>
        <p:grpSpPr>
          <a:xfrm>
            <a:off x="5706319" y="806581"/>
            <a:ext cx="2561071" cy="1635677"/>
            <a:chOff x="5706319" y="806581"/>
            <a:chExt cx="2561071" cy="1635677"/>
          </a:xfrm>
        </p:grpSpPr>
        <p:sp>
          <p:nvSpPr>
            <p:cNvPr id="112" name="Freeform 111"/>
            <p:cNvSpPr/>
            <p:nvPr/>
          </p:nvSpPr>
          <p:spPr>
            <a:xfrm>
              <a:off x="5706319" y="1053297"/>
              <a:ext cx="2257063" cy="1388961"/>
            </a:xfrm>
            <a:custGeom>
              <a:avLst/>
              <a:gdLst>
                <a:gd name="connsiteX0" fmla="*/ 0 w 2257063"/>
                <a:gd name="connsiteY0" fmla="*/ 1388962 h 1400536"/>
                <a:gd name="connsiteX1" fmla="*/ 11575 w 2257063"/>
                <a:gd name="connsiteY1" fmla="*/ 671331 h 1400536"/>
                <a:gd name="connsiteX2" fmla="*/ 1840375 w 2257063"/>
                <a:gd name="connsiteY2" fmla="*/ 0 h 1400536"/>
                <a:gd name="connsiteX3" fmla="*/ 2257063 w 2257063"/>
                <a:gd name="connsiteY3" fmla="*/ 706055 h 1400536"/>
                <a:gd name="connsiteX4" fmla="*/ 2257063 w 2257063"/>
                <a:gd name="connsiteY4" fmla="*/ 1400536 h 1400536"/>
                <a:gd name="connsiteX5" fmla="*/ 0 w 2257063"/>
                <a:gd name="connsiteY5" fmla="*/ 1388962 h 1400536"/>
                <a:gd name="connsiteX0" fmla="*/ 0 w 2257063"/>
                <a:gd name="connsiteY0" fmla="*/ 1377387 h 1388961"/>
                <a:gd name="connsiteX1" fmla="*/ 11575 w 2257063"/>
                <a:gd name="connsiteY1" fmla="*/ 659756 h 1388961"/>
                <a:gd name="connsiteX2" fmla="*/ 1817225 w 2257063"/>
                <a:gd name="connsiteY2" fmla="*/ 0 h 1388961"/>
                <a:gd name="connsiteX3" fmla="*/ 2257063 w 2257063"/>
                <a:gd name="connsiteY3" fmla="*/ 694480 h 1388961"/>
                <a:gd name="connsiteX4" fmla="*/ 2257063 w 2257063"/>
                <a:gd name="connsiteY4" fmla="*/ 1388961 h 1388961"/>
                <a:gd name="connsiteX5" fmla="*/ 0 w 2257063"/>
                <a:gd name="connsiteY5" fmla="*/ 1377387 h 1388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57063" h="1388961">
                  <a:moveTo>
                    <a:pt x="0" y="1377387"/>
                  </a:moveTo>
                  <a:lnTo>
                    <a:pt x="11575" y="659756"/>
                  </a:lnTo>
                  <a:lnTo>
                    <a:pt x="1817225" y="0"/>
                  </a:lnTo>
                  <a:lnTo>
                    <a:pt x="2257063" y="694480"/>
                  </a:lnTo>
                  <a:lnTo>
                    <a:pt x="2257063" y="1388961"/>
                  </a:lnTo>
                  <a:lnTo>
                    <a:pt x="0" y="137738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18" name="Group 217"/>
            <p:cNvGrpSpPr>
              <a:grpSpLocks noChangeAspect="1"/>
            </p:cNvGrpSpPr>
            <p:nvPr/>
          </p:nvGrpSpPr>
          <p:grpSpPr>
            <a:xfrm rot="3419060">
              <a:off x="7587288" y="937829"/>
              <a:ext cx="811349" cy="548854"/>
              <a:chOff x="1979712" y="2276872"/>
              <a:chExt cx="2448272" cy="1656184"/>
            </a:xfrm>
            <a:solidFill>
              <a:srgbClr val="FFC000"/>
            </a:solidFill>
          </p:grpSpPr>
          <p:sp>
            <p:nvSpPr>
              <p:cNvPr id="219" name="Rectangle 218"/>
              <p:cNvSpPr/>
              <p:nvPr/>
            </p:nvSpPr>
            <p:spPr>
              <a:xfrm>
                <a:off x="2051720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2339752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" name="Rectangle 220"/>
              <p:cNvSpPr/>
              <p:nvPr/>
            </p:nvSpPr>
            <p:spPr>
              <a:xfrm>
                <a:off x="2627784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2" name="Rectangle 221"/>
              <p:cNvSpPr/>
              <p:nvPr/>
            </p:nvSpPr>
            <p:spPr>
              <a:xfrm>
                <a:off x="2915816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3" name="Rectangle 222"/>
              <p:cNvSpPr/>
              <p:nvPr/>
            </p:nvSpPr>
            <p:spPr>
              <a:xfrm>
                <a:off x="3203848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4" name="Rectangle 223"/>
              <p:cNvSpPr/>
              <p:nvPr/>
            </p:nvSpPr>
            <p:spPr>
              <a:xfrm>
                <a:off x="3491880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3779912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4067944" y="371703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2195736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8" name="Rectangle 227"/>
              <p:cNvSpPr/>
              <p:nvPr/>
            </p:nvSpPr>
            <p:spPr>
              <a:xfrm>
                <a:off x="2483768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9" name="Rectangle 228"/>
              <p:cNvSpPr/>
              <p:nvPr/>
            </p:nvSpPr>
            <p:spPr>
              <a:xfrm>
                <a:off x="2771800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0" name="Rectangle 229"/>
              <p:cNvSpPr/>
              <p:nvPr/>
            </p:nvSpPr>
            <p:spPr>
              <a:xfrm>
                <a:off x="3059832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1" name="Rectangle 230"/>
              <p:cNvSpPr/>
              <p:nvPr/>
            </p:nvSpPr>
            <p:spPr>
              <a:xfrm>
                <a:off x="3347864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Rectangle 231"/>
              <p:cNvSpPr/>
              <p:nvPr/>
            </p:nvSpPr>
            <p:spPr>
              <a:xfrm>
                <a:off x="3635896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3" name="Rectangle 232"/>
              <p:cNvSpPr/>
              <p:nvPr/>
            </p:nvSpPr>
            <p:spPr>
              <a:xfrm>
                <a:off x="3923928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4" name="Rectangle 233"/>
              <p:cNvSpPr/>
              <p:nvPr/>
            </p:nvSpPr>
            <p:spPr>
              <a:xfrm>
                <a:off x="4211960" y="3429000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5" name="Rectangle 234"/>
              <p:cNvSpPr/>
              <p:nvPr/>
            </p:nvSpPr>
            <p:spPr>
              <a:xfrm>
                <a:off x="2051720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6" name="Rectangle 235"/>
              <p:cNvSpPr/>
              <p:nvPr/>
            </p:nvSpPr>
            <p:spPr>
              <a:xfrm>
                <a:off x="2339752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7" name="Rectangle 236"/>
              <p:cNvSpPr/>
              <p:nvPr/>
            </p:nvSpPr>
            <p:spPr>
              <a:xfrm>
                <a:off x="2627784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8" name="Rectangle 237"/>
              <p:cNvSpPr/>
              <p:nvPr/>
            </p:nvSpPr>
            <p:spPr>
              <a:xfrm>
                <a:off x="2915816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9" name="Rectangle 238"/>
              <p:cNvSpPr/>
              <p:nvPr/>
            </p:nvSpPr>
            <p:spPr>
              <a:xfrm>
                <a:off x="3203848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0" name="Rectangle 239"/>
              <p:cNvSpPr/>
              <p:nvPr/>
            </p:nvSpPr>
            <p:spPr>
              <a:xfrm>
                <a:off x="3491880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1" name="Rectangle 240"/>
              <p:cNvSpPr/>
              <p:nvPr/>
            </p:nvSpPr>
            <p:spPr>
              <a:xfrm>
                <a:off x="3779912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2" name="Rectangle 241"/>
              <p:cNvSpPr/>
              <p:nvPr/>
            </p:nvSpPr>
            <p:spPr>
              <a:xfrm>
                <a:off x="4067944" y="3140968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3" name="Rectangle 242"/>
              <p:cNvSpPr/>
              <p:nvPr/>
            </p:nvSpPr>
            <p:spPr>
              <a:xfrm>
                <a:off x="2195736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4" name="Rectangle 243"/>
              <p:cNvSpPr/>
              <p:nvPr/>
            </p:nvSpPr>
            <p:spPr>
              <a:xfrm>
                <a:off x="2483768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5" name="Rectangle 244"/>
              <p:cNvSpPr/>
              <p:nvPr/>
            </p:nvSpPr>
            <p:spPr>
              <a:xfrm>
                <a:off x="2771800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6" name="Rectangle 245"/>
              <p:cNvSpPr/>
              <p:nvPr/>
            </p:nvSpPr>
            <p:spPr>
              <a:xfrm>
                <a:off x="3059832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7" name="Rectangle 246"/>
              <p:cNvSpPr/>
              <p:nvPr/>
            </p:nvSpPr>
            <p:spPr>
              <a:xfrm>
                <a:off x="3347864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8" name="Rectangle 247"/>
              <p:cNvSpPr/>
              <p:nvPr/>
            </p:nvSpPr>
            <p:spPr>
              <a:xfrm>
                <a:off x="3635896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9" name="Rectangle 248"/>
              <p:cNvSpPr/>
              <p:nvPr/>
            </p:nvSpPr>
            <p:spPr>
              <a:xfrm>
                <a:off x="3923928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0" name="Rectangle 249"/>
              <p:cNvSpPr/>
              <p:nvPr/>
            </p:nvSpPr>
            <p:spPr>
              <a:xfrm>
                <a:off x="4211960" y="2852936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1" name="Rectangle 250"/>
              <p:cNvSpPr/>
              <p:nvPr/>
            </p:nvSpPr>
            <p:spPr>
              <a:xfrm>
                <a:off x="1979712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2" name="Rectangle 251"/>
              <p:cNvSpPr/>
              <p:nvPr/>
            </p:nvSpPr>
            <p:spPr>
              <a:xfrm>
                <a:off x="2267744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3" name="Rectangle 252"/>
              <p:cNvSpPr/>
              <p:nvPr/>
            </p:nvSpPr>
            <p:spPr>
              <a:xfrm>
                <a:off x="2555776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4" name="Rectangle 253"/>
              <p:cNvSpPr/>
              <p:nvPr/>
            </p:nvSpPr>
            <p:spPr>
              <a:xfrm>
                <a:off x="2843808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5" name="Rectangle 254"/>
              <p:cNvSpPr/>
              <p:nvPr/>
            </p:nvSpPr>
            <p:spPr>
              <a:xfrm>
                <a:off x="3131840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6" name="Rectangle 255"/>
              <p:cNvSpPr/>
              <p:nvPr/>
            </p:nvSpPr>
            <p:spPr>
              <a:xfrm>
                <a:off x="3419872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7" name="Rectangle 256"/>
              <p:cNvSpPr/>
              <p:nvPr/>
            </p:nvSpPr>
            <p:spPr>
              <a:xfrm>
                <a:off x="3707904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8" name="Rectangle 257"/>
              <p:cNvSpPr/>
              <p:nvPr/>
            </p:nvSpPr>
            <p:spPr>
              <a:xfrm>
                <a:off x="3995936" y="2564904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9" name="Rectangle 258"/>
              <p:cNvSpPr/>
              <p:nvPr/>
            </p:nvSpPr>
            <p:spPr>
              <a:xfrm>
                <a:off x="2123728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0" name="Rectangle 259"/>
              <p:cNvSpPr/>
              <p:nvPr/>
            </p:nvSpPr>
            <p:spPr>
              <a:xfrm>
                <a:off x="2411760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1" name="Rectangle 260"/>
              <p:cNvSpPr/>
              <p:nvPr/>
            </p:nvSpPr>
            <p:spPr>
              <a:xfrm>
                <a:off x="2699792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2" name="Rectangle 261"/>
              <p:cNvSpPr/>
              <p:nvPr/>
            </p:nvSpPr>
            <p:spPr>
              <a:xfrm>
                <a:off x="2987824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3" name="Rectangle 262"/>
              <p:cNvSpPr/>
              <p:nvPr/>
            </p:nvSpPr>
            <p:spPr>
              <a:xfrm>
                <a:off x="3275856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4" name="Rectangle 263"/>
              <p:cNvSpPr/>
              <p:nvPr/>
            </p:nvSpPr>
            <p:spPr>
              <a:xfrm>
                <a:off x="3563888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5" name="Rectangle 264"/>
              <p:cNvSpPr/>
              <p:nvPr/>
            </p:nvSpPr>
            <p:spPr>
              <a:xfrm>
                <a:off x="3851920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6" name="Rectangle 265"/>
              <p:cNvSpPr/>
              <p:nvPr/>
            </p:nvSpPr>
            <p:spPr>
              <a:xfrm>
                <a:off x="4139952" y="2276872"/>
                <a:ext cx="216024" cy="216024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267" name="Straight Connector 266"/>
            <p:cNvCxnSpPr/>
            <p:nvPr/>
          </p:nvCxnSpPr>
          <p:spPr>
            <a:xfrm flipV="1">
              <a:off x="6837844" y="1412776"/>
              <a:ext cx="974516" cy="6223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TextBox 267"/>
            <p:cNvSpPr txBox="1"/>
            <p:nvPr/>
          </p:nvSpPr>
          <p:spPr>
            <a:xfrm>
              <a:off x="7176032" y="1268760"/>
              <a:ext cx="4683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chemeClr val="tx2"/>
                  </a:solidFill>
                </a:rPr>
                <a:t>2</a:t>
              </a:r>
              <a:r>
                <a:rPr lang="en-GB" sz="1600" dirty="0" smtClean="0">
                  <a:solidFill>
                    <a:schemeClr val="tx2"/>
                  </a:solidFill>
                </a:rPr>
                <a:t>0</a:t>
              </a:r>
              <a:r>
                <a:rPr lang="en-GB" sz="1600" baseline="30000" dirty="0" smtClean="0">
                  <a:solidFill>
                    <a:schemeClr val="tx2"/>
                  </a:solidFill>
                </a:rPr>
                <a:t>○</a:t>
              </a:r>
            </a:p>
          </p:txBody>
        </p:sp>
      </p:grpSp>
      <p:sp>
        <p:nvSpPr>
          <p:cNvPr id="106" name="Rectangle 105"/>
          <p:cNvSpPr/>
          <p:nvPr/>
        </p:nvSpPr>
        <p:spPr>
          <a:xfrm>
            <a:off x="1123130" y="1722827"/>
            <a:ext cx="2255098" cy="7039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41</a:t>
            </a:fld>
            <a:endParaRPr lang="en-GB" dirty="0"/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 rot="16200000">
            <a:off x="408305" y="1783990"/>
            <a:ext cx="811346" cy="548852"/>
            <a:chOff x="1979712" y="2276872"/>
            <a:chExt cx="2448272" cy="1656184"/>
          </a:xfrm>
        </p:grpSpPr>
        <p:sp>
          <p:nvSpPr>
            <p:cNvPr id="4" name="Rectangle 3"/>
            <p:cNvSpPr/>
            <p:nvPr/>
          </p:nvSpPr>
          <p:spPr>
            <a:xfrm>
              <a:off x="205172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33975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62778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915816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203848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188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77991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6794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9573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48376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7180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059832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347864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63589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92392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21196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05172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33975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62778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915816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203848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49188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77991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06794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9573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48376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77180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059832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347864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63589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92392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21196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97971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26774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55577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843808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131840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41987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70790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99593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12372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41176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69979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987824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275856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56388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85192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13995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2" name="Oval 51"/>
          <p:cNvSpPr/>
          <p:nvPr/>
        </p:nvSpPr>
        <p:spPr>
          <a:xfrm>
            <a:off x="1629444" y="1484784"/>
            <a:ext cx="1152128" cy="1152128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3" name="Group 52"/>
          <p:cNvGrpSpPr>
            <a:grpSpLocks noChangeAspect="1"/>
          </p:cNvGrpSpPr>
          <p:nvPr/>
        </p:nvGrpSpPr>
        <p:grpSpPr>
          <a:xfrm rot="5400000">
            <a:off x="3265173" y="1806348"/>
            <a:ext cx="811349" cy="548854"/>
            <a:chOff x="1979712" y="2276872"/>
            <a:chExt cx="2448272" cy="1656184"/>
          </a:xfrm>
        </p:grpSpPr>
        <p:sp>
          <p:nvSpPr>
            <p:cNvPr id="54" name="Rectangle 53"/>
            <p:cNvSpPr/>
            <p:nvPr/>
          </p:nvSpPr>
          <p:spPr>
            <a:xfrm>
              <a:off x="205172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33975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62778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915816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203848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49188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77991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06794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19573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48376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277180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059832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347864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63589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392392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21196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05172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33975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62778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915816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203848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49188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77991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406794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19573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48376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77180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059832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347864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63589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392392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21196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97971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26774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55577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2843808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3131840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341987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370790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99593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212372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241176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69979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987824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275856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388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85192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413995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4274" name="Picture 2" descr="https://encrypted-tbn2.gstatic.com/images?q=tbn:ANd9GcSrTHxf5lHezGD7W-0lW3l9OBOuFzNicRPUqot4L0lGrafayz1Bu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855" y="1494695"/>
            <a:ext cx="961306" cy="99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Bent Arrow 106"/>
          <p:cNvSpPr/>
          <p:nvPr/>
        </p:nvSpPr>
        <p:spPr>
          <a:xfrm rot="13500000">
            <a:off x="1850464" y="2175146"/>
            <a:ext cx="686439" cy="73271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839447" y="1696586"/>
            <a:ext cx="528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FOV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793390" y="2827228"/>
            <a:ext cx="3058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‘’Step and shoot”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Rotate object in 9 steps of 20 deg. 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49" y="3405600"/>
            <a:ext cx="1921246" cy="2085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0" name="Can 109"/>
          <p:cNvSpPr/>
          <p:nvPr/>
        </p:nvSpPr>
        <p:spPr>
          <a:xfrm rot="6550281">
            <a:off x="2147475" y="4243956"/>
            <a:ext cx="362867" cy="464794"/>
          </a:xfrm>
          <a:prstGeom prst="can">
            <a:avLst>
              <a:gd name="adj" fmla="val 6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/>
          <p:cNvSpPr txBox="1"/>
          <p:nvPr/>
        </p:nvSpPr>
        <p:spPr>
          <a:xfrm>
            <a:off x="467544" y="5589240"/>
            <a:ext cx="3672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We mimic a 18-module scanner, however with a very limited FOV (width and length of 1 module). We allow only coincidences between opposite modules. 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5710295" y="1722827"/>
            <a:ext cx="2255098" cy="7039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5" name="Group 114"/>
          <p:cNvGrpSpPr>
            <a:grpSpLocks noChangeAspect="1"/>
          </p:cNvGrpSpPr>
          <p:nvPr/>
        </p:nvGrpSpPr>
        <p:grpSpPr>
          <a:xfrm rot="16200000">
            <a:off x="4995470" y="1783990"/>
            <a:ext cx="811346" cy="548852"/>
            <a:chOff x="1979712" y="2276872"/>
            <a:chExt cx="2448272" cy="1656184"/>
          </a:xfrm>
        </p:grpSpPr>
        <p:sp>
          <p:nvSpPr>
            <p:cNvPr id="116" name="Rectangle 115"/>
            <p:cNvSpPr/>
            <p:nvPr/>
          </p:nvSpPr>
          <p:spPr>
            <a:xfrm>
              <a:off x="205172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233975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62778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2915816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3203848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349188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377991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406794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19573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48376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277180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3059832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3347864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363589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392392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421196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205172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33975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262778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2915816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3203848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349188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377991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406794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219573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248376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277180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3059832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3347864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363589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392392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421196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197971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226774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255577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2843808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3131840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341987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370790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399593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212372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241176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269979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2987824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3275856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356388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385192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413995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4" name="Oval 163"/>
          <p:cNvSpPr/>
          <p:nvPr/>
        </p:nvSpPr>
        <p:spPr>
          <a:xfrm>
            <a:off x="6216609" y="1484784"/>
            <a:ext cx="1152128" cy="1152128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5" name="Group 164"/>
          <p:cNvGrpSpPr>
            <a:grpSpLocks noChangeAspect="1"/>
          </p:cNvGrpSpPr>
          <p:nvPr/>
        </p:nvGrpSpPr>
        <p:grpSpPr>
          <a:xfrm rot="5400000">
            <a:off x="7852338" y="1806348"/>
            <a:ext cx="811349" cy="548854"/>
            <a:chOff x="1979712" y="2276872"/>
            <a:chExt cx="2448272" cy="1656184"/>
          </a:xfrm>
        </p:grpSpPr>
        <p:sp>
          <p:nvSpPr>
            <p:cNvPr id="166" name="Rectangle 165"/>
            <p:cNvSpPr/>
            <p:nvPr/>
          </p:nvSpPr>
          <p:spPr>
            <a:xfrm>
              <a:off x="205172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33975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262778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2915816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3203848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3491880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3779912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4067944" y="371703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219573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248376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77180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3059832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3347864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3635896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3923928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4211960" y="3429000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205172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233975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262778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2915816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3203848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3491880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3779912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4067944" y="3140968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219573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248376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277180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3059832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3347864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635896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3923928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4211960" y="2852936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197971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226774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255577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2843808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3131840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3419872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707904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3995936" y="2564904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212372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241176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269979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2987824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275856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3563888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3851920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4139952" y="2276872"/>
              <a:ext cx="216024" cy="216024"/>
            </a:xfrm>
            <a:prstGeom prst="rect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4" name="Picture 2" descr="https://encrypted-tbn2.gstatic.com/images?q=tbn:ANd9GcSrTHxf5lHezGD7W-0lW3l9OBOuFzNicRPUqot4L0lGrafayz1Bu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0" y="1494695"/>
            <a:ext cx="961306" cy="99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" name="Bent Arrow 214"/>
          <p:cNvSpPr/>
          <p:nvPr/>
        </p:nvSpPr>
        <p:spPr>
          <a:xfrm rot="13500000">
            <a:off x="6437629" y="2175146"/>
            <a:ext cx="686439" cy="73271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7426612" y="1696586"/>
            <a:ext cx="528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FOV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5292080" y="2827228"/>
            <a:ext cx="342722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‘’Step and shoot”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1.) Rotate object in 9 steps of 20 deg.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2.) Rotate 1 module by 20 deg.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3.) Rotate object in 18 steps of 20 deg. </a:t>
            </a:r>
          </a:p>
        </p:txBody>
      </p:sp>
      <p:pic>
        <p:nvPicPr>
          <p:cNvPr id="27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114" y="3935364"/>
            <a:ext cx="1921246" cy="2085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4" name="Can 273"/>
          <p:cNvSpPr/>
          <p:nvPr/>
        </p:nvSpPr>
        <p:spPr>
          <a:xfrm rot="6086034">
            <a:off x="6577072" y="4669379"/>
            <a:ext cx="535801" cy="575445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2" name="Straight Connector 271"/>
          <p:cNvCxnSpPr/>
          <p:nvPr/>
        </p:nvCxnSpPr>
        <p:spPr>
          <a:xfrm flipV="1">
            <a:off x="6412375" y="4572001"/>
            <a:ext cx="983848" cy="335665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/>
          <p:cNvCxnSpPr/>
          <p:nvPr/>
        </p:nvCxnSpPr>
        <p:spPr>
          <a:xfrm>
            <a:off x="6368117" y="5157193"/>
            <a:ext cx="935508" cy="155587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TextBox 281"/>
          <p:cNvSpPr txBox="1"/>
          <p:nvPr/>
        </p:nvSpPr>
        <p:spPr>
          <a:xfrm>
            <a:off x="5364088" y="5982379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Now we allow coincidences between opposite ±1 modules.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Larger FOV.</a:t>
            </a:r>
            <a:endParaRPr lang="en-GB" sz="1600" dirty="0" smtClean="0">
              <a:solidFill>
                <a:schemeClr val="tx2"/>
              </a:solidFill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467544" y="971436"/>
            <a:ext cx="5195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How do we get all these angles with just 2 modules ? </a:t>
            </a:r>
          </a:p>
        </p:txBody>
      </p:sp>
      <p:sp>
        <p:nvSpPr>
          <p:cNvPr id="281" name="TextBox 280"/>
          <p:cNvSpPr txBox="1"/>
          <p:nvPr/>
        </p:nvSpPr>
        <p:spPr>
          <a:xfrm>
            <a:off x="3432218" y="3933056"/>
            <a:ext cx="2147894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Price to pay:</a:t>
            </a:r>
          </a:p>
          <a:p>
            <a:pPr marL="285750" indent="-285750">
              <a:buFontTx/>
              <a:buChar char="-"/>
            </a:pPr>
            <a:r>
              <a:rPr lang="en-GB" sz="1600" dirty="0" smtClean="0">
                <a:solidFill>
                  <a:schemeClr val="tx2"/>
                </a:solidFill>
              </a:rPr>
              <a:t>Longer acquisition times (several h).</a:t>
            </a:r>
          </a:p>
          <a:p>
            <a:pPr marL="285750" indent="-285750">
              <a:buFontTx/>
              <a:buChar char="-"/>
            </a:pPr>
            <a:r>
              <a:rPr lang="en-GB" sz="1600" dirty="0" smtClean="0">
                <a:solidFill>
                  <a:schemeClr val="tx2"/>
                </a:solidFill>
              </a:rPr>
              <a:t>Decaying activity</a:t>
            </a:r>
          </a:p>
          <a:p>
            <a:pPr marL="285750" indent="-285750">
              <a:buFontTx/>
              <a:buChar char="-"/>
            </a:pPr>
            <a:r>
              <a:rPr lang="en-GB" sz="1600" dirty="0" smtClean="0">
                <a:solidFill>
                  <a:schemeClr val="tx2"/>
                </a:solidFill>
              </a:rPr>
              <a:t>Changing conditions (pile-up, dead time)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286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49"/>
    </mc:Choice>
    <mc:Fallback xmlns="">
      <p:transition spd="slow" advTm="62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42</a:t>
            </a:fld>
            <a:endParaRPr lang="en-GB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51" y="1787252"/>
            <a:ext cx="3553569" cy="47380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431" y="4077071"/>
            <a:ext cx="2867025" cy="21621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 flipH="1">
            <a:off x="298349" y="908720"/>
            <a:ext cx="8378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The AX-PET set-up has exactly the size of a EURO palette. Very useful for measurement campaigns at other places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3967" y="1412776"/>
            <a:ext cx="43924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Measurements with phantoms or animals can’t be made at CERN! 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ETH Zurich, PET lab, 2010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AAA (Saint </a:t>
            </a:r>
            <a:r>
              <a:rPr lang="en-GB" sz="1600" dirty="0" err="1" smtClean="0">
                <a:solidFill>
                  <a:schemeClr val="tx2"/>
                </a:solidFill>
              </a:rPr>
              <a:t>GEnis</a:t>
            </a:r>
            <a:r>
              <a:rPr lang="en-GB" sz="1600" dirty="0" smtClean="0">
                <a:solidFill>
                  <a:schemeClr val="tx2"/>
                </a:solidFill>
              </a:rPr>
              <a:t>), F) 2010</a:t>
            </a:r>
          </a:p>
          <a:p>
            <a:r>
              <a:rPr lang="en-GB" sz="1600" dirty="0">
                <a:solidFill>
                  <a:schemeClr val="tx2"/>
                </a:solidFill>
              </a:rPr>
              <a:t>AAA (Saint </a:t>
            </a:r>
            <a:r>
              <a:rPr lang="en-GB" sz="1600" dirty="0" err="1">
                <a:solidFill>
                  <a:schemeClr val="tx2"/>
                </a:solidFill>
              </a:rPr>
              <a:t>GEnis</a:t>
            </a:r>
            <a:r>
              <a:rPr lang="en-GB" sz="1600" dirty="0">
                <a:solidFill>
                  <a:schemeClr val="tx2"/>
                </a:solidFill>
              </a:rPr>
              <a:t>), </a:t>
            </a:r>
            <a:r>
              <a:rPr lang="en-GB" sz="1600" dirty="0" smtClean="0">
                <a:solidFill>
                  <a:schemeClr val="tx2"/>
                </a:solidFill>
              </a:rPr>
              <a:t>F) 2011</a:t>
            </a:r>
          </a:p>
          <a:p>
            <a:r>
              <a:rPr lang="en-GB" sz="1600" dirty="0">
                <a:solidFill>
                  <a:schemeClr val="tx2"/>
                </a:solidFill>
              </a:rPr>
              <a:t>ETH Zurich, PET </a:t>
            </a:r>
            <a:r>
              <a:rPr lang="en-GB" sz="1600" dirty="0" smtClean="0">
                <a:solidFill>
                  <a:schemeClr val="tx2"/>
                </a:solidFill>
              </a:rPr>
              <a:t>lab 2012</a:t>
            </a:r>
            <a:endParaRPr lang="en-GB" sz="1600" dirty="0">
              <a:solidFill>
                <a:schemeClr val="tx2"/>
              </a:solidFill>
            </a:endParaRPr>
          </a:p>
          <a:p>
            <a:endParaRPr lang="en-GB" sz="1600" dirty="0" smtClean="0">
              <a:solidFill>
                <a:schemeClr val="tx2"/>
              </a:solidFill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6660232" y="2204864"/>
            <a:ext cx="110172" cy="648072"/>
          </a:xfrm>
          <a:prstGeom prst="rightBrac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858000" y="2298192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phantoms </a:t>
            </a:r>
          </a:p>
          <a:p>
            <a:endParaRPr lang="en-GB" dirty="0" smtClean="0">
              <a:solidFill>
                <a:schemeClr val="tx2"/>
              </a:solidFill>
            </a:endParaRPr>
          </a:p>
          <a:p>
            <a:r>
              <a:rPr lang="en-GB" dirty="0" smtClean="0">
                <a:solidFill>
                  <a:schemeClr val="tx2"/>
                </a:solidFill>
              </a:rPr>
              <a:t>animals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12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35"/>
    </mc:Choice>
    <mc:Fallback xmlns="">
      <p:transition spd="slow" advTm="26035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43</a:t>
            </a:fld>
            <a:endParaRPr lang="en-GB" dirty="0"/>
          </a:p>
        </p:txBody>
      </p:sp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97" y="1932432"/>
            <a:ext cx="6037888" cy="4709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1048380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Phantoms are just containers which can be filled with a radiotracer. We usually work with F18 in aqueous solution. Some ink is added to see air bubbles.  </a:t>
            </a:r>
          </a:p>
        </p:txBody>
      </p:sp>
    </p:spTree>
    <p:extLst>
      <p:ext uri="{BB962C8B-B14F-4D97-AF65-F5344CB8AC3E}">
        <p14:creationId xmlns:p14="http://schemas.microsoft.com/office/powerpoint/2010/main" val="221639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05"/>
    </mc:Choice>
    <mc:Fallback xmlns="">
      <p:transition spd="slow" advTm="34205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8" r="15582"/>
          <a:stretch/>
        </p:blipFill>
        <p:spPr bwMode="auto">
          <a:xfrm>
            <a:off x="25354" y="893639"/>
            <a:ext cx="2956956" cy="2963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2" b="13738"/>
          <a:stretch/>
        </p:blipFill>
        <p:spPr bwMode="auto">
          <a:xfrm>
            <a:off x="323528" y="4064039"/>
            <a:ext cx="2595563" cy="2474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04854" y="3418078"/>
            <a:ext cx="5991743" cy="94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7592" y="3425881"/>
            <a:ext cx="5961929" cy="89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80928"/>
            <a:ext cx="40417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Rectangle 10"/>
          <p:cNvSpPr>
            <a:spLocks noChangeArrowheads="1"/>
          </p:cNvSpPr>
          <p:nvPr/>
        </p:nvSpPr>
        <p:spPr bwMode="auto">
          <a:xfrm>
            <a:off x="432048" y="836712"/>
            <a:ext cx="4572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alibri" pitchFamily="-109" charset="0"/>
              </a:rPr>
              <a:t>capillaries :</a:t>
            </a:r>
          </a:p>
          <a:p>
            <a:r>
              <a:rPr lang="en-US" sz="1600" dirty="0">
                <a:solidFill>
                  <a:schemeClr val="bg1"/>
                </a:solidFill>
                <a:latin typeface="Calibri" pitchFamily="-109" charset="0"/>
              </a:rPr>
              <a:t>L = 3 cm</a:t>
            </a:r>
          </a:p>
          <a:p>
            <a:r>
              <a:rPr lang="en-US" sz="1600" dirty="0">
                <a:solidFill>
                  <a:schemeClr val="bg1"/>
                </a:solidFill>
                <a:latin typeface="Calibri" pitchFamily="-109" charset="0"/>
              </a:rPr>
              <a:t>∅ = 1.4 mm</a:t>
            </a:r>
          </a:p>
          <a:p>
            <a:r>
              <a:rPr lang="en-US" sz="1600" dirty="0">
                <a:solidFill>
                  <a:schemeClr val="bg1"/>
                </a:solidFill>
                <a:latin typeface="Calibri" pitchFamily="-109" charset="0"/>
              </a:rPr>
              <a:t>pitch = 5 mm</a:t>
            </a:r>
          </a:p>
        </p:txBody>
      </p:sp>
      <p:sp>
        <p:nvSpPr>
          <p:cNvPr id="13320" name="Rectangle 11"/>
          <p:cNvSpPr>
            <a:spLocks noChangeArrowheads="1"/>
          </p:cNvSpPr>
          <p:nvPr/>
        </p:nvSpPr>
        <p:spPr bwMode="auto">
          <a:xfrm>
            <a:off x="6112012" y="2894097"/>
            <a:ext cx="200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>
                <a:latin typeface="Calibri" pitchFamily="-109" charset="0"/>
              </a:rPr>
              <a:t>Profiling</a:t>
            </a:r>
          </a:p>
        </p:txBody>
      </p:sp>
      <p:sp>
        <p:nvSpPr>
          <p:cNvPr id="13321" name="Rectangle 12"/>
          <p:cNvSpPr>
            <a:spLocks noChangeArrowheads="1"/>
          </p:cNvSpPr>
          <p:nvPr/>
        </p:nvSpPr>
        <p:spPr bwMode="auto">
          <a:xfrm>
            <a:off x="6084168" y="4507141"/>
            <a:ext cx="11795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-109" charset="0"/>
              </a:rPr>
              <a:t>Resolution</a:t>
            </a:r>
          </a:p>
        </p:txBody>
      </p:sp>
      <p:sp>
        <p:nvSpPr>
          <p:cNvPr id="13322" name="Rectangle 13"/>
          <p:cNvSpPr>
            <a:spLocks noChangeArrowheads="1"/>
          </p:cNvSpPr>
          <p:nvPr/>
        </p:nvSpPr>
        <p:spPr bwMode="auto">
          <a:xfrm rot="-5400000">
            <a:off x="4561914" y="3318916"/>
            <a:ext cx="1092030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latin typeface="Calibri" pitchFamily="-109" charset="0"/>
              </a:rPr>
              <a:t>counts [</a:t>
            </a:r>
            <a:r>
              <a:rPr lang="en-US" sz="1400" dirty="0" err="1">
                <a:latin typeface="Calibri" pitchFamily="-109" charset="0"/>
              </a:rPr>
              <a:t>a.u</a:t>
            </a:r>
            <a:r>
              <a:rPr lang="en-US" sz="1400" dirty="0">
                <a:latin typeface="Calibri" pitchFamily="-109" charset="0"/>
              </a:rPr>
              <a:t>.]</a:t>
            </a:r>
          </a:p>
        </p:txBody>
      </p:sp>
      <p:sp>
        <p:nvSpPr>
          <p:cNvPr id="13323" name="Rectangle 14"/>
          <p:cNvSpPr>
            <a:spLocks noChangeArrowheads="1"/>
          </p:cNvSpPr>
          <p:nvPr/>
        </p:nvSpPr>
        <p:spPr bwMode="auto">
          <a:xfrm rot="-5400000">
            <a:off x="4522313" y="4951287"/>
            <a:ext cx="1127232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-109" charset="0"/>
              </a:rPr>
              <a:t>FWHM [mm]</a:t>
            </a:r>
          </a:p>
        </p:txBody>
      </p:sp>
      <p:sp>
        <p:nvSpPr>
          <p:cNvPr id="13324" name="Rectangle 15"/>
          <p:cNvSpPr>
            <a:spLocks noChangeArrowheads="1"/>
          </p:cNvSpPr>
          <p:nvPr/>
        </p:nvSpPr>
        <p:spPr bwMode="auto">
          <a:xfrm>
            <a:off x="5364088" y="1052736"/>
            <a:ext cx="10040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Calibri" pitchFamily="-109" charset="0"/>
              </a:rPr>
              <a:t>ETH 2010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82917" y="6521549"/>
            <a:ext cx="2133600" cy="365125"/>
          </a:xfrm>
        </p:spPr>
        <p:txBody>
          <a:bodyPr/>
          <a:lstStyle/>
          <a:p>
            <a:fld id="{8BF7B4A8-0EFA-4111-90AB-4597AAE39938}" type="slidenum">
              <a:rPr lang="en-GB" smtClean="0"/>
              <a:pPr/>
              <a:t>44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64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13"/>
    </mc:Choice>
    <mc:Fallback xmlns="">
      <p:transition spd="slow" advTm="18613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8" t="16913" r="38919" b="40417"/>
          <a:stretch>
            <a:fillRect/>
          </a:stretch>
        </p:blipFill>
        <p:spPr bwMode="auto">
          <a:xfrm>
            <a:off x="6772796" y="824409"/>
            <a:ext cx="1435100" cy="346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4018484" y="1626096"/>
            <a:ext cx="22258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Calibri" pitchFamily="-109" charset="0"/>
              </a:rPr>
              <a:t>Hot &amp; Cold rods for contrast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4572000" y="2043425"/>
            <a:ext cx="2010221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tx2"/>
                </a:solidFill>
                <a:latin typeface="Calibri" pitchFamily="-109" charset="0"/>
              </a:rPr>
              <a:t>Homogeneous cylinder for </a:t>
            </a:r>
            <a:r>
              <a:rPr lang="en-US" sz="1400" dirty="0" smtClean="0">
                <a:solidFill>
                  <a:schemeClr val="tx2"/>
                </a:solidFill>
                <a:latin typeface="Calibri" pitchFamily="-109" charset="0"/>
              </a:rPr>
              <a:t>assessing the</a:t>
            </a:r>
            <a:r>
              <a:rPr lang="en-US" sz="1400" dirty="0">
                <a:solidFill>
                  <a:schemeClr val="tx2"/>
                </a:solidFill>
                <a:latin typeface="Calibri" pitchFamily="-109" charset="0"/>
              </a:rPr>
              <a:t> </a:t>
            </a:r>
            <a:r>
              <a:rPr lang="en-US" sz="1400" dirty="0" smtClean="0">
                <a:solidFill>
                  <a:schemeClr val="tx2"/>
                </a:solidFill>
                <a:latin typeface="Calibri" pitchFamily="-109" charset="0"/>
              </a:rPr>
              <a:t>ability </a:t>
            </a:r>
            <a:r>
              <a:rPr lang="en-US" sz="1400" dirty="0">
                <a:solidFill>
                  <a:schemeClr val="tx2"/>
                </a:solidFill>
                <a:latin typeface="Calibri" pitchFamily="-109" charset="0"/>
              </a:rPr>
              <a:t>to </a:t>
            </a:r>
            <a:r>
              <a:rPr lang="en-US" sz="1400" dirty="0" smtClean="0">
                <a:solidFill>
                  <a:schemeClr val="tx2"/>
                </a:solidFill>
                <a:latin typeface="Calibri" pitchFamily="-109" charset="0"/>
              </a:rPr>
              <a:t>reconstruct homogeneous distributions</a:t>
            </a:r>
            <a:endParaRPr lang="en-US" sz="1400" dirty="0">
              <a:solidFill>
                <a:schemeClr val="tx2"/>
              </a:solidFill>
              <a:latin typeface="Calibri" pitchFamily="-109" charset="0"/>
            </a:endParaRP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3892806" y="3284984"/>
            <a:ext cx="26234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Calibri" pitchFamily="-109" charset="0"/>
              </a:rPr>
              <a:t>Series of small rods for resolution</a:t>
            </a:r>
          </a:p>
        </p:txBody>
      </p:sp>
      <p:sp>
        <p:nvSpPr>
          <p:cNvPr id="14345" name="Rectangle 10"/>
          <p:cNvSpPr>
            <a:spLocks noChangeArrowheads="1"/>
          </p:cNvSpPr>
          <p:nvPr/>
        </p:nvSpPr>
        <p:spPr bwMode="auto">
          <a:xfrm>
            <a:off x="3381376" y="766663"/>
            <a:ext cx="32956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alibri" pitchFamily="-109" charset="0"/>
              </a:rPr>
              <a:t>Three regions in the same phantom </a:t>
            </a:r>
            <a:r>
              <a:rPr lang="en-US" sz="1600" dirty="0" smtClean="0">
                <a:solidFill>
                  <a:schemeClr val="tx2"/>
                </a:solidFill>
                <a:latin typeface="Calibri" pitchFamily="-109" charset="0"/>
              </a:rPr>
              <a:t>to address </a:t>
            </a:r>
            <a:r>
              <a:rPr lang="en-US" sz="1600" dirty="0">
                <a:solidFill>
                  <a:schemeClr val="tx2"/>
                </a:solidFill>
                <a:latin typeface="Calibri" pitchFamily="-109" charset="0"/>
              </a:rPr>
              <a:t>three different aspects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76256" y="2434134"/>
            <a:ext cx="1047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34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mm Ø</a:t>
            </a:r>
            <a:endParaRPr lang="en-US" dirty="0">
              <a:solidFill>
                <a:schemeClr val="bg1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3" name="Rectangle 12"/>
          <p:cNvSpPr/>
          <p:nvPr/>
        </p:nvSpPr>
        <p:spPr>
          <a:xfrm rot="16200000">
            <a:off x="6794898" y="2528179"/>
            <a:ext cx="2456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  <a:latin typeface="Calibri" pitchFamily="-109" charset="0"/>
                <a:sym typeface="Wingdings" pitchFamily="2" charset="2"/>
              </a:rPr>
              <a:t>   </a:t>
            </a:r>
            <a:r>
              <a:rPr lang="en-US" dirty="0" smtClean="0">
                <a:solidFill>
                  <a:srgbClr val="BFBFBF"/>
                </a:solidFill>
                <a:latin typeface="Calibri" pitchFamily="-109" charset="0"/>
              </a:rPr>
              <a:t>63 mm                  </a:t>
            </a:r>
            <a:r>
              <a:rPr lang="en-US" dirty="0" smtClean="0">
                <a:solidFill>
                  <a:srgbClr val="BFBFBF"/>
                </a:solidFill>
                <a:latin typeface="Calibri" pitchFamily="-109" charset="0"/>
                <a:sym typeface="Wingdings" pitchFamily="2" charset="2"/>
              </a:rPr>
              <a:t></a:t>
            </a:r>
            <a:endParaRPr lang="en-US" dirty="0">
              <a:solidFill>
                <a:srgbClr val="BFBFBF"/>
              </a:solidFill>
              <a:latin typeface="Calibri" pitchFamily="-109" charset="0"/>
            </a:endParaRPr>
          </a:p>
        </p:txBody>
      </p:sp>
      <p:pic>
        <p:nvPicPr>
          <p:cNvPr id="14348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4876800"/>
            <a:ext cx="6465887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75" y="4379913"/>
            <a:ext cx="2243138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animation-2.mov" descr="Macintosh HD:Users:chiara:AXPET_confs:MyTalks:2012_03_CERN:AXPET_CERN.key:animation-2.mov">
            <a:hlinkClick r:id="" action="ppaction://media"/>
          </p:cNvPr>
          <p:cNvPicPr>
            <a:picLocks noChangeAspect="1" noChangeArrowheads="1"/>
          </p:cNvPicPr>
          <p:nvPr>
            <a:quickTime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871437"/>
            <a:ext cx="30734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3173959"/>
            <a:ext cx="161607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813" y="3197771"/>
            <a:ext cx="1579562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3" name="Rectangle 21"/>
          <p:cNvSpPr>
            <a:spLocks noChangeArrowheads="1"/>
          </p:cNvSpPr>
          <p:nvPr/>
        </p:nvSpPr>
        <p:spPr bwMode="auto">
          <a:xfrm>
            <a:off x="6780213" y="4564063"/>
            <a:ext cx="2209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BFBFBF"/>
                </a:solidFill>
                <a:latin typeface="Calibri" pitchFamily="-109" charset="0"/>
              </a:rPr>
              <a:t>1 mm (i.e. &lt; Resolution)</a:t>
            </a:r>
            <a:endParaRPr lang="en-US" sz="1600">
              <a:solidFill>
                <a:srgbClr val="BFBFBF"/>
              </a:solidFill>
              <a:latin typeface="Calibri" pitchFamily="-109" charset="0"/>
            </a:endParaRPr>
          </a:p>
        </p:txBody>
      </p:sp>
      <p:sp>
        <p:nvSpPr>
          <p:cNvPr id="14354" name="Rectangle 22"/>
          <p:cNvSpPr>
            <a:spLocks noChangeArrowheads="1"/>
          </p:cNvSpPr>
          <p:nvPr/>
        </p:nvSpPr>
        <p:spPr bwMode="auto">
          <a:xfrm>
            <a:off x="8247063" y="5297488"/>
            <a:ext cx="6683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BFBFBF"/>
                </a:solidFill>
                <a:latin typeface="Calibri" pitchFamily="-109" charset="0"/>
              </a:rPr>
              <a:t>2 mm </a:t>
            </a:r>
            <a:endParaRPr lang="en-US" sz="1600">
              <a:latin typeface="Calibri" pitchFamily="-109" charset="0"/>
            </a:endParaRPr>
          </a:p>
        </p:txBody>
      </p:sp>
      <p:sp>
        <p:nvSpPr>
          <p:cNvPr id="14355" name="Rectangle 23"/>
          <p:cNvSpPr>
            <a:spLocks noChangeArrowheads="1"/>
          </p:cNvSpPr>
          <p:nvPr/>
        </p:nvSpPr>
        <p:spPr bwMode="auto">
          <a:xfrm>
            <a:off x="8042275" y="5970588"/>
            <a:ext cx="669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BFBFBF"/>
                </a:solidFill>
                <a:latin typeface="Calibri" pitchFamily="-109" charset="0"/>
              </a:rPr>
              <a:t>3 mm </a:t>
            </a:r>
            <a:endParaRPr lang="en-US" sz="1600">
              <a:latin typeface="Calibri" pitchFamily="-109" charset="0"/>
            </a:endParaRPr>
          </a:p>
        </p:txBody>
      </p:sp>
      <p:sp>
        <p:nvSpPr>
          <p:cNvPr id="14356" name="Rectangle 24"/>
          <p:cNvSpPr>
            <a:spLocks noChangeArrowheads="1"/>
          </p:cNvSpPr>
          <p:nvPr/>
        </p:nvSpPr>
        <p:spPr bwMode="auto">
          <a:xfrm>
            <a:off x="6845300" y="5970588"/>
            <a:ext cx="669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BFBFBF"/>
                </a:solidFill>
                <a:latin typeface="Calibri" pitchFamily="-109" charset="0"/>
              </a:rPr>
              <a:t>4 mm </a:t>
            </a:r>
            <a:endParaRPr lang="en-US" sz="1600">
              <a:latin typeface="Calibri" pitchFamily="-109" charset="0"/>
            </a:endParaRPr>
          </a:p>
        </p:txBody>
      </p:sp>
      <p:sp>
        <p:nvSpPr>
          <p:cNvPr id="14357" name="Rectangle 25"/>
          <p:cNvSpPr>
            <a:spLocks noChangeArrowheads="1"/>
          </p:cNvSpPr>
          <p:nvPr/>
        </p:nvSpPr>
        <p:spPr bwMode="auto">
          <a:xfrm>
            <a:off x="6677025" y="5127625"/>
            <a:ext cx="668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BFBFBF"/>
                </a:solidFill>
                <a:latin typeface="Calibri" pitchFamily="-109" charset="0"/>
              </a:rPr>
              <a:t>5 mm </a:t>
            </a:r>
            <a:endParaRPr lang="en-US" sz="1600">
              <a:latin typeface="Calibri" pitchFamily="-109" charset="0"/>
            </a:endParaRPr>
          </a:p>
        </p:txBody>
      </p:sp>
      <p:pic>
        <p:nvPicPr>
          <p:cNvPr id="14358" name="Pictur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0" y="4919663"/>
            <a:ext cx="4683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9" name="Rectangle 27"/>
          <p:cNvSpPr>
            <a:spLocks noChangeArrowheads="1"/>
          </p:cNvSpPr>
          <p:nvPr/>
        </p:nvSpPr>
        <p:spPr bwMode="auto">
          <a:xfrm>
            <a:off x="6759575" y="6308725"/>
            <a:ext cx="22399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Calibri" pitchFamily="-109" charset="0"/>
              </a:rPr>
              <a:t>Reconstructed 1 mm rod</a:t>
            </a:r>
          </a:p>
          <a:p>
            <a:r>
              <a:rPr lang="en-US" sz="1600">
                <a:solidFill>
                  <a:srgbClr val="FF0000"/>
                </a:solidFill>
                <a:latin typeface="Calibri" pitchFamily="-109" charset="0"/>
              </a:rPr>
              <a:t>=&gt;</a:t>
            </a:r>
            <a:r>
              <a:rPr lang="en-US" sz="1600" b="1">
                <a:solidFill>
                  <a:srgbClr val="FF0000"/>
                </a:solidFill>
                <a:latin typeface="Calibri" pitchFamily="-109" charset="0"/>
              </a:rPr>
              <a:t> FWHM ~ 1.6 mm</a:t>
            </a:r>
            <a:endParaRPr lang="en-US" sz="1600">
              <a:solidFill>
                <a:srgbClr val="FF0000"/>
              </a:solidFill>
              <a:latin typeface="Calibri" pitchFamily="-109" charset="0"/>
            </a:endParaRPr>
          </a:p>
        </p:txBody>
      </p:sp>
      <p:pic>
        <p:nvPicPr>
          <p:cNvPr id="14360" name="Picture 2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4564063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 Brace 1"/>
          <p:cNvSpPr/>
          <p:nvPr/>
        </p:nvSpPr>
        <p:spPr>
          <a:xfrm>
            <a:off x="6582221" y="1556792"/>
            <a:ext cx="94804" cy="720080"/>
          </a:xfrm>
          <a:prstGeom prst="leftBrac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Left Brace 25"/>
          <p:cNvSpPr/>
          <p:nvPr/>
        </p:nvSpPr>
        <p:spPr>
          <a:xfrm>
            <a:off x="6588224" y="2348880"/>
            <a:ext cx="94804" cy="720080"/>
          </a:xfrm>
          <a:prstGeom prst="leftBrac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Left Brace 26"/>
          <p:cNvSpPr/>
          <p:nvPr/>
        </p:nvSpPr>
        <p:spPr>
          <a:xfrm>
            <a:off x="6588224" y="3140968"/>
            <a:ext cx="94804" cy="720080"/>
          </a:xfrm>
          <a:prstGeom prst="leftBrac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 rot="16200000">
            <a:off x="7369778" y="2524255"/>
            <a:ext cx="24229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Calibri" pitchFamily="-109" charset="0"/>
              </a:rPr>
              <a:t>NEMA mouse phantom </a:t>
            </a:r>
            <a:endParaRPr lang="en-US" dirty="0">
              <a:solidFill>
                <a:schemeClr val="tx2"/>
              </a:solidFill>
              <a:latin typeface="Calibri" pitchFamily="-109" charset="0"/>
            </a:endParaRPr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82917" y="6521549"/>
            <a:ext cx="2133600" cy="365125"/>
          </a:xfrm>
        </p:spPr>
        <p:txBody>
          <a:bodyPr/>
          <a:lstStyle/>
          <a:p>
            <a:fld id="{8BF7B4A8-0EFA-4111-90AB-4597AAE39938}" type="slidenum">
              <a:rPr lang="en-GB" smtClean="0"/>
              <a:pPr/>
              <a:t>45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120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56"/>
    </mc:Choice>
    <mc:Fallback xmlns="">
      <p:transition spd="slow" advTm="27356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3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5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350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" t="17953" r="1141" b="574"/>
          <a:stretch/>
        </p:blipFill>
        <p:spPr bwMode="auto">
          <a:xfrm>
            <a:off x="2789412" y="2960176"/>
            <a:ext cx="6180460" cy="346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19" r="47385" b="21234"/>
          <a:stretch>
            <a:fillRect/>
          </a:stretch>
        </p:blipFill>
        <p:spPr bwMode="auto">
          <a:xfrm>
            <a:off x="75902" y="1295922"/>
            <a:ext cx="2729136" cy="211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0" t="2364" r="1463" b="1706"/>
          <a:stretch>
            <a:fillRect/>
          </a:stretch>
        </p:blipFill>
        <p:spPr bwMode="auto">
          <a:xfrm>
            <a:off x="3088592" y="236079"/>
            <a:ext cx="2464594" cy="2116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Rectangle 6"/>
          <p:cNvSpPr>
            <a:spLocks/>
          </p:cNvSpPr>
          <p:nvPr/>
        </p:nvSpPr>
        <p:spPr bwMode="auto">
          <a:xfrm>
            <a:off x="3120926" y="3294965"/>
            <a:ext cx="2741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rgbClr val="FFFFFF"/>
                </a:solidFill>
                <a:ea typeface="Gill Sans" charset="0"/>
                <a:cs typeface="Gill Sans" charset="0"/>
              </a:rPr>
              <a:t>(A)</a:t>
            </a:r>
          </a:p>
        </p:txBody>
      </p:sp>
      <p:sp>
        <p:nvSpPr>
          <p:cNvPr id="45063" name="Rectangle 7"/>
          <p:cNvSpPr>
            <a:spLocks/>
          </p:cNvSpPr>
          <p:nvPr/>
        </p:nvSpPr>
        <p:spPr bwMode="auto">
          <a:xfrm>
            <a:off x="7992070" y="3178969"/>
            <a:ext cx="571500" cy="50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solidFill>
                  <a:srgbClr val="FFFFFF"/>
                </a:solidFill>
                <a:ea typeface="Gill Sans" charset="0"/>
                <a:cs typeface="Gill Sans" charset="0"/>
              </a:rPr>
              <a:t>(B)</a:t>
            </a:r>
          </a:p>
        </p:txBody>
      </p:sp>
      <p:sp>
        <p:nvSpPr>
          <p:cNvPr id="45064" name="AutoShape 8"/>
          <p:cNvSpPr>
            <a:spLocks/>
          </p:cNvSpPr>
          <p:nvPr/>
        </p:nvSpPr>
        <p:spPr bwMode="auto">
          <a:xfrm rot="5400000">
            <a:off x="4031317" y="2885222"/>
            <a:ext cx="535782" cy="276821"/>
          </a:xfrm>
          <a:prstGeom prst="rightArrow">
            <a:avLst>
              <a:gd name="adj1" fmla="val 45343"/>
              <a:gd name="adj2" fmla="val 92473"/>
            </a:avLst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45065" name="Rectangle 9"/>
          <p:cNvSpPr>
            <a:spLocks/>
          </p:cNvSpPr>
          <p:nvPr/>
        </p:nvSpPr>
        <p:spPr bwMode="auto">
          <a:xfrm>
            <a:off x="241101" y="5241637"/>
            <a:ext cx="2741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rgbClr val="FFFFFF"/>
                </a:solidFill>
                <a:ea typeface="Gill Sans" charset="0"/>
                <a:cs typeface="Gill Sans" charset="0"/>
              </a:rPr>
              <a:t>(A)</a:t>
            </a:r>
          </a:p>
        </p:txBody>
      </p:sp>
      <p:sp>
        <p:nvSpPr>
          <p:cNvPr id="45069" name="Rectangle 13"/>
          <p:cNvSpPr>
            <a:spLocks/>
          </p:cNvSpPr>
          <p:nvPr/>
        </p:nvSpPr>
        <p:spPr bwMode="auto">
          <a:xfrm>
            <a:off x="3088592" y="2449874"/>
            <a:ext cx="2704330" cy="26161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rgbClr val="F3EB00"/>
                </a:solidFill>
                <a:ea typeface="Gill Sans" charset="0"/>
                <a:cs typeface="Gill Sans" charset="0"/>
              </a:rPr>
              <a:t>Rods oriented parallel to Z axis</a:t>
            </a:r>
          </a:p>
        </p:txBody>
      </p:sp>
      <p:sp>
        <p:nvSpPr>
          <p:cNvPr id="45070" name="Rectangle 14"/>
          <p:cNvSpPr>
            <a:spLocks/>
          </p:cNvSpPr>
          <p:nvPr/>
        </p:nvSpPr>
        <p:spPr bwMode="auto">
          <a:xfrm>
            <a:off x="232172" y="1025589"/>
            <a:ext cx="195752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700" b="1">
                <a:ea typeface="Gill Sans" charset="0"/>
                <a:cs typeface="Gill Sans" charset="0"/>
              </a:rPr>
              <a:t>Mini Deluxe phantom</a:t>
            </a:r>
          </a:p>
        </p:txBody>
      </p:sp>
      <p:pic>
        <p:nvPicPr>
          <p:cNvPr id="45078" name="Picture 2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5" t="1411" r="22042" b="19907"/>
          <a:stretch/>
        </p:blipFill>
        <p:spPr bwMode="auto">
          <a:xfrm>
            <a:off x="5916015" y="38373"/>
            <a:ext cx="2544417" cy="25985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79" name="Rectangle 23"/>
          <p:cNvSpPr>
            <a:spLocks/>
          </p:cNvSpPr>
          <p:nvPr/>
        </p:nvSpPr>
        <p:spPr bwMode="auto">
          <a:xfrm>
            <a:off x="5898850" y="2435669"/>
            <a:ext cx="3287503" cy="26161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rgbClr val="F3EB00"/>
                </a:solidFill>
                <a:ea typeface="Gill Sans" charset="0"/>
                <a:cs typeface="Gill Sans" charset="0"/>
              </a:rPr>
              <a:t>Rods oriented perpendicular to Z axis</a:t>
            </a:r>
          </a:p>
        </p:txBody>
      </p:sp>
      <p:sp>
        <p:nvSpPr>
          <p:cNvPr id="2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82917" y="6521549"/>
            <a:ext cx="2133600" cy="365125"/>
          </a:xfrm>
        </p:spPr>
        <p:txBody>
          <a:bodyPr/>
          <a:lstStyle/>
          <a:p>
            <a:fld id="{8BF7B4A8-0EFA-4111-90AB-4597AAE39938}" type="slidenum">
              <a:rPr lang="en-GB" smtClean="0"/>
              <a:pPr/>
              <a:t>46</a:t>
            </a:fld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79512" y="3752166"/>
            <a:ext cx="24599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>
              <a:buClr>
                <a:srgbClr val="4D4D4D"/>
              </a:buClr>
              <a:buSzPct val="125000"/>
              <a:buFont typeface="Gill Sans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High </a:t>
            </a:r>
            <a:r>
              <a:rPr lang="en-US" sz="1600" dirty="0">
                <a:solidFill>
                  <a:schemeClr val="tx2"/>
                </a:solidFill>
                <a:ea typeface="Gill Sans" charset="0"/>
                <a:cs typeface="Gill Sans" charset="0"/>
              </a:rPr>
              <a:t>density resolution phantom  </a:t>
            </a:r>
          </a:p>
          <a:p>
            <a:pPr marL="271463" indent="-271463">
              <a:buClr>
                <a:srgbClr val="4D4D4D"/>
              </a:buClr>
              <a:buSzPct val="125000"/>
              <a:buFont typeface="Gill Sans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Diameter (75 mm) is larger than the extended </a:t>
            </a:r>
            <a:r>
              <a:rPr lang="en-US" sz="1600" dirty="0">
                <a:solidFill>
                  <a:schemeClr val="tx2"/>
                </a:solidFill>
                <a:ea typeface="Gill Sans" charset="0"/>
                <a:cs typeface="Gill Sans" charset="0"/>
              </a:rPr>
              <a:t>FOV</a:t>
            </a:r>
          </a:p>
        </p:txBody>
      </p:sp>
      <p:sp>
        <p:nvSpPr>
          <p:cNvPr id="28" name="AutoShape 8"/>
          <p:cNvSpPr>
            <a:spLocks/>
          </p:cNvSpPr>
          <p:nvPr/>
        </p:nvSpPr>
        <p:spPr bwMode="auto">
          <a:xfrm rot="5400000">
            <a:off x="7128187" y="2821766"/>
            <a:ext cx="535782" cy="276821"/>
          </a:xfrm>
          <a:prstGeom prst="rightArrow">
            <a:avLst>
              <a:gd name="adj1" fmla="val 45343"/>
              <a:gd name="adj2" fmla="val 92473"/>
            </a:avLst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39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94"/>
    </mc:Choice>
    <mc:Fallback xmlns="">
      <p:transition spd="slow" advTm="48094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5"/>
          <p:cNvSpPr>
            <a:spLocks/>
          </p:cNvSpPr>
          <p:nvPr/>
        </p:nvSpPr>
        <p:spPr bwMode="auto">
          <a:xfrm>
            <a:off x="325488" y="1424955"/>
            <a:ext cx="6495506" cy="2652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355600" indent="-355600" algn="l">
              <a:lnSpc>
                <a:spcPct val="150000"/>
              </a:lnSpc>
              <a:buClr>
                <a:srgbClr val="343434"/>
              </a:buClr>
              <a:buSzPct val="125000"/>
              <a:buFont typeface="Gill Sans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June </a:t>
            </a:r>
            <a:r>
              <a:rPr lang="en-US" sz="1600" dirty="0">
                <a:solidFill>
                  <a:schemeClr val="tx2"/>
                </a:solidFill>
                <a:ea typeface="Gill Sans" charset="0"/>
                <a:cs typeface="Gill Sans" charset="0"/>
              </a:rPr>
              <a:t>2012, small animals tests campaign </a:t>
            </a: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at ETH Zurich, </a:t>
            </a:r>
            <a:r>
              <a:rPr lang="en-US" sz="1600" dirty="0">
                <a:solidFill>
                  <a:schemeClr val="tx2"/>
                </a:solidFill>
                <a:ea typeface="Gill Sans" charset="0"/>
                <a:cs typeface="Gill Sans" charset="0"/>
              </a:rPr>
              <a:t>Radiopharmaceutical </a:t>
            </a: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Inst. </a:t>
            </a:r>
            <a:endParaRPr lang="en-US" sz="1600" dirty="0">
              <a:solidFill>
                <a:schemeClr val="tx2"/>
              </a:solidFill>
              <a:ea typeface="Gill Sans" charset="0"/>
              <a:cs typeface="Gill Sans" charset="0"/>
            </a:endParaRPr>
          </a:p>
          <a:p>
            <a:pPr marL="355600" indent="-355600" algn="l">
              <a:buClr>
                <a:srgbClr val="343434"/>
              </a:buClr>
              <a:buSzPct val="125000"/>
              <a:buFont typeface="Gill Sans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Possibility to use their GE </a:t>
            </a:r>
            <a:r>
              <a:rPr lang="en-US" sz="1600" dirty="0">
                <a:solidFill>
                  <a:schemeClr val="tx2"/>
                </a:solidFill>
                <a:ea typeface="Gill Sans" charset="0"/>
                <a:cs typeface="Gill Sans" charset="0"/>
              </a:rPr>
              <a:t>Explore Vista PET/CT </a:t>
            </a: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scanner</a:t>
            </a:r>
            <a:r>
              <a:rPr lang="en-US" sz="1600" dirty="0">
                <a:solidFill>
                  <a:schemeClr val="tx2"/>
                </a:solidFill>
                <a:ea typeface="Gill Sans" charset="0"/>
                <a:cs typeface="Gill Sans" charset="0"/>
              </a:rPr>
              <a:t> </a:t>
            </a: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as reference. This is a dedicated small animal scanner with 1.45 x 1.45 mm crystals. Block readout. DOI via </a:t>
            </a:r>
            <a:r>
              <a:rPr lang="en-US" sz="1600" dirty="0" err="1" smtClean="0">
                <a:solidFill>
                  <a:schemeClr val="tx2"/>
                </a:solidFill>
                <a:ea typeface="Gill Sans" charset="0"/>
                <a:cs typeface="Gill Sans" charset="0"/>
              </a:rPr>
              <a:t>Phoswich</a:t>
            </a: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 approach.  </a:t>
            </a:r>
            <a:endParaRPr lang="en-US" sz="1600" dirty="0">
              <a:solidFill>
                <a:schemeClr val="tx2"/>
              </a:solidFill>
              <a:ea typeface="Gill Sans" charset="0"/>
              <a:cs typeface="Gill Sans" charset="0"/>
            </a:endParaRPr>
          </a:p>
          <a:p>
            <a:pPr marL="355600" indent="-355600" algn="l">
              <a:lnSpc>
                <a:spcPct val="150000"/>
              </a:lnSpc>
              <a:buClr>
                <a:srgbClr val="343434"/>
              </a:buClr>
              <a:buSzPct val="125000"/>
              <a:buFont typeface="Gill Sans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one </a:t>
            </a:r>
            <a:r>
              <a:rPr lang="en-US" sz="1600" dirty="0">
                <a:solidFill>
                  <a:schemeClr val="tx2"/>
                </a:solidFill>
                <a:ea typeface="Gill Sans" charset="0"/>
                <a:cs typeface="Gill Sans" charset="0"/>
              </a:rPr>
              <a:t>mouse, FDG</a:t>
            </a:r>
          </a:p>
          <a:p>
            <a:pPr marL="355600" indent="-355600" algn="l">
              <a:lnSpc>
                <a:spcPct val="150000"/>
              </a:lnSpc>
              <a:buClr>
                <a:srgbClr val="343434"/>
              </a:buClr>
              <a:buSzPct val="125000"/>
              <a:buFont typeface="Gill Sans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one </a:t>
            </a:r>
            <a:r>
              <a:rPr lang="en-US" sz="1600" dirty="0">
                <a:solidFill>
                  <a:schemeClr val="tx2"/>
                </a:solidFill>
                <a:ea typeface="Gill Sans" charset="0"/>
                <a:cs typeface="Gill Sans" charset="0"/>
              </a:rPr>
              <a:t>(young) rat, FDG</a:t>
            </a:r>
          </a:p>
          <a:p>
            <a:pPr marL="355600" indent="-355600" algn="l">
              <a:buClr>
                <a:srgbClr val="343434"/>
              </a:buClr>
              <a:buSzPct val="125000"/>
              <a:buFont typeface="Gill Sans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ea typeface="Gill Sans" charset="0"/>
                <a:cs typeface="Gill Sans" charset="0"/>
              </a:rPr>
              <a:t>one </a:t>
            </a:r>
            <a:r>
              <a:rPr lang="en-US" sz="1600" dirty="0">
                <a:solidFill>
                  <a:schemeClr val="tx2"/>
                </a:solidFill>
                <a:ea typeface="Gill Sans" charset="0"/>
                <a:cs typeface="Gill Sans" charset="0"/>
              </a:rPr>
              <a:t>(young) rat, 18-F</a:t>
            </a:r>
          </a:p>
          <a:p>
            <a:pPr algn="l">
              <a:lnSpc>
                <a:spcPct val="150000"/>
              </a:lnSpc>
              <a:buClr>
                <a:srgbClr val="343434"/>
              </a:buClr>
              <a:buSzPct val="125000"/>
            </a:pPr>
            <a:endParaRPr lang="en-US" sz="1600" dirty="0">
              <a:solidFill>
                <a:schemeClr val="tx2"/>
              </a:solidFill>
              <a:ea typeface="Gill Sans" charset="0"/>
              <a:cs typeface="Gill Sans" charset="0"/>
            </a:endParaRPr>
          </a:p>
        </p:txBody>
      </p:sp>
      <p:sp>
        <p:nvSpPr>
          <p:cNvPr id="46087" name="Rectangle 7"/>
          <p:cNvSpPr>
            <a:spLocks/>
          </p:cNvSpPr>
          <p:nvPr/>
        </p:nvSpPr>
        <p:spPr bwMode="auto">
          <a:xfrm>
            <a:off x="2644936" y="3140968"/>
            <a:ext cx="141493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1400" dirty="0">
                <a:solidFill>
                  <a:srgbClr val="C00000"/>
                </a:solidFill>
                <a:ea typeface="Gill Sans" charset="0"/>
                <a:cs typeface="Gill Sans" charset="0"/>
              </a:rPr>
              <a:t>=&gt; organs structure</a:t>
            </a:r>
          </a:p>
        </p:txBody>
      </p:sp>
      <p:sp>
        <p:nvSpPr>
          <p:cNvPr id="46088" name="Rectangle 8"/>
          <p:cNvSpPr>
            <a:spLocks/>
          </p:cNvSpPr>
          <p:nvPr/>
        </p:nvSpPr>
        <p:spPr bwMode="auto">
          <a:xfrm>
            <a:off x="2627784" y="3556189"/>
            <a:ext cx="207108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1400" dirty="0">
                <a:solidFill>
                  <a:srgbClr val="C00000"/>
                </a:solidFill>
                <a:ea typeface="Gill Sans" charset="0"/>
                <a:cs typeface="Gill Sans" charset="0"/>
              </a:rPr>
              <a:t>=&gt; bones, skeleton structure</a:t>
            </a:r>
          </a:p>
        </p:txBody>
      </p:sp>
      <p:pic>
        <p:nvPicPr>
          <p:cNvPr id="46089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49"/>
          <a:stretch>
            <a:fillRect/>
          </a:stretch>
        </p:blipFill>
        <p:spPr bwMode="auto">
          <a:xfrm>
            <a:off x="196454" y="4298529"/>
            <a:ext cx="3926830" cy="212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0" name="Rectangle 10"/>
          <p:cNvSpPr>
            <a:spLocks/>
          </p:cNvSpPr>
          <p:nvPr/>
        </p:nvSpPr>
        <p:spPr bwMode="auto">
          <a:xfrm>
            <a:off x="2752577" y="4017034"/>
            <a:ext cx="279320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1700" b="1">
                <a:solidFill>
                  <a:srgbClr val="002D99"/>
                </a:solidFill>
                <a:ea typeface="Gill Sans" charset="0"/>
                <a:cs typeface="Gill Sans" charset="0"/>
              </a:rPr>
              <a:t>Rat, FDG  - Details of the heart </a:t>
            </a:r>
          </a:p>
        </p:txBody>
      </p:sp>
      <p:pic>
        <p:nvPicPr>
          <p:cNvPr id="4609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" t="18839" r="35745" b="29732"/>
          <a:stretch>
            <a:fillRect/>
          </a:stretch>
        </p:blipFill>
        <p:spPr bwMode="auto">
          <a:xfrm>
            <a:off x="5147965" y="4491633"/>
            <a:ext cx="3615408" cy="18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2" name="Rectangle 12"/>
          <p:cNvSpPr>
            <a:spLocks/>
          </p:cNvSpPr>
          <p:nvPr/>
        </p:nvSpPr>
        <p:spPr bwMode="auto">
          <a:xfrm>
            <a:off x="1707803" y="4298796"/>
            <a:ext cx="697307" cy="323165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100">
                <a:ea typeface="Gill Sans" charset="0"/>
                <a:cs typeface="Gill Sans" charset="0"/>
              </a:rPr>
              <a:t>AXPET</a:t>
            </a:r>
          </a:p>
        </p:txBody>
      </p:sp>
      <p:sp>
        <p:nvSpPr>
          <p:cNvPr id="46094" name="Rectangle 14"/>
          <p:cNvSpPr>
            <a:spLocks/>
          </p:cNvSpPr>
          <p:nvPr/>
        </p:nvSpPr>
        <p:spPr bwMode="auto">
          <a:xfrm>
            <a:off x="6201668" y="4325585"/>
            <a:ext cx="1413657" cy="323165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676767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2100">
                <a:ea typeface="Gill Sans" charset="0"/>
                <a:cs typeface="Gill Sans" charset="0"/>
              </a:rPr>
              <a:t>Explore Vista</a:t>
            </a:r>
          </a:p>
        </p:txBody>
      </p:sp>
      <p:pic>
        <p:nvPicPr>
          <p:cNvPr id="46096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3" t="4672" r="22826" b="40747"/>
          <a:stretch>
            <a:fillRect/>
          </a:stretch>
        </p:blipFill>
        <p:spPr bwMode="auto">
          <a:xfrm>
            <a:off x="6820993" y="1916832"/>
            <a:ext cx="1946844" cy="178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Brace 1"/>
          <p:cNvSpPr/>
          <p:nvPr/>
        </p:nvSpPr>
        <p:spPr>
          <a:xfrm>
            <a:off x="2411760" y="2954859"/>
            <a:ext cx="137366" cy="546149"/>
          </a:xfrm>
          <a:prstGeom prst="rightBrac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043608" y="404664"/>
            <a:ext cx="1966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Small Animal Tests </a:t>
            </a:r>
          </a:p>
        </p:txBody>
      </p:sp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82917" y="6521549"/>
            <a:ext cx="2133600" cy="365125"/>
          </a:xfrm>
        </p:spPr>
        <p:txBody>
          <a:bodyPr/>
          <a:lstStyle/>
          <a:p>
            <a:fld id="{8BF7B4A8-0EFA-4111-90AB-4597AAE39938}" type="slidenum">
              <a:rPr lang="en-GB" smtClean="0"/>
              <a:pPr/>
              <a:t>47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798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70"/>
    </mc:Choice>
    <mc:Fallback xmlns="">
      <p:transition spd="slow" advTm="4567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/>
          </p:cNvSpPr>
          <p:nvPr/>
        </p:nvSpPr>
        <p:spPr bwMode="auto">
          <a:xfrm>
            <a:off x="817873" y="1132745"/>
            <a:ext cx="308020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1700" b="1">
                <a:solidFill>
                  <a:srgbClr val="002D99"/>
                </a:solidFill>
                <a:ea typeface="Gill Sans" charset="0"/>
                <a:cs typeface="Gill Sans" charset="0"/>
              </a:rPr>
              <a:t>Rat, F-18  - Details of the skeleton </a:t>
            </a: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8"/>
          <a:stretch>
            <a:fillRect/>
          </a:stretch>
        </p:blipFill>
        <p:spPr bwMode="auto">
          <a:xfrm rot="-5400000">
            <a:off x="708485" y="877342"/>
            <a:ext cx="4137794" cy="512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Line 6"/>
          <p:cNvSpPr>
            <a:spLocks noChangeShapeType="1"/>
          </p:cNvSpPr>
          <p:nvPr/>
        </p:nvSpPr>
        <p:spPr bwMode="auto">
          <a:xfrm rot="10800000" flipH="1">
            <a:off x="4726844" y="2238003"/>
            <a:ext cx="919758" cy="155153"/>
          </a:xfrm>
          <a:prstGeom prst="line">
            <a:avLst/>
          </a:prstGeom>
          <a:noFill/>
          <a:ln w="38100" cap="flat">
            <a:solidFill>
              <a:srgbClr val="558E28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 rot="10800000" flipH="1">
            <a:off x="4726844" y="2380878"/>
            <a:ext cx="1062633" cy="1857375"/>
          </a:xfrm>
          <a:prstGeom prst="line">
            <a:avLst/>
          </a:prstGeom>
          <a:noFill/>
          <a:ln w="38100" cap="flat">
            <a:solidFill>
              <a:srgbClr val="558E28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47112" name="Rectangle 8"/>
          <p:cNvSpPr>
            <a:spLocks/>
          </p:cNvSpPr>
          <p:nvPr/>
        </p:nvSpPr>
        <p:spPr bwMode="auto">
          <a:xfrm>
            <a:off x="5735899" y="2069038"/>
            <a:ext cx="243650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700" dirty="0">
                <a:solidFill>
                  <a:schemeClr val="tx2"/>
                </a:solidFill>
                <a:ea typeface="Gill Sans" charset="0"/>
                <a:cs typeface="Gill Sans" charset="0"/>
              </a:rPr>
              <a:t>AXPET reconstructed image</a:t>
            </a:r>
          </a:p>
        </p:txBody>
      </p:sp>
      <p:sp>
        <p:nvSpPr>
          <p:cNvPr id="47113" name="Rectangle 9"/>
          <p:cNvSpPr>
            <a:spLocks/>
          </p:cNvSpPr>
          <p:nvPr/>
        </p:nvSpPr>
        <p:spPr bwMode="auto">
          <a:xfrm>
            <a:off x="887078" y="5813227"/>
            <a:ext cx="709017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1700" dirty="0">
                <a:solidFill>
                  <a:schemeClr val="tx2"/>
                </a:solidFill>
                <a:ea typeface="Gill Sans" charset="0"/>
                <a:cs typeface="Gill Sans" charset="0"/>
              </a:rPr>
              <a:t>CT image from Explore Vista</a:t>
            </a:r>
          </a:p>
          <a:p>
            <a:pPr algn="l"/>
            <a:r>
              <a:rPr lang="en-US" sz="1700" dirty="0">
                <a:solidFill>
                  <a:schemeClr val="tx2"/>
                </a:solidFill>
                <a:ea typeface="Gill Sans" charset="0"/>
                <a:cs typeface="Gill Sans" charset="0"/>
              </a:rPr>
              <a:t>(not enough activity left for the PET acquisition with Explore Vista)</a:t>
            </a:r>
          </a:p>
        </p:txBody>
      </p:sp>
      <p:sp>
        <p:nvSpPr>
          <p:cNvPr id="47114" name="Line 10"/>
          <p:cNvSpPr>
            <a:spLocks noChangeShapeType="1"/>
          </p:cNvSpPr>
          <p:nvPr/>
        </p:nvSpPr>
        <p:spPr bwMode="auto">
          <a:xfrm flipH="1">
            <a:off x="1490949" y="4911328"/>
            <a:ext cx="351606" cy="913061"/>
          </a:xfrm>
          <a:prstGeom prst="line">
            <a:avLst/>
          </a:prstGeom>
          <a:noFill/>
          <a:ln w="38100" cap="flat">
            <a:solidFill>
              <a:srgbClr val="676767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47115" name="Line 11"/>
          <p:cNvSpPr>
            <a:spLocks noChangeShapeType="1"/>
          </p:cNvSpPr>
          <p:nvPr/>
        </p:nvSpPr>
        <p:spPr bwMode="auto">
          <a:xfrm flipH="1">
            <a:off x="1287798" y="2464594"/>
            <a:ext cx="1065981" cy="3363144"/>
          </a:xfrm>
          <a:prstGeom prst="line">
            <a:avLst/>
          </a:prstGeom>
          <a:noFill/>
          <a:ln w="38100" cap="flat">
            <a:solidFill>
              <a:srgbClr val="676767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auto">
          <a:xfrm>
            <a:off x="2690875" y="1463353"/>
            <a:ext cx="0" cy="4310807"/>
          </a:xfrm>
          <a:prstGeom prst="line">
            <a:avLst/>
          </a:prstGeom>
          <a:noFill/>
          <a:ln w="38100" cap="flat">
            <a:solidFill>
              <a:srgbClr val="558E28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47117" name="Line 13"/>
          <p:cNvSpPr>
            <a:spLocks noChangeShapeType="1"/>
          </p:cNvSpPr>
          <p:nvPr/>
        </p:nvSpPr>
        <p:spPr bwMode="auto">
          <a:xfrm flipH="1">
            <a:off x="5219093" y="1561580"/>
            <a:ext cx="0" cy="4296296"/>
          </a:xfrm>
          <a:prstGeom prst="line">
            <a:avLst/>
          </a:prstGeom>
          <a:noFill/>
          <a:ln w="38100" cap="flat">
            <a:solidFill>
              <a:srgbClr val="558E28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>
            <a:off x="2680830" y="5507385"/>
            <a:ext cx="2548309" cy="0"/>
          </a:xfrm>
          <a:prstGeom prst="line">
            <a:avLst/>
          </a:prstGeom>
          <a:noFill/>
          <a:ln w="38100" cap="flat">
            <a:solidFill>
              <a:srgbClr val="558E28"/>
            </a:solidFill>
            <a:prstDash val="solid"/>
            <a:miter lim="800000"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47119" name="Rectangle 15"/>
          <p:cNvSpPr>
            <a:spLocks/>
          </p:cNvSpPr>
          <p:nvPr/>
        </p:nvSpPr>
        <p:spPr bwMode="auto">
          <a:xfrm>
            <a:off x="3425342" y="5503351"/>
            <a:ext cx="117743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solidFill>
                  <a:srgbClr val="558E28"/>
                </a:solidFill>
                <a:ea typeface="Gill Sans" charset="0"/>
                <a:cs typeface="Gill Sans" charset="0"/>
              </a:rPr>
              <a:t>axial field of view</a:t>
            </a:r>
          </a:p>
        </p:txBody>
      </p:sp>
      <p:pic>
        <p:nvPicPr>
          <p:cNvPr id="4712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078" y="3580805"/>
            <a:ext cx="2652117" cy="225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23" name="Line 19"/>
          <p:cNvSpPr>
            <a:spLocks noChangeShapeType="1"/>
          </p:cNvSpPr>
          <p:nvPr/>
        </p:nvSpPr>
        <p:spPr bwMode="auto">
          <a:xfrm rot="10800000">
            <a:off x="6289539" y="2330648"/>
            <a:ext cx="309191" cy="1943324"/>
          </a:xfrm>
          <a:prstGeom prst="line">
            <a:avLst/>
          </a:prstGeom>
          <a:noFill/>
          <a:ln w="38100" cap="flat">
            <a:solidFill>
              <a:srgbClr val="558E28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82917" y="6521549"/>
            <a:ext cx="2133600" cy="365125"/>
          </a:xfrm>
        </p:spPr>
        <p:txBody>
          <a:bodyPr/>
          <a:lstStyle/>
          <a:p>
            <a:fld id="{8BF7B4A8-0EFA-4111-90AB-4597AAE39938}" type="slidenum">
              <a:rPr lang="en-GB" smtClean="0"/>
              <a:pPr/>
              <a:t>48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937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03"/>
    </mc:Choice>
    <mc:Fallback xmlns="">
      <p:transition spd="slow" advTm="32203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49</a:t>
            </a:fld>
            <a:endParaRPr lang="en-GB" dirty="0"/>
          </a:p>
        </p:txBody>
      </p:sp>
      <p:pic>
        <p:nvPicPr>
          <p:cNvPr id="3" name="Scheleton_2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2306" r="25318"/>
          <a:stretch/>
        </p:blipFill>
        <p:spPr>
          <a:xfrm>
            <a:off x="2627784" y="912691"/>
            <a:ext cx="3801968" cy="59391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1628800"/>
            <a:ext cx="18722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Rendered F-18 image of rat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100" dirty="0" smtClean="0"/>
              <a:t>(click to animate)</a:t>
            </a:r>
          </a:p>
        </p:txBody>
      </p:sp>
    </p:spTree>
    <p:extLst>
      <p:ext uri="{BB962C8B-B14F-4D97-AF65-F5344CB8AC3E}">
        <p14:creationId xmlns:p14="http://schemas.microsoft.com/office/powerpoint/2010/main" val="188611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16"/>
    </mc:Choice>
    <mc:Fallback xmlns="">
      <p:transition spd="slow" advTm="15716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115" objId="3"/>
        <p14:triggerEvt type="onClick" time="1115" objId="3"/>
        <p14:stopEvt time="11201" objId="3"/>
      </p14:showEvtLst>
    </p:ext>
  </p:extLs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50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395372"/>
            <a:ext cx="2692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And finally … Digital </a:t>
            </a:r>
            <a:r>
              <a:rPr lang="en-GB" b="1" dirty="0" err="1" smtClean="0">
                <a:solidFill>
                  <a:srgbClr val="C00000"/>
                </a:solidFill>
              </a:rPr>
              <a:t>SiPM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4212" y="877823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With the GM-APD being a binary device… 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one could also conceive a fully digital </a:t>
            </a:r>
            <a:r>
              <a:rPr lang="en-GB" sz="1600" dirty="0" err="1" smtClean="0">
                <a:solidFill>
                  <a:schemeClr val="tx2"/>
                </a:solidFill>
              </a:rPr>
              <a:t>SiPM</a:t>
            </a:r>
            <a:r>
              <a:rPr lang="en-GB" sz="1600" dirty="0" smtClean="0">
                <a:solidFill>
                  <a:schemeClr val="tx2"/>
                </a:solidFill>
              </a:rPr>
              <a:t>, where the output is just the digital count of the number of fired cells. </a:t>
            </a:r>
            <a:endParaRPr lang="en-GB" sz="1600" dirty="0">
              <a:solidFill>
                <a:schemeClr val="tx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1586"/>
          <a:stretch/>
        </p:blipFill>
        <p:spPr bwMode="auto">
          <a:xfrm>
            <a:off x="444624" y="1844824"/>
            <a:ext cx="7727776" cy="457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423993" y="1570321"/>
            <a:ext cx="591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Philips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010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148"/>
    </mc:Choice>
    <mc:Fallback xmlns="">
      <p:transition spd="slow" advTm="42148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51</a:t>
            </a:fld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2898"/>
          <a:stretch/>
        </p:blipFill>
        <p:spPr bwMode="auto">
          <a:xfrm>
            <a:off x="304800" y="1387098"/>
            <a:ext cx="7077075" cy="4221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533400" y="5550331"/>
            <a:ext cx="777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Different from </a:t>
            </a:r>
            <a:r>
              <a:rPr lang="en-GB" sz="1600" dirty="0" err="1" smtClean="0">
                <a:solidFill>
                  <a:schemeClr val="tx2"/>
                </a:solidFill>
              </a:rPr>
              <a:t>analog</a:t>
            </a:r>
            <a:r>
              <a:rPr lang="en-GB" sz="1600" dirty="0" smtClean="0">
                <a:solidFill>
                  <a:schemeClr val="tx2"/>
                </a:solidFill>
              </a:rPr>
              <a:t> </a:t>
            </a:r>
            <a:r>
              <a:rPr lang="en-GB" sz="1600" dirty="0" err="1" smtClean="0">
                <a:solidFill>
                  <a:schemeClr val="tx2"/>
                </a:solidFill>
              </a:rPr>
              <a:t>SiPMs</a:t>
            </a:r>
            <a:r>
              <a:rPr lang="en-GB" sz="1600" dirty="0" smtClean="0">
                <a:solidFill>
                  <a:schemeClr val="tx2"/>
                </a:solidFill>
              </a:rPr>
              <a:t>: Upon the detection of a photon</a:t>
            </a:r>
            <a:r>
              <a:rPr lang="en-GB" sz="1600" u="sng" dirty="0" smtClean="0">
                <a:solidFill>
                  <a:srgbClr val="C00000"/>
                </a:solidFill>
              </a:rPr>
              <a:t>, the avalanche is actively quenched</a:t>
            </a:r>
            <a:r>
              <a:rPr lang="en-GB" sz="1600" dirty="0" smtClean="0">
                <a:solidFill>
                  <a:schemeClr val="tx2"/>
                </a:solidFill>
              </a:rPr>
              <a:t> using a dedicated transistor, and a </a:t>
            </a:r>
            <a:r>
              <a:rPr lang="en-GB" sz="1600" u="sng" dirty="0" smtClean="0">
                <a:solidFill>
                  <a:srgbClr val="C00000"/>
                </a:solidFill>
              </a:rPr>
              <a:t>different transistor is used to quickly recharge </a:t>
            </a:r>
            <a:r>
              <a:rPr lang="en-GB" sz="1600" dirty="0" smtClean="0">
                <a:solidFill>
                  <a:schemeClr val="tx2"/>
                </a:solidFill>
              </a:rPr>
              <a:t>the diode back to its sensitive state.</a:t>
            </a:r>
            <a:endParaRPr lang="en-GB" sz="1600" dirty="0">
              <a:solidFill>
                <a:schemeClr val="tx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2898"/>
          <a:stretch/>
        </p:blipFill>
        <p:spPr bwMode="auto">
          <a:xfrm>
            <a:off x="304800" y="1387098"/>
            <a:ext cx="7077075" cy="4221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53" r="55753"/>
          <a:stretch/>
        </p:blipFill>
        <p:spPr bwMode="auto">
          <a:xfrm>
            <a:off x="7092280" y="1248354"/>
            <a:ext cx="1593561" cy="122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80780" y="2300798"/>
            <a:ext cx="277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560" y="1248354"/>
            <a:ext cx="4618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1 digital cell (area depends on type, e.g. 30 x 50 </a:t>
            </a:r>
            <a:r>
              <a:rPr lang="en-GB" sz="1600" dirty="0" smtClean="0">
                <a:solidFill>
                  <a:schemeClr val="tx2"/>
                </a:solidFill>
                <a:latin typeface="Symbol" pitchFamily="18" charset="2"/>
              </a:rPr>
              <a:t>m</a:t>
            </a:r>
            <a:r>
              <a:rPr lang="en-GB" sz="1600" dirty="0" smtClean="0">
                <a:solidFill>
                  <a:schemeClr val="tx2"/>
                </a:solidFill>
              </a:rPr>
              <a:t>m) </a:t>
            </a:r>
          </a:p>
        </p:txBody>
      </p:sp>
      <p:sp>
        <p:nvSpPr>
          <p:cNvPr id="8" name="Oval 7"/>
          <p:cNvSpPr/>
          <p:nvPr/>
        </p:nvSpPr>
        <p:spPr>
          <a:xfrm>
            <a:off x="4280780" y="2348880"/>
            <a:ext cx="290472" cy="290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7060407" y="1181254"/>
            <a:ext cx="290472" cy="290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971600" y="395372"/>
            <a:ext cx="1395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Digital </a:t>
            </a:r>
            <a:r>
              <a:rPr lang="en-GB" b="1" dirty="0" err="1" smtClean="0">
                <a:solidFill>
                  <a:srgbClr val="C00000"/>
                </a:solidFill>
              </a:rPr>
              <a:t>SiPM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05800" y="4149080"/>
            <a:ext cx="591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Philips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43530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765"/>
    </mc:Choice>
    <mc:Fallback xmlns="">
      <p:transition spd="slow" advTm="45765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6215"/>
            <a:ext cx="1984822" cy="1238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52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395372"/>
            <a:ext cx="1395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Digital </a:t>
            </a:r>
            <a:r>
              <a:rPr lang="en-GB" b="1" dirty="0" err="1" smtClean="0">
                <a:solidFill>
                  <a:srgbClr val="C00000"/>
                </a:solidFill>
              </a:rPr>
              <a:t>SiPM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9" y="980728"/>
            <a:ext cx="835292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Compared to the </a:t>
            </a:r>
            <a:r>
              <a:rPr lang="en-GB" sz="1600" dirty="0" err="1" smtClean="0">
                <a:solidFill>
                  <a:schemeClr val="tx2"/>
                </a:solidFill>
              </a:rPr>
              <a:t>analog</a:t>
            </a:r>
            <a:r>
              <a:rPr lang="en-GB" sz="1600" dirty="0" smtClean="0">
                <a:solidFill>
                  <a:schemeClr val="tx2"/>
                </a:solidFill>
              </a:rPr>
              <a:t> technology, the digital one (so far only offered by Philips) has a number of </a:t>
            </a:r>
          </a:p>
          <a:p>
            <a:endParaRPr lang="en-GB" sz="1600" b="1" dirty="0">
              <a:solidFill>
                <a:schemeClr val="tx2"/>
              </a:solidFill>
            </a:endParaRPr>
          </a:p>
          <a:p>
            <a:r>
              <a:rPr lang="en-GB" sz="1600" b="1" dirty="0" smtClean="0">
                <a:solidFill>
                  <a:srgbClr val="C00000"/>
                </a:solidFill>
              </a:rPr>
              <a:t>advantages</a:t>
            </a:r>
          </a:p>
          <a:p>
            <a:pPr marL="285750" indent="-285750">
              <a:buClr>
                <a:srgbClr val="00B050"/>
              </a:buClr>
              <a:buFont typeface="Calibri" pitchFamily="34" charset="0"/>
              <a:buChar char="+"/>
            </a:pPr>
            <a:r>
              <a:rPr lang="en-GB" sz="1600" dirty="0" smtClean="0">
                <a:solidFill>
                  <a:schemeClr val="tx2"/>
                </a:solidFill>
              </a:rPr>
              <a:t>Integration of bias supply, amp, TDC, counter…</a:t>
            </a:r>
          </a:p>
          <a:p>
            <a:pPr marL="285750" indent="-285750">
              <a:buClr>
                <a:srgbClr val="00B050"/>
              </a:buClr>
              <a:buFont typeface="Calibri" pitchFamily="34" charset="0"/>
              <a:buChar char="+"/>
            </a:pPr>
            <a:r>
              <a:rPr lang="en-GB" sz="1600" dirty="0" smtClean="0">
                <a:solidFill>
                  <a:schemeClr val="tx2"/>
                </a:solidFill>
              </a:rPr>
              <a:t>Fast active quenching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no </a:t>
            </a:r>
            <a:r>
              <a:rPr lang="en-GB" sz="1600" dirty="0" err="1" smtClean="0">
                <a:solidFill>
                  <a:schemeClr val="tx2"/>
                </a:solidFill>
                <a:sym typeface="Wingdings" pitchFamily="2" charset="2"/>
              </a:rPr>
              <a:t>afterpulses</a:t>
            </a:r>
            <a:endParaRPr lang="en-GB" sz="1600" dirty="0" smtClean="0">
              <a:solidFill>
                <a:schemeClr val="tx2"/>
              </a:solidFill>
            </a:endParaRPr>
          </a:p>
          <a:p>
            <a:pPr marL="285750" indent="-285750">
              <a:buClr>
                <a:srgbClr val="00B050"/>
              </a:buClr>
              <a:buFont typeface="Calibri" pitchFamily="34" charset="0"/>
              <a:buChar char="+"/>
            </a:pPr>
            <a:r>
              <a:rPr lang="en-GB" sz="1600" dirty="0" smtClean="0">
                <a:solidFill>
                  <a:schemeClr val="tx2"/>
                </a:solidFill>
              </a:rPr>
              <a:t>Possibility to de-activate noisy cells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 potentially lower dark noise </a:t>
            </a:r>
          </a:p>
          <a:p>
            <a:pPr marL="285750" indent="-285750">
              <a:buClr>
                <a:srgbClr val="00B050"/>
              </a:buClr>
              <a:buFont typeface="Calibri" pitchFamily="34" charset="0"/>
              <a:buChar char="+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Reduced sensitivity to voltage and temperature variations </a:t>
            </a:r>
          </a:p>
          <a:p>
            <a:pPr marL="285750" indent="-285750">
              <a:buClr>
                <a:srgbClr val="00B050"/>
              </a:buClr>
              <a:buFont typeface="Calibri" pitchFamily="34" charset="0"/>
              <a:buChar char="+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Compactness</a:t>
            </a:r>
          </a:p>
          <a:p>
            <a:pPr marL="285750" indent="-285750">
              <a:buClr>
                <a:srgbClr val="00B050"/>
              </a:buClr>
              <a:buFont typeface="Calibri" pitchFamily="34" charset="0"/>
              <a:buChar char="+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Possibility to add local intelligence</a:t>
            </a:r>
          </a:p>
          <a:p>
            <a:pPr marL="285750" indent="-285750">
              <a:buFontTx/>
              <a:buChar char="-"/>
            </a:pPr>
            <a:endParaRPr lang="en-GB" sz="1600" dirty="0">
              <a:solidFill>
                <a:schemeClr val="tx2"/>
              </a:solidFill>
              <a:sym typeface="Wingdings" pitchFamily="2" charset="2"/>
            </a:endParaRPr>
          </a:p>
          <a:p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… </a:t>
            </a:r>
            <a:r>
              <a:rPr lang="en-GB" sz="1600" b="1" dirty="0" smtClean="0">
                <a:solidFill>
                  <a:srgbClr val="C00000"/>
                </a:solidFill>
                <a:sym typeface="Wingdings" pitchFamily="2" charset="2"/>
              </a:rPr>
              <a:t>problems shared with </a:t>
            </a:r>
            <a:r>
              <a:rPr lang="en-GB" sz="1600" b="1" dirty="0" err="1" smtClean="0">
                <a:solidFill>
                  <a:srgbClr val="C00000"/>
                </a:solidFill>
                <a:sym typeface="Wingdings" pitchFamily="2" charset="2"/>
              </a:rPr>
              <a:t>analog</a:t>
            </a:r>
            <a:endParaRPr lang="en-GB" sz="1600" b="1" dirty="0" smtClean="0">
              <a:solidFill>
                <a:srgbClr val="C00000"/>
              </a:solidFill>
              <a:sym typeface="Wingdings" pitchFamily="2" charset="2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High dark noise (a discharging cell doesn’t know whether it is digital or </a:t>
            </a:r>
            <a:r>
              <a:rPr lang="en-GB" sz="1600" dirty="0" err="1" smtClean="0">
                <a:solidFill>
                  <a:schemeClr val="tx2"/>
                </a:solidFill>
                <a:sym typeface="Wingdings" pitchFamily="2" charset="2"/>
              </a:rPr>
              <a:t>analog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)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Signal saturation (limited number of cells)</a:t>
            </a:r>
          </a:p>
          <a:p>
            <a:pPr marL="285750" indent="-285750">
              <a:buFont typeface="Courier New" pitchFamily="49" charset="0"/>
              <a:buChar char="o"/>
            </a:pPr>
            <a:endParaRPr lang="en-GB" sz="1600" dirty="0">
              <a:solidFill>
                <a:schemeClr val="tx2"/>
              </a:solidFill>
              <a:sym typeface="Wingdings" pitchFamily="2" charset="2"/>
            </a:endParaRPr>
          </a:p>
          <a:p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… and also has some </a:t>
            </a:r>
            <a:r>
              <a:rPr lang="en-GB" sz="1600" b="1" dirty="0" smtClean="0">
                <a:solidFill>
                  <a:srgbClr val="C00000"/>
                </a:solidFill>
                <a:sym typeface="Wingdings" pitchFamily="2" charset="2"/>
              </a:rPr>
              <a:t>drawbacks</a:t>
            </a:r>
          </a:p>
          <a:p>
            <a:pPr marL="285750" indent="-285750">
              <a:buClr>
                <a:srgbClr val="FF0000"/>
              </a:buClr>
              <a:buFont typeface="Calibri" pitchFamily="34" charset="0"/>
              <a:buChar char="‐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The local electronics is a source of heat  cooling advisable</a:t>
            </a:r>
          </a:p>
          <a:p>
            <a:pPr marL="285750" indent="-285750">
              <a:buClr>
                <a:srgbClr val="FF0000"/>
              </a:buClr>
              <a:buFont typeface="Calibri" pitchFamily="34" charset="0"/>
              <a:buChar char="‐"/>
            </a:pP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The readout functionality is designed into the sensor. In case of mismatch with the needs, relatively expensive modifications of the sensor/FPGA may be required. </a:t>
            </a:r>
          </a:p>
          <a:p>
            <a:pPr marL="285750" indent="-285750">
              <a:buFont typeface="Calibri" pitchFamily="34" charset="0"/>
              <a:buChar char="‐"/>
            </a:pPr>
            <a:endParaRPr lang="en-GB" sz="1600" dirty="0">
              <a:solidFill>
                <a:schemeClr val="tx2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692" y="1340768"/>
            <a:ext cx="1877765" cy="112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76256" y="2396883"/>
            <a:ext cx="18806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/>
              <a:t>Front and back sides of a 64 channel digital </a:t>
            </a:r>
            <a:r>
              <a:rPr lang="en-GB" sz="900" dirty="0"/>
              <a:t>tile (DPC6400-22-44) or (</a:t>
            </a:r>
            <a:r>
              <a:rPr lang="en-GB" sz="900" dirty="0" smtClean="0"/>
              <a:t>DPC3200-22-44</a:t>
            </a:r>
            <a:r>
              <a:rPr lang="en-GB" sz="900" dirty="0"/>
              <a:t>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0019" y="4005064"/>
            <a:ext cx="591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Philips</a:t>
            </a:r>
            <a:endParaRPr lang="en-GB" sz="1200" dirty="0"/>
          </a:p>
        </p:txBody>
      </p:sp>
      <p:pic>
        <p:nvPicPr>
          <p:cNvPr id="9" name="Picture 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420" y="5229200"/>
            <a:ext cx="2092127" cy="156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64088" y="5805264"/>
            <a:ext cx="13763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/>
              <a:t>Packaged module, as delivered to clients (DPC3400-22-44). Includes a 100 </a:t>
            </a:r>
            <a:r>
              <a:rPr lang="en-GB" sz="900" dirty="0" smtClean="0">
                <a:latin typeface="Symbol" pitchFamily="18" charset="2"/>
              </a:rPr>
              <a:t>m</a:t>
            </a:r>
            <a:r>
              <a:rPr lang="en-GB" sz="900" dirty="0" smtClean="0"/>
              <a:t>m thick protective glass layer. </a:t>
            </a:r>
            <a:endParaRPr lang="en-GB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8094544" y="6337458"/>
            <a:ext cx="7979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/>
              <a:t>38.5 x 38.5 mm</a:t>
            </a:r>
            <a:r>
              <a:rPr lang="en-GB" sz="1050" baseline="30000" dirty="0" smtClean="0"/>
              <a:t>2</a:t>
            </a:r>
            <a:endParaRPr lang="en-GB" sz="1050" baseline="30000" dirty="0"/>
          </a:p>
        </p:txBody>
      </p:sp>
    </p:spTree>
    <p:extLst>
      <p:ext uri="{BB962C8B-B14F-4D97-AF65-F5344CB8AC3E}">
        <p14:creationId xmlns:p14="http://schemas.microsoft.com/office/powerpoint/2010/main" val="90246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829"/>
    </mc:Choice>
    <mc:Fallback xmlns="">
      <p:transition spd="slow" advTm="107829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53</a:t>
            </a:fld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400"/>
            <a:ext cx="8153400" cy="4972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475656" y="6292852"/>
            <a:ext cx="40541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2060"/>
                </a:solidFill>
                <a:latin typeface="Symbol" pitchFamily="18" charset="2"/>
              </a:rPr>
              <a:t>S</a:t>
            </a:r>
            <a:r>
              <a:rPr lang="en-GB" sz="1600" dirty="0" smtClean="0">
                <a:solidFill>
                  <a:srgbClr val="002060"/>
                </a:solidFill>
              </a:rPr>
              <a:t> &lt; 1 </a:t>
            </a:r>
            <a:r>
              <a:rPr lang="en-GB" sz="1600" dirty="0" smtClean="0">
                <a:solidFill>
                  <a:srgbClr val="002060"/>
                </a:solidFill>
                <a:latin typeface="Symbol" pitchFamily="18" charset="2"/>
              </a:rPr>
              <a:t>m</a:t>
            </a:r>
            <a:r>
              <a:rPr lang="en-GB" sz="1600" dirty="0" smtClean="0">
                <a:solidFill>
                  <a:srgbClr val="002060"/>
                </a:solidFill>
              </a:rPr>
              <a:t>s     Expect readout rate up to O(1 MHz)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581400" y="5638800"/>
            <a:ext cx="0" cy="6096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52600" y="2209800"/>
            <a:ext cx="80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trigger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600" y="395372"/>
            <a:ext cx="2254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Digital </a:t>
            </a:r>
            <a:r>
              <a:rPr lang="en-GB" b="1" dirty="0" err="1" smtClean="0">
                <a:solidFill>
                  <a:srgbClr val="C00000"/>
                </a:solidFill>
              </a:rPr>
              <a:t>SiPM</a:t>
            </a:r>
            <a:r>
              <a:rPr lang="en-GB" b="1" dirty="0" smtClean="0">
                <a:solidFill>
                  <a:srgbClr val="C00000"/>
                </a:solidFill>
              </a:rPr>
              <a:t> Readout 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5517232"/>
            <a:ext cx="4608512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Every non-validated trigger leads in principle to the recharging of all cells. Without cooling, the device can loose efficiency/availability.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9522" y="1052736"/>
            <a:ext cx="591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Philips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98553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308"/>
    </mc:Choice>
    <mc:Fallback xmlns="">
      <p:transition spd="slow" advTm="107308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54</a:t>
            </a:fld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0314" y="1325068"/>
            <a:ext cx="1927653" cy="296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98973" y="1484784"/>
            <a:ext cx="1735189" cy="35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joram\AppData\Local\Microsoft\Windows\Temporary Internet Files\Content.IE5\11J0CGPM\MM900336388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2618582"/>
            <a:ext cx="381000" cy="381000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 flipH="1">
            <a:off x="1619672" y="2820617"/>
            <a:ext cx="304800" cy="1143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462783" y="2646885"/>
            <a:ext cx="309017" cy="9018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joram\AppData\Local\Microsoft\Windows\Temporary Internet Files\Content.IE5\11J0CGPM\MM900336388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7304" y="3212976"/>
            <a:ext cx="381000" cy="381000"/>
          </a:xfrm>
          <a:prstGeom prst="rect">
            <a:avLst/>
          </a:prstGeom>
          <a:noFill/>
        </p:spPr>
      </p:pic>
      <p:cxnSp>
        <p:nvCxnSpPr>
          <p:cNvPr id="12" name="Straight Arrow Connector 11"/>
          <p:cNvCxnSpPr/>
          <p:nvPr/>
        </p:nvCxnSpPr>
        <p:spPr>
          <a:xfrm flipH="1">
            <a:off x="6334101" y="3402607"/>
            <a:ext cx="51639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7380312" y="3356992"/>
            <a:ext cx="385192" cy="167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54392" y="908720"/>
            <a:ext cx="9002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We got fascinated by the idea of a digital AX-PET module, mainly in view of a possible TOF-PET extension.  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212299" y="1278733"/>
            <a:ext cx="1927653" cy="296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1567830"/>
            <a:ext cx="1735189" cy="35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5722809" y="5229200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Aim for dual sided readout of long crystals to get rid of propagation delays</a:t>
            </a: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71" y="5139882"/>
            <a:ext cx="1958404" cy="1241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653" y="5139882"/>
            <a:ext cx="2352213" cy="1241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85127" y="4305796"/>
            <a:ext cx="4690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Luckily, crystals and WLS would just fit (without big compromises) on the existing Philips 64 channel </a:t>
            </a:r>
            <a:r>
              <a:rPr lang="en-GB" sz="1600" dirty="0" err="1" smtClean="0">
                <a:solidFill>
                  <a:schemeClr val="tx2"/>
                </a:solidFill>
              </a:rPr>
              <a:t>DSiPM</a:t>
            </a:r>
            <a:r>
              <a:rPr lang="en-GB" sz="1600" dirty="0" smtClean="0">
                <a:solidFill>
                  <a:schemeClr val="tx2"/>
                </a:solidFill>
              </a:rPr>
              <a:t> modules DLS-6400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19873" y="2914230"/>
            <a:ext cx="1152127" cy="586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tx2"/>
                </a:solidFill>
              </a:rPr>
              <a:t>In reality, we have 2 x 8 WLS strips </a:t>
            </a:r>
          </a:p>
        </p:txBody>
      </p:sp>
    </p:spTree>
    <p:extLst>
      <p:ext uri="{BB962C8B-B14F-4D97-AF65-F5344CB8AC3E}">
        <p14:creationId xmlns:p14="http://schemas.microsoft.com/office/powerpoint/2010/main" val="354401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63"/>
    </mc:Choice>
    <mc:Fallback xmlns="">
      <p:transition spd="slow" advTm="31563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55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1043608" y="385158"/>
            <a:ext cx="2474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Principle of TOF-PET </a:t>
            </a:r>
          </a:p>
        </p:txBody>
      </p:sp>
      <p:pic>
        <p:nvPicPr>
          <p:cNvPr id="61442" name="Picture 2" descr="http://jnm.snmjournals.org/content/49/6/938/F6.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84748"/>
            <a:ext cx="5598294" cy="386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4827" y="980728"/>
            <a:ext cx="83136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C00000"/>
                </a:solidFill>
              </a:rPr>
              <a:t>Idea: </a:t>
            </a:r>
            <a:r>
              <a:rPr lang="en-GB" sz="1600" dirty="0" smtClean="0">
                <a:solidFill>
                  <a:schemeClr val="tx2"/>
                </a:solidFill>
              </a:rPr>
              <a:t>use time information to localize annihilation along the line of response. LOR does no longer contribute uniformly to all pixels but according to the measured time and its resolution.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Images contain </a:t>
            </a:r>
            <a:r>
              <a:rPr lang="en-GB" sz="1600" dirty="0" smtClean="0">
                <a:solidFill>
                  <a:srgbClr val="C00000"/>
                </a:solidFill>
              </a:rPr>
              <a:t>less noise and show better contrast </a:t>
            </a:r>
            <a:r>
              <a:rPr lang="en-GB" sz="1600" dirty="0" smtClean="0">
                <a:solidFill>
                  <a:schemeClr val="tx2"/>
                </a:solidFill>
              </a:rPr>
              <a:t>(particularly noticeable for large scanners and big patients)</a:t>
            </a:r>
          </a:p>
        </p:txBody>
      </p:sp>
      <p:sp>
        <p:nvSpPr>
          <p:cNvPr id="5" name="Rectangle 4"/>
          <p:cNvSpPr/>
          <p:nvPr/>
        </p:nvSpPr>
        <p:spPr>
          <a:xfrm>
            <a:off x="6156176" y="2132856"/>
            <a:ext cx="2808312" cy="10772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1600" dirty="0" err="1">
                <a:solidFill>
                  <a:srgbClr val="1F497D"/>
                </a:solidFill>
                <a:latin typeface="Symbol" pitchFamily="18" charset="2"/>
              </a:rPr>
              <a:t>D</a:t>
            </a:r>
            <a:r>
              <a:rPr lang="en-GB" sz="1600" dirty="0" err="1">
                <a:solidFill>
                  <a:srgbClr val="1F497D"/>
                </a:solidFill>
              </a:rPr>
              <a:t>t</a:t>
            </a:r>
            <a:r>
              <a:rPr lang="en-GB" sz="1600" dirty="0">
                <a:solidFill>
                  <a:srgbClr val="1F497D"/>
                </a:solidFill>
              </a:rPr>
              <a:t> = 2·</a:t>
            </a:r>
            <a:r>
              <a:rPr lang="en-GB" sz="1600" dirty="0">
                <a:solidFill>
                  <a:srgbClr val="1F497D"/>
                </a:solidFill>
                <a:latin typeface="Symbol" pitchFamily="18" charset="2"/>
              </a:rPr>
              <a:t>D</a:t>
            </a:r>
            <a:r>
              <a:rPr lang="en-GB" sz="1600" dirty="0">
                <a:solidFill>
                  <a:srgbClr val="1F497D"/>
                </a:solidFill>
              </a:rPr>
              <a:t>x/c </a:t>
            </a:r>
            <a:endParaRPr lang="en-GB" sz="1600" dirty="0" smtClean="0">
              <a:solidFill>
                <a:srgbClr val="1F497D"/>
              </a:solidFill>
            </a:endParaRPr>
          </a:p>
          <a:p>
            <a:pPr lvl="0"/>
            <a:endParaRPr lang="en-GB" sz="1600" dirty="0" smtClean="0">
              <a:solidFill>
                <a:srgbClr val="1F497D"/>
              </a:solidFill>
            </a:endParaRPr>
          </a:p>
          <a:p>
            <a:pPr marL="285750" lvl="0" indent="-285750">
              <a:buFont typeface="Wingdings" pitchFamily="2" charset="2"/>
              <a:buChar char="à"/>
            </a:pPr>
            <a:r>
              <a:rPr lang="en-GB" sz="1600" dirty="0" smtClean="0">
                <a:solidFill>
                  <a:srgbClr val="1F497D"/>
                </a:solidFill>
                <a:sym typeface="Wingdings" pitchFamily="2" charset="2"/>
              </a:rPr>
              <a:t>Need </a:t>
            </a:r>
            <a:r>
              <a:rPr lang="en-GB" sz="1600" dirty="0" err="1">
                <a:solidFill>
                  <a:srgbClr val="1F497D"/>
                </a:solidFill>
                <a:latin typeface="Symbol" pitchFamily="18" charset="2"/>
                <a:sym typeface="Wingdings" pitchFamily="2" charset="2"/>
              </a:rPr>
              <a:t>d</a:t>
            </a:r>
            <a:r>
              <a:rPr lang="en-GB" sz="1600" dirty="0" err="1">
                <a:solidFill>
                  <a:srgbClr val="1F497D"/>
                </a:solidFill>
                <a:sym typeface="Wingdings" pitchFamily="2" charset="2"/>
              </a:rPr>
              <a:t>t</a:t>
            </a:r>
            <a:r>
              <a:rPr lang="en-GB" sz="1600" dirty="0">
                <a:solidFill>
                  <a:srgbClr val="1F497D"/>
                </a:solidFill>
                <a:sym typeface="Wingdings" pitchFamily="2" charset="2"/>
              </a:rPr>
              <a:t> = 66 </a:t>
            </a:r>
            <a:r>
              <a:rPr lang="en-GB" sz="1600" dirty="0" err="1">
                <a:solidFill>
                  <a:srgbClr val="1F497D"/>
                </a:solidFill>
                <a:sym typeface="Wingdings" pitchFamily="2" charset="2"/>
              </a:rPr>
              <a:t>ps</a:t>
            </a:r>
            <a:r>
              <a:rPr lang="en-GB" sz="1600" dirty="0">
                <a:solidFill>
                  <a:srgbClr val="1F497D"/>
                </a:solidFill>
                <a:sym typeface="Wingdings" pitchFamily="2" charset="2"/>
              </a:rPr>
              <a:t> </a:t>
            </a:r>
            <a:endParaRPr lang="en-GB" sz="1600" dirty="0" smtClean="0">
              <a:solidFill>
                <a:srgbClr val="1F497D"/>
              </a:solidFill>
              <a:sym typeface="Wingdings" pitchFamily="2" charset="2"/>
            </a:endParaRPr>
          </a:p>
          <a:p>
            <a:pPr lvl="0"/>
            <a:r>
              <a:rPr lang="en-GB" sz="1600" dirty="0">
                <a:solidFill>
                  <a:srgbClr val="1F497D"/>
                </a:solidFill>
                <a:sym typeface="Wingdings" pitchFamily="2" charset="2"/>
              </a:rPr>
              <a:t> </a:t>
            </a:r>
            <a:r>
              <a:rPr lang="en-GB" sz="1600" dirty="0" smtClean="0">
                <a:solidFill>
                  <a:srgbClr val="1F497D"/>
                </a:solidFill>
                <a:sym typeface="Wingdings" pitchFamily="2" charset="2"/>
              </a:rPr>
              <a:t>          for </a:t>
            </a:r>
            <a:r>
              <a:rPr lang="en-GB" sz="1600" dirty="0">
                <a:solidFill>
                  <a:srgbClr val="1F497D"/>
                </a:solidFill>
                <a:latin typeface="Symbol" pitchFamily="18" charset="2"/>
                <a:sym typeface="Wingdings" pitchFamily="2" charset="2"/>
              </a:rPr>
              <a:t>d</a:t>
            </a:r>
            <a:r>
              <a:rPr lang="en-GB" sz="1600" dirty="0">
                <a:solidFill>
                  <a:srgbClr val="1F497D"/>
                </a:solidFill>
                <a:sym typeface="Wingdings" pitchFamily="2" charset="2"/>
              </a:rPr>
              <a:t>x = 1 cm  </a:t>
            </a:r>
            <a:r>
              <a:rPr lang="en-GB" sz="1600" dirty="0">
                <a:solidFill>
                  <a:srgbClr val="1F497D"/>
                </a:solidFill>
              </a:rPr>
              <a:t>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6176" y="3573016"/>
            <a:ext cx="2736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Gain of a TOF system over a non-TOF system is 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G = 2D / c· </a:t>
            </a:r>
            <a:r>
              <a:rPr lang="en-GB" sz="1600" dirty="0" err="1" smtClean="0">
                <a:solidFill>
                  <a:schemeClr val="tx2"/>
                </a:solidFill>
                <a:latin typeface="Symbol" pitchFamily="18" charset="2"/>
              </a:rPr>
              <a:t>d</a:t>
            </a:r>
            <a:r>
              <a:rPr lang="en-GB" sz="1600" dirty="0" err="1" smtClean="0">
                <a:solidFill>
                  <a:schemeClr val="tx2"/>
                </a:solidFill>
              </a:rPr>
              <a:t>t</a:t>
            </a:r>
            <a:endParaRPr lang="en-GB" sz="1600" dirty="0" smtClean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6156176" y="4797152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D = dimension of object being imaged. </a:t>
            </a:r>
          </a:p>
        </p:txBody>
      </p:sp>
    </p:spTree>
    <p:extLst>
      <p:ext uri="{BB962C8B-B14F-4D97-AF65-F5344CB8AC3E}">
        <p14:creationId xmlns:p14="http://schemas.microsoft.com/office/powerpoint/2010/main" val="173782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837"/>
    </mc:Choice>
    <mc:Fallback xmlns="">
      <p:transition spd="slow" advTm="49837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61445"/>
            <a:ext cx="2133600" cy="365125"/>
          </a:xfrm>
        </p:spPr>
        <p:txBody>
          <a:bodyPr/>
          <a:lstStyle/>
          <a:p>
            <a:fld id="{8BF7B4A8-0EFA-4111-90AB-4597AAE39938}" type="slidenum">
              <a:rPr lang="en-GB" smtClean="0"/>
              <a:pPr/>
              <a:t>56</a:t>
            </a:fld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9" b="3935"/>
          <a:stretch>
            <a:fillRect/>
          </a:stretch>
        </p:blipFill>
        <p:spPr bwMode="auto">
          <a:xfrm>
            <a:off x="5436096" y="2096666"/>
            <a:ext cx="3657600" cy="233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0759" b="393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94979"/>
            <a:ext cx="246062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847404" y="3082454"/>
            <a:ext cx="539750" cy="290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lIns="90000" tIns="57347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dirty="0" smtClean="0">
                <a:ea typeface="Droid Sans Fallback" charset="0"/>
                <a:cs typeface="Droid Sans Fallback" charset="0"/>
              </a:rPr>
              <a:t>2 x 8 WLS </a:t>
            </a:r>
            <a:r>
              <a:rPr lang="fr-FR" sz="1100" dirty="0" err="1" smtClean="0">
                <a:ea typeface="Droid Sans Fallback" charset="0"/>
                <a:cs typeface="Droid Sans Fallback" charset="0"/>
              </a:rPr>
              <a:t>strips</a:t>
            </a:r>
            <a:endParaRPr lang="fr-FR" sz="1100" dirty="0">
              <a:ea typeface="Droid Sans Fallback" charset="0"/>
              <a:cs typeface="Droid Sans Fallback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59519" y="3967535"/>
            <a:ext cx="720725" cy="290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lIns="90000" tIns="57347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dirty="0" smtClean="0">
                <a:ea typeface="Droid Sans Fallback" charset="0"/>
                <a:cs typeface="Droid Sans Fallback" charset="0"/>
              </a:rPr>
              <a:t>4 LYSO </a:t>
            </a:r>
            <a:r>
              <a:rPr lang="fr-FR" sz="1100" dirty="0" err="1" smtClean="0">
                <a:ea typeface="Droid Sans Fallback" charset="0"/>
                <a:cs typeface="Droid Sans Fallback" charset="0"/>
              </a:rPr>
              <a:t>crystals</a:t>
            </a:r>
            <a:endParaRPr lang="fr-FR" sz="1100" dirty="0">
              <a:ea typeface="Droid Sans Fallback" charset="0"/>
              <a:cs typeface="Droid Sans Fallback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841" y="1715616"/>
            <a:ext cx="266065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491880" y="3714551"/>
            <a:ext cx="720725" cy="290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lIns="90000" tIns="57347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dirty="0" err="1">
                <a:ea typeface="Droid Sans Fallback" charset="0"/>
                <a:cs typeface="Droid Sans Fallback" charset="0"/>
              </a:rPr>
              <a:t>dSiPM</a:t>
            </a:r>
            <a:endParaRPr lang="fr-FR" sz="1100" dirty="0">
              <a:ea typeface="Droid Sans Fallback" charset="0"/>
              <a:cs typeface="Droid Sans Fallback" charset="0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 flipV="1">
            <a:off x="1521966" y="2903066"/>
            <a:ext cx="542925" cy="182563"/>
          </a:xfrm>
          <a:prstGeom prst="line">
            <a:avLst/>
          </a:prstGeom>
          <a:noFill/>
          <a:ln w="1836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V="1">
            <a:off x="1128266" y="3190403"/>
            <a:ext cx="215900" cy="793750"/>
          </a:xfrm>
          <a:prstGeom prst="line">
            <a:avLst/>
          </a:prstGeom>
          <a:noFill/>
          <a:ln w="1836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V="1">
            <a:off x="3864322" y="3334866"/>
            <a:ext cx="180182" cy="363538"/>
          </a:xfrm>
          <a:prstGeom prst="line">
            <a:avLst/>
          </a:prstGeom>
          <a:noFill/>
          <a:ln w="1836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619179" y="4416748"/>
            <a:ext cx="900112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lIns="90000" tIns="57347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dirty="0" err="1"/>
              <a:t>Kapton</a:t>
            </a:r>
            <a:r>
              <a:rPr lang="fr-FR" sz="1100" dirty="0"/>
              <a:t> </a:t>
            </a:r>
          </a:p>
          <a:p>
            <a:pPr algn="ctr"/>
            <a:r>
              <a:rPr lang="fr-FR" sz="1100" dirty="0" err="1"/>
              <a:t>cable</a:t>
            </a:r>
            <a:endParaRPr lang="fr-FR" sz="1100" dirty="0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V="1">
            <a:off x="5160516" y="4019079"/>
            <a:ext cx="1588" cy="363537"/>
          </a:xfrm>
          <a:prstGeom prst="line">
            <a:avLst/>
          </a:prstGeom>
          <a:noFill/>
          <a:ln w="1836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7884368" y="3874567"/>
            <a:ext cx="900112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lIns="90000" tIns="57347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pPr algn="ctr"/>
            <a:r>
              <a:rPr lang="fr-FR" sz="1100" dirty="0"/>
              <a:t>Water </a:t>
            </a:r>
            <a:r>
              <a:rPr lang="fr-FR" sz="1100" dirty="0" err="1"/>
              <a:t>cooling</a:t>
            </a:r>
            <a:endParaRPr lang="fr-FR" sz="1100" dirty="0"/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35496" y="980728"/>
            <a:ext cx="529872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pPr algn="ctr"/>
            <a:r>
              <a:rPr lang="en-GB" smtClean="0">
                <a:solidFill>
                  <a:srgbClr val="004586"/>
                </a:solidFill>
              </a:rPr>
              <a:t>Verification of normal AX-PET characteristics </a:t>
            </a:r>
            <a:endParaRPr lang="en-GB">
              <a:solidFill>
                <a:srgbClr val="004586"/>
              </a:solidFill>
            </a:endParaRPr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H="1">
            <a:off x="7558583" y="4112791"/>
            <a:ext cx="542925" cy="179387"/>
          </a:xfrm>
          <a:prstGeom prst="line">
            <a:avLst/>
          </a:prstGeom>
          <a:noFill/>
          <a:ln w="1836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596336" y="4509120"/>
            <a:ext cx="855438" cy="131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172399" y="5307918"/>
            <a:ext cx="867754" cy="133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C:\Users\joram\AppData\Local\Microsoft\Windows\Temporary Internet Files\Content.IE5\11J0CGPM\MM900336388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72400" y="5339308"/>
            <a:ext cx="190500" cy="381000"/>
          </a:xfrm>
          <a:prstGeom prst="rect">
            <a:avLst/>
          </a:prstGeom>
          <a:noFill/>
        </p:spPr>
      </p:pic>
      <p:sp>
        <p:nvSpPr>
          <p:cNvPr id="28" name="Rectangle 27"/>
          <p:cNvSpPr/>
          <p:nvPr/>
        </p:nvSpPr>
        <p:spPr>
          <a:xfrm>
            <a:off x="5993063" y="980728"/>
            <a:ext cx="2290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smtClean="0">
                <a:solidFill>
                  <a:srgbClr val="004586"/>
                </a:solidFill>
              </a:rPr>
              <a:t>Two modules setup. Single sided readout plus WLS strips. </a:t>
            </a:r>
            <a:endParaRPr lang="en-GB" sz="1200">
              <a:solidFill>
                <a:srgbClr val="0045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37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6"/>
    </mc:Choice>
    <mc:Fallback xmlns="">
      <p:transition spd="slow" advTm="1246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57</a:t>
            </a:fld>
            <a:endParaRPr lang="en-GB" dirty="0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20485"/>
            <a:ext cx="4857155" cy="238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3710891" y="1903862"/>
            <a:ext cx="1532622" cy="13335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258212" y="1887159"/>
            <a:ext cx="0" cy="276793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45750" y="1578278"/>
            <a:ext cx="1166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~25% effect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1314" y="1755114"/>
            <a:ext cx="301749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Saturation effect is much larger: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More detected </a:t>
            </a:r>
            <a:r>
              <a:rPr lang="en-GB" sz="1600" dirty="0" err="1" smtClean="0">
                <a:solidFill>
                  <a:schemeClr val="tx2"/>
                </a:solidFill>
              </a:rPr>
              <a:t>p.e.</a:t>
            </a:r>
            <a:endParaRPr lang="en-GB" sz="1600" dirty="0" smtClean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Fewer pixels (3200 </a:t>
            </a:r>
            <a:r>
              <a:rPr lang="en-GB" sz="1600" dirty="0" err="1" smtClean="0">
                <a:solidFill>
                  <a:schemeClr val="tx2"/>
                </a:solidFill>
              </a:rPr>
              <a:t>vs</a:t>
            </a:r>
            <a:r>
              <a:rPr lang="en-GB" sz="1600" dirty="0" smtClean="0">
                <a:solidFill>
                  <a:schemeClr val="tx2"/>
                </a:solidFill>
              </a:rPr>
              <a:t> 3600)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Recharging only after readout!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endParaRPr lang="en-GB" sz="1600" dirty="0" smtClean="0">
              <a:solidFill>
                <a:schemeClr val="tx2"/>
              </a:solidFill>
            </a:endParaRPr>
          </a:p>
          <a:p>
            <a:endParaRPr lang="en-GB" sz="1600" dirty="0" smtClean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987" y="980728"/>
            <a:ext cx="3608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Energy calibration and resolution</a:t>
            </a:r>
          </a:p>
          <a:p>
            <a:r>
              <a:rPr lang="en-GB" sz="1400" dirty="0" smtClean="0">
                <a:solidFill>
                  <a:srgbClr val="C00000"/>
                </a:solidFill>
              </a:rPr>
              <a:t>(single sided readout) </a:t>
            </a:r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552" y="3717032"/>
            <a:ext cx="4727848" cy="232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22944" y="4081677"/>
            <a:ext cx="28142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In the end we get a comparable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Energy resolution.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(</a:t>
            </a:r>
            <a:r>
              <a:rPr lang="en-GB" sz="1600" dirty="0" err="1" smtClean="0">
                <a:solidFill>
                  <a:schemeClr val="tx2"/>
                </a:solidFill>
              </a:rPr>
              <a:t>analog</a:t>
            </a:r>
            <a:r>
              <a:rPr lang="en-GB" sz="1600" dirty="0" smtClean="0">
                <a:solidFill>
                  <a:schemeClr val="tx2"/>
                </a:solidFill>
              </a:rPr>
              <a:t> AX-PET was 11.7 %).</a:t>
            </a:r>
          </a:p>
        </p:txBody>
      </p:sp>
    </p:spTree>
    <p:extLst>
      <p:ext uri="{BB962C8B-B14F-4D97-AF65-F5344CB8AC3E}">
        <p14:creationId xmlns:p14="http://schemas.microsoft.com/office/powerpoint/2010/main" val="350997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5"/>
    </mc:Choice>
    <mc:Fallback xmlns="">
      <p:transition spd="slow" advTm="2885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58</a:t>
            </a:fld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4251"/>
            <a:ext cx="4202049" cy="35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784" y="1461590"/>
            <a:ext cx="4202049" cy="3479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36548" y="1259478"/>
            <a:ext cx="891540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r>
              <a:rPr lang="en-GB" sz="1600" baseline="33000" smtClean="0">
                <a:solidFill>
                  <a:schemeClr val="tx2"/>
                </a:solidFill>
                <a:latin typeface="+mn-lt"/>
              </a:rPr>
              <a:t>22</a:t>
            </a:r>
            <a:r>
              <a:rPr lang="en-GB" sz="1600" smtClean="0">
                <a:solidFill>
                  <a:schemeClr val="tx2"/>
                </a:solidFill>
                <a:latin typeface="+mn-lt"/>
              </a:rPr>
              <a:t>Na source of 250 microns diameter, 150 mm between the two modules</a:t>
            </a:r>
            <a:endParaRPr lang="en-GB" sz="16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5013176"/>
            <a:ext cx="3979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Slightly better than with the </a:t>
            </a:r>
            <a:r>
              <a:rPr lang="en-GB" sz="1600" dirty="0" err="1" smtClean="0">
                <a:solidFill>
                  <a:schemeClr val="tx2"/>
                </a:solidFill>
              </a:rPr>
              <a:t>analog</a:t>
            </a:r>
            <a:r>
              <a:rPr lang="en-GB" sz="1600" dirty="0" smtClean="0">
                <a:solidFill>
                  <a:schemeClr val="tx2"/>
                </a:solidFill>
              </a:rPr>
              <a:t> AX-PET set-up (1.48 mm)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5291" y="908720"/>
            <a:ext cx="45887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rgbClr val="C00000"/>
                </a:solidFill>
              </a:rPr>
              <a:t>Confocal reconstruction </a:t>
            </a:r>
            <a:r>
              <a:rPr lang="en-GB" sz="1600" dirty="0" smtClean="0">
                <a:solidFill>
                  <a:schemeClr val="tx2"/>
                </a:solidFill>
              </a:rPr>
              <a:t>in axial direction (WLS array)</a:t>
            </a:r>
          </a:p>
        </p:txBody>
      </p:sp>
    </p:spTree>
    <p:extLst>
      <p:ext uri="{BB962C8B-B14F-4D97-AF65-F5344CB8AC3E}">
        <p14:creationId xmlns:p14="http://schemas.microsoft.com/office/powerpoint/2010/main" val="232720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6"/>
    </mc:Choice>
    <mc:Fallback xmlns="">
      <p:transition spd="slow" advTm="2156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59</a:t>
            </a:fld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94470"/>
            <a:ext cx="3642791" cy="30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6409437" y="2928671"/>
            <a:ext cx="179387" cy="179387"/>
          </a:xfrm>
          <a:prstGeom prst="ellipse">
            <a:avLst/>
          </a:prstGeom>
          <a:solidFill>
            <a:srgbClr val="C5000B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34649" y="1934896"/>
            <a:ext cx="179388" cy="2160587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993762" y="1934896"/>
            <a:ext cx="179387" cy="2160587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4287" y="4095483"/>
            <a:ext cx="900112" cy="179388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911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pPr algn="ctr">
              <a:tabLst>
                <a:tab pos="723900" algn="l"/>
              </a:tabLst>
            </a:pPr>
            <a:r>
              <a:rPr lang="fr-FR" sz="1600">
                <a:solidFill>
                  <a:schemeClr val="tx2"/>
                </a:solidFill>
                <a:ea typeface="Droid Sans Fallback" charset="0"/>
                <a:cs typeface="Droid Sans Fallback" charset="0"/>
              </a:rPr>
              <a:t>readout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633399" y="4095483"/>
            <a:ext cx="900113" cy="179388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9112" rIns="90000" bIns="45000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pPr algn="ctr">
              <a:tabLst>
                <a:tab pos="723900" algn="l"/>
              </a:tabLst>
            </a:pPr>
            <a:r>
              <a:rPr lang="fr-FR" sz="1600">
                <a:solidFill>
                  <a:schemeClr val="tx2"/>
                </a:solidFill>
                <a:ea typeface="Droid Sans Fallback" charset="0"/>
                <a:cs typeface="Droid Sans Fallback" charset="0"/>
              </a:rPr>
              <a:t>readout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934649" y="1934896"/>
            <a:ext cx="179388" cy="1587"/>
          </a:xfrm>
          <a:prstGeom prst="line">
            <a:avLst/>
          </a:prstGeom>
          <a:noFill/>
          <a:ln w="3672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7995349" y="1917433"/>
            <a:ext cx="179388" cy="1588"/>
          </a:xfrm>
          <a:prstGeom prst="line">
            <a:avLst/>
          </a:prstGeom>
          <a:noFill/>
          <a:ln w="3672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5006087" y="2334946"/>
            <a:ext cx="3108325" cy="1408112"/>
          </a:xfrm>
          <a:prstGeom prst="line">
            <a:avLst/>
          </a:prstGeom>
          <a:noFill/>
          <a:ln w="18360">
            <a:solidFill>
              <a:srgbClr val="C5000B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642674" y="1755508"/>
            <a:ext cx="1874838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9112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r>
              <a:rPr lang="fr-FR" sz="1600">
                <a:solidFill>
                  <a:schemeClr val="tx2"/>
                </a:solidFill>
              </a:rPr>
              <a:t>Aluminium coating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5112449" y="1934896"/>
            <a:ext cx="542925" cy="1587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7490524" y="1917433"/>
            <a:ext cx="539750" cy="1588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015612" y="2322246"/>
            <a:ext cx="1587" cy="1782762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8095362" y="3744646"/>
            <a:ext cx="1587" cy="360362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4826699" y="4274871"/>
            <a:ext cx="900113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4404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r>
              <a:rPr lang="fr-FR" sz="2200" dirty="0">
                <a:solidFill>
                  <a:schemeClr val="tx2"/>
                </a:solidFill>
              </a:rPr>
              <a:t>t</a:t>
            </a:r>
            <a:r>
              <a:rPr lang="fr-FR" sz="2200" baseline="-330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6374512" y="4274871"/>
            <a:ext cx="7207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9695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r>
              <a:rPr lang="fr-FR" sz="2800">
                <a:solidFill>
                  <a:schemeClr val="tx2"/>
                </a:solidFill>
                <a:ea typeface="Droid Sans Fallback" charset="0"/>
                <a:cs typeface="Droid Sans Fallback" charset="0"/>
              </a:rPr>
              <a:t>&gt;</a:t>
            </a:r>
          </a:p>
        </p:txBody>
      </p:sp>
      <p:sp>
        <p:nvSpPr>
          <p:cNvPr id="19" name="Text Box 37"/>
          <p:cNvSpPr txBox="1">
            <a:spLocks noChangeArrowheads="1"/>
          </p:cNvSpPr>
          <p:nvPr/>
        </p:nvSpPr>
        <p:spPr bwMode="auto">
          <a:xfrm>
            <a:off x="4213924" y="2655621"/>
            <a:ext cx="53975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chemeClr val="tx2"/>
                </a:solidFill>
                <a:ea typeface="Ubuntu Light" charset="0"/>
                <a:cs typeface="Ubuntu Light" charset="0"/>
              </a:rPr>
              <a:t>Δ</a:t>
            </a:r>
            <a:r>
              <a:rPr lang="fr-FR">
                <a:solidFill>
                  <a:schemeClr val="tx2"/>
                </a:solidFill>
                <a:ea typeface="Droid Sans Fallback" charset="0"/>
                <a:cs typeface="Droid Sans Fallback" charset="0"/>
              </a:rPr>
              <a:t>z</a:t>
            </a:r>
          </a:p>
        </p:txBody>
      </p:sp>
      <p:sp>
        <p:nvSpPr>
          <p:cNvPr id="20" name="Line 39"/>
          <p:cNvSpPr>
            <a:spLocks noChangeShapeType="1"/>
          </p:cNvSpPr>
          <p:nvPr/>
        </p:nvSpPr>
        <p:spPr bwMode="auto">
          <a:xfrm flipH="1">
            <a:off x="4571112" y="2331771"/>
            <a:ext cx="469900" cy="1587"/>
          </a:xfrm>
          <a:prstGeom prst="line">
            <a:avLst/>
          </a:prstGeom>
          <a:noFill/>
          <a:ln w="1836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flipH="1">
            <a:off x="4572699" y="3735121"/>
            <a:ext cx="3551238" cy="1587"/>
          </a:xfrm>
          <a:prstGeom prst="line">
            <a:avLst/>
          </a:prstGeom>
          <a:noFill/>
          <a:ln w="1836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22" name="Line 41"/>
          <p:cNvSpPr>
            <a:spLocks noChangeShapeType="1"/>
          </p:cNvSpPr>
          <p:nvPr/>
        </p:nvSpPr>
        <p:spPr bwMode="auto">
          <a:xfrm>
            <a:off x="4731449" y="2349233"/>
            <a:ext cx="1588" cy="1371600"/>
          </a:xfrm>
          <a:prstGeom prst="line">
            <a:avLst/>
          </a:prstGeom>
          <a:noFill/>
          <a:ln w="1836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endParaRPr lang="en-GB">
              <a:solidFill>
                <a:schemeClr val="tx2"/>
              </a:solidFill>
            </a:endParaRP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7704335" y="4293096"/>
            <a:ext cx="900113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4404" rIns="90000" bIns="4500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Ubuntu Light" charset="0"/>
                <a:ea typeface="+mn-ea"/>
                <a:cs typeface="+mn-cs"/>
              </a:defRPr>
            </a:lvl9pPr>
          </a:lstStyle>
          <a:p>
            <a:r>
              <a:rPr lang="fr-FR" sz="2200" dirty="0" smtClean="0">
                <a:solidFill>
                  <a:schemeClr val="tx2"/>
                </a:solidFill>
              </a:rPr>
              <a:t>t</a:t>
            </a:r>
            <a:r>
              <a:rPr lang="fr-FR" sz="2200" baseline="-330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89021" y="1124744"/>
            <a:ext cx="4015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This is only possible after  correcting for light paths using WLS information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33841" y="2315365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8244408" y="2618895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8244408" y="2906927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8244408" y="3194959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8244408" y="3482991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8244408" y="3771023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5167942" y="2315365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5178509" y="2618895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178509" y="2906927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5178509" y="3194959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5178509" y="3482991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5178509" y="3771023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8236108" y="2027585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5170209" y="2027585"/>
            <a:ext cx="41563" cy="23404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Left Arrow 39"/>
          <p:cNvSpPr/>
          <p:nvPr/>
        </p:nvSpPr>
        <p:spPr>
          <a:xfrm rot="19669910">
            <a:off x="3980714" y="1358475"/>
            <a:ext cx="559871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711821" y="908720"/>
            <a:ext cx="25644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rgbClr val="C00000"/>
                </a:solidFill>
              </a:rPr>
              <a:t>Coincidence time resolution</a:t>
            </a:r>
          </a:p>
          <a:p>
            <a:r>
              <a:rPr lang="en-GB" sz="1400" dirty="0" smtClean="0">
                <a:solidFill>
                  <a:srgbClr val="C00000"/>
                </a:solidFill>
              </a:rPr>
              <a:t>(single sided readout) </a:t>
            </a:r>
          </a:p>
        </p:txBody>
      </p:sp>
    </p:spTree>
    <p:extLst>
      <p:ext uri="{BB962C8B-B14F-4D97-AF65-F5344CB8AC3E}">
        <p14:creationId xmlns:p14="http://schemas.microsoft.com/office/powerpoint/2010/main" val="149211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32"/>
    </mc:Choice>
    <mc:Fallback xmlns="">
      <p:transition spd="slow" advTm="11932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60</a:t>
            </a:fld>
            <a:endParaRPr lang="en-GB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473" y="2368176"/>
            <a:ext cx="3602336" cy="340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6948264" y="895352"/>
            <a:ext cx="1880899" cy="1757564"/>
            <a:chOff x="5004048" y="1484784"/>
            <a:chExt cx="3930114" cy="3672408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98973" y="1484784"/>
              <a:ext cx="1735189" cy="3589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C:\Users\joram\AppData\Local\Microsoft\Windows\Temporary Internet Files\Content.IE5\11J0CGPM\MM900336388[1].gif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27304" y="3212976"/>
              <a:ext cx="381000" cy="381000"/>
            </a:xfrm>
            <a:prstGeom prst="rect">
              <a:avLst/>
            </a:prstGeom>
            <a:noFill/>
          </p:spPr>
        </p:pic>
        <p:cxnSp>
          <p:nvCxnSpPr>
            <p:cNvPr id="6" name="Straight Arrow Connector 5"/>
            <p:cNvCxnSpPr/>
            <p:nvPr/>
          </p:nvCxnSpPr>
          <p:spPr>
            <a:xfrm flipH="1">
              <a:off x="6334101" y="3402607"/>
              <a:ext cx="51639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7380312" y="3356992"/>
              <a:ext cx="385192" cy="1676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04048" y="1567830"/>
              <a:ext cx="1735189" cy="3589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Rectangle 8"/>
          <p:cNvSpPr/>
          <p:nvPr/>
        </p:nvSpPr>
        <p:spPr>
          <a:xfrm>
            <a:off x="683568" y="98072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Energy calibration and resolution</a:t>
            </a:r>
          </a:p>
          <a:p>
            <a:r>
              <a:rPr lang="en-GB" sz="1400" dirty="0" smtClean="0">
                <a:solidFill>
                  <a:srgbClr val="C00000"/>
                </a:solidFill>
              </a:rPr>
              <a:t>(Double sided </a:t>
            </a:r>
            <a:r>
              <a:rPr lang="en-GB" sz="1400" dirty="0">
                <a:solidFill>
                  <a:srgbClr val="C00000"/>
                </a:solidFill>
              </a:rPr>
              <a:t>readout) </a:t>
            </a:r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76" y="2323043"/>
            <a:ext cx="3336462" cy="348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2684294" y="3040609"/>
            <a:ext cx="0" cy="273630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093095" y="3020199"/>
            <a:ext cx="0" cy="273630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15616" y="3040609"/>
            <a:ext cx="648072" cy="0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15616" y="3356992"/>
            <a:ext cx="648072" cy="0"/>
          </a:xfrm>
          <a:prstGeom prst="line">
            <a:avLst/>
          </a:prstGeom>
          <a:ln w="28575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806489" y="2878450"/>
            <a:ext cx="417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raw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02433" y="3209077"/>
            <a:ext cx="855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</a:rPr>
              <a:t>s</a:t>
            </a:r>
            <a:r>
              <a:rPr lang="en-GB" sz="1200" dirty="0" smtClean="0">
                <a:solidFill>
                  <a:srgbClr val="0000FF"/>
                </a:solidFill>
              </a:rPr>
              <a:t>aturation </a:t>
            </a:r>
          </a:p>
          <a:p>
            <a:r>
              <a:rPr lang="en-GB" sz="1200" dirty="0" smtClean="0">
                <a:solidFill>
                  <a:srgbClr val="0000FF"/>
                </a:solidFill>
              </a:rPr>
              <a:t>corrected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11760" y="5733256"/>
            <a:ext cx="1034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2250 </a:t>
            </a:r>
            <a:r>
              <a:rPr lang="en-GB" sz="1200" dirty="0" smtClean="0">
                <a:sym typeface="Wingdings" pitchFamily="2" charset="2"/>
              </a:rPr>
              <a:t> 2800</a:t>
            </a:r>
          </a:p>
          <a:p>
            <a:pPr algn="ctr"/>
            <a:r>
              <a:rPr lang="en-GB" sz="1200" dirty="0" smtClean="0">
                <a:sym typeface="Wingdings" pitchFamily="2" charset="2"/>
              </a:rPr>
              <a:t>(25%)</a:t>
            </a:r>
            <a:endParaRPr lang="en-GB" sz="12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7259838" y="3712676"/>
            <a:ext cx="183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  <a:latin typeface="Symbol" pitchFamily="18" charset="2"/>
              </a:rPr>
              <a:t>D</a:t>
            </a:r>
            <a:r>
              <a:rPr lang="en-GB" sz="1600" dirty="0" smtClean="0">
                <a:solidFill>
                  <a:schemeClr val="tx2"/>
                </a:solidFill>
              </a:rPr>
              <a:t>E = 10.45% (FWHM)</a:t>
            </a:r>
          </a:p>
        </p:txBody>
      </p:sp>
    </p:spTree>
    <p:extLst>
      <p:ext uri="{BB962C8B-B14F-4D97-AF65-F5344CB8AC3E}">
        <p14:creationId xmlns:p14="http://schemas.microsoft.com/office/powerpoint/2010/main" val="355445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45"/>
    </mc:Choice>
    <mc:Fallback xmlns="">
      <p:transition spd="slow" advTm="5245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34340"/>
            <a:ext cx="3711848" cy="1774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61</a:t>
            </a:fld>
            <a:endParaRPr lang="en-GB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32" y="2879358"/>
            <a:ext cx="3781028" cy="308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5658" y="98072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Coincidence time resolution by mean timing</a:t>
            </a:r>
            <a:endParaRPr lang="en-GB" b="1" dirty="0">
              <a:solidFill>
                <a:srgbClr val="C00000"/>
              </a:solidFill>
            </a:endParaRPr>
          </a:p>
          <a:p>
            <a:r>
              <a:rPr lang="en-GB" sz="1400" dirty="0" smtClean="0">
                <a:solidFill>
                  <a:srgbClr val="C00000"/>
                </a:solidFill>
              </a:rPr>
              <a:t>(Double sided </a:t>
            </a:r>
            <a:r>
              <a:rPr lang="en-GB" sz="1400" dirty="0">
                <a:solidFill>
                  <a:srgbClr val="C00000"/>
                </a:solidFill>
              </a:rPr>
              <a:t>readout)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143617" y="1073539"/>
            <a:ext cx="1880899" cy="1757564"/>
            <a:chOff x="5004048" y="1484784"/>
            <a:chExt cx="3930114" cy="3672408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98973" y="1484784"/>
              <a:ext cx="1735189" cy="3589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2" descr="C:\Users\joram\AppData\Local\Microsoft\Windows\Temporary Internet Files\Content.IE5\11J0CGPM\MM900336388[1].gif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927304" y="3212976"/>
              <a:ext cx="381000" cy="381000"/>
            </a:xfrm>
            <a:prstGeom prst="rect">
              <a:avLst/>
            </a:prstGeom>
            <a:noFill/>
          </p:spPr>
        </p:pic>
        <p:cxnSp>
          <p:nvCxnSpPr>
            <p:cNvPr id="8" name="Straight Arrow Connector 7"/>
            <p:cNvCxnSpPr/>
            <p:nvPr/>
          </p:nvCxnSpPr>
          <p:spPr>
            <a:xfrm flipH="1">
              <a:off x="6334101" y="3402607"/>
              <a:ext cx="51639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V="1">
              <a:off x="7380312" y="3356992"/>
              <a:ext cx="385192" cy="1676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04048" y="1567830"/>
              <a:ext cx="1735189" cy="3589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1" name="Straight Arrow Connector 10"/>
          <p:cNvCxnSpPr/>
          <p:nvPr/>
        </p:nvCxnSpPr>
        <p:spPr>
          <a:xfrm>
            <a:off x="7647673" y="2959115"/>
            <a:ext cx="1080120" cy="0"/>
          </a:xfrm>
          <a:prstGeom prst="straightConnector1">
            <a:avLst/>
          </a:prstGeom>
          <a:ln w="31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9195" y="2735342"/>
            <a:ext cx="6575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/>
              <a:t>300 mm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9024516" y="1374939"/>
            <a:ext cx="1" cy="1152128"/>
          </a:xfrm>
          <a:prstGeom prst="straightConnector1">
            <a:avLst/>
          </a:prstGeom>
          <a:ln w="31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16200000">
            <a:off x="8576915" y="1860993"/>
            <a:ext cx="6575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/>
              <a:t>100 mm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35188" y="5903694"/>
            <a:ext cx="12250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/>
              <a:t>TDC bins a 19.5 </a:t>
            </a:r>
            <a:r>
              <a:rPr lang="en-GB" sz="1050" dirty="0" err="1" smtClean="0"/>
              <a:t>ps</a:t>
            </a:r>
            <a:endParaRPr lang="en-GB" sz="105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2375148" y="4175502"/>
            <a:ext cx="117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 pitchFamily="18" charset="2"/>
              <a:buChar char="s"/>
            </a:pPr>
            <a:r>
              <a:rPr lang="en-GB" sz="1200" dirty="0" smtClean="0"/>
              <a:t>= 96 </a:t>
            </a:r>
            <a:r>
              <a:rPr lang="en-GB" sz="1200" dirty="0" err="1" smtClean="0"/>
              <a:t>ps</a:t>
            </a:r>
            <a:endParaRPr lang="en-GB" sz="1200" dirty="0" smtClean="0"/>
          </a:p>
          <a:p>
            <a:r>
              <a:rPr lang="en-GB" sz="1200" dirty="0" smtClean="0"/>
              <a:t>FWHM = 225 </a:t>
            </a:r>
            <a:r>
              <a:rPr lang="en-GB" sz="1200" dirty="0" err="1" smtClean="0"/>
              <a:t>ps</a:t>
            </a:r>
            <a:endParaRPr lang="en-GB" sz="1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55658" y="1722335"/>
                <a:ext cx="4707764" cy="4519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en-GB" sz="16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𝑡</m:t>
                    </m:r>
                    <m:r>
                      <a:rPr lang="en-GB" sz="16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GB" sz="1600" b="0" i="1" smtClean="0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𝑚𝑜𝑑</m:t>
                            </m:r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GB" sz="16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 −</m:t>
                    </m:r>
                    <m:d>
                      <m:dPr>
                        <m:begChr m:val="⟨"/>
                        <m:endChr m:val="⟩"/>
                        <m:ctrlPr>
                          <a:rPr lang="en-GB" sz="1600" i="1">
                            <a:solidFill>
                              <a:schemeClr val="tx2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600" i="1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GB" sz="1600" i="1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GB" sz="1600" i="1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𝑚𝑜𝑑</m:t>
                            </m:r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GB" sz="1600" b="0" i="1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GB" sz="160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1,</m:t>
                            </m:r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𝑢𝑝</m:t>
                            </m:r>
                          </m:sub>
                        </m:sSub>
                        <m:r>
                          <a:rPr lang="en-GB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1,</m:t>
                            </m:r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𝑑𝑜𝑤𝑛</m:t>
                            </m:r>
                          </m:sub>
                        </m:sSub>
                      </m:num>
                      <m:den>
                        <m:r>
                          <a:rPr lang="en-GB" sz="16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600" dirty="0" smtClean="0">
                    <a:solidFill>
                      <a:schemeClr val="tx2"/>
                    </a:solidFill>
                  </a:rPr>
                  <a:t> 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6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16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en-GB" sz="16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,</m:t>
                            </m:r>
                            <m:r>
                              <a:rPr lang="en-GB" sz="16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𝑢𝑝</m:t>
                            </m:r>
                          </m:sub>
                        </m:sSub>
                        <m:r>
                          <a:rPr lang="en-GB" sz="16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GB" sz="16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16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GB" sz="16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en-GB" sz="16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,</m:t>
                            </m:r>
                            <m:r>
                              <a:rPr lang="en-GB" sz="16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𝑑𝑜𝑤𝑛</m:t>
                            </m:r>
                          </m:sub>
                        </m:sSub>
                      </m:num>
                      <m:den>
                        <m:r>
                          <a:rPr lang="en-GB" sz="16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 smtClean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658" y="1722335"/>
                <a:ext cx="4707764" cy="451983"/>
              </a:xfrm>
              <a:prstGeom prst="rect">
                <a:avLst/>
              </a:prstGeom>
              <a:blipFill rotWithShape="1">
                <a:blip r:embed="rId6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76419" y="2308328"/>
            <a:ext cx="4117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Small differences in timing of pixels (offsets) can be eliminated.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74735" y="1196752"/>
            <a:ext cx="22100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tx2"/>
                </a:solidFill>
              </a:rPr>
              <a:t>Mean Timing corrects automatically for light propagation times in the crystals. The resolution becomes fully independent of the source position in the FOV. </a:t>
            </a:r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910" y="2717046"/>
            <a:ext cx="2274418" cy="1954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405126" y="3455422"/>
            <a:ext cx="13525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Vertical scan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(1 module + </a:t>
            </a:r>
          </a:p>
          <a:p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smtClean="0">
                <a:solidFill>
                  <a:schemeClr val="tx2"/>
                </a:solidFill>
              </a:rPr>
              <a:t> small tagger)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6786" y="5157192"/>
            <a:ext cx="1459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Horizontal scan</a:t>
            </a:r>
          </a:p>
        </p:txBody>
      </p:sp>
    </p:spTree>
    <p:extLst>
      <p:ext uri="{BB962C8B-B14F-4D97-AF65-F5344CB8AC3E}">
        <p14:creationId xmlns:p14="http://schemas.microsoft.com/office/powerpoint/2010/main" val="356279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31"/>
    </mc:Choice>
    <mc:Fallback xmlns="">
      <p:transition spd="slow" advTm="28531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62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347597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Brief look at applications in particle physics 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126" y="1052736"/>
            <a:ext cx="830334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The </a:t>
            </a:r>
            <a:r>
              <a:rPr lang="en-GB" sz="1600" dirty="0" err="1" smtClean="0">
                <a:solidFill>
                  <a:schemeClr val="tx2"/>
                </a:solidFill>
              </a:rPr>
              <a:t>SiPM</a:t>
            </a:r>
            <a:r>
              <a:rPr lang="en-GB" sz="1600" dirty="0" smtClean="0">
                <a:solidFill>
                  <a:schemeClr val="tx2"/>
                </a:solidFill>
              </a:rPr>
              <a:t> technology wasn’t mature enough when the choices were made for LHC (&gt;10 years ago).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But we start to see </a:t>
            </a:r>
            <a:r>
              <a:rPr lang="en-GB" sz="1600" dirty="0" err="1" smtClean="0">
                <a:solidFill>
                  <a:schemeClr val="tx2"/>
                </a:solidFill>
              </a:rPr>
              <a:t>SiPMs</a:t>
            </a:r>
            <a:r>
              <a:rPr lang="en-GB" sz="1600" dirty="0" smtClean="0">
                <a:solidFill>
                  <a:schemeClr val="tx2"/>
                </a:solidFill>
              </a:rPr>
              <a:t> in R&amp;D for the LHC upgrade.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 </a:t>
            </a:r>
          </a:p>
          <a:p>
            <a:r>
              <a:rPr lang="en-GB" sz="1600" b="1" dirty="0" smtClean="0">
                <a:solidFill>
                  <a:schemeClr val="tx2"/>
                </a:solidFill>
              </a:rPr>
              <a:t>The obvious applications are readout of scintillators and scintillating fibres. 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Also demonstrated: Detection of Cherenkov light (even with digital </a:t>
            </a:r>
            <a:r>
              <a:rPr lang="en-GB" sz="1600" dirty="0" err="1" smtClean="0">
                <a:solidFill>
                  <a:schemeClr val="tx2"/>
                </a:solidFill>
              </a:rPr>
              <a:t>SiPM</a:t>
            </a:r>
            <a:r>
              <a:rPr lang="en-GB" sz="1600" dirty="0" smtClean="0">
                <a:solidFill>
                  <a:schemeClr val="tx2"/>
                </a:solidFill>
              </a:rPr>
              <a:t>).</a:t>
            </a:r>
          </a:p>
          <a:p>
            <a:endParaRPr lang="en-GB" sz="1600" dirty="0" smtClean="0">
              <a:solidFill>
                <a:schemeClr val="tx2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First major project was T2K (scintillator tracker + ECAL). ~65k </a:t>
            </a:r>
            <a:r>
              <a:rPr lang="en-GB" sz="1600" dirty="0" err="1" smtClean="0">
                <a:solidFill>
                  <a:schemeClr val="tx2"/>
                </a:solidFill>
              </a:rPr>
              <a:t>SiPMs</a:t>
            </a:r>
            <a:r>
              <a:rPr lang="en-GB" sz="1600" dirty="0" smtClean="0">
                <a:solidFill>
                  <a:schemeClr val="tx2"/>
                </a:solidFill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The CALICE collaboration builds HCAL and ECAL prototypes based on small </a:t>
            </a:r>
            <a:r>
              <a:rPr lang="en-GB" sz="1600" dirty="0" err="1" smtClean="0">
                <a:solidFill>
                  <a:schemeClr val="tx2"/>
                </a:solidFill>
              </a:rPr>
              <a:t>scint</a:t>
            </a:r>
            <a:r>
              <a:rPr lang="en-GB" sz="1600" dirty="0" smtClean="0">
                <a:solidFill>
                  <a:schemeClr val="tx2"/>
                </a:solidFill>
              </a:rPr>
              <a:t>. </a:t>
            </a:r>
            <a:r>
              <a:rPr lang="en-GB" sz="1600" dirty="0">
                <a:solidFill>
                  <a:schemeClr val="tx2"/>
                </a:solidFill>
              </a:rPr>
              <a:t>p</a:t>
            </a:r>
            <a:r>
              <a:rPr lang="en-GB" sz="1600" dirty="0" smtClean="0">
                <a:solidFill>
                  <a:schemeClr val="tx2"/>
                </a:solidFill>
              </a:rPr>
              <a:t>lastic tiles (ILC). ~8k </a:t>
            </a:r>
            <a:r>
              <a:rPr lang="en-GB" sz="1600" dirty="0" err="1" smtClean="0">
                <a:solidFill>
                  <a:schemeClr val="tx2"/>
                </a:solidFill>
              </a:rPr>
              <a:t>SiPMs</a:t>
            </a:r>
            <a:r>
              <a:rPr lang="en-GB" sz="1600" dirty="0" smtClean="0">
                <a:solidFill>
                  <a:schemeClr val="tx2"/>
                </a:solidFill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CMS is working on an upgrade of HCAL barrel (</a:t>
            </a:r>
            <a:r>
              <a:rPr lang="en-GB" sz="1600" dirty="0" err="1" smtClean="0">
                <a:solidFill>
                  <a:schemeClr val="tx2"/>
                </a:solidFill>
              </a:rPr>
              <a:t>SiPMs</a:t>
            </a:r>
            <a:r>
              <a:rPr lang="en-GB" sz="1600" dirty="0" smtClean="0">
                <a:solidFill>
                  <a:schemeClr val="tx2"/>
                </a:solidFill>
              </a:rPr>
              <a:t> replacing HPDs).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err="1" smtClean="0">
                <a:solidFill>
                  <a:schemeClr val="tx2"/>
                </a:solidFill>
              </a:rPr>
              <a:t>LHCb</a:t>
            </a:r>
            <a:r>
              <a:rPr lang="en-GB" sz="1600" dirty="0" smtClean="0">
                <a:solidFill>
                  <a:schemeClr val="tx2"/>
                </a:solidFill>
              </a:rPr>
              <a:t> is working on a study of </a:t>
            </a:r>
            <a:r>
              <a:rPr lang="en-GB" sz="1600" dirty="0" err="1" smtClean="0">
                <a:solidFill>
                  <a:schemeClr val="tx2"/>
                </a:solidFill>
              </a:rPr>
              <a:t>SciFi</a:t>
            </a:r>
            <a:r>
              <a:rPr lang="en-GB" sz="1600" dirty="0" smtClean="0">
                <a:solidFill>
                  <a:schemeClr val="tx2"/>
                </a:solidFill>
              </a:rPr>
              <a:t> tracker to replace Si strips and gas straw tubes. 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      ~ 300k </a:t>
            </a:r>
            <a:r>
              <a:rPr lang="en-GB" sz="1600" dirty="0" err="1" smtClean="0">
                <a:solidFill>
                  <a:schemeClr val="tx2"/>
                </a:solidFill>
              </a:rPr>
              <a:t>SiPMs</a:t>
            </a:r>
            <a:r>
              <a:rPr lang="en-GB" sz="1600" dirty="0" smtClean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CLIC detector study for a W/</a:t>
            </a:r>
            <a:r>
              <a:rPr lang="en-GB" sz="1600" dirty="0" err="1" smtClean="0">
                <a:solidFill>
                  <a:schemeClr val="tx2"/>
                </a:solidFill>
              </a:rPr>
              <a:t>scint</a:t>
            </a:r>
            <a:r>
              <a:rPr lang="en-GB" sz="1600" dirty="0" smtClean="0">
                <a:solidFill>
                  <a:schemeClr val="tx2"/>
                </a:solidFill>
              </a:rPr>
              <a:t> ECAL. Many 100k </a:t>
            </a:r>
            <a:r>
              <a:rPr lang="en-GB" sz="1600" dirty="0" err="1" smtClean="0">
                <a:solidFill>
                  <a:schemeClr val="tx2"/>
                </a:solidFill>
              </a:rPr>
              <a:t>SiPMs</a:t>
            </a:r>
            <a:r>
              <a:rPr lang="en-GB" sz="1600" dirty="0" smtClean="0">
                <a:solidFill>
                  <a:schemeClr val="tx2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1126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3"/>
    </mc:Choice>
    <mc:Fallback xmlns="">
      <p:transition spd="slow" advTm="5213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63</a:t>
            </a:fld>
            <a:endParaRPr lang="en-GB" dirty="0"/>
          </a:p>
        </p:txBody>
      </p:sp>
      <p:sp>
        <p:nvSpPr>
          <p:cNvPr id="4" name="Text Box 24"/>
          <p:cNvSpPr txBox="1">
            <a:spLocks noChangeArrowheads="1"/>
          </p:cNvSpPr>
          <p:nvPr/>
        </p:nvSpPr>
        <p:spPr bwMode="auto">
          <a:xfrm>
            <a:off x="206998" y="1552575"/>
            <a:ext cx="383515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u="sng" dirty="0">
                <a:solidFill>
                  <a:schemeClr val="tx2"/>
                </a:solidFill>
                <a:latin typeface="Calibri" pitchFamily="34" charset="0"/>
              </a:rPr>
              <a:t>photo-detector requirements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:</a:t>
            </a:r>
          </a:p>
          <a:p>
            <a:endParaRPr lang="en-US" sz="1200" dirty="0">
              <a:solidFill>
                <a:schemeClr val="tx2"/>
              </a:solidFill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insensitive to magnetic field (~ 5T)</a:t>
            </a:r>
          </a:p>
          <a:p>
            <a:pPr>
              <a:buFontTx/>
              <a:buChar char="•"/>
            </a:pP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coupling with a scintillator (blue emission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)</a:t>
            </a:r>
          </a:p>
          <a:p>
            <a:pPr>
              <a:buFontTx/>
              <a:buChar char="•"/>
            </a:pP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stability (T-control or T-monitoring)</a:t>
            </a:r>
          </a:p>
          <a:p>
            <a:pPr>
              <a:buFontTx/>
              <a:buChar char="•"/>
            </a:pP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rel. large dynamic range</a:t>
            </a:r>
          </a:p>
          <a:p>
            <a:pPr>
              <a:buFontTx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 low cost </a:t>
            </a:r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5" name="Rectangle 28"/>
          <p:cNvSpPr>
            <a:spLocks noChangeArrowheads="1"/>
          </p:cNvSpPr>
          <p:nvPr/>
        </p:nvSpPr>
        <p:spPr bwMode="auto">
          <a:xfrm>
            <a:off x="214313" y="987425"/>
            <a:ext cx="5786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High granularity </a:t>
            </a:r>
            <a:r>
              <a:rPr lang="en-US" sz="1600" dirty="0" err="1">
                <a:solidFill>
                  <a:schemeClr val="tx2"/>
                </a:solidFill>
                <a:latin typeface="Calibri" pitchFamily="34" charset="0"/>
              </a:rPr>
              <a:t>hadronic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calorimeter </a:t>
            </a:r>
            <a:r>
              <a:rPr lang="en-US" sz="1600" dirty="0" err="1">
                <a:solidFill>
                  <a:schemeClr val="tx2"/>
                </a:solidFill>
                <a:latin typeface="Calibri" pitchFamily="34" charset="0"/>
              </a:rPr>
              <a:t>optimised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for the Particle Flow measurement of multi-jets final state at the ILC</a:t>
            </a: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6715125" y="1214438"/>
            <a:ext cx="2143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 pitchFamily="34" charset="0"/>
              </a:rPr>
              <a:t>e</a:t>
            </a:r>
            <a:r>
              <a:rPr lang="en-US" sz="1600" baseline="30000">
                <a:latin typeface="Calibri" pitchFamily="34" charset="0"/>
              </a:rPr>
              <a:t>+</a:t>
            </a:r>
            <a:r>
              <a:rPr lang="en-US" sz="1600">
                <a:latin typeface="Calibri" pitchFamily="34" charset="0"/>
              </a:rPr>
              <a:t> e</a:t>
            </a:r>
            <a:r>
              <a:rPr lang="en-US" sz="1600" baseline="30000">
                <a:latin typeface="Calibri" pitchFamily="34" charset="0"/>
              </a:rPr>
              <a:t>- </a:t>
            </a:r>
            <a:r>
              <a:rPr lang="en-US" sz="1600">
                <a:latin typeface="Calibri" pitchFamily="34" charset="0"/>
              </a:rPr>
              <a:t>collider (1 TeV)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63" y="5000625"/>
            <a:ext cx="733425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11"/>
          <p:cNvSpPr txBox="1">
            <a:spLocks noChangeArrowheads="1"/>
          </p:cNvSpPr>
          <p:nvPr/>
        </p:nvSpPr>
        <p:spPr bwMode="auto">
          <a:xfrm>
            <a:off x="8215313" y="5072063"/>
            <a:ext cx="52228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SiPM</a:t>
            </a:r>
          </a:p>
          <a:p>
            <a:r>
              <a:rPr lang="en-US" sz="1400">
                <a:latin typeface="Calibri" pitchFamily="34" charset="0"/>
              </a:rPr>
              <a:t>1 mm²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3786188"/>
            <a:ext cx="3429000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necteur droit avec flèche 26"/>
          <p:cNvCxnSpPr/>
          <p:nvPr/>
        </p:nvCxnSpPr>
        <p:spPr bwMode="auto">
          <a:xfrm>
            <a:off x="2714625" y="4786313"/>
            <a:ext cx="1500188" cy="21431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40"/>
          <p:cNvSpPr>
            <a:spLocks noChangeArrowheads="1"/>
          </p:cNvSpPr>
          <p:nvPr/>
        </p:nvSpPr>
        <p:spPr bwMode="auto">
          <a:xfrm>
            <a:off x="142875" y="6215063"/>
            <a:ext cx="3857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Calibri" pitchFamily="34" charset="0"/>
              </a:rPr>
              <a:t>216 tiles/layer (38 layers in total) ~8000 channels </a:t>
            </a:r>
          </a:p>
        </p:txBody>
      </p:sp>
      <p:sp>
        <p:nvSpPr>
          <p:cNvPr id="12" name="Rectangle 42"/>
          <p:cNvSpPr>
            <a:spLocks noChangeArrowheads="1"/>
          </p:cNvSpPr>
          <p:nvPr/>
        </p:nvSpPr>
        <p:spPr bwMode="auto">
          <a:xfrm>
            <a:off x="209520" y="3344245"/>
            <a:ext cx="63579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  <a:latin typeface="Calibri" pitchFamily="34" charset="0"/>
              </a:rPr>
              <a:t>CALICE 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tests 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with </a:t>
            </a:r>
            <a:r>
              <a:rPr lang="en-US" sz="1600" dirty="0" err="1" smtClean="0">
                <a:solidFill>
                  <a:schemeClr val="tx2"/>
                </a:solidFill>
                <a:latin typeface="Calibri" pitchFamily="34" charset="0"/>
              </a:rPr>
              <a:t>MePHI</a:t>
            </a:r>
            <a:r>
              <a:rPr lang="en-US" sz="1600" dirty="0" smtClean="0">
                <a:solidFill>
                  <a:schemeClr val="tx2"/>
                </a:solidFill>
                <a:latin typeface="Calibri" pitchFamily="34" charset="0"/>
              </a:rPr>
              <a:t>/PULSAR, HAMAMATSU, KETEK </a:t>
            </a:r>
            <a:r>
              <a:rPr lang="en-US" sz="1600" dirty="0" err="1" smtClean="0">
                <a:solidFill>
                  <a:schemeClr val="tx2"/>
                </a:solidFill>
                <a:latin typeface="Calibri" pitchFamily="34" charset="0"/>
              </a:rPr>
              <a:t>SiPMs</a:t>
            </a:r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63" y="1643063"/>
            <a:ext cx="2633662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9"/>
          <p:cNvSpPr txBox="1">
            <a:spLocks noChangeArrowheads="1"/>
          </p:cNvSpPr>
          <p:nvPr/>
        </p:nvSpPr>
        <p:spPr bwMode="auto">
          <a:xfrm>
            <a:off x="7000875" y="5786438"/>
            <a:ext cx="2143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Calibri" pitchFamily="34" charset="0"/>
              </a:rPr>
              <a:t>Readout of SiPMs by the SPIROC ASIC (LAL)</a:t>
            </a:r>
          </a:p>
        </p:txBody>
      </p:sp>
      <p:sp>
        <p:nvSpPr>
          <p:cNvPr id="15" name="Rectangle 31"/>
          <p:cNvSpPr>
            <a:spLocks noChangeArrowheads="1"/>
          </p:cNvSpPr>
          <p:nvPr/>
        </p:nvSpPr>
        <p:spPr bwMode="auto">
          <a:xfrm>
            <a:off x="4214813" y="5786438"/>
            <a:ext cx="25003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3 x 3 cm² plastic scintillator tile</a:t>
            </a:r>
          </a:p>
          <a:p>
            <a:r>
              <a:rPr lang="en-US" sz="1200"/>
              <a:t>with embedded WLS fiber + SiPM</a:t>
            </a:r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3" y="4000500"/>
            <a:ext cx="141922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33"/>
          <p:cNvSpPr txBox="1">
            <a:spLocks noChangeArrowheads="1"/>
          </p:cNvSpPr>
          <p:nvPr/>
        </p:nvSpPr>
        <p:spPr bwMode="auto">
          <a:xfrm>
            <a:off x="1857375" y="5643563"/>
            <a:ext cx="1603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00"/>
                </a:solidFill>
              </a:rPr>
              <a:t>PROTOTYPE</a:t>
            </a:r>
          </a:p>
        </p:txBody>
      </p:sp>
      <p:cxnSp>
        <p:nvCxnSpPr>
          <p:cNvPr id="19" name="Connecteur droit avec flèche 35"/>
          <p:cNvCxnSpPr/>
          <p:nvPr/>
        </p:nvCxnSpPr>
        <p:spPr bwMode="auto">
          <a:xfrm flipV="1">
            <a:off x="5357813" y="5245100"/>
            <a:ext cx="2185987" cy="1841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6"/>
          <p:cNvSpPr txBox="1">
            <a:spLocks noChangeArrowheads="1"/>
          </p:cNvSpPr>
          <p:nvPr/>
        </p:nvSpPr>
        <p:spPr bwMode="auto">
          <a:xfrm>
            <a:off x="1048030" y="411814"/>
            <a:ext cx="37371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 err="1">
                <a:solidFill>
                  <a:srgbClr val="C00000"/>
                </a:solidFill>
                <a:latin typeface="+mj-lt"/>
              </a:rPr>
              <a:t>SiPM</a:t>
            </a:r>
            <a:r>
              <a:rPr lang="en-US" b="1" dirty="0">
                <a:solidFill>
                  <a:srgbClr val="C00000"/>
                </a:solidFill>
                <a:latin typeface="+mj-lt"/>
              </a:rPr>
              <a:t> in the ILC </a:t>
            </a:r>
            <a:r>
              <a:rPr lang="en-US" b="1" dirty="0" smtClean="0">
                <a:solidFill>
                  <a:srgbClr val="C00000"/>
                </a:solidFill>
                <a:latin typeface="+mj-lt"/>
              </a:rPr>
              <a:t>HCAL and ECAL </a:t>
            </a:r>
            <a:r>
              <a:rPr lang="en-US" b="1" dirty="0" smtClean="0">
                <a:solidFill>
                  <a:srgbClr val="C00000"/>
                </a:solidFill>
              </a:rPr>
              <a:t>(R&amp;D</a:t>
            </a:r>
            <a:r>
              <a:rPr lang="en-US" b="1" dirty="0">
                <a:solidFill>
                  <a:srgbClr val="C00000"/>
                </a:solidFill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458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"/>
    </mc:Choice>
    <mc:Fallback xmlns="">
      <p:transition spd="slow" advTm="246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EFB6A1-3C8C-408F-9F33-29376D70F452}" type="slidenum">
              <a:rPr lang="en-GB">
                <a:solidFill>
                  <a:schemeClr val="tx2"/>
                </a:solidFill>
              </a:rPr>
              <a:pPr>
                <a:defRPr/>
              </a:pPr>
              <a:t>64</a:t>
            </a:fld>
            <a:endParaRPr lang="en-GB">
              <a:solidFill>
                <a:schemeClr val="tx2"/>
              </a:solidFill>
            </a:endParaRPr>
          </a:p>
        </p:txBody>
      </p:sp>
      <p:grpSp>
        <p:nvGrpSpPr>
          <p:cNvPr id="443397" name="Groupe 46"/>
          <p:cNvGrpSpPr>
            <a:grpSpLocks/>
          </p:cNvGrpSpPr>
          <p:nvPr/>
        </p:nvGrpSpPr>
        <p:grpSpPr bwMode="auto">
          <a:xfrm>
            <a:off x="5072063" y="2302099"/>
            <a:ext cx="3648075" cy="2990850"/>
            <a:chOff x="4643438" y="2643182"/>
            <a:chExt cx="3648075" cy="2990852"/>
          </a:xfrm>
        </p:grpSpPr>
        <p:pic>
          <p:nvPicPr>
            <p:cNvPr id="44341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43438" y="2928934"/>
              <a:ext cx="3648075" cy="2705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3415" name="Rectangle 44"/>
            <p:cNvSpPr>
              <a:spLocks noChangeArrowheads="1"/>
            </p:cNvSpPr>
            <p:nvPr/>
          </p:nvSpPr>
          <p:spPr bwMode="auto">
            <a:xfrm>
              <a:off x="5000628" y="2643182"/>
              <a:ext cx="24057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tx2"/>
                  </a:solidFill>
                  <a:latin typeface="Calibri" pitchFamily="34" charset="0"/>
                </a:rPr>
                <a:t>DESY 3 GeV electron testbeam</a:t>
              </a:r>
            </a:p>
          </p:txBody>
        </p:sp>
      </p:grpSp>
      <p:sp>
        <p:nvSpPr>
          <p:cNvPr id="443398" name="Rectangle 45"/>
          <p:cNvSpPr>
            <a:spLocks noChangeArrowheads="1"/>
          </p:cNvSpPr>
          <p:nvPr/>
        </p:nvSpPr>
        <p:spPr bwMode="auto">
          <a:xfrm>
            <a:off x="5072063" y="5302474"/>
            <a:ext cx="37861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  <a:tabLst>
                <a:tab pos="271463" algn="l"/>
              </a:tabLst>
            </a:pPr>
            <a:r>
              <a:rPr lang="en-US" sz="1400" dirty="0" smtClean="0">
                <a:solidFill>
                  <a:schemeClr val="tx2"/>
                </a:solidFill>
                <a:latin typeface="Calibri" pitchFamily="34" charset="0"/>
              </a:rPr>
              <a:t>Channel </a:t>
            </a:r>
            <a:r>
              <a:rPr lang="en-US" sz="1400" dirty="0">
                <a:solidFill>
                  <a:schemeClr val="tx2"/>
                </a:solidFill>
                <a:latin typeface="Calibri" pitchFamily="34" charset="0"/>
              </a:rPr>
              <a:t>energy calibration by ~3 </a:t>
            </a:r>
            <a:r>
              <a:rPr lang="en-US" sz="1400" dirty="0" err="1">
                <a:solidFill>
                  <a:schemeClr val="tx2"/>
                </a:solidFill>
                <a:latin typeface="Calibri" pitchFamily="34" charset="0"/>
              </a:rPr>
              <a:t>GeV</a:t>
            </a:r>
            <a:r>
              <a:rPr lang="en-US" sz="1400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1400" dirty="0" smtClean="0">
                <a:solidFill>
                  <a:schemeClr val="tx2"/>
                </a:solidFill>
                <a:latin typeface="Calibri" pitchFamily="34" charset="0"/>
              </a:rPr>
              <a:t>electrons (</a:t>
            </a:r>
            <a:r>
              <a:rPr lang="en-US" sz="1400" dirty="0">
                <a:solidFill>
                  <a:schemeClr val="tx2"/>
                </a:solidFill>
                <a:latin typeface="Calibri" pitchFamily="34" charset="0"/>
              </a:rPr>
              <a:t>MIPs</a:t>
            </a:r>
            <a:r>
              <a:rPr lang="en-US" sz="1400" dirty="0" smtClean="0">
                <a:solidFill>
                  <a:schemeClr val="tx2"/>
                </a:solidFill>
                <a:latin typeface="Calibri" pitchFamily="34" charset="0"/>
              </a:rPr>
              <a:t>).</a:t>
            </a:r>
          </a:p>
          <a:p>
            <a:pPr marL="285750" indent="-285750">
              <a:buFont typeface="Arial" pitchFamily="34" charset="0"/>
              <a:buChar char="•"/>
              <a:tabLst>
                <a:tab pos="271463" algn="l"/>
              </a:tabLst>
            </a:pPr>
            <a:r>
              <a:rPr lang="en-US" sz="1400" dirty="0" smtClean="0">
                <a:solidFill>
                  <a:schemeClr val="tx2"/>
                </a:solidFill>
                <a:latin typeface="Calibri" pitchFamily="34" charset="0"/>
              </a:rPr>
              <a:t>Multi-photon peaks allow simple absolute calibration. </a:t>
            </a:r>
            <a:endParaRPr lang="en-US" sz="14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43399" name="ZoneTexte 26"/>
          <p:cNvSpPr txBox="1">
            <a:spLocks noChangeArrowheads="1"/>
          </p:cNvSpPr>
          <p:nvPr/>
        </p:nvSpPr>
        <p:spPr bwMode="auto">
          <a:xfrm>
            <a:off x="467544" y="1367025"/>
            <a:ext cx="36750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Different </a:t>
            </a:r>
            <a:r>
              <a:rPr lang="en-US" sz="1600" dirty="0" err="1">
                <a:solidFill>
                  <a:schemeClr val="tx2"/>
                </a:solidFill>
                <a:latin typeface="Calibri" pitchFamily="34" charset="0"/>
              </a:rPr>
              <a:t>SiPM</a:t>
            </a: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couplings to scintillator tile</a:t>
            </a:r>
          </a:p>
        </p:txBody>
      </p:sp>
      <p:sp>
        <p:nvSpPr>
          <p:cNvPr id="443405" name="ZoneTexte 27"/>
          <p:cNvSpPr txBox="1">
            <a:spLocks noChangeArrowheads="1"/>
          </p:cNvSpPr>
          <p:nvPr/>
        </p:nvSpPr>
        <p:spPr bwMode="auto">
          <a:xfrm>
            <a:off x="748543" y="1700808"/>
            <a:ext cx="2889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Calibri" pitchFamily="34" charset="0"/>
              </a:rPr>
              <a:t>with WLS fiber (for MEPHI SiPM)</a:t>
            </a:r>
          </a:p>
        </p:txBody>
      </p:sp>
      <p:pic>
        <p:nvPicPr>
          <p:cNvPr id="44340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956848"/>
            <a:ext cx="1912901" cy="10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340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1591" y="2184245"/>
            <a:ext cx="1988128" cy="112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3408" name="ZoneTexte 28"/>
          <p:cNvSpPr txBox="1">
            <a:spLocks noChangeArrowheads="1"/>
          </p:cNvSpPr>
          <p:nvPr/>
        </p:nvSpPr>
        <p:spPr bwMode="auto">
          <a:xfrm>
            <a:off x="841102" y="3473411"/>
            <a:ext cx="23704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direct coupling (for MPPC)</a:t>
            </a:r>
          </a:p>
          <a:p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44340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956848"/>
            <a:ext cx="1666057" cy="1100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3410" name="Picture 8" descr="til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0867" y="2184245"/>
            <a:ext cx="1622878" cy="1059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Connecteur droit avec flèche 36"/>
          <p:cNvCxnSpPr/>
          <p:nvPr/>
        </p:nvCxnSpPr>
        <p:spPr bwMode="auto">
          <a:xfrm rot="5400000">
            <a:off x="1034258" y="2108001"/>
            <a:ext cx="725487" cy="5556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3412" name="ZoneTexte 37"/>
          <p:cNvSpPr txBox="1">
            <a:spLocks noChangeArrowheads="1"/>
          </p:cNvSpPr>
          <p:nvPr/>
        </p:nvSpPr>
        <p:spPr bwMode="auto">
          <a:xfrm>
            <a:off x="411753" y="5246014"/>
            <a:ext cx="214402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hole </a:t>
            </a:r>
            <a:r>
              <a:rPr lang="en-US" sz="1400" dirty="0" smtClean="0">
                <a:solidFill>
                  <a:schemeClr val="tx2"/>
                </a:solidFill>
              </a:rPr>
              <a:t>(“dimple”) for more uniform light  yield close to photodetector</a:t>
            </a:r>
            <a:endParaRPr lang="en-US" sz="1400" dirty="0">
              <a:solidFill>
                <a:schemeClr val="tx2"/>
              </a:solidFill>
            </a:endParaRPr>
          </a:p>
        </p:txBody>
      </p:sp>
      <p:cxnSp>
        <p:nvCxnSpPr>
          <p:cNvPr id="39" name="Connecteur droit avec flèche 38"/>
          <p:cNvCxnSpPr/>
          <p:nvPr/>
        </p:nvCxnSpPr>
        <p:spPr bwMode="auto">
          <a:xfrm rot="5400000" flipH="1" flipV="1">
            <a:off x="963415" y="4917082"/>
            <a:ext cx="725487" cy="936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5055974" y="1124744"/>
            <a:ext cx="224439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Calibration &amp; monitoring</a:t>
            </a:r>
            <a:endParaRPr lang="en-US" sz="1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5072063" y="1412776"/>
            <a:ext cx="324550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tx2"/>
                </a:solidFill>
              </a:rPr>
              <a:t>test </a:t>
            </a:r>
            <a:r>
              <a:rPr lang="en-US" sz="1600" dirty="0" smtClean="0">
                <a:solidFill>
                  <a:schemeClr val="tx2"/>
                </a:solidFill>
              </a:rPr>
              <a:t>beam (absolute)</a:t>
            </a:r>
            <a:endParaRPr lang="en-US" sz="1600" dirty="0">
              <a:solidFill>
                <a:schemeClr val="tx2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chemeClr val="tx2"/>
                </a:solidFill>
                <a:latin typeface="+mn-lt"/>
              </a:rPr>
              <a:t>LED 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monitoring </a:t>
            </a:r>
            <a:r>
              <a:rPr lang="en-US" sz="1600" dirty="0" smtClean="0">
                <a:solidFill>
                  <a:schemeClr val="tx2"/>
                </a:solidFill>
                <a:latin typeface="+mn-lt"/>
              </a:rPr>
              <a:t>system (stability)</a:t>
            </a:r>
          </a:p>
        </p:txBody>
      </p:sp>
      <p:sp>
        <p:nvSpPr>
          <p:cNvPr id="25" name="ZoneTexte 6"/>
          <p:cNvSpPr txBox="1">
            <a:spLocks noChangeArrowheads="1"/>
          </p:cNvSpPr>
          <p:nvPr/>
        </p:nvSpPr>
        <p:spPr bwMode="auto">
          <a:xfrm>
            <a:off x="1048030" y="398979"/>
            <a:ext cx="28027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rgbClr val="C00000"/>
                </a:solidFill>
                <a:latin typeface="+mj-lt"/>
              </a:rPr>
              <a:t>SiPM</a:t>
            </a:r>
            <a:r>
              <a:rPr lang="en-US" b="1" dirty="0">
                <a:solidFill>
                  <a:srgbClr val="C00000"/>
                </a:solidFill>
                <a:latin typeface="+mj-lt"/>
              </a:rPr>
              <a:t> in the ILC </a:t>
            </a:r>
            <a:r>
              <a:rPr lang="en-US" b="1" dirty="0" smtClean="0">
                <a:solidFill>
                  <a:srgbClr val="C00000"/>
                </a:solidFill>
                <a:latin typeface="+mj-lt"/>
              </a:rPr>
              <a:t>HCAL (R&amp;D)</a:t>
            </a:r>
            <a:endParaRPr lang="en-US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88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"/>
    </mc:Choice>
    <mc:Fallback xmlns="">
      <p:transition spd="slow" advTm="333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65</a:t>
            </a:fld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54"/>
          <a:stretch/>
        </p:blipFill>
        <p:spPr bwMode="auto">
          <a:xfrm>
            <a:off x="899592" y="3980008"/>
            <a:ext cx="3561465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3608" y="404664"/>
            <a:ext cx="2689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R&amp;D for </a:t>
            </a:r>
            <a:r>
              <a:rPr lang="en-GB" b="1" dirty="0" err="1" smtClean="0">
                <a:solidFill>
                  <a:srgbClr val="C00000"/>
                </a:solidFill>
              </a:rPr>
              <a:t>LHCb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SciFi</a:t>
            </a:r>
            <a:r>
              <a:rPr lang="en-GB" b="1" dirty="0" smtClean="0">
                <a:solidFill>
                  <a:srgbClr val="C00000"/>
                </a:solidFill>
              </a:rPr>
              <a:t> tracker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264842" y="1604039"/>
            <a:ext cx="3483622" cy="1972288"/>
            <a:chOff x="4262766" y="1522021"/>
            <a:chExt cx="4894589" cy="2973779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9" t="620" r="1825" b="-620"/>
            <a:stretch/>
          </p:blipFill>
          <p:spPr bwMode="auto">
            <a:xfrm>
              <a:off x="4262766" y="1792664"/>
              <a:ext cx="4894589" cy="2026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8" name="Straight Connector 7"/>
            <p:cNvCxnSpPr/>
            <p:nvPr/>
          </p:nvCxnSpPr>
          <p:spPr>
            <a:xfrm>
              <a:off x="5715000" y="1522021"/>
              <a:ext cx="1143000" cy="2209800"/>
            </a:xfrm>
            <a:prstGeom prst="line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5809014" y="2022766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967352" y="230381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6124696" y="2584862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6294910" y="28540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453248" y="3136076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5486400" y="4495800"/>
              <a:ext cx="201583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5486400" y="3657600"/>
              <a:ext cx="0" cy="8382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759160" y="4267200"/>
              <a:ext cx="270166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032354" y="3810000"/>
              <a:ext cx="292608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324600" y="3886200"/>
              <a:ext cx="270166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606878" y="4419600"/>
              <a:ext cx="270166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037117" y="3819426"/>
              <a:ext cx="0" cy="447774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594764" y="3881437"/>
              <a:ext cx="4946" cy="538163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763922" y="4267200"/>
              <a:ext cx="0" cy="22860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6891333" y="4419600"/>
              <a:ext cx="0" cy="7620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324600" y="3805237"/>
              <a:ext cx="0" cy="7620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8"/>
            <p:cNvSpPr txBox="1"/>
            <p:nvPr/>
          </p:nvSpPr>
          <p:spPr>
            <a:xfrm>
              <a:off x="4705024" y="3731821"/>
              <a:ext cx="626581" cy="417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200" dirty="0" err="1" smtClean="0"/>
                <a:t>Npe</a:t>
              </a:r>
              <a:endParaRPr lang="en-US" sz="1200" dirty="0"/>
            </a:p>
          </p:txBody>
        </p:sp>
        <p:cxnSp>
          <p:nvCxnSpPr>
            <p:cNvPr id="26" name="Straight Connector 25"/>
            <p:cNvCxnSpPr/>
            <p:nvPr/>
          </p:nvCxnSpPr>
          <p:spPr>
            <a:xfrm flipH="1">
              <a:off x="5759160" y="3505200"/>
              <a:ext cx="4762" cy="762000"/>
            </a:xfrm>
            <a:prstGeom prst="line">
              <a:avLst/>
            </a:prstGeom>
            <a:ln w="63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041879" y="3529012"/>
              <a:ext cx="0" cy="966788"/>
            </a:xfrm>
            <a:prstGeom prst="line">
              <a:avLst/>
            </a:prstGeom>
            <a:ln w="63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6332753" y="3490911"/>
              <a:ext cx="0" cy="1004889"/>
            </a:xfrm>
            <a:prstGeom prst="line">
              <a:avLst/>
            </a:prstGeom>
            <a:ln w="63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6606878" y="3505200"/>
              <a:ext cx="0" cy="990600"/>
            </a:xfrm>
            <a:prstGeom prst="line">
              <a:avLst/>
            </a:prstGeom>
            <a:ln w="63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88" y="1052628"/>
            <a:ext cx="4762271" cy="2736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Oval 29"/>
          <p:cNvSpPr/>
          <p:nvPr/>
        </p:nvSpPr>
        <p:spPr>
          <a:xfrm>
            <a:off x="2183036" y="1523040"/>
            <a:ext cx="443333" cy="19188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own Arrow 30"/>
          <p:cNvSpPr/>
          <p:nvPr/>
        </p:nvSpPr>
        <p:spPr>
          <a:xfrm>
            <a:off x="2279802" y="3465707"/>
            <a:ext cx="237874" cy="4643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4753" name="Straight Arrow Connector 74752"/>
          <p:cNvCxnSpPr/>
          <p:nvPr/>
        </p:nvCxnSpPr>
        <p:spPr>
          <a:xfrm>
            <a:off x="899592" y="3937195"/>
            <a:ext cx="3168352" cy="0"/>
          </a:xfrm>
          <a:prstGeom prst="straightConnector1">
            <a:avLst/>
          </a:prstGeom>
          <a:ln w="31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827584" y="4026095"/>
            <a:ext cx="8384" cy="2507757"/>
          </a:xfrm>
          <a:prstGeom prst="straightConnector1">
            <a:avLst/>
          </a:prstGeom>
          <a:ln w="31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57" name="TextBox 74756"/>
          <p:cNvSpPr txBox="1"/>
          <p:nvPr/>
        </p:nvSpPr>
        <p:spPr>
          <a:xfrm>
            <a:off x="2517676" y="3666510"/>
            <a:ext cx="4988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5 m</a:t>
            </a:r>
          </a:p>
        </p:txBody>
      </p:sp>
      <p:sp>
        <p:nvSpPr>
          <p:cNvPr id="39" name="TextBox 38"/>
          <p:cNvSpPr txBox="1"/>
          <p:nvPr/>
        </p:nvSpPr>
        <p:spPr>
          <a:xfrm rot="16200000">
            <a:off x="459402" y="5322694"/>
            <a:ext cx="4988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5 m</a:t>
            </a:r>
          </a:p>
        </p:txBody>
      </p:sp>
      <p:sp>
        <p:nvSpPr>
          <p:cNvPr id="74758" name="TextBox 74757"/>
          <p:cNvSpPr txBox="1"/>
          <p:nvPr/>
        </p:nvSpPr>
        <p:spPr>
          <a:xfrm>
            <a:off x="2045330" y="5589240"/>
            <a:ext cx="1446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3 x ( </a:t>
            </a:r>
            <a:r>
              <a:rPr lang="en-GB" sz="1600" dirty="0" smtClean="0"/>
              <a:t>X</a:t>
            </a:r>
            <a:r>
              <a:rPr lang="en-GB" sz="1600" dirty="0" smtClean="0">
                <a:solidFill>
                  <a:schemeClr val="tx2"/>
                </a:solidFill>
              </a:rPr>
              <a:t>-</a:t>
            </a:r>
            <a:r>
              <a:rPr lang="en-GB" sz="1600" dirty="0" smtClean="0">
                <a:solidFill>
                  <a:srgbClr val="FF0000"/>
                </a:solidFill>
              </a:rPr>
              <a:t>U</a:t>
            </a:r>
            <a:r>
              <a:rPr lang="en-GB" sz="1600" dirty="0" smtClean="0">
                <a:solidFill>
                  <a:schemeClr val="tx2"/>
                </a:solidFill>
              </a:rPr>
              <a:t>-</a:t>
            </a:r>
            <a:r>
              <a:rPr lang="en-GB" sz="1600" dirty="0" smtClean="0">
                <a:solidFill>
                  <a:srgbClr val="00B050"/>
                </a:solidFill>
              </a:rPr>
              <a:t>V</a:t>
            </a:r>
            <a:r>
              <a:rPr lang="en-GB" sz="1600" dirty="0" smtClean="0">
                <a:solidFill>
                  <a:schemeClr val="tx2"/>
                </a:solidFill>
              </a:rPr>
              <a:t>-</a:t>
            </a:r>
            <a:r>
              <a:rPr lang="en-GB" sz="1600" dirty="0" smtClean="0"/>
              <a:t>X</a:t>
            </a:r>
            <a:r>
              <a:rPr lang="en-GB" sz="1600" dirty="0" smtClean="0">
                <a:solidFill>
                  <a:schemeClr val="tx2"/>
                </a:solidFill>
              </a:rPr>
              <a:t> )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= 12 det. layers</a:t>
            </a:r>
          </a:p>
        </p:txBody>
      </p:sp>
      <p:sp>
        <p:nvSpPr>
          <p:cNvPr id="74759" name="TextBox 74758"/>
          <p:cNvSpPr txBox="1"/>
          <p:nvPr/>
        </p:nvSpPr>
        <p:spPr>
          <a:xfrm>
            <a:off x="5691242" y="1162780"/>
            <a:ext cx="2466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1 det. layer = 5 fibre layers </a:t>
            </a:r>
          </a:p>
        </p:txBody>
      </p:sp>
      <p:sp>
        <p:nvSpPr>
          <p:cNvPr id="74760" name="TextBox 74759"/>
          <p:cNvSpPr txBox="1"/>
          <p:nvPr/>
        </p:nvSpPr>
        <p:spPr>
          <a:xfrm rot="16200000">
            <a:off x="7520432" y="2027403"/>
            <a:ext cx="2456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250 </a:t>
            </a:r>
            <a:r>
              <a:rPr lang="en-GB" sz="1600" dirty="0" smtClean="0">
                <a:solidFill>
                  <a:schemeClr val="tx2"/>
                </a:solidFill>
                <a:latin typeface="Symbol" pitchFamily="18" charset="2"/>
              </a:rPr>
              <a:t>m</a:t>
            </a:r>
            <a:r>
              <a:rPr lang="en-GB" sz="1600" dirty="0" smtClean="0">
                <a:solidFill>
                  <a:schemeClr val="tx2"/>
                </a:solidFill>
              </a:rPr>
              <a:t>m Ø </a:t>
            </a:r>
            <a:r>
              <a:rPr lang="en-GB" sz="1600" dirty="0" err="1" smtClean="0">
                <a:solidFill>
                  <a:schemeClr val="tx2"/>
                </a:solidFill>
              </a:rPr>
              <a:t>scint</a:t>
            </a:r>
            <a:r>
              <a:rPr lang="en-GB" sz="1600" dirty="0" smtClean="0">
                <a:solidFill>
                  <a:schemeClr val="tx2"/>
                </a:solidFill>
              </a:rPr>
              <a:t> fibres.</a:t>
            </a:r>
          </a:p>
        </p:txBody>
      </p:sp>
      <p:pic>
        <p:nvPicPr>
          <p:cNvPr id="7476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610" y="4333680"/>
            <a:ext cx="3200095" cy="217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762" name="TextBox 74761"/>
          <p:cNvSpPr txBox="1"/>
          <p:nvPr/>
        </p:nvSpPr>
        <p:spPr>
          <a:xfrm>
            <a:off x="6025566" y="3652001"/>
            <a:ext cx="1748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~20 </a:t>
            </a:r>
            <a:r>
              <a:rPr lang="en-GB" sz="1600" dirty="0" err="1" smtClean="0">
                <a:solidFill>
                  <a:schemeClr val="tx2"/>
                </a:solidFill>
              </a:rPr>
              <a:t>pe</a:t>
            </a:r>
            <a:r>
              <a:rPr lang="en-GB" sz="1600" dirty="0" smtClean="0">
                <a:solidFill>
                  <a:schemeClr val="tx2"/>
                </a:solidFill>
              </a:rPr>
              <a:t>, </a:t>
            </a:r>
            <a:r>
              <a:rPr lang="en-GB" sz="1600" dirty="0" err="1" smtClean="0">
                <a:solidFill>
                  <a:schemeClr val="tx2"/>
                </a:solidFill>
                <a:latin typeface="Symbol" pitchFamily="18" charset="2"/>
              </a:rPr>
              <a:t>s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x</a:t>
            </a:r>
            <a:r>
              <a:rPr lang="en-GB" sz="1600" dirty="0" smtClean="0">
                <a:solidFill>
                  <a:schemeClr val="tx2"/>
                </a:solidFill>
              </a:rPr>
              <a:t> ~ 50 </a:t>
            </a:r>
            <a:r>
              <a:rPr lang="en-GB" sz="1600" dirty="0">
                <a:solidFill>
                  <a:schemeClr val="tx2"/>
                </a:solidFill>
                <a:latin typeface="Symbol" pitchFamily="18" charset="2"/>
              </a:rPr>
              <a:t>m</a:t>
            </a:r>
            <a:r>
              <a:rPr lang="en-GB" sz="1600" dirty="0">
                <a:solidFill>
                  <a:schemeClr val="tx2"/>
                </a:solidFill>
              </a:rPr>
              <a:t>m</a:t>
            </a:r>
            <a:endParaRPr lang="en-GB" sz="1600" dirty="0" smtClean="0">
              <a:solidFill>
                <a:schemeClr val="tx2"/>
              </a:solidFill>
            </a:endParaRPr>
          </a:p>
        </p:txBody>
      </p:sp>
      <p:cxnSp>
        <p:nvCxnSpPr>
          <p:cNvPr id="74764" name="Straight Connector 74763"/>
          <p:cNvCxnSpPr/>
          <p:nvPr/>
        </p:nvCxnSpPr>
        <p:spPr>
          <a:xfrm flipH="1">
            <a:off x="7747725" y="2909858"/>
            <a:ext cx="26462" cy="203131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7812360" y="2924944"/>
            <a:ext cx="182116" cy="2016224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68" name="TextBox 74767"/>
          <p:cNvSpPr txBox="1"/>
          <p:nvPr/>
        </p:nvSpPr>
        <p:spPr>
          <a:xfrm>
            <a:off x="4211960" y="4101627"/>
            <a:ext cx="129614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Detector concept follows largely the work of the Aachen group </a:t>
            </a:r>
          </a:p>
          <a:p>
            <a:endParaRPr lang="en-GB" sz="1200" dirty="0" smtClean="0"/>
          </a:p>
          <a:p>
            <a:r>
              <a:rPr lang="en-GB" sz="1200" dirty="0" smtClean="0"/>
              <a:t>(S. Schael et al.)</a:t>
            </a:r>
          </a:p>
          <a:p>
            <a:r>
              <a:rPr lang="en-GB" sz="1050" dirty="0" smtClean="0"/>
              <a:t>NIM A </a:t>
            </a:r>
            <a:r>
              <a:rPr lang="en-GB" sz="1050" dirty="0"/>
              <a:t>622 (2010) 542–554</a:t>
            </a:r>
            <a:endParaRPr lang="en-GB" sz="1050" dirty="0" smtClean="0"/>
          </a:p>
          <a:p>
            <a:endParaRPr lang="en-GB" sz="1200" dirty="0" smtClean="0">
              <a:solidFill>
                <a:schemeClr val="tx2"/>
              </a:solidFill>
            </a:endParaRPr>
          </a:p>
        </p:txBody>
      </p:sp>
      <p:cxnSp>
        <p:nvCxnSpPr>
          <p:cNvPr id="74770" name="Straight Connector 74769"/>
          <p:cNvCxnSpPr/>
          <p:nvPr/>
        </p:nvCxnSpPr>
        <p:spPr>
          <a:xfrm flipV="1">
            <a:off x="899592" y="5234923"/>
            <a:ext cx="3240360" cy="4290"/>
          </a:xfrm>
          <a:prstGeom prst="line">
            <a:avLst/>
          </a:prstGeom>
          <a:ln w="31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772" name="Straight Connector 74771"/>
          <p:cNvCxnSpPr/>
          <p:nvPr/>
        </p:nvCxnSpPr>
        <p:spPr>
          <a:xfrm flipH="1" flipV="1">
            <a:off x="1853975" y="4026095"/>
            <a:ext cx="197745" cy="1208828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1945804" y="4033715"/>
            <a:ext cx="8587" cy="118779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1835696" y="4033715"/>
            <a:ext cx="216024" cy="1195486"/>
          </a:xfrm>
          <a:prstGeom prst="line">
            <a:avLst/>
          </a:prstGeom>
          <a:ln w="31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631692" y="4026550"/>
            <a:ext cx="2036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~ 300 k </a:t>
            </a:r>
            <a:r>
              <a:rPr lang="en-GB" sz="1600" dirty="0" err="1" smtClean="0">
                <a:solidFill>
                  <a:schemeClr val="tx2"/>
                </a:solidFill>
              </a:rPr>
              <a:t>SiPM</a:t>
            </a:r>
            <a:r>
              <a:rPr lang="en-GB" sz="1600" dirty="0" smtClean="0">
                <a:solidFill>
                  <a:schemeClr val="tx2"/>
                </a:solidFill>
              </a:rPr>
              <a:t> channels</a:t>
            </a:r>
          </a:p>
        </p:txBody>
      </p:sp>
      <p:cxnSp>
        <p:nvCxnSpPr>
          <p:cNvPr id="63" name="Straight Connector 62"/>
          <p:cNvCxnSpPr/>
          <p:nvPr/>
        </p:nvCxnSpPr>
        <p:spPr>
          <a:xfrm flipH="1" flipV="1">
            <a:off x="1844450" y="5248250"/>
            <a:ext cx="197745" cy="1208828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 flipV="1">
            <a:off x="1936279" y="5255870"/>
            <a:ext cx="8587" cy="118779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1826171" y="5255870"/>
            <a:ext cx="216024" cy="1195486"/>
          </a:xfrm>
          <a:prstGeom prst="line">
            <a:avLst/>
          </a:prstGeom>
          <a:ln w="31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9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"/>
    </mc:Choice>
    <mc:Fallback xmlns="">
      <p:transition spd="slow" advTm="277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66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404664"/>
            <a:ext cx="2689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R&amp;D for </a:t>
            </a:r>
            <a:r>
              <a:rPr lang="en-GB" b="1" dirty="0" err="1" smtClean="0">
                <a:solidFill>
                  <a:srgbClr val="C00000"/>
                </a:solidFill>
              </a:rPr>
              <a:t>LHCb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SciFi</a:t>
            </a:r>
            <a:r>
              <a:rPr lang="en-GB" b="1" dirty="0" smtClean="0">
                <a:solidFill>
                  <a:srgbClr val="C00000"/>
                </a:solidFill>
              </a:rPr>
              <a:t> tracker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980728"/>
            <a:ext cx="48245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 smtClean="0">
                <a:solidFill>
                  <a:schemeClr val="tx2"/>
                </a:solidFill>
              </a:rPr>
              <a:t>Main challenges: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C00000"/>
                </a:solidFill>
              </a:rPr>
              <a:t>Rad hardness of </a:t>
            </a:r>
            <a:r>
              <a:rPr lang="en-GB" sz="1600" b="1" dirty="0" err="1" smtClean="0">
                <a:solidFill>
                  <a:srgbClr val="C00000"/>
                </a:solidFill>
              </a:rPr>
              <a:t>SiPM</a:t>
            </a:r>
            <a:r>
              <a:rPr lang="en-GB" sz="1600" b="1" dirty="0" smtClean="0">
                <a:solidFill>
                  <a:srgbClr val="C00000"/>
                </a:solidFill>
              </a:rPr>
              <a:t> </a:t>
            </a:r>
            <a:r>
              <a:rPr lang="en-GB" sz="1600" dirty="0" smtClean="0">
                <a:solidFill>
                  <a:schemeClr val="tx2"/>
                </a:solidFill>
              </a:rPr>
              <a:t>(10 years ~ 6·10</a:t>
            </a:r>
            <a:r>
              <a:rPr lang="en-GB" sz="1600" baseline="30000" dirty="0" smtClean="0">
                <a:solidFill>
                  <a:schemeClr val="tx2"/>
                </a:solidFill>
              </a:rPr>
              <a:t>11</a:t>
            </a:r>
            <a:r>
              <a:rPr lang="en-GB" sz="1600" dirty="0" smtClean="0">
                <a:solidFill>
                  <a:schemeClr val="tx2"/>
                </a:solidFill>
              </a:rPr>
              <a:t> n/cm</a:t>
            </a:r>
            <a:r>
              <a:rPr lang="en-GB" sz="1600" baseline="30000" dirty="0" smtClean="0">
                <a:solidFill>
                  <a:schemeClr val="tx2"/>
                </a:solidFill>
              </a:rPr>
              <a:t>2</a:t>
            </a:r>
            <a:r>
              <a:rPr lang="en-GB" sz="1600" dirty="0" smtClean="0">
                <a:solidFill>
                  <a:schemeClr val="tx2"/>
                </a:solidFill>
              </a:rPr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(Rad hardness of </a:t>
            </a:r>
            <a:r>
              <a:rPr lang="en-GB" sz="1600" dirty="0" err="1" smtClean="0">
                <a:solidFill>
                  <a:schemeClr val="tx2"/>
                </a:solidFill>
              </a:rPr>
              <a:t>scint</a:t>
            </a:r>
            <a:r>
              <a:rPr lang="en-GB" sz="1600" dirty="0" smtClean="0">
                <a:solidFill>
                  <a:schemeClr val="tx2"/>
                </a:solidFill>
              </a:rPr>
              <a:t>. Fibres (10 years ~ 30 </a:t>
            </a:r>
            <a:r>
              <a:rPr lang="en-GB" sz="1600" dirty="0" err="1" smtClean="0">
                <a:solidFill>
                  <a:schemeClr val="tx2"/>
                </a:solidFill>
              </a:rPr>
              <a:t>kGy</a:t>
            </a:r>
            <a:r>
              <a:rPr lang="en-GB" sz="1600" dirty="0" smtClean="0">
                <a:solidFill>
                  <a:schemeClr val="tx2"/>
                </a:solidFill>
              </a:rPr>
              <a:t>))  </a:t>
            </a:r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1008"/>
            <a:ext cx="4253483" cy="2872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4156" y="1842502"/>
            <a:ext cx="64679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u="sng" dirty="0" smtClean="0">
                <a:solidFill>
                  <a:schemeClr val="tx2"/>
                </a:solidFill>
              </a:rPr>
              <a:t>Main observation:</a:t>
            </a:r>
            <a:r>
              <a:rPr lang="en-GB" sz="1600" dirty="0" smtClean="0">
                <a:solidFill>
                  <a:schemeClr val="tx2"/>
                </a:solidFill>
              </a:rPr>
              <a:t> dark current / dark rate increase linearly with the NIEL</a:t>
            </a:r>
          </a:p>
          <a:p>
            <a:endParaRPr lang="en-GB" sz="1600" dirty="0" smtClean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In analogy to a standard </a:t>
            </a:r>
            <a:r>
              <a:rPr lang="en-GB" sz="1600" dirty="0" err="1" smtClean="0">
                <a:solidFill>
                  <a:schemeClr val="tx2"/>
                </a:solidFill>
              </a:rPr>
              <a:t>pn</a:t>
            </a:r>
            <a:r>
              <a:rPr lang="en-GB" sz="1600" dirty="0" smtClean="0">
                <a:solidFill>
                  <a:schemeClr val="tx2"/>
                </a:solidFill>
              </a:rPr>
              <a:t> detector…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487880" y="2904273"/>
            <a:ext cx="36584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/>
              <a:t>I</a:t>
            </a:r>
            <a:r>
              <a:rPr lang="en-GB" sz="1600" baseline="-25000" dirty="0"/>
              <a:t>d</a:t>
            </a:r>
            <a:r>
              <a:rPr lang="en-GB" sz="1600" dirty="0"/>
              <a:t>~</a:t>
            </a:r>
            <a:r>
              <a:rPr lang="el-GR" sz="1600" dirty="0" smtClean="0"/>
              <a:t>α</a:t>
            </a:r>
            <a:r>
              <a:rPr lang="en-GB" sz="1600" dirty="0"/>
              <a:t>·</a:t>
            </a:r>
            <a:r>
              <a:rPr lang="el-GR" sz="1600" dirty="0" smtClean="0"/>
              <a:t>Φ</a:t>
            </a:r>
            <a:r>
              <a:rPr lang="en-GB" sz="1600" baseline="-25000" dirty="0" smtClean="0"/>
              <a:t>(1 MeV n eq.)</a:t>
            </a:r>
            <a:r>
              <a:rPr lang="en-GB" sz="1600" dirty="0" smtClean="0"/>
              <a:t> ·</a:t>
            </a:r>
            <a:r>
              <a:rPr lang="en-GB" sz="1600" dirty="0" err="1" smtClean="0"/>
              <a:t>V</a:t>
            </a:r>
            <a:r>
              <a:rPr lang="en-GB" sz="1600" baseline="-25000" dirty="0" err="1" smtClean="0"/>
              <a:t>eff</a:t>
            </a:r>
            <a:r>
              <a:rPr lang="en-GB" sz="1600" dirty="0" smtClean="0"/>
              <a:t> ·G    (</a:t>
            </a:r>
            <a:r>
              <a:rPr lang="el-GR" sz="1600" dirty="0" smtClean="0"/>
              <a:t>α</a:t>
            </a:r>
            <a:r>
              <a:rPr lang="en-GB" sz="1600" dirty="0" smtClean="0"/>
              <a:t> = 3·10</a:t>
            </a:r>
            <a:r>
              <a:rPr lang="en-GB" sz="1600" baseline="30000" dirty="0" smtClean="0"/>
              <a:t>17</a:t>
            </a:r>
            <a:r>
              <a:rPr lang="en-GB" sz="1600" dirty="0" smtClean="0"/>
              <a:t> </a:t>
            </a:r>
            <a:r>
              <a:rPr lang="en-GB" sz="1600" dirty="0" err="1" smtClean="0"/>
              <a:t>A·cm</a:t>
            </a:r>
            <a:r>
              <a:rPr lang="en-GB" sz="1600" dirty="0" smtClean="0"/>
              <a:t>)</a:t>
            </a:r>
            <a:endParaRPr lang="en-GB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594030" y="5718848"/>
            <a:ext cx="10230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~10 MHz/mm</a:t>
            </a:r>
            <a:r>
              <a:rPr lang="en-GB" sz="1100" baseline="30000" dirty="0" smtClean="0"/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04591" y="4771988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~100 MHz/mm</a:t>
            </a:r>
            <a:r>
              <a:rPr lang="en-GB" sz="1100" baseline="30000" dirty="0" smtClean="0"/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51920" y="3725917"/>
            <a:ext cx="9204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~1 GHz/mm</a:t>
            </a:r>
            <a:r>
              <a:rPr lang="en-GB" sz="1100" baseline="30000" dirty="0" smtClean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6490940"/>
            <a:ext cx="24336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/>
              <a:t>I. </a:t>
            </a:r>
            <a:r>
              <a:rPr lang="en-GB" sz="1050" dirty="0" err="1" smtClean="0"/>
              <a:t>Musienko</a:t>
            </a:r>
            <a:r>
              <a:rPr lang="en-GB" sz="1050" dirty="0" smtClean="0"/>
              <a:t>, </a:t>
            </a:r>
            <a:r>
              <a:rPr lang="en-GB" sz="1050" dirty="0" err="1" smtClean="0"/>
              <a:t>SiPM</a:t>
            </a:r>
            <a:r>
              <a:rPr lang="en-GB" sz="1050" dirty="0" smtClean="0"/>
              <a:t> workshop, CERN 2011.</a:t>
            </a: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483" y="3469205"/>
            <a:ext cx="4203990" cy="290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32040" y="2423790"/>
            <a:ext cx="3672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But also gain starts to drop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Devices with smaller cell size and fast cell recovery survive longer</a:t>
            </a:r>
          </a:p>
        </p:txBody>
      </p:sp>
    </p:spTree>
    <p:extLst>
      <p:ext uri="{BB962C8B-B14F-4D97-AF65-F5344CB8AC3E}">
        <p14:creationId xmlns:p14="http://schemas.microsoft.com/office/powerpoint/2010/main" val="316978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"/>
    </mc:Choice>
    <mc:Fallback xmlns="">
      <p:transition spd="slow" advTm="156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35EFC7-02DB-4915-9078-4563B1A98563}" type="slidenum">
              <a:rPr lang="en-GB"/>
              <a:pPr>
                <a:defRPr/>
              </a:pPr>
              <a:t>67</a:t>
            </a:fld>
            <a:endParaRPr lang="en-GB"/>
          </a:p>
        </p:txBody>
      </p:sp>
      <p:pic>
        <p:nvPicPr>
          <p:cNvPr id="11880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6758"/>
          <a:stretch/>
        </p:blipFill>
        <p:spPr bwMode="auto">
          <a:xfrm>
            <a:off x="1547664" y="1052736"/>
            <a:ext cx="6101636" cy="506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96" name="ZoneTexte 36"/>
          <p:cNvSpPr txBox="1">
            <a:spLocks noChangeArrowheads="1"/>
          </p:cNvSpPr>
          <p:nvPr/>
        </p:nvSpPr>
        <p:spPr bwMode="auto">
          <a:xfrm>
            <a:off x="500063" y="5072063"/>
            <a:ext cx="267176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Calibri" pitchFamily="34" charset="0"/>
              </a:rPr>
              <a:t>increase due to scintillation of the glass window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78052" y="6186790"/>
            <a:ext cx="955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time (ns)</a:t>
            </a:r>
          </a:p>
        </p:txBody>
      </p:sp>
    </p:spTree>
    <p:extLst>
      <p:ext uri="{BB962C8B-B14F-4D97-AF65-F5344CB8AC3E}">
        <p14:creationId xmlns:p14="http://schemas.microsoft.com/office/powerpoint/2010/main" val="180458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"/>
    </mc:Choice>
    <mc:Fallback xmlns="">
      <p:transition spd="slow" advTm="138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 noChangeArrowheads="1"/>
          </p:cNvPicPr>
          <p:nvPr/>
        </p:nvPicPr>
        <p:blipFill rotWithShape="1">
          <a:blip r:embed="rId2" cstate="print"/>
          <a:srcRect l="2590" t="17488" r="2293" b="10042"/>
          <a:stretch/>
        </p:blipFill>
        <p:spPr bwMode="auto">
          <a:xfrm>
            <a:off x="1043608" y="2636912"/>
            <a:ext cx="6084118" cy="325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68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052736"/>
            <a:ext cx="583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Cooling helps a lot. Every 8K reduce the dark noise by a factor 2</a:t>
            </a:r>
          </a:p>
        </p:txBody>
      </p:sp>
      <p:sp>
        <p:nvSpPr>
          <p:cNvPr id="4" name="Left Arrow 3"/>
          <p:cNvSpPr/>
          <p:nvPr/>
        </p:nvSpPr>
        <p:spPr>
          <a:xfrm rot="16692974">
            <a:off x="2361059" y="2462950"/>
            <a:ext cx="216024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eft Arrow 5"/>
          <p:cNvSpPr/>
          <p:nvPr/>
        </p:nvSpPr>
        <p:spPr>
          <a:xfrm rot="16692974">
            <a:off x="2793107" y="2519718"/>
            <a:ext cx="216024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eft Arrow 6"/>
          <p:cNvSpPr/>
          <p:nvPr/>
        </p:nvSpPr>
        <p:spPr>
          <a:xfrm rot="16692974">
            <a:off x="3657203" y="2538082"/>
            <a:ext cx="216024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eft Arrow 7"/>
          <p:cNvSpPr/>
          <p:nvPr/>
        </p:nvSpPr>
        <p:spPr>
          <a:xfrm rot="16692974">
            <a:off x="4766717" y="2538082"/>
            <a:ext cx="216024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132280" y="2060848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+20°C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71800" y="2060848"/>
            <a:ext cx="466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0°C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91880" y="2060848"/>
            <a:ext cx="6335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-20°C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6565" y="2060848"/>
            <a:ext cx="6335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-40°C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7064" y="6289575"/>
            <a:ext cx="5863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chemeClr val="tx2"/>
                </a:solidFill>
              </a:rPr>
              <a:t>Dark current (Hamamatsu </a:t>
            </a:r>
            <a:r>
              <a:rPr lang="en-GB" sz="1400" dirty="0" err="1" smtClean="0">
                <a:solidFill>
                  <a:schemeClr val="tx2"/>
                </a:solidFill>
              </a:rPr>
              <a:t>SiPM</a:t>
            </a:r>
            <a:r>
              <a:rPr lang="en-GB" sz="1400" dirty="0" smtClean="0">
                <a:solidFill>
                  <a:schemeClr val="tx2"/>
                </a:solidFill>
              </a:rPr>
              <a:t> module of 128 </a:t>
            </a:r>
            <a:r>
              <a:rPr lang="en-GB" sz="1400" dirty="0" err="1" smtClean="0">
                <a:solidFill>
                  <a:schemeClr val="tx2"/>
                </a:solidFill>
              </a:rPr>
              <a:t>ch</a:t>
            </a:r>
            <a:r>
              <a:rPr lang="en-GB" sz="1400" dirty="0">
                <a:solidFill>
                  <a:schemeClr val="tx2"/>
                </a:solidFill>
              </a:rPr>
              <a:t> </a:t>
            </a:r>
            <a:r>
              <a:rPr lang="en-GB" sz="1400" dirty="0" smtClean="0">
                <a:solidFill>
                  <a:schemeClr val="tx2"/>
                </a:solidFill>
              </a:rPr>
              <a:t>à 0.25 × 1.1 mm</a:t>
            </a:r>
            <a:r>
              <a:rPr lang="en-GB" sz="1400" baseline="30000" dirty="0" smtClean="0">
                <a:solidFill>
                  <a:schemeClr val="tx2"/>
                </a:solidFill>
              </a:rPr>
              <a:t>2</a:t>
            </a:r>
            <a:r>
              <a:rPr lang="en-GB" sz="1400" dirty="0" smtClean="0">
                <a:solidFill>
                  <a:schemeClr val="tx2"/>
                </a:solidFill>
              </a:rPr>
              <a:t> ~ 35 mm</a:t>
            </a:r>
            <a:r>
              <a:rPr lang="en-GB" sz="1400" baseline="30000" dirty="0" smtClean="0">
                <a:solidFill>
                  <a:schemeClr val="tx2"/>
                </a:solidFill>
              </a:rPr>
              <a:t>2</a:t>
            </a:r>
            <a:r>
              <a:rPr lang="en-GB" sz="1400" dirty="0" smtClean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49241" y="1635086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But also reducing overvoltage, increase threshold, clustering, short shaping time, …</a:t>
            </a:r>
          </a:p>
          <a:p>
            <a:r>
              <a:rPr lang="en-GB" sz="1600" dirty="0">
                <a:solidFill>
                  <a:schemeClr val="tx2"/>
                </a:solidFill>
              </a:rPr>
              <a:t>c</a:t>
            </a:r>
            <a:r>
              <a:rPr lang="en-GB" sz="1600" dirty="0" smtClean="0">
                <a:solidFill>
                  <a:schemeClr val="tx2"/>
                </a:solidFill>
              </a:rPr>
              <a:t>an save you </a:t>
            </a:r>
            <a:r>
              <a:rPr lang="en-GB" sz="1600" dirty="0" smtClean="0">
                <a:solidFill>
                  <a:schemeClr val="tx2"/>
                </a:solidFill>
                <a:sym typeface="Wingdings" pitchFamily="2" charset="2"/>
              </a:rPr>
              <a:t></a:t>
            </a:r>
            <a:r>
              <a:rPr lang="en-GB" sz="1600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2528922" y="4138041"/>
            <a:ext cx="15279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>
                <a:solidFill>
                  <a:srgbClr val="FF0000"/>
                </a:solidFill>
              </a:rPr>
              <a:t>Nominal operation point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7780" y="2296806"/>
            <a:ext cx="1687193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After 1·10</a:t>
            </a:r>
            <a:r>
              <a:rPr lang="en-GB" sz="1600" baseline="30000" dirty="0" smtClean="0">
                <a:solidFill>
                  <a:schemeClr val="tx2"/>
                </a:solidFill>
              </a:rPr>
              <a:t>11 </a:t>
            </a:r>
            <a:r>
              <a:rPr lang="en-GB" sz="1600" dirty="0" smtClean="0">
                <a:solidFill>
                  <a:schemeClr val="tx2"/>
                </a:solidFill>
              </a:rPr>
              <a:t>n/cm</a:t>
            </a:r>
            <a:r>
              <a:rPr lang="en-GB" sz="1600" baseline="30000" dirty="0" smtClean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 rot="18000000">
            <a:off x="4283720" y="4235178"/>
            <a:ext cx="10086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tx2"/>
                </a:solidFill>
              </a:rPr>
              <a:t>2.5·10</a:t>
            </a:r>
            <a:r>
              <a:rPr lang="en-GB" sz="1100" baseline="30000" dirty="0" smtClean="0">
                <a:solidFill>
                  <a:schemeClr val="tx2"/>
                </a:solidFill>
              </a:rPr>
              <a:t>10 </a:t>
            </a:r>
            <a:r>
              <a:rPr lang="en-GB" sz="1100" dirty="0" smtClean="0">
                <a:solidFill>
                  <a:schemeClr val="tx2"/>
                </a:solidFill>
              </a:rPr>
              <a:t>n/cm</a:t>
            </a:r>
            <a:r>
              <a:rPr lang="en-GB" sz="1100" baseline="30000" dirty="0" smtClean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 rot="20700000">
            <a:off x="4372053" y="5178296"/>
            <a:ext cx="13941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chemeClr val="tx2"/>
                </a:solidFill>
              </a:rPr>
              <a:t>Non-</a:t>
            </a:r>
            <a:r>
              <a:rPr lang="en-GB" sz="1400" dirty="0" err="1" smtClean="0">
                <a:solidFill>
                  <a:schemeClr val="tx2"/>
                </a:solidFill>
              </a:rPr>
              <a:t>irrad</a:t>
            </a:r>
            <a:r>
              <a:rPr lang="en-GB" sz="1400" dirty="0" smtClean="0">
                <a:solidFill>
                  <a:schemeClr val="tx2"/>
                </a:solidFill>
              </a:rPr>
              <a:t> (20°C)</a:t>
            </a:r>
            <a:endParaRPr lang="en-GB" sz="1100" baseline="30000" dirty="0" smtClean="0">
              <a:solidFill>
                <a:schemeClr val="tx2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3232423" y="2591726"/>
            <a:ext cx="0" cy="30915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0960" y="5225841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G. </a:t>
            </a:r>
            <a:r>
              <a:rPr lang="en-GB" sz="1000" dirty="0" err="1" smtClean="0"/>
              <a:t>Häfeli</a:t>
            </a:r>
            <a:r>
              <a:rPr lang="en-GB" sz="1000" dirty="0" smtClean="0"/>
              <a:t>, EPFL</a:t>
            </a:r>
          </a:p>
          <a:p>
            <a:r>
              <a:rPr lang="en-GB" sz="1000" dirty="0" smtClean="0"/>
              <a:t>(</a:t>
            </a:r>
            <a:r>
              <a:rPr lang="en-GB" sz="1000" dirty="0" err="1" smtClean="0"/>
              <a:t>LHCb</a:t>
            </a:r>
            <a:r>
              <a:rPr lang="en-GB" sz="1000" dirty="0" smtClean="0"/>
              <a:t> </a:t>
            </a:r>
            <a:r>
              <a:rPr lang="en-GB" sz="1000" dirty="0" err="1" smtClean="0"/>
              <a:t>SciFi</a:t>
            </a:r>
            <a:r>
              <a:rPr lang="en-GB" sz="1000" dirty="0" smtClean="0"/>
              <a:t>)</a:t>
            </a:r>
          </a:p>
        </p:txBody>
      </p:sp>
      <p:sp>
        <p:nvSpPr>
          <p:cNvPr id="23" name="TextBox 12"/>
          <p:cNvSpPr txBox="1"/>
          <p:nvPr/>
        </p:nvSpPr>
        <p:spPr>
          <a:xfrm rot="16200000">
            <a:off x="522864" y="3953322"/>
            <a:ext cx="121719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Current [</a:t>
            </a:r>
            <a:r>
              <a:rPr lang="en-US" sz="1600" dirty="0" err="1" smtClean="0"/>
              <a:t>uA</a:t>
            </a:r>
            <a:r>
              <a:rPr lang="en-US" sz="1600" dirty="0" smtClean="0"/>
              <a:t>]</a:t>
            </a:r>
            <a:endParaRPr lang="en-US" sz="1600" dirty="0"/>
          </a:p>
        </p:txBody>
      </p:sp>
      <p:sp>
        <p:nvSpPr>
          <p:cNvPr id="24" name="TextBox 13"/>
          <p:cNvSpPr txBox="1"/>
          <p:nvPr/>
        </p:nvSpPr>
        <p:spPr>
          <a:xfrm>
            <a:off x="2189386" y="5898758"/>
            <a:ext cx="4182814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Bias Voltage [V]  (corrected for 25</a:t>
            </a:r>
            <a:r>
              <a:rPr lang="en-US" sz="1600" baseline="30000" dirty="0" smtClean="0"/>
              <a:t>o</a:t>
            </a:r>
            <a:r>
              <a:rPr lang="en-US" sz="1600" dirty="0" smtClean="0"/>
              <a:t>C)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5844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"/>
    </mc:Choice>
    <mc:Fallback xmlns="">
      <p:transition spd="slow" advTm="415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69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153358"/>
            <a:ext cx="69127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solidFill>
                  <a:schemeClr val="tx2"/>
                </a:solidFill>
              </a:rPr>
              <a:t>SiPMs</a:t>
            </a:r>
            <a:r>
              <a:rPr lang="en-GB" sz="1600" dirty="0" smtClean="0">
                <a:solidFill>
                  <a:schemeClr val="tx2"/>
                </a:solidFill>
              </a:rPr>
              <a:t> are photodetectors with </a:t>
            </a:r>
            <a:r>
              <a:rPr lang="en-GB" sz="1600" dirty="0" smtClean="0">
                <a:solidFill>
                  <a:srgbClr val="C00000"/>
                </a:solidFill>
              </a:rPr>
              <a:t>great properties </a:t>
            </a:r>
            <a:r>
              <a:rPr lang="en-GB" sz="1600" dirty="0" smtClean="0">
                <a:solidFill>
                  <a:schemeClr val="tx2"/>
                </a:solidFill>
              </a:rPr>
              <a:t>(sensitivity, gain, compactness, simplicity) and a few limitations (dark noise, rad. </a:t>
            </a:r>
            <a:r>
              <a:rPr lang="en-GB" sz="1600" dirty="0">
                <a:solidFill>
                  <a:schemeClr val="tx2"/>
                </a:solidFill>
              </a:rPr>
              <a:t>t</a:t>
            </a:r>
            <a:r>
              <a:rPr lang="en-GB" sz="1600" dirty="0" smtClean="0">
                <a:solidFill>
                  <a:schemeClr val="tx2"/>
                </a:solidFill>
              </a:rPr>
              <a:t>olerance, dynamic range, rel. high cost). </a:t>
            </a:r>
          </a:p>
          <a:p>
            <a:endParaRPr lang="en-GB" sz="1600" dirty="0" smtClean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In the past decade they have stimulated huge interest (by research teams, industry) and </a:t>
            </a:r>
            <a:r>
              <a:rPr lang="en-GB" sz="1600" dirty="0" smtClean="0">
                <a:solidFill>
                  <a:srgbClr val="C00000"/>
                </a:solidFill>
              </a:rPr>
              <a:t>their properties improved a lot</a:t>
            </a:r>
            <a:r>
              <a:rPr lang="en-GB" sz="1600" dirty="0" smtClean="0">
                <a:solidFill>
                  <a:schemeClr val="tx2"/>
                </a:solidFill>
              </a:rPr>
              <a:t>. They enabled new applications and will continue to do so.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rgbClr val="C00000"/>
                </a:solidFill>
              </a:rPr>
              <a:t>Digital </a:t>
            </a:r>
            <a:r>
              <a:rPr lang="en-GB" sz="1600" dirty="0" err="1" smtClean="0">
                <a:solidFill>
                  <a:srgbClr val="C00000"/>
                </a:solidFill>
              </a:rPr>
              <a:t>SiPM</a:t>
            </a:r>
            <a:r>
              <a:rPr lang="en-GB" sz="1600" dirty="0" smtClean="0">
                <a:solidFill>
                  <a:srgbClr val="C00000"/>
                </a:solidFill>
              </a:rPr>
              <a:t> technology is a consequent next step</a:t>
            </a:r>
            <a:r>
              <a:rPr lang="en-GB" sz="1600" dirty="0" smtClean="0">
                <a:solidFill>
                  <a:schemeClr val="tx2"/>
                </a:solidFill>
              </a:rPr>
              <a:t>. Their acceptance by the market depends on many other aspects.    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rgbClr val="C00000"/>
                </a:solidFill>
              </a:rPr>
              <a:t>AX-PET </a:t>
            </a:r>
            <a:r>
              <a:rPr lang="en-GB" sz="1600" dirty="0" smtClean="0">
                <a:solidFill>
                  <a:schemeClr val="tx2"/>
                </a:solidFill>
              </a:rPr>
              <a:t>is an example of a detector concept which would be very difficult to implement without </a:t>
            </a:r>
            <a:r>
              <a:rPr lang="en-GB" sz="1600" dirty="0" err="1" smtClean="0">
                <a:solidFill>
                  <a:schemeClr val="tx2"/>
                </a:solidFill>
              </a:rPr>
              <a:t>SiPMs</a:t>
            </a:r>
            <a:r>
              <a:rPr lang="en-GB" sz="1600" dirty="0" smtClean="0">
                <a:solidFill>
                  <a:schemeClr val="tx2"/>
                </a:solidFill>
              </a:rPr>
              <a:t>. It </a:t>
            </a:r>
            <a:r>
              <a:rPr lang="en-GB" sz="1600" dirty="0" smtClean="0">
                <a:solidFill>
                  <a:srgbClr val="C00000"/>
                </a:solidFill>
              </a:rPr>
              <a:t>overcomes the sensitivity-resolution dilemma </a:t>
            </a:r>
            <a:r>
              <a:rPr lang="en-GB" sz="1600" dirty="0" smtClean="0">
                <a:solidFill>
                  <a:schemeClr val="tx2"/>
                </a:solidFill>
              </a:rPr>
              <a:t>of standard PET detectors. Its acceptance </a:t>
            </a:r>
            <a:r>
              <a:rPr lang="en-GB" sz="1600" dirty="0">
                <a:solidFill>
                  <a:schemeClr val="tx2"/>
                </a:solidFill>
              </a:rPr>
              <a:t>by the market </a:t>
            </a:r>
            <a:r>
              <a:rPr lang="en-GB" sz="1600" dirty="0" smtClean="0">
                <a:solidFill>
                  <a:schemeClr val="tx2"/>
                </a:solidFill>
              </a:rPr>
              <a:t>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306241"/>
            <a:ext cx="3190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srgbClr val="C00000"/>
                </a:solidFill>
              </a:rPr>
              <a:t>Summary / Conclusions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5501172"/>
            <a:ext cx="756084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Many thanks to my AX-PET colleagues Chiara Casella (ETH Zurich) and Matthieu Heller (CERN) for many plots and schematics used in this talk. Thanks also to Felix Sefkow for CALICE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1600" dirty="0" smtClean="0">
                <a:solidFill>
                  <a:schemeClr val="tx2"/>
                </a:solidFill>
              </a:rPr>
              <a:t>material.  </a:t>
            </a:r>
          </a:p>
        </p:txBody>
      </p:sp>
    </p:spTree>
    <p:extLst>
      <p:ext uri="{BB962C8B-B14F-4D97-AF65-F5344CB8AC3E}">
        <p14:creationId xmlns:p14="http://schemas.microsoft.com/office/powerpoint/2010/main" val="170751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214"/>
    </mc:Choice>
    <mc:Fallback xmlns="">
      <p:transition spd="slow" advTm="105214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apod.nasa.gov/apod/image/0407/moussette_aur16jul1_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6" y="0"/>
            <a:ext cx="9501783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70</a:t>
            </a:fld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1403647" y="1176954"/>
            <a:ext cx="6768753" cy="1728192"/>
          </a:xfrm>
          <a:prstGeom prst="cloud">
            <a:avLst/>
          </a:prstGeom>
          <a:gradFill>
            <a:gsLst>
              <a:gs pos="6000">
                <a:srgbClr val="A603AB"/>
              </a:gs>
              <a:gs pos="21001">
                <a:srgbClr val="0819FB"/>
              </a:gs>
              <a:gs pos="39000">
                <a:srgbClr val="1A8D48"/>
              </a:gs>
              <a:gs pos="64000">
                <a:srgbClr val="FFFF00"/>
              </a:gs>
              <a:gs pos="83000">
                <a:srgbClr val="EE3F17"/>
              </a:gs>
              <a:gs pos="100000">
                <a:srgbClr val="E81766"/>
              </a:gs>
              <a:gs pos="100000">
                <a:srgbClr val="A603A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srgbClr val="002060"/>
                </a:solidFill>
                <a:latin typeface="Lucida Calligraphy" pitchFamily="66" charset="0"/>
              </a:rPr>
              <a:t>Many thanks for your interest !</a:t>
            </a:r>
            <a:endParaRPr lang="en-GB" sz="3600" dirty="0">
              <a:solidFill>
                <a:srgbClr val="002060"/>
              </a:solidFill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31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2"/>
    </mc:Choice>
    <mc:Fallback xmlns="">
      <p:transition spd="slow" advTm="3902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71</a:t>
            </a:fld>
            <a:endParaRPr lang="en-GB" dirty="0"/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052513"/>
            <a:ext cx="6553200" cy="54308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6705600" y="1371600"/>
            <a:ext cx="1447800" cy="9906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buClr>
                <a:schemeClr val="hlink"/>
              </a:buClr>
              <a:buSzPct val="70000"/>
            </a:pPr>
            <a:r>
              <a:rPr lang="en-US" sz="1600">
                <a:latin typeface="Calibri" pitchFamily="34" charset="0"/>
              </a:rPr>
              <a:t>At long </a:t>
            </a:r>
            <a:r>
              <a:rPr lang="en-US" sz="1600">
                <a:latin typeface="Symbol" pitchFamily="18" charset="2"/>
              </a:rPr>
              <a:t>l</a:t>
            </a:r>
            <a:r>
              <a:rPr lang="en-US" sz="1600">
                <a:latin typeface="Calibri" pitchFamily="34" charset="0"/>
              </a:rPr>
              <a:t>, temperature effects dominate</a:t>
            </a:r>
            <a:endParaRPr lang="en-GB" sz="1600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323364"/>
            <a:ext cx="2697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Light absorption in Silicon </a:t>
            </a:r>
          </a:p>
        </p:txBody>
      </p:sp>
    </p:spTree>
    <p:extLst>
      <p:ext uri="{BB962C8B-B14F-4D97-AF65-F5344CB8AC3E}">
        <p14:creationId xmlns:p14="http://schemas.microsoft.com/office/powerpoint/2010/main" val="158179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72</a:t>
            </a:fld>
            <a:endParaRPr lang="en-GB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93" y="980728"/>
            <a:ext cx="4962525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/>
          <a:srcRect l="56865"/>
          <a:stretch/>
        </p:blipFill>
        <p:spPr>
          <a:xfrm>
            <a:off x="3397946" y="4404403"/>
            <a:ext cx="3495402" cy="23032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2041" y="5369901"/>
            <a:ext cx="1378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! not to scale !</a:t>
            </a:r>
          </a:p>
        </p:txBody>
      </p:sp>
      <p:cxnSp>
        <p:nvCxnSpPr>
          <p:cNvPr id="7" name="Straight Arrow Connector 6"/>
          <p:cNvCxnSpPr>
            <a:stCxn id="13" idx="0"/>
          </p:cNvCxnSpPr>
          <p:nvPr/>
        </p:nvCxnSpPr>
        <p:spPr>
          <a:xfrm flipH="1" flipV="1">
            <a:off x="4328845" y="3717032"/>
            <a:ext cx="746735" cy="721254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489085" y="3068961"/>
            <a:ext cx="144016" cy="1440159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052720" y="4438286"/>
            <a:ext cx="45719" cy="198251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5336957" y="4437112"/>
            <a:ext cx="45719" cy="198251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15" name="Rectangle 14"/>
          <p:cNvSpPr/>
          <p:nvPr/>
        </p:nvSpPr>
        <p:spPr>
          <a:xfrm>
            <a:off x="5624989" y="4470825"/>
            <a:ext cx="45719" cy="198251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876827" y="4456162"/>
            <a:ext cx="45719" cy="198251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6155334" y="4509120"/>
            <a:ext cx="45719" cy="198251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6443366" y="4470825"/>
            <a:ext cx="45719" cy="198251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62681" y="2138283"/>
            <a:ext cx="28354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Extrapolation to d=0 reduces beam spot size to the true source size (250 </a:t>
            </a:r>
            <a:r>
              <a:rPr lang="en-GB" sz="1600" dirty="0" smtClean="0">
                <a:solidFill>
                  <a:schemeClr val="tx2"/>
                </a:solidFill>
                <a:latin typeface="Symbol" pitchFamily="18" charset="2"/>
              </a:rPr>
              <a:t>m</a:t>
            </a:r>
            <a:r>
              <a:rPr lang="en-GB" sz="1600" dirty="0" smtClean="0">
                <a:solidFill>
                  <a:schemeClr val="tx2"/>
                </a:solidFill>
              </a:rPr>
              <a:t>m) and also eliminates the effect of non-</a:t>
            </a:r>
            <a:r>
              <a:rPr lang="en-GB" sz="1600" dirty="0" err="1" smtClean="0">
                <a:solidFill>
                  <a:schemeClr val="tx2"/>
                </a:solidFill>
              </a:rPr>
              <a:t>collinearity</a:t>
            </a:r>
            <a:r>
              <a:rPr lang="en-GB" sz="1600" dirty="0" smtClean="0">
                <a:solidFill>
                  <a:schemeClr val="tx2"/>
                </a:solidFill>
              </a:rPr>
              <a:t> 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387401" y="6419623"/>
            <a:ext cx="676160" cy="11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387401" y="5708455"/>
            <a:ext cx="0" cy="711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548965" y="6352347"/>
            <a:ext cx="2920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tx2"/>
                </a:solidFill>
              </a:rPr>
              <a:t>d</a:t>
            </a:r>
            <a:endParaRPr lang="en-GB" sz="1600" dirty="0"/>
          </a:p>
        </p:txBody>
      </p:sp>
      <p:sp>
        <p:nvSpPr>
          <p:cNvPr id="29" name="Rectangle 28"/>
          <p:cNvSpPr/>
          <p:nvPr/>
        </p:nvSpPr>
        <p:spPr>
          <a:xfrm>
            <a:off x="3392741" y="5570053"/>
            <a:ext cx="7161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small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tagger</a:t>
            </a:r>
            <a:endParaRPr lang="en-GB" sz="1600" dirty="0"/>
          </a:p>
        </p:txBody>
      </p:sp>
      <p:sp>
        <p:nvSpPr>
          <p:cNvPr id="30" name="Rectangle 29"/>
          <p:cNvSpPr/>
          <p:nvPr/>
        </p:nvSpPr>
        <p:spPr>
          <a:xfrm>
            <a:off x="1063938" y="260648"/>
            <a:ext cx="2081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… and </a:t>
            </a:r>
            <a:r>
              <a:rPr lang="en-GB" dirty="0">
                <a:solidFill>
                  <a:srgbClr val="C00000"/>
                </a:solidFill>
              </a:rPr>
              <a:t>its resolution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3871" y="4326186"/>
            <a:ext cx="2493149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dirty="0" err="1">
                <a:solidFill>
                  <a:schemeClr val="tx2"/>
                </a:solidFill>
                <a:latin typeface="Symbol" pitchFamily="18" charset="2"/>
              </a:rPr>
              <a:t>s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z</a:t>
            </a:r>
            <a:r>
              <a:rPr lang="en-GB" sz="1600" dirty="0" smtClean="0">
                <a:solidFill>
                  <a:schemeClr val="tx2"/>
                </a:solidFill>
              </a:rPr>
              <a:t> ~ 0.75 mm  (1 module)  </a:t>
            </a:r>
          </a:p>
          <a:p>
            <a:r>
              <a:rPr lang="en-GB" sz="1200" dirty="0" smtClean="0">
                <a:solidFill>
                  <a:schemeClr val="tx2"/>
                </a:solidFill>
              </a:rPr>
              <a:t>(after subtraction of contribution of finite positron range (0.23 mm)).</a:t>
            </a:r>
          </a:p>
        </p:txBody>
      </p:sp>
    </p:spTree>
    <p:extLst>
      <p:ext uri="{BB962C8B-B14F-4D97-AF65-F5344CB8AC3E}">
        <p14:creationId xmlns:p14="http://schemas.microsoft.com/office/powerpoint/2010/main" val="254058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73</a:t>
            </a:fld>
            <a:endParaRPr lang="en-GB" dirty="0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286894" cy="196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88024" y="4735088"/>
            <a:ext cx="948804" cy="11510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627784" y="4725144"/>
            <a:ext cx="1051424" cy="14401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012160" y="4688613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Initial estimate of the activity distribution f(</a:t>
            </a:r>
            <a:r>
              <a:rPr lang="en-GB" sz="1200" dirty="0" err="1" smtClean="0">
                <a:solidFill>
                  <a:schemeClr val="tx2"/>
                </a:solidFill>
              </a:rPr>
              <a:t>x,y</a:t>
            </a:r>
            <a:r>
              <a:rPr lang="en-GB" sz="1200" dirty="0" smtClean="0">
                <a:solidFill>
                  <a:schemeClr val="tx2"/>
                </a:solidFill>
              </a:rPr>
              <a:t>)</a:t>
            </a:r>
          </a:p>
          <a:p>
            <a:r>
              <a:rPr lang="en-GB" sz="1200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23928" y="4509120"/>
            <a:ext cx="1108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Calculate Forward Projection </a:t>
            </a:r>
          </a:p>
        </p:txBody>
      </p:sp>
      <p:sp>
        <p:nvSpPr>
          <p:cNvPr id="11" name="Up Arrow 10"/>
          <p:cNvSpPr/>
          <p:nvPr/>
        </p:nvSpPr>
        <p:spPr>
          <a:xfrm rot="16200000">
            <a:off x="4153783" y="5156949"/>
            <a:ext cx="360040" cy="3570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Up-Down Arrow 11"/>
          <p:cNvSpPr/>
          <p:nvPr/>
        </p:nvSpPr>
        <p:spPr>
          <a:xfrm>
            <a:off x="2924362" y="3475370"/>
            <a:ext cx="288032" cy="114089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2392753" y="3861138"/>
            <a:ext cx="748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Compare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59113" y="3901978"/>
            <a:ext cx="1040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Converged 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63972" y="5716823"/>
            <a:ext cx="423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>
                <a:solidFill>
                  <a:schemeClr val="tx2"/>
                </a:solidFill>
              </a:rPr>
              <a:t>M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ij</a:t>
            </a:r>
            <a:endParaRPr lang="en-GB" sz="1600" baseline="-25000" dirty="0" smtClean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8024" y="980728"/>
            <a:ext cx="2237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The Forward projection 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requires the knowledge of the so-called system matrix </a:t>
            </a:r>
            <a:r>
              <a:rPr lang="en-GB" sz="1600" dirty="0" err="1" smtClean="0">
                <a:solidFill>
                  <a:schemeClr val="tx2"/>
                </a:solidFill>
              </a:rPr>
              <a:t>M</a:t>
            </a:r>
            <a:r>
              <a:rPr lang="en-GB" sz="1600" baseline="-25000" dirty="0" err="1" smtClean="0">
                <a:solidFill>
                  <a:schemeClr val="tx2"/>
                </a:solidFill>
              </a:rPr>
              <a:t>ij</a:t>
            </a:r>
            <a:endParaRPr lang="en-GB" sz="1600" baseline="-25000" dirty="0" smtClean="0">
              <a:solidFill>
                <a:schemeClr val="tx2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7135105" y="1163569"/>
            <a:ext cx="1492393" cy="14923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7279121" y="1307585"/>
            <a:ext cx="1198499" cy="11984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7514041" y="1549725"/>
            <a:ext cx="763392" cy="72008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178" name="Straight Connector 50177"/>
          <p:cNvCxnSpPr>
            <a:stCxn id="28" idx="0"/>
            <a:endCxn id="28" idx="2"/>
          </p:cNvCxnSpPr>
          <p:nvPr/>
        </p:nvCxnSpPr>
        <p:spPr>
          <a:xfrm>
            <a:off x="7895737" y="1549725"/>
            <a:ext cx="0" cy="72008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81" name="Straight Connector 50180"/>
          <p:cNvCxnSpPr>
            <a:stCxn id="28" idx="1"/>
            <a:endCxn id="28" idx="3"/>
          </p:cNvCxnSpPr>
          <p:nvPr/>
        </p:nvCxnSpPr>
        <p:spPr>
          <a:xfrm>
            <a:off x="7514041" y="1909765"/>
            <a:ext cx="7633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83" name="Straight Connector 50182"/>
          <p:cNvCxnSpPr/>
          <p:nvPr/>
        </p:nvCxnSpPr>
        <p:spPr>
          <a:xfrm>
            <a:off x="7711169" y="1549725"/>
            <a:ext cx="0" cy="72008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8071209" y="1542659"/>
            <a:ext cx="0" cy="72008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85" name="Straight Connector 50184"/>
          <p:cNvCxnSpPr/>
          <p:nvPr/>
        </p:nvCxnSpPr>
        <p:spPr>
          <a:xfrm>
            <a:off x="7514041" y="1739633"/>
            <a:ext cx="7633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87" name="Straight Connector 50186"/>
          <p:cNvCxnSpPr/>
          <p:nvPr/>
        </p:nvCxnSpPr>
        <p:spPr>
          <a:xfrm>
            <a:off x="7514041" y="2099673"/>
            <a:ext cx="7633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89" name="Straight Connector 50188"/>
          <p:cNvCxnSpPr/>
          <p:nvPr/>
        </p:nvCxnSpPr>
        <p:spPr>
          <a:xfrm>
            <a:off x="7514041" y="1648575"/>
            <a:ext cx="7633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514195" y="1832849"/>
            <a:ext cx="7633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522703" y="2002265"/>
            <a:ext cx="7633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7524861" y="2184381"/>
            <a:ext cx="7633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91" name="Straight Connector 50190"/>
          <p:cNvCxnSpPr/>
          <p:nvPr/>
        </p:nvCxnSpPr>
        <p:spPr>
          <a:xfrm>
            <a:off x="7613761" y="1549725"/>
            <a:ext cx="0" cy="72008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7810611" y="1544817"/>
            <a:ext cx="0" cy="72008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988411" y="1549009"/>
            <a:ext cx="0" cy="72008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8172561" y="1549009"/>
            <a:ext cx="0" cy="72008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92" name="Rectangle 50191"/>
          <p:cNvSpPr/>
          <p:nvPr/>
        </p:nvSpPr>
        <p:spPr>
          <a:xfrm rot="21000000">
            <a:off x="7712791" y="1170927"/>
            <a:ext cx="100558" cy="180752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 rot="1140000">
            <a:off x="7599486" y="2462715"/>
            <a:ext cx="100558" cy="180752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194" name="Straight Connector 50193"/>
          <p:cNvCxnSpPr>
            <a:stCxn id="50192" idx="2"/>
            <a:endCxn id="63" idx="0"/>
          </p:cNvCxnSpPr>
          <p:nvPr/>
        </p:nvCxnSpPr>
        <p:spPr>
          <a:xfrm flipH="1">
            <a:off x="7679189" y="1350306"/>
            <a:ext cx="99575" cy="1117333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99" name="Rectangle 50198"/>
          <p:cNvSpPr/>
          <p:nvPr/>
        </p:nvSpPr>
        <p:spPr>
          <a:xfrm>
            <a:off x="7712877" y="1832849"/>
            <a:ext cx="97734" cy="97734"/>
          </a:xfrm>
          <a:prstGeom prst="rect">
            <a:avLst/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200" name="Rectangle 50199"/>
          <p:cNvSpPr/>
          <p:nvPr/>
        </p:nvSpPr>
        <p:spPr>
          <a:xfrm>
            <a:off x="4788024" y="2060848"/>
            <a:ext cx="23067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Its elements describe the probability </a:t>
            </a:r>
            <a:r>
              <a:rPr lang="en-GB" sz="1600" dirty="0">
                <a:solidFill>
                  <a:schemeClr val="tx2"/>
                </a:solidFill>
              </a:rPr>
              <a:t>of the </a:t>
            </a:r>
            <a:r>
              <a:rPr lang="en-GB" sz="1600" dirty="0" smtClean="0">
                <a:solidFill>
                  <a:schemeClr val="tx2"/>
                </a:solidFill>
              </a:rPr>
              <a:t>activity in </a:t>
            </a:r>
            <a:r>
              <a:rPr lang="en-GB" sz="1600" dirty="0">
                <a:solidFill>
                  <a:schemeClr val="tx2"/>
                </a:solidFill>
              </a:rPr>
              <a:t>the j-voxel to </a:t>
            </a:r>
            <a:r>
              <a:rPr lang="en-GB" sz="1600" dirty="0" smtClean="0">
                <a:solidFill>
                  <a:schemeClr val="tx2"/>
                </a:solidFill>
              </a:rPr>
              <a:t>be detected </a:t>
            </a:r>
            <a:r>
              <a:rPr lang="en-GB" sz="1600" dirty="0">
                <a:solidFill>
                  <a:schemeClr val="tx2"/>
                </a:solidFill>
              </a:rPr>
              <a:t>by the </a:t>
            </a:r>
            <a:r>
              <a:rPr lang="en-GB" sz="1600" dirty="0" err="1" smtClean="0">
                <a:solidFill>
                  <a:schemeClr val="tx2"/>
                </a:solidFill>
              </a:rPr>
              <a:t>i</a:t>
            </a:r>
            <a:r>
              <a:rPr lang="en-GB" sz="1600" dirty="0" smtClean="0">
                <a:solidFill>
                  <a:schemeClr val="tx2"/>
                </a:solidFill>
              </a:rPr>
              <a:t>-LOR.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Geometry specific. Needs to be calculated only once, but </a:t>
            </a:r>
            <a:r>
              <a:rPr lang="en-GB" sz="1600" dirty="0" err="1" smtClean="0">
                <a:solidFill>
                  <a:schemeClr val="tx2"/>
                </a:solidFill>
              </a:rPr>
              <a:t>ca</a:t>
            </a:r>
            <a:r>
              <a:rPr lang="en-GB" sz="1600" dirty="0" smtClean="0">
                <a:solidFill>
                  <a:schemeClr val="tx2"/>
                </a:solidFill>
              </a:rPr>
              <a:t> be VERY large. </a:t>
            </a:r>
            <a:endParaRPr lang="en-GB" sz="1600" dirty="0">
              <a:solidFill>
                <a:schemeClr val="tx2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574610" y="978903"/>
            <a:ext cx="2242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smtClean="0">
                <a:solidFill>
                  <a:srgbClr val="C00000"/>
                </a:solidFill>
              </a:rPr>
              <a:t>2. Iterative </a:t>
            </a:r>
            <a:r>
              <a:rPr lang="en-GB" u="sng" dirty="0">
                <a:solidFill>
                  <a:srgbClr val="C00000"/>
                </a:solidFill>
              </a:rPr>
              <a:t>algorithms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52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74</a:t>
            </a:fld>
            <a:endParaRPr lang="en-GB" dirty="0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286894" cy="196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88024" y="4735088"/>
            <a:ext cx="948804" cy="11510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627784" y="4725144"/>
            <a:ext cx="1051424" cy="14401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012160" y="4688613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Initial estimate of the activity distribution f(</a:t>
            </a:r>
            <a:r>
              <a:rPr lang="en-GB" sz="1200" dirty="0" err="1" smtClean="0">
                <a:solidFill>
                  <a:schemeClr val="tx2"/>
                </a:solidFill>
              </a:rPr>
              <a:t>x,y</a:t>
            </a:r>
            <a:r>
              <a:rPr lang="en-GB" sz="1200" dirty="0" smtClean="0">
                <a:solidFill>
                  <a:schemeClr val="tx2"/>
                </a:solidFill>
              </a:rPr>
              <a:t>)</a:t>
            </a:r>
          </a:p>
          <a:p>
            <a:r>
              <a:rPr lang="en-GB" sz="1200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23928" y="4509120"/>
            <a:ext cx="1108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Calculate Forward Projection </a:t>
            </a:r>
          </a:p>
        </p:txBody>
      </p:sp>
      <p:sp>
        <p:nvSpPr>
          <p:cNvPr id="11" name="Up Arrow 10"/>
          <p:cNvSpPr/>
          <p:nvPr/>
        </p:nvSpPr>
        <p:spPr>
          <a:xfrm rot="16200000">
            <a:off x="4153783" y="5156949"/>
            <a:ext cx="360040" cy="3570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Up-Down Arrow 11"/>
          <p:cNvSpPr/>
          <p:nvPr/>
        </p:nvSpPr>
        <p:spPr>
          <a:xfrm>
            <a:off x="2924362" y="3475370"/>
            <a:ext cx="288032" cy="114089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2392753" y="3861138"/>
            <a:ext cx="748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Compare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59113" y="3901978"/>
            <a:ext cx="1040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Converged 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9113" y="3901978"/>
            <a:ext cx="1040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Converged 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88025" y="3060008"/>
            <a:ext cx="948804" cy="1151012"/>
          </a:xfrm>
          <a:prstGeom prst="rect">
            <a:avLst/>
          </a:prstGeom>
          <a:pattFill prst="lgCheck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4644008" y="2636912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Correction matrix</a:t>
            </a:r>
          </a:p>
        </p:txBody>
      </p:sp>
      <p:sp>
        <p:nvSpPr>
          <p:cNvPr id="18" name="Down Arrow 17"/>
          <p:cNvSpPr/>
          <p:nvPr/>
        </p:nvSpPr>
        <p:spPr>
          <a:xfrm rot="14484335">
            <a:off x="4208428" y="3665402"/>
            <a:ext cx="282897" cy="4879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96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7B4A8-0EFA-4111-90AB-4597AAE39938}" type="slidenum">
              <a:rPr lang="en-GB" smtClean="0"/>
              <a:pPr/>
              <a:t>75</a:t>
            </a:fld>
            <a:endParaRPr lang="en-GB" dirty="0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286894" cy="196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88024" y="4735088"/>
            <a:ext cx="948804" cy="11510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627784" y="4725144"/>
            <a:ext cx="1051424" cy="14401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012160" y="4688613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Updated estimates of the activity distribution f(</a:t>
            </a:r>
            <a:r>
              <a:rPr lang="en-GB" sz="1200" dirty="0" err="1" smtClean="0">
                <a:solidFill>
                  <a:schemeClr val="tx2"/>
                </a:solidFill>
              </a:rPr>
              <a:t>x,y</a:t>
            </a:r>
            <a:r>
              <a:rPr lang="en-GB" sz="1200" dirty="0" smtClean="0">
                <a:solidFill>
                  <a:schemeClr val="tx2"/>
                </a:solidFill>
              </a:rPr>
              <a:t>)</a:t>
            </a:r>
          </a:p>
          <a:p>
            <a:r>
              <a:rPr lang="en-GB" sz="1200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23928" y="4509120"/>
            <a:ext cx="1108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Calculate Forward Projection </a:t>
            </a:r>
          </a:p>
        </p:txBody>
      </p:sp>
      <p:sp>
        <p:nvSpPr>
          <p:cNvPr id="11" name="Up Arrow 10"/>
          <p:cNvSpPr/>
          <p:nvPr/>
        </p:nvSpPr>
        <p:spPr>
          <a:xfrm rot="16200000">
            <a:off x="4153783" y="5156949"/>
            <a:ext cx="360040" cy="3570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Up-Down Arrow 11"/>
          <p:cNvSpPr/>
          <p:nvPr/>
        </p:nvSpPr>
        <p:spPr>
          <a:xfrm>
            <a:off x="2924362" y="3475370"/>
            <a:ext cx="288032" cy="114089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2392753" y="3861138"/>
            <a:ext cx="748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Compare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59113" y="3901978"/>
            <a:ext cx="1040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Converged 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9113" y="3901978"/>
            <a:ext cx="1040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Converged 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88025" y="3060008"/>
            <a:ext cx="948804" cy="1151012"/>
          </a:xfrm>
          <a:prstGeom prst="rect">
            <a:avLst/>
          </a:prstGeom>
          <a:pattFill prst="lgCheck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4644008" y="2636912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2"/>
                </a:solidFill>
              </a:rPr>
              <a:t>Correction matrix</a:t>
            </a:r>
          </a:p>
        </p:txBody>
      </p:sp>
      <p:sp>
        <p:nvSpPr>
          <p:cNvPr id="18" name="Down Arrow 17"/>
          <p:cNvSpPr/>
          <p:nvPr/>
        </p:nvSpPr>
        <p:spPr>
          <a:xfrm rot="14484335">
            <a:off x="4208428" y="3665402"/>
            <a:ext cx="282897" cy="4879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839300" y="3106784"/>
            <a:ext cx="948804" cy="1151012"/>
          </a:xfrm>
          <a:prstGeom prst="rect">
            <a:avLst/>
          </a:prstGeom>
          <a:pattFill prst="lgCheck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911146" y="3178224"/>
            <a:ext cx="948804" cy="1151012"/>
          </a:xfrm>
          <a:prstGeom prst="rect">
            <a:avLst/>
          </a:prstGeom>
          <a:pattFill prst="lgCheck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991348" y="3243370"/>
            <a:ext cx="948804" cy="1151012"/>
          </a:xfrm>
          <a:prstGeom prst="rect">
            <a:avLst/>
          </a:prstGeom>
          <a:pattFill prst="lgCheck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6" t="22835" r="62517" b="13197"/>
          <a:stretch/>
        </p:blipFill>
        <p:spPr bwMode="auto">
          <a:xfrm>
            <a:off x="4825134" y="4762968"/>
            <a:ext cx="102870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6" t="22835" r="62517" b="13197"/>
          <a:stretch/>
        </p:blipFill>
        <p:spPr bwMode="auto">
          <a:xfrm>
            <a:off x="4907956" y="4855612"/>
            <a:ext cx="102870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6" t="22835" r="62517" b="13197"/>
          <a:stretch/>
        </p:blipFill>
        <p:spPr bwMode="auto">
          <a:xfrm>
            <a:off x="4992006" y="4936166"/>
            <a:ext cx="102870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54" t="19159" r="5338"/>
          <a:stretch/>
        </p:blipFill>
        <p:spPr bwMode="auto">
          <a:xfrm>
            <a:off x="2653422" y="4750782"/>
            <a:ext cx="1081670" cy="1588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54" t="19159" r="5338"/>
          <a:stretch/>
        </p:blipFill>
        <p:spPr bwMode="auto">
          <a:xfrm>
            <a:off x="2696152" y="4831336"/>
            <a:ext cx="1081670" cy="1588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54" t="19159" r="5338"/>
          <a:stretch/>
        </p:blipFill>
        <p:spPr bwMode="auto">
          <a:xfrm>
            <a:off x="2795888" y="4911890"/>
            <a:ext cx="1081670" cy="1588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338495" y="1196752"/>
            <a:ext cx="44938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Iterative approaches are more accurate than FBP but very CPU consuming.</a:t>
            </a:r>
          </a:p>
          <a:p>
            <a:endParaRPr lang="en-GB" sz="1600" dirty="0">
              <a:solidFill>
                <a:schemeClr val="tx2"/>
              </a:solidFill>
            </a:endParaRPr>
          </a:p>
          <a:p>
            <a:r>
              <a:rPr lang="en-GB" sz="1600" dirty="0" smtClean="0">
                <a:solidFill>
                  <a:schemeClr val="tx2"/>
                </a:solidFill>
              </a:rPr>
              <a:t>All AX-PET data shown in the following, is reconstructed by an iterative method.  </a:t>
            </a:r>
          </a:p>
        </p:txBody>
      </p:sp>
    </p:spTree>
    <p:extLst>
      <p:ext uri="{BB962C8B-B14F-4D97-AF65-F5344CB8AC3E}">
        <p14:creationId xmlns:p14="http://schemas.microsoft.com/office/powerpoint/2010/main" val="27669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61.6|14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|14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7.9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9.4|5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|17|2.4|4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1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smtClean="0">
            <a:solidFill>
              <a:schemeClr val="tx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41629</TotalTime>
  <Words>5350</Words>
  <Application>Microsoft Office PowerPoint</Application>
  <PresentationFormat>On-screen Show (4:3)</PresentationFormat>
  <Paragraphs>1032</Paragraphs>
  <Slides>75</Slides>
  <Notes>6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75</vt:i4>
      </vt:variant>
    </vt:vector>
  </HeadingPairs>
  <TitlesOfParts>
    <vt:vector size="79" baseType="lpstr">
      <vt:lpstr>Office Theme</vt:lpstr>
      <vt:lpstr>Equation</vt:lpstr>
      <vt:lpstr>Grafico</vt:lpstr>
      <vt:lpstr>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Joram</dc:creator>
  <cp:lastModifiedBy>Christian Joram</cp:lastModifiedBy>
  <cp:revision>232</cp:revision>
  <dcterms:created xsi:type="dcterms:W3CDTF">2012-08-22T07:06:01Z</dcterms:created>
  <dcterms:modified xsi:type="dcterms:W3CDTF">2013-01-25T11:42:43Z</dcterms:modified>
</cp:coreProperties>
</file>