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56" r:id="rId2"/>
    <p:sldId id="270" r:id="rId3"/>
    <p:sldId id="271" r:id="rId4"/>
    <p:sldId id="273" r:id="rId5"/>
    <p:sldId id="275" r:id="rId6"/>
    <p:sldId id="258" r:id="rId7"/>
    <p:sldId id="259" r:id="rId8"/>
    <p:sldId id="276" r:id="rId9"/>
    <p:sldId id="261" r:id="rId10"/>
    <p:sldId id="262" r:id="rId11"/>
    <p:sldId id="263" r:id="rId12"/>
    <p:sldId id="264" r:id="rId13"/>
    <p:sldId id="266" r:id="rId14"/>
    <p:sldId id="267" r:id="rId15"/>
    <p:sldId id="268" r:id="rId16"/>
    <p:sldId id="269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95" autoAdjust="0"/>
    <p:restoredTop sz="94660"/>
  </p:normalViewPr>
  <p:slideViewPr>
    <p:cSldViewPr snapToGrid="0" snapToObjects="1" showGuides="1">
      <p:cViewPr varScale="1">
        <p:scale>
          <a:sx n="87" d="100"/>
          <a:sy n="87" d="100"/>
        </p:scale>
        <p:origin x="-162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5B70F5-5FCD-6F42-AD4C-3DA87ACEA07E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D3D68A-BD87-ED4E-BD15-BEFAF09E13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57632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7B52B7-7624-6F46-87F2-2E74AE0AF8A8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FB7E22-437D-7546-ACE8-CAF076CF7C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06573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latin typeface="Times New Roman" pitchFamily="-105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D723CB-9D39-454A-B7AC-8FB5394FDF33}" type="slidenum">
              <a:rPr lang="en-US" smtClean="0">
                <a:latin typeface="Times New Roman" pitchFamily="-105" charset="0"/>
              </a:rPr>
              <a:pPr/>
              <a:t>2</a:t>
            </a:fld>
            <a:endParaRPr lang="en-US" smtClean="0">
              <a:latin typeface="Times New Roman" pitchFamily="-105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latin typeface="Times New Roman" pitchFamily="-105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D723CB-9D39-454A-B7AC-8FB5394FDF33}" type="slidenum">
              <a:rPr lang="en-US" smtClean="0">
                <a:latin typeface="Times New Roman" pitchFamily="-105" charset="0"/>
              </a:rPr>
              <a:pPr/>
              <a:t>3</a:t>
            </a:fld>
            <a:endParaRPr lang="en-US" smtClean="0">
              <a:latin typeface="Times New Roman" pitchFamily="-105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latin typeface="Times New Roman" pitchFamily="-105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D723CB-9D39-454A-B7AC-8FB5394FDF33}" type="slidenum">
              <a:rPr lang="en-US" smtClean="0">
                <a:latin typeface="Times New Roman" pitchFamily="-105" charset="0"/>
              </a:rPr>
              <a:pPr/>
              <a:t>4</a:t>
            </a:fld>
            <a:endParaRPr lang="en-US" smtClean="0">
              <a:latin typeface="Times New Roman" pitchFamily="-105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latin typeface="Times New Roman" pitchFamily="-105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420433-FB22-9B48-BD4A-12EB9D5B8B24}" type="slidenum">
              <a:rPr lang="en-US" smtClean="0">
                <a:latin typeface="Times New Roman" pitchFamily="-105" charset="0"/>
              </a:rPr>
              <a:pPr/>
              <a:t>5</a:t>
            </a:fld>
            <a:endParaRPr lang="en-US" smtClean="0">
              <a:latin typeface="Times New Roman" pitchFamily="-105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latin typeface="Times New Roman" pitchFamily="-105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420433-FB22-9B48-BD4A-12EB9D5B8B24}" type="slidenum">
              <a:rPr lang="en-US" smtClean="0">
                <a:latin typeface="Times New Roman" pitchFamily="-105" charset="0"/>
              </a:rPr>
              <a:pPr/>
              <a:t>14</a:t>
            </a:fld>
            <a:endParaRPr lang="en-US" smtClean="0">
              <a:latin typeface="Times New Roman" pitchFamily="-105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pPr algn="ctr"/>
            <a:r>
              <a:rPr lang="en-US" smtClean="0"/>
              <a:t>DIRAC Tutorial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r>
              <a:rPr lang="en-US" smtClean="0"/>
              <a:t>KEK 10/2012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8C5528E-F96B-914F-9CCC-3B92A89F8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KEK 10/2012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DIRAC Tutorial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8C5528E-F96B-914F-9CCC-3B92A89F831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1" name="Picture 10" descr="DIRAC_logo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369702" y="269628"/>
            <a:ext cx="1936732" cy="746369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454367" y="1143000"/>
            <a:ext cx="8235481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r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volcd01.cern.ch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Getting started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DIRAC Project</a:t>
            </a:r>
          </a:p>
          <a:p>
            <a:endParaRPr lang="en-US" dirty="0"/>
          </a:p>
        </p:txBody>
      </p:sp>
      <p:pic>
        <p:nvPicPr>
          <p:cNvPr id="4" name="Picture 3" descr="DIRAC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0365" y="1602865"/>
            <a:ext cx="5501750" cy="22833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ea typeface="ＭＳ Ｐゴシック" pitchFamily="-105" charset="-128"/>
                <a:cs typeface="ＭＳ Ｐゴシック" pitchFamily="-105" charset="-128"/>
              </a:rPr>
              <a:t>Web Portal: </a:t>
            </a:r>
            <a:r>
              <a:rPr lang="fr-FR" dirty="0" err="1" smtClean="0">
                <a:ea typeface="ＭＳ Ｐゴシック" pitchFamily="-105" charset="-128"/>
                <a:cs typeface="ＭＳ Ｐゴシック" pitchFamily="-105" charset="-128"/>
              </a:rPr>
              <a:t>general</a:t>
            </a:r>
            <a:r>
              <a:rPr lang="fr-FR" dirty="0" smtClean="0">
                <a:ea typeface="ＭＳ Ｐゴシック" pitchFamily="-105" charset="-128"/>
                <a:cs typeface="ＭＳ Ｐゴシック" pitchFamily="-105" charset="-128"/>
              </a:rPr>
              <a:t> </a:t>
            </a:r>
            <a:r>
              <a:rPr lang="fr-FR" dirty="0" err="1" smtClean="0">
                <a:ea typeface="ＭＳ Ｐゴシック" pitchFamily="-105" charset="-128"/>
                <a:cs typeface="ＭＳ Ｐゴシック" pitchFamily="-105" charset="-128"/>
              </a:rPr>
              <a:t>layout</a:t>
            </a:r>
            <a:endParaRPr lang="fr-FR" dirty="0" smtClean="0">
              <a:ea typeface="ＭＳ Ｐゴシック" pitchFamily="-105" charset="-128"/>
              <a:cs typeface="ＭＳ Ｐゴシック" pitchFamily="-105" charset="-12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998" y="1221620"/>
            <a:ext cx="7039425" cy="5279570"/>
          </a:xfrm>
          <a:prstGeom prst="rect">
            <a:avLst/>
          </a:prstGeom>
          <a:effectLst>
            <a:outerShdw blurRad="50800" dist="63500" dir="2700000">
              <a:srgbClr val="000000">
                <a:alpha val="43000"/>
              </a:srgbClr>
            </a:outerShdw>
          </a:effec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Portal: general layout</a:t>
            </a:r>
          </a:p>
        </p:txBody>
      </p:sp>
      <p:sp>
        <p:nvSpPr>
          <p:cNvPr id="46083" name="Content Placeholder 2"/>
          <p:cNvSpPr>
            <a:spLocks noGrp="1"/>
          </p:cNvSpPr>
          <p:nvPr>
            <p:ph idx="1"/>
          </p:nvPr>
        </p:nvSpPr>
        <p:spPr>
          <a:xfrm>
            <a:off x="734181" y="1221619"/>
            <a:ext cx="7772400" cy="5370286"/>
          </a:xfrm>
        </p:spPr>
        <p:txBody>
          <a:bodyPr>
            <a:normAutofit fontScale="6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Main Menu</a:t>
            </a:r>
            <a:r>
              <a:rPr lang="en-US" dirty="0" smtClean="0"/>
              <a:t>: This menu offers options for systems, jobs, tools and help.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Selections</a:t>
            </a:r>
            <a:r>
              <a:rPr lang="en-US" dirty="0" smtClean="0"/>
              <a:t>: Shows a set of selectors than permits generate customs selections.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Buttons to open/collapse panels</a:t>
            </a:r>
            <a:r>
              <a:rPr lang="en-US" dirty="0" smtClean="0"/>
              <a:t>: Permit open or collapse left menu.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Actions to perform for </a:t>
            </a:r>
            <a:r>
              <a:rPr lang="en-US" b="1" dirty="0" err="1" smtClean="0"/>
              <a:t>job(s</a:t>
            </a:r>
            <a:r>
              <a:rPr lang="en-US" b="1" dirty="0" smtClean="0"/>
              <a:t>)</a:t>
            </a:r>
            <a:r>
              <a:rPr lang="en-US" dirty="0" smtClean="0"/>
              <a:t>: These actions permits select all, select none, reset, kill or submit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Menu to change DIRAC setup</a:t>
            </a:r>
            <a:r>
              <a:rPr lang="en-US" dirty="0" smtClean="0"/>
              <a:t>: Users can change between different setups.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Current location</a:t>
            </a:r>
            <a:r>
              <a:rPr lang="en-US" dirty="0" smtClean="0"/>
              <a:t>: Indicates where the user is located inside the portal.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Buttons to submit or reset the form</a:t>
            </a:r>
            <a:r>
              <a:rPr lang="en-US" dirty="0" smtClean="0"/>
              <a:t>: After options are selected its possible to submit and execute the selection or reset the selectors.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Pagination controls</a:t>
            </a:r>
            <a:r>
              <a:rPr lang="en-US" dirty="0" smtClean="0"/>
              <a:t>: Permits navigate between the pages, and also show in which page the user is navigating.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Refresh table</a:t>
            </a:r>
            <a:r>
              <a:rPr lang="en-US" dirty="0" smtClean="0"/>
              <a:t>: Reload the page without loose the previous selection and show the new status.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Items per page</a:t>
            </a:r>
            <a:r>
              <a:rPr lang="en-US" dirty="0" smtClean="0"/>
              <a:t>: This option allow the users to specify how many items are going to be displayed by page.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User DIRAC login</a:t>
            </a:r>
            <a:r>
              <a:rPr lang="en-US" dirty="0" smtClean="0"/>
              <a:t>: Login assigned to the user connected to DIRAC web portal.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DIRAC Group</a:t>
            </a:r>
            <a:r>
              <a:rPr lang="en-US" dirty="0" smtClean="0"/>
              <a:t>: The user could belong to different groups and perform actions depending of the group previously selected.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Certificate DN</a:t>
            </a:r>
            <a:r>
              <a:rPr lang="en-US" dirty="0" smtClean="0"/>
              <a:t>: Web portal shows the distinguish name of user certificate what is being used to realize the connection.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Index items displayed</a:t>
            </a:r>
            <a:r>
              <a:rPr lang="en-US" dirty="0" smtClean="0"/>
              <a:t>: Display the range of items displayed in the page.</a:t>
            </a:r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Web Portal: job submission</a:t>
            </a:r>
            <a:endParaRPr lang="en-US" dirty="0" smtClean="0"/>
          </a:p>
        </p:txBody>
      </p:sp>
      <p:sp>
        <p:nvSpPr>
          <p:cNvPr id="46083" name="Content Placeholder 2"/>
          <p:cNvSpPr>
            <a:spLocks noGrp="1"/>
          </p:cNvSpPr>
          <p:nvPr>
            <p:ph idx="1"/>
          </p:nvPr>
        </p:nvSpPr>
        <p:spPr>
          <a:xfrm>
            <a:off x="335039" y="1305075"/>
            <a:ext cx="3644294" cy="5117495"/>
          </a:xfrm>
        </p:spPr>
        <p:txBody>
          <a:bodyPr>
            <a:normAutofit fontScale="85000" lnSpcReduction="20000"/>
          </a:bodyPr>
          <a:lstStyle/>
          <a:p>
            <a:r>
              <a:rPr lang="en-US" dirty="0" err="1" smtClean="0"/>
              <a:t>Launchpad</a:t>
            </a:r>
            <a:r>
              <a:rPr lang="en-US" dirty="0" smtClean="0"/>
              <a:t> applet</a:t>
            </a:r>
          </a:p>
          <a:p>
            <a:pPr lvl="1"/>
            <a:r>
              <a:rPr lang="en-US" dirty="0" smtClean="0"/>
              <a:t>Jobs &gt; </a:t>
            </a:r>
            <a:r>
              <a:rPr lang="en-US" dirty="0" err="1" smtClean="0"/>
              <a:t>JobMonitoring</a:t>
            </a:r>
            <a:r>
              <a:rPr lang="en-US" dirty="0" smtClean="0"/>
              <a:t> &gt; Tools</a:t>
            </a:r>
          </a:p>
          <a:p>
            <a:r>
              <a:rPr lang="en-US" dirty="0" smtClean="0"/>
              <a:t>Job submission with the real owner credentials</a:t>
            </a:r>
          </a:p>
          <a:p>
            <a:r>
              <a:rPr lang="en-US" dirty="0" smtClean="0"/>
              <a:t>Job description</a:t>
            </a:r>
          </a:p>
          <a:p>
            <a:pPr lvl="1"/>
            <a:r>
              <a:rPr lang="en-US" dirty="0" smtClean="0"/>
              <a:t>Executable, arguments</a:t>
            </a:r>
          </a:p>
          <a:p>
            <a:pPr lvl="1"/>
            <a:r>
              <a:rPr lang="en-US" dirty="0" smtClean="0"/>
              <a:t>Sandboxes</a:t>
            </a:r>
          </a:p>
          <a:p>
            <a:pPr lvl="1"/>
            <a:r>
              <a:rPr lang="en-US" dirty="0" smtClean="0"/>
              <a:t>Input/Output data</a:t>
            </a:r>
          </a:p>
          <a:p>
            <a:pPr lvl="1"/>
            <a:r>
              <a:rPr lang="en-US" dirty="0" smtClean="0"/>
              <a:t>Extra parameters</a:t>
            </a:r>
          </a:p>
          <a:p>
            <a:r>
              <a:rPr lang="en-US" dirty="0" smtClean="0"/>
              <a:t>Input Sandbox</a:t>
            </a:r>
          </a:p>
          <a:p>
            <a:pPr lvl="1"/>
            <a:r>
              <a:rPr lang="en-US" dirty="0" smtClean="0"/>
              <a:t>Upload local files</a:t>
            </a:r>
          </a:p>
          <a:p>
            <a:r>
              <a:rPr lang="en-US" dirty="0" smtClean="0"/>
              <a:t>Simple application</a:t>
            </a:r>
          </a:p>
          <a:p>
            <a:pPr lvl="1"/>
            <a:r>
              <a:rPr lang="en-US" dirty="0" smtClean="0"/>
              <a:t>Mostly for demonstration purposes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5" name="Picture 4" descr="Picture 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8572" y="1439333"/>
            <a:ext cx="4656799" cy="4648079"/>
          </a:xfrm>
          <a:prstGeom prst="rect">
            <a:avLst/>
          </a:prstGeom>
          <a:effectLst>
            <a:outerShdw blurRad="50800" dist="63500" dir="2700000">
              <a:srgbClr val="000000">
                <a:alpha val="43000"/>
              </a:srgbClr>
            </a:outerShdw>
          </a:effec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575733"/>
          </a:xfrm>
        </p:spPr>
        <p:txBody>
          <a:bodyPr>
            <a:normAutofit fontScale="90000"/>
          </a:bodyPr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DIRAC</a:t>
            </a:r>
            <a:r>
              <a:rPr lang="en-US" dirty="0" smtClean="0">
                <a:ea typeface="ＭＳ Ｐゴシック" pitchFamily="-105" charset="-128"/>
                <a:cs typeface="ＭＳ Ｐゴシック" pitchFamily="-105" charset="-128"/>
              </a:rPr>
              <a:t> job life cycle</a:t>
            </a:r>
            <a:endParaRPr lang="fr-FR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pic>
        <p:nvPicPr>
          <p:cNvPr id="365571" name="Picture 3" descr="\\Alntsa\PGM\Distribution.Kits\Office97pro\CLIPART\OFFICE\Datntry2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5625" y="1327150"/>
            <a:ext cx="687388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243013" y="1222375"/>
            <a:ext cx="2389187" cy="687388"/>
            <a:chOff x="783" y="770"/>
            <a:chExt cx="1505" cy="433"/>
          </a:xfrm>
        </p:grpSpPr>
        <p:sp>
          <p:nvSpPr>
            <p:cNvPr id="365573" name="AutoShape 5"/>
            <p:cNvSpPr>
              <a:spLocks noChangeArrowheads="1"/>
            </p:cNvSpPr>
            <p:nvPr/>
          </p:nvSpPr>
          <p:spPr bwMode="auto">
            <a:xfrm>
              <a:off x="1648" y="868"/>
              <a:ext cx="640" cy="335"/>
            </a:xfrm>
            <a:prstGeom prst="roundRect">
              <a:avLst>
                <a:gd name="adj" fmla="val 19444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r>
                <a:rPr lang="en-US" sz="1400" b="1">
                  <a:solidFill>
                    <a:srgbClr val="FFFFFF"/>
                  </a:solidFill>
                  <a:latin typeface="Helvetica" pitchFamily="-106" charset="0"/>
                </a:rPr>
                <a:t>Job </a:t>
              </a:r>
            </a:p>
            <a:p>
              <a:pPr>
                <a:defRPr/>
              </a:pPr>
              <a:r>
                <a:rPr lang="en-US" sz="1400" b="1">
                  <a:solidFill>
                    <a:srgbClr val="FFFFFF"/>
                  </a:solidFill>
                  <a:latin typeface="Helvetica" pitchFamily="-106" charset="0"/>
                </a:rPr>
                <a:t>Receiver</a:t>
              </a:r>
              <a:endParaRPr lang="fr-FR" sz="1400" b="1">
                <a:solidFill>
                  <a:srgbClr val="FFFFFF"/>
                </a:solidFill>
                <a:latin typeface="Helvetica" pitchFamily="-106" charset="0"/>
              </a:endParaRPr>
            </a:p>
          </p:txBody>
        </p:sp>
        <p:sp>
          <p:nvSpPr>
            <p:cNvPr id="62564" name="AutoShape 6"/>
            <p:cNvSpPr>
              <a:spLocks noChangeArrowheads="1"/>
            </p:cNvSpPr>
            <p:nvPr/>
          </p:nvSpPr>
          <p:spPr bwMode="auto">
            <a:xfrm>
              <a:off x="1024" y="770"/>
              <a:ext cx="396" cy="255"/>
            </a:xfrm>
            <a:prstGeom prst="foldedCorner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r>
                <a:rPr lang="en-US" sz="1400" b="1">
                  <a:latin typeface="Helvetica" pitchFamily="-105" charset="0"/>
                </a:rPr>
                <a:t>Job</a:t>
              </a:r>
            </a:p>
            <a:p>
              <a:r>
                <a:rPr lang="en-US" sz="1400" b="1">
                  <a:latin typeface="Helvetica" pitchFamily="-105" charset="0"/>
                </a:rPr>
                <a:t>JDL</a:t>
              </a:r>
              <a:endParaRPr lang="fr-FR" sz="1400" b="1">
                <a:latin typeface="Helvetica" pitchFamily="-105" charset="0"/>
              </a:endParaRPr>
            </a:p>
          </p:txBody>
        </p:sp>
        <p:cxnSp>
          <p:nvCxnSpPr>
            <p:cNvPr id="62565" name="AutoShape 7"/>
            <p:cNvCxnSpPr>
              <a:cxnSpLocks noChangeShapeType="1"/>
              <a:endCxn id="365573" idx="1"/>
            </p:cNvCxnSpPr>
            <p:nvPr/>
          </p:nvCxnSpPr>
          <p:spPr bwMode="auto">
            <a:xfrm flipV="1">
              <a:off x="783" y="1036"/>
              <a:ext cx="865" cy="5"/>
            </a:xfrm>
            <a:prstGeom prst="curvedConnector3">
              <a:avLst>
                <a:gd name="adj1" fmla="val 49944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1243013" y="1652588"/>
            <a:ext cx="1933575" cy="1123950"/>
            <a:chOff x="783" y="1041"/>
            <a:chExt cx="1218" cy="708"/>
          </a:xfrm>
        </p:grpSpPr>
        <p:sp>
          <p:nvSpPr>
            <p:cNvPr id="365577" name="AutoShape 9"/>
            <p:cNvSpPr>
              <a:spLocks noChangeArrowheads="1"/>
            </p:cNvSpPr>
            <p:nvPr/>
          </p:nvSpPr>
          <p:spPr bwMode="auto">
            <a:xfrm>
              <a:off x="1356" y="1440"/>
              <a:ext cx="645" cy="309"/>
            </a:xfrm>
            <a:prstGeom prst="can">
              <a:avLst>
                <a:gd name="adj" fmla="val 25000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63500" dist="38099" dir="2700000" algn="ctr" rotWithShape="0">
                <a:schemeClr val="bg2">
                  <a:alpha val="74998"/>
                </a:scheme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latin typeface="Times New Roman" pitchFamily="-106" charset="0"/>
              </a:endParaRPr>
            </a:p>
          </p:txBody>
        </p:sp>
        <p:sp>
          <p:nvSpPr>
            <p:cNvPr id="62560" name="Text Box 10"/>
            <p:cNvSpPr txBox="1">
              <a:spLocks noChangeArrowheads="1"/>
            </p:cNvSpPr>
            <p:nvPr/>
          </p:nvSpPr>
          <p:spPr bwMode="auto">
            <a:xfrm>
              <a:off x="1386" y="1542"/>
              <a:ext cx="587" cy="17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1400" b="1">
                  <a:solidFill>
                    <a:srgbClr val="FFFFFF"/>
                  </a:solidFill>
                  <a:latin typeface="Helvetica" pitchFamily="-105" charset="0"/>
                </a:rPr>
                <a:t>Sandbox</a:t>
              </a:r>
              <a:endParaRPr lang="fr-FR" sz="1400" b="1">
                <a:solidFill>
                  <a:srgbClr val="FFFFFF"/>
                </a:solidFill>
                <a:latin typeface="Helvetica" pitchFamily="-105" charset="0"/>
              </a:endParaRPr>
            </a:p>
          </p:txBody>
        </p:sp>
        <p:cxnSp>
          <p:nvCxnSpPr>
            <p:cNvPr id="62561" name="AutoShape 11"/>
            <p:cNvCxnSpPr>
              <a:cxnSpLocks noChangeShapeType="1"/>
              <a:endCxn id="365577" idx="2"/>
            </p:cNvCxnSpPr>
            <p:nvPr/>
          </p:nvCxnSpPr>
          <p:spPr bwMode="auto">
            <a:xfrm>
              <a:off x="783" y="1041"/>
              <a:ext cx="573" cy="554"/>
            </a:xfrm>
            <a:prstGeom prst="curvedConnector3">
              <a:avLst>
                <a:gd name="adj1" fmla="val 49912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62562" name="AutoShape 12"/>
            <p:cNvSpPr>
              <a:spLocks noChangeArrowheads="1"/>
            </p:cNvSpPr>
            <p:nvPr/>
          </p:nvSpPr>
          <p:spPr bwMode="auto">
            <a:xfrm>
              <a:off x="916" y="1233"/>
              <a:ext cx="396" cy="255"/>
            </a:xfrm>
            <a:prstGeom prst="foldedCorner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lnSpc>
                  <a:spcPct val="80000"/>
                </a:lnSpc>
              </a:pPr>
              <a:r>
                <a:rPr lang="en-US" sz="1400" b="1">
                  <a:latin typeface="Helvetica" pitchFamily="-105" charset="0"/>
                </a:rPr>
                <a:t>Job</a:t>
              </a:r>
            </a:p>
            <a:p>
              <a:pPr>
                <a:lnSpc>
                  <a:spcPct val="80000"/>
                </a:lnSpc>
              </a:pPr>
              <a:r>
                <a:rPr lang="en-US" sz="1400" b="1">
                  <a:latin typeface="Helvetica" pitchFamily="-105" charset="0"/>
                </a:rPr>
                <a:t>Input</a:t>
              </a:r>
              <a:endParaRPr lang="fr-FR" sz="1400" b="1">
                <a:latin typeface="Helvetica" pitchFamily="-105" charset="0"/>
              </a:endParaRPr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3124200" y="1909763"/>
            <a:ext cx="1231900" cy="873125"/>
            <a:chOff x="1968" y="1203"/>
            <a:chExt cx="776" cy="550"/>
          </a:xfrm>
        </p:grpSpPr>
        <p:sp>
          <p:nvSpPr>
            <p:cNvPr id="365582" name="AutoShape 14"/>
            <p:cNvSpPr>
              <a:spLocks noChangeArrowheads="1"/>
            </p:cNvSpPr>
            <p:nvPr/>
          </p:nvSpPr>
          <p:spPr bwMode="auto">
            <a:xfrm>
              <a:off x="2099" y="1444"/>
              <a:ext cx="645" cy="309"/>
            </a:xfrm>
            <a:prstGeom prst="can">
              <a:avLst>
                <a:gd name="adj" fmla="val 25000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63500" dist="38099" dir="2700000" algn="ctr" rotWithShape="0">
                <a:schemeClr val="bg2">
                  <a:alpha val="74998"/>
                </a:scheme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>
                <a:latin typeface="Times New Roman" pitchFamily="-106" charset="0"/>
              </a:endParaRPr>
            </a:p>
          </p:txBody>
        </p:sp>
        <p:sp>
          <p:nvSpPr>
            <p:cNvPr id="62557" name="Text Box 15"/>
            <p:cNvSpPr txBox="1">
              <a:spLocks noChangeArrowheads="1"/>
            </p:cNvSpPr>
            <p:nvPr/>
          </p:nvSpPr>
          <p:spPr bwMode="auto">
            <a:xfrm>
              <a:off x="2185" y="1546"/>
              <a:ext cx="476" cy="17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1400" b="1">
                  <a:solidFill>
                    <a:srgbClr val="FFFFFF"/>
                  </a:solidFill>
                  <a:latin typeface="Helvetica" pitchFamily="-105" charset="0"/>
                </a:rPr>
                <a:t>JobDB</a:t>
              </a:r>
              <a:endParaRPr lang="fr-FR" sz="1400" b="1">
                <a:solidFill>
                  <a:srgbClr val="FFFFFF"/>
                </a:solidFill>
                <a:latin typeface="Helvetica" pitchFamily="-105" charset="0"/>
              </a:endParaRPr>
            </a:p>
          </p:txBody>
        </p:sp>
        <p:cxnSp>
          <p:nvCxnSpPr>
            <p:cNvPr id="62558" name="AutoShape 16"/>
            <p:cNvCxnSpPr>
              <a:cxnSpLocks noChangeShapeType="1"/>
              <a:stCxn id="365573" idx="2"/>
              <a:endCxn id="365582" idx="1"/>
            </p:cNvCxnSpPr>
            <p:nvPr/>
          </p:nvCxnSpPr>
          <p:spPr bwMode="auto">
            <a:xfrm rot="16200000" flipH="1">
              <a:off x="2074" y="1097"/>
              <a:ext cx="241" cy="454"/>
            </a:xfrm>
            <a:prstGeom prst="curvedConnector3">
              <a:avLst>
                <a:gd name="adj1" fmla="val 49792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</p:grpSp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3632200" y="1384300"/>
            <a:ext cx="1851025" cy="633413"/>
            <a:chOff x="2288" y="872"/>
            <a:chExt cx="1166" cy="399"/>
          </a:xfrm>
        </p:grpSpPr>
        <p:sp>
          <p:nvSpPr>
            <p:cNvPr id="365586" name="AutoShape 18"/>
            <p:cNvSpPr>
              <a:spLocks noChangeArrowheads="1"/>
            </p:cNvSpPr>
            <p:nvPr/>
          </p:nvSpPr>
          <p:spPr bwMode="auto">
            <a:xfrm>
              <a:off x="2814" y="936"/>
              <a:ext cx="640" cy="335"/>
            </a:xfrm>
            <a:prstGeom prst="roundRect">
              <a:avLst>
                <a:gd name="adj" fmla="val 19444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r>
                <a:rPr lang="en-US" sz="1400" b="1">
                  <a:solidFill>
                    <a:srgbClr val="FFFFFF"/>
                  </a:solidFill>
                  <a:latin typeface="Helvetica" pitchFamily="-106" charset="0"/>
                </a:rPr>
                <a:t>Job </a:t>
              </a:r>
            </a:p>
            <a:p>
              <a:pPr>
                <a:defRPr/>
              </a:pPr>
              <a:r>
                <a:rPr lang="en-US" sz="1400" b="1">
                  <a:solidFill>
                    <a:srgbClr val="FFFFFF"/>
                  </a:solidFill>
                  <a:latin typeface="Helvetica" pitchFamily="-106" charset="0"/>
                </a:rPr>
                <a:t>Receiver</a:t>
              </a:r>
              <a:endParaRPr lang="fr-FR" sz="1400" b="1">
                <a:solidFill>
                  <a:srgbClr val="FFFFFF"/>
                </a:solidFill>
                <a:latin typeface="Helvetica" pitchFamily="-106" charset="0"/>
              </a:endParaRPr>
            </a:p>
          </p:txBody>
        </p:sp>
        <p:sp>
          <p:nvSpPr>
            <p:cNvPr id="365587" name="AutoShape 19"/>
            <p:cNvSpPr>
              <a:spLocks noChangeArrowheads="1"/>
            </p:cNvSpPr>
            <p:nvPr/>
          </p:nvSpPr>
          <p:spPr bwMode="auto">
            <a:xfrm>
              <a:off x="2728" y="905"/>
              <a:ext cx="640" cy="335"/>
            </a:xfrm>
            <a:prstGeom prst="roundRect">
              <a:avLst>
                <a:gd name="adj" fmla="val 19444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r>
                <a:rPr lang="en-US" sz="1400" b="1">
                  <a:solidFill>
                    <a:srgbClr val="FFFFFF"/>
                  </a:solidFill>
                  <a:latin typeface="Helvetica" pitchFamily="-106" charset="0"/>
                </a:rPr>
                <a:t>Job </a:t>
              </a:r>
            </a:p>
            <a:p>
              <a:pPr>
                <a:defRPr/>
              </a:pPr>
              <a:r>
                <a:rPr lang="en-US" sz="1400" b="1">
                  <a:solidFill>
                    <a:srgbClr val="FFFFFF"/>
                  </a:solidFill>
                  <a:latin typeface="Helvetica" pitchFamily="-106" charset="0"/>
                </a:rPr>
                <a:t>Receiver</a:t>
              </a:r>
              <a:endParaRPr lang="fr-FR" sz="1400" b="1">
                <a:solidFill>
                  <a:srgbClr val="FFFFFF"/>
                </a:solidFill>
                <a:latin typeface="Helvetica" pitchFamily="-106" charset="0"/>
              </a:endParaRPr>
            </a:p>
          </p:txBody>
        </p:sp>
        <p:sp>
          <p:nvSpPr>
            <p:cNvPr id="365588" name="AutoShape 20"/>
            <p:cNvSpPr>
              <a:spLocks noChangeArrowheads="1"/>
            </p:cNvSpPr>
            <p:nvPr/>
          </p:nvSpPr>
          <p:spPr bwMode="auto">
            <a:xfrm>
              <a:off x="2642" y="872"/>
              <a:ext cx="640" cy="335"/>
            </a:xfrm>
            <a:prstGeom prst="roundRect">
              <a:avLst>
                <a:gd name="adj" fmla="val 19444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r>
                <a:rPr lang="en-US" sz="1400" b="1">
                  <a:solidFill>
                    <a:srgbClr val="FFFFFF"/>
                  </a:solidFill>
                  <a:latin typeface="Helvetica" pitchFamily="-106" charset="0"/>
                </a:rPr>
                <a:t>Data</a:t>
              </a:r>
            </a:p>
            <a:p>
              <a:pPr>
                <a:defRPr/>
              </a:pPr>
              <a:r>
                <a:rPr lang="en-US" sz="1400" b="1">
                  <a:solidFill>
                    <a:srgbClr val="FFFFFF"/>
                  </a:solidFill>
                  <a:latin typeface="Helvetica" pitchFamily="-106" charset="0"/>
                </a:rPr>
                <a:t>Optimizer </a:t>
              </a:r>
            </a:p>
          </p:txBody>
        </p:sp>
        <p:cxnSp>
          <p:nvCxnSpPr>
            <p:cNvPr id="62555" name="AutoShape 21"/>
            <p:cNvCxnSpPr>
              <a:cxnSpLocks noChangeShapeType="1"/>
              <a:stCxn id="365573" idx="3"/>
              <a:endCxn id="365588" idx="1"/>
            </p:cNvCxnSpPr>
            <p:nvPr/>
          </p:nvCxnSpPr>
          <p:spPr bwMode="auto">
            <a:xfrm>
              <a:off x="2288" y="1036"/>
              <a:ext cx="354" cy="4"/>
            </a:xfrm>
            <a:prstGeom prst="curvedConnector3">
              <a:avLst>
                <a:gd name="adj1" fmla="val 50000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</p:grpSp>
      <p:grpSp>
        <p:nvGrpSpPr>
          <p:cNvPr id="6" name="Group 22"/>
          <p:cNvGrpSpPr>
            <a:grpSpLocks/>
          </p:cNvGrpSpPr>
          <p:nvPr/>
        </p:nvGrpSpPr>
        <p:grpSpPr bwMode="auto">
          <a:xfrm>
            <a:off x="5210175" y="1463675"/>
            <a:ext cx="1793875" cy="1438275"/>
            <a:chOff x="3282" y="922"/>
            <a:chExt cx="1130" cy="906"/>
          </a:xfrm>
        </p:grpSpPr>
        <p:grpSp>
          <p:nvGrpSpPr>
            <p:cNvPr id="7" name="Group 23"/>
            <p:cNvGrpSpPr>
              <a:grpSpLocks/>
            </p:cNvGrpSpPr>
            <p:nvPr/>
          </p:nvGrpSpPr>
          <p:grpSpPr bwMode="auto">
            <a:xfrm>
              <a:off x="3800" y="925"/>
              <a:ext cx="612" cy="903"/>
              <a:chOff x="4311" y="1551"/>
              <a:chExt cx="399" cy="684"/>
            </a:xfrm>
          </p:grpSpPr>
          <p:sp>
            <p:nvSpPr>
              <p:cNvPr id="365592" name="Rectangle 24"/>
              <p:cNvSpPr>
                <a:spLocks noChangeArrowheads="1"/>
              </p:cNvSpPr>
              <p:nvPr/>
            </p:nvSpPr>
            <p:spPr bwMode="auto">
              <a:xfrm>
                <a:off x="4313" y="1551"/>
                <a:ext cx="395" cy="684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GB">
                  <a:latin typeface="Times New Roman" pitchFamily="-106" charset="0"/>
                </a:endParaRPr>
              </a:p>
            </p:txBody>
          </p:sp>
          <p:sp>
            <p:nvSpPr>
              <p:cNvPr id="62546" name="Line 25"/>
              <p:cNvSpPr>
                <a:spLocks noChangeShapeType="1"/>
              </p:cNvSpPr>
              <p:nvPr/>
            </p:nvSpPr>
            <p:spPr bwMode="auto">
              <a:xfrm>
                <a:off x="4313" y="1742"/>
                <a:ext cx="39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547" name="Line 26"/>
              <p:cNvSpPr>
                <a:spLocks noChangeShapeType="1"/>
              </p:cNvSpPr>
              <p:nvPr/>
            </p:nvSpPr>
            <p:spPr bwMode="auto">
              <a:xfrm>
                <a:off x="4314" y="1838"/>
                <a:ext cx="39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548" name="Line 27"/>
              <p:cNvSpPr>
                <a:spLocks noChangeShapeType="1"/>
              </p:cNvSpPr>
              <p:nvPr/>
            </p:nvSpPr>
            <p:spPr bwMode="auto">
              <a:xfrm>
                <a:off x="4315" y="1934"/>
                <a:ext cx="39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549" name="Line 28"/>
              <p:cNvSpPr>
                <a:spLocks noChangeShapeType="1"/>
              </p:cNvSpPr>
              <p:nvPr/>
            </p:nvSpPr>
            <p:spPr bwMode="auto">
              <a:xfrm>
                <a:off x="4311" y="2030"/>
                <a:ext cx="39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550" name="Line 29"/>
              <p:cNvSpPr>
                <a:spLocks noChangeShapeType="1"/>
              </p:cNvSpPr>
              <p:nvPr/>
            </p:nvSpPr>
            <p:spPr bwMode="auto">
              <a:xfrm>
                <a:off x="4312" y="2126"/>
                <a:ext cx="39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551" name="Text Box 30"/>
              <p:cNvSpPr txBox="1">
                <a:spLocks noChangeArrowheads="1"/>
              </p:cNvSpPr>
              <p:nvPr/>
            </p:nvSpPr>
            <p:spPr bwMode="auto">
              <a:xfrm>
                <a:off x="4362" y="1569"/>
                <a:ext cx="302" cy="2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US" sz="1400" b="1" dirty="0">
                    <a:latin typeface="Helvetica" pitchFamily="-105" charset="0"/>
                  </a:rPr>
                  <a:t>Task</a:t>
                </a:r>
              </a:p>
              <a:p>
                <a:pPr>
                  <a:lnSpc>
                    <a:spcPct val="80000"/>
                  </a:lnSpc>
                </a:pPr>
                <a:r>
                  <a:rPr lang="en-US" sz="1400" b="1" dirty="0">
                    <a:latin typeface="Helvetica" pitchFamily="-105" charset="0"/>
                  </a:rPr>
                  <a:t>Queue</a:t>
                </a:r>
                <a:endParaRPr lang="fr-FR" sz="1400" b="1" dirty="0">
                  <a:latin typeface="Helvetica" pitchFamily="-105" charset="0"/>
                </a:endParaRPr>
              </a:p>
            </p:txBody>
          </p:sp>
        </p:grpSp>
        <p:cxnSp>
          <p:nvCxnSpPr>
            <p:cNvPr id="62544" name="AutoShape 31"/>
            <p:cNvCxnSpPr>
              <a:cxnSpLocks noChangeShapeType="1"/>
              <a:stCxn id="365588" idx="3"/>
              <a:endCxn id="62551" idx="0"/>
            </p:cNvCxnSpPr>
            <p:nvPr/>
          </p:nvCxnSpPr>
          <p:spPr bwMode="auto">
            <a:xfrm flipV="1">
              <a:off x="3282" y="922"/>
              <a:ext cx="828" cy="118"/>
            </a:xfrm>
            <a:prstGeom prst="curvedConnector4">
              <a:avLst>
                <a:gd name="adj1" fmla="val 32972"/>
                <a:gd name="adj2" fmla="val 222032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</p:grpSp>
      <p:grpSp>
        <p:nvGrpSpPr>
          <p:cNvPr id="8" name="Group 32"/>
          <p:cNvGrpSpPr>
            <a:grpSpLocks/>
          </p:cNvGrpSpPr>
          <p:nvPr/>
        </p:nvGrpSpPr>
        <p:grpSpPr bwMode="auto">
          <a:xfrm>
            <a:off x="4702175" y="919163"/>
            <a:ext cx="4208463" cy="2079625"/>
            <a:chOff x="2962" y="579"/>
            <a:chExt cx="2651" cy="1310"/>
          </a:xfrm>
        </p:grpSpPr>
        <p:sp>
          <p:nvSpPr>
            <p:cNvPr id="365601" name="AutoShape 33"/>
            <p:cNvSpPr>
              <a:spLocks noChangeArrowheads="1"/>
            </p:cNvSpPr>
            <p:nvPr/>
          </p:nvSpPr>
          <p:spPr bwMode="auto">
            <a:xfrm>
              <a:off x="4973" y="1554"/>
              <a:ext cx="640" cy="335"/>
            </a:xfrm>
            <a:prstGeom prst="roundRect">
              <a:avLst>
                <a:gd name="adj" fmla="val 19444"/>
              </a:avLst>
            </a:prstGeom>
            <a:solidFill>
              <a:srgbClr val="008000"/>
            </a:solidFill>
            <a:ln w="9525">
              <a:noFill/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r>
                <a:rPr lang="en-US" sz="1400" b="1" dirty="0" smtClean="0">
                  <a:solidFill>
                    <a:srgbClr val="FFFF66"/>
                  </a:solidFill>
                  <a:latin typeface="Helvetica" pitchFamily="-106" charset="0"/>
                </a:rPr>
                <a:t>LFC/DFC</a:t>
              </a:r>
              <a:endParaRPr lang="fr-FR" sz="1400" b="1" dirty="0">
                <a:solidFill>
                  <a:srgbClr val="FFFF66"/>
                </a:solidFill>
                <a:latin typeface="Helvetica" pitchFamily="-106" charset="0"/>
              </a:endParaRPr>
            </a:p>
          </p:txBody>
        </p:sp>
        <p:cxnSp>
          <p:nvCxnSpPr>
            <p:cNvPr id="62541" name="AutoShape 34"/>
            <p:cNvCxnSpPr>
              <a:cxnSpLocks noChangeShapeType="1"/>
              <a:stCxn id="365588" idx="0"/>
              <a:endCxn id="365601" idx="0"/>
            </p:cNvCxnSpPr>
            <p:nvPr/>
          </p:nvCxnSpPr>
          <p:spPr bwMode="auto">
            <a:xfrm rot="5400000" flipV="1">
              <a:off x="3787" y="47"/>
              <a:ext cx="682" cy="2331"/>
            </a:xfrm>
            <a:prstGeom prst="curvedConnector3">
              <a:avLst>
                <a:gd name="adj1" fmla="val -21116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62542" name="Text Box 35"/>
            <p:cNvSpPr txBox="1">
              <a:spLocks noChangeArrowheads="1"/>
            </p:cNvSpPr>
            <p:nvPr/>
          </p:nvSpPr>
          <p:spPr bwMode="auto">
            <a:xfrm>
              <a:off x="3749" y="579"/>
              <a:ext cx="67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b="1" dirty="0" err="1">
                  <a:latin typeface="Helvetica" pitchFamily="-105" charset="0"/>
                </a:rPr>
                <a:t>checkData</a:t>
              </a:r>
              <a:endParaRPr lang="fr-FR" sz="1400" b="1" dirty="0">
                <a:latin typeface="Helvetica" pitchFamily="-105" charset="0"/>
              </a:endParaRPr>
            </a:p>
          </p:txBody>
        </p:sp>
      </p:grpSp>
      <p:grpSp>
        <p:nvGrpSpPr>
          <p:cNvPr id="9" name="Group 36"/>
          <p:cNvGrpSpPr>
            <a:grpSpLocks/>
          </p:cNvGrpSpPr>
          <p:nvPr/>
        </p:nvGrpSpPr>
        <p:grpSpPr bwMode="auto">
          <a:xfrm>
            <a:off x="2406650" y="2782888"/>
            <a:ext cx="1438275" cy="1028700"/>
            <a:chOff x="1516" y="1753"/>
            <a:chExt cx="906" cy="648"/>
          </a:xfrm>
        </p:grpSpPr>
        <p:sp>
          <p:nvSpPr>
            <p:cNvPr id="365605" name="AutoShape 37"/>
            <p:cNvSpPr>
              <a:spLocks noChangeArrowheads="1"/>
            </p:cNvSpPr>
            <p:nvPr/>
          </p:nvSpPr>
          <p:spPr bwMode="auto">
            <a:xfrm>
              <a:off x="1516" y="2066"/>
              <a:ext cx="640" cy="335"/>
            </a:xfrm>
            <a:prstGeom prst="roundRect">
              <a:avLst>
                <a:gd name="adj" fmla="val 19444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r>
                <a:rPr lang="en-US" sz="1400" b="1">
                  <a:solidFill>
                    <a:srgbClr val="FFFFFF"/>
                  </a:solidFill>
                  <a:latin typeface="Helvetica" pitchFamily="-106" charset="0"/>
                </a:rPr>
                <a:t>Agent</a:t>
              </a:r>
            </a:p>
            <a:p>
              <a:pPr>
                <a:defRPr/>
              </a:pPr>
              <a:r>
                <a:rPr lang="en-US" sz="1400" b="1">
                  <a:solidFill>
                    <a:srgbClr val="FFFFFF"/>
                  </a:solidFill>
                  <a:latin typeface="Helvetica" pitchFamily="-106" charset="0"/>
                </a:rPr>
                <a:t>Director</a:t>
              </a:r>
              <a:endParaRPr lang="fr-FR" sz="1400" b="1">
                <a:solidFill>
                  <a:srgbClr val="FFFFFF"/>
                </a:solidFill>
                <a:latin typeface="Helvetica" pitchFamily="-106" charset="0"/>
              </a:endParaRPr>
            </a:p>
          </p:txBody>
        </p:sp>
        <p:cxnSp>
          <p:nvCxnSpPr>
            <p:cNvPr id="62538" name="AutoShape 38"/>
            <p:cNvCxnSpPr>
              <a:cxnSpLocks noChangeShapeType="1"/>
              <a:stCxn id="365605" idx="0"/>
              <a:endCxn id="365582" idx="3"/>
            </p:cNvCxnSpPr>
            <p:nvPr/>
          </p:nvCxnSpPr>
          <p:spPr bwMode="auto">
            <a:xfrm rot="-5400000">
              <a:off x="1972" y="1617"/>
              <a:ext cx="313" cy="586"/>
            </a:xfrm>
            <a:prstGeom prst="curvedConnector3">
              <a:avLst>
                <a:gd name="adj1" fmla="val 49838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62539" name="Text Box 39"/>
            <p:cNvSpPr txBox="1">
              <a:spLocks noChangeArrowheads="1"/>
            </p:cNvSpPr>
            <p:nvPr/>
          </p:nvSpPr>
          <p:spPr bwMode="auto">
            <a:xfrm>
              <a:off x="1703" y="1841"/>
              <a:ext cx="630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b="1">
                  <a:latin typeface="Helvetica" pitchFamily="-105" charset="0"/>
                </a:rPr>
                <a:t>checkJob</a:t>
              </a:r>
              <a:endParaRPr lang="fr-FR" sz="1400" b="1">
                <a:latin typeface="Helvetica" pitchFamily="-105" charset="0"/>
              </a:endParaRPr>
            </a:p>
          </p:txBody>
        </p:sp>
      </p:grpSp>
      <p:grpSp>
        <p:nvGrpSpPr>
          <p:cNvPr id="10" name="Group 40"/>
          <p:cNvGrpSpPr>
            <a:grpSpLocks/>
          </p:cNvGrpSpPr>
          <p:nvPr/>
        </p:nvGrpSpPr>
        <p:grpSpPr bwMode="auto">
          <a:xfrm>
            <a:off x="1379538" y="3811588"/>
            <a:ext cx="1535112" cy="1122362"/>
            <a:chOff x="869" y="2401"/>
            <a:chExt cx="967" cy="707"/>
          </a:xfrm>
        </p:grpSpPr>
        <p:sp>
          <p:nvSpPr>
            <p:cNvPr id="365609" name="AutoShape 41"/>
            <p:cNvSpPr>
              <a:spLocks noChangeArrowheads="1"/>
            </p:cNvSpPr>
            <p:nvPr/>
          </p:nvSpPr>
          <p:spPr bwMode="auto">
            <a:xfrm>
              <a:off x="956" y="2773"/>
              <a:ext cx="640" cy="335"/>
            </a:xfrm>
            <a:prstGeom prst="roundRect">
              <a:avLst>
                <a:gd name="adj" fmla="val 19444"/>
              </a:avLst>
            </a:prstGeom>
            <a:solidFill>
              <a:srgbClr val="008000"/>
            </a:solidFill>
            <a:ln w="9525">
              <a:noFill/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r>
                <a:rPr lang="en-US" sz="1400" b="1">
                  <a:solidFill>
                    <a:srgbClr val="FFFF66"/>
                  </a:solidFill>
                  <a:latin typeface="Helvetica" pitchFamily="-106" charset="0"/>
                </a:rPr>
                <a:t>RB</a:t>
              </a:r>
              <a:endParaRPr lang="fr-FR" sz="1400" b="1">
                <a:solidFill>
                  <a:srgbClr val="FFFF66"/>
                </a:solidFill>
                <a:latin typeface="Helvetica" pitchFamily="-106" charset="0"/>
              </a:endParaRPr>
            </a:p>
          </p:txBody>
        </p:sp>
        <p:sp>
          <p:nvSpPr>
            <p:cNvPr id="365610" name="AutoShape 42"/>
            <p:cNvSpPr>
              <a:spLocks noChangeArrowheads="1"/>
            </p:cNvSpPr>
            <p:nvPr/>
          </p:nvSpPr>
          <p:spPr bwMode="auto">
            <a:xfrm>
              <a:off x="915" y="2742"/>
              <a:ext cx="640" cy="335"/>
            </a:xfrm>
            <a:prstGeom prst="roundRect">
              <a:avLst>
                <a:gd name="adj" fmla="val 19444"/>
              </a:avLst>
            </a:prstGeom>
            <a:solidFill>
              <a:srgbClr val="008000"/>
            </a:solidFill>
            <a:ln w="9525">
              <a:noFill/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r>
                <a:rPr lang="en-US" sz="1400" b="1">
                  <a:solidFill>
                    <a:srgbClr val="FFFF66"/>
                  </a:solidFill>
                  <a:latin typeface="Helvetica" pitchFamily="-106" charset="0"/>
                </a:rPr>
                <a:t>RB</a:t>
              </a:r>
              <a:endParaRPr lang="fr-FR" sz="1400" b="1">
                <a:solidFill>
                  <a:srgbClr val="FFFF66"/>
                </a:solidFill>
                <a:latin typeface="Helvetica" pitchFamily="-106" charset="0"/>
              </a:endParaRPr>
            </a:p>
          </p:txBody>
        </p:sp>
        <p:sp>
          <p:nvSpPr>
            <p:cNvPr id="365611" name="AutoShape 43"/>
            <p:cNvSpPr>
              <a:spLocks noChangeArrowheads="1"/>
            </p:cNvSpPr>
            <p:nvPr/>
          </p:nvSpPr>
          <p:spPr bwMode="auto">
            <a:xfrm>
              <a:off x="869" y="2711"/>
              <a:ext cx="640" cy="335"/>
            </a:xfrm>
            <a:prstGeom prst="roundRect">
              <a:avLst>
                <a:gd name="adj" fmla="val 19444"/>
              </a:avLst>
            </a:prstGeom>
            <a:solidFill>
              <a:srgbClr val="008000"/>
            </a:solidFill>
            <a:ln w="9525">
              <a:noFill/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r>
                <a:rPr lang="en-US" sz="1400" b="1">
                  <a:solidFill>
                    <a:srgbClr val="FFFF66"/>
                  </a:solidFill>
                  <a:latin typeface="Helvetica" pitchFamily="-106" charset="0"/>
                </a:rPr>
                <a:t>RB</a:t>
              </a:r>
              <a:endParaRPr lang="fr-FR" sz="1400" b="1">
                <a:solidFill>
                  <a:srgbClr val="FFFF66"/>
                </a:solidFill>
                <a:latin typeface="Helvetica" pitchFamily="-106" charset="0"/>
              </a:endParaRPr>
            </a:p>
          </p:txBody>
        </p:sp>
        <p:cxnSp>
          <p:nvCxnSpPr>
            <p:cNvPr id="62535" name="AutoShape 44"/>
            <p:cNvCxnSpPr>
              <a:cxnSpLocks noChangeShapeType="1"/>
              <a:stCxn id="365605" idx="2"/>
              <a:endCxn id="365611" idx="0"/>
            </p:cNvCxnSpPr>
            <p:nvPr/>
          </p:nvCxnSpPr>
          <p:spPr bwMode="auto">
            <a:xfrm rot="5400000">
              <a:off x="1358" y="2232"/>
              <a:ext cx="310" cy="647"/>
            </a:xfrm>
            <a:prstGeom prst="curvedConnector3">
              <a:avLst>
                <a:gd name="adj1" fmla="val 50000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62536" name="AutoShape 45"/>
            <p:cNvSpPr>
              <a:spLocks noChangeArrowheads="1"/>
            </p:cNvSpPr>
            <p:nvPr/>
          </p:nvSpPr>
          <p:spPr bwMode="auto">
            <a:xfrm>
              <a:off x="1311" y="2403"/>
              <a:ext cx="396" cy="255"/>
            </a:xfrm>
            <a:prstGeom prst="foldedCorner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r>
                <a:rPr lang="en-US" sz="1400" b="1">
                  <a:latin typeface="Helvetica" pitchFamily="-105" charset="0"/>
                </a:rPr>
                <a:t>Pilot</a:t>
              </a:r>
            </a:p>
            <a:p>
              <a:pPr>
                <a:lnSpc>
                  <a:spcPct val="80000"/>
                </a:lnSpc>
              </a:pPr>
              <a:r>
                <a:rPr lang="en-US" sz="1400" b="1">
                  <a:latin typeface="Helvetica" pitchFamily="-105" charset="0"/>
                </a:rPr>
                <a:t>Job</a:t>
              </a:r>
              <a:endParaRPr lang="fr-FR" sz="1400" b="1">
                <a:latin typeface="Helvetica" pitchFamily="-105" charset="0"/>
              </a:endParaRPr>
            </a:p>
          </p:txBody>
        </p:sp>
      </p:grpSp>
      <p:grpSp>
        <p:nvGrpSpPr>
          <p:cNvPr id="11" name="Group 46"/>
          <p:cNvGrpSpPr>
            <a:grpSpLocks/>
          </p:cNvGrpSpPr>
          <p:nvPr/>
        </p:nvGrpSpPr>
        <p:grpSpPr bwMode="auto">
          <a:xfrm>
            <a:off x="1887538" y="4835525"/>
            <a:ext cx="1027112" cy="1073150"/>
            <a:chOff x="1189" y="3046"/>
            <a:chExt cx="647" cy="676"/>
          </a:xfrm>
        </p:grpSpPr>
        <p:sp>
          <p:nvSpPr>
            <p:cNvPr id="365615" name="AutoShape 47"/>
            <p:cNvSpPr>
              <a:spLocks noChangeArrowheads="1"/>
            </p:cNvSpPr>
            <p:nvPr/>
          </p:nvSpPr>
          <p:spPr bwMode="auto">
            <a:xfrm>
              <a:off x="1196" y="3387"/>
              <a:ext cx="640" cy="335"/>
            </a:xfrm>
            <a:prstGeom prst="roundRect">
              <a:avLst>
                <a:gd name="adj" fmla="val 19444"/>
              </a:avLst>
            </a:prstGeom>
            <a:solidFill>
              <a:srgbClr val="008000"/>
            </a:solidFill>
            <a:ln w="9525">
              <a:noFill/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r>
                <a:rPr lang="en-US" sz="1400" b="1">
                  <a:solidFill>
                    <a:srgbClr val="FFFF66"/>
                  </a:solidFill>
                  <a:latin typeface="Helvetica" pitchFamily="-106" charset="0"/>
                </a:rPr>
                <a:t>CE</a:t>
              </a:r>
              <a:endParaRPr lang="fr-FR" sz="1400" b="1">
                <a:solidFill>
                  <a:srgbClr val="FFFF66"/>
                </a:solidFill>
                <a:latin typeface="Helvetica" pitchFamily="-106" charset="0"/>
              </a:endParaRPr>
            </a:p>
          </p:txBody>
        </p:sp>
        <p:cxnSp>
          <p:nvCxnSpPr>
            <p:cNvPr id="62531" name="AutoShape 48"/>
            <p:cNvCxnSpPr>
              <a:cxnSpLocks noChangeShapeType="1"/>
              <a:stCxn id="365611" idx="2"/>
              <a:endCxn id="365615" idx="0"/>
            </p:cNvCxnSpPr>
            <p:nvPr/>
          </p:nvCxnSpPr>
          <p:spPr bwMode="auto">
            <a:xfrm rot="16200000" flipH="1">
              <a:off x="1182" y="3053"/>
              <a:ext cx="341" cy="327"/>
            </a:xfrm>
            <a:prstGeom prst="curvedConnector3">
              <a:avLst>
                <a:gd name="adj1" fmla="val 49852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</p:grpSp>
      <p:cxnSp>
        <p:nvCxnSpPr>
          <p:cNvPr id="365617" name="AutoShape 49"/>
          <p:cNvCxnSpPr>
            <a:cxnSpLocks noChangeShapeType="1"/>
            <a:stCxn id="365605" idx="2"/>
            <a:endCxn id="365615" idx="0"/>
          </p:cNvCxnSpPr>
          <p:nvPr/>
        </p:nvCxnSpPr>
        <p:spPr bwMode="auto">
          <a:xfrm rot="5400000">
            <a:off x="1878012" y="4340226"/>
            <a:ext cx="1565275" cy="508000"/>
          </a:xfrm>
          <a:prstGeom prst="curvedConnector3">
            <a:avLst>
              <a:gd name="adj1" fmla="val 50000"/>
            </a:avLst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</p:cxnSp>
      <p:grpSp>
        <p:nvGrpSpPr>
          <p:cNvPr id="12" name="Group 50"/>
          <p:cNvGrpSpPr>
            <a:grpSpLocks/>
          </p:cNvGrpSpPr>
          <p:nvPr/>
        </p:nvGrpSpPr>
        <p:grpSpPr bwMode="auto">
          <a:xfrm>
            <a:off x="2914650" y="5643563"/>
            <a:ext cx="1390650" cy="635000"/>
            <a:chOff x="1836" y="3555"/>
            <a:chExt cx="876" cy="400"/>
          </a:xfrm>
        </p:grpSpPr>
        <p:sp>
          <p:nvSpPr>
            <p:cNvPr id="365619" name="AutoShape 51"/>
            <p:cNvSpPr>
              <a:spLocks noChangeArrowheads="1"/>
            </p:cNvSpPr>
            <p:nvPr/>
          </p:nvSpPr>
          <p:spPr bwMode="auto">
            <a:xfrm>
              <a:off x="2072" y="3620"/>
              <a:ext cx="640" cy="335"/>
            </a:xfrm>
            <a:prstGeom prst="roundRect">
              <a:avLst>
                <a:gd name="adj" fmla="val 19444"/>
              </a:avLst>
            </a:prstGeom>
            <a:solidFill>
              <a:srgbClr val="008000"/>
            </a:solidFill>
            <a:ln w="9525">
              <a:noFill/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r>
                <a:rPr lang="en-US" sz="1400" b="1">
                  <a:solidFill>
                    <a:srgbClr val="FFFF66"/>
                  </a:solidFill>
                  <a:latin typeface="Helvetica" pitchFamily="-106" charset="0"/>
                </a:rPr>
                <a:t>WN</a:t>
              </a:r>
              <a:endParaRPr lang="fr-FR" sz="1400" b="1">
                <a:solidFill>
                  <a:srgbClr val="FFFF66"/>
                </a:solidFill>
                <a:latin typeface="Helvetica" pitchFamily="-106" charset="0"/>
              </a:endParaRPr>
            </a:p>
          </p:txBody>
        </p:sp>
        <p:cxnSp>
          <p:nvCxnSpPr>
            <p:cNvPr id="62529" name="AutoShape 52"/>
            <p:cNvCxnSpPr>
              <a:cxnSpLocks noChangeShapeType="1"/>
              <a:stCxn id="365615" idx="3"/>
              <a:endCxn id="365619" idx="1"/>
            </p:cNvCxnSpPr>
            <p:nvPr/>
          </p:nvCxnSpPr>
          <p:spPr bwMode="auto">
            <a:xfrm>
              <a:off x="1836" y="3555"/>
              <a:ext cx="236" cy="233"/>
            </a:xfrm>
            <a:prstGeom prst="curvedConnector3">
              <a:avLst>
                <a:gd name="adj1" fmla="val 50000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</p:grpSp>
      <p:sp>
        <p:nvSpPr>
          <p:cNvPr id="365621" name="AutoShape 53"/>
          <p:cNvSpPr>
            <a:spLocks noChangeArrowheads="1"/>
          </p:cNvSpPr>
          <p:nvPr/>
        </p:nvSpPr>
        <p:spPr bwMode="auto">
          <a:xfrm>
            <a:off x="3913188" y="5446713"/>
            <a:ext cx="1016000" cy="531812"/>
          </a:xfrm>
          <a:prstGeom prst="roundRect">
            <a:avLst>
              <a:gd name="adj" fmla="val 19444"/>
            </a:avLst>
          </a:prstGeom>
          <a:solidFill>
            <a:srgbClr val="FFFF00"/>
          </a:solidFill>
          <a:ln w="9525">
            <a:noFill/>
            <a:round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1400" b="1">
                <a:solidFill>
                  <a:schemeClr val="accent2"/>
                </a:solidFill>
                <a:latin typeface="Helvetica" pitchFamily="-106" charset="0"/>
              </a:rPr>
              <a:t>Pilot</a:t>
            </a:r>
          </a:p>
          <a:p>
            <a:pPr>
              <a:defRPr/>
            </a:pPr>
            <a:r>
              <a:rPr lang="en-US" sz="1400" b="1">
                <a:solidFill>
                  <a:schemeClr val="accent2"/>
                </a:solidFill>
                <a:latin typeface="Helvetica" pitchFamily="-106" charset="0"/>
              </a:rPr>
              <a:t>Agent</a:t>
            </a:r>
          </a:p>
        </p:txBody>
      </p:sp>
      <p:grpSp>
        <p:nvGrpSpPr>
          <p:cNvPr id="13" name="Group 54"/>
          <p:cNvGrpSpPr>
            <a:grpSpLocks/>
          </p:cNvGrpSpPr>
          <p:nvPr/>
        </p:nvGrpSpPr>
        <p:grpSpPr bwMode="auto">
          <a:xfrm>
            <a:off x="4929188" y="5334000"/>
            <a:ext cx="1801812" cy="922338"/>
            <a:chOff x="3105" y="3360"/>
            <a:chExt cx="1135" cy="581"/>
          </a:xfrm>
        </p:grpSpPr>
        <p:sp>
          <p:nvSpPr>
            <p:cNvPr id="365623" name="AutoShape 55"/>
            <p:cNvSpPr>
              <a:spLocks noChangeArrowheads="1"/>
            </p:cNvSpPr>
            <p:nvPr/>
          </p:nvSpPr>
          <p:spPr bwMode="auto">
            <a:xfrm>
              <a:off x="3600" y="3360"/>
              <a:ext cx="640" cy="335"/>
            </a:xfrm>
            <a:prstGeom prst="roundRect">
              <a:avLst>
                <a:gd name="adj" fmla="val 19444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r>
                <a:rPr lang="en-US" sz="1400" b="1">
                  <a:solidFill>
                    <a:schemeClr val="accent2"/>
                  </a:solidFill>
                  <a:latin typeface="Helvetica" pitchFamily="-106" charset="0"/>
                </a:rPr>
                <a:t>Job</a:t>
              </a:r>
            </a:p>
            <a:p>
              <a:pPr>
                <a:defRPr/>
              </a:pPr>
              <a:r>
                <a:rPr lang="en-US" sz="1400" b="1">
                  <a:solidFill>
                    <a:schemeClr val="accent2"/>
                  </a:solidFill>
                  <a:latin typeface="Helvetica" pitchFamily="-106" charset="0"/>
                </a:rPr>
                <a:t>Wrapper</a:t>
              </a:r>
            </a:p>
          </p:txBody>
        </p:sp>
        <p:cxnSp>
          <p:nvCxnSpPr>
            <p:cNvPr id="62526" name="AutoShape 56"/>
            <p:cNvCxnSpPr>
              <a:cxnSpLocks noChangeShapeType="1"/>
              <a:stCxn id="365621" idx="3"/>
              <a:endCxn id="365623" idx="1"/>
            </p:cNvCxnSpPr>
            <p:nvPr/>
          </p:nvCxnSpPr>
          <p:spPr bwMode="auto">
            <a:xfrm flipV="1">
              <a:off x="3105" y="3528"/>
              <a:ext cx="495" cy="71"/>
            </a:xfrm>
            <a:prstGeom prst="curvedConnector3">
              <a:avLst>
                <a:gd name="adj1" fmla="val 49898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62527" name="Text Box 57"/>
            <p:cNvSpPr txBox="1">
              <a:spLocks noChangeArrowheads="1"/>
            </p:cNvSpPr>
            <p:nvPr/>
          </p:nvSpPr>
          <p:spPr bwMode="auto">
            <a:xfrm>
              <a:off x="3108" y="3615"/>
              <a:ext cx="537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b="1">
                  <a:latin typeface="Helvetica" pitchFamily="-105" charset="0"/>
                </a:rPr>
                <a:t>execute</a:t>
              </a:r>
            </a:p>
            <a:p>
              <a:r>
                <a:rPr lang="en-US" sz="1400" b="1" i="1">
                  <a:latin typeface="Helvetica" pitchFamily="-105" charset="0"/>
                </a:rPr>
                <a:t>(glexec)</a:t>
              </a:r>
              <a:endParaRPr lang="fr-FR" sz="1400" b="1" i="1">
                <a:latin typeface="Helvetica" pitchFamily="-105" charset="0"/>
              </a:endParaRPr>
            </a:p>
          </p:txBody>
        </p:sp>
      </p:grpSp>
      <p:grpSp>
        <p:nvGrpSpPr>
          <p:cNvPr id="14" name="Group 58"/>
          <p:cNvGrpSpPr>
            <a:grpSpLocks/>
          </p:cNvGrpSpPr>
          <p:nvPr/>
        </p:nvGrpSpPr>
        <p:grpSpPr bwMode="auto">
          <a:xfrm>
            <a:off x="6731000" y="5600700"/>
            <a:ext cx="1808163" cy="633413"/>
            <a:chOff x="4240" y="3528"/>
            <a:chExt cx="1139" cy="399"/>
          </a:xfrm>
        </p:grpSpPr>
        <p:sp>
          <p:nvSpPr>
            <p:cNvPr id="365627" name="AutoShape 59"/>
            <p:cNvSpPr>
              <a:spLocks noChangeArrowheads="1"/>
            </p:cNvSpPr>
            <p:nvPr/>
          </p:nvSpPr>
          <p:spPr bwMode="auto">
            <a:xfrm>
              <a:off x="4739" y="3592"/>
              <a:ext cx="640" cy="335"/>
            </a:xfrm>
            <a:prstGeom prst="roundRect">
              <a:avLst>
                <a:gd name="adj" fmla="val 19444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r>
                <a:rPr lang="en-US" sz="1400" b="1">
                  <a:solidFill>
                    <a:schemeClr val="accent2"/>
                  </a:solidFill>
                  <a:latin typeface="Helvetica" pitchFamily="-106" charset="0"/>
                </a:rPr>
                <a:t>User</a:t>
              </a:r>
            </a:p>
            <a:p>
              <a:pPr>
                <a:defRPr/>
              </a:pPr>
              <a:r>
                <a:rPr lang="en-US" sz="1400" b="1">
                  <a:solidFill>
                    <a:schemeClr val="accent2"/>
                  </a:solidFill>
                  <a:latin typeface="Helvetica" pitchFamily="-106" charset="0"/>
                </a:rPr>
                <a:t>Application</a:t>
              </a:r>
            </a:p>
          </p:txBody>
        </p:sp>
        <p:cxnSp>
          <p:nvCxnSpPr>
            <p:cNvPr id="62523" name="AutoShape 60"/>
            <p:cNvCxnSpPr>
              <a:cxnSpLocks noChangeShapeType="1"/>
              <a:stCxn id="365623" idx="3"/>
              <a:endCxn id="365627" idx="1"/>
            </p:cNvCxnSpPr>
            <p:nvPr/>
          </p:nvCxnSpPr>
          <p:spPr bwMode="auto">
            <a:xfrm>
              <a:off x="4240" y="3528"/>
              <a:ext cx="499" cy="232"/>
            </a:xfrm>
            <a:prstGeom prst="curvedConnector3">
              <a:avLst>
                <a:gd name="adj1" fmla="val 49898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62524" name="Text Box 61"/>
            <p:cNvSpPr txBox="1">
              <a:spLocks noChangeArrowheads="1"/>
            </p:cNvSpPr>
            <p:nvPr/>
          </p:nvSpPr>
          <p:spPr bwMode="auto">
            <a:xfrm>
              <a:off x="4293" y="3707"/>
              <a:ext cx="32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b="1">
                  <a:latin typeface="Helvetica" pitchFamily="-105" charset="0"/>
                </a:rPr>
                <a:t>fork</a:t>
              </a:r>
            </a:p>
          </p:txBody>
        </p:sp>
      </p:grpSp>
      <p:grpSp>
        <p:nvGrpSpPr>
          <p:cNvPr id="15" name="Group 62"/>
          <p:cNvGrpSpPr>
            <a:grpSpLocks/>
          </p:cNvGrpSpPr>
          <p:nvPr/>
        </p:nvGrpSpPr>
        <p:grpSpPr bwMode="auto">
          <a:xfrm>
            <a:off x="3595688" y="3281363"/>
            <a:ext cx="1016000" cy="2165350"/>
            <a:chOff x="2265" y="2067"/>
            <a:chExt cx="640" cy="1364"/>
          </a:xfrm>
        </p:grpSpPr>
        <p:sp>
          <p:nvSpPr>
            <p:cNvPr id="365631" name="AutoShape 63"/>
            <p:cNvSpPr>
              <a:spLocks noChangeArrowheads="1"/>
            </p:cNvSpPr>
            <p:nvPr/>
          </p:nvSpPr>
          <p:spPr bwMode="auto">
            <a:xfrm>
              <a:off x="2265" y="2067"/>
              <a:ext cx="640" cy="335"/>
            </a:xfrm>
            <a:prstGeom prst="roundRect">
              <a:avLst>
                <a:gd name="adj" fmla="val 19444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r>
                <a:rPr lang="en-US" sz="1400" b="1">
                  <a:solidFill>
                    <a:srgbClr val="FFFFFF"/>
                  </a:solidFill>
                  <a:latin typeface="Helvetica" pitchFamily="-106" charset="0"/>
                </a:rPr>
                <a:t>Matcher</a:t>
              </a:r>
              <a:endParaRPr lang="fr-FR" sz="1400" b="1">
                <a:solidFill>
                  <a:srgbClr val="FFFFFF"/>
                </a:solidFill>
                <a:latin typeface="Helvetica" pitchFamily="-106" charset="0"/>
              </a:endParaRPr>
            </a:p>
          </p:txBody>
        </p:sp>
        <p:cxnSp>
          <p:nvCxnSpPr>
            <p:cNvPr id="62520" name="AutoShape 64"/>
            <p:cNvCxnSpPr>
              <a:cxnSpLocks noChangeShapeType="1"/>
              <a:stCxn id="365621" idx="0"/>
              <a:endCxn id="365631" idx="2"/>
            </p:cNvCxnSpPr>
            <p:nvPr/>
          </p:nvCxnSpPr>
          <p:spPr bwMode="auto">
            <a:xfrm rot="5400000" flipH="1">
              <a:off x="2170" y="2817"/>
              <a:ext cx="1029" cy="200"/>
            </a:xfrm>
            <a:prstGeom prst="curvedConnector3">
              <a:avLst>
                <a:gd name="adj1" fmla="val 43829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62521" name="AutoShape 65"/>
            <p:cNvSpPr>
              <a:spLocks noChangeArrowheads="1"/>
            </p:cNvSpPr>
            <p:nvPr/>
          </p:nvSpPr>
          <p:spPr bwMode="auto">
            <a:xfrm>
              <a:off x="2420" y="2836"/>
              <a:ext cx="396" cy="255"/>
            </a:xfrm>
            <a:prstGeom prst="foldedCorner">
              <a:avLst>
                <a:gd name="adj" fmla="val 10102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r>
                <a:rPr lang="en-US" sz="1400" b="1">
                  <a:latin typeface="Helvetica" pitchFamily="-105" charset="0"/>
                </a:rPr>
                <a:t>CE</a:t>
              </a:r>
            </a:p>
            <a:p>
              <a:pPr>
                <a:lnSpc>
                  <a:spcPct val="80000"/>
                </a:lnSpc>
              </a:pPr>
              <a:r>
                <a:rPr lang="en-US" sz="1400" b="1">
                  <a:latin typeface="Helvetica" pitchFamily="-105" charset="0"/>
                </a:rPr>
                <a:t>JDL</a:t>
              </a:r>
              <a:endParaRPr lang="fr-FR" sz="1400" b="1">
                <a:latin typeface="Helvetica" pitchFamily="-105" charset="0"/>
              </a:endParaRPr>
            </a:p>
          </p:txBody>
        </p:sp>
      </p:grpSp>
      <p:grpSp>
        <p:nvGrpSpPr>
          <p:cNvPr id="16" name="Group 66"/>
          <p:cNvGrpSpPr>
            <a:grpSpLocks/>
          </p:cNvGrpSpPr>
          <p:nvPr/>
        </p:nvGrpSpPr>
        <p:grpSpPr bwMode="auto">
          <a:xfrm>
            <a:off x="4103688" y="2185988"/>
            <a:ext cx="1933575" cy="1095375"/>
            <a:chOff x="2585" y="1377"/>
            <a:chExt cx="1218" cy="690"/>
          </a:xfrm>
        </p:grpSpPr>
        <p:cxnSp>
          <p:nvCxnSpPr>
            <p:cNvPr id="62517" name="AutoShape 67"/>
            <p:cNvCxnSpPr>
              <a:cxnSpLocks noChangeShapeType="1"/>
              <a:stCxn id="365592" idx="1"/>
              <a:endCxn id="365631" idx="0"/>
            </p:cNvCxnSpPr>
            <p:nvPr/>
          </p:nvCxnSpPr>
          <p:spPr bwMode="auto">
            <a:xfrm rot="10800000" flipV="1">
              <a:off x="2585" y="1377"/>
              <a:ext cx="1218" cy="690"/>
            </a:xfrm>
            <a:prstGeom prst="curvedConnector2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62518" name="AutoShape 68"/>
            <p:cNvSpPr>
              <a:spLocks noChangeArrowheads="1"/>
            </p:cNvSpPr>
            <p:nvPr/>
          </p:nvSpPr>
          <p:spPr bwMode="auto">
            <a:xfrm>
              <a:off x="2989" y="1419"/>
              <a:ext cx="396" cy="255"/>
            </a:xfrm>
            <a:prstGeom prst="foldedCorner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r>
                <a:rPr lang="en-US" sz="1400" b="1">
                  <a:latin typeface="Helvetica" pitchFamily="-105" charset="0"/>
                </a:rPr>
                <a:t>Job</a:t>
              </a:r>
            </a:p>
            <a:p>
              <a:r>
                <a:rPr lang="en-US" sz="1400" b="1">
                  <a:latin typeface="Helvetica" pitchFamily="-105" charset="0"/>
                </a:rPr>
                <a:t>JDL</a:t>
              </a:r>
              <a:endParaRPr lang="fr-FR" sz="1400" b="1">
                <a:latin typeface="Helvetica" pitchFamily="-105" charset="0"/>
              </a:endParaRPr>
            </a:p>
          </p:txBody>
        </p:sp>
      </p:grpSp>
      <p:grpSp>
        <p:nvGrpSpPr>
          <p:cNvPr id="17" name="Group 69"/>
          <p:cNvGrpSpPr>
            <a:grpSpLocks/>
          </p:cNvGrpSpPr>
          <p:nvPr/>
        </p:nvGrpSpPr>
        <p:grpSpPr bwMode="auto">
          <a:xfrm>
            <a:off x="6223000" y="2998788"/>
            <a:ext cx="2701925" cy="2335212"/>
            <a:chOff x="3920" y="1889"/>
            <a:chExt cx="1702" cy="1471"/>
          </a:xfrm>
        </p:grpSpPr>
        <p:cxnSp>
          <p:nvCxnSpPr>
            <p:cNvPr id="62515" name="AutoShape 70"/>
            <p:cNvCxnSpPr>
              <a:cxnSpLocks noChangeShapeType="1"/>
              <a:stCxn id="365623" idx="0"/>
              <a:endCxn id="365601" idx="2"/>
            </p:cNvCxnSpPr>
            <p:nvPr/>
          </p:nvCxnSpPr>
          <p:spPr bwMode="auto">
            <a:xfrm rot="-5400000">
              <a:off x="3871" y="1938"/>
              <a:ext cx="1471" cy="1373"/>
            </a:xfrm>
            <a:prstGeom prst="curvedConnector3">
              <a:avLst>
                <a:gd name="adj1" fmla="val 49968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62516" name="Text Box 71"/>
            <p:cNvSpPr txBox="1">
              <a:spLocks noChangeArrowheads="1"/>
            </p:cNvSpPr>
            <p:nvPr/>
          </p:nvSpPr>
          <p:spPr bwMode="auto">
            <a:xfrm>
              <a:off x="4880" y="2051"/>
              <a:ext cx="742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b="1">
                  <a:latin typeface="Helvetica" pitchFamily="-105" charset="0"/>
                </a:rPr>
                <a:t>getReplicas</a:t>
              </a:r>
              <a:endParaRPr lang="fr-FR" sz="1400" b="1">
                <a:latin typeface="Helvetica" pitchFamily="-105" charset="0"/>
              </a:endParaRPr>
            </a:p>
          </p:txBody>
        </p:sp>
      </p:grpSp>
      <p:grpSp>
        <p:nvGrpSpPr>
          <p:cNvPr id="18" name="Group 72"/>
          <p:cNvGrpSpPr>
            <a:grpSpLocks/>
          </p:cNvGrpSpPr>
          <p:nvPr/>
        </p:nvGrpSpPr>
        <p:grpSpPr bwMode="auto">
          <a:xfrm>
            <a:off x="4421188" y="3275013"/>
            <a:ext cx="1373187" cy="2171700"/>
            <a:chOff x="2785" y="2063"/>
            <a:chExt cx="865" cy="1368"/>
          </a:xfrm>
        </p:grpSpPr>
        <p:sp>
          <p:nvSpPr>
            <p:cNvPr id="365641" name="AutoShape 73"/>
            <p:cNvSpPr>
              <a:spLocks noChangeArrowheads="1"/>
            </p:cNvSpPr>
            <p:nvPr/>
          </p:nvSpPr>
          <p:spPr bwMode="auto">
            <a:xfrm>
              <a:off x="3010" y="2063"/>
              <a:ext cx="640" cy="335"/>
            </a:xfrm>
            <a:prstGeom prst="roundRect">
              <a:avLst>
                <a:gd name="adj" fmla="val 19444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r>
                <a:rPr lang="en-US" sz="1400" b="1">
                  <a:solidFill>
                    <a:srgbClr val="FFFFFF"/>
                  </a:solidFill>
                  <a:latin typeface="Helvetica" pitchFamily="-106" charset="0"/>
                </a:rPr>
                <a:t>WMS</a:t>
              </a:r>
            </a:p>
            <a:p>
              <a:pPr>
                <a:defRPr/>
              </a:pPr>
              <a:r>
                <a:rPr lang="en-US" sz="1400" b="1">
                  <a:solidFill>
                    <a:srgbClr val="FFFFFF"/>
                  </a:solidFill>
                  <a:latin typeface="Helvetica" pitchFamily="-106" charset="0"/>
                </a:rPr>
                <a:t>Admin</a:t>
              </a:r>
              <a:endParaRPr lang="fr-FR" sz="1400" b="1">
                <a:solidFill>
                  <a:srgbClr val="FFFFFF"/>
                </a:solidFill>
                <a:latin typeface="Helvetica" pitchFamily="-106" charset="0"/>
              </a:endParaRPr>
            </a:p>
          </p:txBody>
        </p:sp>
        <p:cxnSp>
          <p:nvCxnSpPr>
            <p:cNvPr id="62513" name="AutoShape 74"/>
            <p:cNvCxnSpPr>
              <a:cxnSpLocks noChangeShapeType="1"/>
              <a:stCxn id="365621" idx="0"/>
              <a:endCxn id="365641" idx="2"/>
            </p:cNvCxnSpPr>
            <p:nvPr/>
          </p:nvCxnSpPr>
          <p:spPr bwMode="auto">
            <a:xfrm rot="-5400000">
              <a:off x="2541" y="2642"/>
              <a:ext cx="1033" cy="545"/>
            </a:xfrm>
            <a:prstGeom prst="curvedConnector3">
              <a:avLst>
                <a:gd name="adj1" fmla="val 49954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62514" name="Text Box 75"/>
            <p:cNvSpPr txBox="1">
              <a:spLocks noChangeArrowheads="1"/>
            </p:cNvSpPr>
            <p:nvPr/>
          </p:nvSpPr>
          <p:spPr bwMode="auto">
            <a:xfrm>
              <a:off x="2938" y="2613"/>
              <a:ext cx="594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b="1">
                  <a:latin typeface="Helvetica" pitchFamily="-105" charset="0"/>
                </a:rPr>
                <a:t>getProxy</a:t>
              </a:r>
              <a:endParaRPr lang="fr-FR" sz="1400" b="1">
                <a:latin typeface="Helvetica" pitchFamily="-105" charset="0"/>
              </a:endParaRPr>
            </a:p>
          </p:txBody>
        </p:sp>
      </p:grpSp>
      <p:grpSp>
        <p:nvGrpSpPr>
          <p:cNvPr id="19" name="Group 76"/>
          <p:cNvGrpSpPr>
            <a:grpSpLocks/>
          </p:cNvGrpSpPr>
          <p:nvPr/>
        </p:nvGrpSpPr>
        <p:grpSpPr bwMode="auto">
          <a:xfrm>
            <a:off x="6223000" y="3814763"/>
            <a:ext cx="2727325" cy="1519237"/>
            <a:chOff x="3920" y="2403"/>
            <a:chExt cx="1718" cy="957"/>
          </a:xfrm>
        </p:grpSpPr>
        <p:sp>
          <p:nvSpPr>
            <p:cNvPr id="365645" name="AutoShape 77"/>
            <p:cNvSpPr>
              <a:spLocks noChangeArrowheads="1"/>
            </p:cNvSpPr>
            <p:nvPr/>
          </p:nvSpPr>
          <p:spPr bwMode="auto">
            <a:xfrm>
              <a:off x="4993" y="2403"/>
              <a:ext cx="645" cy="309"/>
            </a:xfrm>
            <a:prstGeom prst="can">
              <a:avLst>
                <a:gd name="adj" fmla="val 25000"/>
              </a:avLst>
            </a:prstGeom>
            <a:solidFill>
              <a:srgbClr val="008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63500" dist="38099" dir="2700000" algn="ctr" rotWithShape="0">
                <a:schemeClr val="bg2">
                  <a:alpha val="74998"/>
                </a:scheme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fr-FR">
                <a:solidFill>
                  <a:srgbClr val="FFFFFF"/>
                </a:solidFill>
                <a:latin typeface="Times New Roman" pitchFamily="-106" charset="0"/>
              </a:endParaRPr>
            </a:p>
          </p:txBody>
        </p:sp>
        <p:sp>
          <p:nvSpPr>
            <p:cNvPr id="62509" name="Text Box 78"/>
            <p:cNvSpPr txBox="1">
              <a:spLocks noChangeArrowheads="1"/>
            </p:cNvSpPr>
            <p:nvPr/>
          </p:nvSpPr>
          <p:spPr bwMode="auto">
            <a:xfrm>
              <a:off x="5193" y="2486"/>
              <a:ext cx="266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1400" b="1">
                  <a:solidFill>
                    <a:srgbClr val="FFFF66"/>
                  </a:solidFill>
                  <a:latin typeface="Helvetica" pitchFamily="-105" charset="0"/>
                </a:rPr>
                <a:t>SE</a:t>
              </a:r>
              <a:endParaRPr lang="fr-FR" sz="1400" b="1">
                <a:solidFill>
                  <a:srgbClr val="FFFF66"/>
                </a:solidFill>
                <a:latin typeface="Helvetica" pitchFamily="-105" charset="0"/>
              </a:endParaRPr>
            </a:p>
          </p:txBody>
        </p:sp>
        <p:cxnSp>
          <p:nvCxnSpPr>
            <p:cNvPr id="62510" name="AutoShape 79"/>
            <p:cNvCxnSpPr>
              <a:cxnSpLocks noChangeShapeType="1"/>
              <a:stCxn id="365623" idx="0"/>
              <a:endCxn id="365645" idx="3"/>
            </p:cNvCxnSpPr>
            <p:nvPr/>
          </p:nvCxnSpPr>
          <p:spPr bwMode="auto">
            <a:xfrm rot="-5400000">
              <a:off x="4294" y="2338"/>
              <a:ext cx="648" cy="1396"/>
            </a:xfrm>
            <a:prstGeom prst="curvedConnector3">
              <a:avLst>
                <a:gd name="adj1" fmla="val 50000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62511" name="Text Box 80"/>
            <p:cNvSpPr txBox="1">
              <a:spLocks noChangeArrowheads="1"/>
            </p:cNvSpPr>
            <p:nvPr/>
          </p:nvSpPr>
          <p:spPr bwMode="auto">
            <a:xfrm>
              <a:off x="4182" y="2872"/>
              <a:ext cx="723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b="1">
                  <a:latin typeface="Helvetica" pitchFamily="-105" charset="0"/>
                </a:rPr>
                <a:t>uploadData</a:t>
              </a:r>
              <a:endParaRPr lang="fr-FR" sz="1400" b="1">
                <a:latin typeface="Helvetica" pitchFamily="-105" charset="0"/>
              </a:endParaRPr>
            </a:p>
          </p:txBody>
        </p:sp>
      </p:grpSp>
      <p:grpSp>
        <p:nvGrpSpPr>
          <p:cNvPr id="20" name="Group 81"/>
          <p:cNvGrpSpPr>
            <a:grpSpLocks/>
          </p:cNvGrpSpPr>
          <p:nvPr/>
        </p:nvGrpSpPr>
        <p:grpSpPr bwMode="auto">
          <a:xfrm>
            <a:off x="6223000" y="4816475"/>
            <a:ext cx="2727325" cy="531813"/>
            <a:chOff x="3920" y="3034"/>
            <a:chExt cx="1718" cy="335"/>
          </a:xfrm>
        </p:grpSpPr>
        <p:sp>
          <p:nvSpPr>
            <p:cNvPr id="365650" name="AutoShape 82"/>
            <p:cNvSpPr>
              <a:spLocks noChangeArrowheads="1"/>
            </p:cNvSpPr>
            <p:nvPr/>
          </p:nvSpPr>
          <p:spPr bwMode="auto">
            <a:xfrm>
              <a:off x="4998" y="3034"/>
              <a:ext cx="640" cy="335"/>
            </a:xfrm>
            <a:prstGeom prst="roundRect">
              <a:avLst>
                <a:gd name="adj" fmla="val 19444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r>
                <a:rPr lang="en-US" sz="1400" b="1">
                  <a:solidFill>
                    <a:srgbClr val="FFFFFF"/>
                  </a:solidFill>
                  <a:latin typeface="Helvetica" pitchFamily="-106" charset="0"/>
                </a:rPr>
                <a:t>VO-box</a:t>
              </a:r>
              <a:endParaRPr lang="fr-FR" sz="1400" b="1">
                <a:solidFill>
                  <a:srgbClr val="FFFFFF"/>
                </a:solidFill>
                <a:latin typeface="Helvetica" pitchFamily="-106" charset="0"/>
              </a:endParaRPr>
            </a:p>
          </p:txBody>
        </p:sp>
        <p:cxnSp>
          <p:nvCxnSpPr>
            <p:cNvPr id="62506" name="AutoShape 83"/>
            <p:cNvCxnSpPr>
              <a:cxnSpLocks noChangeShapeType="1"/>
              <a:stCxn id="365623" idx="0"/>
              <a:endCxn id="365650" idx="1"/>
            </p:cNvCxnSpPr>
            <p:nvPr/>
          </p:nvCxnSpPr>
          <p:spPr bwMode="auto">
            <a:xfrm rot="-5400000">
              <a:off x="4380" y="2742"/>
              <a:ext cx="158" cy="1078"/>
            </a:xfrm>
            <a:prstGeom prst="curvedConnector2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62507" name="Text Box 84"/>
            <p:cNvSpPr txBox="1">
              <a:spLocks noChangeArrowheads="1"/>
            </p:cNvSpPr>
            <p:nvPr/>
          </p:nvSpPr>
          <p:spPr bwMode="auto">
            <a:xfrm>
              <a:off x="4171" y="3123"/>
              <a:ext cx="729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b="1">
                  <a:latin typeface="Helvetica" pitchFamily="-105" charset="0"/>
                </a:rPr>
                <a:t>putRequest</a:t>
              </a:r>
              <a:endParaRPr lang="fr-FR" sz="1400" b="1">
                <a:latin typeface="Helvetica" pitchFamily="-105" charset="0"/>
              </a:endParaRPr>
            </a:p>
          </p:txBody>
        </p:sp>
      </p:grpSp>
      <p:grpSp>
        <p:nvGrpSpPr>
          <p:cNvPr id="21" name="Group 85"/>
          <p:cNvGrpSpPr>
            <a:grpSpLocks/>
          </p:cNvGrpSpPr>
          <p:nvPr/>
        </p:nvGrpSpPr>
        <p:grpSpPr bwMode="auto">
          <a:xfrm>
            <a:off x="112713" y="3078163"/>
            <a:ext cx="1541462" cy="1492250"/>
            <a:chOff x="71" y="1939"/>
            <a:chExt cx="971" cy="940"/>
          </a:xfrm>
        </p:grpSpPr>
        <p:sp>
          <p:nvSpPr>
            <p:cNvPr id="365654" name="AutoShape 86"/>
            <p:cNvSpPr>
              <a:spLocks noChangeArrowheads="1"/>
            </p:cNvSpPr>
            <p:nvPr/>
          </p:nvSpPr>
          <p:spPr bwMode="auto">
            <a:xfrm>
              <a:off x="402" y="1939"/>
              <a:ext cx="640" cy="335"/>
            </a:xfrm>
            <a:prstGeom prst="roundRect">
              <a:avLst>
                <a:gd name="adj" fmla="val 19444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r>
                <a:rPr lang="en-US" sz="1400" b="1">
                  <a:solidFill>
                    <a:srgbClr val="FFFFFF"/>
                  </a:solidFill>
                  <a:latin typeface="Helvetica" pitchFamily="-106" charset="0"/>
                </a:rPr>
                <a:t>Agent</a:t>
              </a:r>
            </a:p>
            <a:p>
              <a:pPr>
                <a:defRPr/>
              </a:pPr>
              <a:r>
                <a:rPr lang="en-US" sz="1400" b="1">
                  <a:solidFill>
                    <a:srgbClr val="FFFFFF"/>
                  </a:solidFill>
                  <a:latin typeface="Helvetica" pitchFamily="-106" charset="0"/>
                </a:rPr>
                <a:t>Monitor</a:t>
              </a:r>
              <a:endParaRPr lang="fr-FR" sz="1400" b="1">
                <a:solidFill>
                  <a:srgbClr val="FFFFFF"/>
                </a:solidFill>
                <a:latin typeface="Helvetica" pitchFamily="-106" charset="0"/>
              </a:endParaRPr>
            </a:p>
          </p:txBody>
        </p:sp>
        <p:cxnSp>
          <p:nvCxnSpPr>
            <p:cNvPr id="62503" name="AutoShape 87"/>
            <p:cNvCxnSpPr>
              <a:cxnSpLocks noChangeShapeType="1"/>
              <a:stCxn id="365654" idx="2"/>
              <a:endCxn id="365611" idx="1"/>
            </p:cNvCxnSpPr>
            <p:nvPr/>
          </p:nvCxnSpPr>
          <p:spPr bwMode="auto">
            <a:xfrm rot="16200000" flipH="1">
              <a:off x="493" y="2503"/>
              <a:ext cx="605" cy="147"/>
            </a:xfrm>
            <a:prstGeom prst="curvedConnector2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62504" name="Text Box 88"/>
            <p:cNvSpPr txBox="1">
              <a:spLocks noChangeArrowheads="1"/>
            </p:cNvSpPr>
            <p:nvPr/>
          </p:nvSpPr>
          <p:spPr bwMode="auto">
            <a:xfrm>
              <a:off x="71" y="2440"/>
              <a:ext cx="674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b="1">
                  <a:latin typeface="Helvetica" pitchFamily="-105" charset="0"/>
                </a:rPr>
                <a:t>checkPilot</a:t>
              </a:r>
              <a:endParaRPr lang="fr-FR" sz="1400" b="1">
                <a:latin typeface="Helvetica" pitchFamily="-105" charset="0"/>
              </a:endParaRPr>
            </a:p>
          </p:txBody>
        </p:sp>
      </p:grpSp>
      <p:cxnSp>
        <p:nvCxnSpPr>
          <p:cNvPr id="365657" name="AutoShape 89"/>
          <p:cNvCxnSpPr>
            <a:cxnSpLocks noChangeShapeType="1"/>
            <a:stCxn id="365654" idx="3"/>
            <a:endCxn id="365605" idx="1"/>
          </p:cNvCxnSpPr>
          <p:nvPr/>
        </p:nvCxnSpPr>
        <p:spPr bwMode="auto">
          <a:xfrm>
            <a:off x="1654175" y="3344863"/>
            <a:ext cx="752475" cy="201612"/>
          </a:xfrm>
          <a:prstGeom prst="curvedConnector3">
            <a:avLst>
              <a:gd name="adj1" fmla="val 50000"/>
            </a:avLst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</p:cxnSp>
      <p:grpSp>
        <p:nvGrpSpPr>
          <p:cNvPr id="22" name="Group 90"/>
          <p:cNvGrpSpPr>
            <a:grpSpLocks/>
          </p:cNvGrpSpPr>
          <p:nvPr/>
        </p:nvGrpSpPr>
        <p:grpSpPr bwMode="auto">
          <a:xfrm>
            <a:off x="4856163" y="4672013"/>
            <a:ext cx="1366837" cy="661987"/>
            <a:chOff x="3059" y="2943"/>
            <a:chExt cx="861" cy="417"/>
          </a:xfrm>
        </p:grpSpPr>
        <p:cxnSp>
          <p:nvCxnSpPr>
            <p:cNvPr id="62500" name="AutoShape 91"/>
            <p:cNvCxnSpPr>
              <a:cxnSpLocks noChangeShapeType="1"/>
              <a:stCxn id="365623" idx="0"/>
            </p:cNvCxnSpPr>
            <p:nvPr/>
          </p:nvCxnSpPr>
          <p:spPr bwMode="auto">
            <a:xfrm rot="5400000" flipH="1">
              <a:off x="3326" y="2767"/>
              <a:ext cx="417" cy="770"/>
            </a:xfrm>
            <a:prstGeom prst="curvedConnector2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62501" name="Text Box 92"/>
            <p:cNvSpPr txBox="1">
              <a:spLocks noChangeArrowheads="1"/>
            </p:cNvSpPr>
            <p:nvPr/>
          </p:nvSpPr>
          <p:spPr bwMode="auto">
            <a:xfrm>
              <a:off x="3059" y="3065"/>
              <a:ext cx="754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b="1">
                  <a:latin typeface="Helvetica" pitchFamily="-105" charset="0"/>
                </a:rPr>
                <a:t>getSandbox</a:t>
              </a:r>
              <a:endParaRPr lang="fr-FR" sz="1400" b="1">
                <a:latin typeface="Helvetica" pitchFamily="-105" charset="0"/>
              </a:endParaRPr>
            </a:p>
          </p:txBody>
        </p:sp>
      </p:grpSp>
      <p:grpSp>
        <p:nvGrpSpPr>
          <p:cNvPr id="23" name="Group 93"/>
          <p:cNvGrpSpPr>
            <a:grpSpLocks/>
          </p:cNvGrpSpPr>
          <p:nvPr/>
        </p:nvGrpSpPr>
        <p:grpSpPr bwMode="auto">
          <a:xfrm>
            <a:off x="5967413" y="3275013"/>
            <a:ext cx="1016000" cy="2058987"/>
            <a:chOff x="3759" y="2063"/>
            <a:chExt cx="640" cy="1297"/>
          </a:xfrm>
        </p:grpSpPr>
        <p:sp>
          <p:nvSpPr>
            <p:cNvPr id="365662" name="AutoShape 94"/>
            <p:cNvSpPr>
              <a:spLocks noChangeArrowheads="1"/>
            </p:cNvSpPr>
            <p:nvPr/>
          </p:nvSpPr>
          <p:spPr bwMode="auto">
            <a:xfrm>
              <a:off x="3759" y="2063"/>
              <a:ext cx="640" cy="335"/>
            </a:xfrm>
            <a:prstGeom prst="roundRect">
              <a:avLst>
                <a:gd name="adj" fmla="val 19444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r>
                <a:rPr lang="en-US" sz="1400" b="1">
                  <a:solidFill>
                    <a:srgbClr val="FFFFFF"/>
                  </a:solidFill>
                  <a:latin typeface="Helvetica" pitchFamily="-106" charset="0"/>
                </a:rPr>
                <a:t>Job</a:t>
              </a:r>
            </a:p>
            <a:p>
              <a:pPr>
                <a:defRPr/>
              </a:pPr>
              <a:r>
                <a:rPr lang="en-US" sz="1400" b="1">
                  <a:solidFill>
                    <a:srgbClr val="FFFFFF"/>
                  </a:solidFill>
                  <a:latin typeface="Helvetica" pitchFamily="-106" charset="0"/>
                </a:rPr>
                <a:t>Monitor</a:t>
              </a:r>
              <a:endParaRPr lang="fr-FR" sz="1400" b="1">
                <a:solidFill>
                  <a:srgbClr val="FFFFFF"/>
                </a:solidFill>
                <a:latin typeface="Helvetica" pitchFamily="-106" charset="0"/>
              </a:endParaRPr>
            </a:p>
          </p:txBody>
        </p:sp>
        <p:cxnSp>
          <p:nvCxnSpPr>
            <p:cNvPr id="62499" name="AutoShape 95"/>
            <p:cNvCxnSpPr>
              <a:cxnSpLocks noChangeShapeType="1"/>
              <a:stCxn id="365623" idx="0"/>
              <a:endCxn id="365662" idx="2"/>
            </p:cNvCxnSpPr>
            <p:nvPr/>
          </p:nvCxnSpPr>
          <p:spPr bwMode="auto">
            <a:xfrm rot="-5400000">
              <a:off x="3519" y="2799"/>
              <a:ext cx="962" cy="159"/>
            </a:xfrm>
            <a:prstGeom prst="curvedConnector3">
              <a:avLst>
                <a:gd name="adj1" fmla="val 50000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</p:grpSp>
      <p:grpSp>
        <p:nvGrpSpPr>
          <p:cNvPr id="24" name="Group 96"/>
          <p:cNvGrpSpPr>
            <a:grpSpLocks/>
          </p:cNvGrpSpPr>
          <p:nvPr/>
        </p:nvGrpSpPr>
        <p:grpSpPr bwMode="auto">
          <a:xfrm>
            <a:off x="0" y="4949825"/>
            <a:ext cx="1016000" cy="1455738"/>
            <a:chOff x="0" y="3118"/>
            <a:chExt cx="640" cy="917"/>
          </a:xfrm>
        </p:grpSpPr>
        <p:sp>
          <p:nvSpPr>
            <p:cNvPr id="365665" name="AutoShape 97"/>
            <p:cNvSpPr>
              <a:spLocks noChangeArrowheads="1"/>
            </p:cNvSpPr>
            <p:nvPr/>
          </p:nvSpPr>
          <p:spPr bwMode="auto">
            <a:xfrm>
              <a:off x="0" y="3118"/>
              <a:ext cx="640" cy="273"/>
            </a:xfrm>
            <a:prstGeom prst="roundRect">
              <a:avLst>
                <a:gd name="adj" fmla="val 19444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lnSpc>
                  <a:spcPct val="80000"/>
                </a:lnSpc>
                <a:defRPr/>
              </a:pPr>
              <a:r>
                <a:rPr lang="en-US" sz="1400" b="1">
                  <a:solidFill>
                    <a:srgbClr val="FFFFFF"/>
                  </a:solidFill>
                  <a:latin typeface="Helvetica" pitchFamily="-106" charset="0"/>
                </a:rPr>
                <a:t>DIRAC</a:t>
              </a:r>
            </a:p>
            <a:p>
              <a:pPr>
                <a:lnSpc>
                  <a:spcPct val="80000"/>
                </a:lnSpc>
                <a:defRPr/>
              </a:pPr>
              <a:r>
                <a:rPr lang="en-US" sz="1400" b="1">
                  <a:solidFill>
                    <a:srgbClr val="FFFFFF"/>
                  </a:solidFill>
                  <a:latin typeface="Helvetica" pitchFamily="-106" charset="0"/>
                </a:rPr>
                <a:t>services</a:t>
              </a:r>
              <a:endParaRPr lang="fr-FR" sz="1400" b="1">
                <a:solidFill>
                  <a:srgbClr val="FFFFFF"/>
                </a:solidFill>
                <a:latin typeface="Helvetica" pitchFamily="-106" charset="0"/>
              </a:endParaRPr>
            </a:p>
          </p:txBody>
        </p:sp>
        <p:sp>
          <p:nvSpPr>
            <p:cNvPr id="365666" name="AutoShape 98"/>
            <p:cNvSpPr>
              <a:spLocks noChangeArrowheads="1"/>
            </p:cNvSpPr>
            <p:nvPr/>
          </p:nvSpPr>
          <p:spPr bwMode="auto">
            <a:xfrm>
              <a:off x="0" y="3435"/>
              <a:ext cx="640" cy="273"/>
            </a:xfrm>
            <a:prstGeom prst="roundRect">
              <a:avLst>
                <a:gd name="adj" fmla="val 19444"/>
              </a:avLst>
            </a:prstGeom>
            <a:solidFill>
              <a:srgbClr val="008000"/>
            </a:solidFill>
            <a:ln w="9525">
              <a:noFill/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lnSpc>
                  <a:spcPct val="80000"/>
                </a:lnSpc>
                <a:defRPr/>
              </a:pPr>
              <a:r>
                <a:rPr lang="en-US" sz="1400" b="1">
                  <a:solidFill>
                    <a:srgbClr val="FFFF66"/>
                  </a:solidFill>
                  <a:latin typeface="Helvetica" pitchFamily="-106" charset="0"/>
                </a:rPr>
                <a:t>LCG</a:t>
              </a:r>
            </a:p>
            <a:p>
              <a:pPr>
                <a:lnSpc>
                  <a:spcPct val="80000"/>
                </a:lnSpc>
                <a:defRPr/>
              </a:pPr>
              <a:r>
                <a:rPr lang="en-US" sz="1400" b="1">
                  <a:solidFill>
                    <a:srgbClr val="FFFF66"/>
                  </a:solidFill>
                  <a:latin typeface="Helvetica" pitchFamily="-106" charset="0"/>
                </a:rPr>
                <a:t>services</a:t>
              </a:r>
              <a:endParaRPr lang="fr-FR" sz="1400" b="1">
                <a:solidFill>
                  <a:srgbClr val="FFFF66"/>
                </a:solidFill>
                <a:latin typeface="Helvetica" pitchFamily="-106" charset="0"/>
              </a:endParaRPr>
            </a:p>
          </p:txBody>
        </p:sp>
        <p:sp>
          <p:nvSpPr>
            <p:cNvPr id="365667" name="AutoShape 99"/>
            <p:cNvSpPr>
              <a:spLocks noChangeArrowheads="1"/>
            </p:cNvSpPr>
            <p:nvPr/>
          </p:nvSpPr>
          <p:spPr bwMode="auto">
            <a:xfrm>
              <a:off x="0" y="3762"/>
              <a:ext cx="640" cy="273"/>
            </a:xfrm>
            <a:prstGeom prst="roundRect">
              <a:avLst>
                <a:gd name="adj" fmla="val 19444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lnSpc>
                  <a:spcPct val="80000"/>
                </a:lnSpc>
                <a:defRPr/>
              </a:pPr>
              <a:r>
                <a:rPr lang="en-US" sz="1400" b="1">
                  <a:solidFill>
                    <a:schemeClr val="accent2"/>
                  </a:solidFill>
                  <a:latin typeface="Helvetica" pitchFamily="-106" charset="0"/>
                </a:rPr>
                <a:t>Workload</a:t>
              </a:r>
            </a:p>
            <a:p>
              <a:pPr>
                <a:lnSpc>
                  <a:spcPct val="80000"/>
                </a:lnSpc>
                <a:defRPr/>
              </a:pPr>
              <a:r>
                <a:rPr lang="en-US" sz="1400" b="1">
                  <a:solidFill>
                    <a:schemeClr val="accent2"/>
                  </a:solidFill>
                  <a:latin typeface="Helvetica" pitchFamily="-106" charset="0"/>
                </a:rPr>
                <a:t>On WN</a:t>
              </a:r>
              <a:endParaRPr lang="fr-FR" sz="1400" b="1">
                <a:solidFill>
                  <a:schemeClr val="accent2"/>
                </a:solidFill>
                <a:latin typeface="Helvetica" pitchFamily="-106" charset="0"/>
              </a:endParaRPr>
            </a:p>
          </p:txBody>
        </p:sp>
      </p:grpSp>
      <p:sp>
        <p:nvSpPr>
          <p:cNvPr id="365668" name="AutoShape 100"/>
          <p:cNvSpPr>
            <a:spLocks noChangeArrowheads="1"/>
          </p:cNvSpPr>
          <p:nvPr/>
        </p:nvSpPr>
        <p:spPr bwMode="auto">
          <a:xfrm>
            <a:off x="3719513" y="5257800"/>
            <a:ext cx="3349625" cy="1309688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FF3300"/>
            </a:solidFill>
            <a:prstDash val="dash"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65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65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65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365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5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5621" grpId="0" animBg="1" autoUpdateAnimBg="0"/>
      <p:bldP spid="36566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Job state machine</a:t>
            </a:r>
            <a:endParaRPr lang="fr-FR" dirty="0"/>
          </a:p>
        </p:txBody>
      </p:sp>
      <p:pic>
        <p:nvPicPr>
          <p:cNvPr id="5" name="Picture 4" descr="dirac-primary-state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2619" y="1623129"/>
            <a:ext cx="6241143" cy="4233306"/>
          </a:xfrm>
          <a:prstGeom prst="rect">
            <a:avLst/>
          </a:prstGeom>
          <a:effectLst>
            <a:outerShdw blurRad="50800" dist="63500" dir="2700000">
              <a:srgbClr val="000000">
                <a:alpha val="43000"/>
              </a:srgbClr>
            </a:outerShdw>
          </a:effec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Job Monitoring</a:t>
            </a:r>
            <a:endParaRPr lang="fr-FR" dirty="0" smtClean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73705" y="1365552"/>
            <a:ext cx="7772400" cy="4343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Job Monitoring page</a:t>
            </a:r>
          </a:p>
          <a:p>
            <a:pPr lvl="1"/>
            <a:r>
              <a:rPr lang="en-US" dirty="0" smtClean="0"/>
              <a:t>Everything you need to know about your jobs</a:t>
            </a:r>
          </a:p>
          <a:p>
            <a:pPr lvl="1"/>
            <a:r>
              <a:rPr lang="en-US" dirty="0" smtClean="0"/>
              <a:t>Use </a:t>
            </a:r>
            <a:r>
              <a:rPr lang="en-US" b="1" i="1" dirty="0" smtClean="0"/>
              <a:t>Help </a:t>
            </a:r>
            <a:r>
              <a:rPr lang="en-US" dirty="0" smtClean="0"/>
              <a:t>button for detailed explanations</a:t>
            </a:r>
          </a:p>
          <a:p>
            <a:r>
              <a:rPr lang="en-US" dirty="0" smtClean="0"/>
              <a:t>Job Menu</a:t>
            </a:r>
          </a:p>
          <a:p>
            <a:pPr lvl="1"/>
            <a:r>
              <a:rPr lang="en-US" dirty="0" smtClean="0"/>
              <a:t>Job info</a:t>
            </a:r>
          </a:p>
          <a:p>
            <a:pPr lvl="1"/>
            <a:r>
              <a:rPr lang="en-US" dirty="0" smtClean="0"/>
              <a:t>Actions</a:t>
            </a:r>
          </a:p>
          <a:p>
            <a:pPr lvl="2"/>
            <a:r>
              <a:rPr lang="en-US" dirty="0" smtClean="0"/>
              <a:t>Reschedule, delete, kill</a:t>
            </a:r>
          </a:p>
          <a:p>
            <a:pPr lvl="1"/>
            <a:r>
              <a:rPr lang="en-US" dirty="0" smtClean="0"/>
              <a:t>Pilot output access</a:t>
            </a:r>
          </a:p>
          <a:p>
            <a:pPr lvl="2"/>
            <a:r>
              <a:rPr lang="en-US" dirty="0" smtClean="0"/>
              <a:t>Useful for debugging</a:t>
            </a:r>
          </a:p>
          <a:p>
            <a:pPr lvl="1"/>
            <a:r>
              <a:rPr lang="en-US" dirty="0" smtClean="0"/>
              <a:t>Sandbox download</a:t>
            </a:r>
          </a:p>
          <a:p>
            <a:r>
              <a:rPr lang="en-US" dirty="0" smtClean="0"/>
              <a:t>Job selections</a:t>
            </a:r>
          </a:p>
          <a:p>
            <a:pPr lvl="1">
              <a:buNone/>
            </a:pPr>
            <a:endParaRPr lang="en-US" dirty="0"/>
          </a:p>
        </p:txBody>
      </p:sp>
      <p:pic>
        <p:nvPicPr>
          <p:cNvPr id="9" name="Picture 8" descr="Picture 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6122" y="2569884"/>
            <a:ext cx="2225652" cy="3685921"/>
          </a:xfrm>
          <a:prstGeom prst="rect">
            <a:avLst/>
          </a:prstGeom>
          <a:effectLst>
            <a:outerShdw blurRad="50800" dist="63500" dir="2700000">
              <a:srgbClr val="000000">
                <a:alpha val="43000"/>
              </a:srgbClr>
            </a:outerShdw>
          </a:effec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Tutorial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>
          <a:xfrm>
            <a:off x="673705" y="1292981"/>
            <a:ext cx="7772400" cy="5105400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Submit “Hello, world!” job with Web </a:t>
            </a:r>
            <a:r>
              <a:rPr lang="en-GB" dirty="0" err="1" smtClean="0"/>
              <a:t>Launchpad</a:t>
            </a:r>
            <a:endParaRPr lang="en-GB" dirty="0" smtClean="0"/>
          </a:p>
          <a:p>
            <a:pPr lvl="1"/>
            <a:r>
              <a:rPr lang="en-GB" dirty="0" smtClean="0"/>
              <a:t>Basic job description</a:t>
            </a:r>
          </a:p>
          <a:p>
            <a:pPr lvl="1"/>
            <a:r>
              <a:rPr lang="en-GB" dirty="0" smtClean="0"/>
              <a:t>Monitor it</a:t>
            </a:r>
          </a:p>
          <a:p>
            <a:pPr lvl="1"/>
            <a:r>
              <a:rPr lang="en-GB" dirty="0" smtClean="0"/>
              <a:t>Get results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Submit job with Input and Output Sandbox</a:t>
            </a:r>
          </a:p>
          <a:p>
            <a:pPr lvl="1"/>
            <a:r>
              <a:rPr lang="en-GB" dirty="0" smtClean="0"/>
              <a:t>Simple processing</a:t>
            </a:r>
          </a:p>
          <a:p>
            <a:pPr lvl="1"/>
            <a:r>
              <a:rPr lang="en-GB" dirty="0" smtClean="0"/>
              <a:t>Getting results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Goals</a:t>
            </a:r>
          </a:p>
          <a:p>
            <a:pPr lvl="1"/>
            <a:r>
              <a:rPr lang="en-GB" dirty="0" smtClean="0"/>
              <a:t>Understand job description</a:t>
            </a:r>
          </a:p>
          <a:p>
            <a:pPr lvl="1"/>
            <a:r>
              <a:rPr lang="en-GB" dirty="0" smtClean="0"/>
              <a:t>Understanding job Web monitoring and manipulation tools</a:t>
            </a:r>
          </a:p>
          <a:p>
            <a:pPr>
              <a:buNone/>
            </a:pPr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936038" cy="914400"/>
          </a:xfrm>
        </p:spPr>
        <p:txBody>
          <a:bodyPr/>
          <a:lstStyle/>
          <a:p>
            <a:pPr eaLnBrk="1" hangingPunct="1"/>
            <a:r>
              <a:rPr lang="en-US">
                <a:ea typeface="ＭＳ Ｐゴシック" pitchFamily="-105" charset="-128"/>
                <a:cs typeface="ＭＳ Ｐゴシック" pitchFamily="-105" charset="-128"/>
              </a:rPr>
              <a:t>Outline</a:t>
            </a:r>
            <a:endParaRPr lang="fr-FR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08075" y="1279676"/>
            <a:ext cx="7204075" cy="4852610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en-US" dirty="0" smtClean="0">
                <a:ea typeface="ＭＳ Ｐゴシック" pitchFamily="-105" charset="-128"/>
                <a:cs typeface="ＭＳ Ｐゴシック" pitchFamily="-105" charset="-128"/>
              </a:rPr>
              <a:t>DIRAC information system</a:t>
            </a:r>
          </a:p>
          <a:p>
            <a:pPr lvl="1" eaLnBrk="1" hangingPunct="1"/>
            <a:r>
              <a:rPr lang="en-US" dirty="0" smtClean="0">
                <a:ea typeface="ＭＳ Ｐゴシック" pitchFamily="-105" charset="-128"/>
                <a:cs typeface="ＭＳ Ｐゴシック" pitchFamily="-105" charset="-128"/>
              </a:rPr>
              <a:t>Documentation sources</a:t>
            </a:r>
          </a:p>
          <a:p>
            <a:pPr lvl="1" eaLnBrk="1" hangingPunct="1"/>
            <a:endParaRPr lang="en-US" dirty="0" smtClean="0">
              <a:ea typeface="ＭＳ Ｐゴシック" pitchFamily="-105" charset="-128"/>
              <a:cs typeface="ＭＳ Ｐゴシック" pitchFamily="-105" charset="-128"/>
            </a:endParaRPr>
          </a:p>
          <a:p>
            <a:pPr eaLnBrk="1" hangingPunct="1"/>
            <a:r>
              <a:rPr lang="en-US" dirty="0" smtClean="0">
                <a:ea typeface="ＭＳ Ｐゴシック" pitchFamily="-105" charset="-128"/>
                <a:cs typeface="ＭＳ Ｐゴシック" pitchFamily="-105" charset="-128"/>
              </a:rPr>
              <a:t>DIRAC users and groups</a:t>
            </a:r>
          </a:p>
          <a:p>
            <a:pPr lvl="1" eaLnBrk="1" hangingPunct="1"/>
            <a:r>
              <a:rPr lang="en-US" dirty="0" smtClean="0">
                <a:ea typeface="ＭＳ Ｐゴシック" pitchFamily="-105" charset="-128"/>
                <a:cs typeface="ＭＳ Ｐゴシック" pitchFamily="-105" charset="-128"/>
              </a:rPr>
              <a:t>Registration with DIRAC</a:t>
            </a:r>
          </a:p>
          <a:p>
            <a:pPr marL="274320" lvl="1" indent="0" eaLnBrk="1" hangingPunct="1">
              <a:buNone/>
            </a:pPr>
            <a:endParaRPr lang="en-US" dirty="0" smtClean="0">
              <a:ea typeface="ＭＳ Ｐゴシック" pitchFamily="-105" charset="-128"/>
              <a:cs typeface="ＭＳ Ｐゴシック" pitchFamily="-105" charset="-128"/>
            </a:endParaRPr>
          </a:p>
          <a:p>
            <a:pPr eaLnBrk="1" hangingPunct="1"/>
            <a:r>
              <a:rPr lang="en-US" dirty="0" smtClean="0">
                <a:ea typeface="ＭＳ Ｐゴシック" pitchFamily="-105" charset="-128"/>
                <a:cs typeface="ＭＳ Ｐゴシック" pitchFamily="-105" charset="-128"/>
              </a:rPr>
              <a:t>Getting DIRAC credentials</a:t>
            </a:r>
          </a:p>
          <a:p>
            <a:pPr lvl="1" eaLnBrk="1" hangingPunct="1"/>
            <a:r>
              <a:rPr lang="en-US" dirty="0" smtClean="0">
                <a:ea typeface="ＭＳ Ｐゴシック" pitchFamily="-105" charset="-128"/>
                <a:cs typeface="ＭＳ Ｐゴシック" pitchFamily="-105" charset="-128"/>
              </a:rPr>
              <a:t>Getting the certificates right</a:t>
            </a:r>
          </a:p>
          <a:p>
            <a:pPr lvl="1" eaLnBrk="1" hangingPunct="1"/>
            <a:r>
              <a:rPr lang="en-US" dirty="0" smtClean="0">
                <a:ea typeface="ＭＳ Ｐゴシック" pitchFamily="-105" charset="-128"/>
                <a:cs typeface="ＭＳ Ｐゴシック" pitchFamily="-105" charset="-128"/>
              </a:rPr>
              <a:t>Registering user proxies</a:t>
            </a:r>
          </a:p>
          <a:p>
            <a:pPr lvl="1" eaLnBrk="1" hangingPunct="1"/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r>
              <a:rPr lang="en-US" dirty="0" smtClean="0">
                <a:ea typeface="ＭＳ Ｐゴシック" pitchFamily="-105" charset="-128"/>
                <a:cs typeface="ＭＳ Ｐゴシック" pitchFamily="-105" charset="-128"/>
              </a:rPr>
              <a:t>Web portal interface</a:t>
            </a:r>
          </a:p>
          <a:p>
            <a:pPr lvl="1" eaLnBrk="1" hangingPunct="1"/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r>
              <a:rPr lang="en-US" dirty="0" smtClean="0">
                <a:ea typeface="ＭＳ Ｐゴシック" pitchFamily="-105" charset="-128"/>
                <a:cs typeface="ＭＳ Ｐゴシック" pitchFamily="-105" charset="-128"/>
              </a:rPr>
              <a:t>Hello world! job</a:t>
            </a:r>
          </a:p>
          <a:p>
            <a:pPr eaLnBrk="1" hangingPunct="1">
              <a:buFont typeface="Wingdings 2" pitchFamily="-105" charset="2"/>
              <a:buNone/>
            </a:pPr>
            <a:endParaRPr lang="en-US" dirty="0" smtClean="0">
              <a:ea typeface="ＭＳ Ｐゴシック" pitchFamily="-105" charset="-128"/>
              <a:cs typeface="ＭＳ Ｐゴシック" pitchFamily="-105" charset="-128"/>
            </a:endParaRPr>
          </a:p>
          <a:p>
            <a:pPr eaLnBrk="1" hangingPunct="1">
              <a:buFont typeface="Wingdings 2" pitchFamily="-105" charset="2"/>
              <a:buNone/>
            </a:pPr>
            <a:endParaRPr lang="fr-FR" dirty="0" smtClean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299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936038" cy="9144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-105" charset="-128"/>
                <a:cs typeface="ＭＳ Ｐゴシック" pitchFamily="-105" charset="-128"/>
              </a:rPr>
              <a:t>http://</a:t>
            </a:r>
            <a:r>
              <a:rPr lang="en-US" dirty="0" err="1" smtClean="0">
                <a:ea typeface="ＭＳ Ｐゴシック" pitchFamily="-105" charset="-128"/>
                <a:cs typeface="ＭＳ Ｐゴシック" pitchFamily="-105" charset="-128"/>
              </a:rPr>
              <a:t>diracgrid.org</a:t>
            </a:r>
            <a:endParaRPr lang="fr-FR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08075" y="1279676"/>
            <a:ext cx="7204075" cy="1066800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en-US" dirty="0" smtClean="0">
                <a:ea typeface="ＭＳ Ｐゴシック" pitchFamily="-105" charset="-128"/>
                <a:cs typeface="ＭＳ Ｐゴシック" pitchFamily="-105" charset="-128"/>
              </a:rPr>
              <a:t>DIRAC Project Web site contains entry points to various docs</a:t>
            </a:r>
          </a:p>
          <a:p>
            <a:pPr lvl="1" eaLnBrk="1" hangingPunct="1"/>
            <a:r>
              <a:rPr lang="en-US" dirty="0" smtClean="0">
                <a:ea typeface="ＭＳ Ｐゴシック" pitchFamily="-105" charset="-128"/>
                <a:cs typeface="ＭＳ Ｐゴシック" pitchFamily="-105" charset="-128"/>
              </a:rPr>
              <a:t>This is being rapidly developed now, more info to come</a:t>
            </a:r>
          </a:p>
          <a:p>
            <a:pPr eaLnBrk="1" hangingPunct="1">
              <a:buFont typeface="Wingdings 2" pitchFamily="-105" charset="2"/>
              <a:buNone/>
            </a:pPr>
            <a:endParaRPr lang="fr-FR" dirty="0" smtClean="0">
              <a:ea typeface="ＭＳ Ｐゴシック" pitchFamily="-105" charset="-128"/>
              <a:cs typeface="ＭＳ Ｐゴシック" pitchFamily="-105" charset="-128"/>
            </a:endParaRPr>
          </a:p>
        </p:txBody>
      </p:sp>
      <p:pic>
        <p:nvPicPr>
          <p:cNvPr id="5" name="Picture 4" descr="Picture 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2286" y="2355846"/>
            <a:ext cx="7220857" cy="4090980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357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936038" cy="9144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-105" charset="-128"/>
                <a:cs typeface="ＭＳ Ｐゴシック" pitchFamily="-105" charset="-128"/>
              </a:rPr>
              <a:t>DIRAC users and groups</a:t>
            </a:r>
            <a:endParaRPr lang="fr-FR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2836" y="1279676"/>
            <a:ext cx="5205639" cy="5076674"/>
          </a:xfrm>
        </p:spPr>
        <p:txBody>
          <a:bodyPr>
            <a:normAutofit fontScale="77500" lnSpcReduction="20000"/>
          </a:bodyPr>
          <a:lstStyle/>
          <a:p>
            <a:pPr eaLnBrk="1" hangingPunct="1"/>
            <a:r>
              <a:rPr lang="en-US" dirty="0" smtClean="0">
                <a:ea typeface="ＭＳ Ｐゴシック" pitchFamily="-105" charset="-128"/>
                <a:cs typeface="ＭＳ Ｐゴシック" pitchFamily="-105" charset="-128"/>
              </a:rPr>
              <a:t>In order to work with DIRAC </a:t>
            </a:r>
            <a:br>
              <a:rPr lang="en-US" dirty="0" smtClean="0">
                <a:ea typeface="ＭＳ Ｐゴシック" pitchFamily="-105" charset="-128"/>
                <a:cs typeface="ＭＳ Ｐゴシック" pitchFamily="-105" charset="-128"/>
              </a:rPr>
            </a:br>
            <a:r>
              <a:rPr lang="en-US" dirty="0" smtClean="0">
                <a:ea typeface="ＭＳ Ｐゴシック" pitchFamily="-105" charset="-128"/>
                <a:cs typeface="ＭＳ Ｐゴシック" pitchFamily="-105" charset="-128"/>
              </a:rPr>
              <a:t>users should be registered</a:t>
            </a:r>
          </a:p>
          <a:p>
            <a:pPr lvl="1" eaLnBrk="1" hangingPunct="1"/>
            <a:r>
              <a:rPr lang="en-US" dirty="0" smtClean="0">
                <a:ea typeface="ＭＳ Ｐゴシック" pitchFamily="-105" charset="-128"/>
                <a:cs typeface="ＭＳ Ｐゴシック" pitchFamily="-105" charset="-128"/>
              </a:rPr>
              <a:t>In one or several groups</a:t>
            </a:r>
          </a:p>
          <a:p>
            <a:pPr lvl="1" eaLnBrk="1" hangingPunct="1"/>
            <a:r>
              <a:rPr lang="en-US" dirty="0" smtClean="0">
                <a:ea typeface="ＭＳ Ｐゴシック" pitchFamily="-105" charset="-128"/>
                <a:cs typeface="ＭＳ Ｐゴシック" pitchFamily="-105" charset="-128"/>
              </a:rPr>
              <a:t>For traceability, accounting, etc</a:t>
            </a:r>
          </a:p>
          <a:p>
            <a:pPr lvl="1" eaLnBrk="1" hangingPunct="1"/>
            <a:endParaRPr lang="en-US" dirty="0" smtClean="0">
              <a:ea typeface="ＭＳ Ｐゴシック" pitchFamily="-105" charset="-128"/>
              <a:cs typeface="ＭＳ Ｐゴシック" pitchFamily="-105" charset="-128"/>
            </a:endParaRPr>
          </a:p>
          <a:p>
            <a:pPr eaLnBrk="1" hangingPunct="1"/>
            <a:r>
              <a:rPr lang="en-US" dirty="0" smtClean="0">
                <a:ea typeface="ＭＳ Ｐゴシック" pitchFamily="-105" charset="-128"/>
                <a:cs typeface="ＭＳ Ｐゴシック" pitchFamily="-105" charset="-128"/>
              </a:rPr>
              <a:t>User’s rights are determined</a:t>
            </a:r>
            <a:br>
              <a:rPr lang="en-US" dirty="0" smtClean="0">
                <a:ea typeface="ＭＳ Ｐゴシック" pitchFamily="-105" charset="-128"/>
                <a:cs typeface="ＭＳ Ｐゴシック" pitchFamily="-105" charset="-128"/>
              </a:rPr>
            </a:br>
            <a:r>
              <a:rPr lang="en-US" dirty="0" smtClean="0">
                <a:ea typeface="ＭＳ Ｐゴシック" pitchFamily="-105" charset="-128"/>
                <a:cs typeface="ＭＳ Ｐゴシック" pitchFamily="-105" charset="-128"/>
              </a:rPr>
              <a:t>by the </a:t>
            </a:r>
            <a:r>
              <a:rPr lang="en-US" b="1" i="1" dirty="0" smtClean="0">
                <a:ea typeface="ＭＳ Ｐゴシック" pitchFamily="-105" charset="-128"/>
                <a:cs typeface="ＭＳ Ｐゴシック" pitchFamily="-105" charset="-128"/>
              </a:rPr>
              <a:t>Properties </a:t>
            </a:r>
            <a:r>
              <a:rPr lang="en-US" dirty="0" smtClean="0">
                <a:ea typeface="ＭＳ Ｐゴシック" pitchFamily="-105" charset="-128"/>
                <a:cs typeface="ＭＳ Ｐゴシック" pitchFamily="-105" charset="-128"/>
              </a:rPr>
              <a:t>of the group</a:t>
            </a:r>
          </a:p>
          <a:p>
            <a:pPr lvl="1" eaLnBrk="1" hangingPunct="1"/>
            <a:r>
              <a:rPr lang="en-US" dirty="0" smtClean="0">
                <a:ea typeface="ＭＳ Ｐゴシック" pitchFamily="-105" charset="-128"/>
                <a:cs typeface="ＭＳ Ｐゴシック" pitchFamily="-105" charset="-128"/>
              </a:rPr>
              <a:t>E.g. </a:t>
            </a:r>
            <a:r>
              <a:rPr lang="en-US" b="1" i="1" dirty="0" err="1" smtClean="0">
                <a:ea typeface="ＭＳ Ｐゴシック" pitchFamily="-105" charset="-128"/>
                <a:cs typeface="ＭＳ Ｐゴシック" pitchFamily="-105" charset="-128"/>
              </a:rPr>
              <a:t>NormalUser</a:t>
            </a:r>
            <a:r>
              <a:rPr lang="en-US" b="1" i="1" dirty="0" smtClean="0">
                <a:ea typeface="ＭＳ Ｐゴシック" pitchFamily="-105" charset="-128"/>
                <a:cs typeface="ＭＳ Ｐゴシック" pitchFamily="-105" charset="-128"/>
              </a:rPr>
              <a:t> </a:t>
            </a:r>
            <a:r>
              <a:rPr lang="en-US" dirty="0" smtClean="0">
                <a:ea typeface="ＭＳ Ｐゴシック" pitchFamily="-105" charset="-128"/>
                <a:cs typeface="ＭＳ Ｐゴシック" pitchFamily="-105" charset="-128"/>
              </a:rPr>
              <a:t>can submit jobs</a:t>
            </a:r>
            <a:br>
              <a:rPr lang="en-US" dirty="0" smtClean="0">
                <a:ea typeface="ＭＳ Ｐゴシック" pitchFamily="-105" charset="-128"/>
                <a:cs typeface="ＭＳ Ｐゴシック" pitchFamily="-105" charset="-128"/>
              </a:rPr>
            </a:br>
            <a:r>
              <a:rPr lang="en-US" dirty="0" smtClean="0">
                <a:ea typeface="ＭＳ Ｐゴシック" pitchFamily="-105" charset="-128"/>
                <a:cs typeface="ＭＳ Ｐゴシック" pitchFamily="-105" charset="-128"/>
              </a:rPr>
              <a:t>but can not change the DIRAC</a:t>
            </a:r>
            <a:br>
              <a:rPr lang="en-US" dirty="0" smtClean="0">
                <a:ea typeface="ＭＳ Ｐゴシック" pitchFamily="-105" charset="-128"/>
                <a:cs typeface="ＭＳ Ｐゴシック" pitchFamily="-105" charset="-128"/>
              </a:rPr>
            </a:br>
            <a:r>
              <a:rPr lang="en-US" dirty="0" smtClean="0">
                <a:ea typeface="ＭＳ Ｐゴシック" pitchFamily="-105" charset="-128"/>
                <a:cs typeface="ＭＳ Ｐゴシック" pitchFamily="-105" charset="-128"/>
              </a:rPr>
              <a:t>Configuration data</a:t>
            </a:r>
          </a:p>
          <a:p>
            <a:pPr lvl="1" eaLnBrk="1" hangingPunct="1"/>
            <a:endParaRPr lang="en-US" dirty="0" smtClean="0">
              <a:ea typeface="ＭＳ Ｐゴシック" pitchFamily="-105" charset="-128"/>
              <a:cs typeface="ＭＳ Ｐゴシック" pitchFamily="-105" charset="-128"/>
            </a:endParaRPr>
          </a:p>
          <a:p>
            <a:pPr eaLnBrk="1" hangingPunct="1"/>
            <a:r>
              <a:rPr lang="en-US" dirty="0" smtClean="0">
                <a:ea typeface="ＭＳ Ｐゴシック" pitchFamily="-105" charset="-128"/>
                <a:cs typeface="ＭＳ Ｐゴシック" pitchFamily="-105" charset="-128"/>
              </a:rPr>
              <a:t>Each group has its share of </a:t>
            </a:r>
            <a:br>
              <a:rPr lang="en-US" dirty="0" smtClean="0">
                <a:ea typeface="ＭＳ Ｐゴシック" pitchFamily="-105" charset="-128"/>
                <a:cs typeface="ＭＳ Ｐゴシック" pitchFamily="-105" charset="-128"/>
              </a:rPr>
            </a:br>
            <a:r>
              <a:rPr lang="en-US" dirty="0" smtClean="0">
                <a:ea typeface="ＭＳ Ｐゴシック" pitchFamily="-105" charset="-128"/>
                <a:cs typeface="ＭＳ Ｐゴシック" pitchFamily="-105" charset="-128"/>
              </a:rPr>
              <a:t>jobs that it can run</a:t>
            </a:r>
          </a:p>
          <a:p>
            <a:pPr lvl="1" eaLnBrk="1" hangingPunct="1"/>
            <a:r>
              <a:rPr lang="en-US" dirty="0" smtClean="0">
                <a:ea typeface="ＭＳ Ｐゴシック" pitchFamily="-105" charset="-128"/>
                <a:cs typeface="ＭＳ Ｐゴシック" pitchFamily="-105" charset="-128"/>
              </a:rPr>
              <a:t>Determines the group priority</a:t>
            </a:r>
          </a:p>
          <a:p>
            <a:pPr lvl="1" eaLnBrk="1" hangingPunct="1"/>
            <a:endParaRPr lang="en-US" dirty="0" smtClean="0">
              <a:ea typeface="ＭＳ Ｐゴシック" pitchFamily="-105" charset="-128"/>
              <a:cs typeface="ＭＳ Ｐゴシック" pitchFamily="-105" charset="-128"/>
            </a:endParaRPr>
          </a:p>
          <a:p>
            <a:pPr eaLnBrk="1" hangingPunct="1"/>
            <a:r>
              <a:rPr lang="en-US" dirty="0" smtClean="0">
                <a:ea typeface="ＭＳ Ｐゴシック" pitchFamily="-105" charset="-128"/>
                <a:cs typeface="ＭＳ Ｐゴシック" pitchFamily="-105" charset="-128"/>
              </a:rPr>
              <a:t>Groups are mapped onto VOMS VO groups/roles</a:t>
            </a:r>
          </a:p>
          <a:p>
            <a:pPr eaLnBrk="1" hangingPunct="1"/>
            <a:endParaRPr lang="en-US" dirty="0" smtClean="0">
              <a:ea typeface="ＭＳ Ｐゴシック" pitchFamily="-105" charset="-128"/>
              <a:cs typeface="ＭＳ Ｐゴシック" pitchFamily="-105" charset="-128"/>
            </a:endParaRPr>
          </a:p>
          <a:p>
            <a:pPr eaLnBrk="1" hangingPunct="1">
              <a:buFont typeface="Wingdings 2" pitchFamily="-105" charset="2"/>
              <a:buNone/>
            </a:pPr>
            <a:endParaRPr lang="fr-FR" dirty="0" smtClean="0">
              <a:ea typeface="ＭＳ Ｐゴシック" pitchFamily="-105" charset="-128"/>
              <a:cs typeface="ＭＳ Ｐゴシック" pitchFamily="-105" charset="-128"/>
            </a:endParaRPr>
          </a:p>
        </p:txBody>
      </p:sp>
      <p:pic>
        <p:nvPicPr>
          <p:cNvPr id="6" name="Picture 5" descr="Picture 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3333" y="1378857"/>
            <a:ext cx="3173953" cy="4647222"/>
          </a:xfrm>
          <a:prstGeom prst="rect">
            <a:avLst/>
          </a:prstGeom>
          <a:effectLst>
            <a:outerShdw blurRad="50800" dist="76200" dir="2700000">
              <a:srgbClr val="000000">
                <a:alpha val="43000"/>
              </a:srgbClr>
            </a:outerShdw>
          </a:effectLst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983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-105" charset="-128"/>
                <a:cs typeface="ＭＳ Ｐゴシック" pitchFamily="-105" charset="-128"/>
              </a:rPr>
              <a:t>Proxy Management</a:t>
            </a:r>
            <a:endParaRPr lang="fr-FR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6388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DIRAC has a full featured Proxy Management system</a:t>
            </a:r>
          </a:p>
          <a:p>
            <a:pPr lvl="1"/>
            <a:r>
              <a:rPr lang="en-US" dirty="0"/>
              <a:t>Secure Proxy repository – </a:t>
            </a:r>
            <a:r>
              <a:rPr lang="en-US" dirty="0" err="1"/>
              <a:t>ProxyManager</a:t>
            </a:r>
            <a:r>
              <a:rPr lang="en-US" dirty="0"/>
              <a:t> service</a:t>
            </a:r>
          </a:p>
          <a:p>
            <a:pPr lvl="2"/>
            <a:r>
              <a:rPr lang="en-US" dirty="0"/>
              <a:t>Can be configured to use </a:t>
            </a:r>
            <a:r>
              <a:rPr lang="en-US" dirty="0" err="1"/>
              <a:t>MyProxy</a:t>
            </a:r>
            <a:r>
              <a:rPr lang="en-US" dirty="0"/>
              <a:t> server</a:t>
            </a:r>
          </a:p>
          <a:p>
            <a:pPr lvl="1"/>
            <a:r>
              <a:rPr lang="en-US" dirty="0"/>
              <a:t>Supply user proxies to various components</a:t>
            </a:r>
          </a:p>
          <a:p>
            <a:pPr lvl="2"/>
            <a:r>
              <a:rPr lang="en-US" dirty="0"/>
              <a:t>Automatic proxy renewal if </a:t>
            </a:r>
            <a:r>
              <a:rPr lang="en-US" dirty="0" smtClean="0"/>
              <a:t>necessary</a:t>
            </a:r>
          </a:p>
          <a:p>
            <a:r>
              <a:rPr lang="en-US" dirty="0" smtClean="0"/>
              <a:t>Before using DIRAC a long living </a:t>
            </a:r>
            <a:br>
              <a:rPr lang="en-US" dirty="0" smtClean="0"/>
            </a:br>
            <a:r>
              <a:rPr lang="en-US" dirty="0" smtClean="0"/>
              <a:t>proxy must be uploaded to the</a:t>
            </a:r>
            <a:br>
              <a:rPr lang="en-US" dirty="0" smtClean="0"/>
            </a:br>
            <a:r>
              <a:rPr lang="en-US" dirty="0" smtClean="0"/>
              <a:t> Proxy Repository</a:t>
            </a:r>
          </a:p>
          <a:p>
            <a:r>
              <a:rPr lang="en-US" dirty="0" smtClean="0"/>
              <a:t>In the Web Portal</a:t>
            </a:r>
          </a:p>
          <a:p>
            <a:pPr lvl="1"/>
            <a:r>
              <a:rPr lang="en-US" dirty="0" smtClean="0"/>
              <a:t>Tools &gt; Upload Proxy</a:t>
            </a:r>
          </a:p>
          <a:p>
            <a:pPr lvl="1"/>
            <a:r>
              <a:rPr lang="en-US" dirty="0" smtClean="0"/>
              <a:t>Choose certificate file</a:t>
            </a:r>
          </a:p>
          <a:p>
            <a:pPr lvl="1"/>
            <a:r>
              <a:rPr lang="en-US" dirty="0" smtClean="0"/>
              <a:t>Provide password</a:t>
            </a:r>
            <a:endParaRPr lang="en-US" dirty="0"/>
          </a:p>
          <a:p>
            <a:pPr eaLnBrk="1" hangingPunct="1">
              <a:buNone/>
            </a:pPr>
            <a:endParaRPr lang="en-US" dirty="0" smtClean="0">
              <a:ea typeface="ＭＳ Ｐゴシック" pitchFamily="-105" charset="-128"/>
              <a:cs typeface="ＭＳ Ｐゴシック" pitchFamily="-105" charset="-128"/>
            </a:endParaRPr>
          </a:p>
          <a:p>
            <a:pPr eaLnBrk="1" hangingPunct="1">
              <a:buFont typeface="Wingdings 2" pitchFamily="-105" charset="2"/>
              <a:buNone/>
            </a:pPr>
            <a:endParaRPr lang="fr-FR" dirty="0" smtClean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" name="Picture 4" descr="Screen Shot 2012-06-13 at 7.32.35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9900" y="3057810"/>
            <a:ext cx="3403600" cy="3099150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90268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DIRAC: user interfaces</a:t>
            </a:r>
            <a:endParaRPr lang="fr-FR" dirty="0" smtClean="0"/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>
          <a:xfrm>
            <a:off x="673705" y="1292981"/>
            <a:ext cx="7772400" cy="5105400"/>
          </a:xfrm>
        </p:spPr>
        <p:txBody>
          <a:bodyPr/>
          <a:lstStyle/>
          <a:p>
            <a:r>
              <a:rPr lang="en-GB" dirty="0" smtClean="0"/>
              <a:t>Unix command line interface</a:t>
            </a:r>
          </a:p>
          <a:p>
            <a:pPr lvl="1"/>
            <a:r>
              <a:rPr lang="en-GB" dirty="0" smtClean="0"/>
              <a:t>Historically the first one</a:t>
            </a:r>
          </a:p>
          <a:p>
            <a:pPr lvl="1"/>
            <a:r>
              <a:rPr lang="en-GB" dirty="0" smtClean="0"/>
              <a:t>Suitable for </a:t>
            </a:r>
            <a:r>
              <a:rPr lang="en-GB" dirty="0" err="1" smtClean="0"/>
              <a:t>unix</a:t>
            </a:r>
            <a:r>
              <a:rPr lang="en-GB" dirty="0" smtClean="0"/>
              <a:t> addicts</a:t>
            </a:r>
          </a:p>
          <a:p>
            <a:pPr lvl="2"/>
            <a:r>
              <a:rPr lang="en-GB" dirty="0" smtClean="0"/>
              <a:t>Easy to use in shell scripts</a:t>
            </a:r>
          </a:p>
          <a:p>
            <a:pPr lvl="1"/>
            <a:r>
              <a:rPr lang="en-GB" dirty="0" smtClean="0"/>
              <a:t>Too many commands</a:t>
            </a:r>
          </a:p>
          <a:p>
            <a:pPr lvl="2"/>
            <a:r>
              <a:rPr lang="en-GB" dirty="0" smtClean="0"/>
              <a:t>Even more switches</a:t>
            </a:r>
          </a:p>
          <a:p>
            <a:pPr lvl="2"/>
            <a:endParaRPr lang="en-GB" dirty="0" smtClean="0"/>
          </a:p>
          <a:p>
            <a:r>
              <a:rPr lang="en-GB" dirty="0" smtClean="0"/>
              <a:t>Python API</a:t>
            </a:r>
          </a:p>
          <a:p>
            <a:pPr lvl="1"/>
            <a:r>
              <a:rPr lang="en-GB" dirty="0" smtClean="0"/>
              <a:t>Originally for DIRAC developers</a:t>
            </a:r>
          </a:p>
          <a:p>
            <a:pPr lvl="1"/>
            <a:r>
              <a:rPr lang="en-GB" dirty="0" smtClean="0"/>
              <a:t>More users are starting to use it</a:t>
            </a:r>
          </a:p>
          <a:p>
            <a:pPr lvl="1"/>
            <a:r>
              <a:rPr lang="en-GB" dirty="0" smtClean="0"/>
              <a:t>The most versatile</a:t>
            </a:r>
          </a:p>
          <a:p>
            <a:pPr lvl="2"/>
            <a:r>
              <a:rPr lang="en-GB" dirty="0" smtClean="0"/>
              <a:t>Build your own DIRAC applications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DIRAC: user interfaces</a:t>
            </a:r>
            <a:endParaRPr lang="fr-FR" dirty="0" smtClean="0"/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>
          <a:xfrm>
            <a:off x="673705" y="1292981"/>
            <a:ext cx="7772400" cy="5105400"/>
          </a:xfrm>
        </p:spPr>
        <p:txBody>
          <a:bodyPr>
            <a:normAutofit/>
          </a:bodyPr>
          <a:lstStyle/>
          <a:p>
            <a:r>
              <a:rPr lang="en-GB" dirty="0" smtClean="0"/>
              <a:t>Web interface – </a:t>
            </a:r>
            <a:r>
              <a:rPr lang="en-GB" i="1" dirty="0" smtClean="0">
                <a:hlinkClick r:id="rId2"/>
              </a:rPr>
              <a:t>https://volcd01.cern.ch</a:t>
            </a:r>
            <a:endParaRPr lang="en-GB" dirty="0" smtClean="0"/>
          </a:p>
          <a:p>
            <a:pPr lvl="1"/>
            <a:r>
              <a:rPr lang="en-GB" dirty="0" smtClean="0"/>
              <a:t>User friendliness is the goal </a:t>
            </a:r>
          </a:p>
          <a:p>
            <a:pPr lvl="2"/>
            <a:r>
              <a:rPr lang="en-GB" dirty="0" smtClean="0"/>
              <a:t>That’s why we start with this one</a:t>
            </a:r>
          </a:p>
          <a:p>
            <a:pPr lvl="2"/>
            <a:endParaRPr lang="en-GB" dirty="0" smtClean="0"/>
          </a:p>
          <a:p>
            <a:pPr lvl="1"/>
            <a:r>
              <a:rPr lang="en-GB" dirty="0" smtClean="0"/>
              <a:t>No security compromises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Less flexibility than with other interfaces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But still in rapid development</a:t>
            </a:r>
          </a:p>
          <a:p>
            <a:pPr lvl="2"/>
            <a:r>
              <a:rPr lang="en-GB" dirty="0" smtClean="0"/>
              <a:t>More exciting functionalities </a:t>
            </a:r>
          </a:p>
          <a:p>
            <a:pPr lvl="2"/>
            <a:r>
              <a:rPr lang="en-GB" dirty="0" smtClean="0"/>
              <a:t>More application specific extensions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Loading</a:t>
            </a:r>
            <a:r>
              <a:rPr lang="fr-FR" dirty="0" smtClean="0"/>
              <a:t> </a:t>
            </a:r>
            <a:r>
              <a:rPr lang="fr-FR" dirty="0" err="1" smtClean="0"/>
              <a:t>certificate</a:t>
            </a:r>
            <a:r>
              <a:rPr lang="fr-FR" dirty="0" smtClean="0"/>
              <a:t> </a:t>
            </a:r>
            <a:r>
              <a:rPr lang="fr-FR" dirty="0" err="1" smtClean="0"/>
              <a:t>into</a:t>
            </a:r>
            <a:r>
              <a:rPr lang="fr-FR" dirty="0" smtClean="0"/>
              <a:t> the browser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>
          <a:xfrm>
            <a:off x="673705" y="1501325"/>
            <a:ext cx="7772400" cy="5105400"/>
          </a:xfrm>
        </p:spPr>
        <p:txBody>
          <a:bodyPr>
            <a:normAutofit/>
          </a:bodyPr>
          <a:lstStyle/>
          <a:p>
            <a:r>
              <a:rPr lang="en-GB" dirty="0" smtClean="0"/>
              <a:t>Before using the Web portal the user grid certificate must be loaded into the browser</a:t>
            </a:r>
          </a:p>
          <a:p>
            <a:pPr lvl="1"/>
            <a:r>
              <a:rPr lang="en-GB" dirty="0" smtClean="0"/>
              <a:t>Used to authenticate the user to the DIRAC services</a:t>
            </a:r>
          </a:p>
          <a:p>
            <a:r>
              <a:rPr lang="en-GB" dirty="0" smtClean="0"/>
              <a:t>Firefox</a:t>
            </a:r>
          </a:p>
          <a:p>
            <a:pPr lvl="1"/>
            <a:r>
              <a:rPr lang="en-GB" dirty="0" smtClean="0"/>
              <a:t>Preferences &gt; Advanced &gt; Encryption &gt; View Certificates</a:t>
            </a:r>
          </a:p>
          <a:p>
            <a:pPr lvl="1"/>
            <a:r>
              <a:rPr lang="en-GB" dirty="0" smtClean="0"/>
              <a:t>Import certificate</a:t>
            </a:r>
          </a:p>
          <a:p>
            <a:pPr lvl="2"/>
            <a:r>
              <a:rPr lang="en-US" dirty="0" smtClean="0"/>
              <a:t>F</a:t>
            </a:r>
            <a:r>
              <a:rPr lang="en-GB" dirty="0" smtClean="0"/>
              <a:t>rom .p12 file</a:t>
            </a:r>
          </a:p>
          <a:p>
            <a:pPr lvl="2"/>
            <a:r>
              <a:rPr lang="en-GB" dirty="0" smtClean="0"/>
              <a:t>Password required</a:t>
            </a:r>
          </a:p>
          <a:p>
            <a:r>
              <a:rPr lang="en-GB" dirty="0" smtClean="0"/>
              <a:t>Exporting certificate in Firefox</a:t>
            </a:r>
          </a:p>
          <a:p>
            <a:pPr lvl="1"/>
            <a:r>
              <a:rPr lang="en-GB" dirty="0"/>
              <a:t>Preferences &gt; Advanced &gt; Encryption &gt; View Certificates</a:t>
            </a:r>
          </a:p>
          <a:p>
            <a:pPr lvl="1"/>
            <a:r>
              <a:rPr lang="en-GB" dirty="0" smtClean="0"/>
              <a:t>Backup certificate</a:t>
            </a:r>
          </a:p>
          <a:p>
            <a:pPr lvl="1"/>
            <a:endParaRPr lang="en-GB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315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Web Portal: user tasks</a:t>
            </a:r>
          </a:p>
        </p:txBody>
      </p:sp>
      <p:sp>
        <p:nvSpPr>
          <p:cNvPr id="46083" name="Content Placeholder 2"/>
          <p:cNvSpPr>
            <a:spLocks noGrp="1"/>
          </p:cNvSpPr>
          <p:nvPr>
            <p:ph idx="1"/>
          </p:nvPr>
        </p:nvSpPr>
        <p:spPr>
          <a:xfrm>
            <a:off x="734181" y="1221619"/>
            <a:ext cx="7772400" cy="5370286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Job submission</a:t>
            </a:r>
          </a:p>
          <a:p>
            <a:pPr lvl="1"/>
            <a:r>
              <a:rPr lang="en-US" dirty="0" smtClean="0"/>
              <a:t>Demonstrator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Job Monitoring</a:t>
            </a:r>
          </a:p>
          <a:p>
            <a:pPr lvl="1"/>
            <a:r>
              <a:rPr lang="en-US" dirty="0" smtClean="0"/>
              <a:t>Job status, access to the results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Data discovery</a:t>
            </a:r>
          </a:p>
          <a:p>
            <a:pPr lvl="1"/>
            <a:r>
              <a:rPr lang="en-US" dirty="0" smtClean="0"/>
              <a:t>E.g. LHCb Bookkeeping database interface</a:t>
            </a:r>
          </a:p>
          <a:p>
            <a:pPr lvl="1"/>
            <a:r>
              <a:rPr lang="en-US" dirty="0" smtClean="0"/>
              <a:t>Generic Catalog Browser to come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Administrative tasks</a:t>
            </a:r>
          </a:p>
          <a:p>
            <a:pPr lvl="1"/>
            <a:r>
              <a:rPr lang="en-US" dirty="0" smtClean="0"/>
              <a:t>Configuration management</a:t>
            </a:r>
          </a:p>
          <a:p>
            <a:pPr lvl="1"/>
            <a:r>
              <a:rPr lang="en-US" dirty="0" smtClean="0"/>
              <a:t>Users and groups, community policies</a:t>
            </a:r>
          </a:p>
          <a:p>
            <a:pPr lvl="1"/>
            <a:r>
              <a:rPr lang="en-US" dirty="0" smtClean="0"/>
              <a:t>Accounting, services monitoring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Specific application Web Portals can be derived</a:t>
            </a:r>
          </a:p>
          <a:p>
            <a:pPr lvl="1"/>
            <a:r>
              <a:rPr lang="en-US" dirty="0" smtClean="0"/>
              <a:t>Community Application Servers</a:t>
            </a:r>
          </a:p>
          <a:p>
            <a:pPr lvl="2"/>
            <a:r>
              <a:rPr lang="en-US" dirty="0" smtClean="0"/>
              <a:t>All the grid computational tasks steered on the web</a:t>
            </a:r>
          </a:p>
          <a:p>
            <a:pPr lvl="2"/>
            <a:r>
              <a:rPr lang="en-US" dirty="0" smtClean="0"/>
              <a:t>E.g. LHCb Production Management System</a:t>
            </a:r>
          </a:p>
          <a:p>
            <a:pPr lvl="2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KEK 10/2012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DIRAC Tutorial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528E-F96B-914F-9CCC-3B92A89F831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ＭＳ 明朝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Origin.thmx</Template>
  <TotalTime>5033</TotalTime>
  <Words>852</Words>
  <Application>Microsoft Office PowerPoint</Application>
  <PresentationFormat>On-screen Show (4:3)</PresentationFormat>
  <Paragraphs>269</Paragraphs>
  <Slides>16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Origin</vt:lpstr>
      <vt:lpstr>Getting started</vt:lpstr>
      <vt:lpstr>Outline</vt:lpstr>
      <vt:lpstr>http://diracgrid.org</vt:lpstr>
      <vt:lpstr>DIRAC users and groups</vt:lpstr>
      <vt:lpstr>Proxy Management</vt:lpstr>
      <vt:lpstr>DIRAC: user interfaces</vt:lpstr>
      <vt:lpstr>DIRAC: user interfaces</vt:lpstr>
      <vt:lpstr>Loading certificate into the browser</vt:lpstr>
      <vt:lpstr>Web Portal: user tasks</vt:lpstr>
      <vt:lpstr>Web Portal: general layout</vt:lpstr>
      <vt:lpstr>Web Portal: general layout</vt:lpstr>
      <vt:lpstr>Web Portal: job submission</vt:lpstr>
      <vt:lpstr>DIRAC job life cycle</vt:lpstr>
      <vt:lpstr>Job state machine</vt:lpstr>
      <vt:lpstr>Job Monitoring</vt:lpstr>
      <vt:lpstr>Tutorial</vt:lpstr>
    </vt:vector>
  </TitlesOfParts>
  <Company>Universidad de Los Andes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Job Management</dc:title>
  <dc:creator>Vanessa Hamar</dc:creator>
  <cp:lastModifiedBy>Stephane Poss</cp:lastModifiedBy>
  <cp:revision>38</cp:revision>
  <cp:lastPrinted>2010-10-26T21:55:58Z</cp:lastPrinted>
  <dcterms:created xsi:type="dcterms:W3CDTF">2011-10-22T23:51:30Z</dcterms:created>
  <dcterms:modified xsi:type="dcterms:W3CDTF">2012-10-08T05:41:14Z</dcterms:modified>
</cp:coreProperties>
</file>