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258" r:id="rId4"/>
    <p:sldId id="284" r:id="rId5"/>
    <p:sldId id="263" r:id="rId6"/>
    <p:sldId id="291" r:id="rId7"/>
    <p:sldId id="281" r:id="rId8"/>
    <p:sldId id="288" r:id="rId9"/>
    <p:sldId id="285" r:id="rId10"/>
    <p:sldId id="260" r:id="rId11"/>
    <p:sldId id="261" r:id="rId12"/>
    <p:sldId id="290" r:id="rId13"/>
    <p:sldId id="301" r:id="rId14"/>
    <p:sldId id="303" r:id="rId15"/>
    <p:sldId id="304" r:id="rId16"/>
    <p:sldId id="305" r:id="rId17"/>
    <p:sldId id="306" r:id="rId18"/>
    <p:sldId id="307" r:id="rId19"/>
    <p:sldId id="308" r:id="rId20"/>
    <p:sldId id="309" r:id="rId21"/>
    <p:sldId id="302" r:id="rId22"/>
    <p:sldId id="300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clrMru>
    <a:srgbClr val="1A31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64" autoAdjust="0"/>
    <p:restoredTop sz="94660"/>
  </p:normalViewPr>
  <p:slideViewPr>
    <p:cSldViewPr snapToGrid="0" snapToObjects="1" showGuides="1">
      <p:cViewPr varScale="1">
        <p:scale>
          <a:sx n="53" d="100"/>
          <a:sy n="53" d="100"/>
        </p:scale>
        <p:origin x="-112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5B70F5-5FCD-6F42-AD4C-3DA87ACEA07E}" type="datetimeFigureOut">
              <a:rPr lang="en-US" smtClean="0"/>
              <a:pPr/>
              <a:t>10/10/2012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D3D68A-BD87-ED4E-BD15-BEFAF09E13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2394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7B52B7-7624-6F46-87F2-2E74AE0AF8A8}" type="datetimeFigureOut">
              <a:rPr lang="en-US" smtClean="0"/>
              <a:pPr/>
              <a:t>10/10/2012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FB7E22-437D-7546-ACE8-CAF076CF7C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4184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B7E22-437D-7546-ACE8-CAF076CF7C3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B7E22-437D-7546-ACE8-CAF076CF7C3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 algn="ctr"/>
            <a:r>
              <a:rPr lang="en-US" smtClean="0"/>
              <a:t>DIRAC Tutorial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8C5528E-F96B-914F-9CCC-3B92A89F8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KEK 10/2012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DIRAC Tutorial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8C5528E-F96B-914F-9CCC-3B92A89F831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1" name="Picture 10" descr="DIRAC_logo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369702" y="269628"/>
            <a:ext cx="1936732" cy="746369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454367" y="1143000"/>
            <a:ext cx="8235481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r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Job Management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DIRAC Project</a:t>
            </a:r>
            <a:endParaRPr lang="en-US" dirty="0"/>
          </a:p>
        </p:txBody>
      </p:sp>
      <p:pic>
        <p:nvPicPr>
          <p:cNvPr id="4" name="Picture 3" descr="DIRAC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0365" y="1602865"/>
            <a:ext cx="5501750" cy="228333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56561" y="3432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</a:t>
            </a:r>
            <a:br>
              <a:rPr lang="en-US" dirty="0" smtClean="0"/>
            </a:br>
            <a:r>
              <a:rPr lang="en-US" dirty="0" smtClean="0"/>
              <a:t>Input and Output Sandbox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Simple.jdl</a:t>
            </a:r>
            <a:endParaRPr lang="en-US" dirty="0" smtClean="0"/>
          </a:p>
          <a:p>
            <a:pPr lvl="1">
              <a:buNone/>
            </a:pPr>
            <a:r>
              <a:rPr lang="en-US" sz="2600" dirty="0" smtClean="0">
                <a:solidFill>
                  <a:srgbClr val="1A3178"/>
                </a:solidFill>
                <a:latin typeface="Courier"/>
                <a:cs typeface="Courier"/>
              </a:rPr>
              <a:t>Executable = "</a:t>
            </a:r>
            <a:r>
              <a:rPr lang="en-US" sz="2600" dirty="0" err="1" smtClean="0">
                <a:solidFill>
                  <a:srgbClr val="1A3178"/>
                </a:solidFill>
                <a:latin typeface="Courier"/>
                <a:cs typeface="Courier"/>
              </a:rPr>
              <a:t>testJob.sh</a:t>
            </a:r>
            <a:r>
              <a:rPr lang="en-US" sz="2600" dirty="0" smtClean="0">
                <a:solidFill>
                  <a:srgbClr val="1A3178"/>
                </a:solidFill>
                <a:latin typeface="Courier"/>
                <a:cs typeface="Courier"/>
              </a:rPr>
              <a:t>";</a:t>
            </a:r>
          </a:p>
          <a:p>
            <a:pPr lvl="1">
              <a:buNone/>
            </a:pPr>
            <a:r>
              <a:rPr lang="en-US" sz="2600" dirty="0" err="1" smtClean="0">
                <a:solidFill>
                  <a:srgbClr val="1A3178"/>
                </a:solidFill>
                <a:latin typeface="Courier"/>
                <a:cs typeface="Courier"/>
              </a:rPr>
              <a:t>StdOutput</a:t>
            </a:r>
            <a:r>
              <a:rPr lang="en-US" sz="2600" dirty="0" smtClean="0">
                <a:solidFill>
                  <a:srgbClr val="1A3178"/>
                </a:solidFill>
                <a:latin typeface="Courier"/>
                <a:cs typeface="Courier"/>
              </a:rPr>
              <a:t> = "</a:t>
            </a:r>
            <a:r>
              <a:rPr lang="en-US" sz="2600" dirty="0" err="1" smtClean="0">
                <a:solidFill>
                  <a:srgbClr val="1A3178"/>
                </a:solidFill>
                <a:latin typeface="Courier"/>
                <a:cs typeface="Courier"/>
              </a:rPr>
              <a:t>StdOut</a:t>
            </a:r>
            <a:r>
              <a:rPr lang="en-US" sz="2600" dirty="0" smtClean="0">
                <a:solidFill>
                  <a:srgbClr val="1A3178"/>
                </a:solidFill>
                <a:latin typeface="Courier"/>
                <a:cs typeface="Courier"/>
              </a:rPr>
              <a:t>";</a:t>
            </a:r>
          </a:p>
          <a:p>
            <a:pPr lvl="1">
              <a:buNone/>
            </a:pPr>
            <a:r>
              <a:rPr lang="en-US" sz="2600" dirty="0" err="1" smtClean="0">
                <a:solidFill>
                  <a:srgbClr val="1A3178"/>
                </a:solidFill>
                <a:latin typeface="Courier"/>
                <a:cs typeface="Courier"/>
              </a:rPr>
              <a:t>StdError</a:t>
            </a:r>
            <a:r>
              <a:rPr lang="en-US" sz="2600" dirty="0" smtClean="0">
                <a:solidFill>
                  <a:srgbClr val="1A3178"/>
                </a:solidFill>
                <a:latin typeface="Courier"/>
                <a:cs typeface="Courier"/>
              </a:rPr>
              <a:t> = "</a:t>
            </a:r>
            <a:r>
              <a:rPr lang="en-US" sz="2600" dirty="0" err="1" smtClean="0">
                <a:solidFill>
                  <a:srgbClr val="1A3178"/>
                </a:solidFill>
                <a:latin typeface="Courier"/>
                <a:cs typeface="Courier"/>
              </a:rPr>
              <a:t>StdErr</a:t>
            </a:r>
            <a:r>
              <a:rPr lang="en-US" sz="2600" dirty="0" smtClean="0">
                <a:solidFill>
                  <a:srgbClr val="1A3178"/>
                </a:solidFill>
                <a:latin typeface="Courier"/>
                <a:cs typeface="Courier"/>
              </a:rPr>
              <a:t>";</a:t>
            </a:r>
          </a:p>
          <a:p>
            <a:pPr lvl="1">
              <a:buNone/>
            </a:pPr>
            <a:r>
              <a:rPr lang="en-US" sz="2600" dirty="0" err="1" smtClean="0">
                <a:solidFill>
                  <a:srgbClr val="1A3178"/>
                </a:solidFill>
                <a:latin typeface="Courier"/>
                <a:cs typeface="Courier"/>
              </a:rPr>
              <a:t>InputSandbox</a:t>
            </a:r>
            <a:r>
              <a:rPr lang="en-US" sz="2600" dirty="0" smtClean="0">
                <a:solidFill>
                  <a:srgbClr val="1A3178"/>
                </a:solidFill>
                <a:latin typeface="Courier"/>
                <a:cs typeface="Courier"/>
              </a:rPr>
              <a:t> = {"</a:t>
            </a:r>
            <a:r>
              <a:rPr lang="en-US" sz="2600" dirty="0" err="1" smtClean="0">
                <a:solidFill>
                  <a:srgbClr val="1A3178"/>
                </a:solidFill>
                <a:latin typeface="Courier"/>
                <a:cs typeface="Courier"/>
              </a:rPr>
              <a:t>testJob.sh</a:t>
            </a:r>
            <a:r>
              <a:rPr lang="en-US" sz="2600" dirty="0" smtClean="0">
                <a:solidFill>
                  <a:srgbClr val="1A3178"/>
                </a:solidFill>
                <a:latin typeface="Courier"/>
                <a:cs typeface="Courier"/>
              </a:rPr>
              <a:t>"};</a:t>
            </a:r>
          </a:p>
          <a:p>
            <a:pPr lvl="1">
              <a:buNone/>
            </a:pPr>
            <a:r>
              <a:rPr lang="en-US" sz="2600" dirty="0" err="1" smtClean="0">
                <a:solidFill>
                  <a:srgbClr val="1A3178"/>
                </a:solidFill>
                <a:latin typeface="Courier"/>
                <a:cs typeface="Courier"/>
              </a:rPr>
              <a:t>OutputSandbox</a:t>
            </a:r>
            <a:r>
              <a:rPr lang="en-US" sz="2600" dirty="0" smtClean="0">
                <a:solidFill>
                  <a:srgbClr val="1A3178"/>
                </a:solidFill>
                <a:latin typeface="Courier"/>
                <a:cs typeface="Courier"/>
              </a:rPr>
              <a:t> = {"</a:t>
            </a:r>
            <a:r>
              <a:rPr lang="en-US" sz="2600" dirty="0" err="1" smtClean="0">
                <a:solidFill>
                  <a:srgbClr val="1A3178"/>
                </a:solidFill>
                <a:latin typeface="Courier"/>
                <a:cs typeface="Courier"/>
              </a:rPr>
              <a:t>StdOut","StdErr</a:t>
            </a:r>
            <a:r>
              <a:rPr lang="en-US" sz="2600" dirty="0" smtClean="0">
                <a:solidFill>
                  <a:srgbClr val="1A3178"/>
                </a:solidFill>
                <a:latin typeface="Courier"/>
                <a:cs typeface="Courier"/>
              </a:rPr>
              <a:t>"};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err="1" smtClean="0"/>
              <a:t>testJob.sh</a:t>
            </a:r>
            <a:endParaRPr lang="en-US" sz="2400" dirty="0" smtClean="0"/>
          </a:p>
          <a:p>
            <a:pPr lvl="1">
              <a:buNone/>
            </a:pPr>
            <a:r>
              <a:rPr lang="en-US" sz="2600" dirty="0" smtClean="0">
                <a:solidFill>
                  <a:srgbClr val="1A3178"/>
                </a:solidFill>
                <a:latin typeface="Courier"/>
                <a:cs typeface="Courier"/>
              </a:rPr>
              <a:t>#!/bin/bash</a:t>
            </a:r>
          </a:p>
          <a:p>
            <a:pPr lvl="1">
              <a:buNone/>
            </a:pPr>
            <a:r>
              <a:rPr lang="en-US" sz="2600" dirty="0" smtClean="0">
                <a:solidFill>
                  <a:srgbClr val="1A3178"/>
                </a:solidFill>
                <a:latin typeface="Courier"/>
                <a:cs typeface="Courier"/>
              </a:rPr>
              <a:t>/bin/hostname</a:t>
            </a:r>
          </a:p>
          <a:p>
            <a:pPr lvl="1">
              <a:buNone/>
            </a:pPr>
            <a:r>
              <a:rPr lang="en-US" sz="2600" dirty="0" smtClean="0">
                <a:solidFill>
                  <a:srgbClr val="1A3178"/>
                </a:solidFill>
                <a:latin typeface="Courier"/>
                <a:cs typeface="Courier"/>
              </a:rPr>
              <a:t>/bin/date</a:t>
            </a:r>
          </a:p>
          <a:p>
            <a:pPr lvl="1">
              <a:buNone/>
            </a:pPr>
            <a:endParaRPr lang="en-US" sz="2100" dirty="0" smtClean="0"/>
          </a:p>
          <a:p>
            <a:pPr>
              <a:buNone/>
            </a:pPr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429590" y="4174819"/>
            <a:ext cx="8229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8160" y="152400"/>
            <a:ext cx="6678639" cy="990600"/>
          </a:xfrm>
        </p:spPr>
        <p:txBody>
          <a:bodyPr>
            <a:noAutofit/>
          </a:bodyPr>
          <a:lstStyle/>
          <a:p>
            <a:r>
              <a:rPr lang="en-US" dirty="0" smtClean="0"/>
              <a:t>Example</a:t>
            </a:r>
            <a:br>
              <a:rPr lang="en-US" dirty="0" smtClean="0"/>
            </a:br>
            <a:r>
              <a:rPr lang="en-US" dirty="0" smtClean="0"/>
              <a:t> Input and Output Data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 smtClean="0"/>
              <a:t>testJob.jdl</a:t>
            </a:r>
            <a:endParaRPr lang="en-US" dirty="0" smtClean="0"/>
          </a:p>
          <a:p>
            <a:pPr lvl="1">
              <a:buNone/>
            </a:pPr>
            <a:r>
              <a:rPr lang="en-US" sz="2811" dirty="0" smtClean="0">
                <a:solidFill>
                  <a:srgbClr val="1A3178"/>
                </a:solidFill>
                <a:latin typeface="Courier"/>
                <a:cs typeface="Courier"/>
              </a:rPr>
              <a:t>Executable = "</a:t>
            </a:r>
            <a:r>
              <a:rPr lang="en-US" sz="2811" dirty="0" err="1" smtClean="0">
                <a:solidFill>
                  <a:srgbClr val="1A3178"/>
                </a:solidFill>
                <a:latin typeface="Courier"/>
                <a:cs typeface="Courier"/>
              </a:rPr>
              <a:t>testJob.sh</a:t>
            </a:r>
            <a:r>
              <a:rPr lang="en-US" sz="2811" dirty="0" smtClean="0">
                <a:solidFill>
                  <a:srgbClr val="1A3178"/>
                </a:solidFill>
                <a:latin typeface="Courier"/>
                <a:cs typeface="Courier"/>
              </a:rPr>
              <a:t>";</a:t>
            </a:r>
          </a:p>
          <a:p>
            <a:pPr lvl="1">
              <a:buNone/>
            </a:pPr>
            <a:r>
              <a:rPr lang="en-US" sz="2811" dirty="0" err="1" smtClean="0">
                <a:solidFill>
                  <a:srgbClr val="1A3178"/>
                </a:solidFill>
                <a:latin typeface="Courier"/>
                <a:cs typeface="Courier"/>
              </a:rPr>
              <a:t>StdOutput</a:t>
            </a:r>
            <a:r>
              <a:rPr lang="en-US" sz="2811" dirty="0" smtClean="0">
                <a:solidFill>
                  <a:srgbClr val="1A3178"/>
                </a:solidFill>
                <a:latin typeface="Courier"/>
                <a:cs typeface="Courier"/>
              </a:rPr>
              <a:t> = "</a:t>
            </a:r>
            <a:r>
              <a:rPr lang="en-US" sz="2811" dirty="0" err="1" smtClean="0">
                <a:solidFill>
                  <a:srgbClr val="1A3178"/>
                </a:solidFill>
                <a:latin typeface="Courier"/>
                <a:cs typeface="Courier"/>
              </a:rPr>
              <a:t>StdOut</a:t>
            </a:r>
            <a:r>
              <a:rPr lang="en-US" sz="2811" dirty="0" smtClean="0">
                <a:solidFill>
                  <a:srgbClr val="1A3178"/>
                </a:solidFill>
                <a:latin typeface="Courier"/>
                <a:cs typeface="Courier"/>
              </a:rPr>
              <a:t>";</a:t>
            </a:r>
          </a:p>
          <a:p>
            <a:pPr lvl="1">
              <a:buNone/>
            </a:pPr>
            <a:r>
              <a:rPr lang="en-US" sz="2811" dirty="0" err="1" smtClean="0">
                <a:solidFill>
                  <a:srgbClr val="1A3178"/>
                </a:solidFill>
                <a:latin typeface="Courier"/>
                <a:cs typeface="Courier"/>
              </a:rPr>
              <a:t>StdError</a:t>
            </a:r>
            <a:r>
              <a:rPr lang="en-US" sz="2811" dirty="0" smtClean="0">
                <a:solidFill>
                  <a:srgbClr val="1A3178"/>
                </a:solidFill>
                <a:latin typeface="Courier"/>
                <a:cs typeface="Courier"/>
              </a:rPr>
              <a:t> = "</a:t>
            </a:r>
            <a:r>
              <a:rPr lang="en-US" sz="2811" dirty="0" err="1" smtClean="0">
                <a:solidFill>
                  <a:srgbClr val="1A3178"/>
                </a:solidFill>
                <a:latin typeface="Courier"/>
                <a:cs typeface="Courier"/>
              </a:rPr>
              <a:t>StdErr</a:t>
            </a:r>
            <a:r>
              <a:rPr lang="en-US" sz="2811" dirty="0" smtClean="0">
                <a:solidFill>
                  <a:srgbClr val="1A3178"/>
                </a:solidFill>
                <a:latin typeface="Courier"/>
                <a:cs typeface="Courier"/>
              </a:rPr>
              <a:t>";</a:t>
            </a:r>
          </a:p>
          <a:p>
            <a:pPr lvl="1">
              <a:buNone/>
            </a:pPr>
            <a:r>
              <a:rPr lang="en-US" sz="2811" dirty="0" err="1" smtClean="0">
                <a:solidFill>
                  <a:srgbClr val="1A3178"/>
                </a:solidFill>
                <a:latin typeface="Courier"/>
                <a:cs typeface="Courier"/>
              </a:rPr>
              <a:t>InputSandbox</a:t>
            </a:r>
            <a:r>
              <a:rPr lang="en-US" sz="2811" dirty="0" smtClean="0">
                <a:solidFill>
                  <a:srgbClr val="1A3178"/>
                </a:solidFill>
                <a:latin typeface="Courier"/>
                <a:cs typeface="Courier"/>
              </a:rPr>
              <a:t> = {"</a:t>
            </a:r>
            <a:r>
              <a:rPr lang="en-US" sz="2811" dirty="0" err="1" smtClean="0">
                <a:solidFill>
                  <a:srgbClr val="1A3178"/>
                </a:solidFill>
                <a:latin typeface="Courier"/>
                <a:cs typeface="Courier"/>
              </a:rPr>
              <a:t>testJob.sh”,”LFN:/vo.formation.idgrilles.fr/user/v/vhamar/test.txt</a:t>
            </a:r>
            <a:r>
              <a:rPr lang="en-US" sz="2811" dirty="0" smtClean="0">
                <a:solidFill>
                  <a:srgbClr val="1A3178"/>
                </a:solidFill>
                <a:latin typeface="Courier"/>
                <a:cs typeface="Courier"/>
              </a:rPr>
              <a:t>"};</a:t>
            </a:r>
          </a:p>
          <a:p>
            <a:pPr lvl="1">
              <a:buNone/>
            </a:pPr>
            <a:r>
              <a:rPr lang="en-US" sz="2811" dirty="0" err="1" smtClean="0">
                <a:solidFill>
                  <a:srgbClr val="1A3178"/>
                </a:solidFill>
                <a:latin typeface="Courier"/>
                <a:cs typeface="Courier"/>
              </a:rPr>
              <a:t>OutputSandbox</a:t>
            </a:r>
            <a:r>
              <a:rPr lang="en-US" sz="2811" dirty="0" smtClean="0">
                <a:solidFill>
                  <a:srgbClr val="1A3178"/>
                </a:solidFill>
                <a:latin typeface="Courier"/>
                <a:cs typeface="Courier"/>
              </a:rPr>
              <a:t> = {"</a:t>
            </a:r>
            <a:r>
              <a:rPr lang="en-US" sz="2811" dirty="0" err="1" smtClean="0">
                <a:solidFill>
                  <a:srgbClr val="1A3178"/>
                </a:solidFill>
                <a:latin typeface="Courier"/>
                <a:cs typeface="Courier"/>
              </a:rPr>
              <a:t>StdOut","StdErr</a:t>
            </a:r>
            <a:r>
              <a:rPr lang="en-US" sz="2811" dirty="0" smtClean="0">
                <a:solidFill>
                  <a:srgbClr val="1A3178"/>
                </a:solidFill>
                <a:latin typeface="Courier"/>
                <a:cs typeface="Courier"/>
              </a:rPr>
              <a:t>"};</a:t>
            </a:r>
          </a:p>
          <a:p>
            <a:pPr lvl="1">
              <a:buNone/>
            </a:pPr>
            <a:r>
              <a:rPr lang="en-US" sz="2811" dirty="0" err="1" smtClean="0">
                <a:solidFill>
                  <a:srgbClr val="1A3178"/>
                </a:solidFill>
                <a:latin typeface="Courier"/>
                <a:cs typeface="Courier"/>
              </a:rPr>
              <a:t>OutputSE</a:t>
            </a:r>
            <a:r>
              <a:rPr lang="en-US" sz="2811" dirty="0" smtClean="0">
                <a:solidFill>
                  <a:srgbClr val="1A3178"/>
                </a:solidFill>
                <a:latin typeface="Courier"/>
                <a:cs typeface="Courier"/>
              </a:rPr>
              <a:t> = "M3PEC-disk";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err="1" smtClean="0"/>
              <a:t>testJob.sh</a:t>
            </a:r>
            <a:endParaRPr lang="en-US" dirty="0" smtClean="0"/>
          </a:p>
          <a:p>
            <a:pPr lvl="1">
              <a:buNone/>
            </a:pPr>
            <a:r>
              <a:rPr lang="en-US" sz="2824" dirty="0" smtClean="0">
                <a:solidFill>
                  <a:srgbClr val="1A3178"/>
                </a:solidFill>
                <a:latin typeface="Courier"/>
                <a:cs typeface="Courier"/>
              </a:rPr>
              <a:t>#!/bin/bash</a:t>
            </a:r>
          </a:p>
          <a:p>
            <a:pPr lvl="1">
              <a:buNone/>
            </a:pPr>
            <a:r>
              <a:rPr lang="en-US" sz="2824" dirty="0" smtClean="0">
                <a:solidFill>
                  <a:srgbClr val="1A3178"/>
                </a:solidFill>
                <a:latin typeface="Courier"/>
                <a:cs typeface="Courier"/>
              </a:rPr>
              <a:t>/bin/hostname</a:t>
            </a:r>
          </a:p>
          <a:p>
            <a:pPr lvl="1">
              <a:buNone/>
            </a:pPr>
            <a:r>
              <a:rPr lang="en-US" sz="2824" dirty="0" smtClean="0">
                <a:solidFill>
                  <a:srgbClr val="1A3178"/>
                </a:solidFill>
                <a:latin typeface="Courier"/>
                <a:cs typeface="Courier"/>
              </a:rPr>
              <a:t>cat </a:t>
            </a:r>
            <a:r>
              <a:rPr lang="en-US" sz="2824" dirty="0" err="1" smtClean="0">
                <a:solidFill>
                  <a:srgbClr val="1A3178"/>
                </a:solidFill>
                <a:latin typeface="Courier"/>
                <a:cs typeface="Courier"/>
              </a:rPr>
              <a:t>test.txt</a:t>
            </a:r>
            <a:endParaRPr lang="en-US" sz="2824" dirty="0" smtClean="0">
              <a:solidFill>
                <a:srgbClr val="1A3178"/>
              </a:solidFill>
              <a:latin typeface="Courier"/>
              <a:cs typeface="Courier"/>
            </a:endParaRPr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57200" y="4392352"/>
            <a:ext cx="8229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</a:t>
            </a:r>
            <a:br>
              <a:rPr lang="en-US" dirty="0" smtClean="0"/>
            </a:br>
            <a:r>
              <a:rPr lang="en-US" dirty="0" smtClean="0"/>
              <a:t> Input and Output Data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 dirty="0"/>
          </a:p>
        </p:txBody>
      </p:sp>
      <p:pic>
        <p:nvPicPr>
          <p:cNvPr id="7" name="Content Placeholder 6" descr="OutputData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57200" y="1797391"/>
            <a:ext cx="8229600" cy="378074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Job Monitoring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 dirty="0"/>
          </a:p>
        </p:txBody>
      </p:sp>
      <p:pic>
        <p:nvPicPr>
          <p:cNvPr id="7" name="Content Placeholder 6" descr="JobStatus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57200" y="1801321"/>
            <a:ext cx="8229600" cy="3772883"/>
          </a:xfrm>
        </p:spPr>
      </p:pic>
    </p:spTree>
    <p:extLst>
      <p:ext uri="{BB962C8B-B14F-4D97-AF65-F5344CB8AC3E}">
        <p14:creationId xmlns:p14="http://schemas.microsoft.com/office/powerpoint/2010/main" val="379319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DIRAC Commands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 the directory </a:t>
            </a:r>
            <a:r>
              <a:rPr lang="en-US" i="1" dirty="0" smtClean="0"/>
              <a:t>scripts</a:t>
            </a:r>
            <a:r>
              <a:rPr lang="en-US" dirty="0" smtClean="0"/>
              <a:t> of your DIRAC installation there are a lot of commands that can be used for different purposes:</a:t>
            </a:r>
          </a:p>
          <a:p>
            <a:pPr lvl="1"/>
            <a:r>
              <a:rPr lang="en-US" dirty="0" smtClean="0"/>
              <a:t>Job Management</a:t>
            </a:r>
          </a:p>
          <a:p>
            <a:pPr lvl="1"/>
            <a:r>
              <a:rPr lang="en-US" dirty="0" smtClean="0"/>
              <a:t>Data Management</a:t>
            </a:r>
          </a:p>
          <a:p>
            <a:pPr lvl="1"/>
            <a:r>
              <a:rPr lang="en-US" dirty="0" smtClean="0"/>
              <a:t>Proxy Management</a:t>
            </a:r>
          </a:p>
          <a:p>
            <a:pPr lvl="1"/>
            <a:r>
              <a:rPr lang="en-US" dirty="0" smtClean="0"/>
              <a:t>Administration of the system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29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DIRAC Commands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4632198" y="1227665"/>
            <a:ext cx="4041648" cy="64346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DIRAC ADMIN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422872" y="1219200"/>
            <a:ext cx="4114800" cy="64346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DIRAC WMS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57200" y="1871132"/>
            <a:ext cx="4041648" cy="4524316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err="1" smtClean="0"/>
              <a:t>dirac-wms-job-attributes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dirac-wms-job-delete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dirac-wms-job-get-input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dirac-wms-job-get-jdl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dirac-wms-job-get-output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dirac-wms-job-get-output-data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dirac-wms-job-kill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dirac-wms-job-logging-info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dirac-wms-job-parameters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dirac-wms-job-peek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dirac-wms-job-reschedule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dirac-wms-job-status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dirac-wms-job-submit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dirac-wms-jobs-select-output-search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dirac-wms-select-jobs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632198" y="1871132"/>
            <a:ext cx="4057650" cy="452431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err="1" smtClean="0"/>
              <a:t>dirac</a:t>
            </a:r>
            <a:r>
              <a:rPr lang="en-US" dirty="0" smtClean="0"/>
              <a:t>-admin-add-group</a:t>
            </a:r>
          </a:p>
          <a:p>
            <a:pPr>
              <a:buNone/>
            </a:pPr>
            <a:r>
              <a:rPr lang="en-US" dirty="0" err="1" smtClean="0"/>
              <a:t>dirac</a:t>
            </a:r>
            <a:r>
              <a:rPr lang="en-US" dirty="0" smtClean="0"/>
              <a:t>-admin-add-host</a:t>
            </a:r>
          </a:p>
          <a:p>
            <a:pPr>
              <a:buNone/>
            </a:pPr>
            <a:r>
              <a:rPr lang="en-US" dirty="0" err="1" smtClean="0"/>
              <a:t>dirac</a:t>
            </a:r>
            <a:r>
              <a:rPr lang="en-US" dirty="0" smtClean="0"/>
              <a:t>-admin-add-site</a:t>
            </a:r>
          </a:p>
          <a:p>
            <a:pPr>
              <a:buNone/>
            </a:pPr>
            <a:r>
              <a:rPr lang="en-US" dirty="0" err="1" smtClean="0"/>
              <a:t>dirac</a:t>
            </a:r>
            <a:r>
              <a:rPr lang="en-US" dirty="0" smtClean="0"/>
              <a:t>-admin-add-user</a:t>
            </a:r>
          </a:p>
          <a:p>
            <a:pPr>
              <a:buNone/>
            </a:pPr>
            <a:r>
              <a:rPr lang="en-US" dirty="0" err="1" smtClean="0"/>
              <a:t>dirac</a:t>
            </a:r>
            <a:r>
              <a:rPr lang="en-US" dirty="0" smtClean="0"/>
              <a:t>-admin-allow-catalog</a:t>
            </a:r>
          </a:p>
          <a:p>
            <a:pPr>
              <a:buNone/>
            </a:pPr>
            <a:r>
              <a:rPr lang="en-US" dirty="0" err="1" smtClean="0"/>
              <a:t>dirac</a:t>
            </a:r>
            <a:r>
              <a:rPr lang="en-US" dirty="0" smtClean="0"/>
              <a:t>-admin-allow-se</a:t>
            </a:r>
          </a:p>
          <a:p>
            <a:pPr>
              <a:buNone/>
            </a:pPr>
            <a:r>
              <a:rPr lang="en-US" dirty="0" err="1" smtClean="0"/>
              <a:t>dirac</a:t>
            </a:r>
            <a:r>
              <a:rPr lang="en-US" dirty="0" smtClean="0"/>
              <a:t>-admin-allow-site</a:t>
            </a:r>
          </a:p>
          <a:p>
            <a:pPr>
              <a:buNone/>
            </a:pPr>
            <a:r>
              <a:rPr lang="en-US" dirty="0" err="1" smtClean="0"/>
              <a:t>dirac</a:t>
            </a:r>
            <a:r>
              <a:rPr lang="en-US" dirty="0" smtClean="0"/>
              <a:t>-admin-ban-catalog</a:t>
            </a:r>
          </a:p>
          <a:p>
            <a:pPr>
              <a:buNone/>
            </a:pPr>
            <a:r>
              <a:rPr lang="en-US" dirty="0" err="1" smtClean="0"/>
              <a:t>dirac</a:t>
            </a:r>
            <a:r>
              <a:rPr lang="en-US" dirty="0" smtClean="0"/>
              <a:t>-admin-ban-se</a:t>
            </a:r>
          </a:p>
          <a:p>
            <a:pPr>
              <a:buNone/>
            </a:pPr>
            <a:r>
              <a:rPr lang="en-US" dirty="0" err="1" smtClean="0"/>
              <a:t>dirac</a:t>
            </a:r>
            <a:r>
              <a:rPr lang="en-US" dirty="0" smtClean="0"/>
              <a:t>-admin-ban-site</a:t>
            </a:r>
          </a:p>
          <a:p>
            <a:pPr>
              <a:buNone/>
            </a:pPr>
            <a:r>
              <a:rPr lang="en-US" dirty="0" err="1" smtClean="0"/>
              <a:t>dirac-admin-bdii-ce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dirac-admin-bdii-site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dirac-admin-ce-info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dirac</a:t>
            </a:r>
            <a:r>
              <a:rPr lang="en-US" dirty="0" smtClean="0"/>
              <a:t>-admin-delete-user</a:t>
            </a:r>
          </a:p>
          <a:p>
            <a:pPr>
              <a:buNone/>
            </a:pPr>
            <a:r>
              <a:rPr lang="en-US" dirty="0" err="1" smtClean="0"/>
              <a:t>dirac</a:t>
            </a:r>
            <a:r>
              <a:rPr lang="en-US" dirty="0" smtClean="0"/>
              <a:t>-admin-externals-versions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366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  <p:bldP spid="14" grpId="0" animBg="1"/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DIRAC Commands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4632198" y="1227665"/>
            <a:ext cx="4041648" cy="64346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DIRAC PROXY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457200" y="1219200"/>
            <a:ext cx="4041648" cy="64346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DIRAC DMS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4632198" y="3750733"/>
            <a:ext cx="4041648" cy="64346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DIRAC UTILITIES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57200" y="1871132"/>
            <a:ext cx="4041648" cy="464742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 err="1" smtClean="0"/>
              <a:t>dirac-dms-catalog-metadata</a:t>
            </a:r>
            <a:endParaRPr lang="en-US" sz="1600" dirty="0" smtClean="0"/>
          </a:p>
          <a:p>
            <a:pPr>
              <a:buNone/>
            </a:pPr>
            <a:r>
              <a:rPr lang="en-US" sz="1600" dirty="0" err="1" smtClean="0"/>
              <a:t>dirac-dms-change-replica-status</a:t>
            </a:r>
            <a:endParaRPr lang="en-US" sz="1600" dirty="0" smtClean="0"/>
          </a:p>
          <a:p>
            <a:pPr>
              <a:buNone/>
            </a:pPr>
            <a:r>
              <a:rPr lang="en-US" sz="1600" dirty="0" err="1" smtClean="0"/>
              <a:t>dirac-dms-check-file-integrity</a:t>
            </a:r>
            <a:endParaRPr lang="en-US" sz="1600" dirty="0" smtClean="0"/>
          </a:p>
          <a:p>
            <a:pPr>
              <a:buNone/>
            </a:pPr>
            <a:r>
              <a:rPr lang="en-US" sz="1600" dirty="0" err="1" smtClean="0"/>
              <a:t>dirac-dms-clean-directory</a:t>
            </a:r>
            <a:endParaRPr lang="en-US" sz="1600" dirty="0" smtClean="0"/>
          </a:p>
          <a:p>
            <a:pPr>
              <a:buNone/>
            </a:pPr>
            <a:r>
              <a:rPr lang="en-US" sz="1600" dirty="0" err="1" smtClean="0"/>
              <a:t>dirac-dms-data-size</a:t>
            </a:r>
            <a:endParaRPr lang="en-US" sz="1600" dirty="0" smtClean="0"/>
          </a:p>
          <a:p>
            <a:pPr>
              <a:buNone/>
            </a:pPr>
            <a:r>
              <a:rPr lang="en-US" sz="1600" dirty="0" err="1" smtClean="0"/>
              <a:t>dirac-dms-filecatalog-cli</a:t>
            </a:r>
            <a:endParaRPr lang="en-US" sz="1600" dirty="0" smtClean="0"/>
          </a:p>
          <a:p>
            <a:pPr>
              <a:buNone/>
            </a:pPr>
            <a:r>
              <a:rPr lang="en-US" sz="1600" dirty="0" err="1" smtClean="0"/>
              <a:t>dirac-dms-fts-monitor</a:t>
            </a:r>
            <a:endParaRPr lang="en-US" sz="1600" dirty="0" smtClean="0"/>
          </a:p>
          <a:p>
            <a:pPr>
              <a:buNone/>
            </a:pPr>
            <a:r>
              <a:rPr lang="en-US" sz="1600" dirty="0" err="1" smtClean="0"/>
              <a:t>dirac-dms-fts-submit</a:t>
            </a:r>
            <a:endParaRPr lang="en-US" sz="1600" dirty="0" smtClean="0"/>
          </a:p>
          <a:p>
            <a:pPr>
              <a:buNone/>
            </a:pPr>
            <a:r>
              <a:rPr lang="en-US" sz="1600" dirty="0" err="1" smtClean="0"/>
              <a:t>dirac-dms-get-file</a:t>
            </a:r>
            <a:endParaRPr lang="en-US" sz="1600" dirty="0" smtClean="0"/>
          </a:p>
          <a:p>
            <a:pPr>
              <a:buNone/>
            </a:pPr>
            <a:r>
              <a:rPr lang="en-US" sz="1600" dirty="0" err="1" smtClean="0"/>
              <a:t>dirac-dms-get-storage-directories</a:t>
            </a:r>
            <a:endParaRPr lang="en-US" sz="1600" dirty="0" smtClean="0"/>
          </a:p>
          <a:p>
            <a:pPr>
              <a:buNone/>
            </a:pPr>
            <a:r>
              <a:rPr lang="en-US" sz="1600" dirty="0" err="1" smtClean="0"/>
              <a:t>dirac-dms-lfn-accessURL</a:t>
            </a:r>
            <a:endParaRPr lang="en-US" sz="1600" dirty="0" smtClean="0"/>
          </a:p>
          <a:p>
            <a:pPr>
              <a:buNone/>
            </a:pPr>
            <a:r>
              <a:rPr lang="en-US" sz="1600" dirty="0" err="1" smtClean="0"/>
              <a:t>dirac-dms-lfn-logging-info</a:t>
            </a:r>
            <a:endParaRPr lang="en-US" sz="1600" dirty="0" smtClean="0"/>
          </a:p>
          <a:p>
            <a:pPr>
              <a:buNone/>
            </a:pPr>
            <a:r>
              <a:rPr lang="en-US" sz="1600" dirty="0" err="1" smtClean="0"/>
              <a:t>dirac-dms-lfn-metadata</a:t>
            </a:r>
            <a:endParaRPr lang="en-US" sz="1600" dirty="0" smtClean="0"/>
          </a:p>
          <a:p>
            <a:pPr>
              <a:buNone/>
            </a:pPr>
            <a:r>
              <a:rPr lang="en-US" sz="1600" dirty="0" err="1" smtClean="0"/>
              <a:t>dirac-dms-lfn-replicas</a:t>
            </a:r>
            <a:endParaRPr lang="en-US" sz="1600" dirty="0" smtClean="0"/>
          </a:p>
          <a:p>
            <a:pPr>
              <a:buNone/>
            </a:pPr>
            <a:r>
              <a:rPr lang="en-US" sz="1600" dirty="0" err="1" smtClean="0"/>
              <a:t>dirac-dms-pfn-accessURL</a:t>
            </a:r>
            <a:endParaRPr lang="en-US" sz="1600" dirty="0" smtClean="0"/>
          </a:p>
          <a:p>
            <a:pPr>
              <a:buNone/>
            </a:pPr>
            <a:r>
              <a:rPr lang="en-US" sz="1600" dirty="0" err="1" smtClean="0"/>
              <a:t>dirac-dms-pfn-metadata</a:t>
            </a:r>
            <a:endParaRPr lang="en-US" sz="1600" dirty="0" smtClean="0"/>
          </a:p>
          <a:p>
            <a:pPr>
              <a:buNone/>
            </a:pPr>
            <a:r>
              <a:rPr lang="en-US" sz="1600" dirty="0" err="1" smtClean="0"/>
              <a:t>dirac-dms-remove-catalog-files</a:t>
            </a:r>
            <a:endParaRPr lang="en-US" sz="1600" dirty="0" smtClean="0"/>
          </a:p>
          <a:p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695042" y="1871132"/>
            <a:ext cx="3978804" cy="12003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err="1" smtClean="0"/>
              <a:t>dirac</a:t>
            </a:r>
            <a:r>
              <a:rPr lang="en-US" dirty="0" smtClean="0"/>
              <a:t>-proxy-get-uploaded-info</a:t>
            </a:r>
          </a:p>
          <a:p>
            <a:pPr>
              <a:buNone/>
            </a:pPr>
            <a:r>
              <a:rPr lang="en-US" dirty="0" err="1" smtClean="0"/>
              <a:t>dirac</a:t>
            </a:r>
            <a:r>
              <a:rPr lang="en-US" dirty="0" smtClean="0"/>
              <a:t>-proxy-info</a:t>
            </a:r>
          </a:p>
          <a:p>
            <a:pPr>
              <a:buNone/>
            </a:pPr>
            <a:r>
              <a:rPr lang="en-US" dirty="0" err="1" smtClean="0"/>
              <a:t>dirac</a:t>
            </a:r>
            <a:r>
              <a:rPr lang="en-US" dirty="0" smtClean="0"/>
              <a:t>-proxy-init</a:t>
            </a:r>
          </a:p>
          <a:p>
            <a:pPr>
              <a:buNone/>
            </a:pPr>
            <a:r>
              <a:rPr lang="en-US" dirty="0" err="1" smtClean="0"/>
              <a:t>dirac</a:t>
            </a:r>
            <a:r>
              <a:rPr lang="en-US" dirty="0" smtClean="0"/>
              <a:t>-proxy-upload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632198" y="4456456"/>
            <a:ext cx="4041648" cy="147732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err="1" smtClean="0"/>
              <a:t>dirac</a:t>
            </a:r>
            <a:r>
              <a:rPr lang="en-US" dirty="0" smtClean="0"/>
              <a:t>-platform</a:t>
            </a:r>
          </a:p>
          <a:p>
            <a:pPr>
              <a:buNone/>
            </a:pPr>
            <a:r>
              <a:rPr lang="en-US" dirty="0" err="1" smtClean="0"/>
              <a:t>dirac-rss-reassign-token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dirac-rss-renew-token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dirac</a:t>
            </a:r>
            <a:r>
              <a:rPr lang="en-US" dirty="0" smtClean="0"/>
              <a:t>-service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007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  <p:bldP spid="14" grpId="0" animBg="1"/>
      <p:bldP spid="17" grpId="0" animBg="1"/>
      <p:bldP spid="19" grpId="0" animBg="1"/>
      <p:bldP spid="2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DIRAC Commands: </a:t>
            </a:r>
            <a:br>
              <a:rPr lang="en-US" dirty="0" smtClean="0"/>
            </a:br>
            <a:r>
              <a:rPr lang="en-US" dirty="0" smtClean="0"/>
              <a:t>Sending Jobs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57200" y="1726289"/>
            <a:ext cx="8229600" cy="49106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command used to submit jobs using DIRAC is:</a:t>
            </a:r>
          </a:p>
          <a:p>
            <a:pPr>
              <a:buNone/>
            </a:pPr>
            <a:r>
              <a:rPr lang="en-US" dirty="0" err="1" smtClean="0">
                <a:solidFill>
                  <a:srgbClr val="1A3178"/>
                </a:solidFill>
                <a:latin typeface="Courier"/>
                <a:cs typeface="Courier"/>
              </a:rPr>
              <a:t>dirac-wms-job-submit</a:t>
            </a:r>
            <a:r>
              <a:rPr lang="en-US" dirty="0" smtClean="0">
                <a:solidFill>
                  <a:srgbClr val="1A3178"/>
                </a:solidFill>
                <a:latin typeface="Courier"/>
                <a:cs typeface="Courier"/>
              </a:rPr>
              <a:t>  &lt;JDL&gt;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000" dirty="0" smtClean="0">
                <a:latin typeface="Courier"/>
                <a:cs typeface="Courier"/>
              </a:rPr>
              <a:t>$ </a:t>
            </a:r>
            <a:r>
              <a:rPr lang="en-US" sz="2400" dirty="0" err="1" smtClean="0">
                <a:solidFill>
                  <a:srgbClr val="FF0000"/>
                </a:solidFill>
                <a:latin typeface="Courier"/>
                <a:cs typeface="Courier"/>
              </a:rPr>
              <a:t>dirac</a:t>
            </a:r>
            <a:r>
              <a:rPr lang="en-US" sz="2400" dirty="0" smtClean="0">
                <a:solidFill>
                  <a:srgbClr val="FF0000"/>
                </a:solidFill>
                <a:latin typeface="Courier"/>
                <a:cs typeface="Courier"/>
              </a:rPr>
              <a:t>-</a:t>
            </a:r>
            <a:r>
              <a:rPr lang="en-US" sz="2400" dirty="0" err="1" smtClean="0">
                <a:solidFill>
                  <a:srgbClr val="FF0000"/>
                </a:solidFill>
                <a:latin typeface="Courier"/>
                <a:cs typeface="Courier"/>
              </a:rPr>
              <a:t>wms</a:t>
            </a:r>
            <a:r>
              <a:rPr lang="en-US" sz="2400" dirty="0" smtClean="0">
                <a:solidFill>
                  <a:srgbClr val="FF0000"/>
                </a:solidFill>
                <a:latin typeface="Courier"/>
                <a:cs typeface="Courier"/>
              </a:rPr>
              <a:t>-job-submit </a:t>
            </a:r>
            <a:r>
              <a:rPr lang="en-US" sz="2400" dirty="0" err="1" smtClean="0">
                <a:solidFill>
                  <a:srgbClr val="FF0000"/>
                </a:solidFill>
                <a:latin typeface="Courier"/>
                <a:cs typeface="Courier"/>
              </a:rPr>
              <a:t>Simple.jdl</a:t>
            </a:r>
            <a:r>
              <a:rPr lang="en-US" sz="2400" dirty="0" smtClean="0">
                <a:solidFill>
                  <a:srgbClr val="FF0000"/>
                </a:solidFill>
                <a:latin typeface="Courier"/>
                <a:cs typeface="Courier"/>
              </a:rPr>
              <a:t> </a:t>
            </a:r>
            <a:endParaRPr lang="en-US" sz="2000" dirty="0" smtClean="0">
              <a:solidFill>
                <a:srgbClr val="FF0000"/>
              </a:solidFill>
              <a:latin typeface="Courier"/>
              <a:cs typeface="Courier"/>
            </a:endParaRPr>
          </a:p>
          <a:p>
            <a:pPr>
              <a:buNone/>
            </a:pPr>
            <a:r>
              <a:rPr lang="en-US" sz="2000" dirty="0" err="1" smtClean="0">
                <a:latin typeface="Courier"/>
                <a:cs typeface="Courier"/>
              </a:rPr>
              <a:t>JobID</a:t>
            </a:r>
            <a:r>
              <a:rPr lang="en-US" sz="2000" dirty="0" smtClean="0">
                <a:latin typeface="Courier"/>
                <a:cs typeface="Courier"/>
              </a:rPr>
              <a:t> =</a:t>
            </a:r>
            <a:r>
              <a:rPr lang="en-US" sz="2000" b="1" dirty="0" smtClean="0">
                <a:latin typeface="Courier"/>
                <a:cs typeface="Courier"/>
              </a:rPr>
              <a:t> 11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853672" y="3396539"/>
            <a:ext cx="893137" cy="822960"/>
            <a:chOff x="1853672" y="3396539"/>
            <a:chExt cx="893137" cy="822960"/>
          </a:xfrm>
        </p:grpSpPr>
        <p:sp>
          <p:nvSpPr>
            <p:cNvPr id="11" name="Left Arrow 10"/>
            <p:cNvSpPr/>
            <p:nvPr/>
          </p:nvSpPr>
          <p:spPr>
            <a:xfrm rot="2115963">
              <a:off x="1853672" y="3396539"/>
              <a:ext cx="888970" cy="822960"/>
            </a:xfrm>
            <a:prstGeom prst="leftArrow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TextBox 12"/>
            <p:cNvSpPr txBox="1"/>
            <p:nvPr/>
          </p:nvSpPr>
          <p:spPr>
            <a:xfrm>
              <a:off x="1892075" y="3633308"/>
              <a:ext cx="8547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Job ID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084336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DIRAC Commands:</a:t>
            </a:r>
            <a:br>
              <a:rPr lang="en-US" dirty="0" smtClean="0"/>
            </a:br>
            <a:r>
              <a:rPr lang="en-US" dirty="0" smtClean="0"/>
              <a:t>Common options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All the DIRAC commands are following the UNIX notation for passing arguments to the command</a:t>
            </a:r>
          </a:p>
          <a:p>
            <a:r>
              <a:rPr lang="en-US" dirty="0" smtClean="0"/>
              <a:t>Some options are common to all the commands:</a:t>
            </a:r>
          </a:p>
          <a:p>
            <a:pPr lvl="1">
              <a:buNone/>
            </a:pPr>
            <a:r>
              <a:rPr lang="en-US" dirty="0" smtClean="0"/>
              <a:t>-</a:t>
            </a:r>
            <a:r>
              <a:rPr lang="en-US" dirty="0" err="1" smtClean="0"/>
              <a:t>o</a:t>
            </a:r>
            <a:r>
              <a:rPr lang="en-US" dirty="0" smtClean="0"/>
              <a:t> to pass any configuration option, e.g.</a:t>
            </a:r>
          </a:p>
          <a:p>
            <a:pPr lvl="2">
              <a:buNone/>
            </a:pPr>
            <a:r>
              <a:rPr lang="en-US" dirty="0" smtClean="0"/>
              <a:t>-</a:t>
            </a:r>
            <a:r>
              <a:rPr lang="en-US" dirty="0" err="1" smtClean="0"/>
              <a:t>o</a:t>
            </a:r>
            <a:r>
              <a:rPr lang="en-US" dirty="0" smtClean="0"/>
              <a:t> /DIRAC/Setup=DIRAC-Production</a:t>
            </a:r>
          </a:p>
          <a:p>
            <a:pPr lvl="1">
              <a:buNone/>
            </a:pPr>
            <a:r>
              <a:rPr lang="en-US" dirty="0" smtClean="0"/>
              <a:t>-</a:t>
            </a:r>
            <a:r>
              <a:rPr lang="en-US" dirty="0" err="1" smtClean="0"/>
              <a:t>d</a:t>
            </a:r>
            <a:r>
              <a:rPr lang="en-US" dirty="0" smtClean="0"/>
              <a:t>, -</a:t>
            </a:r>
            <a:r>
              <a:rPr lang="en-US" dirty="0" err="1" smtClean="0"/>
              <a:t>dd</a:t>
            </a:r>
            <a:r>
              <a:rPr lang="en-US" dirty="0" smtClean="0"/>
              <a:t>, -</a:t>
            </a:r>
            <a:r>
              <a:rPr lang="en-US" dirty="0" err="1" smtClean="0"/>
              <a:t>ddd</a:t>
            </a:r>
            <a:r>
              <a:rPr lang="en-US" dirty="0" smtClean="0"/>
              <a:t> to choose various levels of the output verbosity</a:t>
            </a:r>
          </a:p>
          <a:p>
            <a:pPr lvl="1">
              <a:buNone/>
            </a:pPr>
            <a:r>
              <a:rPr lang="en-US" dirty="0" smtClean="0"/>
              <a:t>-</a:t>
            </a:r>
            <a:r>
              <a:rPr lang="en-US" dirty="0" err="1" smtClean="0"/>
              <a:t>h</a:t>
            </a:r>
            <a:r>
              <a:rPr lang="en-US" dirty="0" smtClean="0"/>
              <a:t> to show help message for the command</a:t>
            </a:r>
          </a:p>
          <a:p>
            <a:r>
              <a:rPr lang="en-US" dirty="0" smtClean="0"/>
              <a:t>In the following there are some examples of commonly used commands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756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57200" y="1744133"/>
            <a:ext cx="8232648" cy="49106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Dirac Commands: </a:t>
            </a:r>
            <a:br>
              <a:rPr lang="en-US" dirty="0" smtClean="0"/>
            </a:br>
            <a:r>
              <a:rPr lang="en-US" dirty="0" smtClean="0"/>
              <a:t>Job Status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command used to get the job status is:</a:t>
            </a:r>
          </a:p>
          <a:p>
            <a:pPr>
              <a:buNone/>
            </a:pPr>
            <a:r>
              <a:rPr lang="en-US" dirty="0" err="1" smtClean="0">
                <a:solidFill>
                  <a:srgbClr val="1A3178"/>
                </a:solidFill>
                <a:latin typeface="Courier"/>
                <a:cs typeface="Courier"/>
              </a:rPr>
              <a:t>dirac-wms-job-status</a:t>
            </a:r>
            <a:r>
              <a:rPr lang="en-US" dirty="0" smtClean="0">
                <a:solidFill>
                  <a:srgbClr val="1A3178"/>
                </a:solidFill>
                <a:latin typeface="Courier"/>
                <a:cs typeface="Courier"/>
              </a:rPr>
              <a:t> &lt;</a:t>
            </a:r>
            <a:r>
              <a:rPr lang="en-US" dirty="0" err="1" smtClean="0">
                <a:solidFill>
                  <a:srgbClr val="1A3178"/>
                </a:solidFill>
                <a:latin typeface="Courier"/>
                <a:cs typeface="Courier"/>
              </a:rPr>
              <a:t>Job_ID</a:t>
            </a:r>
            <a:r>
              <a:rPr lang="en-US" dirty="0" smtClean="0">
                <a:solidFill>
                  <a:srgbClr val="1A3178"/>
                </a:solidFill>
                <a:latin typeface="Courier"/>
                <a:cs typeface="Courier"/>
              </a:rPr>
              <a:t>&gt;</a:t>
            </a:r>
          </a:p>
          <a:p>
            <a:pPr>
              <a:buNone/>
            </a:pPr>
            <a:endParaRPr lang="en-US" dirty="0" smtClean="0">
              <a:latin typeface="Courier"/>
              <a:cs typeface="Courier"/>
            </a:endParaRPr>
          </a:p>
          <a:p>
            <a:pPr>
              <a:buNone/>
            </a:pPr>
            <a:r>
              <a:rPr lang="en-US" dirty="0" smtClean="0">
                <a:latin typeface="Courier"/>
                <a:cs typeface="Courier"/>
              </a:rPr>
              <a:t>$ </a:t>
            </a:r>
            <a:r>
              <a:rPr lang="en-US" dirty="0" err="1" smtClean="0">
                <a:solidFill>
                  <a:srgbClr val="FF0000"/>
                </a:solidFill>
                <a:latin typeface="Courier"/>
                <a:cs typeface="Courier"/>
              </a:rPr>
              <a:t>dirac-wms-job-status</a:t>
            </a:r>
            <a:r>
              <a:rPr lang="en-US" dirty="0" smtClean="0">
                <a:solidFill>
                  <a:srgbClr val="FF0000"/>
                </a:solidFill>
                <a:latin typeface="Courier"/>
                <a:cs typeface="Courier"/>
              </a:rPr>
              <a:t> 11</a:t>
            </a:r>
          </a:p>
          <a:p>
            <a:pPr>
              <a:buNone/>
            </a:pPr>
            <a:r>
              <a:rPr lang="en-US" dirty="0" smtClean="0">
                <a:latin typeface="Courier"/>
                <a:cs typeface="Courier"/>
              </a:rPr>
              <a:t>  </a:t>
            </a:r>
            <a:r>
              <a:rPr lang="en-US" dirty="0" err="1" smtClean="0">
                <a:latin typeface="Courier"/>
                <a:cs typeface="Courier"/>
              </a:rPr>
              <a:t>JobID</a:t>
            </a:r>
            <a:r>
              <a:rPr lang="en-US" dirty="0" smtClean="0">
                <a:latin typeface="Courier"/>
                <a:cs typeface="Courier"/>
              </a:rPr>
              <a:t>=11 Status=Waiting;</a:t>
            </a:r>
          </a:p>
          <a:p>
            <a:pPr>
              <a:buNone/>
            </a:pPr>
            <a:r>
              <a:rPr lang="en-US" dirty="0" smtClean="0">
                <a:latin typeface="Courier"/>
                <a:cs typeface="Courier"/>
              </a:rPr>
              <a:t>  </a:t>
            </a:r>
            <a:r>
              <a:rPr lang="en-US" dirty="0" err="1" smtClean="0">
                <a:latin typeface="Courier"/>
                <a:cs typeface="Courier"/>
              </a:rPr>
              <a:t>MinorStatus</a:t>
            </a:r>
            <a:r>
              <a:rPr lang="en-US" dirty="0" smtClean="0">
                <a:latin typeface="Courier"/>
                <a:cs typeface="Courier"/>
              </a:rPr>
              <a:t>=Pilot Agent Submission;     </a:t>
            </a:r>
          </a:p>
          <a:p>
            <a:pPr>
              <a:buNone/>
            </a:pPr>
            <a:r>
              <a:rPr lang="en-US" dirty="0" smtClean="0">
                <a:latin typeface="Courier"/>
                <a:cs typeface="Courier"/>
              </a:rPr>
              <a:t>  Site=ANY;</a:t>
            </a:r>
            <a:endParaRPr lang="en-US" dirty="0"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833004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DIRAC JDL</a:t>
            </a:r>
          </a:p>
          <a:p>
            <a:r>
              <a:rPr lang="en-US" sz="2400" dirty="0" smtClean="0"/>
              <a:t>DIRAC Commands</a:t>
            </a:r>
          </a:p>
          <a:p>
            <a:r>
              <a:rPr lang="en-US" dirty="0" smtClean="0"/>
              <a:t>Tutorial Exercises </a:t>
            </a:r>
          </a:p>
          <a:p>
            <a:r>
              <a:rPr lang="en-US" dirty="0" smtClean="0"/>
              <a:t>What do you have learned?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57200" y="1932681"/>
            <a:ext cx="8232648" cy="44026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Dirac Commands: </a:t>
            </a:r>
            <a:br>
              <a:rPr lang="en-US" dirty="0" smtClean="0"/>
            </a:br>
            <a:r>
              <a:rPr lang="en-US" dirty="0" smtClean="0"/>
              <a:t>Job Retrieval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To retrieve job outputs use the command: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1882" dirty="0" err="1" smtClean="0">
                <a:solidFill>
                  <a:srgbClr val="1A3178"/>
                </a:solidFill>
                <a:latin typeface="Courier"/>
                <a:cs typeface="Courier"/>
              </a:rPr>
              <a:t>dirac</a:t>
            </a:r>
            <a:r>
              <a:rPr lang="en-US" sz="1882" dirty="0" smtClean="0">
                <a:solidFill>
                  <a:srgbClr val="1A3178"/>
                </a:solidFill>
                <a:latin typeface="Courier"/>
                <a:cs typeface="Courier"/>
              </a:rPr>
              <a:t>-</a:t>
            </a:r>
            <a:r>
              <a:rPr lang="en-US" sz="1882" dirty="0" err="1" smtClean="0">
                <a:solidFill>
                  <a:srgbClr val="1A3178"/>
                </a:solidFill>
                <a:latin typeface="Courier"/>
                <a:cs typeface="Courier"/>
              </a:rPr>
              <a:t>wms</a:t>
            </a:r>
            <a:r>
              <a:rPr lang="en-US" sz="1882" dirty="0" smtClean="0">
                <a:solidFill>
                  <a:srgbClr val="1A3178"/>
                </a:solidFill>
                <a:latin typeface="Courier"/>
                <a:cs typeface="Courier"/>
              </a:rPr>
              <a:t>-job-get-output [ </a:t>
            </a:r>
            <a:r>
              <a:rPr lang="en-US" sz="1882" dirty="0" smtClean="0">
                <a:solidFill>
                  <a:srgbClr val="1A3178"/>
                </a:solidFill>
                <a:latin typeface="Courier"/>
                <a:cs typeface="Courier"/>
              </a:rPr>
              <a:t>--</a:t>
            </a:r>
            <a:r>
              <a:rPr lang="en-US" sz="1882" dirty="0" err="1" smtClean="0">
                <a:solidFill>
                  <a:srgbClr val="1A3178"/>
                </a:solidFill>
                <a:latin typeface="Courier"/>
                <a:cs typeface="Courier"/>
              </a:rPr>
              <a:t>Dir</a:t>
            </a:r>
            <a:r>
              <a:rPr lang="en-US" sz="1882" dirty="0" smtClean="0">
                <a:solidFill>
                  <a:srgbClr val="1A3178"/>
                </a:solidFill>
                <a:latin typeface="Courier"/>
                <a:cs typeface="Courier"/>
              </a:rPr>
              <a:t> </a:t>
            </a:r>
            <a:r>
              <a:rPr lang="en-US" sz="1882" dirty="0" err="1" smtClean="0">
                <a:solidFill>
                  <a:srgbClr val="1A3178"/>
                </a:solidFill>
                <a:latin typeface="Courier"/>
                <a:cs typeface="Courier"/>
              </a:rPr>
              <a:t>output_dir</a:t>
            </a:r>
            <a:r>
              <a:rPr lang="en-US" sz="1882" dirty="0" smtClean="0">
                <a:solidFill>
                  <a:srgbClr val="1A3178"/>
                </a:solidFill>
                <a:latin typeface="Courier"/>
                <a:cs typeface="Courier"/>
              </a:rPr>
              <a:t>] &lt;</a:t>
            </a:r>
            <a:r>
              <a:rPr lang="en-US" sz="1882" dirty="0" err="1" smtClean="0">
                <a:solidFill>
                  <a:srgbClr val="1A3178"/>
                </a:solidFill>
                <a:latin typeface="Courier"/>
                <a:cs typeface="Courier"/>
              </a:rPr>
              <a:t>Job_ID</a:t>
            </a:r>
            <a:r>
              <a:rPr lang="en-US" sz="1882" dirty="0" smtClean="0">
                <a:solidFill>
                  <a:srgbClr val="1A3178"/>
                </a:solidFill>
                <a:latin typeface="Courier"/>
                <a:cs typeface="Courier"/>
              </a:rPr>
              <a:t>&gt; [&lt;</a:t>
            </a:r>
            <a:r>
              <a:rPr lang="en-US" sz="1882" dirty="0" err="1" smtClean="0">
                <a:solidFill>
                  <a:srgbClr val="1A3178"/>
                </a:solidFill>
                <a:latin typeface="Courier"/>
                <a:cs typeface="Courier"/>
              </a:rPr>
              <a:t>Job_ID</a:t>
            </a:r>
            <a:r>
              <a:rPr lang="en-US" sz="1882" dirty="0" smtClean="0">
                <a:solidFill>
                  <a:srgbClr val="1A3178"/>
                </a:solidFill>
                <a:latin typeface="Courier"/>
                <a:cs typeface="Courier"/>
              </a:rPr>
              <a:t>&gt;]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latin typeface="Courier"/>
                <a:cs typeface="Courier"/>
              </a:rPr>
              <a:t>$ </a:t>
            </a:r>
            <a:r>
              <a:rPr lang="en-US" dirty="0" err="1" smtClean="0">
                <a:solidFill>
                  <a:srgbClr val="FF0000"/>
                </a:solidFill>
                <a:latin typeface="Courier"/>
                <a:cs typeface="Courier"/>
              </a:rPr>
              <a:t>dirac</a:t>
            </a:r>
            <a:r>
              <a:rPr lang="en-US" dirty="0" smtClean="0">
                <a:solidFill>
                  <a:srgbClr val="FF0000"/>
                </a:solidFill>
                <a:latin typeface="Courier"/>
                <a:cs typeface="Courier"/>
              </a:rPr>
              <a:t>-</a:t>
            </a:r>
            <a:r>
              <a:rPr lang="en-US" dirty="0" err="1" smtClean="0">
                <a:solidFill>
                  <a:srgbClr val="FF0000"/>
                </a:solidFill>
                <a:latin typeface="Courier"/>
                <a:cs typeface="Courier"/>
              </a:rPr>
              <a:t>wms</a:t>
            </a:r>
            <a:r>
              <a:rPr lang="en-US" dirty="0" smtClean="0">
                <a:solidFill>
                  <a:srgbClr val="FF0000"/>
                </a:solidFill>
                <a:latin typeface="Courier"/>
                <a:cs typeface="Courier"/>
              </a:rPr>
              <a:t>-job-get-output </a:t>
            </a:r>
            <a:r>
              <a:rPr lang="en-US" dirty="0" smtClean="0">
                <a:solidFill>
                  <a:srgbClr val="FF0000"/>
                </a:solidFill>
                <a:latin typeface="Courier"/>
                <a:cs typeface="Courier"/>
              </a:rPr>
              <a:t>--</a:t>
            </a:r>
            <a:r>
              <a:rPr lang="en-US" dirty="0" err="1" smtClean="0">
                <a:solidFill>
                  <a:srgbClr val="FF0000"/>
                </a:solidFill>
                <a:latin typeface="Courier"/>
                <a:cs typeface="Courier"/>
              </a:rPr>
              <a:t>Dir</a:t>
            </a:r>
            <a:r>
              <a:rPr lang="en-US" dirty="0" smtClean="0">
                <a:solidFill>
                  <a:srgbClr val="FF0000"/>
                </a:solidFill>
                <a:latin typeface="Courier"/>
                <a:cs typeface="Courier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Courier"/>
                <a:cs typeface="Courier"/>
              </a:rPr>
              <a:t>this_dir</a:t>
            </a:r>
            <a:r>
              <a:rPr lang="en-US" dirty="0" smtClean="0">
                <a:solidFill>
                  <a:srgbClr val="FF0000"/>
                </a:solidFill>
                <a:latin typeface="Courier"/>
                <a:cs typeface="Courier"/>
              </a:rPr>
              <a:t> 470 469 468</a:t>
            </a:r>
          </a:p>
          <a:p>
            <a:pPr>
              <a:buNone/>
            </a:pPr>
            <a:r>
              <a:rPr lang="en-US" dirty="0" smtClean="0">
                <a:latin typeface="Courier"/>
                <a:cs typeface="Courier"/>
              </a:rPr>
              <a:t>$</a:t>
            </a:r>
            <a:r>
              <a:rPr lang="en-US" dirty="0" smtClean="0">
                <a:solidFill>
                  <a:srgbClr val="FF0000"/>
                </a:solidFill>
                <a:latin typeface="Courier"/>
                <a:cs typeface="Courier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Courier"/>
                <a:cs typeface="Courier"/>
              </a:rPr>
              <a:t>ls</a:t>
            </a:r>
            <a:r>
              <a:rPr lang="en-US" dirty="0" smtClean="0">
                <a:solidFill>
                  <a:srgbClr val="FF0000"/>
                </a:solidFill>
                <a:latin typeface="Courier"/>
                <a:cs typeface="Courier"/>
              </a:rPr>
              <a:t> -la </a:t>
            </a:r>
            <a:r>
              <a:rPr lang="en-US" dirty="0" err="1" smtClean="0">
                <a:solidFill>
                  <a:srgbClr val="FF0000"/>
                </a:solidFill>
                <a:latin typeface="Courier"/>
                <a:cs typeface="Courier"/>
              </a:rPr>
              <a:t>this_dir</a:t>
            </a:r>
            <a:r>
              <a:rPr lang="en-US" dirty="0" smtClean="0">
                <a:solidFill>
                  <a:srgbClr val="FF0000"/>
                </a:solidFill>
                <a:latin typeface="Courier"/>
                <a:cs typeface="Courier"/>
              </a:rPr>
              <a:t>/</a:t>
            </a:r>
          </a:p>
          <a:p>
            <a:pPr>
              <a:buNone/>
            </a:pPr>
            <a:r>
              <a:rPr lang="en-US" dirty="0" smtClean="0">
                <a:latin typeface="Courier"/>
                <a:cs typeface="Courier"/>
              </a:rPr>
              <a:t>total 20</a:t>
            </a:r>
          </a:p>
          <a:p>
            <a:pPr>
              <a:buNone/>
            </a:pPr>
            <a:r>
              <a:rPr lang="en-US" dirty="0" err="1" smtClean="0">
                <a:latin typeface="Courier"/>
                <a:cs typeface="Courier"/>
              </a:rPr>
              <a:t>drwxr-xr-x</a:t>
            </a:r>
            <a:r>
              <a:rPr lang="en-US" dirty="0" smtClean="0">
                <a:latin typeface="Courier"/>
                <a:cs typeface="Courier"/>
              </a:rPr>
              <a:t> 5 </a:t>
            </a:r>
            <a:r>
              <a:rPr lang="en-US" dirty="0" err="1" smtClean="0">
                <a:latin typeface="Courier"/>
                <a:cs typeface="Courier"/>
              </a:rPr>
              <a:t>hamar</a:t>
            </a:r>
            <a:r>
              <a:rPr lang="en-US" dirty="0" smtClean="0">
                <a:latin typeface="Courier"/>
                <a:cs typeface="Courier"/>
              </a:rPr>
              <a:t> </a:t>
            </a:r>
            <a:r>
              <a:rPr lang="en-US" dirty="0" err="1" smtClean="0">
                <a:latin typeface="Courier"/>
                <a:cs typeface="Courier"/>
              </a:rPr>
              <a:t>dirac</a:t>
            </a:r>
            <a:r>
              <a:rPr lang="en-US" dirty="0" smtClean="0">
                <a:latin typeface="Courier"/>
                <a:cs typeface="Courier"/>
              </a:rPr>
              <a:t> 4096 Oct 26 19:02 .</a:t>
            </a:r>
          </a:p>
          <a:p>
            <a:pPr>
              <a:buNone/>
            </a:pPr>
            <a:r>
              <a:rPr lang="en-US" dirty="0" err="1" smtClean="0">
                <a:latin typeface="Courier"/>
                <a:cs typeface="Courier"/>
              </a:rPr>
              <a:t>drwxr-xr-x</a:t>
            </a:r>
            <a:r>
              <a:rPr lang="en-US" dirty="0" smtClean="0">
                <a:latin typeface="Courier"/>
                <a:cs typeface="Courier"/>
              </a:rPr>
              <a:t> 3 </a:t>
            </a:r>
            <a:r>
              <a:rPr lang="en-US" dirty="0" err="1" smtClean="0">
                <a:latin typeface="Courier"/>
                <a:cs typeface="Courier"/>
              </a:rPr>
              <a:t>hamar</a:t>
            </a:r>
            <a:r>
              <a:rPr lang="en-US" dirty="0" smtClean="0">
                <a:latin typeface="Courier"/>
                <a:cs typeface="Courier"/>
              </a:rPr>
              <a:t> </a:t>
            </a:r>
            <a:r>
              <a:rPr lang="en-US" dirty="0" err="1" smtClean="0">
                <a:latin typeface="Courier"/>
                <a:cs typeface="Courier"/>
              </a:rPr>
              <a:t>dirac</a:t>
            </a:r>
            <a:r>
              <a:rPr lang="en-US" dirty="0" smtClean="0">
                <a:latin typeface="Courier"/>
                <a:cs typeface="Courier"/>
              </a:rPr>
              <a:t> 4096 Oct 26 19:02 ..</a:t>
            </a:r>
          </a:p>
          <a:p>
            <a:pPr>
              <a:buNone/>
            </a:pPr>
            <a:r>
              <a:rPr lang="en-US" dirty="0" err="1" smtClean="0">
                <a:latin typeface="Courier"/>
                <a:cs typeface="Courier"/>
              </a:rPr>
              <a:t>drwxr-xr-x</a:t>
            </a:r>
            <a:r>
              <a:rPr lang="en-US" dirty="0" smtClean="0">
                <a:latin typeface="Courier"/>
                <a:cs typeface="Courier"/>
              </a:rPr>
              <a:t> 2 </a:t>
            </a:r>
            <a:r>
              <a:rPr lang="en-US" dirty="0" err="1" smtClean="0">
                <a:latin typeface="Courier"/>
                <a:cs typeface="Courier"/>
              </a:rPr>
              <a:t>hamar</a:t>
            </a:r>
            <a:r>
              <a:rPr lang="en-US" dirty="0" smtClean="0">
                <a:latin typeface="Courier"/>
                <a:cs typeface="Courier"/>
              </a:rPr>
              <a:t> </a:t>
            </a:r>
            <a:r>
              <a:rPr lang="en-US" dirty="0" err="1" smtClean="0">
                <a:latin typeface="Courier"/>
                <a:cs typeface="Courier"/>
              </a:rPr>
              <a:t>dirac</a:t>
            </a:r>
            <a:r>
              <a:rPr lang="en-US" dirty="0" smtClean="0">
                <a:latin typeface="Courier"/>
                <a:cs typeface="Courier"/>
              </a:rPr>
              <a:t> 4096 Oct 26 19:02 468</a:t>
            </a:r>
          </a:p>
          <a:p>
            <a:pPr>
              <a:buNone/>
            </a:pPr>
            <a:r>
              <a:rPr lang="en-US" dirty="0" err="1" smtClean="0">
                <a:latin typeface="Courier"/>
                <a:cs typeface="Courier"/>
              </a:rPr>
              <a:t>drwxr-xr-x</a:t>
            </a:r>
            <a:r>
              <a:rPr lang="en-US" dirty="0" smtClean="0">
                <a:latin typeface="Courier"/>
                <a:cs typeface="Courier"/>
              </a:rPr>
              <a:t> 2 </a:t>
            </a:r>
            <a:r>
              <a:rPr lang="en-US" dirty="0" err="1" smtClean="0">
                <a:latin typeface="Courier"/>
                <a:cs typeface="Courier"/>
              </a:rPr>
              <a:t>hamar</a:t>
            </a:r>
            <a:r>
              <a:rPr lang="en-US" dirty="0" smtClean="0">
                <a:latin typeface="Courier"/>
                <a:cs typeface="Courier"/>
              </a:rPr>
              <a:t> </a:t>
            </a:r>
            <a:r>
              <a:rPr lang="en-US" dirty="0" err="1" smtClean="0">
                <a:latin typeface="Courier"/>
                <a:cs typeface="Courier"/>
              </a:rPr>
              <a:t>dirac</a:t>
            </a:r>
            <a:r>
              <a:rPr lang="en-US" dirty="0" smtClean="0">
                <a:latin typeface="Courier"/>
                <a:cs typeface="Courier"/>
              </a:rPr>
              <a:t> 4096 Oct 26 19:02 469</a:t>
            </a:r>
          </a:p>
          <a:p>
            <a:pPr>
              <a:buNone/>
            </a:pPr>
            <a:r>
              <a:rPr lang="en-US" dirty="0" err="1" smtClean="0">
                <a:latin typeface="Courier"/>
                <a:cs typeface="Courier"/>
              </a:rPr>
              <a:t>drwxr-xr-x</a:t>
            </a:r>
            <a:r>
              <a:rPr lang="en-US" dirty="0" smtClean="0">
                <a:latin typeface="Courier"/>
                <a:cs typeface="Courier"/>
              </a:rPr>
              <a:t> 2 </a:t>
            </a:r>
            <a:r>
              <a:rPr lang="en-US" dirty="0" err="1" smtClean="0">
                <a:latin typeface="Courier"/>
                <a:cs typeface="Courier"/>
              </a:rPr>
              <a:t>hamar</a:t>
            </a:r>
            <a:r>
              <a:rPr lang="en-US" dirty="0" smtClean="0">
                <a:latin typeface="Courier"/>
                <a:cs typeface="Courier"/>
              </a:rPr>
              <a:t> </a:t>
            </a:r>
            <a:r>
              <a:rPr lang="en-US" dirty="0" err="1" smtClean="0">
                <a:latin typeface="Courier"/>
                <a:cs typeface="Courier"/>
              </a:rPr>
              <a:t>dirac</a:t>
            </a:r>
            <a:r>
              <a:rPr lang="en-US" dirty="0" smtClean="0">
                <a:latin typeface="Courier"/>
                <a:cs typeface="Courier"/>
              </a:rPr>
              <a:t> 4096 Oct 26 19:02 470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506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Dirac Commands: </a:t>
            </a:r>
            <a:br>
              <a:rPr lang="en-US" dirty="0" smtClean="0"/>
            </a:br>
            <a:r>
              <a:rPr lang="en-US" dirty="0" smtClean="0"/>
              <a:t>Job Retrieval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 dirty="0"/>
          </a:p>
        </p:txBody>
      </p:sp>
      <p:pic>
        <p:nvPicPr>
          <p:cNvPr id="11" name="Content Placeholder 10" descr="salida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57200" y="1813111"/>
            <a:ext cx="8229600" cy="3749302"/>
          </a:xfrm>
        </p:spPr>
      </p:pic>
    </p:spTree>
    <p:extLst>
      <p:ext uri="{BB962C8B-B14F-4D97-AF65-F5344CB8AC3E}">
        <p14:creationId xmlns:p14="http://schemas.microsoft.com/office/powerpoint/2010/main" val="114187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Tutorial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>
          <a:xfrm>
            <a:off x="673705" y="1292981"/>
            <a:ext cx="7772400" cy="510540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Submit “Hello World” job with Web Launchpad</a:t>
            </a:r>
          </a:p>
          <a:p>
            <a:pPr lvl="1"/>
            <a:r>
              <a:rPr lang="en-GB" dirty="0" smtClean="0"/>
              <a:t>Monitor it</a:t>
            </a:r>
          </a:p>
          <a:p>
            <a:pPr lvl="1"/>
            <a:r>
              <a:rPr lang="en-GB" dirty="0" smtClean="0"/>
              <a:t>Get results in the Web browser</a:t>
            </a:r>
          </a:p>
          <a:p>
            <a:r>
              <a:rPr lang="en-GB" dirty="0"/>
              <a:t>Submit “Hello World” job with </a:t>
            </a:r>
            <a:r>
              <a:rPr lang="en-GB" dirty="0" smtClean="0"/>
              <a:t>command line tools</a:t>
            </a:r>
          </a:p>
          <a:p>
            <a:pPr lvl="1"/>
            <a:r>
              <a:rPr lang="en-GB" dirty="0" smtClean="0"/>
              <a:t>Edit JDL</a:t>
            </a:r>
            <a:endParaRPr lang="en-GB" dirty="0"/>
          </a:p>
          <a:p>
            <a:pPr lvl="1"/>
            <a:r>
              <a:rPr lang="en-GB" dirty="0"/>
              <a:t>Monitor it</a:t>
            </a:r>
          </a:p>
          <a:p>
            <a:pPr lvl="1"/>
            <a:r>
              <a:rPr lang="en-GB" dirty="0"/>
              <a:t>Get results </a:t>
            </a:r>
            <a:r>
              <a:rPr lang="en-GB" dirty="0" smtClean="0"/>
              <a:t>with command line tools</a:t>
            </a:r>
            <a:endParaRPr lang="en-GB" dirty="0"/>
          </a:p>
          <a:p>
            <a:endParaRPr lang="en-GB" dirty="0" smtClean="0"/>
          </a:p>
          <a:p>
            <a:pPr marL="274320" lvl="1" indent="0">
              <a:buNone/>
            </a:pPr>
            <a:endParaRPr lang="en-GB" dirty="0" smtClean="0"/>
          </a:p>
          <a:p>
            <a:pPr marL="274320" lvl="1" indent="0">
              <a:buNone/>
            </a:pPr>
            <a:endParaRPr lang="en-GB" dirty="0" smtClean="0"/>
          </a:p>
          <a:p>
            <a:r>
              <a:rPr lang="en-GB" dirty="0" smtClean="0"/>
              <a:t>Goals</a:t>
            </a:r>
          </a:p>
          <a:p>
            <a:pPr lvl="1"/>
            <a:r>
              <a:rPr lang="en-GB" dirty="0" smtClean="0"/>
              <a:t>Understand job description</a:t>
            </a:r>
          </a:p>
          <a:p>
            <a:pPr lvl="1"/>
            <a:r>
              <a:rPr lang="en-GB" dirty="0" smtClean="0"/>
              <a:t>Understanding job Web monitoring and manipulation tools</a:t>
            </a:r>
          </a:p>
          <a:p>
            <a:pPr>
              <a:buNone/>
            </a:pPr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42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Job Description Language (JDL)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457200" y="1976972"/>
            <a:ext cx="8229600" cy="4179987"/>
          </a:xfrm>
        </p:spPr>
        <p:txBody>
          <a:bodyPr/>
          <a:lstStyle/>
          <a:p>
            <a:r>
              <a:rPr lang="en-US" dirty="0" smtClean="0"/>
              <a:t>JDL is the language used to specify the characteristics and resources required by the job.  </a:t>
            </a:r>
          </a:p>
          <a:p>
            <a:r>
              <a:rPr lang="en-US" dirty="0" smtClean="0"/>
              <a:t>For example:</a:t>
            </a:r>
          </a:p>
          <a:p>
            <a:pPr lvl="1"/>
            <a:r>
              <a:rPr lang="en-US" dirty="0" smtClean="0"/>
              <a:t> Executable to run and its parameters.</a:t>
            </a:r>
          </a:p>
          <a:p>
            <a:pPr lvl="1"/>
            <a:r>
              <a:rPr lang="en-US" dirty="0" smtClean="0"/>
              <a:t> Files to be moved to and from the Worker Node</a:t>
            </a:r>
          </a:p>
          <a:p>
            <a:pPr lvl="2"/>
            <a:r>
              <a:rPr lang="en-US" dirty="0" smtClean="0"/>
              <a:t>Input files</a:t>
            </a:r>
          </a:p>
          <a:p>
            <a:pPr lvl="2"/>
            <a:r>
              <a:rPr lang="en-US" dirty="0" smtClean="0"/>
              <a:t>Grid files</a:t>
            </a:r>
          </a:p>
          <a:p>
            <a:pPr lvl="1"/>
            <a:r>
              <a:rPr lang="en-US" dirty="0" smtClean="0"/>
              <a:t> and any requirements.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Differences with gLite JDLs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457200" y="1905082"/>
            <a:ext cx="8229600" cy="4251877"/>
          </a:xfrm>
        </p:spPr>
        <p:txBody>
          <a:bodyPr/>
          <a:lstStyle/>
          <a:p>
            <a:r>
              <a:rPr lang="en-US" dirty="0" smtClean="0"/>
              <a:t>DIRAC is not using JDLs internally, DIRAC transforms the user JDL to DIRAC internal conventions.</a:t>
            </a:r>
          </a:p>
          <a:p>
            <a:pPr lvl="1"/>
            <a:r>
              <a:rPr lang="en-US" dirty="0" smtClean="0"/>
              <a:t>Using DIRAC specific matching mechanism for job to resources mapping</a:t>
            </a:r>
          </a:p>
          <a:p>
            <a:r>
              <a:rPr lang="en-US" dirty="0" smtClean="0"/>
              <a:t>Not all the JDLs attributes are allowed in DIRAC.</a:t>
            </a:r>
          </a:p>
          <a:p>
            <a:pPr lvl="1"/>
            <a:r>
              <a:rPr lang="en-US" dirty="0" smtClean="0"/>
              <a:t>In particular, there is no Requirements JDL attribute.</a:t>
            </a:r>
          </a:p>
          <a:p>
            <a:r>
              <a:rPr lang="en-US" dirty="0" smtClean="0"/>
              <a:t> Some attributes are interpreted as requirements </a:t>
            </a:r>
          </a:p>
          <a:p>
            <a:pPr lvl="2"/>
            <a:r>
              <a:rPr lang="en-US" dirty="0" smtClean="0"/>
              <a:t> E.g. Site, </a:t>
            </a:r>
            <a:r>
              <a:rPr lang="en-US" dirty="0" err="1" smtClean="0"/>
              <a:t>CPUTime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JDLs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JDL syntax consists of statements ended by a semicolon, like: </a:t>
            </a:r>
          </a:p>
          <a:p>
            <a:pPr algn="ctr">
              <a:buNone/>
            </a:pPr>
            <a:r>
              <a:rPr lang="en-US" dirty="0" err="1" smtClean="0">
                <a:solidFill>
                  <a:srgbClr val="1A3178"/>
                </a:solidFill>
                <a:latin typeface="Courier"/>
                <a:cs typeface="Courier"/>
              </a:rPr>
              <a:t>attribute</a:t>
            </a:r>
            <a:r>
              <a:rPr lang="en-US" dirty="0" smtClean="0">
                <a:solidFill>
                  <a:srgbClr val="1A3178"/>
                </a:solidFill>
                <a:latin typeface="Courier"/>
                <a:cs typeface="Courier"/>
              </a:rPr>
              <a:t> = value;</a:t>
            </a:r>
          </a:p>
          <a:p>
            <a:pPr algn="ctr">
              <a:buNone/>
            </a:pPr>
            <a:r>
              <a:rPr lang="en-US" dirty="0" smtClean="0">
                <a:solidFill>
                  <a:srgbClr val="000090"/>
                </a:solidFill>
              </a:rPr>
              <a:t> </a:t>
            </a:r>
          </a:p>
          <a:p>
            <a:r>
              <a:rPr lang="en-US" dirty="0" smtClean="0"/>
              <a:t>Literal strings (for values) are enclosed in double quotes.</a:t>
            </a:r>
          </a:p>
          <a:p>
            <a:pPr algn="ctr">
              <a:buNone/>
            </a:pPr>
            <a:r>
              <a:rPr lang="en-US" dirty="0" smtClean="0">
                <a:solidFill>
                  <a:srgbClr val="1A3178"/>
                </a:solidFill>
                <a:latin typeface="Courier"/>
                <a:cs typeface="Courier"/>
              </a:rPr>
              <a:t>Site = “LCG.KEK.jp”;</a:t>
            </a:r>
          </a:p>
          <a:p>
            <a:pPr algn="ctr">
              <a:buNone/>
            </a:pPr>
            <a:endParaRPr lang="en-US" dirty="0" smtClean="0">
              <a:latin typeface="Courier"/>
              <a:cs typeface="Courie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JDLs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 dirty="0"/>
          </a:p>
        </p:txBody>
      </p:sp>
      <p:pic>
        <p:nvPicPr>
          <p:cNvPr id="7" name="Content Placeholder 6" descr="AddParameters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57200" y="1811319"/>
            <a:ext cx="8229600" cy="3752886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</a:t>
            </a:r>
            <a:br>
              <a:rPr lang="en-US" dirty="0" smtClean="0"/>
            </a:br>
            <a:r>
              <a:rPr lang="en-US" dirty="0" smtClean="0"/>
              <a:t>Simple JDL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>
                <a:solidFill>
                  <a:srgbClr val="1A3178"/>
                </a:solidFill>
                <a:latin typeface="Courier"/>
                <a:cs typeface="Courier"/>
              </a:rPr>
              <a:t>JobName</a:t>
            </a:r>
            <a:r>
              <a:rPr lang="en-US" dirty="0" smtClean="0">
                <a:solidFill>
                  <a:srgbClr val="1A3178"/>
                </a:solidFill>
                <a:latin typeface="Courier"/>
                <a:cs typeface="Courier"/>
              </a:rPr>
              <a:t> = "</a:t>
            </a:r>
            <a:r>
              <a:rPr lang="en-US" dirty="0" err="1" smtClean="0">
                <a:solidFill>
                  <a:srgbClr val="1A3178"/>
                </a:solidFill>
                <a:latin typeface="Courier"/>
                <a:cs typeface="Courier"/>
              </a:rPr>
              <a:t>Simple_Job</a:t>
            </a:r>
            <a:r>
              <a:rPr lang="en-US" dirty="0" smtClean="0">
                <a:solidFill>
                  <a:srgbClr val="1A3178"/>
                </a:solidFill>
                <a:latin typeface="Courier"/>
                <a:cs typeface="Courier"/>
              </a:rPr>
              <a:t>"; </a:t>
            </a:r>
          </a:p>
          <a:p>
            <a:pPr>
              <a:buNone/>
            </a:pPr>
            <a:r>
              <a:rPr lang="en-US" dirty="0" smtClean="0">
                <a:solidFill>
                  <a:srgbClr val="1A3178"/>
                </a:solidFill>
                <a:latin typeface="Courier"/>
                <a:cs typeface="Courier"/>
              </a:rPr>
              <a:t>Executable = "/bin/</a:t>
            </a:r>
            <a:r>
              <a:rPr lang="en-US" dirty="0" err="1" smtClean="0">
                <a:solidFill>
                  <a:srgbClr val="1A3178"/>
                </a:solidFill>
                <a:latin typeface="Courier"/>
                <a:cs typeface="Courier"/>
              </a:rPr>
              <a:t>ls</a:t>
            </a:r>
            <a:r>
              <a:rPr lang="en-US" dirty="0" smtClean="0">
                <a:solidFill>
                  <a:srgbClr val="1A3178"/>
                </a:solidFill>
                <a:latin typeface="Courier"/>
                <a:cs typeface="Courier"/>
              </a:rPr>
              <a:t>"; </a:t>
            </a:r>
            <a:r>
              <a:rPr lang="en-US" dirty="0" smtClean="0">
                <a:solidFill>
                  <a:srgbClr val="FF0000"/>
                </a:solidFill>
                <a:latin typeface="Courier"/>
                <a:cs typeface="Courier"/>
              </a:rPr>
              <a:t>*</a:t>
            </a:r>
          </a:p>
          <a:p>
            <a:pPr>
              <a:buNone/>
            </a:pPr>
            <a:r>
              <a:rPr lang="en-US" dirty="0" smtClean="0">
                <a:solidFill>
                  <a:srgbClr val="1A3178"/>
                </a:solidFill>
                <a:latin typeface="Courier"/>
                <a:cs typeface="Courier"/>
              </a:rPr>
              <a:t>Arguments = "-</a:t>
            </a:r>
            <a:r>
              <a:rPr lang="en-US" dirty="0" err="1" smtClean="0">
                <a:solidFill>
                  <a:srgbClr val="1A3178"/>
                </a:solidFill>
                <a:latin typeface="Courier"/>
                <a:cs typeface="Courier"/>
              </a:rPr>
              <a:t>ltr</a:t>
            </a:r>
            <a:r>
              <a:rPr lang="en-US" dirty="0" smtClean="0">
                <a:solidFill>
                  <a:srgbClr val="1A3178"/>
                </a:solidFill>
                <a:latin typeface="Courier"/>
                <a:cs typeface="Courier"/>
              </a:rPr>
              <a:t>";</a:t>
            </a:r>
          </a:p>
          <a:p>
            <a:pPr>
              <a:buNone/>
            </a:pPr>
            <a:r>
              <a:rPr lang="en-US" dirty="0" err="1" smtClean="0">
                <a:solidFill>
                  <a:srgbClr val="1A3178"/>
                </a:solidFill>
                <a:latin typeface="Courier"/>
                <a:cs typeface="Courier"/>
              </a:rPr>
              <a:t>StdOutput</a:t>
            </a:r>
            <a:r>
              <a:rPr lang="en-US" dirty="0" smtClean="0">
                <a:solidFill>
                  <a:srgbClr val="1A3178"/>
                </a:solidFill>
                <a:latin typeface="Courier"/>
                <a:cs typeface="Courier"/>
              </a:rPr>
              <a:t> = "</a:t>
            </a:r>
            <a:r>
              <a:rPr lang="en-US" dirty="0" err="1" smtClean="0">
                <a:solidFill>
                  <a:srgbClr val="1A3178"/>
                </a:solidFill>
                <a:latin typeface="Courier"/>
                <a:cs typeface="Courier"/>
              </a:rPr>
              <a:t>StdOut</a:t>
            </a:r>
            <a:r>
              <a:rPr lang="en-US" dirty="0" smtClean="0">
                <a:solidFill>
                  <a:srgbClr val="1A3178"/>
                </a:solidFill>
                <a:latin typeface="Courier"/>
                <a:cs typeface="Courier"/>
              </a:rPr>
              <a:t>";   </a:t>
            </a:r>
            <a:r>
              <a:rPr lang="en-US" dirty="0" smtClean="0">
                <a:solidFill>
                  <a:srgbClr val="FF0000"/>
                </a:solidFill>
                <a:latin typeface="Courier"/>
                <a:cs typeface="Courier"/>
              </a:rPr>
              <a:t>*</a:t>
            </a:r>
          </a:p>
          <a:p>
            <a:pPr>
              <a:buNone/>
            </a:pPr>
            <a:r>
              <a:rPr lang="en-US" dirty="0" err="1" smtClean="0">
                <a:solidFill>
                  <a:srgbClr val="1A3178"/>
                </a:solidFill>
                <a:latin typeface="Courier"/>
                <a:cs typeface="Courier"/>
              </a:rPr>
              <a:t>StdError</a:t>
            </a:r>
            <a:r>
              <a:rPr lang="en-US" dirty="0" smtClean="0">
                <a:solidFill>
                  <a:srgbClr val="1A3178"/>
                </a:solidFill>
                <a:latin typeface="Courier"/>
                <a:cs typeface="Courier"/>
              </a:rPr>
              <a:t> = "</a:t>
            </a:r>
            <a:r>
              <a:rPr lang="en-US" dirty="0" err="1" smtClean="0">
                <a:solidFill>
                  <a:srgbClr val="1A3178"/>
                </a:solidFill>
                <a:latin typeface="Courier"/>
                <a:cs typeface="Courier"/>
              </a:rPr>
              <a:t>StdErr</a:t>
            </a:r>
            <a:r>
              <a:rPr lang="en-US" dirty="0" smtClean="0">
                <a:solidFill>
                  <a:srgbClr val="1A3178"/>
                </a:solidFill>
                <a:latin typeface="Courier"/>
                <a:cs typeface="Courier"/>
              </a:rPr>
              <a:t>";    </a:t>
            </a:r>
            <a:r>
              <a:rPr lang="en-US" dirty="0" smtClean="0">
                <a:solidFill>
                  <a:srgbClr val="FF0000"/>
                </a:solidFill>
                <a:latin typeface="Courier"/>
                <a:cs typeface="Courier"/>
              </a:rPr>
              <a:t>*</a:t>
            </a:r>
            <a:r>
              <a:rPr lang="en-US" dirty="0" smtClean="0">
                <a:latin typeface="Courier"/>
                <a:cs typeface="Courier"/>
              </a:rPr>
              <a:t>  </a:t>
            </a:r>
          </a:p>
          <a:p>
            <a:pPr>
              <a:buNone/>
            </a:pPr>
            <a:r>
              <a:rPr lang="en-US" dirty="0" err="1" smtClean="0">
                <a:solidFill>
                  <a:srgbClr val="1A3178"/>
                </a:solidFill>
                <a:latin typeface="Courier"/>
                <a:cs typeface="Courier"/>
              </a:rPr>
              <a:t>OutputSandbox</a:t>
            </a:r>
            <a:r>
              <a:rPr lang="en-US" dirty="0" smtClean="0">
                <a:solidFill>
                  <a:srgbClr val="1A3178"/>
                </a:solidFill>
                <a:latin typeface="Courier"/>
                <a:cs typeface="Courier"/>
              </a:rPr>
              <a:t> = {"</a:t>
            </a:r>
            <a:r>
              <a:rPr lang="en-US" dirty="0" err="1" smtClean="0">
                <a:solidFill>
                  <a:srgbClr val="1A3178"/>
                </a:solidFill>
                <a:latin typeface="Courier"/>
                <a:cs typeface="Courier"/>
              </a:rPr>
              <a:t>StdOut","StdErr</a:t>
            </a:r>
            <a:r>
              <a:rPr lang="en-US" dirty="0" smtClean="0">
                <a:solidFill>
                  <a:srgbClr val="1A3178"/>
                </a:solidFill>
                <a:latin typeface="Courier"/>
                <a:cs typeface="Courier"/>
              </a:rPr>
              <a:t>"}; </a:t>
            </a:r>
            <a:r>
              <a:rPr lang="en-US" dirty="0" smtClean="0">
                <a:solidFill>
                  <a:srgbClr val="FF0000"/>
                </a:solidFill>
                <a:latin typeface="Courier"/>
                <a:cs typeface="Courier"/>
              </a:rPr>
              <a:t>*</a:t>
            </a:r>
            <a:r>
              <a:rPr lang="en-US" dirty="0" smtClean="0">
                <a:latin typeface="Courier"/>
                <a:cs typeface="Courier"/>
              </a:rPr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*</a:t>
            </a:r>
            <a:r>
              <a:rPr lang="en-US" dirty="0" smtClean="0"/>
              <a:t> Mandatory attributes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</a:t>
            </a:r>
            <a:br>
              <a:rPr lang="en-US" dirty="0" smtClean="0"/>
            </a:br>
            <a:r>
              <a:rPr lang="en-US" dirty="0" smtClean="0"/>
              <a:t>Simple JDL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 dirty="0"/>
          </a:p>
        </p:txBody>
      </p:sp>
      <p:pic>
        <p:nvPicPr>
          <p:cNvPr id="9" name="Picture 8" descr="SimpleJo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818" y="1476823"/>
            <a:ext cx="8077200" cy="46581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Sandboxes vs. Data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Sandbox files are stored in the DIRAC Workload Management Service and are only available for the time of life of the corresponding job.</a:t>
            </a:r>
          </a:p>
          <a:p>
            <a:pPr lvl="1"/>
            <a:r>
              <a:rPr lang="en-US" dirty="0" smtClean="0"/>
              <a:t>Volatile storage.</a:t>
            </a:r>
          </a:p>
          <a:p>
            <a:pPr lvl="1"/>
            <a:r>
              <a:rPr lang="en-US" dirty="0" smtClean="0"/>
              <a:t>Some grace period, typically 1 week for keeping sandboxes to allow their retrieval.</a:t>
            </a:r>
          </a:p>
          <a:p>
            <a:r>
              <a:rPr lang="en-US" dirty="0" smtClean="0"/>
              <a:t>Data are stored in the Grid Storage</a:t>
            </a:r>
          </a:p>
          <a:p>
            <a:pPr lvl="1"/>
            <a:r>
              <a:rPr lang="en-US" dirty="0" smtClean="0"/>
              <a:t>Permanent storage</a:t>
            </a:r>
          </a:p>
          <a:p>
            <a:r>
              <a:rPr lang="en-US" dirty="0" smtClean="0"/>
              <a:t>The size of the Sandboxes is limited to ~10MG per job</a:t>
            </a:r>
          </a:p>
          <a:p>
            <a:pPr lvl="1"/>
            <a:r>
              <a:rPr lang="en-US" dirty="0" smtClean="0"/>
              <a:t>Submitting a job with a large sandbox will result as an error</a:t>
            </a:r>
          </a:p>
          <a:p>
            <a:pPr lvl="1"/>
            <a:r>
              <a:rPr lang="en-US" dirty="0" smtClean="0"/>
              <a:t>Large output sandboxes are stored in the Grid Storage </a:t>
            </a:r>
          </a:p>
          <a:p>
            <a:pPr lvl="2"/>
            <a:r>
              <a:rPr lang="en-US" dirty="0" smtClean="0"/>
              <a:t>This is the user responsibility to clean up this storage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Origin.thmx</Template>
  <TotalTime>5254</TotalTime>
  <Words>853</Words>
  <Application>Microsoft Office PowerPoint</Application>
  <PresentationFormat>On-screen Show (4:3)</PresentationFormat>
  <Paragraphs>241</Paragraphs>
  <Slides>22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Origin</vt:lpstr>
      <vt:lpstr>Job Management</vt:lpstr>
      <vt:lpstr>Overview</vt:lpstr>
      <vt:lpstr>Job Description Language (JDL)</vt:lpstr>
      <vt:lpstr>Differences with gLite JDLs </vt:lpstr>
      <vt:lpstr>JDLs</vt:lpstr>
      <vt:lpstr>JDLs</vt:lpstr>
      <vt:lpstr>Example  Simple JDL</vt:lpstr>
      <vt:lpstr>Example Simple JDL</vt:lpstr>
      <vt:lpstr>Sandboxes vs. Data</vt:lpstr>
      <vt:lpstr>Example Input and Output Sandbox</vt:lpstr>
      <vt:lpstr>Example  Input and Output Data </vt:lpstr>
      <vt:lpstr>Example  Input and Output Data </vt:lpstr>
      <vt:lpstr>Job Monitoring</vt:lpstr>
      <vt:lpstr>DIRAC Commands</vt:lpstr>
      <vt:lpstr>DIRAC Commands </vt:lpstr>
      <vt:lpstr>DIRAC Commands </vt:lpstr>
      <vt:lpstr>DIRAC Commands:  Sending Jobs</vt:lpstr>
      <vt:lpstr>DIRAC Commands: Common options</vt:lpstr>
      <vt:lpstr>Dirac Commands:  Job Status</vt:lpstr>
      <vt:lpstr>Dirac Commands:  Job Retrieval</vt:lpstr>
      <vt:lpstr>Dirac Commands:  Job Retrieval</vt:lpstr>
      <vt:lpstr>Tutorial</vt:lpstr>
    </vt:vector>
  </TitlesOfParts>
  <Company>Universidad de Los Andes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 Management</dc:title>
  <dc:creator>Vanessa Hamar</dc:creator>
  <cp:lastModifiedBy>Stephane Poss</cp:lastModifiedBy>
  <cp:revision>87</cp:revision>
  <cp:lastPrinted>2010-12-07T15:46:17Z</cp:lastPrinted>
  <dcterms:created xsi:type="dcterms:W3CDTF">2011-10-25T06:36:18Z</dcterms:created>
  <dcterms:modified xsi:type="dcterms:W3CDTF">2012-10-10T02:56:27Z</dcterms:modified>
</cp:coreProperties>
</file>