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76" r:id="rId3"/>
    <p:sldId id="275" r:id="rId4"/>
    <p:sldId id="278" r:id="rId5"/>
    <p:sldId id="279" r:id="rId6"/>
    <p:sldId id="28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95" autoAdjust="0"/>
    <p:restoredTop sz="94660"/>
  </p:normalViewPr>
  <p:slideViewPr>
    <p:cSldViewPr snapToGrid="0" snapToObjects="1" showGuides="1">
      <p:cViewPr varScale="1">
        <p:scale>
          <a:sx n="87" d="100"/>
          <a:sy n="87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B70F5-5FCD-6F42-AD4C-3DA87ACEA07E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3D68A-BD87-ED4E-BD15-BEFAF09E1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763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B52B7-7624-6F46-87F2-2E74AE0AF8A8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B7E22-437D-7546-ACE8-CAF076CF7C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0657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D723CB-9D39-454A-B7AC-8FB5394FDF33}" type="slidenum">
              <a:rPr lang="en-US" smtClean="0">
                <a:latin typeface="Times New Roman" pitchFamily="-105" charset="0"/>
              </a:rPr>
              <a:pPr/>
              <a:t>2</a:t>
            </a:fld>
            <a:endParaRPr lang="en-US" smtClean="0">
              <a:latin typeface="Times New Roman" pitchFamily="-105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D723CB-9D39-454A-B7AC-8FB5394FDF33}" type="slidenum">
              <a:rPr lang="en-US" smtClean="0">
                <a:latin typeface="Times New Roman" pitchFamily="-105" charset="0"/>
              </a:rPr>
              <a:pPr/>
              <a:t>3</a:t>
            </a:fld>
            <a:endParaRPr lang="en-US" smtClean="0">
              <a:latin typeface="Times New Roman" pitchFamily="-105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D723CB-9D39-454A-B7AC-8FB5394FDF33}" type="slidenum">
              <a:rPr lang="en-US" smtClean="0">
                <a:latin typeface="Times New Roman" pitchFamily="-105" charset="0"/>
              </a:rPr>
              <a:pPr/>
              <a:t>4</a:t>
            </a:fld>
            <a:endParaRPr lang="en-US" smtClean="0">
              <a:latin typeface="Times New Roman" pitchFamily="-105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D723CB-9D39-454A-B7AC-8FB5394FDF33}" type="slidenum">
              <a:rPr lang="en-US" smtClean="0">
                <a:latin typeface="Times New Roman" pitchFamily="-105" charset="0"/>
              </a:rPr>
              <a:pPr/>
              <a:t>5</a:t>
            </a:fld>
            <a:endParaRPr lang="en-US" smtClean="0">
              <a:latin typeface="Times New Roman" pitchFamily="-105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D723CB-9D39-454A-B7AC-8FB5394FDF33}" type="slidenum">
              <a:rPr lang="en-US" smtClean="0">
                <a:latin typeface="Times New Roman" pitchFamily="-105" charset="0"/>
              </a:rPr>
              <a:pPr/>
              <a:t>6</a:t>
            </a:fld>
            <a:endParaRPr lang="en-US" smtClean="0">
              <a:latin typeface="Times New Roman" pitchFamily="-105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 algn="ctr"/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8C5528E-F96B-914F-9CCC-3B92A89F83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10" descr="DIRAC_log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69702" y="269628"/>
            <a:ext cx="1936732" cy="746369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454367" y="1143000"/>
            <a:ext cx="823548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r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IRACGrid/DIRAC/wiki/ClientInstall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Client installation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DIRAC Project</a:t>
            </a:r>
          </a:p>
          <a:p>
            <a:endParaRPr lang="en-US" dirty="0"/>
          </a:p>
        </p:txBody>
      </p:sp>
      <p:pic>
        <p:nvPicPr>
          <p:cNvPr id="4" name="Picture 3" descr="DIRAC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365" y="1602865"/>
            <a:ext cx="5501750" cy="2283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DIRAC Client Software</a:t>
            </a:r>
            <a:endParaRPr lang="fr-FR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03941" y="1282095"/>
            <a:ext cx="8694873" cy="507425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Many operations can be performed through the Web interface</a:t>
            </a:r>
          </a:p>
          <a:p>
            <a:pPr lvl="1"/>
            <a:r>
              <a:rPr lang="en-US" dirty="0" smtClean="0"/>
              <a:t>Even more to come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However, certain things should be done using the DIRAC client software</a:t>
            </a:r>
          </a:p>
          <a:p>
            <a:pPr lvl="1"/>
            <a:r>
              <a:rPr lang="en-US" dirty="0" smtClean="0"/>
              <a:t>Obtaining proxies</a:t>
            </a:r>
          </a:p>
          <a:p>
            <a:pPr lvl="1"/>
            <a:r>
              <a:rPr lang="en-US" dirty="0" smtClean="0"/>
              <a:t>Intensive work with jobs, data – scripting tools</a:t>
            </a:r>
          </a:p>
          <a:p>
            <a:pPr lvl="2"/>
            <a:r>
              <a:rPr lang="en-US" dirty="0" err="1" smtClean="0"/>
              <a:t>E,g</a:t>
            </a:r>
            <a:r>
              <a:rPr lang="en-US" dirty="0" smtClean="0"/>
              <a:t>, using </a:t>
            </a:r>
            <a:r>
              <a:rPr lang="en-US" dirty="0" err="1" smtClean="0"/>
              <a:t>Ganga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Client software available for </a:t>
            </a:r>
            <a:r>
              <a:rPr lang="en-US" dirty="0" err="1" smtClean="0"/>
              <a:t>MacOS</a:t>
            </a:r>
            <a:r>
              <a:rPr lang="en-US" dirty="0" smtClean="0"/>
              <a:t> and various </a:t>
            </a:r>
            <a:r>
              <a:rPr lang="en-US" dirty="0" err="1" smtClean="0"/>
              <a:t>flavours</a:t>
            </a:r>
            <a:r>
              <a:rPr lang="en-US" dirty="0" smtClean="0"/>
              <a:t> of Linux</a:t>
            </a:r>
          </a:p>
          <a:p>
            <a:pPr lvl="1"/>
            <a:r>
              <a:rPr lang="en-US" dirty="0" smtClean="0"/>
              <a:t>Windows client was demonstrated but not maintained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7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installation</a:t>
            </a:r>
            <a:endParaRPr lang="fr-FR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23348" y="1182478"/>
            <a:ext cx="8305086" cy="5397331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DIRAC client</a:t>
            </a:r>
          </a:p>
          <a:p>
            <a:pPr lvl="1"/>
            <a:r>
              <a:rPr lang="en-US" dirty="0" smtClean="0"/>
              <a:t>Getting DIRAC installer </a:t>
            </a:r>
            <a:r>
              <a:rPr lang="en-US" b="1" i="1" dirty="0" err="1" smtClean="0"/>
              <a:t>dirac</a:t>
            </a:r>
            <a:r>
              <a:rPr lang="en-US" b="1" i="1" dirty="0" smtClean="0"/>
              <a:t>-install</a:t>
            </a:r>
            <a:r>
              <a:rPr lang="en-US" dirty="0" smtClean="0"/>
              <a:t> script from the web</a:t>
            </a:r>
          </a:p>
          <a:p>
            <a:pPr lvl="1"/>
            <a:r>
              <a:rPr lang="en-US" dirty="0" smtClean="0"/>
              <a:t>Run it with the France-Grilles default</a:t>
            </a:r>
          </a:p>
          <a:p>
            <a:pPr lvl="2"/>
            <a:r>
              <a:rPr lang="en-US" dirty="0" err="1" smtClean="0">
                <a:latin typeface="Courier"/>
                <a:cs typeface="Courier"/>
              </a:rPr>
              <a:t>dirac</a:t>
            </a:r>
            <a:r>
              <a:rPr lang="en-US" dirty="0" smtClean="0">
                <a:latin typeface="Courier"/>
                <a:cs typeface="Courier"/>
              </a:rPr>
              <a:t>-install –V ILCDIRAC</a:t>
            </a:r>
          </a:p>
          <a:p>
            <a:pPr lvl="1"/>
            <a:r>
              <a:rPr lang="en-US" dirty="0" smtClean="0">
                <a:latin typeface="Candara"/>
                <a:cs typeface="Candara"/>
              </a:rPr>
              <a:t>Configure the DIRAC client installation</a:t>
            </a:r>
          </a:p>
          <a:p>
            <a:pPr lvl="1"/>
            <a:r>
              <a:rPr lang="en-US" dirty="0" smtClean="0">
                <a:latin typeface="Candara"/>
                <a:cs typeface="Candara"/>
              </a:rPr>
              <a:t>Detailed instructions</a:t>
            </a:r>
          </a:p>
          <a:p>
            <a:pPr lvl="2"/>
            <a:r>
              <a:rPr lang="en-US" dirty="0">
                <a:latin typeface="Candara"/>
                <a:cs typeface="Candara"/>
                <a:hlinkClick r:id="rId3"/>
              </a:rPr>
              <a:t>https://github.com/DIRACGrid/DIRAC/wiki/</a:t>
            </a:r>
            <a:r>
              <a:rPr lang="en-US" dirty="0" smtClean="0">
                <a:latin typeface="Candara"/>
                <a:cs typeface="Candara"/>
                <a:hlinkClick r:id="rId3"/>
              </a:rPr>
              <a:t>ClientInstallation</a:t>
            </a:r>
            <a:endParaRPr lang="en-US" dirty="0" smtClean="0">
              <a:latin typeface="Candara"/>
              <a:cs typeface="Candara"/>
            </a:endParaRPr>
          </a:p>
          <a:p>
            <a:pPr lvl="2"/>
            <a:r>
              <a:rPr lang="en-US" dirty="0" smtClean="0">
                <a:latin typeface="Candara"/>
                <a:cs typeface="Candara"/>
              </a:rPr>
              <a:t>If the user certificate is not yet set up, do that now</a:t>
            </a:r>
          </a:p>
          <a:p>
            <a:pPr lvl="1"/>
            <a:r>
              <a:rPr lang="en-US" dirty="0" smtClean="0">
                <a:latin typeface="Candara"/>
                <a:cs typeface="Candara"/>
              </a:rPr>
              <a:t>Is needed to finish the DIRAC client configuration </a:t>
            </a:r>
            <a:endParaRPr lang="en-US" dirty="0">
              <a:latin typeface="Candara"/>
              <a:cs typeface="Candara"/>
            </a:endParaRP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</a:p>
          <a:p>
            <a:pPr lvl="2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01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user certificate</a:t>
            </a:r>
            <a:endParaRPr lang="fr-FR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23348" y="1182479"/>
            <a:ext cx="8305086" cy="5217906"/>
          </a:xfrm>
        </p:spPr>
        <p:txBody>
          <a:bodyPr>
            <a:normAutofit/>
          </a:bodyPr>
          <a:lstStyle/>
          <a:p>
            <a:r>
              <a:rPr lang="en-US" dirty="0" smtClean="0"/>
              <a:t>Obtaining user grid certificate is specific for each Certification Authority</a:t>
            </a:r>
          </a:p>
          <a:p>
            <a:pPr lvl="1"/>
            <a:r>
              <a:rPr lang="en-US" dirty="0" smtClean="0"/>
              <a:t>Out of scope of this tutorial</a:t>
            </a:r>
          </a:p>
          <a:p>
            <a:pPr lvl="1"/>
            <a:r>
              <a:rPr lang="en-US" dirty="0" smtClean="0"/>
              <a:t>You are supposed to have your personal certificate or a temporary training certificate</a:t>
            </a:r>
          </a:p>
          <a:p>
            <a:pPr lvl="2"/>
            <a:r>
              <a:rPr lang="en-US" dirty="0" smtClean="0"/>
              <a:t>In p12 form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DIRAC is providing a </a:t>
            </a:r>
            <a:r>
              <a:rPr lang="en-US" dirty="0" err="1" smtClean="0"/>
              <a:t>dirac-cert-convert.sh</a:t>
            </a:r>
            <a:r>
              <a:rPr lang="en-US" dirty="0" smtClean="0"/>
              <a:t> tool to convert the certificate in p12 form into the form suitable for the Grid use</a:t>
            </a:r>
          </a:p>
          <a:p>
            <a:pPr lvl="1"/>
            <a:r>
              <a:rPr lang="en-US" b="1" dirty="0" err="1" smtClean="0">
                <a:latin typeface="Courier New"/>
                <a:cs typeface="Courier New"/>
              </a:rPr>
              <a:t>dirac-cert-convert.sh</a:t>
            </a:r>
            <a:r>
              <a:rPr lang="en-US" b="1" dirty="0" smtClean="0">
                <a:latin typeface="Courier New"/>
                <a:cs typeface="Courier New"/>
              </a:rPr>
              <a:t> &lt;cert_file.p12&gt;</a:t>
            </a:r>
          </a:p>
          <a:p>
            <a:pPr lvl="1"/>
            <a:r>
              <a:rPr lang="en-US" dirty="0" smtClean="0"/>
              <a:t>User cert and key files in PEM format are in ~/.</a:t>
            </a:r>
            <a:r>
              <a:rPr lang="en-US" dirty="0" err="1" smtClean="0"/>
              <a:t>globus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8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proxy</a:t>
            </a:r>
            <a:endParaRPr lang="fr-FR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23348" y="1182479"/>
            <a:ext cx="8305086" cy="5217906"/>
          </a:xfrm>
        </p:spPr>
        <p:txBody>
          <a:bodyPr>
            <a:normAutofit/>
          </a:bodyPr>
          <a:lstStyle/>
          <a:p>
            <a:pPr lvl="2"/>
            <a:endParaRPr lang="en-US" dirty="0" smtClean="0"/>
          </a:p>
          <a:p>
            <a:r>
              <a:rPr lang="en-US" dirty="0" smtClean="0"/>
              <a:t>Users must generate and upload long proxies to the </a:t>
            </a:r>
            <a:r>
              <a:rPr lang="en-US" dirty="0" err="1" smtClean="0"/>
              <a:t>ProxyManager</a:t>
            </a:r>
            <a:r>
              <a:rPr lang="en-US" dirty="0" smtClean="0"/>
              <a:t> before using DIRAC</a:t>
            </a:r>
          </a:p>
          <a:p>
            <a:pPr lvl="1"/>
            <a:r>
              <a:rPr lang="en-US" dirty="0" smtClean="0"/>
              <a:t>Single command, use it for any proxy generation</a:t>
            </a:r>
          </a:p>
          <a:p>
            <a:pPr lvl="2"/>
            <a:r>
              <a:rPr lang="en-US" dirty="0" smtClean="0"/>
              <a:t>Analogous to </a:t>
            </a:r>
            <a:r>
              <a:rPr lang="en-US" i="1" dirty="0" err="1" smtClean="0"/>
              <a:t>voms</a:t>
            </a:r>
            <a:r>
              <a:rPr lang="en-US" i="1" dirty="0" smtClean="0"/>
              <a:t>-proxy-init</a:t>
            </a:r>
          </a:p>
          <a:p>
            <a:pPr lvl="2"/>
            <a:r>
              <a:rPr lang="en-US" dirty="0" smtClean="0"/>
              <a:t>Gets also VOMS extensions if possible</a:t>
            </a:r>
          </a:p>
          <a:p>
            <a:pPr lvl="2"/>
            <a:r>
              <a:rPr lang="en-US" dirty="0" smtClean="0"/>
              <a:t>Checks the long proxy status and uploads as necessary</a:t>
            </a:r>
          </a:p>
          <a:p>
            <a:pPr lvl="2"/>
            <a:r>
              <a:rPr lang="en-US" dirty="0" smtClean="0"/>
              <a:t>Creates short working proxy</a:t>
            </a:r>
          </a:p>
          <a:p>
            <a:pPr lvl="1"/>
            <a:r>
              <a:rPr lang="en-US" b="1" i="1" dirty="0" err="1" smtClean="0">
                <a:latin typeface="Courier New"/>
                <a:cs typeface="Courier New"/>
              </a:rPr>
              <a:t>dirac</a:t>
            </a:r>
            <a:r>
              <a:rPr lang="en-US" b="1" i="1" dirty="0" smtClean="0">
                <a:latin typeface="Courier New"/>
                <a:cs typeface="Courier New"/>
              </a:rPr>
              <a:t>-proxy-init –g </a:t>
            </a:r>
            <a:r>
              <a:rPr lang="en-US" b="1" i="1" dirty="0" err="1" smtClean="0">
                <a:latin typeface="Courier New"/>
                <a:cs typeface="Courier New"/>
              </a:rPr>
              <a:t>ilc_user</a:t>
            </a:r>
            <a:endParaRPr lang="en-US" b="1" i="1" dirty="0" smtClean="0">
              <a:latin typeface="Courier New"/>
              <a:cs typeface="Courier New"/>
            </a:endParaRPr>
          </a:p>
          <a:p>
            <a:pPr lvl="1"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3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</a:t>
            </a:r>
            <a:endParaRPr lang="fr-FR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smtClean="0"/>
              <a:t>Tutorial page :</a:t>
            </a:r>
            <a:endParaRPr lang="en-US" sz="2000" dirty="0"/>
          </a:p>
          <a:p>
            <a:pPr>
              <a:buNone/>
            </a:pPr>
            <a:r>
              <a:rPr lang="en-US" sz="2000" dirty="0" smtClean="0"/>
              <a:t>https</a:t>
            </a:r>
            <a:r>
              <a:rPr lang="en-US" sz="2000" dirty="0"/>
              <a:t>://</a:t>
            </a:r>
            <a:r>
              <a:rPr lang="en-US" sz="2000" dirty="0" err="1"/>
              <a:t>github.com</a:t>
            </a:r>
            <a:r>
              <a:rPr lang="en-US" sz="2000" dirty="0"/>
              <a:t>/</a:t>
            </a:r>
            <a:r>
              <a:rPr lang="en-US" sz="2000" dirty="0" err="1"/>
              <a:t>DIRACGrid</a:t>
            </a:r>
            <a:r>
              <a:rPr lang="en-US" sz="2000" dirty="0"/>
              <a:t>/DIRAC/</a:t>
            </a:r>
            <a:r>
              <a:rPr lang="en-US" sz="2000" dirty="0" smtClean="0"/>
              <a:t>wiki/</a:t>
            </a:r>
            <a:r>
              <a:rPr lang="en-US" sz="2000" dirty="0" err="1"/>
              <a:t>ClientInstallation</a:t>
            </a: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Client installation</a:t>
            </a:r>
          </a:p>
          <a:p>
            <a:pPr marL="1337310" lvl="3" indent="-514350">
              <a:buNone/>
            </a:pPr>
            <a:r>
              <a:rPr lang="en-US" sz="2000" b="1" dirty="0" smtClean="0">
                <a:latin typeface="Courier New"/>
                <a:cs typeface="Courier New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Managing certificates and proxies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     The goal is to get a fully functional DIRAC user environment ready for subsequent exercises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7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4517</TotalTime>
  <Words>295</Words>
  <Application>Microsoft Office PowerPoint</Application>
  <PresentationFormat>On-screen Show (4:3)</PresentationFormat>
  <Paragraphs>68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Client installation</vt:lpstr>
      <vt:lpstr>DIRAC Client Software</vt:lpstr>
      <vt:lpstr>Client installation</vt:lpstr>
      <vt:lpstr>Installing user certificate</vt:lpstr>
      <vt:lpstr>User proxy</vt:lpstr>
      <vt:lpstr>Tutorial</vt:lpstr>
    </vt:vector>
  </TitlesOfParts>
  <Company>Universidad de Los Andes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Management</dc:title>
  <dc:creator>Vanessa Hamar</dc:creator>
  <cp:lastModifiedBy>Stephane Poss</cp:lastModifiedBy>
  <cp:revision>32</cp:revision>
  <cp:lastPrinted>2010-10-26T21:55:58Z</cp:lastPrinted>
  <dcterms:created xsi:type="dcterms:W3CDTF">2011-10-22T23:51:30Z</dcterms:created>
  <dcterms:modified xsi:type="dcterms:W3CDTF">2012-10-08T05:44:20Z</dcterms:modified>
</cp:coreProperties>
</file>