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256" r:id="rId2"/>
    <p:sldId id="257" r:id="rId3"/>
    <p:sldId id="286" r:id="rId4"/>
    <p:sldId id="282" r:id="rId5"/>
    <p:sldId id="265" r:id="rId6"/>
    <p:sldId id="266" r:id="rId7"/>
    <p:sldId id="268" r:id="rId8"/>
    <p:sldId id="270" r:id="rId9"/>
    <p:sldId id="267" r:id="rId10"/>
    <p:sldId id="288" r:id="rId11"/>
    <p:sldId id="289" r:id="rId12"/>
    <p:sldId id="287" r:id="rId13"/>
    <p:sldId id="28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64" autoAdjust="0"/>
    <p:restoredTop sz="94613" autoAdjust="0"/>
  </p:normalViewPr>
  <p:slideViewPr>
    <p:cSldViewPr snapToGrid="0" snapToObjects="1" showGuides="1">
      <p:cViewPr>
        <p:scale>
          <a:sx n="100" d="100"/>
          <a:sy n="100" d="100"/>
        </p:scale>
        <p:origin x="-1068" y="4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C5B70F5-5FCD-6F42-AD4C-3DA87ACEA07E}" type="datetimeFigureOut">
              <a:rPr lang="en-US" smtClean="0"/>
              <a:pPr/>
              <a:t>10/8/2012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AD3D68A-BD87-ED4E-BD15-BEFAF09E13EA}" type="slidenum">
              <a:rPr lang="en-US" smtClean="0"/>
              <a:pPr/>
              <a:t>‹#›</a:t>
            </a:fld>
            <a:endParaRPr lang="en-US"/>
          </a:p>
        </p:txBody>
      </p:sp>
    </p:spTree>
    <p:extLst>
      <p:ext uri="{BB962C8B-B14F-4D97-AF65-F5344CB8AC3E}">
        <p14:creationId xmlns:p14="http://schemas.microsoft.com/office/powerpoint/2010/main" val="18680857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7B52B7-7624-6F46-87F2-2E74AE0AF8A8}" type="datetimeFigureOut">
              <a:rPr lang="en-US" smtClean="0"/>
              <a:pPr/>
              <a:t>10/8/2012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FB7E22-437D-7546-ACE8-CAF076CF7C38}" type="slidenum">
              <a:rPr lang="en-US" smtClean="0"/>
              <a:pPr/>
              <a:t>‹#›</a:t>
            </a:fld>
            <a:endParaRPr lang="en-US"/>
          </a:p>
        </p:txBody>
      </p:sp>
    </p:spTree>
    <p:extLst>
      <p:ext uri="{BB962C8B-B14F-4D97-AF65-F5344CB8AC3E}">
        <p14:creationId xmlns:p14="http://schemas.microsoft.com/office/powerpoint/2010/main" val="162506787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FB7E22-437D-7546-ACE8-CAF076CF7C38}"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FB7E22-437D-7546-ACE8-CAF076CF7C38}"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2000" dirty="0" smtClean="0">
                <a:solidFill>
                  <a:srgbClr val="006600"/>
                </a:solidFill>
                <a:latin typeface="Helvetica" pitchFamily="-111" charset="0"/>
                <a:ea typeface="ＭＳ Ｐゴシック" pitchFamily="-111" charset="-128"/>
              </a:rPr>
              <a:t>Can be single application or complicated </a:t>
            </a:r>
            <a:r>
              <a:rPr lang="en-US" sz="2000" dirty="0" err="1" smtClean="0">
                <a:solidFill>
                  <a:srgbClr val="006600"/>
                </a:solidFill>
                <a:latin typeface="Helvetica" pitchFamily="-111" charset="0"/>
                <a:ea typeface="ＭＳ Ｐゴシック" pitchFamily="-111" charset="-128"/>
              </a:rPr>
              <a:t>DAGs</a:t>
            </a:r>
            <a:r>
              <a:rPr lang="en-US" sz="2000" dirty="0" smtClean="0">
                <a:solidFill>
                  <a:srgbClr val="006600"/>
                </a:solidFill>
                <a:latin typeface="Helvetica" pitchFamily="-111" charset="0"/>
                <a:ea typeface="ＭＳ Ｐゴシック" pitchFamily="-111" charset="-128"/>
              </a:rPr>
              <a:t>  </a:t>
            </a:r>
          </a:p>
          <a:p>
            <a:endParaRPr lang="en-US" dirty="0"/>
          </a:p>
        </p:txBody>
      </p:sp>
      <p:sp>
        <p:nvSpPr>
          <p:cNvPr id="4" name="Slide Number Placeholder 3"/>
          <p:cNvSpPr>
            <a:spLocks noGrp="1"/>
          </p:cNvSpPr>
          <p:nvPr>
            <p:ph type="sldNum" sz="quarter" idx="10"/>
          </p:nvPr>
        </p:nvSpPr>
        <p:spPr/>
        <p:txBody>
          <a:bodyPr/>
          <a:lstStyle/>
          <a:p>
            <a:fld id="{35FB7E22-437D-7546-ACE8-CAF076CF7C38}"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If your job requires files to be present in the working directory of the job you should use the input sandbox mechanism. By using the '</a:t>
            </a:r>
            <a:r>
              <a:rPr lang="en-US" dirty="0" err="1" smtClean="0"/>
              <a:t>setInputSandbox</a:t>
            </a:r>
            <a:r>
              <a:rPr lang="en-US" dirty="0" smtClean="0"/>
              <a:t>' method DIRAC will be instructed to ensure the files provided make it to the eventual working directory of the job. This can be done with the following syntax: </a:t>
            </a:r>
          </a:p>
          <a:p>
            <a:r>
              <a:rPr lang="en-US" dirty="0" err="1" smtClean="0"/>
              <a:t>j.setInputSandbox(['Input.options</a:t>
            </a:r>
            <a:r>
              <a:rPr lang="en-US" dirty="0" smtClean="0"/>
              <a:t>','*.</a:t>
            </a:r>
            <a:r>
              <a:rPr lang="en-US" dirty="0" err="1" smtClean="0"/>
              <a:t>txt','lib</a:t>
            </a:r>
            <a:r>
              <a:rPr lang="en-US" dirty="0" smtClean="0"/>
              <a:t>/']) It is possible to provide files, directories and use wildcards in the provided list. Similarly if you want some files produced by your job to be returned with the job output then they should be included in the output sandbox by using the following: </a:t>
            </a:r>
          </a:p>
          <a:p>
            <a:r>
              <a:rPr lang="en-US" dirty="0" err="1" smtClean="0"/>
              <a:t>j.setOutputSandbox</a:t>
            </a:r>
            <a:r>
              <a:rPr lang="en-US" dirty="0" smtClean="0"/>
              <a:t>(['*.</a:t>
            </a:r>
            <a:r>
              <a:rPr lang="en-US" dirty="0" err="1" smtClean="0"/>
              <a:t>log','summary.data</a:t>
            </a:r>
            <a:r>
              <a:rPr lang="en-US" dirty="0" smtClean="0"/>
              <a:t>']) If your job needs access to input data which is stored on Grid storage elements your job must be instructed to access this data. This can be done by giving your list of input </a:t>
            </a:r>
            <a:r>
              <a:rPr lang="en-US" dirty="0" err="1" smtClean="0"/>
              <a:t>LFNs</a:t>
            </a:r>
            <a:r>
              <a:rPr lang="en-US" dirty="0" smtClean="0"/>
              <a:t> to the '</a:t>
            </a:r>
            <a:r>
              <a:rPr lang="en-US" dirty="0" err="1" smtClean="0"/>
              <a:t>setInputData</a:t>
            </a:r>
            <a:r>
              <a:rPr lang="en-US" dirty="0" smtClean="0"/>
              <a:t>' method: </a:t>
            </a:r>
          </a:p>
          <a:p>
            <a:r>
              <a:rPr lang="en-US" dirty="0" smtClean="0"/>
              <a:t>j.setInputData(['/my/logical/file/name1','/my/logical/file/name2']) When providing this option the job will run at sites which already have this data present. If the data you produce is large and you want to share it with other users and/or you want to use it as input to a later job you should consider setting it as output data. Once the job finished these data files will be uploaded to Grid storage. To set output data and group these files in a logical directory you can use: </a:t>
            </a:r>
          </a:p>
          <a:p>
            <a:r>
              <a:rPr lang="en-US" dirty="0" smtClean="0"/>
              <a:t>j.setOutputData(['output1.data','output2.data'],OutputPath='</a:t>
            </a:r>
            <a:r>
              <a:rPr lang="en-US" dirty="0" err="1" smtClean="0"/>
              <a:t>MyFirstAnalysis</a:t>
            </a:r>
            <a:r>
              <a:rPr lang="en-US" dirty="0" smtClean="0"/>
              <a:t>') This will upload the output1.data and output2.data files with logical file names that contains '</a:t>
            </a:r>
            <a:r>
              <a:rPr lang="en-US" dirty="0" err="1" smtClean="0"/>
              <a:t>MyFirstAnalysis</a:t>
            </a:r>
            <a:r>
              <a:rPr lang="en-US" dirty="0" smtClean="0"/>
              <a:t>' in the path. e.g. /</a:t>
            </a:r>
            <a:r>
              <a:rPr lang="en-US" dirty="0" err="1" smtClean="0"/>
              <a:t>vo/user/initial/username/MyFirstAnalysis</a:t>
            </a:r>
            <a:r>
              <a:rPr lang="en-US" dirty="0" smtClean="0"/>
              <a:t>/.../output1.data. If you want to upload the file to a specific storage element (perhaps at your local institute) you can use the additional '</a:t>
            </a:r>
            <a:r>
              <a:rPr lang="en-US" dirty="0" err="1" smtClean="0"/>
              <a:t>OutputSE</a:t>
            </a:r>
            <a:r>
              <a:rPr lang="en-US" dirty="0" smtClean="0"/>
              <a:t>' option. For example: </a:t>
            </a:r>
          </a:p>
          <a:p>
            <a:r>
              <a:rPr lang="en-US" dirty="0" smtClean="0"/>
              <a:t>j.setOutputData(['output1.data','output2.data'],OutputSE=['Institute-</a:t>
            </a:r>
            <a:r>
              <a:rPr lang="en-US" dirty="0" err="1" smtClean="0"/>
              <a:t>disk'],OutputPath</a:t>
            </a:r>
            <a:r>
              <a:rPr lang="en-US" dirty="0" smtClean="0"/>
              <a:t>='</a:t>
            </a:r>
            <a:r>
              <a:rPr lang="en-US" dirty="0" err="1" smtClean="0"/>
              <a:t>MyFirstAnalysis</a:t>
            </a:r>
            <a:r>
              <a:rPr lang="en-US" dirty="0" smtClean="0"/>
              <a:t>') This </a:t>
            </a:r>
            <a:r>
              <a:rPr lang="en-US" dirty="0" err="1" smtClean="0"/>
              <a:t>practise</a:t>
            </a:r>
            <a:r>
              <a:rPr lang="en-US" dirty="0" smtClean="0"/>
              <a:t> is not recommended as failover mechanisms (which insure your data will be uploaded) are circumvented. </a:t>
            </a:r>
            <a:endParaRPr lang="en-US" dirty="0"/>
          </a:p>
        </p:txBody>
      </p:sp>
      <p:sp>
        <p:nvSpPr>
          <p:cNvPr id="4" name="Slide Number Placeholder 3"/>
          <p:cNvSpPr>
            <a:spLocks noGrp="1"/>
          </p:cNvSpPr>
          <p:nvPr>
            <p:ph type="sldNum" sz="quarter" idx="10"/>
          </p:nvPr>
        </p:nvSpPr>
        <p:spPr/>
        <p:txBody>
          <a:bodyPr/>
          <a:lstStyle/>
          <a:p>
            <a:fld id="{35FB7E22-437D-7546-ACE8-CAF076CF7C38}"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7" name="Footer Placeholder 16"/>
          <p:cNvSpPr>
            <a:spLocks noGrp="1"/>
          </p:cNvSpPr>
          <p:nvPr>
            <p:ph type="ftr" sz="quarter" idx="11"/>
          </p:nvPr>
        </p:nvSpPr>
        <p:spPr>
          <a:xfrm>
            <a:off x="2898648" y="6355080"/>
            <a:ext cx="3474720" cy="365760"/>
          </a:xfrm>
        </p:spPr>
        <p:txBody>
          <a:bodyPr/>
          <a:lstStyle/>
          <a:p>
            <a:pPr algn="ctr"/>
            <a:r>
              <a:rPr lang="en-US" smtClean="0"/>
              <a:t>DIRAC Tutorial</a:t>
            </a:r>
            <a:endParaRPr lang="en-US" dirty="0"/>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KEK 10/2012</a:t>
            </a:r>
            <a:endParaRPr lang="en-US"/>
          </a:p>
        </p:txBody>
      </p:sp>
      <p:sp>
        <p:nvSpPr>
          <p:cNvPr id="5" name="Footer Placeholder 4"/>
          <p:cNvSpPr>
            <a:spLocks noGrp="1"/>
          </p:cNvSpPr>
          <p:nvPr>
            <p:ph type="ftr" sz="quarter" idx="11"/>
          </p:nvPr>
        </p:nvSpPr>
        <p:spPr/>
        <p:txBody>
          <a:bodyPr/>
          <a:lstStyle/>
          <a:p>
            <a:r>
              <a:rPr lang="en-US" smtClean="0"/>
              <a:t>DIRAC Tutorial</a:t>
            </a:r>
            <a:endParaRPr lang="en-US"/>
          </a:p>
        </p:txBody>
      </p:sp>
      <p:sp>
        <p:nvSpPr>
          <p:cNvPr id="6" name="Slide Number Placeholder 5"/>
          <p:cNvSpPr>
            <a:spLocks noGrp="1"/>
          </p:cNvSpPr>
          <p:nvPr>
            <p:ph type="sldNum" sz="quarter" idx="12"/>
          </p:nvPr>
        </p:nvSpPr>
        <p:spPr/>
        <p:txBody>
          <a:bodyPr/>
          <a:lstStyle/>
          <a:p>
            <a:fld id="{78C5528E-F96B-914F-9CCC-3B92A89F831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KEK 10/2012</a:t>
            </a:r>
            <a:endParaRPr lang="en-US"/>
          </a:p>
        </p:txBody>
      </p:sp>
      <p:sp>
        <p:nvSpPr>
          <p:cNvPr id="5" name="Footer Placeholder 4"/>
          <p:cNvSpPr>
            <a:spLocks noGrp="1"/>
          </p:cNvSpPr>
          <p:nvPr>
            <p:ph type="ftr" sz="quarter" idx="11"/>
          </p:nvPr>
        </p:nvSpPr>
        <p:spPr/>
        <p:txBody>
          <a:bodyPr/>
          <a:lstStyle/>
          <a:p>
            <a:r>
              <a:rPr lang="en-US" smtClean="0"/>
              <a:t>DIRAC Tutorial</a:t>
            </a:r>
            <a:endParaRPr lang="en-US"/>
          </a:p>
        </p:txBody>
      </p:sp>
      <p:sp>
        <p:nvSpPr>
          <p:cNvPr id="6" name="Slide Number Placeholder 5"/>
          <p:cNvSpPr>
            <a:spLocks noGrp="1"/>
          </p:cNvSpPr>
          <p:nvPr>
            <p:ph type="sldNum" sz="quarter" idx="12"/>
          </p:nvPr>
        </p:nvSpPr>
        <p:spPr/>
        <p:txBody>
          <a:bodyPr/>
          <a:lstStyle/>
          <a:p>
            <a:fld id="{78C5528E-F96B-914F-9CCC-3B92A89F831B}"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KEK 10/2012</a:t>
            </a:r>
            <a:endParaRPr lang="en-US"/>
          </a:p>
        </p:txBody>
      </p:sp>
      <p:sp>
        <p:nvSpPr>
          <p:cNvPr id="5" name="Footer Placeholder 4"/>
          <p:cNvSpPr>
            <a:spLocks noGrp="1"/>
          </p:cNvSpPr>
          <p:nvPr>
            <p:ph type="ftr" sz="quarter" idx="11"/>
          </p:nvPr>
        </p:nvSpPr>
        <p:spPr/>
        <p:txBody>
          <a:bodyPr/>
          <a:lstStyle/>
          <a:p>
            <a:r>
              <a:rPr lang="en-US" smtClean="0"/>
              <a:t>DIRAC Tutorial</a:t>
            </a:r>
            <a:endParaRPr lang="en-US"/>
          </a:p>
        </p:txBody>
      </p:sp>
      <p:sp>
        <p:nvSpPr>
          <p:cNvPr id="6" name="Slide Number Placeholder 5"/>
          <p:cNvSpPr>
            <a:spLocks noGrp="1"/>
          </p:cNvSpPr>
          <p:nvPr>
            <p:ph type="sldNum" sz="quarter" idx="12"/>
          </p:nvPr>
        </p:nvSpPr>
        <p:spPr/>
        <p:txBody>
          <a:bodyPr/>
          <a:lstStyle/>
          <a:p>
            <a:fld id="{78C5528E-F96B-914F-9CCC-3B92A89F831B}"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r>
              <a:rPr lang="en-US" smtClean="0"/>
              <a:t>KEK 10/2012</a:t>
            </a:r>
            <a:endParaRPr lang="en-US"/>
          </a:p>
        </p:txBody>
      </p:sp>
      <p:sp>
        <p:nvSpPr>
          <p:cNvPr id="5" name="Footer Placeholder 4"/>
          <p:cNvSpPr>
            <a:spLocks noGrp="1"/>
          </p:cNvSpPr>
          <p:nvPr>
            <p:ph type="ftr" sz="quarter" idx="11"/>
          </p:nvPr>
        </p:nvSpPr>
        <p:spPr>
          <a:xfrm>
            <a:off x="2898648" y="6355080"/>
            <a:ext cx="3474720" cy="365760"/>
          </a:xfrm>
        </p:spPr>
        <p:txBody>
          <a:bodyPr/>
          <a:lstStyle/>
          <a:p>
            <a:r>
              <a:rPr lang="en-US" smtClean="0"/>
              <a:t>DIRAC Tutorial</a:t>
            </a:r>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78C5528E-F96B-914F-9CCC-3B92A89F831B}"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KEK 10/2012</a:t>
            </a:r>
            <a:endParaRPr lang="en-US"/>
          </a:p>
        </p:txBody>
      </p:sp>
      <p:sp>
        <p:nvSpPr>
          <p:cNvPr id="6" name="Footer Placeholder 5"/>
          <p:cNvSpPr>
            <a:spLocks noGrp="1"/>
          </p:cNvSpPr>
          <p:nvPr>
            <p:ph type="ftr" sz="quarter" idx="11"/>
          </p:nvPr>
        </p:nvSpPr>
        <p:spPr/>
        <p:txBody>
          <a:bodyPr/>
          <a:lstStyle/>
          <a:p>
            <a:r>
              <a:rPr lang="en-US" smtClean="0"/>
              <a:t>DIRAC Tutorial</a:t>
            </a:r>
            <a:endParaRPr lang="en-US"/>
          </a:p>
        </p:txBody>
      </p:sp>
      <p:sp>
        <p:nvSpPr>
          <p:cNvPr id="7" name="Slide Number Placeholder 6"/>
          <p:cNvSpPr>
            <a:spLocks noGrp="1"/>
          </p:cNvSpPr>
          <p:nvPr>
            <p:ph type="sldNum" sz="quarter" idx="12"/>
          </p:nvPr>
        </p:nvSpPr>
        <p:spPr/>
        <p:txBody>
          <a:bodyPr/>
          <a:lstStyle/>
          <a:p>
            <a:fld id="{78C5528E-F96B-914F-9CCC-3B92A89F831B}"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r>
              <a:rPr lang="en-US" smtClean="0"/>
              <a:t>KEK 10/2012</a:t>
            </a:r>
            <a:endParaRPr lang="en-US"/>
          </a:p>
        </p:txBody>
      </p:sp>
      <p:sp>
        <p:nvSpPr>
          <p:cNvPr id="8" name="Footer Placeholder 7"/>
          <p:cNvSpPr>
            <a:spLocks noGrp="1"/>
          </p:cNvSpPr>
          <p:nvPr>
            <p:ph type="ftr" sz="quarter" idx="11"/>
          </p:nvPr>
        </p:nvSpPr>
        <p:spPr/>
        <p:txBody>
          <a:bodyPr/>
          <a:lstStyle/>
          <a:p>
            <a:r>
              <a:rPr lang="en-US" smtClean="0"/>
              <a:t>DIRAC Tutorial</a:t>
            </a:r>
            <a:endParaRPr lang="en-US"/>
          </a:p>
        </p:txBody>
      </p:sp>
      <p:sp>
        <p:nvSpPr>
          <p:cNvPr id="9" name="Slide Number Placeholder 8"/>
          <p:cNvSpPr>
            <a:spLocks noGrp="1"/>
          </p:cNvSpPr>
          <p:nvPr>
            <p:ph type="sldNum" sz="quarter" idx="12"/>
          </p:nvPr>
        </p:nvSpPr>
        <p:spPr/>
        <p:txBody>
          <a:bodyPr/>
          <a:lstStyle/>
          <a:p>
            <a:fld id="{78C5528E-F96B-914F-9CCC-3B92A89F831B}"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KEK 10/2012</a:t>
            </a:r>
            <a:endParaRPr lang="en-US"/>
          </a:p>
        </p:txBody>
      </p:sp>
      <p:sp>
        <p:nvSpPr>
          <p:cNvPr id="4" name="Footer Placeholder 3"/>
          <p:cNvSpPr>
            <a:spLocks noGrp="1"/>
          </p:cNvSpPr>
          <p:nvPr>
            <p:ph type="ftr" sz="quarter" idx="11"/>
          </p:nvPr>
        </p:nvSpPr>
        <p:spPr/>
        <p:txBody>
          <a:bodyPr/>
          <a:lstStyle/>
          <a:p>
            <a:r>
              <a:rPr lang="en-US" smtClean="0"/>
              <a:t>DIRAC Tutorial</a:t>
            </a:r>
            <a:endParaRPr lang="en-US"/>
          </a:p>
        </p:txBody>
      </p:sp>
      <p:sp>
        <p:nvSpPr>
          <p:cNvPr id="5" name="Slide Number Placeholder 4"/>
          <p:cNvSpPr>
            <a:spLocks noGrp="1"/>
          </p:cNvSpPr>
          <p:nvPr>
            <p:ph type="sldNum" sz="quarter" idx="12"/>
          </p:nvPr>
        </p:nvSpPr>
        <p:spPr/>
        <p:txBody>
          <a:bodyPr/>
          <a:lstStyle/>
          <a:p>
            <a:fld id="{78C5528E-F96B-914F-9CCC-3B92A89F831B}"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KEK 10/2012</a:t>
            </a:r>
            <a:endParaRPr lang="en-US"/>
          </a:p>
        </p:txBody>
      </p:sp>
      <p:sp>
        <p:nvSpPr>
          <p:cNvPr id="3" name="Footer Placeholder 2"/>
          <p:cNvSpPr>
            <a:spLocks noGrp="1"/>
          </p:cNvSpPr>
          <p:nvPr>
            <p:ph type="ftr" sz="quarter" idx="11"/>
          </p:nvPr>
        </p:nvSpPr>
        <p:spPr/>
        <p:txBody>
          <a:bodyPr/>
          <a:lstStyle/>
          <a:p>
            <a:r>
              <a:rPr lang="en-US" smtClean="0"/>
              <a:t>DIRAC Tutorial</a:t>
            </a:r>
            <a:endParaRPr lang="en-US"/>
          </a:p>
        </p:txBody>
      </p:sp>
      <p:sp>
        <p:nvSpPr>
          <p:cNvPr id="4" name="Slide Number Placeholder 3"/>
          <p:cNvSpPr>
            <a:spLocks noGrp="1"/>
          </p:cNvSpPr>
          <p:nvPr>
            <p:ph type="sldNum" sz="quarter" idx="12"/>
          </p:nvPr>
        </p:nvSpPr>
        <p:spPr/>
        <p:txBody>
          <a:bodyPr/>
          <a:lstStyle/>
          <a:p>
            <a:fld id="{78C5528E-F96B-914F-9CCC-3B92A89F831B}"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KEK 10/2012</a:t>
            </a:r>
            <a:endParaRPr lang="en-US"/>
          </a:p>
        </p:txBody>
      </p:sp>
      <p:sp>
        <p:nvSpPr>
          <p:cNvPr id="6" name="Footer Placeholder 5"/>
          <p:cNvSpPr>
            <a:spLocks noGrp="1"/>
          </p:cNvSpPr>
          <p:nvPr>
            <p:ph type="ftr" sz="quarter" idx="11"/>
          </p:nvPr>
        </p:nvSpPr>
        <p:spPr/>
        <p:txBody>
          <a:bodyPr/>
          <a:lstStyle/>
          <a:p>
            <a:r>
              <a:rPr lang="en-US" smtClean="0"/>
              <a:t>DIRAC Tutorial</a:t>
            </a:r>
            <a:endParaRPr lang="en-US"/>
          </a:p>
        </p:txBody>
      </p:sp>
      <p:sp>
        <p:nvSpPr>
          <p:cNvPr id="7" name="Slide Number Placeholder 6"/>
          <p:cNvSpPr>
            <a:spLocks noGrp="1"/>
          </p:cNvSpPr>
          <p:nvPr>
            <p:ph type="sldNum" sz="quarter" idx="12"/>
          </p:nvPr>
        </p:nvSpPr>
        <p:spPr/>
        <p:txBody>
          <a:bodyPr/>
          <a:lstStyle/>
          <a:p>
            <a:fld id="{78C5528E-F96B-914F-9CCC-3B92A89F831B}"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KEK 10/2012</a:t>
            </a:r>
            <a:endParaRPr lang="en-US"/>
          </a:p>
        </p:txBody>
      </p:sp>
      <p:sp>
        <p:nvSpPr>
          <p:cNvPr id="6" name="Footer Placeholder 5"/>
          <p:cNvSpPr>
            <a:spLocks noGrp="1"/>
          </p:cNvSpPr>
          <p:nvPr>
            <p:ph type="ftr" sz="quarter" idx="11"/>
          </p:nvPr>
        </p:nvSpPr>
        <p:spPr/>
        <p:txBody>
          <a:bodyPr/>
          <a:lstStyle/>
          <a:p>
            <a:r>
              <a:rPr lang="en-US" smtClean="0"/>
              <a:t>DIRAC Tutorial</a:t>
            </a:r>
            <a:endParaRPr lang="en-US"/>
          </a:p>
        </p:txBody>
      </p:sp>
      <p:sp>
        <p:nvSpPr>
          <p:cNvPr id="7" name="Slide Number Placeholder 6"/>
          <p:cNvSpPr>
            <a:spLocks noGrp="1"/>
          </p:cNvSpPr>
          <p:nvPr>
            <p:ph type="sldNum" sz="quarter" idx="12"/>
          </p:nvPr>
        </p:nvSpPr>
        <p:spPr/>
        <p:txBody>
          <a:bodyPr/>
          <a:lstStyle/>
          <a:p>
            <a:fld id="{78C5528E-F96B-914F-9CCC-3B92A89F831B}"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r>
              <a:rPr lang="en-US" smtClean="0"/>
              <a:t>KEK 10/2012</a:t>
            </a:r>
            <a:endParaRPr lang="en-US" dirty="0"/>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lang="en-US" smtClean="0"/>
              <a:t>DIRAC Tutorial</a:t>
            </a:r>
            <a:endParaRPr lang="en-US" dirty="0"/>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8C5528E-F96B-914F-9CCC-3B92A89F831B}" type="slidenum">
              <a:rPr lang="en-US" smtClean="0"/>
              <a:pPr/>
              <a:t>‹#›</a:t>
            </a:fld>
            <a:endParaRPr lang="en-US" dirty="0"/>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1" name="Picture 10" descr="DIRAC_logo.png"/>
          <p:cNvPicPr>
            <a:picLocks noChangeAspect="1"/>
          </p:cNvPicPr>
          <p:nvPr userDrawn="1"/>
        </p:nvPicPr>
        <p:blipFill>
          <a:blip r:embed="rId13"/>
          <a:stretch>
            <a:fillRect/>
          </a:stretch>
        </p:blipFill>
        <p:spPr>
          <a:xfrm>
            <a:off x="369702" y="269628"/>
            <a:ext cx="1936732" cy="746369"/>
          </a:xfrm>
          <a:prstGeom prst="rect">
            <a:avLst/>
          </a:prstGeom>
        </p:spPr>
      </p:pic>
      <p:cxnSp>
        <p:nvCxnSpPr>
          <p:cNvPr id="15" name="Straight Connector 14"/>
          <p:cNvCxnSpPr/>
          <p:nvPr userDrawn="1"/>
        </p:nvCxnSpPr>
        <p:spPr>
          <a:xfrm>
            <a:off x="454367" y="1143000"/>
            <a:ext cx="8235481" cy="1588"/>
          </a:xfrm>
          <a:prstGeom prst="line">
            <a:avLst/>
          </a:prstGeom>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r"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github.com/DIRACGrid/DIRAC/wiki/JobManagementAdvanced"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DIRAC API</a:t>
            </a:r>
            <a:endParaRPr lang="en-US" dirty="0"/>
          </a:p>
        </p:txBody>
      </p:sp>
      <p:pic>
        <p:nvPicPr>
          <p:cNvPr id="4" name="Picture 3" descr="DIRAC_logo.png"/>
          <p:cNvPicPr>
            <a:picLocks noChangeAspect="1"/>
          </p:cNvPicPr>
          <p:nvPr/>
        </p:nvPicPr>
        <p:blipFill>
          <a:blip r:embed="rId2"/>
          <a:stretch>
            <a:fillRect/>
          </a:stretch>
        </p:blipFill>
        <p:spPr>
          <a:xfrm>
            <a:off x="1810365" y="1602865"/>
            <a:ext cx="5501750" cy="2283335"/>
          </a:xfrm>
          <a:prstGeom prst="rect">
            <a:avLst/>
          </a:prstGeom>
        </p:spPr>
      </p:pic>
      <p:sp>
        <p:nvSpPr>
          <p:cNvPr id="5" name="Subtitle 4"/>
          <p:cNvSpPr>
            <a:spLocks noGrp="1"/>
          </p:cNvSpPr>
          <p:nvPr>
            <p:ph type="subTitle" idx="1"/>
          </p:nvPr>
        </p:nvSpPr>
        <p:spPr/>
        <p:txBody>
          <a:bodyPr/>
          <a:lstStyle/>
          <a:p>
            <a:r>
              <a:rPr lang="en-US" dirty="0" smtClean="0"/>
              <a:t>DIRAC Project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local mode?</a:t>
            </a:r>
            <a:br>
              <a:rPr lang="en-US" dirty="0" smtClean="0"/>
            </a:br>
            <a:r>
              <a:rPr lang="en-US" dirty="0" smtClean="0"/>
              <a:t>What is not?</a:t>
            </a:r>
            <a:endParaRPr lang="en-US" dirty="0"/>
          </a:p>
        </p:txBody>
      </p:sp>
      <p:sp>
        <p:nvSpPr>
          <p:cNvPr id="3" name="Date Placeholder 2"/>
          <p:cNvSpPr>
            <a:spLocks noGrp="1"/>
          </p:cNvSpPr>
          <p:nvPr>
            <p:ph type="dt" sz="half" idx="10"/>
          </p:nvPr>
        </p:nvSpPr>
        <p:spPr/>
        <p:txBody>
          <a:bodyPr/>
          <a:lstStyle/>
          <a:p>
            <a:r>
              <a:rPr lang="en-US" smtClean="0"/>
              <a:t>KEK 10/2012</a:t>
            </a:r>
            <a:endParaRPr lang="en-US"/>
          </a:p>
        </p:txBody>
      </p:sp>
      <p:sp>
        <p:nvSpPr>
          <p:cNvPr id="6" name="Content Placeholder 5"/>
          <p:cNvSpPr>
            <a:spLocks noGrp="1"/>
          </p:cNvSpPr>
          <p:nvPr>
            <p:ph sz="quarter" idx="1"/>
          </p:nvPr>
        </p:nvSpPr>
        <p:spPr/>
        <p:txBody>
          <a:bodyPr>
            <a:normAutofit/>
          </a:bodyPr>
          <a:lstStyle/>
          <a:p>
            <a:r>
              <a:rPr lang="en-US" dirty="0" smtClean="0"/>
              <a:t>Local mode doesn’t send the job to the Grid,  the execution is not remote.</a:t>
            </a:r>
          </a:p>
          <a:p>
            <a:r>
              <a:rPr lang="en-US" dirty="0" smtClean="0"/>
              <a:t>The Local submission mode is a very useful tool to check the sanity of your job before submission to the Grid. </a:t>
            </a:r>
          </a:p>
          <a:p>
            <a:r>
              <a:rPr lang="en-US" dirty="0" smtClean="0"/>
              <a:t>The job executable is run locally in exactly the same way ( same input, same output ) as it will do on the Grid Worker Node. </a:t>
            </a:r>
          </a:p>
          <a:p>
            <a:r>
              <a:rPr lang="en-US" dirty="0" smtClean="0"/>
              <a:t>This allows to debug the job in a friendly local environment.</a:t>
            </a:r>
          </a:p>
          <a:p>
            <a:pPr>
              <a:buNone/>
            </a:pPr>
            <a:endParaRPr lang="en-US" dirty="0"/>
          </a:p>
        </p:txBody>
      </p:sp>
      <p:sp>
        <p:nvSpPr>
          <p:cNvPr id="9" name="Footer Placeholder 8"/>
          <p:cNvSpPr>
            <a:spLocks noGrp="1"/>
          </p:cNvSpPr>
          <p:nvPr>
            <p:ph type="ftr" sz="quarter" idx="11"/>
          </p:nvPr>
        </p:nvSpPr>
        <p:spPr/>
        <p:txBody>
          <a:bodyPr/>
          <a:lstStyle/>
          <a:p>
            <a:r>
              <a:rPr lang="en-US" smtClean="0"/>
              <a:t>DIRAC Tutorial</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 y="1219200"/>
            <a:ext cx="8229600" cy="4615570"/>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7"/>
          <p:cNvSpPr>
            <a:spLocks noGrp="1"/>
          </p:cNvSpPr>
          <p:nvPr>
            <p:ph type="title"/>
          </p:nvPr>
        </p:nvSpPr>
        <p:spPr/>
        <p:txBody>
          <a:bodyPr>
            <a:normAutofit fontScale="90000"/>
          </a:bodyPr>
          <a:lstStyle/>
          <a:p>
            <a:r>
              <a:rPr lang="en-US" dirty="0" smtClean="0"/>
              <a:t>Local Mode </a:t>
            </a:r>
            <a:br>
              <a:rPr lang="en-US" dirty="0" smtClean="0"/>
            </a:br>
            <a:r>
              <a:rPr lang="en-US" dirty="0" smtClean="0"/>
              <a:t>Example</a:t>
            </a:r>
            <a:endParaRPr lang="en-US" dirty="0"/>
          </a:p>
        </p:txBody>
      </p:sp>
      <p:sp>
        <p:nvSpPr>
          <p:cNvPr id="3" name="Date Placeholder 2"/>
          <p:cNvSpPr>
            <a:spLocks noGrp="1"/>
          </p:cNvSpPr>
          <p:nvPr>
            <p:ph type="dt" sz="half" idx="10"/>
          </p:nvPr>
        </p:nvSpPr>
        <p:spPr/>
        <p:txBody>
          <a:bodyPr/>
          <a:lstStyle/>
          <a:p>
            <a:r>
              <a:rPr lang="en-US" smtClean="0"/>
              <a:t>KEK 10/2012</a:t>
            </a:r>
            <a:endParaRPr lang="en-US"/>
          </a:p>
        </p:txBody>
      </p:sp>
      <p:sp>
        <p:nvSpPr>
          <p:cNvPr id="9" name="Content Placeholder 8"/>
          <p:cNvSpPr>
            <a:spLocks noGrp="1"/>
          </p:cNvSpPr>
          <p:nvPr>
            <p:ph sz="quarter" idx="1"/>
          </p:nvPr>
        </p:nvSpPr>
        <p:spPr/>
        <p:txBody>
          <a:bodyPr>
            <a:normAutofit/>
          </a:bodyPr>
          <a:lstStyle/>
          <a:p>
            <a:pPr>
              <a:buNone/>
            </a:pPr>
            <a:r>
              <a:rPr lang="en-US" sz="2000" dirty="0" smtClean="0">
                <a:solidFill>
                  <a:srgbClr val="1A3178"/>
                </a:solidFill>
                <a:latin typeface="Courier"/>
                <a:cs typeface="Courier"/>
              </a:rPr>
              <a:t>$ python</a:t>
            </a:r>
          </a:p>
          <a:p>
            <a:pPr marL="0" indent="0">
              <a:buNone/>
            </a:pPr>
            <a:r>
              <a:rPr lang="en-US" sz="2000" dirty="0" smtClean="0">
                <a:solidFill>
                  <a:srgbClr val="1A3178"/>
                </a:solidFill>
                <a:latin typeface="Courier"/>
                <a:cs typeface="Courier"/>
              </a:rPr>
              <a:t>Python 2.5.5 (r255:77872, Mar 25 2010, 14:17:52) [GCC 4.1.2 20080704 (Red Hat 4.1.2-46)] on linux2 Type "help", "copyright", "credits" or "license" for more information.</a:t>
            </a:r>
          </a:p>
          <a:p>
            <a:pPr>
              <a:buNone/>
            </a:pPr>
            <a:r>
              <a:rPr lang="en-US" sz="2000" dirty="0" smtClean="0">
                <a:solidFill>
                  <a:srgbClr val="1A3178"/>
                </a:solidFill>
                <a:latin typeface="Courier"/>
                <a:cs typeface="Courier"/>
              </a:rPr>
              <a:t>&gt;&gt;&gt; from </a:t>
            </a:r>
            <a:r>
              <a:rPr lang="en-US" sz="2000" dirty="0" err="1" smtClean="0">
                <a:solidFill>
                  <a:srgbClr val="1A3178"/>
                </a:solidFill>
                <a:latin typeface="Courier"/>
                <a:cs typeface="Courier"/>
              </a:rPr>
              <a:t>DIRAC.Interfaces.API.Dirac</a:t>
            </a:r>
            <a:r>
              <a:rPr lang="en-US" sz="2000" dirty="0" smtClean="0">
                <a:solidFill>
                  <a:srgbClr val="1A3178"/>
                </a:solidFill>
                <a:latin typeface="Courier"/>
                <a:cs typeface="Courier"/>
              </a:rPr>
              <a:t> import Dirac </a:t>
            </a:r>
          </a:p>
          <a:p>
            <a:pPr>
              <a:buNone/>
            </a:pPr>
            <a:r>
              <a:rPr lang="en-US" sz="2000" dirty="0" smtClean="0">
                <a:solidFill>
                  <a:srgbClr val="1A3178"/>
                </a:solidFill>
                <a:latin typeface="Courier"/>
                <a:cs typeface="Courier"/>
              </a:rPr>
              <a:t>&gt;&gt;&gt; from </a:t>
            </a:r>
            <a:r>
              <a:rPr lang="en-US" sz="2000" dirty="0" err="1" smtClean="0">
                <a:solidFill>
                  <a:srgbClr val="1A3178"/>
                </a:solidFill>
                <a:latin typeface="Courier"/>
                <a:cs typeface="Courier"/>
              </a:rPr>
              <a:t>DIRAC.Interfaces.API.Job</a:t>
            </a:r>
            <a:r>
              <a:rPr lang="en-US" sz="2000" dirty="0" smtClean="0">
                <a:solidFill>
                  <a:srgbClr val="1A3178"/>
                </a:solidFill>
                <a:latin typeface="Courier"/>
                <a:cs typeface="Courier"/>
              </a:rPr>
              <a:t> import Job</a:t>
            </a:r>
          </a:p>
          <a:p>
            <a:pPr>
              <a:buNone/>
            </a:pPr>
            <a:r>
              <a:rPr lang="en-US" sz="2000" dirty="0" smtClean="0">
                <a:solidFill>
                  <a:srgbClr val="1A3178"/>
                </a:solidFill>
                <a:latin typeface="Courier"/>
                <a:cs typeface="Courier"/>
              </a:rPr>
              <a:t>&gt;&gt;&gt; </a:t>
            </a:r>
            <a:r>
              <a:rPr lang="en-US" sz="2000" dirty="0" err="1" smtClean="0">
                <a:solidFill>
                  <a:srgbClr val="1A3178"/>
                </a:solidFill>
                <a:latin typeface="Courier"/>
                <a:cs typeface="Courier"/>
              </a:rPr>
              <a:t>j</a:t>
            </a:r>
            <a:r>
              <a:rPr lang="en-US" sz="2000" dirty="0" smtClean="0">
                <a:solidFill>
                  <a:srgbClr val="1A3178"/>
                </a:solidFill>
                <a:latin typeface="Courier"/>
                <a:cs typeface="Courier"/>
              </a:rPr>
              <a:t> = Job() </a:t>
            </a:r>
          </a:p>
          <a:p>
            <a:pPr>
              <a:buNone/>
            </a:pPr>
            <a:r>
              <a:rPr lang="en-US" sz="2000" dirty="0" smtClean="0">
                <a:solidFill>
                  <a:srgbClr val="1A3178"/>
                </a:solidFill>
                <a:latin typeface="Courier"/>
                <a:cs typeface="Courier"/>
              </a:rPr>
              <a:t>&gt;&gt;&gt; </a:t>
            </a:r>
            <a:r>
              <a:rPr lang="en-US" sz="2000" dirty="0" err="1" smtClean="0">
                <a:solidFill>
                  <a:srgbClr val="1A3178"/>
                </a:solidFill>
                <a:latin typeface="Courier"/>
                <a:cs typeface="Courier"/>
              </a:rPr>
              <a:t>j.setExecutable</a:t>
            </a:r>
            <a:r>
              <a:rPr lang="en-US" sz="2000" dirty="0" smtClean="0">
                <a:solidFill>
                  <a:srgbClr val="1A3178"/>
                </a:solidFill>
                <a:latin typeface="Courier"/>
                <a:cs typeface="Courier"/>
              </a:rPr>
              <a:t>('/bin/echo hello') </a:t>
            </a:r>
          </a:p>
          <a:p>
            <a:pPr>
              <a:buNone/>
            </a:pPr>
            <a:r>
              <a:rPr lang="en-US" sz="2000" dirty="0" smtClean="0">
                <a:solidFill>
                  <a:srgbClr val="1A3178"/>
                </a:solidFill>
                <a:latin typeface="Courier"/>
                <a:cs typeface="Courier"/>
              </a:rPr>
              <a:t>{'OK': True, 'Value': ''} </a:t>
            </a:r>
          </a:p>
          <a:p>
            <a:pPr>
              <a:buNone/>
            </a:pPr>
            <a:r>
              <a:rPr lang="en-US" sz="2000" dirty="0" smtClean="0">
                <a:solidFill>
                  <a:srgbClr val="1A3178"/>
                </a:solidFill>
                <a:latin typeface="Courier"/>
                <a:cs typeface="Courier"/>
              </a:rPr>
              <a:t>&gt;&gt;&gt; </a:t>
            </a:r>
            <a:r>
              <a:rPr lang="en-US" sz="2000" dirty="0" err="1" smtClean="0">
                <a:solidFill>
                  <a:srgbClr val="1A3178"/>
                </a:solidFill>
                <a:latin typeface="Courier"/>
                <a:cs typeface="Courier"/>
              </a:rPr>
              <a:t>Dirac().submit(j,mode</a:t>
            </a:r>
            <a:r>
              <a:rPr lang="en-US" sz="2000" dirty="0" smtClean="0">
                <a:solidFill>
                  <a:srgbClr val="1A3178"/>
                </a:solidFill>
                <a:latin typeface="Courier"/>
                <a:cs typeface="Courier"/>
              </a:rPr>
              <a:t>='local') </a:t>
            </a:r>
            <a:endParaRPr lang="en-US" sz="2000" dirty="0">
              <a:solidFill>
                <a:srgbClr val="1A3178"/>
              </a:solidFill>
              <a:latin typeface="Courier"/>
              <a:cs typeface="Courier"/>
            </a:endParaRPr>
          </a:p>
        </p:txBody>
      </p:sp>
      <p:sp>
        <p:nvSpPr>
          <p:cNvPr id="12" name="Footer Placeholder 11"/>
          <p:cNvSpPr>
            <a:spLocks noGrp="1"/>
          </p:cNvSpPr>
          <p:nvPr>
            <p:ph type="ftr" sz="quarter" idx="11"/>
          </p:nvPr>
        </p:nvSpPr>
        <p:spPr/>
        <p:txBody>
          <a:bodyPr/>
          <a:lstStyle/>
          <a:p>
            <a:r>
              <a:rPr lang="en-US" smtClean="0"/>
              <a:t>DIRAC Tutorial</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Tutorial</a:t>
            </a:r>
            <a:endParaRPr lang="en-US" dirty="0"/>
          </a:p>
        </p:txBody>
      </p:sp>
      <p:sp>
        <p:nvSpPr>
          <p:cNvPr id="3" name="Date Placeholder 2"/>
          <p:cNvSpPr>
            <a:spLocks noGrp="1"/>
          </p:cNvSpPr>
          <p:nvPr>
            <p:ph type="dt" sz="half" idx="10"/>
          </p:nvPr>
        </p:nvSpPr>
        <p:spPr/>
        <p:txBody>
          <a:bodyPr/>
          <a:lstStyle/>
          <a:p>
            <a:r>
              <a:rPr lang="en-US" smtClean="0"/>
              <a:t>KEK 10/2012</a:t>
            </a:r>
            <a:endParaRPr lang="en-US"/>
          </a:p>
        </p:txBody>
      </p:sp>
      <p:sp>
        <p:nvSpPr>
          <p:cNvPr id="10" name="Footer Placeholder 9"/>
          <p:cNvSpPr>
            <a:spLocks noGrp="1"/>
          </p:cNvSpPr>
          <p:nvPr>
            <p:ph type="ftr" sz="quarter" idx="11"/>
          </p:nvPr>
        </p:nvSpPr>
        <p:spPr/>
        <p:txBody>
          <a:bodyPr/>
          <a:lstStyle/>
          <a:p>
            <a:r>
              <a:rPr lang="en-US" smtClean="0"/>
              <a:t>DIRAC Tutorial</a:t>
            </a:r>
            <a:endParaRPr lang="en-US"/>
          </a:p>
        </p:txBody>
      </p:sp>
      <p:sp>
        <p:nvSpPr>
          <p:cNvPr id="6" name="Content Placeholder 5"/>
          <p:cNvSpPr>
            <a:spLocks noGrp="1"/>
          </p:cNvSpPr>
          <p:nvPr>
            <p:ph sz="quarter" idx="1"/>
          </p:nvPr>
        </p:nvSpPr>
        <p:spPr>
          <a:xfrm>
            <a:off x="304800" y="1219200"/>
            <a:ext cx="8636000" cy="4937760"/>
          </a:xfrm>
        </p:spPr>
        <p:txBody>
          <a:bodyPr/>
          <a:lstStyle/>
          <a:p>
            <a:r>
              <a:rPr lang="en-US" dirty="0" smtClean="0"/>
              <a:t>Exercises can be found at:</a:t>
            </a:r>
          </a:p>
          <a:p>
            <a:pPr lvl="1"/>
            <a:r>
              <a:rPr lang="en-US" sz="2000" dirty="0">
                <a:hlinkClick r:id="rId2"/>
              </a:rPr>
              <a:t>https://github.com/DIRACGrid/DIRAC/wiki/</a:t>
            </a:r>
            <a:r>
              <a:rPr lang="en-US" sz="2000" dirty="0" smtClean="0">
                <a:hlinkClick r:id="rId2"/>
              </a:rPr>
              <a:t>JobManagementAdvanced</a:t>
            </a:r>
            <a:endParaRPr lang="en-US" sz="2000" dirty="0" smtClean="0"/>
          </a:p>
          <a:p>
            <a:pPr lvl="1"/>
            <a:endParaRPr lang="en-US" sz="2000" dirty="0"/>
          </a:p>
          <a:p>
            <a:r>
              <a:rPr lang="en-US" dirty="0" smtClean="0"/>
              <a:t>Run multiple Mandelbrot jobs, get output data files</a:t>
            </a:r>
          </a:p>
          <a:p>
            <a:r>
              <a:rPr lang="en-US" dirty="0" smtClean="0"/>
              <a:t>Prepare a Mandelbrot job with multiple input </a:t>
            </a:r>
            <a:r>
              <a:rPr lang="en-US" smtClean="0"/>
              <a:t>data files</a:t>
            </a:r>
            <a:endParaRPr lang="en-US" dirty="0" smtClean="0"/>
          </a:p>
          <a:p>
            <a:pPr algn="ctr">
              <a:buNone/>
            </a:pPr>
            <a:r>
              <a:rPr lang="en-US" sz="2000" dirty="0"/>
              <a:t>	</a:t>
            </a:r>
            <a:endParaRPr lang="en-US" sz="2000" dirty="0" smtClean="0"/>
          </a:p>
          <a:p>
            <a:pPr algn="ctr">
              <a:buNone/>
            </a:pPr>
            <a:r>
              <a:rPr lang="en-US" dirty="0" smtClean="0"/>
              <a:t>	</a:t>
            </a:r>
          </a:p>
          <a:p>
            <a:pPr algn="ctr">
              <a:buNone/>
            </a:pPr>
            <a:endParaRPr lang="en-US" dirty="0"/>
          </a:p>
          <a:p>
            <a:pPr>
              <a:buNone/>
            </a:pPr>
            <a:r>
              <a:rPr lang="en-US" dirty="0" smtClean="0"/>
              <a:t>	</a:t>
            </a:r>
          </a:p>
        </p:txBody>
      </p:sp>
      <p:sp>
        <p:nvSpPr>
          <p:cNvPr id="7" name="TextBox 6"/>
          <p:cNvSpPr txBox="1"/>
          <p:nvPr/>
        </p:nvSpPr>
        <p:spPr>
          <a:xfrm>
            <a:off x="8398933" y="2421467"/>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do you have learnt?</a:t>
            </a:r>
            <a:endParaRPr lang="en-US" dirty="0"/>
          </a:p>
        </p:txBody>
      </p:sp>
      <p:sp>
        <p:nvSpPr>
          <p:cNvPr id="3" name="Date Placeholder 2"/>
          <p:cNvSpPr>
            <a:spLocks noGrp="1"/>
          </p:cNvSpPr>
          <p:nvPr>
            <p:ph type="dt" sz="half" idx="10"/>
          </p:nvPr>
        </p:nvSpPr>
        <p:spPr/>
        <p:txBody>
          <a:bodyPr/>
          <a:lstStyle/>
          <a:p>
            <a:r>
              <a:rPr lang="en-US" smtClean="0"/>
              <a:t>KEK 10/2012</a:t>
            </a:r>
            <a:endParaRPr lang="en-US"/>
          </a:p>
        </p:txBody>
      </p:sp>
      <p:sp>
        <p:nvSpPr>
          <p:cNvPr id="6" name="Content Placeholder 5"/>
          <p:cNvSpPr>
            <a:spLocks noGrp="1"/>
          </p:cNvSpPr>
          <p:nvPr>
            <p:ph sz="quarter" idx="1"/>
          </p:nvPr>
        </p:nvSpPr>
        <p:spPr/>
        <p:txBody>
          <a:bodyPr/>
          <a:lstStyle/>
          <a:p>
            <a:r>
              <a:rPr lang="en-US" dirty="0" smtClean="0"/>
              <a:t>How to submit jobs using APIs.</a:t>
            </a:r>
          </a:p>
          <a:p>
            <a:r>
              <a:rPr lang="en-US" dirty="0" smtClean="0"/>
              <a:t>Debug the payload before submitting jobs to the grid</a:t>
            </a:r>
          </a:p>
          <a:p>
            <a:r>
              <a:rPr lang="en-US" dirty="0" smtClean="0"/>
              <a:t>Handle job management using APIs</a:t>
            </a:r>
          </a:p>
          <a:p>
            <a:pPr>
              <a:buNone/>
            </a:pPr>
            <a:endParaRPr lang="en-US" dirty="0" smtClean="0"/>
          </a:p>
          <a:p>
            <a:pPr>
              <a:buNone/>
            </a:pPr>
            <a:endParaRPr lang="en-US" dirty="0" smtClean="0"/>
          </a:p>
          <a:p>
            <a:pPr>
              <a:buNone/>
            </a:pPr>
            <a:endParaRPr lang="en-US" dirty="0"/>
          </a:p>
        </p:txBody>
      </p:sp>
      <p:sp>
        <p:nvSpPr>
          <p:cNvPr id="9" name="Footer Placeholder 8"/>
          <p:cNvSpPr>
            <a:spLocks noGrp="1"/>
          </p:cNvSpPr>
          <p:nvPr>
            <p:ph type="ftr" sz="quarter" idx="11"/>
          </p:nvPr>
        </p:nvSpPr>
        <p:spPr/>
        <p:txBody>
          <a:bodyPr/>
          <a:lstStyle/>
          <a:p>
            <a:r>
              <a:rPr lang="en-US" smtClean="0"/>
              <a:t>DIRAC Tutorial</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sz="quarter" idx="1"/>
          </p:nvPr>
        </p:nvSpPr>
        <p:spPr/>
        <p:txBody>
          <a:bodyPr>
            <a:normAutofit/>
          </a:bodyPr>
          <a:lstStyle/>
          <a:p>
            <a:r>
              <a:rPr lang="en-US" dirty="0" smtClean="0"/>
              <a:t>DIRAC API</a:t>
            </a:r>
          </a:p>
          <a:p>
            <a:pPr lvl="1"/>
            <a:r>
              <a:rPr lang="en-US" dirty="0" smtClean="0"/>
              <a:t>Why APIs are important?</a:t>
            </a:r>
          </a:p>
          <a:p>
            <a:pPr lvl="1"/>
            <a:r>
              <a:rPr lang="en-US" dirty="0" smtClean="0"/>
              <a:t>Why advanced users prefer APIs?</a:t>
            </a:r>
          </a:p>
          <a:p>
            <a:pPr lvl="1"/>
            <a:r>
              <a:rPr lang="en-US" dirty="0" smtClean="0"/>
              <a:t>How it is done?</a:t>
            </a:r>
          </a:p>
          <a:p>
            <a:pPr lvl="1"/>
            <a:r>
              <a:rPr lang="en-US" dirty="0" smtClean="0"/>
              <a:t>What is local mode what is not?</a:t>
            </a:r>
          </a:p>
          <a:p>
            <a:r>
              <a:rPr lang="en-US" dirty="0" smtClean="0"/>
              <a:t>Tutorial exercises</a:t>
            </a:r>
          </a:p>
          <a:p>
            <a:r>
              <a:rPr lang="en-US" dirty="0" smtClean="0"/>
              <a:t>What do you have learned?</a:t>
            </a:r>
          </a:p>
          <a:p>
            <a:pPr lvl="1"/>
            <a:endParaRPr lang="en-US" sz="2000" dirty="0"/>
          </a:p>
        </p:txBody>
      </p:sp>
      <p:sp>
        <p:nvSpPr>
          <p:cNvPr id="5" name="Date Placeholder 4"/>
          <p:cNvSpPr>
            <a:spLocks noGrp="1"/>
          </p:cNvSpPr>
          <p:nvPr>
            <p:ph type="dt" sz="half" idx="10"/>
          </p:nvPr>
        </p:nvSpPr>
        <p:spPr/>
        <p:txBody>
          <a:bodyPr/>
          <a:lstStyle/>
          <a:p>
            <a:r>
              <a:rPr lang="en-US" smtClean="0"/>
              <a:t>KEK 10/2012</a:t>
            </a:r>
            <a:endParaRPr lang="en-US" dirty="0"/>
          </a:p>
        </p:txBody>
      </p:sp>
      <p:sp>
        <p:nvSpPr>
          <p:cNvPr id="7" name="Footer Placeholder 6"/>
          <p:cNvSpPr>
            <a:spLocks noGrp="1"/>
          </p:cNvSpPr>
          <p:nvPr>
            <p:ph type="ftr" sz="quarter" idx="11"/>
          </p:nvPr>
        </p:nvSpPr>
        <p:spPr/>
        <p:txBody>
          <a:bodyPr/>
          <a:lstStyle/>
          <a:p>
            <a:r>
              <a:rPr lang="en-US" smtClean="0"/>
              <a:t>DIRAC Tutorial</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APIs are important?</a:t>
            </a:r>
            <a:endParaRPr lang="en-US" dirty="0"/>
          </a:p>
        </p:txBody>
      </p:sp>
      <p:sp>
        <p:nvSpPr>
          <p:cNvPr id="3" name="Date Placeholder 2"/>
          <p:cNvSpPr>
            <a:spLocks noGrp="1"/>
          </p:cNvSpPr>
          <p:nvPr>
            <p:ph type="dt" sz="half" idx="10"/>
          </p:nvPr>
        </p:nvSpPr>
        <p:spPr/>
        <p:txBody>
          <a:bodyPr/>
          <a:lstStyle/>
          <a:p>
            <a:r>
              <a:rPr lang="en-US" smtClean="0"/>
              <a:t>KEK 10/2012</a:t>
            </a:r>
            <a:endParaRPr lang="en-US"/>
          </a:p>
        </p:txBody>
      </p:sp>
      <p:sp>
        <p:nvSpPr>
          <p:cNvPr id="6" name="Content Placeholder 5"/>
          <p:cNvSpPr>
            <a:spLocks noGrp="1"/>
          </p:cNvSpPr>
          <p:nvPr>
            <p:ph sz="quarter" idx="1"/>
          </p:nvPr>
        </p:nvSpPr>
        <p:spPr/>
        <p:txBody>
          <a:bodyPr>
            <a:normAutofit fontScale="85000" lnSpcReduction="10000"/>
          </a:bodyPr>
          <a:lstStyle/>
          <a:p>
            <a:r>
              <a:rPr dirty="0" smtClean="0"/>
              <a:t>Application Programming Interface</a:t>
            </a:r>
            <a:r>
              <a:rPr lang="en-US" dirty="0" smtClean="0"/>
              <a:t> (API)</a:t>
            </a:r>
          </a:p>
          <a:p>
            <a:r>
              <a:rPr lang="en-US" dirty="0" smtClean="0"/>
              <a:t>The DIRAC API is encapsulated in several Python classes designed to be used easily by users to access a large fraction of the DIRAC functionality. Using the API classes it is easy to write small scripts or applications to manage user jobs and data.</a:t>
            </a:r>
          </a:p>
          <a:p>
            <a:pPr>
              <a:buNone/>
            </a:pPr>
            <a:endParaRPr lang="en-US" dirty="0" smtClean="0"/>
          </a:p>
          <a:p>
            <a:r>
              <a:rPr lang="en-US" dirty="0" smtClean="0"/>
              <a:t>The DIRAC API provides a transparent and secure way for users to submit jobs to the Grid. </a:t>
            </a:r>
          </a:p>
          <a:p>
            <a:endParaRPr lang="en-US" dirty="0" smtClean="0"/>
          </a:p>
          <a:p>
            <a:r>
              <a:rPr lang="en-US" dirty="0" smtClean="0"/>
              <a:t>Permit debug locally the programs before submit jobs to the Grid. </a:t>
            </a:r>
          </a:p>
          <a:p>
            <a:endParaRPr lang="en-US" dirty="0" smtClean="0"/>
          </a:p>
          <a:p>
            <a:r>
              <a:rPr lang="en-US" dirty="0" smtClean="0"/>
              <a:t>While it may be exploited directly by users, the DIRAC API also serves as the interface for the </a:t>
            </a:r>
            <a:r>
              <a:rPr lang="en-US" dirty="0" err="1" smtClean="0"/>
              <a:t>Ganga</a:t>
            </a:r>
            <a:r>
              <a:rPr lang="en-US" dirty="0" smtClean="0"/>
              <a:t> Grid front-end to perform distributed user analysis for </a:t>
            </a:r>
            <a:r>
              <a:rPr lang="en-US" dirty="0" err="1" smtClean="0"/>
              <a:t>LHCb</a:t>
            </a:r>
            <a:r>
              <a:rPr lang="en-US" dirty="0" smtClean="0"/>
              <a:t>, for example.</a:t>
            </a:r>
          </a:p>
        </p:txBody>
      </p:sp>
      <p:sp>
        <p:nvSpPr>
          <p:cNvPr id="9" name="Footer Placeholder 8"/>
          <p:cNvSpPr>
            <a:spLocks noGrp="1"/>
          </p:cNvSpPr>
          <p:nvPr>
            <p:ph type="ftr" sz="quarter" idx="11"/>
          </p:nvPr>
        </p:nvSpPr>
        <p:spPr/>
        <p:txBody>
          <a:bodyPr/>
          <a:lstStyle/>
          <a:p>
            <a:r>
              <a:rPr lang="en-US" smtClean="0"/>
              <a:t>DIRAC Tutorial</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advanced users prefer APIs</a:t>
            </a:r>
            <a:endParaRPr lang="en-US" dirty="0"/>
          </a:p>
        </p:txBody>
      </p:sp>
      <p:sp>
        <p:nvSpPr>
          <p:cNvPr id="3" name="Date Placeholder 2"/>
          <p:cNvSpPr>
            <a:spLocks noGrp="1"/>
          </p:cNvSpPr>
          <p:nvPr>
            <p:ph type="dt" sz="half" idx="10"/>
          </p:nvPr>
        </p:nvSpPr>
        <p:spPr/>
        <p:txBody>
          <a:bodyPr/>
          <a:lstStyle/>
          <a:p>
            <a:r>
              <a:rPr lang="en-US" smtClean="0"/>
              <a:t>KEK 10/2012</a:t>
            </a:r>
            <a:endParaRPr lang="en-US"/>
          </a:p>
        </p:txBody>
      </p:sp>
      <p:sp>
        <p:nvSpPr>
          <p:cNvPr id="6" name="Content Placeholder 5"/>
          <p:cNvSpPr>
            <a:spLocks noGrp="1"/>
          </p:cNvSpPr>
          <p:nvPr>
            <p:ph sz="quarter" idx="1"/>
          </p:nvPr>
        </p:nvSpPr>
        <p:spPr/>
        <p:txBody>
          <a:bodyPr/>
          <a:lstStyle/>
          <a:p>
            <a:r>
              <a:rPr lang="en-GB" dirty="0" smtClean="0"/>
              <a:t>API provides a simple, seamless interface to Grid resources to submit jobs that can be:</a:t>
            </a:r>
          </a:p>
          <a:p>
            <a:pPr lvl="1"/>
            <a:r>
              <a:rPr lang="en-GB" dirty="0" smtClean="0"/>
              <a:t>Single applications</a:t>
            </a:r>
          </a:p>
          <a:p>
            <a:pPr lvl="1"/>
            <a:r>
              <a:rPr lang="en-GB" dirty="0" smtClean="0"/>
              <a:t>Multiple steps of different applications</a:t>
            </a:r>
            <a:endParaRPr lang="en-GB" sz="2200" dirty="0" smtClean="0">
              <a:solidFill>
                <a:schemeClr val="tx1"/>
              </a:solidFill>
            </a:endParaRPr>
          </a:p>
          <a:p>
            <a:pPr marL="274320" lvl="1">
              <a:spcBef>
                <a:spcPts val="600"/>
              </a:spcBef>
              <a:buClr>
                <a:schemeClr val="accent1"/>
              </a:buClr>
            </a:pPr>
            <a:r>
              <a:rPr lang="en-GB" sz="2600" dirty="0" smtClean="0">
                <a:solidFill>
                  <a:schemeClr val="tx1"/>
                </a:solidFill>
              </a:rPr>
              <a:t>Can perform a typical user analysis using understandable Python code</a:t>
            </a:r>
          </a:p>
          <a:p>
            <a:pPr marL="274320" lvl="1">
              <a:spcBef>
                <a:spcPts val="600"/>
              </a:spcBef>
              <a:buClr>
                <a:schemeClr val="accent1"/>
              </a:buClr>
            </a:pPr>
            <a:endParaRPr lang="en-GB" sz="2200" dirty="0" smtClean="0">
              <a:solidFill>
                <a:schemeClr val="tx1"/>
              </a:solidFill>
            </a:endParaRPr>
          </a:p>
          <a:p>
            <a:endParaRPr lang="en-US" dirty="0"/>
          </a:p>
        </p:txBody>
      </p:sp>
      <p:sp>
        <p:nvSpPr>
          <p:cNvPr id="9" name="Footer Placeholder 8"/>
          <p:cNvSpPr>
            <a:spLocks noGrp="1"/>
          </p:cNvSpPr>
          <p:nvPr>
            <p:ph type="ftr" sz="quarter" idx="11"/>
          </p:nvPr>
        </p:nvSpPr>
        <p:spPr/>
        <p:txBody>
          <a:bodyPr/>
          <a:lstStyle/>
          <a:p>
            <a:r>
              <a:rPr lang="en-US" smtClean="0"/>
              <a:t>DIRAC Tutorial</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55468" y="2713374"/>
            <a:ext cx="8074152" cy="2087226"/>
          </a:xfrm>
          <a:prstGeom prst="rect">
            <a:avLst/>
          </a:prstGeom>
          <a:solidFill>
            <a:schemeClr val="accent4">
              <a:lumMod val="20000"/>
              <a:lumOff val="80000"/>
            </a:schemeClr>
          </a:solidFill>
          <a:ln>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buNone/>
            </a:pPr>
            <a:r>
              <a:rPr lang="en-US" sz="2000" dirty="0" smtClean="0">
                <a:solidFill>
                  <a:srgbClr val="1A3178"/>
                </a:solidFill>
                <a:latin typeface="Courier"/>
                <a:cs typeface="Courier"/>
              </a:rPr>
              <a:t>from </a:t>
            </a:r>
            <a:r>
              <a:rPr lang="en-US" sz="2000" dirty="0" err="1" smtClean="0">
                <a:solidFill>
                  <a:srgbClr val="1A3178"/>
                </a:solidFill>
                <a:latin typeface="Courier"/>
                <a:cs typeface="Courier"/>
              </a:rPr>
              <a:t>DIRAC.Interfaces.API.Job</a:t>
            </a:r>
            <a:r>
              <a:rPr lang="en-US" sz="2000" dirty="0" smtClean="0">
                <a:solidFill>
                  <a:srgbClr val="1A3178"/>
                </a:solidFill>
                <a:latin typeface="Courier"/>
                <a:cs typeface="Courier"/>
              </a:rPr>
              <a:t> import Job</a:t>
            </a:r>
          </a:p>
          <a:p>
            <a:r>
              <a:rPr lang="en-US" sz="2000" dirty="0" smtClean="0">
                <a:solidFill>
                  <a:srgbClr val="1A3178"/>
                </a:solidFill>
                <a:latin typeface="Courier"/>
                <a:cs typeface="Courier"/>
              </a:rPr>
              <a:t>from </a:t>
            </a:r>
            <a:r>
              <a:rPr lang="en-US" sz="2000" dirty="0" err="1" smtClean="0">
                <a:solidFill>
                  <a:srgbClr val="1A3178"/>
                </a:solidFill>
                <a:latin typeface="Courier"/>
                <a:cs typeface="Courier"/>
              </a:rPr>
              <a:t>DIRAC.Interfaces.API.Dirac</a:t>
            </a:r>
            <a:r>
              <a:rPr lang="en-US" sz="2000" dirty="0" smtClean="0">
                <a:solidFill>
                  <a:srgbClr val="1A3178"/>
                </a:solidFill>
                <a:latin typeface="Courier"/>
                <a:cs typeface="Courier"/>
              </a:rPr>
              <a:t> import Dirac</a:t>
            </a:r>
          </a:p>
          <a:p>
            <a:r>
              <a:rPr lang="en-US" sz="2000" dirty="0" err="1" smtClean="0">
                <a:solidFill>
                  <a:srgbClr val="1A3178"/>
                </a:solidFill>
                <a:latin typeface="Courier"/>
                <a:cs typeface="Courier"/>
              </a:rPr>
              <a:t>dirac</a:t>
            </a:r>
            <a:r>
              <a:rPr lang="en-US" sz="2000" dirty="0" smtClean="0">
                <a:solidFill>
                  <a:srgbClr val="1A3178"/>
                </a:solidFill>
                <a:latin typeface="Courier"/>
                <a:cs typeface="Courier"/>
              </a:rPr>
              <a:t> = Dirac()</a:t>
            </a:r>
          </a:p>
          <a:p>
            <a:pPr>
              <a:buNone/>
            </a:pPr>
            <a:r>
              <a:rPr lang="en-US" sz="2000" dirty="0" err="1" smtClean="0">
                <a:solidFill>
                  <a:srgbClr val="1A3178"/>
                </a:solidFill>
                <a:latin typeface="Courier"/>
                <a:cs typeface="Courier"/>
              </a:rPr>
              <a:t>j</a:t>
            </a:r>
            <a:r>
              <a:rPr lang="en-US" sz="2000" dirty="0" smtClean="0">
                <a:solidFill>
                  <a:srgbClr val="1A3178"/>
                </a:solidFill>
                <a:latin typeface="Courier"/>
                <a:cs typeface="Courier"/>
              </a:rPr>
              <a:t> = Job() </a:t>
            </a:r>
          </a:p>
          <a:p>
            <a:pPr>
              <a:buNone/>
            </a:pPr>
            <a:r>
              <a:rPr lang="en-US" dirty="0" err="1" smtClean="0">
                <a:solidFill>
                  <a:srgbClr val="1A3178"/>
                </a:solidFill>
                <a:latin typeface="Courier"/>
                <a:cs typeface="Courier"/>
              </a:rPr>
              <a:t>j.setExecutable('ls',arguments</a:t>
            </a:r>
            <a:r>
              <a:rPr lang="en-US" dirty="0" smtClean="0">
                <a:solidFill>
                  <a:srgbClr val="1A3178"/>
                </a:solidFill>
                <a:latin typeface="Courier"/>
                <a:cs typeface="Courier"/>
              </a:rPr>
              <a:t>='-</a:t>
            </a:r>
            <a:r>
              <a:rPr lang="en-US" dirty="0" err="1" smtClean="0">
                <a:solidFill>
                  <a:srgbClr val="1A3178"/>
                </a:solidFill>
                <a:latin typeface="Courier"/>
                <a:cs typeface="Courier"/>
              </a:rPr>
              <a:t>al',logFile</a:t>
            </a:r>
            <a:r>
              <a:rPr lang="en-US" dirty="0" smtClean="0">
                <a:solidFill>
                  <a:srgbClr val="1A3178"/>
                </a:solidFill>
                <a:latin typeface="Courier"/>
                <a:cs typeface="Courier"/>
              </a:rPr>
              <a:t>='</a:t>
            </a:r>
            <a:r>
              <a:rPr lang="en-US" dirty="0" err="1" smtClean="0">
                <a:solidFill>
                  <a:srgbClr val="1A3178"/>
                </a:solidFill>
                <a:latin typeface="Courier"/>
                <a:cs typeface="Courier"/>
              </a:rPr>
              <a:t>ls.log</a:t>
            </a:r>
            <a:r>
              <a:rPr lang="en-US" dirty="0" smtClean="0">
                <a:solidFill>
                  <a:srgbClr val="1A3178"/>
                </a:solidFill>
                <a:latin typeface="Courier"/>
                <a:cs typeface="Courier"/>
              </a:rPr>
              <a:t>') </a:t>
            </a:r>
          </a:p>
          <a:p>
            <a:pPr>
              <a:buNone/>
            </a:pPr>
            <a:r>
              <a:rPr lang="en-US" sz="2000" dirty="0" err="1" smtClean="0">
                <a:solidFill>
                  <a:srgbClr val="1A3178"/>
                </a:solidFill>
                <a:latin typeface="Courier"/>
                <a:cs typeface="Courier"/>
              </a:rPr>
              <a:t>dirac.submit(j</a:t>
            </a:r>
            <a:r>
              <a:rPr lang="en-US" sz="2000" dirty="0" smtClean="0">
                <a:solidFill>
                  <a:srgbClr val="1A3178"/>
                </a:solidFill>
                <a:latin typeface="Courier"/>
                <a:cs typeface="Courier"/>
              </a:rPr>
              <a:t>) </a:t>
            </a:r>
          </a:p>
          <a:p>
            <a:pPr algn="ctr"/>
            <a:endParaRPr lang="en-US" dirty="0"/>
          </a:p>
        </p:txBody>
      </p:sp>
      <p:sp>
        <p:nvSpPr>
          <p:cNvPr id="2" name="Title 1"/>
          <p:cNvSpPr>
            <a:spLocks noGrp="1"/>
          </p:cNvSpPr>
          <p:nvPr>
            <p:ph type="title"/>
          </p:nvPr>
        </p:nvSpPr>
        <p:spPr/>
        <p:txBody>
          <a:bodyPr/>
          <a:lstStyle/>
          <a:p>
            <a:r>
              <a:rPr lang="en-US" dirty="0" smtClean="0"/>
              <a:t>APIs</a:t>
            </a:r>
            <a:endParaRPr lang="en-US" dirty="0"/>
          </a:p>
        </p:txBody>
      </p:sp>
      <p:sp>
        <p:nvSpPr>
          <p:cNvPr id="3" name="Date Placeholder 2"/>
          <p:cNvSpPr>
            <a:spLocks noGrp="1"/>
          </p:cNvSpPr>
          <p:nvPr>
            <p:ph type="dt" sz="half" idx="10"/>
          </p:nvPr>
        </p:nvSpPr>
        <p:spPr/>
        <p:txBody>
          <a:bodyPr/>
          <a:lstStyle/>
          <a:p>
            <a:r>
              <a:rPr lang="en-US" smtClean="0"/>
              <a:t>KEK 10/2012</a:t>
            </a:r>
            <a:endParaRPr lang="en-US"/>
          </a:p>
        </p:txBody>
      </p:sp>
      <p:sp>
        <p:nvSpPr>
          <p:cNvPr id="6" name="Content Placeholder 5"/>
          <p:cNvSpPr>
            <a:spLocks noGrp="1"/>
          </p:cNvSpPr>
          <p:nvPr>
            <p:ph sz="quarter" idx="1"/>
          </p:nvPr>
        </p:nvSpPr>
        <p:spPr>
          <a:xfrm>
            <a:off x="460248" y="1475854"/>
            <a:ext cx="8229600" cy="1289760"/>
          </a:xfrm>
        </p:spPr>
        <p:txBody>
          <a:bodyPr>
            <a:normAutofit/>
          </a:bodyPr>
          <a:lstStyle/>
          <a:p>
            <a:r>
              <a:rPr lang="en-US" dirty="0" smtClean="0"/>
              <a:t>The API allows creating DIRAC jobs using the Job object. </a:t>
            </a:r>
          </a:p>
          <a:p>
            <a:r>
              <a:rPr lang="en-US" dirty="0" smtClean="0"/>
              <a:t>Example:</a:t>
            </a:r>
          </a:p>
          <a:p>
            <a:pPr>
              <a:buNone/>
            </a:pPr>
            <a:endParaRPr lang="en-US" dirty="0" smtClean="0"/>
          </a:p>
        </p:txBody>
      </p:sp>
      <p:sp>
        <p:nvSpPr>
          <p:cNvPr id="8" name="Rectangle 4"/>
          <p:cNvSpPr>
            <a:spLocks noChangeArrowheads="1"/>
          </p:cNvSpPr>
          <p:nvPr/>
        </p:nvSpPr>
        <p:spPr bwMode="auto">
          <a:xfrm>
            <a:off x="1226142" y="5367867"/>
            <a:ext cx="6691716" cy="646331"/>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GB" b="1" dirty="0">
                <a:solidFill>
                  <a:srgbClr val="FF0000"/>
                </a:solidFill>
              </a:rPr>
              <a:t>Note that all the DIRAC API commands described here may also be executed directly from the Python prompt.</a:t>
            </a:r>
          </a:p>
        </p:txBody>
      </p:sp>
      <p:sp>
        <p:nvSpPr>
          <p:cNvPr id="11" name="Footer Placeholder 10"/>
          <p:cNvSpPr>
            <a:spLocks noGrp="1"/>
          </p:cNvSpPr>
          <p:nvPr>
            <p:ph type="ftr" sz="quarter" idx="11"/>
          </p:nvPr>
        </p:nvSpPr>
        <p:spPr/>
        <p:txBody>
          <a:bodyPr/>
          <a:lstStyle/>
          <a:p>
            <a:r>
              <a:rPr lang="en-US" smtClean="0"/>
              <a:t>DIRAC Tutorial</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60248" y="5588003"/>
            <a:ext cx="8178801" cy="369332"/>
          </a:xfrm>
          <a:prstGeom prst="rect">
            <a:avLst/>
          </a:prstGeom>
          <a:solidFill>
            <a:schemeClr val="accent4">
              <a:lumMod val="40000"/>
              <a:lumOff val="60000"/>
            </a:schemeClr>
          </a:solidFill>
          <a:ln>
            <a:noFill/>
          </a:ln>
        </p:spPr>
        <p:txBody>
          <a:bodyPr wrap="square" rtlCol="0">
            <a:spAutoFit/>
          </a:bodyPr>
          <a:lstStyle/>
          <a:p>
            <a:endParaRPr lang="en-US" dirty="0"/>
          </a:p>
        </p:txBody>
      </p:sp>
      <p:sp>
        <p:nvSpPr>
          <p:cNvPr id="2" name="Title 1"/>
          <p:cNvSpPr>
            <a:spLocks noGrp="1"/>
          </p:cNvSpPr>
          <p:nvPr>
            <p:ph type="title"/>
          </p:nvPr>
        </p:nvSpPr>
        <p:spPr/>
        <p:txBody>
          <a:bodyPr>
            <a:normAutofit fontScale="90000"/>
          </a:bodyPr>
          <a:lstStyle/>
          <a:p>
            <a:r>
              <a:rPr lang="en-US" dirty="0" smtClean="0"/>
              <a:t>APIs </a:t>
            </a:r>
            <a:br>
              <a:rPr lang="en-US" dirty="0" smtClean="0"/>
            </a:br>
            <a:r>
              <a:rPr lang="en-US" dirty="0" smtClean="0"/>
              <a:t>Resources</a:t>
            </a:r>
            <a:endParaRPr lang="en-US" dirty="0"/>
          </a:p>
        </p:txBody>
      </p:sp>
      <p:sp>
        <p:nvSpPr>
          <p:cNvPr id="3" name="Date Placeholder 2"/>
          <p:cNvSpPr>
            <a:spLocks noGrp="1"/>
          </p:cNvSpPr>
          <p:nvPr>
            <p:ph type="dt" sz="half" idx="10"/>
          </p:nvPr>
        </p:nvSpPr>
        <p:spPr/>
        <p:txBody>
          <a:bodyPr/>
          <a:lstStyle/>
          <a:p>
            <a:r>
              <a:rPr lang="en-US" smtClean="0"/>
              <a:t>KEK 10/2012</a:t>
            </a:r>
            <a:endParaRPr lang="en-US"/>
          </a:p>
        </p:txBody>
      </p:sp>
      <p:sp>
        <p:nvSpPr>
          <p:cNvPr id="6" name="Content Placeholder 5"/>
          <p:cNvSpPr>
            <a:spLocks noGrp="1"/>
          </p:cNvSpPr>
          <p:nvPr>
            <p:ph sz="quarter" idx="1"/>
          </p:nvPr>
        </p:nvSpPr>
        <p:spPr/>
        <p:txBody>
          <a:bodyPr>
            <a:normAutofit/>
          </a:bodyPr>
          <a:lstStyle/>
          <a:p>
            <a:pPr>
              <a:buNone/>
            </a:pPr>
            <a:r>
              <a:rPr lang="en-US" dirty="0" smtClean="0"/>
              <a:t>Setting the computing resources to use:</a:t>
            </a:r>
          </a:p>
          <a:p>
            <a:pPr>
              <a:spcAft>
                <a:spcPts val="600"/>
              </a:spcAft>
            </a:pPr>
            <a:r>
              <a:rPr lang="en-US" dirty="0" smtClean="0"/>
              <a:t>Operating system and system architecture:</a:t>
            </a:r>
          </a:p>
          <a:p>
            <a:pPr>
              <a:spcAft>
                <a:spcPts val="600"/>
              </a:spcAft>
              <a:buNone/>
            </a:pPr>
            <a:endParaRPr lang="en-US" dirty="0" smtClean="0"/>
          </a:p>
          <a:p>
            <a:pPr>
              <a:spcAft>
                <a:spcPts val="600"/>
              </a:spcAft>
            </a:pPr>
            <a:r>
              <a:rPr lang="en-US" dirty="0" smtClean="0"/>
              <a:t>CPU requirement determined:</a:t>
            </a:r>
          </a:p>
          <a:p>
            <a:pPr>
              <a:spcAft>
                <a:spcPts val="600"/>
              </a:spcAft>
            </a:pPr>
            <a:endParaRPr lang="en-US" dirty="0" smtClean="0"/>
          </a:p>
          <a:p>
            <a:pPr>
              <a:spcAft>
                <a:spcPts val="600"/>
              </a:spcAft>
            </a:pPr>
            <a:r>
              <a:rPr lang="en-US" dirty="0" smtClean="0"/>
              <a:t>Site name:</a:t>
            </a:r>
          </a:p>
          <a:p>
            <a:pPr>
              <a:spcAft>
                <a:spcPts val="600"/>
              </a:spcAft>
            </a:pPr>
            <a:endParaRPr lang="en-US" dirty="0" smtClean="0"/>
          </a:p>
          <a:p>
            <a:pPr>
              <a:spcAft>
                <a:spcPts val="600"/>
              </a:spcAft>
            </a:pPr>
            <a:r>
              <a:rPr lang="en-US" dirty="0" smtClean="0"/>
              <a:t>Banned sites:</a:t>
            </a:r>
          </a:p>
          <a:p>
            <a:pPr>
              <a:spcAft>
                <a:spcPts val="600"/>
              </a:spcAft>
              <a:buNone/>
            </a:pPr>
            <a:r>
              <a:rPr lang="en-US" sz="2000" dirty="0" smtClean="0">
                <a:solidFill>
                  <a:srgbClr val="1A3178"/>
                </a:solidFill>
                <a:latin typeface="Courier"/>
                <a:cs typeface="Courier"/>
              </a:rPr>
              <a:t>j.setBannedSites([</a:t>
            </a:r>
            <a:r>
              <a:rPr lang="en-US" sz="2000" dirty="0" smtClean="0">
                <a:solidFill>
                  <a:srgbClr val="1A3178"/>
                </a:solidFill>
                <a:latin typeface="Courier"/>
                <a:cs typeface="Courier"/>
              </a:rPr>
              <a:t>'LCG.CERN.</a:t>
            </a:r>
            <a:r>
              <a:rPr lang="en-US" sz="2000" dirty="0" err="1" smtClean="0">
                <a:solidFill>
                  <a:srgbClr val="1A3178"/>
                </a:solidFill>
                <a:latin typeface="Courier"/>
                <a:cs typeface="Courier"/>
              </a:rPr>
              <a:t>ch</a:t>
            </a:r>
            <a:r>
              <a:rPr lang="en-US" sz="2000" dirty="0" smtClean="0">
                <a:solidFill>
                  <a:srgbClr val="1A3178"/>
                </a:solidFill>
                <a:latin typeface="Courier"/>
                <a:cs typeface="Courier"/>
              </a:rPr>
              <a:t>','LCG.DESY.de']) </a:t>
            </a:r>
            <a:endParaRPr lang="en-US" sz="2000" dirty="0">
              <a:solidFill>
                <a:srgbClr val="1A3178"/>
              </a:solidFill>
              <a:latin typeface="Courier"/>
              <a:cs typeface="Courier"/>
            </a:endParaRPr>
          </a:p>
        </p:txBody>
      </p:sp>
      <p:sp>
        <p:nvSpPr>
          <p:cNvPr id="11" name="Rectangle 10"/>
          <p:cNvSpPr/>
          <p:nvPr/>
        </p:nvSpPr>
        <p:spPr>
          <a:xfrm>
            <a:off x="457200" y="2269065"/>
            <a:ext cx="8178801" cy="400110"/>
          </a:xfrm>
          <a:prstGeom prst="rect">
            <a:avLst/>
          </a:prstGeom>
          <a:solidFill>
            <a:schemeClr val="accent4">
              <a:lumMod val="40000"/>
              <a:lumOff val="60000"/>
            </a:schemeClr>
          </a:solidFill>
        </p:spPr>
        <p:txBody>
          <a:bodyPr wrap="square">
            <a:spAutoFit/>
          </a:bodyPr>
          <a:lstStyle/>
          <a:p>
            <a:pPr>
              <a:spcAft>
                <a:spcPts val="600"/>
              </a:spcAft>
              <a:buNone/>
            </a:pPr>
            <a:r>
              <a:rPr lang="en-US" sz="2000" dirty="0" err="1" smtClean="0">
                <a:solidFill>
                  <a:srgbClr val="1A3178"/>
                </a:solidFill>
                <a:latin typeface="Courier"/>
                <a:cs typeface="Courier"/>
              </a:rPr>
              <a:t>j.setSystemConfig</a:t>
            </a:r>
            <a:r>
              <a:rPr lang="en-US" sz="2000" dirty="0" smtClean="0">
                <a:solidFill>
                  <a:srgbClr val="1A3178"/>
                </a:solidFill>
                <a:latin typeface="Courier"/>
                <a:cs typeface="Courier"/>
              </a:rPr>
              <a:t>(“x86_64-slc5-gcc43-opt") </a:t>
            </a:r>
            <a:endParaRPr lang="en-US" sz="2000" dirty="0" smtClean="0">
              <a:solidFill>
                <a:srgbClr val="1A3178"/>
              </a:solidFill>
              <a:latin typeface="Courier"/>
              <a:cs typeface="Courier"/>
            </a:endParaRPr>
          </a:p>
        </p:txBody>
      </p:sp>
      <p:sp>
        <p:nvSpPr>
          <p:cNvPr id="13" name="TextBox 12"/>
          <p:cNvSpPr txBox="1"/>
          <p:nvPr/>
        </p:nvSpPr>
        <p:spPr>
          <a:xfrm>
            <a:off x="457201" y="3429000"/>
            <a:ext cx="8178800" cy="400110"/>
          </a:xfrm>
          <a:prstGeom prst="rect">
            <a:avLst/>
          </a:prstGeom>
          <a:solidFill>
            <a:schemeClr val="accent4">
              <a:lumMod val="40000"/>
              <a:lumOff val="60000"/>
            </a:schemeClr>
          </a:solidFill>
        </p:spPr>
        <p:txBody>
          <a:bodyPr wrap="square" rtlCol="0">
            <a:spAutoFit/>
          </a:bodyPr>
          <a:lstStyle/>
          <a:p>
            <a:r>
              <a:rPr lang="en-US" sz="2000" dirty="0" smtClean="0">
                <a:solidFill>
                  <a:srgbClr val="1A3178"/>
                </a:solidFill>
                <a:latin typeface="Courier"/>
                <a:cs typeface="Courier"/>
              </a:rPr>
              <a:t>j.setCPUTime(21600)</a:t>
            </a:r>
          </a:p>
        </p:txBody>
      </p:sp>
      <p:sp>
        <p:nvSpPr>
          <p:cNvPr id="14" name="Rectangle 13"/>
          <p:cNvSpPr/>
          <p:nvPr/>
        </p:nvSpPr>
        <p:spPr>
          <a:xfrm>
            <a:off x="460248" y="4538133"/>
            <a:ext cx="8229600" cy="400110"/>
          </a:xfrm>
          <a:prstGeom prst="rect">
            <a:avLst/>
          </a:prstGeom>
          <a:solidFill>
            <a:schemeClr val="accent4">
              <a:lumMod val="40000"/>
              <a:lumOff val="60000"/>
            </a:schemeClr>
          </a:solidFill>
        </p:spPr>
        <p:txBody>
          <a:bodyPr wrap="square">
            <a:spAutoFit/>
          </a:bodyPr>
          <a:lstStyle/>
          <a:p>
            <a:pPr>
              <a:spcAft>
                <a:spcPts val="600"/>
              </a:spcAft>
              <a:buNone/>
            </a:pPr>
            <a:r>
              <a:rPr lang="en-US" sz="2000" dirty="0" err="1" smtClean="0">
                <a:solidFill>
                  <a:srgbClr val="1A3178"/>
                </a:solidFill>
                <a:latin typeface="Courier"/>
                <a:cs typeface="Courier"/>
              </a:rPr>
              <a:t>j.setDestination</a:t>
            </a:r>
            <a:r>
              <a:rPr lang="en-US" sz="2000" dirty="0" smtClean="0">
                <a:solidFill>
                  <a:srgbClr val="1A3178"/>
                </a:solidFill>
                <a:latin typeface="Courier"/>
                <a:cs typeface="Courier"/>
              </a:rPr>
              <a:t>(</a:t>
            </a:r>
            <a:r>
              <a:rPr lang="en-US" sz="2000" dirty="0" smtClean="0">
                <a:solidFill>
                  <a:srgbClr val="1A3178"/>
                </a:solidFill>
                <a:latin typeface="Courier"/>
                <a:cs typeface="Courier"/>
              </a:rPr>
              <a:t>'LCG.KEK.j</a:t>
            </a:r>
            <a:r>
              <a:rPr lang="en-US" sz="2000" dirty="0">
                <a:solidFill>
                  <a:srgbClr val="1A3178"/>
                </a:solidFill>
                <a:latin typeface="Courier"/>
                <a:cs typeface="Courier"/>
              </a:rPr>
              <a:t>p</a:t>
            </a:r>
            <a:r>
              <a:rPr lang="en-US" sz="2000" dirty="0" smtClean="0">
                <a:solidFill>
                  <a:srgbClr val="1A3178"/>
                </a:solidFill>
                <a:latin typeface="Courier"/>
                <a:cs typeface="Courier"/>
              </a:rPr>
              <a:t>') </a:t>
            </a:r>
            <a:endParaRPr lang="en-US" sz="2000" dirty="0" smtClean="0">
              <a:solidFill>
                <a:srgbClr val="1A3178"/>
              </a:solidFill>
              <a:latin typeface="Courier"/>
              <a:cs typeface="Courier"/>
            </a:endParaRPr>
          </a:p>
        </p:txBody>
      </p:sp>
      <p:sp>
        <p:nvSpPr>
          <p:cNvPr id="17" name="Footer Placeholder 16"/>
          <p:cNvSpPr>
            <a:spLocks noGrp="1"/>
          </p:cNvSpPr>
          <p:nvPr>
            <p:ph type="ftr" sz="quarter" idx="11"/>
          </p:nvPr>
        </p:nvSpPr>
        <p:spPr/>
        <p:txBody>
          <a:bodyPr/>
          <a:lstStyle/>
          <a:p>
            <a:r>
              <a:rPr lang="en-US" smtClean="0"/>
              <a:t>DIRAC Tutorial</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48873" y="5279426"/>
            <a:ext cx="8074152" cy="406400"/>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48873" y="4129994"/>
            <a:ext cx="8074152" cy="406400"/>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448873" y="1913463"/>
            <a:ext cx="8153262" cy="1528237"/>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APIs</a:t>
            </a:r>
            <a:br>
              <a:rPr lang="en-US" dirty="0" smtClean="0"/>
            </a:br>
            <a:r>
              <a:rPr lang="en-US" dirty="0" smtClean="0"/>
              <a:t> Configurable Job Parameters</a:t>
            </a:r>
            <a:endParaRPr lang="en-US" dirty="0"/>
          </a:p>
        </p:txBody>
      </p:sp>
      <p:sp>
        <p:nvSpPr>
          <p:cNvPr id="3" name="Date Placeholder 2"/>
          <p:cNvSpPr>
            <a:spLocks noGrp="1"/>
          </p:cNvSpPr>
          <p:nvPr>
            <p:ph type="dt" sz="half" idx="10"/>
          </p:nvPr>
        </p:nvSpPr>
        <p:spPr/>
        <p:txBody>
          <a:bodyPr/>
          <a:lstStyle/>
          <a:p>
            <a:r>
              <a:rPr lang="en-US" smtClean="0"/>
              <a:t>KEK 10/2012</a:t>
            </a:r>
            <a:endParaRPr lang="en-US"/>
          </a:p>
        </p:txBody>
      </p:sp>
      <p:sp>
        <p:nvSpPr>
          <p:cNvPr id="6" name="Content Placeholder 5"/>
          <p:cNvSpPr>
            <a:spLocks noGrp="1"/>
          </p:cNvSpPr>
          <p:nvPr>
            <p:ph sz="quarter" idx="1"/>
          </p:nvPr>
        </p:nvSpPr>
        <p:spPr>
          <a:xfrm>
            <a:off x="457200" y="1244600"/>
            <a:ext cx="8229600" cy="4937760"/>
          </a:xfrm>
        </p:spPr>
        <p:txBody>
          <a:bodyPr>
            <a:normAutofit/>
          </a:bodyPr>
          <a:lstStyle/>
          <a:p>
            <a:pPr>
              <a:spcAft>
                <a:spcPts val="1200"/>
              </a:spcAft>
            </a:pPr>
            <a:r>
              <a:rPr lang="en-US" dirty="0" smtClean="0"/>
              <a:t>Multiple Jobs:</a:t>
            </a:r>
          </a:p>
          <a:p>
            <a:pPr>
              <a:spcAft>
                <a:spcPts val="1200"/>
              </a:spcAft>
              <a:buNone/>
            </a:pPr>
            <a:r>
              <a:rPr lang="en-US" sz="2000" dirty="0" smtClean="0">
                <a:solidFill>
                  <a:srgbClr val="1A3178"/>
                </a:solidFill>
                <a:latin typeface="Courier"/>
                <a:cs typeface="Courier"/>
              </a:rPr>
              <a:t>for </a:t>
            </a:r>
            <a:r>
              <a:rPr lang="en-US" sz="2000" dirty="0" err="1" smtClean="0">
                <a:solidFill>
                  <a:srgbClr val="1A3178"/>
                </a:solidFill>
                <a:latin typeface="Courier"/>
                <a:cs typeface="Courier"/>
              </a:rPr>
              <a:t>i</a:t>
            </a:r>
            <a:r>
              <a:rPr lang="en-US" sz="2000" dirty="0" smtClean="0">
                <a:solidFill>
                  <a:srgbClr val="1A3178"/>
                </a:solidFill>
                <a:latin typeface="Courier"/>
                <a:cs typeface="Courier"/>
              </a:rPr>
              <a:t> in range(20): </a:t>
            </a:r>
          </a:p>
          <a:p>
            <a:pPr>
              <a:spcAft>
                <a:spcPts val="1200"/>
              </a:spcAft>
              <a:buNone/>
            </a:pPr>
            <a:r>
              <a:rPr lang="en-US" sz="2000" dirty="0" smtClean="0">
                <a:solidFill>
                  <a:srgbClr val="1A3178"/>
                </a:solidFill>
                <a:latin typeface="Courier"/>
                <a:cs typeface="Courier"/>
              </a:rPr>
              <a:t>   </a:t>
            </a:r>
            <a:r>
              <a:rPr lang="en-US" sz="2000" dirty="0" err="1" smtClean="0">
                <a:solidFill>
                  <a:srgbClr val="1A3178"/>
                </a:solidFill>
                <a:latin typeface="Courier"/>
                <a:cs typeface="Courier"/>
              </a:rPr>
              <a:t>j.setName('MyJob_%d</a:t>
            </a:r>
            <a:r>
              <a:rPr lang="en-US" sz="2000" dirty="0" smtClean="0">
                <a:solidFill>
                  <a:srgbClr val="1A3178"/>
                </a:solidFill>
                <a:latin typeface="Courier"/>
                <a:cs typeface="Courier"/>
              </a:rPr>
              <a:t>' % </a:t>
            </a:r>
            <a:r>
              <a:rPr lang="en-US" sz="2000" dirty="0" err="1" smtClean="0">
                <a:solidFill>
                  <a:srgbClr val="1A3178"/>
                </a:solidFill>
                <a:latin typeface="Courier"/>
                <a:cs typeface="Courier"/>
              </a:rPr>
              <a:t>i</a:t>
            </a:r>
            <a:r>
              <a:rPr lang="en-US" sz="2000" dirty="0" smtClean="0">
                <a:solidFill>
                  <a:srgbClr val="1A3178"/>
                </a:solidFill>
                <a:latin typeface="Courier"/>
                <a:cs typeface="Courier"/>
              </a:rPr>
              <a:t>)</a:t>
            </a:r>
          </a:p>
          <a:p>
            <a:pPr>
              <a:spcAft>
                <a:spcPts val="1200"/>
              </a:spcAft>
              <a:buNone/>
            </a:pPr>
            <a:r>
              <a:rPr lang="en-US" sz="2000" dirty="0" smtClean="0">
                <a:solidFill>
                  <a:srgbClr val="1A3178"/>
                </a:solidFill>
                <a:latin typeface="Courier"/>
                <a:cs typeface="Courier"/>
              </a:rPr>
              <a:t>   </a:t>
            </a:r>
            <a:r>
              <a:rPr lang="en-US" sz="2000" dirty="0" err="1" smtClean="0">
                <a:solidFill>
                  <a:srgbClr val="1A3178"/>
                </a:solidFill>
                <a:latin typeface="Courier"/>
                <a:cs typeface="Courier"/>
              </a:rPr>
              <a:t>dirac.submit(j</a:t>
            </a:r>
            <a:r>
              <a:rPr lang="en-US" sz="2000" dirty="0" smtClean="0">
                <a:solidFill>
                  <a:srgbClr val="1A3178"/>
                </a:solidFill>
                <a:latin typeface="Courier"/>
                <a:cs typeface="Courier"/>
              </a:rPr>
              <a:t>) </a:t>
            </a:r>
          </a:p>
          <a:p>
            <a:pPr>
              <a:spcAft>
                <a:spcPts val="1200"/>
              </a:spcAft>
            </a:pPr>
            <a:r>
              <a:rPr lang="en-US" dirty="0" smtClean="0"/>
              <a:t>Log Level:</a:t>
            </a:r>
          </a:p>
          <a:p>
            <a:pPr>
              <a:spcAft>
                <a:spcPts val="1200"/>
              </a:spcAft>
              <a:buNone/>
            </a:pPr>
            <a:r>
              <a:rPr lang="en-US" sz="2000" dirty="0" err="1" smtClean="0">
                <a:solidFill>
                  <a:srgbClr val="1A3178"/>
                </a:solidFill>
                <a:latin typeface="Courier"/>
                <a:cs typeface="Courier"/>
              </a:rPr>
              <a:t>j.setLogLevel('DEBUG</a:t>
            </a:r>
            <a:r>
              <a:rPr lang="en-US" sz="2000" dirty="0" smtClean="0">
                <a:solidFill>
                  <a:srgbClr val="1A3178"/>
                </a:solidFill>
                <a:latin typeface="Courier"/>
                <a:cs typeface="Courier"/>
              </a:rPr>
              <a:t>') </a:t>
            </a:r>
          </a:p>
          <a:p>
            <a:pPr>
              <a:spcAft>
                <a:spcPts val="1200"/>
              </a:spcAft>
            </a:pPr>
            <a:r>
              <a:rPr lang="en-US" dirty="0" smtClean="0"/>
              <a:t>Environment variables:</a:t>
            </a:r>
          </a:p>
          <a:p>
            <a:pPr>
              <a:spcAft>
                <a:spcPts val="1200"/>
              </a:spcAft>
              <a:buNone/>
            </a:pPr>
            <a:r>
              <a:rPr lang="en-US" sz="2000" dirty="0" err="1" smtClean="0">
                <a:solidFill>
                  <a:srgbClr val="1A3178"/>
                </a:solidFill>
                <a:latin typeface="Courier"/>
                <a:cs typeface="Courier"/>
              </a:rPr>
              <a:t>j.setExecutionEnv({'MYVARIABLE':'TOTO</a:t>
            </a:r>
            <a:r>
              <a:rPr lang="en-US" sz="2000" dirty="0" smtClean="0">
                <a:solidFill>
                  <a:srgbClr val="1A3178"/>
                </a:solidFill>
                <a:latin typeface="Courier"/>
                <a:cs typeface="Courier"/>
              </a:rPr>
              <a:t>'}) </a:t>
            </a:r>
          </a:p>
          <a:p>
            <a:pPr>
              <a:spcAft>
                <a:spcPts val="1200"/>
              </a:spcAft>
            </a:pPr>
            <a:endParaRPr lang="en-US" dirty="0"/>
          </a:p>
        </p:txBody>
      </p:sp>
      <p:sp>
        <p:nvSpPr>
          <p:cNvPr id="12" name="Footer Placeholder 11"/>
          <p:cNvSpPr>
            <a:spLocks noGrp="1"/>
          </p:cNvSpPr>
          <p:nvPr>
            <p:ph type="ftr" sz="quarter" idx="11"/>
          </p:nvPr>
        </p:nvSpPr>
        <p:spPr/>
        <p:txBody>
          <a:bodyPr/>
          <a:lstStyle/>
          <a:p>
            <a:r>
              <a:rPr lang="en-US" smtClean="0"/>
              <a:t>DIRAC Tutorial</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60248" y="2838720"/>
            <a:ext cx="8229600" cy="440266"/>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457200" y="3943605"/>
            <a:ext cx="8229600" cy="566748"/>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457200" y="5118845"/>
            <a:ext cx="8229600" cy="983328"/>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457200" y="1761067"/>
            <a:ext cx="8229600" cy="440266"/>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APIs </a:t>
            </a:r>
            <a:br>
              <a:rPr lang="en-US" dirty="0" smtClean="0"/>
            </a:br>
            <a:r>
              <a:rPr lang="en-US" dirty="0" smtClean="0"/>
              <a:t>Handling Data</a:t>
            </a:r>
            <a:endParaRPr lang="en-US" dirty="0"/>
          </a:p>
        </p:txBody>
      </p:sp>
      <p:sp>
        <p:nvSpPr>
          <p:cNvPr id="3" name="Date Placeholder 2"/>
          <p:cNvSpPr>
            <a:spLocks noGrp="1"/>
          </p:cNvSpPr>
          <p:nvPr>
            <p:ph type="dt" sz="half" idx="10"/>
          </p:nvPr>
        </p:nvSpPr>
        <p:spPr/>
        <p:txBody>
          <a:bodyPr/>
          <a:lstStyle/>
          <a:p>
            <a:r>
              <a:rPr lang="en-US" smtClean="0"/>
              <a:t>KEK 10/2012</a:t>
            </a:r>
            <a:endParaRPr lang="en-US"/>
          </a:p>
        </p:txBody>
      </p:sp>
      <p:sp>
        <p:nvSpPr>
          <p:cNvPr id="20" name="Content Placeholder 19"/>
          <p:cNvSpPr>
            <a:spLocks noGrp="1"/>
          </p:cNvSpPr>
          <p:nvPr>
            <p:ph sz="quarter" idx="1"/>
          </p:nvPr>
        </p:nvSpPr>
        <p:spPr/>
        <p:txBody>
          <a:bodyPr>
            <a:normAutofit fontScale="92500"/>
          </a:bodyPr>
          <a:lstStyle/>
          <a:p>
            <a:pPr>
              <a:spcAft>
                <a:spcPts val="1200"/>
              </a:spcAft>
            </a:pPr>
            <a:r>
              <a:rPr lang="en-US" dirty="0" smtClean="0"/>
              <a:t>Input Sandbox</a:t>
            </a:r>
          </a:p>
          <a:p>
            <a:pPr>
              <a:spcAft>
                <a:spcPts val="1200"/>
              </a:spcAft>
              <a:buNone/>
            </a:pPr>
            <a:r>
              <a:rPr lang="en-US" sz="2162" dirty="0" err="1" smtClean="0">
                <a:solidFill>
                  <a:srgbClr val="1A3178"/>
                </a:solidFill>
                <a:latin typeface="Courier"/>
                <a:cs typeface="Courier"/>
              </a:rPr>
              <a:t>j.setInputSandbox(['Input.options</a:t>
            </a:r>
            <a:r>
              <a:rPr lang="en-US" sz="2162" dirty="0" smtClean="0">
                <a:solidFill>
                  <a:srgbClr val="1A3178"/>
                </a:solidFill>
                <a:latin typeface="Courier"/>
                <a:cs typeface="Courier"/>
              </a:rPr>
              <a:t>','*.</a:t>
            </a:r>
            <a:r>
              <a:rPr lang="en-US" sz="2162" dirty="0" err="1" smtClean="0">
                <a:solidFill>
                  <a:srgbClr val="1A3178"/>
                </a:solidFill>
                <a:latin typeface="Courier"/>
                <a:cs typeface="Courier"/>
              </a:rPr>
              <a:t>txt','lib</a:t>
            </a:r>
            <a:r>
              <a:rPr lang="en-US" sz="2162" dirty="0" smtClean="0">
                <a:solidFill>
                  <a:srgbClr val="1A3178"/>
                </a:solidFill>
                <a:latin typeface="Courier"/>
                <a:cs typeface="Courier"/>
              </a:rPr>
              <a:t>/']) </a:t>
            </a:r>
          </a:p>
          <a:p>
            <a:pPr>
              <a:spcAft>
                <a:spcPts val="1200"/>
              </a:spcAft>
            </a:pPr>
            <a:r>
              <a:rPr lang="en-US" dirty="0" smtClean="0"/>
              <a:t>Output Sandbox</a:t>
            </a:r>
          </a:p>
          <a:p>
            <a:pPr>
              <a:spcAft>
                <a:spcPts val="1200"/>
              </a:spcAft>
              <a:buNone/>
            </a:pPr>
            <a:r>
              <a:rPr lang="en-US" sz="2162" dirty="0" err="1" smtClean="0">
                <a:solidFill>
                  <a:srgbClr val="1A3178"/>
                </a:solidFill>
                <a:latin typeface="Courier"/>
                <a:cs typeface="Courier"/>
              </a:rPr>
              <a:t>j.setOutputSandbox</a:t>
            </a:r>
            <a:r>
              <a:rPr lang="en-US" sz="2162" dirty="0" smtClean="0">
                <a:solidFill>
                  <a:srgbClr val="1A3178"/>
                </a:solidFill>
                <a:latin typeface="Courier"/>
                <a:cs typeface="Courier"/>
              </a:rPr>
              <a:t>(['*.</a:t>
            </a:r>
            <a:r>
              <a:rPr lang="en-US" sz="2162" dirty="0" err="1" smtClean="0">
                <a:solidFill>
                  <a:srgbClr val="1A3178"/>
                </a:solidFill>
                <a:latin typeface="Courier"/>
                <a:cs typeface="Courier"/>
              </a:rPr>
              <a:t>log','summary.data</a:t>
            </a:r>
            <a:r>
              <a:rPr lang="en-US" sz="2162" dirty="0" smtClean="0">
                <a:solidFill>
                  <a:srgbClr val="1A3178"/>
                </a:solidFill>
                <a:latin typeface="Courier"/>
                <a:cs typeface="Courier"/>
              </a:rPr>
              <a:t>'])</a:t>
            </a:r>
            <a:r>
              <a:rPr lang="en-US" dirty="0" smtClean="0">
                <a:solidFill>
                  <a:srgbClr val="1A3178"/>
                </a:solidFill>
                <a:latin typeface="Courier"/>
                <a:cs typeface="Courier"/>
              </a:rPr>
              <a:t> </a:t>
            </a:r>
          </a:p>
          <a:p>
            <a:pPr>
              <a:spcAft>
                <a:spcPts val="1200"/>
              </a:spcAft>
            </a:pPr>
            <a:r>
              <a:rPr lang="en-US" dirty="0" smtClean="0"/>
              <a:t>Input Data</a:t>
            </a:r>
          </a:p>
          <a:p>
            <a:pPr>
              <a:spcAft>
                <a:spcPts val="1200"/>
              </a:spcAft>
              <a:buNone/>
            </a:pPr>
            <a:r>
              <a:rPr lang="en-US" sz="2162" dirty="0" err="1" smtClean="0">
                <a:solidFill>
                  <a:srgbClr val="1A3178"/>
                </a:solidFill>
                <a:latin typeface="Courier"/>
                <a:cs typeface="Courier"/>
              </a:rPr>
              <a:t>j.setInputData</a:t>
            </a:r>
            <a:r>
              <a:rPr lang="en-US" sz="2162" dirty="0" smtClean="0">
                <a:solidFill>
                  <a:srgbClr val="1A3178"/>
                </a:solidFill>
                <a:latin typeface="Courier"/>
                <a:cs typeface="Courier"/>
              </a:rPr>
              <a:t>([’/</a:t>
            </a:r>
            <a:r>
              <a:rPr lang="en-US" sz="2162" dirty="0" err="1" smtClean="0">
                <a:solidFill>
                  <a:srgbClr val="1A3178"/>
                </a:solidFill>
                <a:latin typeface="Courier"/>
                <a:cs typeface="Courier"/>
              </a:rPr>
              <a:t>ilc</a:t>
            </a:r>
            <a:r>
              <a:rPr lang="en-US" sz="2162" dirty="0" smtClean="0">
                <a:solidFill>
                  <a:srgbClr val="1A3178"/>
                </a:solidFill>
                <a:latin typeface="Courier"/>
                <a:cs typeface="Courier"/>
              </a:rPr>
              <a:t>/user/s/</a:t>
            </a:r>
            <a:r>
              <a:rPr lang="en-US" sz="2162" dirty="0" err="1" smtClean="0">
                <a:solidFill>
                  <a:srgbClr val="1A3178"/>
                </a:solidFill>
                <a:latin typeface="Courier"/>
                <a:cs typeface="Courier"/>
              </a:rPr>
              <a:t>sposs</a:t>
            </a:r>
            <a:r>
              <a:rPr lang="en-US" sz="2162" dirty="0" smtClean="0">
                <a:solidFill>
                  <a:srgbClr val="1A3178"/>
                </a:solidFill>
                <a:latin typeface="Courier"/>
                <a:cs typeface="Courier"/>
              </a:rPr>
              <a:t>/</a:t>
            </a:r>
            <a:r>
              <a:rPr lang="en-US" sz="2162" dirty="0" err="1" smtClean="0">
                <a:solidFill>
                  <a:srgbClr val="1A3178"/>
                </a:solidFill>
                <a:latin typeface="Courier"/>
                <a:cs typeface="Courier"/>
              </a:rPr>
              <a:t>somefile</a:t>
            </a:r>
            <a:r>
              <a:rPr lang="en-US" sz="2162" dirty="0" smtClean="0">
                <a:solidFill>
                  <a:srgbClr val="1A3178"/>
                </a:solidFill>
                <a:latin typeface="Courier"/>
                <a:cs typeface="Courier"/>
              </a:rPr>
              <a:t>’]) </a:t>
            </a:r>
            <a:endParaRPr lang="en-US" sz="2162" dirty="0" smtClean="0">
              <a:solidFill>
                <a:srgbClr val="1A3178"/>
              </a:solidFill>
              <a:latin typeface="Courier"/>
              <a:cs typeface="Courier"/>
            </a:endParaRPr>
          </a:p>
          <a:p>
            <a:pPr>
              <a:spcAft>
                <a:spcPts val="1200"/>
              </a:spcAft>
            </a:pPr>
            <a:r>
              <a:rPr lang="en-US" dirty="0" smtClean="0"/>
              <a:t>Output Data</a:t>
            </a:r>
          </a:p>
          <a:p>
            <a:pPr>
              <a:spcAft>
                <a:spcPts val="1200"/>
              </a:spcAft>
              <a:buNone/>
            </a:pPr>
            <a:r>
              <a:rPr lang="en-US" sz="2162" dirty="0" smtClean="0">
                <a:solidFill>
                  <a:srgbClr val="1A3178"/>
                </a:solidFill>
                <a:latin typeface="Courier"/>
                <a:cs typeface="Courier"/>
              </a:rPr>
              <a:t>j.setOutputData(['output1.data','output2.data'],</a:t>
            </a:r>
            <a:r>
              <a:rPr lang="en-US" sz="2162" dirty="0" err="1" smtClean="0">
                <a:solidFill>
                  <a:srgbClr val="1A3178"/>
                </a:solidFill>
                <a:latin typeface="Courier"/>
                <a:cs typeface="Courier"/>
              </a:rPr>
              <a:t>outputSE</a:t>
            </a:r>
            <a:r>
              <a:rPr lang="en-US" sz="2162" dirty="0" smtClean="0">
                <a:solidFill>
                  <a:srgbClr val="1A3178"/>
                </a:solidFill>
                <a:latin typeface="Courier"/>
                <a:cs typeface="Courier"/>
              </a:rPr>
              <a:t>=[</a:t>
            </a:r>
            <a:r>
              <a:rPr lang="en-US" sz="2162" dirty="0" smtClean="0">
                <a:solidFill>
                  <a:srgbClr val="1A3178"/>
                </a:solidFill>
                <a:latin typeface="Courier"/>
                <a:cs typeface="Courier"/>
              </a:rPr>
              <a:t>’KEK-SRM'],</a:t>
            </a:r>
            <a:r>
              <a:rPr lang="en-US" sz="2162" dirty="0" err="1" smtClean="0">
                <a:solidFill>
                  <a:srgbClr val="1A3178"/>
                </a:solidFill>
                <a:latin typeface="Courier"/>
                <a:cs typeface="Courier"/>
              </a:rPr>
              <a:t>outputPath</a:t>
            </a:r>
            <a:r>
              <a:rPr lang="en-US" sz="2162" dirty="0" smtClean="0">
                <a:solidFill>
                  <a:srgbClr val="1A3178"/>
                </a:solidFill>
                <a:latin typeface="Courier"/>
                <a:cs typeface="Courier"/>
              </a:rPr>
              <a:t>='</a:t>
            </a:r>
            <a:r>
              <a:rPr lang="en-US" sz="2162" dirty="0" err="1" smtClean="0">
                <a:solidFill>
                  <a:srgbClr val="1A3178"/>
                </a:solidFill>
                <a:latin typeface="Courier"/>
                <a:cs typeface="Courier"/>
              </a:rPr>
              <a:t>MyFirstAnalysis</a:t>
            </a:r>
            <a:r>
              <a:rPr lang="en-US" sz="2162" dirty="0" smtClean="0">
                <a:solidFill>
                  <a:srgbClr val="1A3178"/>
                </a:solidFill>
                <a:latin typeface="Courier"/>
                <a:cs typeface="Courier"/>
              </a:rPr>
              <a:t>’)</a:t>
            </a:r>
          </a:p>
          <a:p>
            <a:endParaRPr lang="en-US" dirty="0"/>
          </a:p>
        </p:txBody>
      </p:sp>
      <p:sp>
        <p:nvSpPr>
          <p:cNvPr id="13" name="Footer Placeholder 12"/>
          <p:cNvSpPr>
            <a:spLocks noGrp="1"/>
          </p:cNvSpPr>
          <p:nvPr>
            <p:ph type="ftr" sz="quarter" idx="11"/>
          </p:nvPr>
        </p:nvSpPr>
        <p:spPr/>
        <p:txBody>
          <a:bodyPr/>
          <a:lstStyle/>
          <a:p>
            <a:r>
              <a:rPr lang="en-US" smtClean="0"/>
              <a:t>DIRAC Tutorial</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57200" y="1219200"/>
            <a:ext cx="8232648" cy="5137150"/>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 name="Title 1"/>
          <p:cNvSpPr>
            <a:spLocks noGrp="1"/>
          </p:cNvSpPr>
          <p:nvPr>
            <p:ph type="title"/>
          </p:nvPr>
        </p:nvSpPr>
        <p:spPr/>
        <p:txBody>
          <a:bodyPr>
            <a:normAutofit fontScale="90000"/>
          </a:bodyPr>
          <a:lstStyle/>
          <a:p>
            <a:r>
              <a:rPr lang="en-US" dirty="0" smtClean="0"/>
              <a:t>APIs </a:t>
            </a:r>
            <a:br>
              <a:rPr lang="en-US" dirty="0" smtClean="0"/>
            </a:br>
            <a:r>
              <a:rPr lang="en-US" dirty="0" smtClean="0"/>
              <a:t>Example</a:t>
            </a:r>
            <a:endParaRPr lang="en-US" dirty="0"/>
          </a:p>
        </p:txBody>
      </p:sp>
      <p:sp>
        <p:nvSpPr>
          <p:cNvPr id="3" name="Date Placeholder 2"/>
          <p:cNvSpPr>
            <a:spLocks noGrp="1"/>
          </p:cNvSpPr>
          <p:nvPr>
            <p:ph type="dt" sz="half" idx="10"/>
          </p:nvPr>
        </p:nvSpPr>
        <p:spPr/>
        <p:txBody>
          <a:bodyPr/>
          <a:lstStyle/>
          <a:p>
            <a:r>
              <a:rPr lang="en-US" smtClean="0"/>
              <a:t>KEK 10/2012</a:t>
            </a:r>
            <a:endParaRPr lang="en-US"/>
          </a:p>
        </p:txBody>
      </p:sp>
      <p:sp>
        <p:nvSpPr>
          <p:cNvPr id="6" name="Content Placeholder 5"/>
          <p:cNvSpPr>
            <a:spLocks noGrp="1"/>
          </p:cNvSpPr>
          <p:nvPr>
            <p:ph sz="quarter" idx="1"/>
          </p:nvPr>
        </p:nvSpPr>
        <p:spPr>
          <a:xfrm>
            <a:off x="457200" y="1219200"/>
            <a:ext cx="8229600" cy="5137150"/>
          </a:xfrm>
        </p:spPr>
        <p:txBody>
          <a:bodyPr>
            <a:noAutofit/>
          </a:bodyPr>
          <a:lstStyle/>
          <a:p>
            <a:pPr marL="273050" indent="-1588">
              <a:buNone/>
            </a:pPr>
            <a:r>
              <a:rPr lang="en-US" sz="1300" dirty="0" smtClean="0">
                <a:solidFill>
                  <a:srgbClr val="1A3178"/>
                </a:solidFill>
                <a:latin typeface="Courier"/>
                <a:cs typeface="Courier"/>
              </a:rPr>
              <a:t>from </a:t>
            </a:r>
            <a:r>
              <a:rPr lang="en-US" sz="1300" dirty="0" err="1" smtClean="0">
                <a:solidFill>
                  <a:srgbClr val="1A3178"/>
                </a:solidFill>
                <a:latin typeface="Courier"/>
                <a:cs typeface="Courier"/>
              </a:rPr>
              <a:t>DIRAC.Interfaces.API.Job</a:t>
            </a:r>
            <a:r>
              <a:rPr lang="en-US" sz="1300" dirty="0" smtClean="0">
                <a:solidFill>
                  <a:srgbClr val="1A3178"/>
                </a:solidFill>
                <a:latin typeface="Courier"/>
                <a:cs typeface="Courier"/>
              </a:rPr>
              <a:t> import Job</a:t>
            </a:r>
          </a:p>
          <a:p>
            <a:pPr marL="273050" indent="-1588">
              <a:buNone/>
            </a:pPr>
            <a:r>
              <a:rPr lang="en-US" sz="1300" dirty="0" smtClean="0">
                <a:solidFill>
                  <a:srgbClr val="1A3178"/>
                </a:solidFill>
                <a:latin typeface="Courier"/>
                <a:cs typeface="Courier"/>
              </a:rPr>
              <a:t>from </a:t>
            </a:r>
            <a:r>
              <a:rPr lang="en-US" sz="1300" dirty="0" err="1" smtClean="0">
                <a:solidFill>
                  <a:srgbClr val="1A3178"/>
                </a:solidFill>
                <a:latin typeface="Courier"/>
                <a:cs typeface="Courier"/>
              </a:rPr>
              <a:t>DIRAC.Interfaces.API.Dirac</a:t>
            </a:r>
            <a:r>
              <a:rPr lang="en-US" sz="1300" dirty="0" smtClean="0">
                <a:solidFill>
                  <a:srgbClr val="1A3178"/>
                </a:solidFill>
                <a:latin typeface="Courier"/>
                <a:cs typeface="Courier"/>
              </a:rPr>
              <a:t> import Dirac </a:t>
            </a:r>
          </a:p>
          <a:p>
            <a:pPr marL="273050" indent="-1588">
              <a:buNone/>
            </a:pPr>
            <a:r>
              <a:rPr lang="en-US" sz="1300" dirty="0" err="1" smtClean="0">
                <a:solidFill>
                  <a:srgbClr val="1A3178"/>
                </a:solidFill>
                <a:latin typeface="Courier"/>
                <a:cs typeface="Courier"/>
              </a:rPr>
              <a:t>j</a:t>
            </a:r>
            <a:r>
              <a:rPr lang="en-US" sz="1300" dirty="0" smtClean="0">
                <a:solidFill>
                  <a:srgbClr val="1A3178"/>
                </a:solidFill>
                <a:latin typeface="Courier"/>
                <a:cs typeface="Courier"/>
              </a:rPr>
              <a:t> = Job()</a:t>
            </a:r>
          </a:p>
          <a:p>
            <a:pPr marL="273050" indent="-1588">
              <a:buNone/>
            </a:pPr>
            <a:r>
              <a:rPr lang="en-US" sz="1300" dirty="0" err="1" smtClean="0">
                <a:solidFill>
                  <a:srgbClr val="1A3178"/>
                </a:solidFill>
                <a:latin typeface="Courier"/>
                <a:cs typeface="Courier"/>
              </a:rPr>
              <a:t>dirac</a:t>
            </a:r>
            <a:r>
              <a:rPr lang="en-US" sz="1300" dirty="0" smtClean="0">
                <a:solidFill>
                  <a:srgbClr val="1A3178"/>
                </a:solidFill>
                <a:latin typeface="Courier"/>
                <a:cs typeface="Courier"/>
              </a:rPr>
              <a:t> = Dirac()</a:t>
            </a:r>
          </a:p>
          <a:p>
            <a:pPr marL="273050" indent="-1588">
              <a:buNone/>
            </a:pPr>
            <a:r>
              <a:rPr lang="en-US" sz="1300" dirty="0" err="1" smtClean="0">
                <a:solidFill>
                  <a:srgbClr val="1A3178"/>
                </a:solidFill>
                <a:latin typeface="Courier"/>
                <a:cs typeface="Courier"/>
              </a:rPr>
              <a:t>j.setName('MyFirstJob</a:t>
            </a:r>
            <a:r>
              <a:rPr lang="en-US" sz="1300" dirty="0" smtClean="0">
                <a:solidFill>
                  <a:srgbClr val="1A3178"/>
                </a:solidFill>
                <a:latin typeface="Courier"/>
                <a:cs typeface="Courier"/>
              </a:rPr>
              <a:t>') </a:t>
            </a:r>
          </a:p>
          <a:p>
            <a:pPr marL="273050" indent="-1588">
              <a:buNone/>
            </a:pPr>
            <a:r>
              <a:rPr lang="en-US" sz="1300" dirty="0" err="1" smtClean="0">
                <a:solidFill>
                  <a:srgbClr val="1A3178"/>
                </a:solidFill>
                <a:latin typeface="Courier"/>
                <a:cs typeface="Courier"/>
              </a:rPr>
              <a:t>j.setOutputSandbox</a:t>
            </a:r>
            <a:r>
              <a:rPr lang="en-US" sz="1300" dirty="0" smtClean="0">
                <a:solidFill>
                  <a:srgbClr val="1A3178"/>
                </a:solidFill>
                <a:latin typeface="Courier"/>
                <a:cs typeface="Courier"/>
              </a:rPr>
              <a:t>(['*.</a:t>
            </a:r>
            <a:r>
              <a:rPr lang="en-US" sz="1300" dirty="0" err="1" smtClean="0">
                <a:solidFill>
                  <a:srgbClr val="1A3178"/>
                </a:solidFill>
                <a:latin typeface="Courier"/>
                <a:cs typeface="Courier"/>
              </a:rPr>
              <a:t>log','summary.data</a:t>
            </a:r>
            <a:r>
              <a:rPr lang="en-US" sz="1300" dirty="0" smtClean="0">
                <a:solidFill>
                  <a:srgbClr val="1A3178"/>
                </a:solidFill>
                <a:latin typeface="Courier"/>
                <a:cs typeface="Courier"/>
              </a:rPr>
              <a:t>'])</a:t>
            </a:r>
          </a:p>
          <a:p>
            <a:pPr marL="273050" indent="-1588">
              <a:buNone/>
            </a:pPr>
            <a:r>
              <a:rPr lang="en-US" sz="1300" dirty="0" smtClean="0">
                <a:solidFill>
                  <a:srgbClr val="1A3178"/>
                </a:solidFill>
                <a:latin typeface="Courier"/>
                <a:cs typeface="Courier"/>
              </a:rPr>
              <a:t>j.setInputData(['/my/logical/file/name1',</a:t>
            </a:r>
          </a:p>
          <a:p>
            <a:pPr marL="273050" indent="-1588">
              <a:buNone/>
            </a:pPr>
            <a:r>
              <a:rPr lang="en-US" sz="1300" dirty="0" smtClean="0">
                <a:solidFill>
                  <a:srgbClr val="1A3178"/>
                </a:solidFill>
                <a:latin typeface="Courier"/>
                <a:cs typeface="Courier"/>
              </a:rPr>
              <a:t>                '/my/logical/file/name2'])</a:t>
            </a:r>
          </a:p>
          <a:p>
            <a:pPr marL="273050" indent="-1588">
              <a:buNone/>
            </a:pPr>
            <a:r>
              <a:rPr lang="en-US" sz="1300" dirty="0" smtClean="0">
                <a:solidFill>
                  <a:srgbClr val="1A3178"/>
                </a:solidFill>
                <a:latin typeface="Courier"/>
                <a:cs typeface="Courier"/>
              </a:rPr>
              <a:t>j.setOutputData(['output1.data','output2.data'],</a:t>
            </a:r>
          </a:p>
          <a:p>
            <a:pPr marL="273050" indent="-1588">
              <a:buNone/>
            </a:pPr>
            <a:r>
              <a:rPr lang="en-US" sz="1300" dirty="0" smtClean="0">
                <a:solidFill>
                  <a:srgbClr val="1A3178"/>
                </a:solidFill>
                <a:latin typeface="Courier"/>
                <a:cs typeface="Courier"/>
              </a:rPr>
              <a:t>                  </a:t>
            </a:r>
            <a:r>
              <a:rPr lang="en-US" sz="1300" dirty="0" err="1" smtClean="0">
                <a:solidFill>
                  <a:srgbClr val="1A3178"/>
                </a:solidFill>
                <a:latin typeface="Courier"/>
                <a:cs typeface="Courier"/>
              </a:rPr>
              <a:t>outputPath</a:t>
            </a:r>
            <a:r>
              <a:rPr lang="en-US" sz="1300" dirty="0" smtClean="0">
                <a:solidFill>
                  <a:srgbClr val="1A3178"/>
                </a:solidFill>
                <a:latin typeface="Courier"/>
                <a:cs typeface="Courier"/>
              </a:rPr>
              <a:t>='</a:t>
            </a:r>
            <a:r>
              <a:rPr lang="en-US" sz="1300" dirty="0" err="1" smtClean="0">
                <a:solidFill>
                  <a:srgbClr val="1A3178"/>
                </a:solidFill>
                <a:latin typeface="Courier"/>
                <a:cs typeface="Courier"/>
              </a:rPr>
              <a:t>MyFirstAnalysis</a:t>
            </a:r>
            <a:r>
              <a:rPr lang="en-US" sz="1300" dirty="0" smtClean="0">
                <a:solidFill>
                  <a:srgbClr val="1A3178"/>
                </a:solidFill>
                <a:latin typeface="Courier"/>
                <a:cs typeface="Courier"/>
              </a:rPr>
              <a:t>')</a:t>
            </a:r>
          </a:p>
          <a:p>
            <a:pPr marL="273050" indent="-1588">
              <a:buNone/>
            </a:pPr>
            <a:r>
              <a:rPr lang="en-US" sz="1300" dirty="0" err="1" smtClean="0">
                <a:solidFill>
                  <a:srgbClr val="1A3178"/>
                </a:solidFill>
                <a:latin typeface="Courier"/>
                <a:cs typeface="Courier"/>
              </a:rPr>
              <a:t>j.setSystemConfig</a:t>
            </a:r>
            <a:r>
              <a:rPr lang="en-US" sz="1300" dirty="0" smtClean="0">
                <a:solidFill>
                  <a:srgbClr val="1A3178"/>
                </a:solidFill>
                <a:latin typeface="Courier"/>
                <a:cs typeface="Courier"/>
              </a:rPr>
              <a:t>(“x86_64-slc5-gcc43-opt") </a:t>
            </a:r>
            <a:endParaRPr lang="en-US" sz="1300" dirty="0" smtClean="0">
              <a:solidFill>
                <a:srgbClr val="1A3178"/>
              </a:solidFill>
              <a:latin typeface="Courier"/>
              <a:cs typeface="Courier"/>
            </a:endParaRPr>
          </a:p>
          <a:p>
            <a:pPr marL="273050" indent="-1588">
              <a:buNone/>
            </a:pPr>
            <a:r>
              <a:rPr lang="en-US" sz="1300" dirty="0" smtClean="0">
                <a:solidFill>
                  <a:srgbClr val="1A3178"/>
                </a:solidFill>
                <a:latin typeface="Courier"/>
                <a:cs typeface="Courier"/>
              </a:rPr>
              <a:t>j.setCPUTime(21600) </a:t>
            </a:r>
          </a:p>
          <a:p>
            <a:pPr marL="273050" indent="-1588">
              <a:buNone/>
            </a:pPr>
            <a:r>
              <a:rPr lang="en-US" sz="1300" dirty="0" smtClean="0">
                <a:solidFill>
                  <a:srgbClr val="1A3178"/>
                </a:solidFill>
                <a:latin typeface="Courier"/>
                <a:cs typeface="Courier"/>
              </a:rPr>
              <a:t>j.setDestination(</a:t>
            </a:r>
            <a:r>
              <a:rPr lang="en-US" sz="1300" dirty="0" smtClean="0">
                <a:solidFill>
                  <a:srgbClr val="1A3178"/>
                </a:solidFill>
                <a:latin typeface="Courier"/>
                <a:cs typeface="Courier"/>
              </a:rPr>
              <a:t>'LCG.KEK.jp') </a:t>
            </a:r>
            <a:endParaRPr lang="en-US" sz="1300" dirty="0" smtClean="0">
              <a:solidFill>
                <a:srgbClr val="1A3178"/>
              </a:solidFill>
              <a:latin typeface="Courier"/>
              <a:cs typeface="Courier"/>
            </a:endParaRPr>
          </a:p>
          <a:p>
            <a:pPr marL="273050" indent="-1588">
              <a:buNone/>
            </a:pPr>
            <a:r>
              <a:rPr lang="en-US" sz="1300" dirty="0" smtClean="0">
                <a:solidFill>
                  <a:srgbClr val="1A3178"/>
                </a:solidFill>
                <a:latin typeface="Courier"/>
                <a:cs typeface="Courier"/>
              </a:rPr>
              <a:t>j.setBannedSites([</a:t>
            </a:r>
            <a:r>
              <a:rPr lang="en-US" sz="1300" dirty="0" smtClean="0">
                <a:solidFill>
                  <a:srgbClr val="1A3178"/>
                </a:solidFill>
                <a:latin typeface="Courier"/>
                <a:cs typeface="Courier"/>
              </a:rPr>
              <a:t>'LCG.CERN.</a:t>
            </a:r>
            <a:r>
              <a:rPr lang="en-US" sz="1300" dirty="0" err="1" smtClean="0">
                <a:solidFill>
                  <a:srgbClr val="1A3178"/>
                </a:solidFill>
                <a:latin typeface="Courier"/>
                <a:cs typeface="Courier"/>
              </a:rPr>
              <a:t>ch</a:t>
            </a:r>
            <a:r>
              <a:rPr lang="en-US" sz="1300" dirty="0" smtClean="0">
                <a:solidFill>
                  <a:srgbClr val="1A3178"/>
                </a:solidFill>
                <a:latin typeface="Courier"/>
                <a:cs typeface="Courier"/>
              </a:rPr>
              <a:t>','LCG.DESY.de']) </a:t>
            </a:r>
            <a:endParaRPr lang="en-US" sz="1300" dirty="0" smtClean="0">
              <a:solidFill>
                <a:srgbClr val="1A3178"/>
              </a:solidFill>
              <a:latin typeface="Courier"/>
              <a:cs typeface="Courier"/>
            </a:endParaRPr>
          </a:p>
          <a:p>
            <a:pPr marL="273050" indent="-1588">
              <a:buNone/>
            </a:pPr>
            <a:r>
              <a:rPr lang="en-US" sz="1300" dirty="0" err="1" smtClean="0">
                <a:solidFill>
                  <a:srgbClr val="1A3178"/>
                </a:solidFill>
                <a:latin typeface="Courier"/>
                <a:cs typeface="Courier"/>
              </a:rPr>
              <a:t>j.setLogLevel('DEBUG</a:t>
            </a:r>
            <a:r>
              <a:rPr lang="en-US" sz="1300" dirty="0" smtClean="0">
                <a:solidFill>
                  <a:srgbClr val="1A3178"/>
                </a:solidFill>
                <a:latin typeface="Courier"/>
                <a:cs typeface="Courier"/>
              </a:rPr>
              <a:t>') </a:t>
            </a:r>
          </a:p>
          <a:p>
            <a:pPr marL="273050" indent="-1588">
              <a:buNone/>
            </a:pPr>
            <a:r>
              <a:rPr lang="en-US" sz="1300" dirty="0" err="1" smtClean="0">
                <a:solidFill>
                  <a:srgbClr val="1A3178"/>
                </a:solidFill>
                <a:latin typeface="Courier"/>
                <a:cs typeface="Courier"/>
              </a:rPr>
              <a:t>j.setExecutionEnv({'MYVARIABLE':'TOTO</a:t>
            </a:r>
            <a:r>
              <a:rPr lang="en-US" sz="1300" dirty="0" smtClean="0">
                <a:solidFill>
                  <a:srgbClr val="1A3178"/>
                </a:solidFill>
                <a:latin typeface="Courier"/>
                <a:cs typeface="Courier"/>
              </a:rPr>
              <a:t>'}) </a:t>
            </a:r>
          </a:p>
          <a:p>
            <a:pPr marL="273050" indent="-1588">
              <a:buNone/>
            </a:pPr>
            <a:r>
              <a:rPr lang="en-US" sz="1300" dirty="0" err="1" smtClean="0">
                <a:solidFill>
                  <a:srgbClr val="1A3178"/>
                </a:solidFill>
                <a:latin typeface="Courier"/>
                <a:cs typeface="Courier"/>
              </a:rPr>
              <a:t>j.setExecutable('echo</a:t>
            </a:r>
            <a:r>
              <a:rPr lang="en-US" sz="1300" dirty="0" smtClean="0">
                <a:solidFill>
                  <a:srgbClr val="1A3178"/>
                </a:solidFill>
                <a:latin typeface="Courier"/>
                <a:cs typeface="Courier"/>
              </a:rPr>
              <a:t> $MYVARIABLE') </a:t>
            </a:r>
          </a:p>
          <a:p>
            <a:pPr marL="273050" indent="-1588">
              <a:buNone/>
            </a:pPr>
            <a:r>
              <a:rPr lang="en-US" sz="1300" dirty="0" smtClean="0">
                <a:solidFill>
                  <a:srgbClr val="1A3178"/>
                </a:solidFill>
                <a:latin typeface="Courier"/>
                <a:cs typeface="Courier"/>
              </a:rPr>
              <a:t>print </a:t>
            </a:r>
            <a:r>
              <a:rPr lang="en-US" sz="1300" dirty="0" err="1" smtClean="0">
                <a:solidFill>
                  <a:srgbClr val="1A3178"/>
                </a:solidFill>
                <a:latin typeface="Courier"/>
                <a:cs typeface="Courier"/>
              </a:rPr>
              <a:t>j._toJDL</a:t>
            </a:r>
            <a:r>
              <a:rPr lang="en-US" sz="1300" dirty="0" smtClean="0">
                <a:solidFill>
                  <a:srgbClr val="1A3178"/>
                </a:solidFill>
                <a:latin typeface="Courier"/>
                <a:cs typeface="Courier"/>
              </a:rPr>
              <a:t>()</a:t>
            </a:r>
          </a:p>
          <a:p>
            <a:pPr marL="273050" indent="-1588">
              <a:buNone/>
            </a:pPr>
            <a:r>
              <a:rPr lang="en-US" sz="1300" dirty="0" err="1" smtClean="0">
                <a:solidFill>
                  <a:srgbClr val="1A3178"/>
                </a:solidFill>
                <a:latin typeface="Courier"/>
                <a:cs typeface="Courier"/>
              </a:rPr>
              <a:t>dirac.submit(j</a:t>
            </a:r>
            <a:r>
              <a:rPr lang="en-US" sz="1300" dirty="0" smtClean="0">
                <a:solidFill>
                  <a:srgbClr val="1A3178"/>
                </a:solidFill>
                <a:latin typeface="Courier"/>
                <a:cs typeface="Courier"/>
              </a:rPr>
              <a:t>) </a:t>
            </a:r>
            <a:endParaRPr lang="en-US" sz="1300" dirty="0">
              <a:solidFill>
                <a:srgbClr val="1A3178"/>
              </a:solidFill>
              <a:latin typeface="Courier"/>
              <a:cs typeface="Courier"/>
            </a:endParaRPr>
          </a:p>
        </p:txBody>
      </p:sp>
      <p:sp>
        <p:nvSpPr>
          <p:cNvPr id="10" name="Footer Placeholder 9"/>
          <p:cNvSpPr>
            <a:spLocks noGrp="1"/>
          </p:cNvSpPr>
          <p:nvPr>
            <p:ph type="ftr" sz="quarter" idx="11"/>
          </p:nvPr>
        </p:nvSpPr>
        <p:spPr/>
        <p:txBody>
          <a:bodyPr/>
          <a:lstStyle/>
          <a:p>
            <a:r>
              <a:rPr lang="en-US" smtClean="0"/>
              <a:t>DIRAC Tutorial</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Origin.thmx</Template>
  <TotalTime>12346</TotalTime>
  <Words>1095</Words>
  <Application>Microsoft Office PowerPoint</Application>
  <PresentationFormat>On-screen Show (4:3)</PresentationFormat>
  <Paragraphs>149</Paragraphs>
  <Slides>13</Slides>
  <Notes>4</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Origin</vt:lpstr>
      <vt:lpstr>DIRAC API</vt:lpstr>
      <vt:lpstr>Overview</vt:lpstr>
      <vt:lpstr>Why APIs are important?</vt:lpstr>
      <vt:lpstr>Why advanced users prefer APIs</vt:lpstr>
      <vt:lpstr>APIs</vt:lpstr>
      <vt:lpstr>APIs  Resources</vt:lpstr>
      <vt:lpstr>APIs  Configurable Job Parameters</vt:lpstr>
      <vt:lpstr>APIs  Handling Data</vt:lpstr>
      <vt:lpstr>APIs  Example</vt:lpstr>
      <vt:lpstr>What is local mode? What is not?</vt:lpstr>
      <vt:lpstr>Local Mode  Example</vt:lpstr>
      <vt:lpstr>Tutorial</vt:lpstr>
      <vt:lpstr>What do you have learnt?</vt:lpstr>
    </vt:vector>
  </TitlesOfParts>
  <Company>Universidad de Los Andes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Management</dc:title>
  <dc:creator>Vanessa Hamar</dc:creator>
  <cp:lastModifiedBy>Stephane Poss</cp:lastModifiedBy>
  <cp:revision>95</cp:revision>
  <cp:lastPrinted>2010-12-07T15:46:04Z</cp:lastPrinted>
  <dcterms:created xsi:type="dcterms:W3CDTF">2011-10-27T05:16:30Z</dcterms:created>
  <dcterms:modified xsi:type="dcterms:W3CDTF">2012-10-08T06:33:51Z</dcterms:modified>
</cp:coreProperties>
</file>