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  <p:sldMasterId id="2147483684" r:id="rId6"/>
  </p:sldMasterIdLst>
  <p:notesMasterIdLst>
    <p:notesMasterId r:id="rId20"/>
  </p:notesMasterIdLst>
  <p:sldIdLst>
    <p:sldId id="405" r:id="rId7"/>
    <p:sldId id="406" r:id="rId8"/>
    <p:sldId id="407" r:id="rId9"/>
    <p:sldId id="408" r:id="rId10"/>
    <p:sldId id="417" r:id="rId11"/>
    <p:sldId id="409" r:id="rId12"/>
    <p:sldId id="410" r:id="rId13"/>
    <p:sldId id="411" r:id="rId14"/>
    <p:sldId id="416" r:id="rId15"/>
    <p:sldId id="412" r:id="rId16"/>
    <p:sldId id="413" r:id="rId17"/>
    <p:sldId id="414" r:id="rId18"/>
    <p:sldId id="415" r:id="rId19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/>
        <a:ea typeface="ヒラギノ角ゴ Pro W3"/>
        <a:cs typeface="ヒラギノ角ゴ Pro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66"/>
    <a:srgbClr val="006600"/>
    <a:srgbClr val="E1E1FF"/>
    <a:srgbClr val="D0EA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86679" autoAdjust="0"/>
  </p:normalViewPr>
  <p:slideViewPr>
    <p:cSldViewPr>
      <p:cViewPr varScale="1">
        <p:scale>
          <a:sx n="60" d="100"/>
          <a:sy n="60" d="100"/>
        </p:scale>
        <p:origin x="-157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C2B9E8-DFDB-40DB-AA00-D2E0DC0AF244}" type="doc">
      <dgm:prSet loTypeId="urn:microsoft.com/office/officeart/2005/8/layout/radial3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4115955-8710-4866-8F58-7D218F82FDF9}">
      <dgm:prSet phldrT="[Text]" custT="1"/>
      <dgm:spPr>
        <a:gradFill rotWithShape="0">
          <a:gsLst>
            <a:gs pos="0">
              <a:srgbClr val="FF0000"/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en-GB" sz="1800" b="1" dirty="0" smtClean="0"/>
            <a:t>Innovative accelerator technology and concepts</a:t>
          </a:r>
          <a:endParaRPr lang="en-GB" sz="1800" dirty="0" smtClean="0"/>
        </a:p>
      </dgm:t>
    </dgm:pt>
    <dgm:pt modelId="{392FB29E-ED31-4BFF-8298-5A37A709CBCB}" type="parTrans" cxnId="{77083B90-DD35-45ED-B0B9-7C70F37D1FA3}">
      <dgm:prSet/>
      <dgm:spPr/>
      <dgm:t>
        <a:bodyPr/>
        <a:lstStyle/>
        <a:p>
          <a:endParaRPr lang="en-GB"/>
        </a:p>
      </dgm:t>
    </dgm:pt>
    <dgm:pt modelId="{72DC353F-449B-424D-9220-07BB83AC683A}" type="sibTrans" cxnId="{77083B90-DD35-45ED-B0B9-7C70F37D1FA3}">
      <dgm:prSet/>
      <dgm:spPr/>
      <dgm:t>
        <a:bodyPr/>
        <a:lstStyle/>
        <a:p>
          <a:endParaRPr lang="en-GB"/>
        </a:p>
      </dgm:t>
    </dgm:pt>
    <dgm:pt modelId="{BEAA628B-B3EC-4B9A-B8E9-4EDF53104909}">
      <dgm:prSet phldrT="[Text]" custT="1"/>
      <dgm:spPr>
        <a:gradFill rotWithShape="0">
          <a:gsLst>
            <a:gs pos="0">
              <a:srgbClr val="FFC000"/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rgbClr val="C00000"/>
          </a:solidFill>
        </a:ln>
      </dgm:spPr>
      <dgm:t>
        <a:bodyPr/>
        <a:lstStyle/>
        <a:p>
          <a:r>
            <a:rPr lang="en-GB" sz="1200" b="1" dirty="0" smtClean="0"/>
            <a:t>Radio Frequency Systems</a:t>
          </a:r>
          <a:endParaRPr lang="en-GB" sz="1200" b="1" dirty="0"/>
        </a:p>
      </dgm:t>
    </dgm:pt>
    <dgm:pt modelId="{0D0BE0AD-3083-48AF-8018-E9A7D9EB0805}" type="parTrans" cxnId="{FBA9087D-00D6-410F-B748-F5FB07A6D549}">
      <dgm:prSet/>
      <dgm:spPr/>
      <dgm:t>
        <a:bodyPr/>
        <a:lstStyle/>
        <a:p>
          <a:endParaRPr lang="en-GB"/>
        </a:p>
      </dgm:t>
    </dgm:pt>
    <dgm:pt modelId="{089CBB57-3E51-40D4-A6EC-CC50AF226FE9}" type="sibTrans" cxnId="{FBA9087D-00D6-410F-B748-F5FB07A6D549}">
      <dgm:prSet/>
      <dgm:spPr/>
      <dgm:t>
        <a:bodyPr/>
        <a:lstStyle/>
        <a:p>
          <a:endParaRPr lang="en-GB"/>
        </a:p>
      </dgm:t>
    </dgm:pt>
    <dgm:pt modelId="{4F031265-0429-494D-B90E-7E4E99762731}">
      <dgm:prSet phldrT="[Text]" custT="1"/>
      <dgm:spPr>
        <a:gradFill rotWithShape="0">
          <a:gsLst>
            <a:gs pos="0">
              <a:srgbClr val="92D050"/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rgbClr val="C00000"/>
          </a:solidFill>
        </a:ln>
      </dgm:spPr>
      <dgm:t>
        <a:bodyPr/>
        <a:lstStyle/>
        <a:p>
          <a:r>
            <a:rPr lang="en-GB" sz="1200" b="1" dirty="0" smtClean="0"/>
            <a:t>Vacuum Systems</a:t>
          </a:r>
          <a:endParaRPr lang="en-GB" sz="1200" b="1" dirty="0"/>
        </a:p>
      </dgm:t>
    </dgm:pt>
    <dgm:pt modelId="{57ACA474-8BF1-4780-A118-CDC3F066CE01}" type="parTrans" cxnId="{6C9C227F-CA37-4D15-8F9D-ADD8D873C092}">
      <dgm:prSet/>
      <dgm:spPr/>
      <dgm:t>
        <a:bodyPr/>
        <a:lstStyle/>
        <a:p>
          <a:endParaRPr lang="en-GB"/>
        </a:p>
      </dgm:t>
    </dgm:pt>
    <dgm:pt modelId="{EE4CB804-2DB1-4662-89B5-B0D9A132B095}" type="sibTrans" cxnId="{6C9C227F-CA37-4D15-8F9D-ADD8D873C092}">
      <dgm:prSet/>
      <dgm:spPr/>
      <dgm:t>
        <a:bodyPr/>
        <a:lstStyle/>
        <a:p>
          <a:endParaRPr lang="en-GB"/>
        </a:p>
      </dgm:t>
    </dgm:pt>
    <dgm:pt modelId="{F687810D-20FE-4658-A350-17FBC5E9C969}">
      <dgm:prSet phldrT="[Text]" custT="1"/>
      <dgm:spPr>
        <a:gradFill rotWithShape="0">
          <a:gsLst>
            <a:gs pos="0">
              <a:srgbClr val="00B0F0"/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rgbClr val="C00000"/>
          </a:solidFill>
        </a:ln>
      </dgm:spPr>
      <dgm:t>
        <a:bodyPr/>
        <a:lstStyle/>
        <a:p>
          <a:r>
            <a:rPr lang="en-GB" sz="1200" b="1" dirty="0" smtClean="0"/>
            <a:t>Magnet Systems</a:t>
          </a:r>
          <a:endParaRPr lang="en-GB" sz="1200" b="1" dirty="0"/>
        </a:p>
      </dgm:t>
    </dgm:pt>
    <dgm:pt modelId="{3D06B3C6-7883-4958-9880-B94C2CF9A59F}" type="parTrans" cxnId="{30BBC4A8-38F4-4E48-9ACA-874657B8316F}">
      <dgm:prSet/>
      <dgm:spPr/>
      <dgm:t>
        <a:bodyPr/>
        <a:lstStyle/>
        <a:p>
          <a:endParaRPr lang="en-GB"/>
        </a:p>
      </dgm:t>
    </dgm:pt>
    <dgm:pt modelId="{CA8BD14C-2AC6-471D-9775-07642CF465B8}" type="sibTrans" cxnId="{30BBC4A8-38F4-4E48-9ACA-874657B8316F}">
      <dgm:prSet/>
      <dgm:spPr/>
      <dgm:t>
        <a:bodyPr/>
        <a:lstStyle/>
        <a:p>
          <a:endParaRPr lang="en-GB"/>
        </a:p>
      </dgm:t>
    </dgm:pt>
    <dgm:pt modelId="{BF505140-4EF7-4294-8C0C-24A9FF908C2F}">
      <dgm:prSet phldrT="[Text]" custT="1"/>
      <dgm:spPr>
        <a:gradFill rotWithShape="0">
          <a:gsLst>
            <a:gs pos="0">
              <a:schemeClr val="accent2">
                <a:lumMod val="75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rgbClr val="C00000"/>
          </a:solidFill>
        </a:ln>
      </dgm:spPr>
      <dgm:t>
        <a:bodyPr/>
        <a:lstStyle/>
        <a:p>
          <a:r>
            <a:rPr lang="en-GB" sz="1200" b="1" dirty="0" smtClean="0"/>
            <a:t>Photo-Cathodes</a:t>
          </a:r>
          <a:endParaRPr lang="en-GB" sz="1200" b="1" dirty="0"/>
        </a:p>
      </dgm:t>
    </dgm:pt>
    <dgm:pt modelId="{8214AD13-28AC-4DD8-87B5-11652C9F27F2}" type="parTrans" cxnId="{AAA389B8-B5AE-4ACF-9AEE-F5CC2A04B8AF}">
      <dgm:prSet/>
      <dgm:spPr/>
      <dgm:t>
        <a:bodyPr/>
        <a:lstStyle/>
        <a:p>
          <a:endParaRPr lang="en-GB"/>
        </a:p>
      </dgm:t>
    </dgm:pt>
    <dgm:pt modelId="{FBCC7D2B-D1C7-40E0-AF0A-7961C6E02C6E}" type="sibTrans" cxnId="{AAA389B8-B5AE-4ACF-9AEE-F5CC2A04B8AF}">
      <dgm:prSet/>
      <dgm:spPr/>
      <dgm:t>
        <a:bodyPr/>
        <a:lstStyle/>
        <a:p>
          <a:endParaRPr lang="en-GB"/>
        </a:p>
      </dgm:t>
    </dgm:pt>
    <dgm:pt modelId="{62B05C89-6E9E-4405-9690-59D0186E4E71}">
      <dgm:prSet custT="1"/>
      <dgm:spPr>
        <a:gradFill rotWithShape="0">
          <a:gsLst>
            <a:gs pos="0">
              <a:srgbClr val="FFFF00"/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rgbClr val="C00000"/>
          </a:solidFill>
        </a:ln>
      </dgm:spPr>
      <dgm:t>
        <a:bodyPr/>
        <a:lstStyle/>
        <a:p>
          <a:r>
            <a:rPr lang="en-GB" sz="1200" b="1" dirty="0" smtClean="0"/>
            <a:t>Modelling &amp; Simulation</a:t>
          </a:r>
          <a:endParaRPr lang="en-GB" sz="1200" b="1" dirty="0"/>
        </a:p>
      </dgm:t>
    </dgm:pt>
    <dgm:pt modelId="{C95C8271-7D9E-4496-B527-C4409E0A2D45}" type="parTrans" cxnId="{A1698E81-C4AE-4D43-AC6B-F55DA5C360CD}">
      <dgm:prSet/>
      <dgm:spPr/>
      <dgm:t>
        <a:bodyPr/>
        <a:lstStyle/>
        <a:p>
          <a:endParaRPr lang="en-GB"/>
        </a:p>
      </dgm:t>
    </dgm:pt>
    <dgm:pt modelId="{383C8F07-B7D1-47A4-8001-4FC964BE39DE}" type="sibTrans" cxnId="{A1698E81-C4AE-4D43-AC6B-F55DA5C360CD}">
      <dgm:prSet/>
      <dgm:spPr/>
      <dgm:t>
        <a:bodyPr/>
        <a:lstStyle/>
        <a:p>
          <a:endParaRPr lang="en-GB"/>
        </a:p>
      </dgm:t>
    </dgm:pt>
    <dgm:pt modelId="{316E8E43-B5D6-4ABD-9FE9-5DC868F94A98}">
      <dgm:prSet custT="1"/>
      <dgm:spPr>
        <a:gradFill rotWithShape="0">
          <a:gsLst>
            <a:gs pos="0">
              <a:schemeClr val="accent3">
                <a:lumMod val="5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rgbClr val="C00000"/>
          </a:solidFill>
        </a:ln>
      </dgm:spPr>
      <dgm:t>
        <a:bodyPr/>
        <a:lstStyle/>
        <a:p>
          <a:r>
            <a:rPr lang="en-GB" sz="1200" b="1" dirty="0" smtClean="0"/>
            <a:t>Visualisation</a:t>
          </a:r>
          <a:endParaRPr lang="en-GB" sz="1200" b="1" dirty="0"/>
        </a:p>
      </dgm:t>
    </dgm:pt>
    <dgm:pt modelId="{B07835F4-A1F6-4F4A-97E6-16CFFC8633D4}" type="parTrans" cxnId="{CA033A13-03F7-4083-A323-128A72D6F0A1}">
      <dgm:prSet/>
      <dgm:spPr/>
      <dgm:t>
        <a:bodyPr/>
        <a:lstStyle/>
        <a:p>
          <a:endParaRPr lang="en-GB"/>
        </a:p>
      </dgm:t>
    </dgm:pt>
    <dgm:pt modelId="{AE0579B2-B161-45EC-BBF6-CCF8C9524437}" type="sibTrans" cxnId="{CA033A13-03F7-4083-A323-128A72D6F0A1}">
      <dgm:prSet/>
      <dgm:spPr/>
      <dgm:t>
        <a:bodyPr/>
        <a:lstStyle/>
        <a:p>
          <a:endParaRPr lang="en-GB"/>
        </a:p>
      </dgm:t>
    </dgm:pt>
    <dgm:pt modelId="{A3823AE0-D358-4FD5-B732-68721DAD4F9B}">
      <dgm:prSet custT="1"/>
      <dgm:spPr>
        <a:gradFill rotWithShape="0">
          <a:gsLst>
            <a:gs pos="0">
              <a:srgbClr val="7030A0"/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  <a:ln>
          <a:solidFill>
            <a:srgbClr val="C00000"/>
          </a:solidFill>
        </a:ln>
      </dgm:spPr>
      <dgm:t>
        <a:bodyPr/>
        <a:lstStyle/>
        <a:p>
          <a:r>
            <a:rPr lang="en-GB" sz="1200" b="1" dirty="0" smtClean="0"/>
            <a:t>Collaborative Design</a:t>
          </a:r>
          <a:endParaRPr lang="en-GB" sz="1200" b="1" dirty="0"/>
        </a:p>
      </dgm:t>
    </dgm:pt>
    <dgm:pt modelId="{0BF5BB1E-51C1-4DAA-8604-6F02D3D03F40}" type="parTrans" cxnId="{200668F1-54BF-44CD-A950-BA683D8450A6}">
      <dgm:prSet/>
      <dgm:spPr/>
      <dgm:t>
        <a:bodyPr/>
        <a:lstStyle/>
        <a:p>
          <a:endParaRPr lang="en-GB"/>
        </a:p>
      </dgm:t>
    </dgm:pt>
    <dgm:pt modelId="{A4EF57F7-289E-4706-AAF4-B83884E500ED}" type="sibTrans" cxnId="{200668F1-54BF-44CD-A950-BA683D8450A6}">
      <dgm:prSet/>
      <dgm:spPr/>
      <dgm:t>
        <a:bodyPr/>
        <a:lstStyle/>
        <a:p>
          <a:endParaRPr lang="en-GB"/>
        </a:p>
      </dgm:t>
    </dgm:pt>
    <dgm:pt modelId="{B4645C98-AF6B-48DE-9D41-86B8F5DBC0BF}" type="pres">
      <dgm:prSet presAssocID="{99C2B9E8-DFDB-40DB-AA00-D2E0DC0AF24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B97A452-F3FF-4CEE-8463-3BD4898E7227}" type="pres">
      <dgm:prSet presAssocID="{99C2B9E8-DFDB-40DB-AA00-D2E0DC0AF244}" presName="radial" presStyleCnt="0">
        <dgm:presLayoutVars>
          <dgm:animLvl val="ctr"/>
        </dgm:presLayoutVars>
      </dgm:prSet>
      <dgm:spPr/>
    </dgm:pt>
    <dgm:pt modelId="{3406C5DB-D57B-41CB-9391-6EEA4AFEBEA4}" type="pres">
      <dgm:prSet presAssocID="{24115955-8710-4866-8F58-7D218F82FDF9}" presName="centerShape" presStyleLbl="vennNode1" presStyleIdx="0" presStyleCnt="8"/>
      <dgm:spPr/>
      <dgm:t>
        <a:bodyPr/>
        <a:lstStyle/>
        <a:p>
          <a:endParaRPr lang="en-GB"/>
        </a:p>
      </dgm:t>
    </dgm:pt>
    <dgm:pt modelId="{933AA410-3259-4F70-BA2C-121A979854FC}" type="pres">
      <dgm:prSet presAssocID="{BEAA628B-B3EC-4B9A-B8E9-4EDF53104909}" presName="node" presStyleLbl="vennNode1" presStyleIdx="1" presStyleCnt="8" custScaleX="110000" custScaleY="11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DFFF495-72CC-4265-9FF7-80B458D9301F}" type="pres">
      <dgm:prSet presAssocID="{4F031265-0429-494D-B90E-7E4E99762731}" presName="node" presStyleLbl="vennNode1" presStyleIdx="2" presStyleCnt="8" custScaleX="110000" custScaleY="11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62DD380-8C16-4F5E-B793-7C55E8A610DC}" type="pres">
      <dgm:prSet presAssocID="{F687810D-20FE-4658-A350-17FBC5E9C969}" presName="node" presStyleLbl="vennNode1" presStyleIdx="3" presStyleCnt="8" custScaleX="110000" custScaleY="11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3380E3B-83A6-49B2-B568-B6F935BB1ADF}" type="pres">
      <dgm:prSet presAssocID="{BF505140-4EF7-4294-8C0C-24A9FF908C2F}" presName="node" presStyleLbl="vennNode1" presStyleIdx="4" presStyleCnt="8" custScaleX="110000" custScaleY="11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218DB97-D08D-43D3-A404-7E6CF7786DE8}" type="pres">
      <dgm:prSet presAssocID="{62B05C89-6E9E-4405-9690-59D0186E4E71}" presName="node" presStyleLbl="vennNode1" presStyleIdx="5" presStyleCnt="8" custScaleX="110000" custScaleY="11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EB7126B-F053-47DC-AA4F-EDFC5E48CAC0}" type="pres">
      <dgm:prSet presAssocID="{316E8E43-B5D6-4ABD-9FE9-5DC868F94A98}" presName="node" presStyleLbl="vennNode1" presStyleIdx="6" presStyleCnt="8" custScaleX="110000" custScaleY="11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376783-A16F-4405-A783-71073D902DA1}" type="pres">
      <dgm:prSet presAssocID="{A3823AE0-D358-4FD5-B732-68721DAD4F9B}" presName="node" presStyleLbl="vennNode1" presStyleIdx="7" presStyleCnt="8" custScaleX="110000" custScaleY="11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AA389B8-B5AE-4ACF-9AEE-F5CC2A04B8AF}" srcId="{24115955-8710-4866-8F58-7D218F82FDF9}" destId="{BF505140-4EF7-4294-8C0C-24A9FF908C2F}" srcOrd="3" destOrd="0" parTransId="{8214AD13-28AC-4DD8-87B5-11652C9F27F2}" sibTransId="{FBCC7D2B-D1C7-40E0-AF0A-7961C6E02C6E}"/>
    <dgm:cxn modelId="{77083B90-DD35-45ED-B0B9-7C70F37D1FA3}" srcId="{99C2B9E8-DFDB-40DB-AA00-D2E0DC0AF244}" destId="{24115955-8710-4866-8F58-7D218F82FDF9}" srcOrd="0" destOrd="0" parTransId="{392FB29E-ED31-4BFF-8298-5A37A709CBCB}" sibTransId="{72DC353F-449B-424D-9220-07BB83AC683A}"/>
    <dgm:cxn modelId="{B8285159-EAB1-4D4A-81EE-EC5134AF6796}" type="presOf" srcId="{99C2B9E8-DFDB-40DB-AA00-D2E0DC0AF244}" destId="{B4645C98-AF6B-48DE-9D41-86B8F5DBC0BF}" srcOrd="0" destOrd="0" presId="urn:microsoft.com/office/officeart/2005/8/layout/radial3"/>
    <dgm:cxn modelId="{A1698E81-C4AE-4D43-AC6B-F55DA5C360CD}" srcId="{24115955-8710-4866-8F58-7D218F82FDF9}" destId="{62B05C89-6E9E-4405-9690-59D0186E4E71}" srcOrd="4" destOrd="0" parTransId="{C95C8271-7D9E-4496-B527-C4409E0A2D45}" sibTransId="{383C8F07-B7D1-47A4-8001-4FC964BE39DE}"/>
    <dgm:cxn modelId="{342D507D-87CF-45EF-A38A-78F33278D2B3}" type="presOf" srcId="{BF505140-4EF7-4294-8C0C-24A9FF908C2F}" destId="{A3380E3B-83A6-49B2-B568-B6F935BB1ADF}" srcOrd="0" destOrd="0" presId="urn:microsoft.com/office/officeart/2005/8/layout/radial3"/>
    <dgm:cxn modelId="{3F640EE9-3A19-465F-9399-914D1B0978DA}" type="presOf" srcId="{4F031265-0429-494D-B90E-7E4E99762731}" destId="{1DFFF495-72CC-4265-9FF7-80B458D9301F}" srcOrd="0" destOrd="0" presId="urn:microsoft.com/office/officeart/2005/8/layout/radial3"/>
    <dgm:cxn modelId="{48725388-B078-47B0-BA8A-37D4A43B5E30}" type="presOf" srcId="{A3823AE0-D358-4FD5-B732-68721DAD4F9B}" destId="{69376783-A16F-4405-A783-71073D902DA1}" srcOrd="0" destOrd="0" presId="urn:microsoft.com/office/officeart/2005/8/layout/radial3"/>
    <dgm:cxn modelId="{E7CF4DEA-C3C3-4CFE-A496-C25346DF07C6}" type="presOf" srcId="{316E8E43-B5D6-4ABD-9FE9-5DC868F94A98}" destId="{1EB7126B-F053-47DC-AA4F-EDFC5E48CAC0}" srcOrd="0" destOrd="0" presId="urn:microsoft.com/office/officeart/2005/8/layout/radial3"/>
    <dgm:cxn modelId="{30BBC4A8-38F4-4E48-9ACA-874657B8316F}" srcId="{24115955-8710-4866-8F58-7D218F82FDF9}" destId="{F687810D-20FE-4658-A350-17FBC5E9C969}" srcOrd="2" destOrd="0" parTransId="{3D06B3C6-7883-4958-9880-B94C2CF9A59F}" sibTransId="{CA8BD14C-2AC6-471D-9775-07642CF465B8}"/>
    <dgm:cxn modelId="{6C9C227F-CA37-4D15-8F9D-ADD8D873C092}" srcId="{24115955-8710-4866-8F58-7D218F82FDF9}" destId="{4F031265-0429-494D-B90E-7E4E99762731}" srcOrd="1" destOrd="0" parTransId="{57ACA474-8BF1-4780-A118-CDC3F066CE01}" sibTransId="{EE4CB804-2DB1-4662-89B5-B0D9A132B095}"/>
    <dgm:cxn modelId="{CA033A13-03F7-4083-A323-128A72D6F0A1}" srcId="{24115955-8710-4866-8F58-7D218F82FDF9}" destId="{316E8E43-B5D6-4ABD-9FE9-5DC868F94A98}" srcOrd="5" destOrd="0" parTransId="{B07835F4-A1F6-4F4A-97E6-16CFFC8633D4}" sibTransId="{AE0579B2-B161-45EC-BBF6-CCF8C9524437}"/>
    <dgm:cxn modelId="{1AB7E6FA-3D47-4D98-A83D-D340C7A160AD}" type="presOf" srcId="{F687810D-20FE-4658-A350-17FBC5E9C969}" destId="{D62DD380-8C16-4F5E-B793-7C55E8A610DC}" srcOrd="0" destOrd="0" presId="urn:microsoft.com/office/officeart/2005/8/layout/radial3"/>
    <dgm:cxn modelId="{1808B7F9-A56E-4488-BEC9-C38B622EB33A}" type="presOf" srcId="{24115955-8710-4866-8F58-7D218F82FDF9}" destId="{3406C5DB-D57B-41CB-9391-6EEA4AFEBEA4}" srcOrd="0" destOrd="0" presId="urn:microsoft.com/office/officeart/2005/8/layout/radial3"/>
    <dgm:cxn modelId="{93711943-6DE7-4331-A10E-2509022DA122}" type="presOf" srcId="{62B05C89-6E9E-4405-9690-59D0186E4E71}" destId="{9218DB97-D08D-43D3-A404-7E6CF7786DE8}" srcOrd="0" destOrd="0" presId="urn:microsoft.com/office/officeart/2005/8/layout/radial3"/>
    <dgm:cxn modelId="{B28DF4DA-9D56-43B6-B9C1-5349EF78C6EF}" type="presOf" srcId="{BEAA628B-B3EC-4B9A-B8E9-4EDF53104909}" destId="{933AA410-3259-4F70-BA2C-121A979854FC}" srcOrd="0" destOrd="0" presId="urn:microsoft.com/office/officeart/2005/8/layout/radial3"/>
    <dgm:cxn modelId="{FBA9087D-00D6-410F-B748-F5FB07A6D549}" srcId="{24115955-8710-4866-8F58-7D218F82FDF9}" destId="{BEAA628B-B3EC-4B9A-B8E9-4EDF53104909}" srcOrd="0" destOrd="0" parTransId="{0D0BE0AD-3083-48AF-8018-E9A7D9EB0805}" sibTransId="{089CBB57-3E51-40D4-A6EC-CC50AF226FE9}"/>
    <dgm:cxn modelId="{200668F1-54BF-44CD-A950-BA683D8450A6}" srcId="{24115955-8710-4866-8F58-7D218F82FDF9}" destId="{A3823AE0-D358-4FD5-B732-68721DAD4F9B}" srcOrd="6" destOrd="0" parTransId="{0BF5BB1E-51C1-4DAA-8604-6F02D3D03F40}" sibTransId="{A4EF57F7-289E-4706-AAF4-B83884E500ED}"/>
    <dgm:cxn modelId="{6618A6BC-ACBF-40DA-AF8C-716CFAA7343F}" type="presParOf" srcId="{B4645C98-AF6B-48DE-9D41-86B8F5DBC0BF}" destId="{2B97A452-F3FF-4CEE-8463-3BD4898E7227}" srcOrd="0" destOrd="0" presId="urn:microsoft.com/office/officeart/2005/8/layout/radial3"/>
    <dgm:cxn modelId="{27540D64-F305-475B-8EEA-158FBF45EC52}" type="presParOf" srcId="{2B97A452-F3FF-4CEE-8463-3BD4898E7227}" destId="{3406C5DB-D57B-41CB-9391-6EEA4AFEBEA4}" srcOrd="0" destOrd="0" presId="urn:microsoft.com/office/officeart/2005/8/layout/radial3"/>
    <dgm:cxn modelId="{FA5B33C5-5F98-42C9-8C99-CEA2BCA708E1}" type="presParOf" srcId="{2B97A452-F3FF-4CEE-8463-3BD4898E7227}" destId="{933AA410-3259-4F70-BA2C-121A979854FC}" srcOrd="1" destOrd="0" presId="urn:microsoft.com/office/officeart/2005/8/layout/radial3"/>
    <dgm:cxn modelId="{5C3B4DDB-149B-43E3-84C6-9A47EC012F7B}" type="presParOf" srcId="{2B97A452-F3FF-4CEE-8463-3BD4898E7227}" destId="{1DFFF495-72CC-4265-9FF7-80B458D9301F}" srcOrd="2" destOrd="0" presId="urn:microsoft.com/office/officeart/2005/8/layout/radial3"/>
    <dgm:cxn modelId="{69E4A30C-819A-431A-A53C-327218BB6A76}" type="presParOf" srcId="{2B97A452-F3FF-4CEE-8463-3BD4898E7227}" destId="{D62DD380-8C16-4F5E-B793-7C55E8A610DC}" srcOrd="3" destOrd="0" presId="urn:microsoft.com/office/officeart/2005/8/layout/radial3"/>
    <dgm:cxn modelId="{CC6DA99E-A86C-49BC-8676-47E1A96D3DAA}" type="presParOf" srcId="{2B97A452-F3FF-4CEE-8463-3BD4898E7227}" destId="{A3380E3B-83A6-49B2-B568-B6F935BB1ADF}" srcOrd="4" destOrd="0" presId="urn:microsoft.com/office/officeart/2005/8/layout/radial3"/>
    <dgm:cxn modelId="{264BF563-9C49-4453-9196-AE5537C40A45}" type="presParOf" srcId="{2B97A452-F3FF-4CEE-8463-3BD4898E7227}" destId="{9218DB97-D08D-43D3-A404-7E6CF7786DE8}" srcOrd="5" destOrd="0" presId="urn:microsoft.com/office/officeart/2005/8/layout/radial3"/>
    <dgm:cxn modelId="{C7C66504-1C62-4789-B2D5-F8BBBBB409F1}" type="presParOf" srcId="{2B97A452-F3FF-4CEE-8463-3BD4898E7227}" destId="{1EB7126B-F053-47DC-AA4F-EDFC5E48CAC0}" srcOrd="6" destOrd="0" presId="urn:microsoft.com/office/officeart/2005/8/layout/radial3"/>
    <dgm:cxn modelId="{2B6C43A9-5B7F-4BE7-B1CE-FFBDC242AF2F}" type="presParOf" srcId="{2B97A452-F3FF-4CEE-8463-3BD4898E7227}" destId="{69376783-A16F-4405-A783-71073D902DA1}" srcOrd="7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06C5DB-D57B-41CB-9391-6EEA4AFEBEA4}">
      <dsp:nvSpPr>
        <dsp:cNvPr id="0" name=""/>
        <dsp:cNvSpPr/>
      </dsp:nvSpPr>
      <dsp:spPr>
        <a:xfrm>
          <a:off x="2393844" y="1189496"/>
          <a:ext cx="2845159" cy="2845159"/>
        </a:xfrm>
        <a:prstGeom prst="ellipse">
          <a:avLst/>
        </a:prstGeom>
        <a:gradFill rotWithShape="0">
          <a:gsLst>
            <a:gs pos="0">
              <a:srgbClr val="FF0000"/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chemeClr val="accent2">
              <a:lumMod val="75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Innovative accelerator technology and concepts</a:t>
          </a:r>
          <a:endParaRPr lang="en-GB" sz="1800" kern="1200" dirty="0" smtClean="0"/>
        </a:p>
      </dsp:txBody>
      <dsp:txXfrm>
        <a:off x="2810508" y="1606160"/>
        <a:ext cx="2011831" cy="2011831"/>
      </dsp:txXfrm>
    </dsp:sp>
    <dsp:sp modelId="{933AA410-3259-4F70-BA2C-121A979854FC}">
      <dsp:nvSpPr>
        <dsp:cNvPr id="0" name=""/>
        <dsp:cNvSpPr/>
      </dsp:nvSpPr>
      <dsp:spPr>
        <a:xfrm>
          <a:off x="3034005" y="-24240"/>
          <a:ext cx="1564837" cy="1564837"/>
        </a:xfrm>
        <a:prstGeom prst="ellipse">
          <a:avLst/>
        </a:prstGeom>
        <a:gradFill rotWithShape="0">
          <a:gsLst>
            <a:gs pos="0">
              <a:srgbClr val="FFC000"/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rgbClr val="C0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/>
            <a:t>Radio Frequency Systems</a:t>
          </a:r>
          <a:endParaRPr lang="en-GB" sz="1200" b="1" kern="1200" dirty="0"/>
        </a:p>
      </dsp:txBody>
      <dsp:txXfrm>
        <a:off x="3263170" y="204925"/>
        <a:ext cx="1106507" cy="1106507"/>
      </dsp:txXfrm>
    </dsp:sp>
    <dsp:sp modelId="{1DFFF495-72CC-4265-9FF7-80B458D9301F}">
      <dsp:nvSpPr>
        <dsp:cNvPr id="0" name=""/>
        <dsp:cNvSpPr/>
      </dsp:nvSpPr>
      <dsp:spPr>
        <a:xfrm>
          <a:off x="4483441" y="673770"/>
          <a:ext cx="1564837" cy="1564837"/>
        </a:xfrm>
        <a:prstGeom prst="ellipse">
          <a:avLst/>
        </a:prstGeom>
        <a:gradFill rotWithShape="0">
          <a:gsLst>
            <a:gs pos="0">
              <a:srgbClr val="92D050"/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rgbClr val="C0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/>
            <a:t>Vacuum Systems</a:t>
          </a:r>
          <a:endParaRPr lang="en-GB" sz="1200" b="1" kern="1200" dirty="0"/>
        </a:p>
      </dsp:txBody>
      <dsp:txXfrm>
        <a:off x="4712606" y="902935"/>
        <a:ext cx="1106507" cy="1106507"/>
      </dsp:txXfrm>
    </dsp:sp>
    <dsp:sp modelId="{D62DD380-8C16-4F5E-B793-7C55E8A610DC}">
      <dsp:nvSpPr>
        <dsp:cNvPr id="0" name=""/>
        <dsp:cNvSpPr/>
      </dsp:nvSpPr>
      <dsp:spPr>
        <a:xfrm>
          <a:off x="4841422" y="2242189"/>
          <a:ext cx="1564837" cy="1564837"/>
        </a:xfrm>
        <a:prstGeom prst="ellipse">
          <a:avLst/>
        </a:prstGeom>
        <a:gradFill rotWithShape="0">
          <a:gsLst>
            <a:gs pos="0">
              <a:srgbClr val="00B0F0"/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rgbClr val="C0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/>
            <a:t>Magnet Systems</a:t>
          </a:r>
          <a:endParaRPr lang="en-GB" sz="1200" b="1" kern="1200" dirty="0"/>
        </a:p>
      </dsp:txBody>
      <dsp:txXfrm>
        <a:off x="5070587" y="2471354"/>
        <a:ext cx="1106507" cy="1106507"/>
      </dsp:txXfrm>
    </dsp:sp>
    <dsp:sp modelId="{A3380E3B-83A6-49B2-B568-B6F935BB1ADF}">
      <dsp:nvSpPr>
        <dsp:cNvPr id="0" name=""/>
        <dsp:cNvSpPr/>
      </dsp:nvSpPr>
      <dsp:spPr>
        <a:xfrm>
          <a:off x="3838381" y="3499963"/>
          <a:ext cx="1564837" cy="1564837"/>
        </a:xfrm>
        <a:prstGeom prst="ellipse">
          <a:avLst/>
        </a:prstGeom>
        <a:gradFill rotWithShape="0">
          <a:gsLst>
            <a:gs pos="0">
              <a:schemeClr val="accent2">
                <a:lumMod val="75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rgbClr val="C0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/>
            <a:t>Photo-Cathodes</a:t>
          </a:r>
          <a:endParaRPr lang="en-GB" sz="1200" b="1" kern="1200" dirty="0"/>
        </a:p>
      </dsp:txBody>
      <dsp:txXfrm>
        <a:off x="4067546" y="3729128"/>
        <a:ext cx="1106507" cy="1106507"/>
      </dsp:txXfrm>
    </dsp:sp>
    <dsp:sp modelId="{9218DB97-D08D-43D3-A404-7E6CF7786DE8}">
      <dsp:nvSpPr>
        <dsp:cNvPr id="0" name=""/>
        <dsp:cNvSpPr/>
      </dsp:nvSpPr>
      <dsp:spPr>
        <a:xfrm>
          <a:off x="2229628" y="3499963"/>
          <a:ext cx="1564837" cy="1564837"/>
        </a:xfrm>
        <a:prstGeom prst="ellipse">
          <a:avLst/>
        </a:prstGeom>
        <a:gradFill rotWithShape="0">
          <a:gsLst>
            <a:gs pos="0">
              <a:srgbClr val="FFFF00"/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rgbClr val="C0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/>
            <a:t>Modelling &amp; Simulation</a:t>
          </a:r>
          <a:endParaRPr lang="en-GB" sz="1200" b="1" kern="1200" dirty="0"/>
        </a:p>
      </dsp:txBody>
      <dsp:txXfrm>
        <a:off x="2458793" y="3729128"/>
        <a:ext cx="1106507" cy="1106507"/>
      </dsp:txXfrm>
    </dsp:sp>
    <dsp:sp modelId="{1EB7126B-F053-47DC-AA4F-EDFC5E48CAC0}">
      <dsp:nvSpPr>
        <dsp:cNvPr id="0" name=""/>
        <dsp:cNvSpPr/>
      </dsp:nvSpPr>
      <dsp:spPr>
        <a:xfrm>
          <a:off x="1226587" y="2242189"/>
          <a:ext cx="1564837" cy="1564837"/>
        </a:xfrm>
        <a:prstGeom prst="ellipse">
          <a:avLst/>
        </a:prstGeom>
        <a:gradFill rotWithShape="0">
          <a:gsLst>
            <a:gs pos="0">
              <a:schemeClr val="accent3">
                <a:lumMod val="5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rgbClr val="C0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/>
            <a:t>Visualisation</a:t>
          </a:r>
          <a:endParaRPr lang="en-GB" sz="1200" b="1" kern="1200" dirty="0"/>
        </a:p>
      </dsp:txBody>
      <dsp:txXfrm>
        <a:off x="1455752" y="2471354"/>
        <a:ext cx="1106507" cy="1106507"/>
      </dsp:txXfrm>
    </dsp:sp>
    <dsp:sp modelId="{69376783-A16F-4405-A783-71073D902DA1}">
      <dsp:nvSpPr>
        <dsp:cNvPr id="0" name=""/>
        <dsp:cNvSpPr/>
      </dsp:nvSpPr>
      <dsp:spPr>
        <a:xfrm>
          <a:off x="1584568" y="673770"/>
          <a:ext cx="1564837" cy="1564837"/>
        </a:xfrm>
        <a:prstGeom prst="ellipse">
          <a:avLst/>
        </a:prstGeom>
        <a:gradFill rotWithShape="0">
          <a:gsLst>
            <a:gs pos="0">
              <a:srgbClr val="7030A0"/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solidFill>
            <a:srgbClr val="C0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/>
            <a:t>Collaborative Design</a:t>
          </a:r>
          <a:endParaRPr lang="en-GB" sz="1200" b="1" kern="1200" dirty="0"/>
        </a:p>
      </dsp:txBody>
      <dsp:txXfrm>
        <a:off x="1813733" y="902935"/>
        <a:ext cx="1106507" cy="11065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dirty="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dirty="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dirty="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F9AB856D-846B-4DD7-BFA0-FB594DD47B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6168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dirty="0" smtClean="0">
                <a:latin typeface="Lucida Grande"/>
                <a:ea typeface="ヒラギノ角ゴ Pro W3"/>
              </a:rPr>
              <a:t>Places accelerators in context.</a:t>
            </a:r>
          </a:p>
          <a:p>
            <a:endParaRPr lang="en-GB" dirty="0" smtClean="0">
              <a:latin typeface="Lucida Grande"/>
              <a:ea typeface="ヒラギノ角ゴ Pro W3"/>
            </a:endParaRPr>
          </a:p>
          <a:p>
            <a:r>
              <a:rPr lang="en-GB" dirty="0" smtClean="0">
                <a:latin typeface="Lucida Grande"/>
                <a:ea typeface="ヒラギノ角ゴ Pro W3"/>
              </a:rPr>
              <a:t>Illustrates that other market sectors have embraced accelerator technology more readily than environmental sector, probably because of the power requirements and scale.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7A4CED-A981-47DD-A812-E19B73ACC82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dirty="0" smtClean="0">
                <a:latin typeface="Lucida Grande"/>
                <a:ea typeface="ヒラギノ角ゴ Pro W3"/>
              </a:rPr>
              <a:t>Thinking behind slide: If we can address some of the issues (real or perceived) we can promote accelerator solutions – which may then prove very effective and cost effective in the long term.</a:t>
            </a:r>
          </a:p>
          <a:p>
            <a:endParaRPr lang="en-GB" dirty="0" smtClean="0">
              <a:latin typeface="Lucida Grande"/>
              <a:ea typeface="ヒラギノ角ゴ Pro W3"/>
            </a:endParaRPr>
          </a:p>
          <a:p>
            <a:r>
              <a:rPr lang="en-GB" dirty="0" smtClean="0">
                <a:latin typeface="Lucida Grande"/>
                <a:ea typeface="ヒラギノ角ゴ Pro W3"/>
              </a:rPr>
              <a:t>(Improved) performance – improved is in brackets because it may be that industry’s requirements are not cutting-edge – we just need to optimise the accelerator to the user requirements...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9B46B0-880D-4899-96C6-011A30D064F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dirty="0" smtClean="0">
                <a:latin typeface="Lucida Grande"/>
                <a:ea typeface="ヒラギノ角ゴ Pro W3"/>
              </a:rPr>
              <a:t>Thinking behind slide: Illustrates that accelerators cut across a broad range of technology areas and we’re addressing them all.</a:t>
            </a:r>
          </a:p>
          <a:p>
            <a:endParaRPr lang="en-GB" dirty="0" smtClean="0">
              <a:latin typeface="Lucida Grande"/>
              <a:ea typeface="ヒラギノ角ゴ Pro W3"/>
            </a:endParaRPr>
          </a:p>
          <a:p>
            <a:r>
              <a:rPr lang="en-GB" dirty="0" smtClean="0">
                <a:latin typeface="Lucida Grande"/>
                <a:ea typeface="ヒラギノ角ゴ Pro W3"/>
              </a:rPr>
              <a:t>Included Visualisation and Collaborative design as that may be more relevant to very large scale facility/ operating plant installations.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0AD1713-FB0B-4806-9A3A-175D1302A99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mtClean="0">
                <a:latin typeface="Lucida Grande"/>
                <a:ea typeface="ヒラギノ角ゴ Pro W3"/>
              </a:rPr>
              <a:t>Checked wording with Graeme – he’s happy. Stayed away from anything too specific...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EEF9BD-C25E-4F9B-80E8-E248EAC44DF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mtClean="0">
                <a:latin typeface="Lucida Grande"/>
                <a:ea typeface="ヒラギノ角ゴ Pro W3"/>
              </a:rPr>
              <a:t>Solid-state - next steps to raise the power rating (demonstrated to 160 kW) and investigate radiation hardening</a:t>
            </a:r>
          </a:p>
          <a:p>
            <a:endParaRPr lang="en-GB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521653-4733-4D26-9251-3C7387265B1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Lucida Grande"/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0B0E32-B25C-4B47-8094-AEED98E20E7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mtClean="0">
                <a:latin typeface="Lucida Grande"/>
                <a:ea typeface="ヒラギノ角ゴ Pro W3"/>
              </a:rPr>
              <a:t>Thinking behind slide: This slide could be dropped if time is an issue. Just wanted to show that we can provide solutions from theory through to product.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814E8-5795-49CE-926A-8BEF5C2F8A4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mtClean="0">
                <a:latin typeface="Lucida Grande"/>
                <a:ea typeface="ヒラギノ角ゴ Pro W3"/>
              </a:rPr>
              <a:t>Thinking behind slide: Future accelerators may provide a real step-change in performance and /or cost reduction. The sooner end users are engaged in the use of accelerated beams, the quicker they can exploit future developments.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EDC548-67C5-46B4-B2B3-6E792BFB659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mtClean="0">
                <a:latin typeface="Lucida Grande"/>
                <a:ea typeface="ヒラギノ角ゴ Pro W3"/>
              </a:rPr>
              <a:t>Thinking behind slide: Accelerators are unlikely to be the sole component in an environmental clean up process. There is still a lot of fundamental work to be done to understand the optimal use of accelerated beams with conventional technology.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ED255A-BB60-4B2D-B6F9-DC0E21B681C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35777-8E0D-4F52-BDAD-0BE64B1C1B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676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3728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3248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8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5869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0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32EA9-FD02-4E6E-B11A-3649892DC4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42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6CEEC-C89C-4551-BFC8-1C9858BFA7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810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31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816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5950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485477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4040188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97507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683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929063"/>
            <a:ext cx="7772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dirty="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dirty="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AA4A5A5-45C7-4B8E-8D9A-3B6340B6E1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48" r:id="rId1"/>
    <p:sldLayoutId id="2147484449" r:id="rId2"/>
    <p:sldLayoutId id="2147484450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dirty="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dirty="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CD0AF731-468E-4E03-A08E-1F2982A8DB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055" name="Picture 19" descr="SCI41098_PPT_Templates_bottom_STF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688" y="5294313"/>
            <a:ext cx="7580312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51" r:id="rId1"/>
    <p:sldLayoutId id="2147484452" r:id="rId2"/>
    <p:sldLayoutId id="2147484453" r:id="rId3"/>
    <p:sldLayoutId id="2147484454" r:id="rId4"/>
    <p:sldLayoutId id="2147484455" r:id="rId5"/>
    <p:sldLayoutId id="2147484456" r:id="rId6"/>
    <p:sldLayoutId id="2147484457" r:id="rId7"/>
    <p:sldLayoutId id="2147484458" r:id="rId8"/>
    <p:sldLayoutId id="2147484459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8.jp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jpe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gif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/>
              <a:t>State-of-the-Art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Accelerator Technology</a:t>
            </a:r>
            <a:endParaRPr lang="en-US" dirty="0" smtClean="0">
              <a:solidFill>
                <a:srgbClr val="3C8C93"/>
              </a:solidFill>
            </a:endParaRPr>
          </a:p>
        </p:txBody>
      </p:sp>
      <p:sp>
        <p:nvSpPr>
          <p:cNvPr id="1229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z="3200" b="1" dirty="0" smtClean="0"/>
              <a:t>Peter McIntosh, STFC</a:t>
            </a:r>
          </a:p>
          <a:p>
            <a:pPr eaLnBrk="1" hangingPunct="1"/>
            <a:endParaRPr lang="en-GB" b="1" dirty="0" smtClean="0"/>
          </a:p>
          <a:p>
            <a:pPr eaLnBrk="1" hangingPunct="1"/>
            <a:endParaRPr lang="en-GB" sz="2000" b="1" dirty="0" smtClean="0"/>
          </a:p>
          <a:p>
            <a:pPr eaLnBrk="1" hangingPunct="1"/>
            <a:r>
              <a:rPr lang="en-GB" sz="2000" dirty="0" err="1" smtClean="0"/>
              <a:t>HEPTech</a:t>
            </a:r>
            <a:r>
              <a:rPr lang="en-GB" sz="2000" dirty="0" smtClean="0"/>
              <a:t> Environmental Applications of Accelerators</a:t>
            </a:r>
          </a:p>
          <a:p>
            <a:pPr eaLnBrk="1" hangingPunct="1"/>
            <a:r>
              <a:rPr lang="en-GB" sz="2000" dirty="0" smtClean="0"/>
              <a:t>9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July 2013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Final cavity_Inspected_0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214" y="1577403"/>
            <a:ext cx="4217533" cy="19956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3600" dirty="0"/>
              <a:t>Fast </a:t>
            </a:r>
            <a:r>
              <a:rPr lang="en-GB" sz="3600" dirty="0" smtClean="0"/>
              <a:t>Prototyping/Value Engineering</a:t>
            </a:r>
            <a:endParaRPr lang="en-GB" sz="3600" dirty="0"/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484313"/>
            <a:ext cx="3198812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/>
          <p:cNvPicPr>
            <a:picLocks noChangeAspect="1"/>
          </p:cNvPicPr>
          <p:nvPr/>
        </p:nvPicPr>
        <p:blipFill rotWithShape="1">
          <a:blip r:embed="rId5"/>
          <a:srcRect/>
          <a:stretch/>
        </p:blipFill>
        <p:spPr bwMode="auto">
          <a:xfrm>
            <a:off x="611188" y="4154488"/>
            <a:ext cx="3303587" cy="22431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6"/>
          <a:srcRect l="18442" t="4753" r="18121" b="4753"/>
          <a:stretch/>
        </p:blipFill>
        <p:spPr bwMode="auto">
          <a:xfrm>
            <a:off x="5148263" y="4175125"/>
            <a:ext cx="3302000" cy="2241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ight Arrow 8"/>
          <p:cNvSpPr/>
          <p:nvPr/>
        </p:nvSpPr>
        <p:spPr>
          <a:xfrm>
            <a:off x="4325863" y="2420690"/>
            <a:ext cx="1038225" cy="576262"/>
          </a:xfrm>
          <a:prstGeom prst="rightArrow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chemeClr val="accent1">
                <a:lumMod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665288" y="1757363"/>
            <a:ext cx="1152525" cy="3381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GB" sz="1600" dirty="0"/>
              <a:t>Modelling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86500" y="1757363"/>
            <a:ext cx="1309688" cy="3381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GB" sz="1600" dirty="0"/>
              <a:t>Simulation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95963" y="6308725"/>
            <a:ext cx="2097087" cy="3397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GB" sz="1600" dirty="0"/>
              <a:t>Engineering Design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68413" y="6308725"/>
            <a:ext cx="2079625" cy="3397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GB" sz="1600" dirty="0"/>
              <a:t>Rapid Prototyping</a:t>
            </a:r>
          </a:p>
        </p:txBody>
      </p:sp>
      <p:sp>
        <p:nvSpPr>
          <p:cNvPr id="15" name="Right Arrow 14"/>
          <p:cNvSpPr/>
          <p:nvPr/>
        </p:nvSpPr>
        <p:spPr>
          <a:xfrm rot="5400000">
            <a:off x="7239000" y="3654425"/>
            <a:ext cx="1038225" cy="574675"/>
          </a:xfrm>
          <a:prstGeom prst="rightArrow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chemeClr val="accent1">
                <a:lumMod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4" name="Right Arrow 13"/>
          <p:cNvSpPr/>
          <p:nvPr/>
        </p:nvSpPr>
        <p:spPr>
          <a:xfrm flipH="1">
            <a:off x="3981450" y="4959350"/>
            <a:ext cx="1038225" cy="576263"/>
          </a:xfrm>
          <a:prstGeom prst="rightArrow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chemeClr val="accent1">
                <a:lumMod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819" y="1196752"/>
            <a:ext cx="4800819" cy="3748274"/>
          </a:xfrm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062" y="1196752"/>
            <a:ext cx="5411726" cy="3496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4437112"/>
            <a:ext cx="4824536" cy="2730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23280" y="1383159"/>
            <a:ext cx="1008360" cy="46166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GB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FFAG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 flipH="1">
            <a:off x="5694216" y="3026864"/>
            <a:ext cx="2736304" cy="5268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735263" y="2279650"/>
            <a:ext cx="3384550" cy="3384550"/>
          </a:xfrm>
          <a:prstGeom prst="rect">
            <a:avLst/>
          </a:prstGeom>
          <a:ln>
            <a:noFill/>
          </a:ln>
          <a:effectLst>
            <a:glow rad="127000">
              <a:srgbClr val="FF0000"/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804520" y="1419016"/>
            <a:ext cx="3339480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Superconducting Cyclotron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1520" y="6197242"/>
            <a:ext cx="3041375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Laser Plasma Wakefield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028384" y="6237312"/>
            <a:ext cx="953143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Oniac</a:t>
            </a:r>
          </a:p>
        </p:txBody>
      </p:sp>
      <p:sp>
        <p:nvSpPr>
          <p:cNvPr id="21515" name="Rectangle 15"/>
          <p:cNvSpPr>
            <a:spLocks noChangeArrowheads="1"/>
          </p:cNvSpPr>
          <p:nvPr/>
        </p:nvSpPr>
        <p:spPr bwMode="auto">
          <a:xfrm>
            <a:off x="-180975" y="908050"/>
            <a:ext cx="9831388" cy="4333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Novel </a:t>
            </a:r>
            <a:r>
              <a:rPr lang="en-GB" dirty="0" smtClean="0"/>
              <a:t>Accelerators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Process </a:t>
            </a:r>
            <a:r>
              <a:rPr lang="en-GB" dirty="0" smtClean="0"/>
              <a:t>Optimisation</a:t>
            </a:r>
            <a:endParaRPr lang="en-GB" dirty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75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GB" dirty="0" smtClean="0"/>
              <a:t>Significant opportunities to reduce the dose (and therefore infrastructure investment) by optimising how the accelerated beams interact with other ‘conventional’ techniques in the clean-up process (e.g. filtration, reduction, oxidation, aggregation, disintegration etc.).</a:t>
            </a:r>
          </a:p>
          <a:p>
            <a:pPr>
              <a:spcAft>
                <a:spcPts val="1200"/>
              </a:spcAft>
            </a:pPr>
            <a:r>
              <a:rPr lang="en-GB" dirty="0" smtClean="0">
                <a:solidFill>
                  <a:srgbClr val="FF0000"/>
                </a:solidFill>
              </a:rPr>
              <a:t>Therefore it is critical to promote dialogue between end users, technology suppliers and the academic base.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eb-tech.com/board/data/performance/DYETEC.gi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391288"/>
            <a:ext cx="3744416" cy="2638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4391942"/>
          </a:xfrm>
        </p:spPr>
        <p:txBody>
          <a:bodyPr/>
          <a:lstStyle/>
          <a:p>
            <a:pPr>
              <a:spcAft>
                <a:spcPts val="1200"/>
              </a:spcAft>
              <a:defRPr/>
            </a:pPr>
            <a:r>
              <a:rPr lang="en-GB" dirty="0" smtClean="0"/>
              <a:t>Accelerators are not just big R&amp;D tools - commercial use of accelerators is widespread in many sectors.</a:t>
            </a:r>
          </a:p>
          <a:p>
            <a:pPr>
              <a:spcAft>
                <a:spcPts val="1200"/>
              </a:spcAft>
              <a:defRPr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Technology developments are underway which will reduce the size, cost and complexity of accelerators.</a:t>
            </a:r>
          </a:p>
          <a:p>
            <a:pPr>
              <a:spcAft>
                <a:spcPts val="1200"/>
              </a:spcAft>
              <a:defRPr/>
            </a:pPr>
            <a:r>
              <a:rPr lang="en-GB" dirty="0" smtClean="0"/>
              <a:t>The expertise exists in the UK to translate these developments into commercial systems.</a:t>
            </a:r>
          </a:p>
          <a:p>
            <a:pPr>
              <a:spcAft>
                <a:spcPts val="1200"/>
              </a:spcAft>
              <a:defRPr/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Open dialogue is the key to fully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identifying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user needs and finding optimal solutions.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Accelerators Today</a:t>
            </a:r>
            <a:endParaRPr lang="en-US" dirty="0" smtClean="0">
              <a:solidFill>
                <a:srgbClr val="3C8C93"/>
              </a:solidFill>
            </a:endParaRPr>
          </a:p>
        </p:txBody>
      </p:sp>
      <p:sp>
        <p:nvSpPr>
          <p:cNvPr id="13315" name="Content Placeholder 12"/>
          <p:cNvSpPr>
            <a:spLocks noGrp="1"/>
          </p:cNvSpPr>
          <p:nvPr>
            <p:ph idx="1"/>
          </p:nvPr>
        </p:nvSpPr>
        <p:spPr>
          <a:xfrm>
            <a:off x="2411412" y="1484313"/>
            <a:ext cx="6732587" cy="4608512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Estimated </a:t>
            </a:r>
            <a:r>
              <a:rPr lang="en-GB" sz="2000" dirty="0" smtClean="0"/>
              <a:t>&gt;30,000 </a:t>
            </a:r>
            <a:r>
              <a:rPr lang="en-GB" sz="2000" dirty="0"/>
              <a:t>accelerators </a:t>
            </a:r>
            <a:r>
              <a:rPr lang="en-GB" sz="2000" dirty="0" smtClean="0"/>
              <a:t>globally:</a:t>
            </a:r>
            <a:endParaRPr lang="en-GB" sz="2000" dirty="0"/>
          </a:p>
          <a:p>
            <a:pPr lvl="1">
              <a:defRPr/>
            </a:pPr>
            <a:r>
              <a:rPr lang="en-GB" sz="2000" dirty="0" smtClean="0"/>
              <a:t>Only ~200 </a:t>
            </a:r>
            <a:r>
              <a:rPr lang="en-GB" sz="2000" dirty="0"/>
              <a:t>used for research – </a:t>
            </a:r>
            <a:r>
              <a:rPr lang="en-GB" sz="2000" dirty="0" smtClean="0"/>
              <a:t>much less </a:t>
            </a:r>
            <a:r>
              <a:rPr lang="en-GB" sz="2000" dirty="0"/>
              <a:t>than 1%</a:t>
            </a:r>
          </a:p>
          <a:p>
            <a:pPr>
              <a:defRPr/>
            </a:pPr>
            <a:r>
              <a:rPr lang="en-GB" sz="2000" dirty="0"/>
              <a:t>Used in:</a:t>
            </a:r>
          </a:p>
          <a:p>
            <a:pPr lvl="1">
              <a:defRPr/>
            </a:pPr>
            <a:r>
              <a:rPr lang="en-GB" sz="2000" b="1" dirty="0"/>
              <a:t>Healthcare</a:t>
            </a:r>
            <a:r>
              <a:rPr lang="en-GB" sz="2000" dirty="0"/>
              <a:t> - radio-/hadron-therapy, radioisotope production, medical sterilisation</a:t>
            </a:r>
          </a:p>
          <a:p>
            <a:pPr lvl="1">
              <a:defRPr/>
            </a:pPr>
            <a:r>
              <a:rPr lang="en-GB" sz="2000" b="1" dirty="0"/>
              <a:t>Security</a:t>
            </a:r>
            <a:r>
              <a:rPr lang="en-GB" sz="2000" dirty="0"/>
              <a:t> - threat detection, cargo screening</a:t>
            </a:r>
          </a:p>
          <a:p>
            <a:pPr lvl="1">
              <a:defRPr/>
            </a:pPr>
            <a:r>
              <a:rPr lang="en-GB" sz="2000" b="1" dirty="0" smtClean="0"/>
              <a:t>Manufacturing</a:t>
            </a:r>
            <a:r>
              <a:rPr lang="en-GB" sz="2000" dirty="0" smtClean="0"/>
              <a:t> </a:t>
            </a:r>
            <a:r>
              <a:rPr lang="en-GB" sz="2000" dirty="0"/>
              <a:t>- polymer cross-linking (wires, cables, tyres </a:t>
            </a:r>
            <a:r>
              <a:rPr lang="en-GB" sz="2000" dirty="0" smtClean="0"/>
              <a:t>etc.), </a:t>
            </a:r>
            <a:r>
              <a:rPr lang="en-GB" sz="2000" dirty="0"/>
              <a:t>ink curing, food </a:t>
            </a:r>
            <a:r>
              <a:rPr lang="en-GB" sz="2000" dirty="0" smtClean="0"/>
              <a:t>irradiation</a:t>
            </a:r>
          </a:p>
          <a:p>
            <a:pPr lvl="1">
              <a:defRPr/>
            </a:pPr>
            <a:r>
              <a:rPr lang="en-GB" sz="2000" b="1" dirty="0">
                <a:solidFill>
                  <a:srgbClr val="FF0000"/>
                </a:solidFill>
              </a:rPr>
              <a:t>Environment</a:t>
            </a:r>
            <a:r>
              <a:rPr lang="en-GB" sz="2000" dirty="0">
                <a:solidFill>
                  <a:srgbClr val="FF0000"/>
                </a:solidFill>
              </a:rPr>
              <a:t> - </a:t>
            </a:r>
            <a:r>
              <a:rPr lang="en-GB" sz="2000" dirty="0" smtClean="0">
                <a:solidFill>
                  <a:srgbClr val="FF0000"/>
                </a:solidFill>
              </a:rPr>
              <a:t>waste </a:t>
            </a:r>
            <a:r>
              <a:rPr lang="en-GB" sz="2000" dirty="0">
                <a:solidFill>
                  <a:srgbClr val="FF0000"/>
                </a:solidFill>
              </a:rPr>
              <a:t>water treatment, flue gas treatment</a:t>
            </a:r>
          </a:p>
          <a:p>
            <a:pPr marL="457200" lvl="1" indent="0">
              <a:buFontTx/>
              <a:buNone/>
              <a:defRPr/>
            </a:pPr>
            <a:endParaRPr lang="en-GB" sz="2000" dirty="0"/>
          </a:p>
          <a:p>
            <a:pPr>
              <a:defRPr/>
            </a:pPr>
            <a:endParaRPr lang="en-US" dirty="0" smtClean="0"/>
          </a:p>
        </p:txBody>
      </p:sp>
      <p:grpSp>
        <p:nvGrpSpPr>
          <p:cNvPr id="3" name="Group 2"/>
          <p:cNvGrpSpPr/>
          <p:nvPr/>
        </p:nvGrpSpPr>
        <p:grpSpPr>
          <a:xfrm>
            <a:off x="-217040" y="1411288"/>
            <a:ext cx="4140968" cy="5339839"/>
            <a:chOff x="-217040" y="1411288"/>
            <a:chExt cx="4140968" cy="5339839"/>
          </a:xfrm>
        </p:grpSpPr>
        <p:pic>
          <p:nvPicPr>
            <p:cNvPr id="13317" name="Picture 5" descr="Prowave from e2v site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8520" y="5774511"/>
              <a:ext cx="2184291" cy="97661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9" name="Rectangle 1"/>
            <p:cNvSpPr>
              <a:spLocks noChangeArrowheads="1"/>
            </p:cNvSpPr>
            <p:nvPr/>
          </p:nvSpPr>
          <p:spPr bwMode="auto">
            <a:xfrm>
              <a:off x="2352675" y="1411288"/>
              <a:ext cx="155575" cy="504190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217040" y="1772816"/>
              <a:ext cx="1331640" cy="110071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6" descr="http://stwot.motortrend.com/files/2012/03/Michelin-Defender-Structure-Cutaway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464336" y="4389011"/>
              <a:ext cx="1379472" cy="101061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://www.portstrategy.com/__data/assets/image/0005/236426/Smiths_pic_HCVScansetup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76844" y="3217099"/>
              <a:ext cx="1766963" cy="117191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0" name="Picture 2" descr="http://curriculum.cna.ca/curriculum/cna_general_res/images/facts12-2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4600" y="1796905"/>
              <a:ext cx="1040505" cy="144514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8" descr="http://images.iop.org/objects/phw/news/16/6/8/scan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5091" y="2856672"/>
              <a:ext cx="1260707" cy="12204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http://ccr.ucdavis.edu/irr/images/emeat1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8520" y="4365104"/>
              <a:ext cx="1604513" cy="139947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http://www.eb-tech.com/board/data/performance/DYETEC.gif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2" y="5373216"/>
              <a:ext cx="1944216" cy="13697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Impact of Accelerators</a:t>
            </a:r>
            <a:endParaRPr lang="en-US" dirty="0" smtClean="0">
              <a:solidFill>
                <a:srgbClr val="3C8C93"/>
              </a:solidFill>
            </a:endParaRPr>
          </a:p>
        </p:txBody>
      </p:sp>
      <p:sp>
        <p:nvSpPr>
          <p:cNvPr id="14339" name="Content Placeholder 3"/>
          <p:cNvSpPr>
            <a:spLocks noGrp="1"/>
          </p:cNvSpPr>
          <p:nvPr>
            <p:ph idx="1"/>
          </p:nvPr>
        </p:nvSpPr>
        <p:spPr>
          <a:xfrm>
            <a:off x="469776" y="1557338"/>
            <a:ext cx="8206680" cy="3800488"/>
          </a:xfrm>
        </p:spPr>
        <p:txBody>
          <a:bodyPr/>
          <a:lstStyle/>
          <a:p>
            <a:r>
              <a:rPr lang="en-GB" dirty="0" smtClean="0"/>
              <a:t>Pervasive technology (more than commonly realised):</a:t>
            </a:r>
          </a:p>
          <a:p>
            <a:pPr lvl="1"/>
            <a:r>
              <a:rPr lang="en-GB" b="1" dirty="0" smtClean="0"/>
              <a:t>~€400bn/</a:t>
            </a:r>
            <a:r>
              <a:rPr lang="en-GB" b="1" dirty="0" err="1" smtClean="0"/>
              <a:t>yr</a:t>
            </a:r>
            <a:r>
              <a:rPr lang="en-GB" b="1" dirty="0" smtClean="0"/>
              <a:t> </a:t>
            </a:r>
            <a:r>
              <a:rPr lang="en-GB" dirty="0" smtClean="0"/>
              <a:t>of end products will have seen an accelerator.</a:t>
            </a:r>
          </a:p>
          <a:p>
            <a:r>
              <a:rPr lang="en-GB" dirty="0" smtClean="0"/>
              <a:t>Advances in technology therefore have huge potential for impact across range of sectors: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We want to unlock the potential of technological advances for the benefit of UK industry.</a:t>
            </a:r>
          </a:p>
          <a:p>
            <a:endParaRPr lang="en-US" dirty="0" smtClean="0"/>
          </a:p>
        </p:txBody>
      </p:sp>
      <p:sp>
        <p:nvSpPr>
          <p:cNvPr id="2" name="AutoShape 2" descr="data:image/jpeg;base64,/9j/4AAQSkZJRgABAQAAAQABAAD/2wCEAAkGBhASEBAUEhQUEA8UEBQUFA8UDxQPFBQPFBAVFBUUFBQXHCYeFxkkGRQUHy8gJCcpLCwsFR4xNTAqNSYrLCkBCQoKDgwOFA8PFSkcHBwpKSksKSkpKSkpKSwpLCkpLCwpKSkpKSksKSkpLCwpKSkpKSksKSkpKSk1LCkpKSksKf/AABEIALEBHAMBIgACEQEDEQH/xAAbAAABBQEBAAAAAAAAAAAAAAACAAEDBAUGB//EADkQAAIBAgMFBgQFAwQDAAAAAAABAgMRBBIhBTFBUWEGEyJxgZEyobHRFEJSwfAjouFicpLxU7LC/8QAGAEAAwEBAAAAAAAAAAAAAAAAAAECAwT/xAAhEQEBAAICAwEBAAMAAAAAAAAAAQIRAyESEzFBYSJRgf/aAAwDAQACEQMRAD8A9xEIQAhCEAIQhmAM2BIJgSGkEiKRJJlfEVoxTcmklxYwGZUxOLpw+KUY+bscf2n7eZbxou3DN/NxwOJ23Vm25Su/NmeXJppjha9eqbew/wD5I+5JTxMJq8JKS6O547h1KfE0MPXnS+CTzc7ke1fqepsjaON2V2xqRaVdZofqS8S+519HEQnFSg1KL3NO5cylZ3G4/SaBYTBYyA0Cw2CwAQQhmABYEMZgA2BaCGEAjBMawwFjBMFgAsEJjAANAskYAgCQzCkIA9OEIRQIQhACGYmwWwIzAY7ZBisVGEXKTskMkeMxUacXKTskeW9se18ptxi7Llf9iTtr2tk24p26X3I88q1JTbb4mOWe2+GA6mKcmSYfDN249CKnhfU2cBhtxlXRJpawtHLHQtQoX3klLD5vJE/dPh79BGhdBcgdl7VnhanGVGT8UenNcmW5UXb0KtbDcBb0Vxl+u7oV4zjGUXmjJXT6DnOdksVlc6T3Pxw8/wAyXyfozpWdON3NuTKeN0BoFhsFopIGgWg2MAA0C0SDNCCOwwbBYAIwQmgAGgGSWGYBGNYOwLABaBsExmARjBMYA9NEM2C5FAVxrgOYMpj0SRsFsBzBcxkJs4ntptzJdJ6RW7rzOvq1rJvkm/ZHkHa3FtuV+L3epnnel4TdcpjK7qTbbu27h0MJcGhTu7mlQpcDnrukBDDpbkXsLTtYanSDox1t6i2NNjC0tC5TolHDVHZF2i/56hsksqWhUrYYtupbQCchUM1N05Rmt8ZX9jtLnGYyz9v2udRgK+alTfOEfe1ma8V+xz8s+VaYLYzkDc2YnGFcZgCExCEAsFoMBgDDD2EwABmExmgAQZBXGkARjBMFgDMAIFgHokqgOcr5hZzVKdzAcyF1AHUAlh1AXMr94LvABsdJ91UtvyS+h4p2orvPY9pqO6a5pr3R4j2jptVpJ702vmY8rfh7qHZ8DXoUtUZ2ANihE53alVJWI1T1ZLSkSygGkipfsXFPT0K1KG/yLD08raiIdR8QZvQenLR8fsKFZO/QAz8RO1+i+kbHTbPWWlSXKEfe2pzmLwzldLjv/wBp0MJ2S8l9DTi/WPN+LWcWYr96OpmznWLiI1IJSADuK4NxpVElrogAmwWYW2MW56Rk4RWt46Ntcb8DSwON76mm/FNaSu91uPr9xSy3R3GybTTxCXXy4eolU3dXZCqUXx/notxBDwuT/M9Fx8kuReiXXQYzossYaKlHfot7vpflzky5Cin5dQ0TFlSa4AM3ZYYoYzBWTkuG9fuLRs8FhXAbEDMEdsBsA7TvwXWKXejOqapW3WAdUquqD3oEt96N3pUdUbvQC26pwPb3Yni76K0l8S5S/wAnZOqRV4xnFxklKLVmnxJym5peGXjdvKcBI2KUjO7Q0qeFxTgrqLtJX8Ss+Fy1hsVGSTTT8jks075lMpuNCnTJ7D4VJosrDgNMzF7T7vLFJynJ6RX1fQ0cDTcl45RUv0rX/JDV2Varm5xcU7Xyu2+z3mBituSw9SLpxzK7UnKDpyunZq19DK27a44yzU+uxpYeLTcWpLdpwa4W4MhhhbOXVkmCxUaiU4rL3lOM3H/VfLf2+hZp0rj2jKaqtOl4Xbe4vXlGwyqNLT2LGJqr4I6v8z5Ll5sUqOg5bPjPKS/UCxfNEtPFJ8SnKLRH6Fzkv6yvFPxsRqBKqufzMNkcmV7f4n1f1u1doQjxu+SMzE4ty3+xRch8xNz2vHCQ8lct9n8X3eIUfyzi48tUrr6fMpNkNF/16Tva1SP/ALIMb3FZTcrtqsr/APVvkUqlN35c3xS4268L9S+6Nrfe4Fajo7K7twR2OIWxlm1taPBcFHcv51NzuvoUMHFUqMb73K1t2uqXorX9C9Qcp8NP5vEaSNIarhk1/OJcURSirPyAOL2jhnTm48N68im5HYbY2V3tPT41rF83bd6nETk02no1w6k0xykDmInMBzEHTuYOcWVg5DUj5we8E4AumIidQbONkY2QAfOM5iyDd2I3ne2c1THTjXi4xzPK7aZIx0s+OiuU40oqpLu9IX9+p6NtHAd5TnHS7i7Nrc+nI4PC4Nxk01Zp6rqjn5JY7eGzL/jb2beyNenIztn2saMImTapakVKOvDVeZztLD03XlOUM7bvFPVKXOzOjTKeKxVOFtFfgrK4spsTLSTDYdQcmt8rX6Jbkug+M2oqaSWtSW5cl+plKrtOMIOUvbm+CRh08VKc3J6yb16Lgl0RN6Kf5XddPgbW5ve3xbNSMNDH2cnobVNFydIyVKtFXIJUTQlT1I5UhEzqtEr1aPA1atLQgnR3MRsuFK40o2NJULMp46nb+dQCtcGEP61DrWgv7kSRjcv7GwbniqKWvd5qsuSsssf7pL2Lx7sLLqV2jp6Lnbl0AzJK7dlxdloWJR9SriKUWlfcmnbh7cTtcCKhF1qmeV40op5VxeursbcHZaKyMnDNuW60U973vXd8kbCQlCpoGpV1UVvb16RHlKyb6AYeFld73q39BhMpteX7nIdqMEo1VJaKaba/1Kyf1OrdS3mc92ug/wClL8vii+knZ3/nImiOacQcpO4jZRB1HcguiX3TAcDRKk6IPdF5xAcACn3QPdF3IC4CCm6Q3dltxI5IRoMhm7S2FCq8y8FT9SWj/wBy/c1rDNCs39OWy7jlZbMrU38OZc46/wCSxTpVf0S9rfU32gGZeqNvfky6WAk/jdl+lO79XwKu3NmKVPNBJShrot8eK/c25AMrwmtI9mW9vMq05zlr8Mdy68/b6mls3C6oPbOFVObiuMm/dt/b2LezY2OXx7d8y66bOCp2NWmihhTSgtDRlQ5QHHUlGcdRBDKnoRSp+F9C5YFwRFhqcqV7MrbSo+C/L7GhaxXxq8PQAxcCrnUdmcHZVan65KC1/LTv/wDUmvQwcNh7OSNzZm0JU4QppRcNI63T1lvuvPkacdkvaeWWzpvuLtqil311da62cXvWvMq7S7WUaDy1M0ZNaKHjdudtGl1Ks+0tC16cXOb5qUI+bXE6blI5Zhb8jbdNW005cLaGjGorLicvhNrqaSqx9Vuv6am7gK0X8LTtwW9eYSyi43H6vShe3u/sKNTfb3GcZPjZclvfqE4lJRzd2jH7VNOEI8237K37mvWqxhGUpO0Urt8klvOD2r2ldatorU1pDm1xb8zPO6jXixtyDRvqnvXHmiTIFGzytcncPKLG7hcmPjk65sFoe41zZkFoFhsFiAGBIkZHIABsCQbBcRGikCySSIZSERmAx3IBzAzMCQTkVsZiMkW3oI5N3Tk+0M71y1s2GhnYyspyzLXVr1Rp7N4HN+u6TU03MLE0FuKdB2Rbgxkr08QnNrkyw5pGJGMliKr/ACOSf9qv87l2dVkSnYtOqD3hV74dVRElqSAqSumRTqkEq65iMbVmivLb1OnUqRdnOFJ1IJuyda/9OL88rIa+MbdoLNL5Lq3wRyOOotYid5Odpb93jypPTpql6lTrsa8v8WlVquUnKTzzk7znzl+y4JcEamBgZWChex0GCpFTvtpeumng6ZpUl/2nZ+jKmGRcgyts6tralaC4VFylpL/kvsaOI2vTpu03llZPL8T15Ja/I53G1PC1ub0039SlQwaTvx4y4vzfEqZ2M7xS9/F/be0HiYSp2yU3a+vikk7rVbtUjBpbChFaX9W2a63+S+weUudztnlfC6xUKVDKiTUtZBnAplld3ddEMNmGzGiDgsTkNcQMwWOwWIwsFsJgSAIpyKWNxcacc0k3eSiklduUnZLprxLdRnPdpdozgkotJNO+ut7/AGJt1FYTdkUto4qcm81dxV/DTpJRsus3q2ZlbalSNKcO9qVFJWTaScded9eRQdV72WqGGz7/AAw58W+S+5z22u7GSfQ7H7VujDu5PNZtpvk+G/nf3FtbbMq2l3F24afIav2So1JJ+OLX+t2avezX2sWV2fm5XlNStu8NtOQr5a0qeHltn7Lws8s78LP16en0NbZ2IsKuskWk9enQWzY3YtFbu2ugoVLmhTehSwtIuVHaL8ikVj9+25eb3eY7qS5S/wCLZKg1Ir1/1j7f4quU/wBL9rfUDvZ2+G3m0W5SZXq3D1weyoHCb3yS8rsX4VcW5etvoRTxVt4H48JjjCuWVXoRS0SsuhyEo3qSfOUn7ybOh/HowqPxepOf414OttPA0dxuYSBnYKnuNfDxBrav0ETvREFLQOF5PXSK+bGkDg3qKcrIsVWkRU6d9fYJN1OWWoioc3vZOPkGyG06cuV3dllGsEhxoatxXBuNcshXGbBuMAO2M2K41xGa4zQ7GESOcEzjO1uyKmbvKac92aN+XFJ9DtWQ1adxWbVjlcbuPJvxSejvFp6xksrXozTo1LW5HT7X7M0qyeaKvztqc1iNiVcOra1KS3Nayiv3RlcdOjHkl+rENo2JVtQxY1FLc7r9+vIKMWTtrpbx2rjU4axl5SWnzsX9kUnZFXCxTVnuZtYDDqK6EKaOGJqqurFelULdGN1fn9C8e6zz6it+GBdEvuIEomrmUHTBlQLkogqIBk4jA3MnE4CS3ao6yVIilh0xWbOXTiZTaIqL8R12J2PCe9a8zMq9mJJ3hO3SSuvkZ3Ct8OSRZ2e7pG1QRi09nV4WtFS8p/dGphaVXjG3m0LV/wBL8sb+rsWO61tB4YZ8X7EtOhFbl67ypjU3ORFGLe/dyLEYhpDmkmmGV2DKLKGMUzoLCsHlHsMlm41wbiuUQrjXGzDZgMQw1xhA9xDXGuIHYLHGAI5RIqlBMnYwBzm0uytKo3JLJP8AVF5X/n1MmXZ6tDc1NdVlfutPkdu0Rypom4yrmdnxxkMHVT+D0Uk0XqDqL8j90btTCIh/DWM7xxpOWqtKEnv8K5Xuy/Sm0RKFg0OY6LLPyWO+GdRELYyKQkY1hhwIhnAcJDAFEWQksKwA0Yk0UCiRIBsSDTAQSAbFcawwSQy2SQh7CAisLKEkIYMx2IRREIYQGcYQhAmMOIQMNIQgBhmIQAwzGEACwJCEIIJAiEJRCQhCAh0OIYMOhCADGiIQAYcRCAhhIQhg46HEBHQ8RhDB0OIQB//Z"/>
          <p:cNvSpPr>
            <a:spLocks noChangeAspect="1" noChangeArrowheads="1"/>
          </p:cNvSpPr>
          <p:nvPr/>
        </p:nvSpPr>
        <p:spPr bwMode="auto">
          <a:xfrm>
            <a:off x="0" y="-820738"/>
            <a:ext cx="2705100" cy="168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1547664" y="4077073"/>
            <a:ext cx="6093935" cy="2589456"/>
            <a:chOff x="1547664" y="4077073"/>
            <a:chExt cx="6093935" cy="2589456"/>
          </a:xfrm>
        </p:grpSpPr>
        <p:pic>
          <p:nvPicPr>
            <p:cNvPr id="1028" name="Picture 4" descr="http://www.ourbabynews.com/wp-content/uploads/2012/03/Wiping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12"/>
            <a:stretch/>
          </p:blipFill>
          <p:spPr bwMode="auto">
            <a:xfrm>
              <a:off x="1547664" y="4077073"/>
              <a:ext cx="1649734" cy="12185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http://2.imimg.com/data2/TY/PX/MY-745399/poly-voly-shrink-film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5446129"/>
              <a:ext cx="1578103" cy="122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http://www.symmetrymagazine.org/sites/default/files/styles/lead_image/public/images/standard/acc-app-valves.jpg?itok=92qlyca9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09" t="14209" r="15706" b="18403"/>
            <a:stretch/>
          </p:blipFill>
          <p:spPr bwMode="auto">
            <a:xfrm>
              <a:off x="3560395" y="5446129"/>
              <a:ext cx="1803778" cy="122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8" name="Picture 14" descr="http://2.bp.blogspot.com/-hpAJq6U88NE/T_CzJSbC1dI/AAAAAAAACRo/wh-t1Yq-lxo/s320/mobile+phone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6136" y="5446129"/>
              <a:ext cx="1797535" cy="122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0" name="Picture 16" descr="http://www.radtech.org/~radtecho/images/stories/images/premeer_water1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0375" y="4080808"/>
              <a:ext cx="1841431" cy="1220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2" name="Picture 18" descr="http://www.symmetrymagazine.org/sites/default/files/legacy/images/201205/application_gallery_2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8761" y="4077074"/>
              <a:ext cx="2202838" cy="12185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Drivers for </a:t>
            </a:r>
            <a:r>
              <a:rPr lang="en-GB" dirty="0" smtClean="0"/>
              <a:t>Increased Demand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b="1" dirty="0">
                <a:solidFill>
                  <a:srgbClr val="FF0000"/>
                </a:solidFill>
              </a:rPr>
              <a:t>To promote uptake in the environmental sector, we need to optimise technology solutions to commercial </a:t>
            </a:r>
            <a:r>
              <a:rPr lang="en-GB" sz="2000" b="1" dirty="0" smtClean="0">
                <a:solidFill>
                  <a:srgbClr val="FF0000"/>
                </a:solidFill>
              </a:rPr>
              <a:t>needs.</a:t>
            </a:r>
            <a:endParaRPr lang="en-GB" sz="2000" b="1" dirty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000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b="1" dirty="0" smtClean="0"/>
              <a:t>Smaller</a:t>
            </a:r>
            <a:r>
              <a:rPr lang="en-GB" sz="2000" dirty="0" smtClean="0"/>
              <a:t> – often replacing pre-installed equipment, smaller footprint = reduced building and infrastructure costs.</a:t>
            </a:r>
            <a:endParaRPr lang="en-GB" sz="20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Cheaper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 – reduced initial capital 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investment.</a:t>
            </a: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b="1" dirty="0"/>
              <a:t>More efficient </a:t>
            </a:r>
            <a:r>
              <a:rPr lang="en-GB" sz="2000" dirty="0"/>
              <a:t>– reduced on-going </a:t>
            </a:r>
            <a:r>
              <a:rPr lang="en-GB" sz="2000" dirty="0" smtClean="0"/>
              <a:t>operational costs.</a:t>
            </a:r>
            <a:endParaRPr lang="en-GB" sz="20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More reliable 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– reduced 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Mean Time Between Failure, 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easier 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maintenance.</a:t>
            </a: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b="1" dirty="0"/>
              <a:t>(Improved) performance </a:t>
            </a:r>
            <a:r>
              <a:rPr lang="en-GB" sz="2000" dirty="0"/>
              <a:t>– optimised to </a:t>
            </a:r>
            <a:r>
              <a:rPr lang="en-GB" sz="2000" dirty="0" smtClean="0"/>
              <a:t>application.</a:t>
            </a:r>
            <a:endParaRPr lang="en-GB" sz="20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Easier to operate </a:t>
            </a: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– fits into standard </a:t>
            </a:r>
            <a:r>
              <a:rPr lang="en-GB" sz="2000" dirty="0" smtClean="0">
                <a:solidFill>
                  <a:schemeClr val="accent1">
                    <a:lumMod val="50000"/>
                  </a:schemeClr>
                </a:solidFill>
              </a:rPr>
              <a:t>protocols and operations.</a:t>
            </a: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b="1" dirty="0" smtClean="0"/>
              <a:t>Repeatable</a:t>
            </a:r>
            <a:r>
              <a:rPr lang="en-GB" sz="2000" dirty="0" smtClean="0"/>
              <a:t> – confident that you get the same outcome every time.</a:t>
            </a:r>
            <a:endParaRPr lang="en-GB" sz="2000" dirty="0"/>
          </a:p>
          <a:p>
            <a:pPr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Technology Development Priorities</a:t>
            </a:r>
            <a:endParaRPr lang="en-GB" sz="36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8524436" cy="42241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2368" y="5445224"/>
            <a:ext cx="57177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 smtClean="0"/>
              <a:t>Ref: Accelerator for America’s Future, July 2010, US DoE</a:t>
            </a:r>
            <a:endParaRPr lang="en-GB" sz="1600" b="1" i="1" dirty="0"/>
          </a:p>
        </p:txBody>
      </p:sp>
      <p:grpSp>
        <p:nvGrpSpPr>
          <p:cNvPr id="6" name="Group 5"/>
          <p:cNvGrpSpPr/>
          <p:nvPr/>
        </p:nvGrpSpPr>
        <p:grpSpPr>
          <a:xfrm>
            <a:off x="2267744" y="1628800"/>
            <a:ext cx="5976664" cy="2016224"/>
            <a:chOff x="2267744" y="1628800"/>
            <a:chExt cx="5976664" cy="1872208"/>
          </a:xfrm>
        </p:grpSpPr>
        <p:sp>
          <p:nvSpPr>
            <p:cNvPr id="7" name="Rectangle 6"/>
            <p:cNvSpPr/>
            <p:nvPr/>
          </p:nvSpPr>
          <p:spPr bwMode="auto">
            <a:xfrm>
              <a:off x="2267744" y="1628800"/>
              <a:ext cx="5976664" cy="1872208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35896" y="1772816"/>
              <a:ext cx="184731" cy="1457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sz="9600" i="1" dirty="0"/>
            </a:p>
          </p:txBody>
        </p:sp>
      </p:grpSp>
      <p:sp>
        <p:nvSpPr>
          <p:cNvPr id="9" name="Rounded Rectangle 8"/>
          <p:cNvSpPr/>
          <p:nvPr/>
        </p:nvSpPr>
        <p:spPr bwMode="auto">
          <a:xfrm>
            <a:off x="683568" y="5813648"/>
            <a:ext cx="5544616" cy="936000"/>
          </a:xfrm>
          <a:prstGeom prst="roundRect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Reliability, Beam Power, Transport, </a:t>
            </a:r>
          </a:p>
          <a:p>
            <a:pPr algn="ctr"/>
            <a:r>
              <a:rPr lang="en-GB" b="1" dirty="0" smtClean="0">
                <a:solidFill>
                  <a:schemeClr val="bg1"/>
                </a:solidFill>
              </a:rPr>
              <a:t>Efficiency, Gradient, Cost.</a:t>
            </a:r>
          </a:p>
          <a:p>
            <a:pPr algn="ctr"/>
            <a:r>
              <a:rPr lang="en-GB" b="1" dirty="0" smtClean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86847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Key </a:t>
            </a:r>
            <a:r>
              <a:rPr lang="en-GB" dirty="0"/>
              <a:t>T</a:t>
            </a:r>
            <a:r>
              <a:rPr lang="en-GB" dirty="0" smtClean="0"/>
              <a:t>echnology </a:t>
            </a:r>
            <a:r>
              <a:rPr lang="en-GB" dirty="0"/>
              <a:t>D</a:t>
            </a:r>
            <a:r>
              <a:rPr lang="en-GB" dirty="0" smtClean="0"/>
              <a:t>evelopments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27484030"/>
              </p:ext>
            </p:extLst>
          </p:nvPr>
        </p:nvGraphicFramePr>
        <p:xfrm>
          <a:off x="539552" y="1340768"/>
          <a:ext cx="763284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Compact </a:t>
            </a:r>
            <a:r>
              <a:rPr lang="en-GB" dirty="0" smtClean="0"/>
              <a:t>Linacs</a:t>
            </a:r>
            <a:endParaRPr lang="en-GB" dirty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75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en-GB" sz="2000" dirty="0" smtClean="0"/>
              <a:t>Compact </a:t>
            </a:r>
            <a:r>
              <a:rPr lang="en-GB" sz="2000" dirty="0" err="1" smtClean="0"/>
              <a:t>linac</a:t>
            </a:r>
            <a:r>
              <a:rPr lang="en-GB" sz="2000" dirty="0" smtClean="0"/>
              <a:t> system demonstrated, with potential to reduce the footprint and cost of systems across a broad range of applications. Higher energy system now under development.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en-GB" sz="2000" dirty="0" smtClean="0"/>
              <a:t>Unique technology may open up the possibility of using cheaper RF power components, without degrading performance. </a:t>
            </a:r>
          </a:p>
          <a:p>
            <a:endParaRPr lang="en-GB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/>
          <a:srcRect r="12172" b="6358"/>
          <a:stretch/>
        </p:blipFill>
        <p:spPr bwMode="auto">
          <a:xfrm>
            <a:off x="539750" y="4454525"/>
            <a:ext cx="2800350" cy="2165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1" descr="P100000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66777" y="4005064"/>
            <a:ext cx="2873375" cy="2155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IMG00321-20110701-1418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8104" y="3573016"/>
            <a:ext cx="3024188" cy="168751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RF </a:t>
            </a:r>
            <a:r>
              <a:rPr lang="en-GB" dirty="0" smtClean="0"/>
              <a:t>Power Developments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8278688" cy="511202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GB" dirty="0"/>
              <a:t>Semiconductor amplifiers close-coupled to the </a:t>
            </a:r>
            <a:r>
              <a:rPr lang="en-GB" dirty="0" smtClean="0"/>
              <a:t>cavity:</a:t>
            </a:r>
            <a:endParaRPr lang="en-GB" dirty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GB" sz="2000" dirty="0"/>
              <a:t>Possible substitute for expensive, customised k</a:t>
            </a:r>
            <a:r>
              <a:rPr lang="en-GB" sz="2000" dirty="0" smtClean="0"/>
              <a:t>lystrons (a significant proportion of the total accelerator system cost).</a:t>
            </a:r>
            <a:endParaRPr lang="en-GB" sz="2000" dirty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GB" sz="2000" dirty="0"/>
              <a:t>Reduces transmission losses, </a:t>
            </a:r>
            <a:r>
              <a:rPr lang="en-GB" sz="2000" dirty="0" smtClean="0"/>
              <a:t>more </a:t>
            </a:r>
            <a:r>
              <a:rPr lang="en-GB" sz="2000" dirty="0"/>
              <a:t>electrically efficient (&gt;70</a:t>
            </a:r>
            <a:r>
              <a:rPr lang="en-GB" sz="2000" dirty="0" smtClean="0"/>
              <a:t>%).</a:t>
            </a:r>
            <a:endParaRPr lang="en-GB" sz="2000" dirty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GB" sz="2000" dirty="0"/>
              <a:t>Possible significant footprint </a:t>
            </a:r>
            <a:r>
              <a:rPr lang="en-GB" sz="2000" dirty="0" smtClean="0"/>
              <a:t>reduction.</a:t>
            </a:r>
            <a:endParaRPr lang="en-GB" sz="2000" dirty="0"/>
          </a:p>
          <a:p>
            <a:pPr lvl="1" eaLnBrk="1" hangingPunct="1">
              <a:lnSpc>
                <a:spcPct val="80000"/>
              </a:lnSpc>
              <a:defRPr/>
            </a:pPr>
            <a:r>
              <a:rPr lang="en-GB" sz="2000" dirty="0"/>
              <a:t>Potential for user servicing and </a:t>
            </a:r>
            <a:r>
              <a:rPr lang="en-GB" sz="2000" dirty="0" smtClean="0"/>
              <a:t>upgrades.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en-GB" sz="2000" dirty="0"/>
          </a:p>
          <a:p>
            <a:pPr marL="457200" lvl="1" indent="0" eaLnBrk="1" hangingPunct="1">
              <a:lnSpc>
                <a:spcPct val="80000"/>
              </a:lnSpc>
              <a:buFontTx/>
              <a:buNone/>
              <a:defRPr/>
            </a:pPr>
            <a:endParaRPr lang="en-GB" sz="2000" dirty="0"/>
          </a:p>
          <a:p>
            <a:pPr marL="457200" lvl="1" indent="0" eaLnBrk="1" hangingPunct="1">
              <a:lnSpc>
                <a:spcPct val="80000"/>
              </a:lnSpc>
              <a:buFontTx/>
              <a:buNone/>
              <a:defRPr/>
            </a:pPr>
            <a:endParaRPr lang="en-GB" sz="2000" dirty="0"/>
          </a:p>
          <a:p>
            <a:pPr lvl="1" eaLnBrk="1" hangingPunct="1">
              <a:lnSpc>
                <a:spcPct val="80000"/>
              </a:lnSpc>
              <a:defRPr/>
            </a:pPr>
            <a:endParaRPr lang="en-GB" sz="2000" dirty="0" smtClean="0"/>
          </a:p>
          <a:p>
            <a:pPr lvl="1" eaLnBrk="1" hangingPunct="1">
              <a:lnSpc>
                <a:spcPct val="80000"/>
              </a:lnSpc>
              <a:defRPr/>
            </a:pPr>
            <a:endParaRPr lang="en-GB" sz="2000" dirty="0" smtClean="0"/>
          </a:p>
          <a:p>
            <a:pPr lvl="1" eaLnBrk="1" hangingPunct="1">
              <a:lnSpc>
                <a:spcPct val="80000"/>
              </a:lnSpc>
              <a:defRPr/>
            </a:pPr>
            <a:endParaRPr lang="en-GB" sz="2000" dirty="0" smtClean="0"/>
          </a:p>
          <a:p>
            <a:pPr lvl="1" eaLnBrk="1" hangingPunct="1">
              <a:lnSpc>
                <a:spcPct val="80000"/>
              </a:lnSpc>
              <a:defRPr/>
            </a:pPr>
            <a:endParaRPr lang="en-GB" sz="20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GB" dirty="0"/>
              <a:t>Similarly, higher peak and average power magnetrons are opening up new opportunities to replace klystrons and deliver higher average beam currents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 bwMode="auto">
          <a:xfrm>
            <a:off x="1979613" y="3571875"/>
            <a:ext cx="5040312" cy="15859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Material Developments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75"/>
          </a:xfrm>
        </p:spPr>
        <p:txBody>
          <a:bodyPr/>
          <a:lstStyle/>
          <a:p>
            <a:pPr eaLnBrk="1" hangingPunct="1">
              <a:spcAft>
                <a:spcPts val="1200"/>
              </a:spcAft>
              <a:defRPr/>
            </a:pPr>
            <a:r>
              <a:rPr lang="en-GB" dirty="0"/>
              <a:t>Superconducting multilayers to supplement or replace expensive bulk material (e.g. </a:t>
            </a:r>
            <a:r>
              <a:rPr lang="en-GB" dirty="0" smtClean="0"/>
              <a:t>niobium).</a:t>
            </a:r>
            <a:endParaRPr lang="en-GB" dirty="0"/>
          </a:p>
          <a:p>
            <a:pPr eaLnBrk="1" hangingPunct="1">
              <a:spcAft>
                <a:spcPts val="1200"/>
              </a:spcAft>
              <a:defRPr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High temperature superconductors may bring enhancements in the </a:t>
            </a: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longer term.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spcAft>
                <a:spcPts val="1200"/>
              </a:spcAft>
              <a:defRPr/>
            </a:pPr>
            <a:r>
              <a:rPr lang="en-GB" dirty="0"/>
              <a:t>Non-evaporable getter (NEG) coatings to enhance vacuum systems and reduce pumping system </a:t>
            </a:r>
            <a:r>
              <a:rPr lang="en-GB" dirty="0" smtClean="0"/>
              <a:t>size, complexity and cost.</a:t>
            </a:r>
            <a:endParaRPr lang="en-GB" dirty="0"/>
          </a:p>
        </p:txBody>
      </p:sp>
      <p:pic>
        <p:nvPicPr>
          <p:cNvPr id="3074" name="Picture 2" descr="http://knowledgetransfer.web.cern.ch/sites/knowledgetransfer.web.cern.ch/files/images/technology/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043" y="4797152"/>
            <a:ext cx="2814149" cy="183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origin-ars.els-cdn.com/content/image/1-s2.0-S0042207X06000704-gr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73" y="4797152"/>
            <a:ext cx="2528475" cy="183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ABF215B8A3384E874FC40A3B0B2302" ma:contentTypeVersion="2" ma:contentTypeDescription="Create a new document." ma:contentTypeScope="" ma:versionID="fb31037b84041c4abd15763d1e650a2d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66758ad48435124b95dc0df0729e68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7E48F0D-BF64-462E-8350-40C896A295A7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3664DFBE-4764-45EA-8643-EEFC74AA9C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AEDD1CD-9190-4F8F-B585-354F10A56AC8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08E03F15-1B2D-4596-A09D-55D4A0FDFD5C}">
  <ds:schemaRefs>
    <ds:schemaRef ds:uri="http://www.w3.org/XML/1998/namespace"/>
    <ds:schemaRef ds:uri="http://schemas.microsoft.com/office/2006/metadata/properties"/>
    <ds:schemaRef ds:uri="http://purl.org/dc/terms/"/>
    <ds:schemaRef ds:uri="http://purl.org/dc/elements/1.1/"/>
    <ds:schemaRef ds:uri="http://schemas.microsoft.com/sharepoint/v3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STFC_PowerPoint_template</Template>
  <TotalTime>307</TotalTime>
  <Words>890</Words>
  <Application>Microsoft Office PowerPoint</Application>
  <PresentationFormat>On-screen Show (4:3)</PresentationFormat>
  <Paragraphs>105</Paragraphs>
  <Slides>13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STFC_PowerPoint_template</vt:lpstr>
      <vt:lpstr>1_Blank Presentation</vt:lpstr>
      <vt:lpstr>State-of-the-Art  Accelerator Technology</vt:lpstr>
      <vt:lpstr>Accelerators Today</vt:lpstr>
      <vt:lpstr>Impact of Accelerators</vt:lpstr>
      <vt:lpstr>Drivers for Increased Demand</vt:lpstr>
      <vt:lpstr>Technology Development Priorities</vt:lpstr>
      <vt:lpstr>Key Technology Developments</vt:lpstr>
      <vt:lpstr>Compact Linacs</vt:lpstr>
      <vt:lpstr>RF Power Developments</vt:lpstr>
      <vt:lpstr>Material Developments</vt:lpstr>
      <vt:lpstr>Fast Prototyping/Value Engineering</vt:lpstr>
      <vt:lpstr>Novel Accelerators</vt:lpstr>
      <vt:lpstr>Process Optimisation</vt:lpstr>
      <vt:lpstr>Summary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Corporate PowerPoint Template</dc:title>
  <dc:creator>kw77</dc:creator>
  <cp:lastModifiedBy>user</cp:lastModifiedBy>
  <cp:revision>26</cp:revision>
  <dcterms:created xsi:type="dcterms:W3CDTF">2012-07-12T11:46:55Z</dcterms:created>
  <dcterms:modified xsi:type="dcterms:W3CDTF">2013-07-09T08:13:18Z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display_urn:schemas-microsoft-com:office:office#Editor">
    <vt:lpwstr>Summers, Karen (STFC,RAL,OBR)</vt:lpwstr>
  </property>
  <property fmtid="{D5CDD505-2E9C-101B-9397-08002B2CF9AE}" pid="4" name="xd_Signature">
    <vt:lpwstr/>
  </property>
  <property fmtid="{D5CDD505-2E9C-101B-9397-08002B2CF9AE}" pid="5" name="display_urn:schemas-microsoft-com:office:office#Author">
    <vt:lpwstr>Summers, Karen (STFC,RAL,OBR)</vt:lpwstr>
  </property>
  <property fmtid="{D5CDD505-2E9C-101B-9397-08002B2CF9AE}" pid="6" name="TemplateUrl">
    <vt:lpwstr/>
  </property>
  <property fmtid="{D5CDD505-2E9C-101B-9397-08002B2CF9AE}" pid="7" name="xd_ProgID">
    <vt:lpwstr/>
  </property>
  <property fmtid="{D5CDD505-2E9C-101B-9397-08002B2CF9AE}" pid="8" name="ContentTypeId">
    <vt:lpwstr>0x010100F731947B08D5984288BC8B16A979FF50</vt:lpwstr>
  </property>
  <property fmtid="{D5CDD505-2E9C-101B-9397-08002B2CF9AE}" pid="9" name="_SourceUrl">
    <vt:lpwstr/>
  </property>
</Properties>
</file>