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6" r:id="rId3"/>
    <p:sldMasterId id="2147483700" r:id="rId4"/>
  </p:sldMasterIdLst>
  <p:notesMasterIdLst>
    <p:notesMasterId r:id="rId15"/>
  </p:notesMasterIdLst>
  <p:handoutMasterIdLst>
    <p:handoutMasterId r:id="rId16"/>
  </p:handoutMasterIdLst>
  <p:sldIdLst>
    <p:sldId id="261" r:id="rId5"/>
    <p:sldId id="264" r:id="rId6"/>
    <p:sldId id="258" r:id="rId7"/>
    <p:sldId id="267" r:id="rId8"/>
    <p:sldId id="271" r:id="rId9"/>
    <p:sldId id="266" r:id="rId10"/>
    <p:sldId id="268" r:id="rId11"/>
    <p:sldId id="279" r:id="rId12"/>
    <p:sldId id="276" r:id="rId13"/>
    <p:sldId id="280" r:id="rId14"/>
  </p:sldIdLst>
  <p:sldSz cx="9144000" cy="6858000" type="screen4x3"/>
  <p:notesSz cx="666273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>
    <p:restoredLeft sz="15620"/>
    <p:restoredTop sz="94660"/>
  </p:normalViewPr>
  <p:slideViewPr>
    <p:cSldViewPr>
      <p:cViewPr varScale="1">
        <p:scale>
          <a:sx n="146" d="100"/>
          <a:sy n="146" d="100"/>
        </p:scale>
        <p:origin x="-34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E:\Microbial%20Solutions%20meme%20stick\Microbial%20solutions%20DA\Technical\795B\795B%20data%20for%202%20runs%2012-08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600" dirty="0" smtClean="0">
                <a:latin typeface="Comic Sans MS" pitchFamily="66" charset="0"/>
              </a:rPr>
              <a:t>Treatment</a:t>
            </a:r>
            <a:r>
              <a:rPr lang="en-US" sz="1600" baseline="0" dirty="0" smtClean="0">
                <a:latin typeface="Comic Sans MS" pitchFamily="66" charset="0"/>
              </a:rPr>
              <a:t> of recalcitrant waters</a:t>
            </a:r>
            <a:endParaRPr lang="en-US" sz="1600" dirty="0">
              <a:latin typeface="Comic Sans MS" pitchFamily="66" charset="0"/>
            </a:endParaRPr>
          </a:p>
        </c:rich>
      </c:tx>
      <c:layout>
        <c:manualLayout>
          <c:xMode val="edge"/>
          <c:yMode val="edge"/>
          <c:x val="0.21082095320609201"/>
          <c:y val="2.62469321152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5125830809610299"/>
          <c:y val="0.14703196347031999"/>
          <c:w val="0.76726040783363603"/>
          <c:h val="0.67448051870228498"/>
        </c:manualLayout>
      </c:layout>
      <c:scatterChart>
        <c:scatterStyle val="lineMarker"/>
        <c:varyColors val="0"/>
        <c:ser>
          <c:idx val="1"/>
          <c:order val="0"/>
          <c:tx>
            <c:strRef>
              <c:f>Sheet1!$R$11</c:f>
              <c:strCache>
                <c:ptCount val="1"/>
                <c:pt idx="0">
                  <c:v>R4T – new consortium</c:v>
                </c:pt>
              </c:strCache>
            </c:strRef>
          </c:tx>
          <c:xVal>
            <c:numRef>
              <c:f>Sheet1!$P$12:$P$25</c:f>
              <c:numCache>
                <c:formatCode>dd/mm/yy</c:formatCode>
                <c:ptCount val="14"/>
                <c:pt idx="0" formatCode="dd/mm/yy;@">
                  <c:v>39790</c:v>
                </c:pt>
                <c:pt idx="1">
                  <c:v>39791</c:v>
                </c:pt>
                <c:pt idx="2">
                  <c:v>39792</c:v>
                </c:pt>
                <c:pt idx="3">
                  <c:v>39793</c:v>
                </c:pt>
                <c:pt idx="4">
                  <c:v>39794</c:v>
                </c:pt>
                <c:pt idx="5">
                  <c:v>39797</c:v>
                </c:pt>
                <c:pt idx="6">
                  <c:v>39798</c:v>
                </c:pt>
                <c:pt idx="7">
                  <c:v>39799</c:v>
                </c:pt>
                <c:pt idx="9">
                  <c:v>39800</c:v>
                </c:pt>
                <c:pt idx="10">
                  <c:v>39801</c:v>
                </c:pt>
                <c:pt idx="11">
                  <c:v>39804</c:v>
                </c:pt>
                <c:pt idx="12">
                  <c:v>39805</c:v>
                </c:pt>
                <c:pt idx="13">
                  <c:v>39806</c:v>
                </c:pt>
              </c:numCache>
            </c:numRef>
          </c:xVal>
          <c:yVal>
            <c:numRef>
              <c:f>Sheet1!$R$12:$R$25</c:f>
              <c:numCache>
                <c:formatCode>General</c:formatCode>
                <c:ptCount val="14"/>
                <c:pt idx="0">
                  <c:v>43700</c:v>
                </c:pt>
                <c:pt idx="1">
                  <c:v>14600</c:v>
                </c:pt>
                <c:pt idx="2">
                  <c:v>10200</c:v>
                </c:pt>
                <c:pt idx="3">
                  <c:v>8170</c:v>
                </c:pt>
                <c:pt idx="4">
                  <c:v>7890</c:v>
                </c:pt>
                <c:pt idx="5">
                  <c:v>5590</c:v>
                </c:pt>
                <c:pt idx="6">
                  <c:v>5607</c:v>
                </c:pt>
                <c:pt idx="7">
                  <c:v>5405</c:v>
                </c:pt>
                <c:pt idx="9">
                  <c:v>18780</c:v>
                </c:pt>
                <c:pt idx="10">
                  <c:v>5762</c:v>
                </c:pt>
                <c:pt idx="11">
                  <c:v>6471</c:v>
                </c:pt>
                <c:pt idx="12">
                  <c:v>6282</c:v>
                </c:pt>
                <c:pt idx="13">
                  <c:v>5575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182720"/>
        <c:axId val="57599104"/>
      </c:scatterChart>
      <c:valAx>
        <c:axId val="23182720"/>
        <c:scaling>
          <c:orientation val="minMax"/>
          <c:min val="39785"/>
        </c:scaling>
        <c:delete val="1"/>
        <c:axPos val="b"/>
        <c:numFmt formatCode="dd/mm/yy;@" sourceLinked="1"/>
        <c:majorTickMark val="out"/>
        <c:minorTickMark val="none"/>
        <c:tickLblPos val="nextTo"/>
        <c:crossAx val="57599104"/>
        <c:crosses val="autoZero"/>
        <c:crossBetween val="midCat"/>
      </c:valAx>
      <c:valAx>
        <c:axId val="575991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COD mg l-1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23182720"/>
        <c:crosses val="autoZero"/>
        <c:crossBetween val="midCat"/>
      </c:valAx>
      <c:spPr>
        <a:ln w="19050">
          <a:solidFill>
            <a:schemeClr val="tx1"/>
          </a:solidFill>
        </a:ln>
      </c:spPr>
    </c:plotArea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401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ADA30-E22B-473F-ADAE-63202372193F}" type="datetimeFigureOut">
              <a:rPr lang="en-GB" smtClean="0"/>
              <a:t>05/07/2013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401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D63075-F386-43E4-8DB8-07E39610B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269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401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87D5B2-2D67-4910-AA1C-E3DB7CB1849B}" type="datetimeFigureOut">
              <a:rPr lang="en-GB" smtClean="0"/>
              <a:t>05/07/2013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274" y="4715153"/>
            <a:ext cx="533019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401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8B073-F0A7-46D7-B998-3E3C053A7B9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4131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2EC7-A34D-43FC-8C14-F5D36DA3C7D0}" type="datetimeFigureOut">
              <a:rPr lang="en-GB" smtClean="0"/>
              <a:t>05/07/2013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179C8-64A4-48C3-A242-4BCA292699D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1324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2EC7-A34D-43FC-8C14-F5D36DA3C7D0}" type="datetimeFigureOut">
              <a:rPr lang="en-GB" smtClean="0"/>
              <a:t>05/07/2013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179C8-64A4-48C3-A242-4BCA292699D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4978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2EC7-A34D-43FC-8C14-F5D36DA3C7D0}" type="datetimeFigureOut">
              <a:rPr lang="en-GB" smtClean="0"/>
              <a:t>05/07/2013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179C8-64A4-48C3-A242-4BCA292699D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7003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D1E47C2F-2D78-4D39-A951-AB5294FCD99D}" type="datetimeFigureOut">
              <a:rPr lang="en-GB"/>
              <a:pPr>
                <a:defRPr/>
              </a:pPr>
              <a:t>05/07/2013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7138D7EC-14D4-418B-B04C-8173F92E47E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51820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E3BBC29E-9687-4BB1-A257-0BC3AC587F38}" type="datetimeFigureOut">
              <a:rPr lang="en-GB"/>
              <a:pPr>
                <a:defRPr/>
              </a:pPr>
              <a:t>05/07/2013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A0307CF7-3467-4718-8961-04AD17DFDC4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79456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6AD24345-F470-4D2E-B39A-FCAB23403B52}" type="datetimeFigureOut">
              <a:rPr lang="en-GB"/>
              <a:pPr>
                <a:defRPr/>
              </a:pPr>
              <a:t>05/07/2013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A3EFE42E-B279-4130-AC0E-8B1823ABC62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2031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34183A2A-C0B8-4ACD-BAE2-6C7C69164529}" type="datetimeFigureOut">
              <a:rPr lang="en-GB"/>
              <a:pPr>
                <a:defRPr/>
              </a:pPr>
              <a:t>05/07/2013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47CAC3DA-26FD-411C-91BB-D3EE755FA57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4193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E7F12FCB-D9B9-4C57-8335-D7ED7E83A9B3}" type="datetimeFigureOut">
              <a:rPr lang="en-GB"/>
              <a:pPr>
                <a:defRPr/>
              </a:pPr>
              <a:t>05/07/2013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4390A6DF-5C9A-496D-A15E-23EB6063598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8313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3278DE71-C0E1-4FBB-9442-C8FE3C960BB3}" type="datetimeFigureOut">
              <a:rPr lang="en-GB"/>
              <a:pPr>
                <a:defRPr/>
              </a:pPr>
              <a:t>05/07/2013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D2011749-6425-4688-8AB3-3F1E9C5032B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5204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31D0074F-AFC8-48E6-9FBD-28BE8A4FDB70}" type="datetimeFigureOut">
              <a:rPr lang="en-GB"/>
              <a:pPr>
                <a:defRPr/>
              </a:pPr>
              <a:t>05/07/2013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42AAFD1A-DFEA-4519-930A-4EAF6E8E920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38452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42F95113-33AB-4D2A-A274-A49F64A74EE8}" type="datetimeFigureOut">
              <a:rPr lang="en-GB"/>
              <a:pPr>
                <a:defRPr/>
              </a:pPr>
              <a:t>05/07/2013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106CB9D6-0994-410B-B1AC-ECDDA1CFA9A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9240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2EC7-A34D-43FC-8C14-F5D36DA3C7D0}" type="datetimeFigureOut">
              <a:rPr lang="en-GB" smtClean="0"/>
              <a:t>05/07/2013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179C8-64A4-48C3-A242-4BCA292699D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03164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871D5AD6-7926-4FF0-8ACA-7BDCDFF54746}" type="datetimeFigureOut">
              <a:rPr lang="en-GB"/>
              <a:pPr>
                <a:defRPr/>
              </a:pPr>
              <a:t>05/07/2013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81D923AA-6155-43CF-8AC5-88A68B00FE9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01250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6F524C2-E082-4926-95A0-88DD523B3B5A}" type="datetimeFigureOut">
              <a:rPr lang="en-GB"/>
              <a:pPr>
                <a:defRPr/>
              </a:pPr>
              <a:t>05/07/2013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9D57B4A3-0B78-43D4-BB1B-436F80011B5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32651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35FB8811-13F3-4EFA-A69C-E30D958DFE13}" type="datetimeFigureOut">
              <a:rPr lang="en-GB"/>
              <a:pPr>
                <a:defRPr/>
              </a:pPr>
              <a:t>05/07/2013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9B63057E-A93C-4E03-B8C8-542F38A6EB4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8769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330E6-9FC2-48E3-913C-52A3B9C8BD0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7BF4E-7EA0-4F3A-8F26-76586FC98410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2565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89D72-D8D8-417E-AF48-374ECB1C57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E8ED0-6A53-4D37-BD8A-C34E0CC574A9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551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7DECA-EDE2-4C81-9065-FDC44D3259A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AB306-4CE9-4C5B-BDAB-7A0E25F536BD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2016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16110-1F77-4051-92C1-C8CB9B6EAB9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CF4BB-8A91-42AD-ABF7-604093812B86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3813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B0895-3D1A-428E-972A-BC37C5FF6DE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C37DB-36E4-4014-9EFF-F558338428FB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3056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DC670-83FD-4EBC-BC43-0C5D487805B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7C959-B135-4358-84C5-342BB8E2B356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2213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B048E-C846-438A-83CD-F6F50D5CC93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7BB79-108A-497D-AD1C-B61A264EF084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016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2EC7-A34D-43FC-8C14-F5D36DA3C7D0}" type="datetimeFigureOut">
              <a:rPr lang="en-GB" smtClean="0"/>
              <a:t>05/07/2013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179C8-64A4-48C3-A242-4BCA292699D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06708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D41E0-525E-412B-92A3-43DEBE9CDC2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95BDA-E0B2-4E2B-A405-3275B289D14C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248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C0F3-C9A6-47A7-B78B-B42E6D9969D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FA6F9-CCB1-4076-AFC1-4011F8072961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8826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8D6E2-9054-4EAC-834A-6422ED66BEB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8F03B-F7D0-404C-AA7C-39A320B59B92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4155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31AC7-B865-4F9A-B12B-DE3D644115C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06587-EA23-4D86-BEB9-C6A5004D8A0C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6691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D8D06-9CC1-44CE-A2BA-4919827C181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41333-EE7C-40D0-8D4C-16A07481D2D6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0733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98A07-E37E-4376-A428-249356F0E39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59F42-67A5-4BC1-ACDC-9E3924769083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48773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58AC87B8-55E5-4378-A7F7-6B581756C16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3516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0BF3CC3D-AF3A-4060-8550-6150F4FE440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45496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CFBFD222-A268-45F2-82D6-56830A7CFFC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403181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92C434B5-122B-4B41-A421-79AB74AF8BE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8830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2EC7-A34D-43FC-8C14-F5D36DA3C7D0}" type="datetimeFigureOut">
              <a:rPr lang="en-GB" smtClean="0"/>
              <a:t>05/07/2013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179C8-64A4-48C3-A242-4BCA292699D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96679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DC659F28-4078-421C-89FD-90698DF0E26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046582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AF790B10-8AA7-410B-AE16-33C9D968870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450125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33C33CCB-6A1A-4478-955B-C19CFA860BC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97308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5034705C-11BF-4A51-A26B-3FA4413F26B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29632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CE008957-04A2-4AEB-A99E-F7F85DE58D7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465781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83CDFDEA-90CD-4EAB-A6C7-4EC8DE6DDA9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585721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38A668FA-34C2-4474-AC22-AFE53BE4018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1494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2EC7-A34D-43FC-8C14-F5D36DA3C7D0}" type="datetimeFigureOut">
              <a:rPr lang="en-GB" smtClean="0"/>
              <a:t>05/07/2013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179C8-64A4-48C3-A242-4BCA292699D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9362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2EC7-A34D-43FC-8C14-F5D36DA3C7D0}" type="datetimeFigureOut">
              <a:rPr lang="en-GB" smtClean="0"/>
              <a:t>05/07/2013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179C8-64A4-48C3-A242-4BCA292699D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1829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2EC7-A34D-43FC-8C14-F5D36DA3C7D0}" type="datetimeFigureOut">
              <a:rPr lang="en-GB" smtClean="0"/>
              <a:t>05/07/2013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179C8-64A4-48C3-A242-4BCA292699D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0352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2EC7-A34D-43FC-8C14-F5D36DA3C7D0}" type="datetimeFigureOut">
              <a:rPr lang="en-GB" smtClean="0"/>
              <a:t>05/07/2013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179C8-64A4-48C3-A242-4BCA292699D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9586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2EC7-A34D-43FC-8C14-F5D36DA3C7D0}" type="datetimeFigureOut">
              <a:rPr lang="en-GB" smtClean="0"/>
              <a:t>05/07/2013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179C8-64A4-48C3-A242-4BCA292699D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542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42EC7-A34D-43FC-8C14-F5D36DA3C7D0}" type="datetimeFigureOut">
              <a:rPr lang="en-GB" smtClean="0"/>
              <a:t>05/07/2013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179C8-64A4-48C3-A242-4BCA292699D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4521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6FD22743-54AD-4F5A-9DBB-8449E451B5A7}" type="datetimeFigureOut">
              <a:rPr lang="en-GB"/>
              <a:pPr>
                <a:defRPr/>
              </a:pPr>
              <a:t>05/07/2013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C08BC964-71A8-4A48-A6EF-2D4AD298841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5024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DC537EA-EC75-4E51-9B0D-32149C117C9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D6FC27E-111F-4B3E-9271-6C37CEC9DD8D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562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8917892-25E4-48DD-9E48-39D90A87E944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9458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latin typeface="Comic Sans MS" pitchFamily="66" charset="0"/>
              </a:rPr>
              <a:t>Development of a hybrid technology for treating recalcitrant water contaminants- assessing e-beam potential. </a:t>
            </a:r>
            <a:endParaRPr lang="en-GB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24944"/>
            <a:ext cx="7787208" cy="1874103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9" y="3413601"/>
            <a:ext cx="3168352" cy="1050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544" y="4155671"/>
            <a:ext cx="2487871" cy="720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4116027"/>
            <a:ext cx="2376263" cy="727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5661248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omic Sans MS"/>
                <a:cs typeface="Comic Sans MS"/>
              </a:rPr>
              <a:t>W</a:t>
            </a:r>
            <a:r>
              <a:rPr lang="en-GB" dirty="0" smtClean="0">
                <a:latin typeface="Comic Sans MS"/>
                <a:cs typeface="Comic Sans MS"/>
              </a:rPr>
              <a:t>hy we got together?</a:t>
            </a:r>
            <a:endParaRPr lang="en-GB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10766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Even more opportunities</a:t>
            </a:r>
            <a:endParaRPr lang="en-GB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End of pipe metal recovery.</a:t>
            </a:r>
          </a:p>
          <a:p>
            <a:r>
              <a:rPr lang="en-US" dirty="0" smtClean="0">
                <a:latin typeface="Comic Sans MS" pitchFamily="66" charset="0"/>
              </a:rPr>
              <a:t>Metal recovery for mining systems.</a:t>
            </a:r>
          </a:p>
          <a:p>
            <a:r>
              <a:rPr lang="en-US" dirty="0" smtClean="0">
                <a:latin typeface="Comic Sans MS" pitchFamily="66" charset="0"/>
              </a:rPr>
              <a:t>Recovery of radioactive elements from waste.</a:t>
            </a:r>
            <a:endParaRPr lang="en-GB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544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latin typeface="Comic Sans MS" pitchFamily="66" charset="0"/>
              </a:rPr>
              <a:t>The challenge is resource (organics, metals and water) recovery from industrial waste waters on site.</a:t>
            </a:r>
            <a:endParaRPr lang="en-GB" sz="2800" dirty="0"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13" y="3789040"/>
            <a:ext cx="2890604" cy="2091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3789040"/>
            <a:ext cx="2257425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86082"/>
            <a:ext cx="2592288" cy="1526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7" y="1628801"/>
            <a:ext cx="3608387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6165304"/>
            <a:ext cx="8784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mic Sans MS" pitchFamily="66" charset="0"/>
              </a:rPr>
              <a:t>Current clean-up approaches such as reverse osmosis and ultrafiltration (shown above) are not ideal- concentrate the problem and very energy intensive.</a:t>
            </a:r>
            <a:endParaRPr lang="en-GB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00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omic Sans MS" pitchFamily="66" charset="0"/>
              </a:rPr>
              <a:t>Our experience- microbiological treatment.</a:t>
            </a:r>
            <a:endParaRPr lang="en-US" dirty="0" smtClean="0">
              <a:latin typeface="Comic Sans MS" pitchFamily="66" charset="0"/>
            </a:endParaRP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7257" y="1839118"/>
            <a:ext cx="1977193" cy="249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etal">
            <a:bevelT/>
          </a:sp3d>
        </p:spPr>
      </p:pic>
      <p:pic>
        <p:nvPicPr>
          <p:cNvPr id="28677" name="Picture 2" descr="C:\Users\Ian Thompson\AppData\Local\Microsoft\Windows\Temporary Internet Files\Content.Outlook\G88H4FOQ\Photos 0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79586"/>
            <a:ext cx="1743075" cy="130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900" y="1569697"/>
            <a:ext cx="1546225" cy="1214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8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22" y="2176916"/>
            <a:ext cx="2566987" cy="186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81" name="TextBox 1"/>
          <p:cNvSpPr txBox="1">
            <a:spLocks noChangeArrowheads="1"/>
          </p:cNvSpPr>
          <p:nvPr/>
        </p:nvSpPr>
        <p:spPr bwMode="auto">
          <a:xfrm>
            <a:off x="395536" y="4869160"/>
            <a:ext cx="8012757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hlink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hlink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hlink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hlink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hlink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800" dirty="0" smtClean="0">
                <a:solidFill>
                  <a:schemeClr val="tx1"/>
                </a:solidFill>
                <a:latin typeface="Comic Sans MS" pitchFamily="66" charset="0"/>
              </a:rPr>
              <a:t>Enables: </a:t>
            </a:r>
            <a:r>
              <a:rPr lang="en-GB" sz="1800" dirty="0">
                <a:solidFill>
                  <a:schemeClr val="tx1"/>
                </a:solidFill>
                <a:latin typeface="Comic Sans MS" pitchFamily="66" charset="0"/>
              </a:rPr>
              <a:t>1) Water recycling on site. 2) Organic converted microbiologically to biogas and bio-plastics. 3) </a:t>
            </a:r>
            <a:r>
              <a:rPr lang="en-GB" sz="1800" dirty="0" smtClean="0">
                <a:solidFill>
                  <a:schemeClr val="tx1"/>
                </a:solidFill>
                <a:latin typeface="Comic Sans MS" pitchFamily="66" charset="0"/>
              </a:rPr>
              <a:t>Some metal recovery- but does not always work since biological systems have their limits.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800" dirty="0">
              <a:solidFill>
                <a:schemeClr val="tx1"/>
              </a:solidFill>
              <a:latin typeface="Comic Sans MS" pitchFamily="66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800" dirty="0" smtClean="0">
                <a:solidFill>
                  <a:schemeClr val="tx1"/>
                </a:solidFill>
                <a:latin typeface="Comic Sans MS" pitchFamily="66" charset="0"/>
              </a:rPr>
              <a:t>This has been commercialised by the PI- Microbial Solutions Ltd.</a:t>
            </a:r>
            <a:endParaRPr lang="en-GB" sz="18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830269"/>
            <a:ext cx="2376264" cy="1678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2045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9851878"/>
              </p:ext>
            </p:extLst>
          </p:nvPr>
        </p:nvGraphicFramePr>
        <p:xfrm>
          <a:off x="390524" y="1781175"/>
          <a:ext cx="5734051" cy="4024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9395" name="TextBox 1"/>
          <p:cNvSpPr txBox="1">
            <a:spLocks noChangeArrowheads="1"/>
          </p:cNvSpPr>
          <p:nvPr/>
        </p:nvSpPr>
        <p:spPr bwMode="auto">
          <a:xfrm>
            <a:off x="390525" y="266700"/>
            <a:ext cx="8753475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4400" dirty="0" smtClean="0">
                <a:solidFill>
                  <a:srgbClr val="000000"/>
                </a:solidFill>
                <a:latin typeface="Comic Sans MS" pitchFamily="66" charset="0"/>
              </a:rPr>
              <a:t>Limitation - we do not always get complete degradation.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3528" y="5877272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dirty="0" smtClean="0">
                <a:latin typeface="Comic Sans MS"/>
                <a:cs typeface="Comic Sans MS"/>
              </a:rPr>
              <a:t>How can we routinely and sustainably reduce the pollution load (expressed as COD-Carbon Oxygen Demand) to consent levels of &lt;2000 mg L?</a:t>
            </a:r>
            <a:endParaRPr lang="en-GB" dirty="0">
              <a:latin typeface="Comic Sans MS"/>
              <a:cs typeface="Comic Sans M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96136" y="2060848"/>
            <a:ext cx="302433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Comic Sans MS" pitchFamily="66" charset="0"/>
              </a:rPr>
              <a:t>Waste streams we will test.</a:t>
            </a:r>
          </a:p>
          <a:p>
            <a:endParaRPr lang="en-GB" sz="1600" dirty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>
                <a:latin typeface="Comic Sans MS" pitchFamily="66" charset="0"/>
              </a:rPr>
              <a:t>Chemically mixed industrial end-of-pipe oily effluent (Biffa).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>
                <a:latin typeface="Comic Sans MS" pitchFamily="66" charset="0"/>
              </a:rPr>
              <a:t>Refinery wastes provided by BP and Exxon (including heavy oils).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>
                <a:latin typeface="Comic Sans MS" pitchFamily="66" charset="0"/>
              </a:rPr>
              <a:t>Ground water contaminants such as TCE.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>
                <a:latin typeface="Comic Sans MS" pitchFamily="66" charset="0"/>
              </a:rPr>
              <a:t>Pharmaceutical waste (GSK).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>
                <a:latin typeface="Comic Sans MS" pitchFamily="66" charset="0"/>
              </a:rPr>
              <a:t>Diageo brewery effluent (mixed </a:t>
            </a:r>
            <a:r>
              <a:rPr lang="en-GB" sz="1600" dirty="0" err="1" smtClean="0">
                <a:latin typeface="Comic Sans MS" pitchFamily="66" charset="0"/>
              </a:rPr>
              <a:t>humic</a:t>
            </a:r>
            <a:r>
              <a:rPr lang="en-GB" sz="1600" dirty="0" smtClean="0">
                <a:latin typeface="Comic Sans MS" pitchFamily="66" charset="0"/>
              </a:rPr>
              <a:t> and </a:t>
            </a:r>
            <a:r>
              <a:rPr lang="en-GB" sz="1600" smtClean="0">
                <a:latin typeface="Comic Sans MS" pitchFamily="66" charset="0"/>
              </a:rPr>
              <a:t>copper).</a:t>
            </a:r>
            <a:endParaRPr lang="en-GB" sz="1600" dirty="0" smtClean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sz="1600" dirty="0" smtClean="0">
              <a:latin typeface="Comic Sans MS" pitchFamily="66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796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6632"/>
            <a:ext cx="7772400" cy="648072"/>
          </a:xfrm>
        </p:spPr>
        <p:txBody>
          <a:bodyPr/>
          <a:lstStyle/>
          <a:p>
            <a:r>
              <a:rPr lang="en-GB" dirty="0" smtClean="0">
                <a:latin typeface="Comic Sans MS" pitchFamily="66" charset="0"/>
              </a:rPr>
              <a:t>E-Beam Treatment</a:t>
            </a:r>
            <a:endParaRPr lang="en-GB" dirty="0">
              <a:latin typeface="Comic Sans MS" pitchFamily="66" charset="0"/>
            </a:endParaRPr>
          </a:p>
        </p:txBody>
      </p:sp>
      <p:sp>
        <p:nvSpPr>
          <p:cNvPr id="72" name="Content Placeholder 71"/>
          <p:cNvSpPr>
            <a:spLocks noGrp="1"/>
          </p:cNvSpPr>
          <p:nvPr>
            <p:ph sz="half" idx="1"/>
          </p:nvPr>
        </p:nvSpPr>
        <p:spPr>
          <a:xfrm>
            <a:off x="107504" y="980728"/>
            <a:ext cx="4968552" cy="2088232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>
                <a:latin typeface="Comic Sans MS" pitchFamily="66" charset="0"/>
              </a:rPr>
              <a:t>Anticipate treating ~20 samples.</a:t>
            </a:r>
          </a:p>
          <a:p>
            <a:r>
              <a:rPr lang="en-GB" dirty="0" smtClean="0">
                <a:latin typeface="Comic Sans MS" pitchFamily="66" charset="0"/>
              </a:rPr>
              <a:t>Optimum e-beam parameters to be determined based upon:</a:t>
            </a:r>
          </a:p>
          <a:p>
            <a:pPr lvl="1"/>
            <a:r>
              <a:rPr lang="en-GB" dirty="0">
                <a:latin typeface="Comic Sans MS" pitchFamily="66" charset="0"/>
              </a:rPr>
              <a:t>D</a:t>
            </a:r>
            <a:r>
              <a:rPr lang="en-GB" dirty="0" smtClean="0">
                <a:latin typeface="Comic Sans MS" pitchFamily="66" charset="0"/>
              </a:rPr>
              <a:t>uration, </a:t>
            </a:r>
          </a:p>
          <a:p>
            <a:pPr lvl="1"/>
            <a:r>
              <a:rPr lang="en-GB" dirty="0">
                <a:latin typeface="Comic Sans MS" pitchFamily="66" charset="0"/>
              </a:rPr>
              <a:t>R</a:t>
            </a:r>
            <a:r>
              <a:rPr lang="en-GB" dirty="0" smtClean="0">
                <a:latin typeface="Comic Sans MS" pitchFamily="66" charset="0"/>
              </a:rPr>
              <a:t>egime </a:t>
            </a:r>
            <a:r>
              <a:rPr lang="en-GB" dirty="0">
                <a:latin typeface="Comic Sans MS" pitchFamily="66" charset="0"/>
              </a:rPr>
              <a:t>of exposure, </a:t>
            </a:r>
            <a:endParaRPr lang="en-GB" dirty="0" smtClean="0">
              <a:latin typeface="Comic Sans MS" pitchFamily="66" charset="0"/>
            </a:endParaRPr>
          </a:p>
          <a:p>
            <a:pPr lvl="1"/>
            <a:r>
              <a:rPr lang="en-GB" dirty="0" smtClean="0">
                <a:latin typeface="Comic Sans MS" pitchFamily="66" charset="0"/>
              </a:rPr>
              <a:t>Energy, </a:t>
            </a:r>
          </a:p>
          <a:p>
            <a:pPr lvl="1"/>
            <a:r>
              <a:rPr lang="en-GB" dirty="0">
                <a:latin typeface="Comic Sans MS" pitchFamily="66" charset="0"/>
              </a:rPr>
              <a:t>B</a:t>
            </a:r>
            <a:r>
              <a:rPr lang="en-GB" dirty="0" smtClean="0">
                <a:latin typeface="Comic Sans MS" pitchFamily="66" charset="0"/>
              </a:rPr>
              <a:t>eam intensity.</a:t>
            </a:r>
            <a:endParaRPr lang="en-GB" dirty="0">
              <a:latin typeface="Comic Sans MS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845208" y="5589240"/>
            <a:ext cx="2282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000000"/>
                </a:solidFill>
                <a:latin typeface="Comic Sans MS" pitchFamily="66" charset="0"/>
              </a:rPr>
              <a:t>Engineered solution</a:t>
            </a:r>
          </a:p>
          <a:p>
            <a:r>
              <a:rPr lang="en-GB" i="1" dirty="0">
                <a:solidFill>
                  <a:srgbClr val="000000"/>
                </a:solidFill>
                <a:latin typeface="Comic Sans MS" pitchFamily="66" charset="0"/>
              </a:rPr>
              <a:t>t</a:t>
            </a:r>
            <a:r>
              <a:rPr lang="en-GB" i="1" dirty="0" smtClean="0">
                <a:solidFill>
                  <a:srgbClr val="000000"/>
                </a:solidFill>
                <a:latin typeface="Comic Sans MS" pitchFamily="66" charset="0"/>
              </a:rPr>
              <a:t>o be developed</a:t>
            </a:r>
            <a:endParaRPr lang="en-GB" i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072802"/>
            <a:ext cx="5509222" cy="3596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Can 20"/>
          <p:cNvSpPr/>
          <p:nvPr/>
        </p:nvSpPr>
        <p:spPr bwMode="auto">
          <a:xfrm>
            <a:off x="5472710" y="1988840"/>
            <a:ext cx="216024" cy="360040"/>
          </a:xfrm>
          <a:prstGeom prst="ca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CCCCFF"/>
              </a:solidFill>
            </a:endParaRPr>
          </a:p>
        </p:txBody>
      </p:sp>
      <p:sp>
        <p:nvSpPr>
          <p:cNvPr id="24" name="Can 23"/>
          <p:cNvSpPr/>
          <p:nvPr/>
        </p:nvSpPr>
        <p:spPr bwMode="auto">
          <a:xfrm>
            <a:off x="5832750" y="1484784"/>
            <a:ext cx="216024" cy="360040"/>
          </a:xfrm>
          <a:prstGeom prst="ca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CCCCFF"/>
              </a:solidFill>
            </a:endParaRPr>
          </a:p>
        </p:txBody>
      </p:sp>
      <p:sp>
        <p:nvSpPr>
          <p:cNvPr id="22" name="Can 21"/>
          <p:cNvSpPr/>
          <p:nvPr/>
        </p:nvSpPr>
        <p:spPr bwMode="auto">
          <a:xfrm>
            <a:off x="5616726" y="1628800"/>
            <a:ext cx="216024" cy="360040"/>
          </a:xfrm>
          <a:prstGeom prst="ca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CCCCFF"/>
              </a:solidFill>
            </a:endParaRPr>
          </a:p>
        </p:txBody>
      </p:sp>
      <p:sp>
        <p:nvSpPr>
          <p:cNvPr id="25" name="Can 24"/>
          <p:cNvSpPr/>
          <p:nvPr/>
        </p:nvSpPr>
        <p:spPr bwMode="auto">
          <a:xfrm>
            <a:off x="6120782" y="1268760"/>
            <a:ext cx="216024" cy="360040"/>
          </a:xfrm>
          <a:prstGeom prst="ca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CCCCFF"/>
              </a:solidFill>
            </a:endParaRPr>
          </a:p>
        </p:txBody>
      </p:sp>
      <p:sp>
        <p:nvSpPr>
          <p:cNvPr id="26" name="Can 25"/>
          <p:cNvSpPr/>
          <p:nvPr/>
        </p:nvSpPr>
        <p:spPr bwMode="auto">
          <a:xfrm>
            <a:off x="6408814" y="1196752"/>
            <a:ext cx="216024" cy="360040"/>
          </a:xfrm>
          <a:prstGeom prst="ca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CCCCFF"/>
              </a:solidFill>
            </a:endParaRPr>
          </a:p>
        </p:txBody>
      </p:sp>
      <p:sp>
        <p:nvSpPr>
          <p:cNvPr id="27" name="Can 26"/>
          <p:cNvSpPr/>
          <p:nvPr/>
        </p:nvSpPr>
        <p:spPr bwMode="auto">
          <a:xfrm>
            <a:off x="6768854" y="1196752"/>
            <a:ext cx="216024" cy="360040"/>
          </a:xfrm>
          <a:prstGeom prst="ca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CCCCFF"/>
              </a:solidFill>
            </a:endParaRPr>
          </a:p>
        </p:txBody>
      </p:sp>
      <p:sp>
        <p:nvSpPr>
          <p:cNvPr id="28" name="Can 27"/>
          <p:cNvSpPr/>
          <p:nvPr/>
        </p:nvSpPr>
        <p:spPr bwMode="auto">
          <a:xfrm>
            <a:off x="7128894" y="1268760"/>
            <a:ext cx="216024" cy="360040"/>
          </a:xfrm>
          <a:prstGeom prst="ca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CCCCFF"/>
              </a:solidFill>
            </a:endParaRPr>
          </a:p>
        </p:txBody>
      </p:sp>
      <p:sp>
        <p:nvSpPr>
          <p:cNvPr id="29" name="Can 28"/>
          <p:cNvSpPr/>
          <p:nvPr/>
        </p:nvSpPr>
        <p:spPr bwMode="auto">
          <a:xfrm>
            <a:off x="7488934" y="1412776"/>
            <a:ext cx="216024" cy="360040"/>
          </a:xfrm>
          <a:prstGeom prst="ca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CCCCFF"/>
              </a:solidFill>
            </a:endParaRPr>
          </a:p>
        </p:txBody>
      </p:sp>
      <p:sp>
        <p:nvSpPr>
          <p:cNvPr id="30" name="Can 29"/>
          <p:cNvSpPr/>
          <p:nvPr/>
        </p:nvSpPr>
        <p:spPr bwMode="auto">
          <a:xfrm>
            <a:off x="7776966" y="1628800"/>
            <a:ext cx="216024" cy="360040"/>
          </a:xfrm>
          <a:prstGeom prst="ca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CCCCFF"/>
              </a:solidFill>
            </a:endParaRPr>
          </a:p>
        </p:txBody>
      </p:sp>
      <p:sp>
        <p:nvSpPr>
          <p:cNvPr id="31" name="Can 30"/>
          <p:cNvSpPr/>
          <p:nvPr/>
        </p:nvSpPr>
        <p:spPr bwMode="auto">
          <a:xfrm>
            <a:off x="7920982" y="1988840"/>
            <a:ext cx="216024" cy="360040"/>
          </a:xfrm>
          <a:prstGeom prst="ca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CCCCFF"/>
              </a:solidFill>
            </a:endParaRPr>
          </a:p>
        </p:txBody>
      </p:sp>
      <p:sp>
        <p:nvSpPr>
          <p:cNvPr id="42" name="Can 41"/>
          <p:cNvSpPr/>
          <p:nvPr/>
        </p:nvSpPr>
        <p:spPr bwMode="auto">
          <a:xfrm>
            <a:off x="5616726" y="2276872"/>
            <a:ext cx="216024" cy="360040"/>
          </a:xfrm>
          <a:prstGeom prst="ca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CCCCFF"/>
              </a:solidFill>
            </a:endParaRPr>
          </a:p>
        </p:txBody>
      </p:sp>
      <p:sp>
        <p:nvSpPr>
          <p:cNvPr id="43" name="Can 42"/>
          <p:cNvSpPr/>
          <p:nvPr/>
        </p:nvSpPr>
        <p:spPr bwMode="auto">
          <a:xfrm>
            <a:off x="7776966" y="2276872"/>
            <a:ext cx="216024" cy="360040"/>
          </a:xfrm>
          <a:prstGeom prst="ca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CCCCFF"/>
              </a:solidFill>
            </a:endParaRPr>
          </a:p>
        </p:txBody>
      </p:sp>
      <p:sp>
        <p:nvSpPr>
          <p:cNvPr id="44" name="Can 43"/>
          <p:cNvSpPr/>
          <p:nvPr/>
        </p:nvSpPr>
        <p:spPr bwMode="auto">
          <a:xfrm>
            <a:off x="5832750" y="2564904"/>
            <a:ext cx="216024" cy="360040"/>
          </a:xfrm>
          <a:prstGeom prst="ca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CCCCFF"/>
              </a:solidFill>
            </a:endParaRPr>
          </a:p>
        </p:txBody>
      </p:sp>
      <p:sp>
        <p:nvSpPr>
          <p:cNvPr id="45" name="Can 44"/>
          <p:cNvSpPr/>
          <p:nvPr/>
        </p:nvSpPr>
        <p:spPr bwMode="auto">
          <a:xfrm>
            <a:off x="7488934" y="2492896"/>
            <a:ext cx="216024" cy="360040"/>
          </a:xfrm>
          <a:prstGeom prst="ca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CCCCFF"/>
              </a:solidFill>
            </a:endParaRPr>
          </a:p>
        </p:txBody>
      </p:sp>
      <p:sp>
        <p:nvSpPr>
          <p:cNvPr id="46" name="Can 45"/>
          <p:cNvSpPr/>
          <p:nvPr/>
        </p:nvSpPr>
        <p:spPr bwMode="auto">
          <a:xfrm>
            <a:off x="6120782" y="2708920"/>
            <a:ext cx="216024" cy="360040"/>
          </a:xfrm>
          <a:prstGeom prst="ca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CCCCFF"/>
              </a:solidFill>
            </a:endParaRPr>
          </a:p>
        </p:txBody>
      </p:sp>
      <p:sp>
        <p:nvSpPr>
          <p:cNvPr id="47" name="Can 46"/>
          <p:cNvSpPr/>
          <p:nvPr/>
        </p:nvSpPr>
        <p:spPr bwMode="auto">
          <a:xfrm>
            <a:off x="7128894" y="2708920"/>
            <a:ext cx="216024" cy="360040"/>
          </a:xfrm>
          <a:prstGeom prst="ca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CCCCFF"/>
              </a:solidFill>
            </a:endParaRPr>
          </a:p>
        </p:txBody>
      </p:sp>
      <p:sp>
        <p:nvSpPr>
          <p:cNvPr id="48" name="Can 47"/>
          <p:cNvSpPr/>
          <p:nvPr/>
        </p:nvSpPr>
        <p:spPr bwMode="auto">
          <a:xfrm>
            <a:off x="6408814" y="2780928"/>
            <a:ext cx="216024" cy="360040"/>
          </a:xfrm>
          <a:prstGeom prst="ca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CCCCFF"/>
              </a:solidFill>
            </a:endParaRPr>
          </a:p>
        </p:txBody>
      </p:sp>
      <p:sp>
        <p:nvSpPr>
          <p:cNvPr id="49" name="Can 48"/>
          <p:cNvSpPr/>
          <p:nvPr/>
        </p:nvSpPr>
        <p:spPr bwMode="auto">
          <a:xfrm>
            <a:off x="6768854" y="2780928"/>
            <a:ext cx="216024" cy="360040"/>
          </a:xfrm>
          <a:prstGeom prst="ca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CCCCFF"/>
              </a:solidFill>
            </a:endParaRPr>
          </a:p>
        </p:txBody>
      </p:sp>
      <p:sp>
        <p:nvSpPr>
          <p:cNvPr id="54" name="Can 53"/>
          <p:cNvSpPr/>
          <p:nvPr/>
        </p:nvSpPr>
        <p:spPr bwMode="auto">
          <a:xfrm>
            <a:off x="5976766" y="1844824"/>
            <a:ext cx="1656184" cy="648072"/>
          </a:xfrm>
          <a:prstGeom prst="can">
            <a:avLst>
              <a:gd name="adj" fmla="val 50000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CCCCFF"/>
              </a:solidFill>
            </a:endParaRPr>
          </a:p>
        </p:txBody>
      </p:sp>
      <p:sp>
        <p:nvSpPr>
          <p:cNvPr id="55" name="Cube 54"/>
          <p:cNvSpPr/>
          <p:nvPr/>
        </p:nvSpPr>
        <p:spPr bwMode="auto">
          <a:xfrm>
            <a:off x="6336806" y="3356992"/>
            <a:ext cx="432048" cy="432048"/>
          </a:xfrm>
          <a:prstGeom prst="cub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CCCCFF"/>
              </a:solidFill>
            </a:endParaRPr>
          </a:p>
        </p:txBody>
      </p:sp>
      <p:sp>
        <p:nvSpPr>
          <p:cNvPr id="56" name="Cube 55"/>
          <p:cNvSpPr/>
          <p:nvPr/>
        </p:nvSpPr>
        <p:spPr bwMode="auto">
          <a:xfrm>
            <a:off x="6984878" y="3356992"/>
            <a:ext cx="432048" cy="432048"/>
          </a:xfrm>
          <a:prstGeom prst="cub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CCCCFF"/>
              </a:solidFill>
            </a:endParaRPr>
          </a:p>
        </p:txBody>
      </p:sp>
      <p:sp>
        <p:nvSpPr>
          <p:cNvPr id="57" name="Can 56"/>
          <p:cNvSpPr/>
          <p:nvPr/>
        </p:nvSpPr>
        <p:spPr bwMode="auto">
          <a:xfrm flipV="1">
            <a:off x="6480822" y="4005064"/>
            <a:ext cx="792088" cy="360040"/>
          </a:xfrm>
          <a:prstGeom prst="can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CCCCFF"/>
              </a:solidFill>
            </a:endParaRPr>
          </a:p>
        </p:txBody>
      </p:sp>
      <p:sp>
        <p:nvSpPr>
          <p:cNvPr id="62" name="Arc 61"/>
          <p:cNvSpPr/>
          <p:nvPr/>
        </p:nvSpPr>
        <p:spPr bwMode="auto">
          <a:xfrm>
            <a:off x="5112670" y="1052736"/>
            <a:ext cx="3240360" cy="2088232"/>
          </a:xfrm>
          <a:prstGeom prst="arc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CCCCFF"/>
              </a:solidFill>
            </a:endParaRPr>
          </a:p>
        </p:txBody>
      </p:sp>
      <p:sp>
        <p:nvSpPr>
          <p:cNvPr id="63" name="Isosceles Triangle 62"/>
          <p:cNvSpPr/>
          <p:nvPr/>
        </p:nvSpPr>
        <p:spPr bwMode="auto">
          <a:xfrm flipV="1">
            <a:off x="6840862" y="2996952"/>
            <a:ext cx="72008" cy="1008112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CCCCFF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298133" y="3861048"/>
            <a:ext cx="1689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  <a:latin typeface="Comic Sans MS" pitchFamily="66" charset="0"/>
              </a:rPr>
              <a:t>Transmission </a:t>
            </a:r>
          </a:p>
          <a:p>
            <a:r>
              <a:rPr lang="en-GB" b="1" dirty="0" smtClean="0">
                <a:solidFill>
                  <a:srgbClr val="000000"/>
                </a:solidFill>
                <a:latin typeface="Comic Sans MS" pitchFamily="66" charset="0"/>
              </a:rPr>
              <a:t>Window</a:t>
            </a:r>
            <a:endParaRPr lang="en-GB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899579" y="4859868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  <a:latin typeface="Comic Sans MS" pitchFamily="66" charset="0"/>
              </a:rPr>
              <a:t>E-Beam</a:t>
            </a:r>
            <a:endParaRPr lang="en-GB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049274" y="3419708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  <a:latin typeface="Comic Sans MS" pitchFamily="66" charset="0"/>
              </a:rPr>
              <a:t>Collimation</a:t>
            </a:r>
            <a:endParaRPr lang="en-GB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067707" y="2422629"/>
            <a:ext cx="11128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  <a:latin typeface="Comic Sans MS" pitchFamily="66" charset="0"/>
              </a:rPr>
              <a:t>Sample </a:t>
            </a:r>
          </a:p>
          <a:p>
            <a:r>
              <a:rPr lang="en-GB" b="1" dirty="0" smtClean="0">
                <a:solidFill>
                  <a:srgbClr val="000000"/>
                </a:solidFill>
                <a:latin typeface="Comic Sans MS" pitchFamily="66" charset="0"/>
              </a:rPr>
              <a:t>Carousel</a:t>
            </a:r>
            <a:endParaRPr lang="en-GB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275394" y="1835532"/>
            <a:ext cx="117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  <a:latin typeface="Comic Sans MS" pitchFamily="66" charset="0"/>
              </a:rPr>
              <a:t>Shielding</a:t>
            </a:r>
            <a:endParaRPr lang="en-GB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cxnSp>
        <p:nvCxnSpPr>
          <p:cNvPr id="71" name="Straight Connector 70"/>
          <p:cNvCxnSpPr/>
          <p:nvPr/>
        </p:nvCxnSpPr>
        <p:spPr bwMode="auto">
          <a:xfrm>
            <a:off x="6876866" y="4293096"/>
            <a:ext cx="2468" cy="104400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47421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omic Sans MS" pitchFamily="66" charset="0"/>
              </a:rPr>
              <a:t>Drivers and Objectives</a:t>
            </a:r>
            <a:endParaRPr lang="en-GB" dirty="0">
              <a:latin typeface="Comic Sans MS" pitchFamily="66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latin typeface="Comic Sans MS" pitchFamily="66" charset="0"/>
              </a:rPr>
              <a:t>Drivers</a:t>
            </a:r>
            <a:endParaRPr lang="en-GB" dirty="0">
              <a:latin typeface="Comic Sans MS" pitchFamily="66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sz="2000" dirty="0">
                <a:latin typeface="Comic Sans MS" pitchFamily="66" charset="0"/>
              </a:rPr>
              <a:t>STFC Futures Programme- “Identifying and meeting unmet </a:t>
            </a:r>
            <a:r>
              <a:rPr lang="en-GB" sz="2000" dirty="0" smtClean="0">
                <a:latin typeface="Comic Sans MS" pitchFamily="66" charset="0"/>
              </a:rPr>
              <a:t>needs </a:t>
            </a:r>
            <a:r>
              <a:rPr lang="en-GB" sz="2000" dirty="0">
                <a:latin typeface="Comic Sans MS" pitchFamily="66" charset="0"/>
              </a:rPr>
              <a:t>in the Environment</a:t>
            </a:r>
            <a:r>
              <a:rPr lang="en-GB" sz="2000" dirty="0" smtClean="0">
                <a:latin typeface="Comic Sans MS" pitchFamily="66" charset="0"/>
              </a:rPr>
              <a:t>.”</a:t>
            </a:r>
          </a:p>
          <a:p>
            <a:r>
              <a:rPr lang="en-GB" sz="2000" dirty="0" smtClean="0">
                <a:latin typeface="Comic Sans MS" pitchFamily="66" charset="0"/>
              </a:rPr>
              <a:t>The programme will develop new inter-disciplinary communities.</a:t>
            </a:r>
          </a:p>
          <a:p>
            <a:r>
              <a:rPr lang="en-GB" sz="2000" dirty="0" smtClean="0">
                <a:latin typeface="Comic Sans MS" pitchFamily="66" charset="0"/>
              </a:rPr>
              <a:t>Water security and smarter systems to reduce pollution and waste.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>
                <a:latin typeface="Comic Sans MS" pitchFamily="66" charset="0"/>
              </a:rPr>
              <a:t>Our objectives</a:t>
            </a:r>
            <a:endParaRPr lang="en-GB" dirty="0">
              <a:latin typeface="Comic Sans MS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1600" dirty="0">
                <a:latin typeface="Comic Sans MS"/>
                <a:cs typeface="Comic Sans MS"/>
              </a:rPr>
              <a:t>1. The primary objective of this study is determine the most effective e-beam exposure that enables degradation of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>
                <a:latin typeface="Comic Sans MS"/>
                <a:cs typeface="Comic Sans MS"/>
              </a:rPr>
              <a:t>recalcitrant water-borne organic contaminants, resistant to other treatment procedures, and in parallel assess the </a:t>
            </a:r>
            <a:r>
              <a:rPr lang="en-GB" sz="1600" dirty="0" smtClean="0">
                <a:latin typeface="Comic Sans MS"/>
                <a:cs typeface="Comic Sans MS"/>
              </a:rPr>
              <a:t>potential of </a:t>
            </a:r>
            <a:r>
              <a:rPr lang="en-GB" sz="1600" dirty="0">
                <a:latin typeface="Comic Sans MS"/>
                <a:cs typeface="Comic Sans MS"/>
              </a:rPr>
              <a:t>the e-beam to precipitate metals, so enabling their recovery, end-of-pipe.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>
                <a:latin typeface="Comic Sans MS"/>
                <a:cs typeface="Comic Sans MS"/>
              </a:rPr>
              <a:t>2. To determine the most effective e-beam regime which leads to microbial cell inactivation.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>
                <a:latin typeface="Comic Sans MS"/>
                <a:cs typeface="Comic Sans MS"/>
              </a:rPr>
              <a:t>3. From these studies determine the key issues that will define the commercial potential of e-beam application </a:t>
            </a:r>
            <a:r>
              <a:rPr lang="en-GB" sz="1600" dirty="0" smtClean="0">
                <a:latin typeface="Comic Sans MS"/>
                <a:cs typeface="Comic Sans MS"/>
              </a:rPr>
              <a:t>for treating </a:t>
            </a:r>
            <a:r>
              <a:rPr lang="en-GB" sz="1600" dirty="0">
                <a:latin typeface="Comic Sans MS"/>
                <a:cs typeface="Comic Sans MS"/>
              </a:rPr>
              <a:t>problematic contaminated waters.</a:t>
            </a:r>
          </a:p>
        </p:txBody>
      </p:sp>
    </p:spTree>
    <p:extLst>
      <p:ext uri="{BB962C8B-B14F-4D97-AF65-F5344CB8AC3E}">
        <p14:creationId xmlns:p14="http://schemas.microsoft.com/office/powerpoint/2010/main" val="232734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772400" cy="1143000"/>
          </a:xfrm>
        </p:spPr>
        <p:txBody>
          <a:bodyPr/>
          <a:lstStyle/>
          <a:p>
            <a:r>
              <a:rPr lang="en-GB" dirty="0" smtClean="0">
                <a:latin typeface="Comic Sans MS" pitchFamily="66" charset="0"/>
              </a:rPr>
              <a:t>Our proposal- Sequential hybrid treatment.</a:t>
            </a:r>
            <a:endParaRPr lang="en-GB" dirty="0">
              <a:latin typeface="Comic Sans MS" pitchFamily="66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117" y="4005064"/>
            <a:ext cx="2606737" cy="1928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2682472" cy="1896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75856" y="162880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mic Sans MS" pitchFamily="66" charset="0"/>
              </a:rPr>
              <a:t>Microbiological</a:t>
            </a:r>
            <a:endParaRPr lang="en-GB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6056" y="2814548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mic Sans MS" pitchFamily="66" charset="0"/>
              </a:rPr>
              <a:t>Advanced Oxidation Processes with </a:t>
            </a:r>
            <a:r>
              <a:rPr lang="en-GB" dirty="0" err="1" smtClean="0">
                <a:latin typeface="Comic Sans MS" pitchFamily="66" charset="0"/>
              </a:rPr>
              <a:t>nanoscale</a:t>
            </a:r>
            <a:r>
              <a:rPr lang="en-GB" dirty="0" smtClean="0">
                <a:latin typeface="Comic Sans MS" pitchFamily="66" charset="0"/>
              </a:rPr>
              <a:t>-Fe oxide</a:t>
            </a:r>
            <a:endParaRPr lang="en-GB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73854" y="4734647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mic Sans MS" pitchFamily="66" charset="0"/>
              </a:rPr>
              <a:t>Electron-beam</a:t>
            </a:r>
            <a:endParaRPr lang="en-GB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5934050"/>
            <a:ext cx="7762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mic Sans MS" pitchFamily="66" charset="0"/>
              </a:rPr>
              <a:t>The order and condition of waste treatment is the key focus of the study.</a:t>
            </a:r>
            <a:endParaRPr lang="en-GB" dirty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940206"/>
            <a:ext cx="2206757" cy="1653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717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7504" y="116632"/>
            <a:ext cx="8695374" cy="1143000"/>
          </a:xfrm>
        </p:spPr>
        <p:txBody>
          <a:bodyPr/>
          <a:lstStyle/>
          <a:p>
            <a:r>
              <a:rPr lang="en-GB" sz="3600" dirty="0" smtClean="0">
                <a:latin typeface="Comic Sans MS" pitchFamily="66" charset="0"/>
              </a:rPr>
              <a:t>Siemens Technology Development</a:t>
            </a:r>
            <a:endParaRPr lang="en-GB" sz="3600" dirty="0">
              <a:latin typeface="Comic Sans MS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5496" y="1268760"/>
            <a:ext cx="4896544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 err="1" smtClean="0"/>
              <a:t>Oniac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Spherical Tandem Accelerator</a:t>
            </a:r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STFC testing on FETS at RAL.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27984" y="1268760"/>
            <a:ext cx="4752528" cy="558924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RELIA:</a:t>
            </a:r>
          </a:p>
          <a:p>
            <a:pPr lvl="1"/>
            <a:r>
              <a:rPr lang="en-GB" dirty="0" err="1" smtClean="0"/>
              <a:t>SiC</a:t>
            </a:r>
            <a:r>
              <a:rPr lang="en-GB" dirty="0" smtClean="0"/>
              <a:t> transistor drive amplifier.</a:t>
            </a:r>
          </a:p>
          <a:p>
            <a:pPr lvl="1"/>
            <a:r>
              <a:rPr lang="en-GB" dirty="0" smtClean="0"/>
              <a:t>Targeting 100W/ € installed cost.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STFC providing consultancy for R&amp;D programme.</a:t>
            </a:r>
            <a:endParaRPr lang="en-GB" dirty="0"/>
          </a:p>
        </p:txBody>
      </p:sp>
      <p:pic>
        <p:nvPicPr>
          <p:cNvPr id="1027" name="Picture 3" descr="C:\Users\pam53\Pictures\From Peter's Phone\Camera roll\WP_0007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969" y="4797152"/>
            <a:ext cx="1425975" cy="190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pam53\Pictures\From Peter's Phone\Camera roll\WP_00076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97152"/>
            <a:ext cx="1441687" cy="192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838" y="2871278"/>
            <a:ext cx="2664296" cy="1829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76872"/>
            <a:ext cx="1698591" cy="1840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23406"/>
            <a:ext cx="2780422" cy="1637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77021"/>
            <a:ext cx="2751758" cy="1027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723817" y="2555612"/>
            <a:ext cx="1930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50 kW @ 352 MHz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48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772400" cy="576064"/>
          </a:xfrm>
        </p:spPr>
        <p:txBody>
          <a:bodyPr/>
          <a:lstStyle/>
          <a:p>
            <a:r>
              <a:rPr lang="en-GB" dirty="0" smtClean="0">
                <a:latin typeface="Comic Sans MS" pitchFamily="66" charset="0"/>
              </a:rPr>
              <a:t>Other opportunities</a:t>
            </a:r>
            <a:endParaRPr lang="en-GB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134672" cy="5259288"/>
          </a:xfrm>
        </p:spPr>
        <p:txBody>
          <a:bodyPr/>
          <a:lstStyle/>
          <a:p>
            <a:pPr marL="0" indent="0">
              <a:buNone/>
            </a:pPr>
            <a:r>
              <a:rPr lang="en-GB" sz="2800" b="1" dirty="0" smtClean="0">
                <a:latin typeface="Comic Sans MS" pitchFamily="66" charset="0"/>
              </a:rPr>
              <a:t>Oil and water sector</a:t>
            </a:r>
          </a:p>
          <a:p>
            <a:r>
              <a:rPr lang="en-GB" sz="2800" dirty="0" smtClean="0">
                <a:latin typeface="Comic Sans MS" pitchFamily="66" charset="0"/>
              </a:rPr>
              <a:t>Exxon- Heavy oils.</a:t>
            </a:r>
          </a:p>
          <a:p>
            <a:r>
              <a:rPr lang="en-GB" sz="2800" dirty="0" smtClean="0">
                <a:latin typeface="Comic Sans MS" pitchFamily="66" charset="0"/>
              </a:rPr>
              <a:t>BP-Castrol and Microbial Solutions Ltd- recalcitrant waste waters.</a:t>
            </a:r>
          </a:p>
          <a:p>
            <a:r>
              <a:rPr lang="en-GB" sz="2800" dirty="0" smtClean="0">
                <a:latin typeface="Comic Sans MS" pitchFamily="66" charset="0"/>
              </a:rPr>
              <a:t>Hydraulic “</a:t>
            </a:r>
            <a:r>
              <a:rPr lang="en-GB" sz="2800" dirty="0" err="1" smtClean="0">
                <a:latin typeface="Comic Sans MS" pitchFamily="66" charset="0"/>
              </a:rPr>
              <a:t>fracking</a:t>
            </a:r>
            <a:r>
              <a:rPr lang="en-GB" sz="2800" dirty="0" smtClean="0">
                <a:latin typeface="Comic Sans MS" pitchFamily="66" charset="0"/>
              </a:rPr>
              <a:t>” water- </a:t>
            </a:r>
            <a:r>
              <a:rPr lang="en-GB" sz="2800" dirty="0" err="1" smtClean="0">
                <a:latin typeface="Comic Sans MS" pitchFamily="66" charset="0"/>
              </a:rPr>
              <a:t>Cuadrilla</a:t>
            </a:r>
            <a:r>
              <a:rPr lang="en-GB" sz="2800" dirty="0" smtClean="0">
                <a:latin typeface="Comic Sans MS" pitchFamily="66" charset="0"/>
              </a:rPr>
              <a:t>.</a:t>
            </a:r>
          </a:p>
          <a:p>
            <a:pPr marL="0" indent="0">
              <a:buNone/>
            </a:pPr>
            <a:r>
              <a:rPr lang="en-GB" sz="2800" b="1" dirty="0" smtClean="0">
                <a:latin typeface="Comic Sans MS" pitchFamily="66" charset="0"/>
              </a:rPr>
              <a:t>Liquid waste</a:t>
            </a:r>
          </a:p>
          <a:p>
            <a:r>
              <a:rPr lang="en-GB" sz="2800" dirty="0" smtClean="0">
                <a:latin typeface="Comic Sans MS" pitchFamily="66" charset="0"/>
              </a:rPr>
              <a:t>Diageo and Coca Cola- end of pipe organics and metals.</a:t>
            </a:r>
          </a:p>
          <a:p>
            <a:r>
              <a:rPr lang="en-GB" sz="2800" dirty="0" smtClean="0">
                <a:latin typeface="Comic Sans MS" pitchFamily="66" charset="0"/>
              </a:rPr>
              <a:t>GSK- Pharmaceutical waste.</a:t>
            </a:r>
          </a:p>
          <a:p>
            <a:pPr marL="0" indent="0">
              <a:buNone/>
            </a:pPr>
            <a:r>
              <a:rPr lang="en-GB" sz="2800" b="1" dirty="0" smtClean="0">
                <a:latin typeface="Comic Sans MS" pitchFamily="66" charset="0"/>
              </a:rPr>
              <a:t>Green waste</a:t>
            </a:r>
          </a:p>
          <a:p>
            <a:r>
              <a:rPr lang="en-GB" sz="2800" dirty="0" smtClean="0">
                <a:latin typeface="Comic Sans MS" pitchFamily="66" charset="0"/>
              </a:rPr>
              <a:t>Breakdown of lignin and conversion to bioenergy.</a:t>
            </a:r>
          </a:p>
          <a:p>
            <a:endParaRPr lang="en-GB" dirty="0" smtClean="0">
              <a:latin typeface="Comic Sans MS" pitchFamily="66" charset="0"/>
            </a:endParaRP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21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hlink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hlink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Default Design">
    <a:majorFont>
      <a:latin typeface="Times New Roman"/>
      <a:ea typeface=""/>
      <a:cs typeface=""/>
    </a:majorFont>
    <a:minorFont>
      <a:latin typeface="Times New Roman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1529</TotalTime>
  <Words>504</Words>
  <Application>Microsoft Office PowerPoint</Application>
  <PresentationFormat>On-screen Show (4:3)</PresentationFormat>
  <Paragraphs>88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Office Theme</vt:lpstr>
      <vt:lpstr>1_Office Theme</vt:lpstr>
      <vt:lpstr>2_Office Theme</vt:lpstr>
      <vt:lpstr>Default Design</vt:lpstr>
      <vt:lpstr>   Development of a hybrid technology for treating recalcitrant water contaminants- assessing e-beam potential. </vt:lpstr>
      <vt:lpstr>The challenge is resource (organics, metals and water) recovery from industrial waste waters on site.</vt:lpstr>
      <vt:lpstr>Our experience- microbiological treatment.</vt:lpstr>
      <vt:lpstr>PowerPoint Presentation</vt:lpstr>
      <vt:lpstr>E-Beam Treatment</vt:lpstr>
      <vt:lpstr>Drivers and Objectives</vt:lpstr>
      <vt:lpstr>Our proposal- Sequential hybrid treatment.</vt:lpstr>
      <vt:lpstr>Siemens Technology Development</vt:lpstr>
      <vt:lpstr>Other opportunities</vt:lpstr>
      <vt:lpstr>Even more opportunities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Thompson</dc:creator>
  <cp:lastModifiedBy>Ian Thompson</cp:lastModifiedBy>
  <cp:revision>72</cp:revision>
  <cp:lastPrinted>2013-02-18T09:40:03Z</cp:lastPrinted>
  <dcterms:created xsi:type="dcterms:W3CDTF">2013-02-06T17:10:47Z</dcterms:created>
  <dcterms:modified xsi:type="dcterms:W3CDTF">2013-07-05T11:00:38Z</dcterms:modified>
</cp:coreProperties>
</file>