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85" r:id="rId2"/>
    <p:sldMasterId id="2147483824" r:id="rId3"/>
  </p:sldMasterIdLst>
  <p:notesMasterIdLst>
    <p:notesMasterId r:id="rId35"/>
  </p:notesMasterIdLst>
  <p:handoutMasterIdLst>
    <p:handoutMasterId r:id="rId36"/>
  </p:handoutMasterIdLst>
  <p:sldIdLst>
    <p:sldId id="291" r:id="rId4"/>
    <p:sldId id="293" r:id="rId5"/>
    <p:sldId id="257" r:id="rId6"/>
    <p:sldId id="336" r:id="rId7"/>
    <p:sldId id="359" r:id="rId8"/>
    <p:sldId id="337" r:id="rId9"/>
    <p:sldId id="372" r:id="rId10"/>
    <p:sldId id="375" r:id="rId11"/>
    <p:sldId id="377" r:id="rId12"/>
    <p:sldId id="338" r:id="rId13"/>
    <p:sldId id="339" r:id="rId14"/>
    <p:sldId id="391" r:id="rId15"/>
    <p:sldId id="384" r:id="rId16"/>
    <p:sldId id="385" r:id="rId17"/>
    <p:sldId id="386" r:id="rId18"/>
    <p:sldId id="387" r:id="rId19"/>
    <p:sldId id="388" r:id="rId20"/>
    <p:sldId id="397" r:id="rId21"/>
    <p:sldId id="398" r:id="rId22"/>
    <p:sldId id="399" r:id="rId23"/>
    <p:sldId id="389" r:id="rId24"/>
    <p:sldId id="393" r:id="rId25"/>
    <p:sldId id="394" r:id="rId26"/>
    <p:sldId id="396" r:id="rId27"/>
    <p:sldId id="395" r:id="rId28"/>
    <p:sldId id="400" r:id="rId29"/>
    <p:sldId id="401" r:id="rId30"/>
    <p:sldId id="402" r:id="rId31"/>
    <p:sldId id="403" r:id="rId32"/>
    <p:sldId id="405" r:id="rId33"/>
    <p:sldId id="404"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3300"/>
    <a:srgbClr val="CC3300"/>
    <a:srgbClr val="990033"/>
    <a:srgbClr val="FF505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768" autoAdjust="0"/>
    <p:restoredTop sz="87089" autoAdjust="0"/>
  </p:normalViewPr>
  <p:slideViewPr>
    <p:cSldViewPr>
      <p:cViewPr varScale="1">
        <p:scale>
          <a:sx n="64" d="100"/>
          <a:sy n="64" d="100"/>
        </p:scale>
        <p:origin x="-124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4020DFB-57D0-48AC-8054-ED6504C7093C}" type="datetimeFigureOut">
              <a:rPr lang="en-GB" smtClean="0"/>
              <a:pPr/>
              <a:t>09/07/2013</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F9C72C0-3FE1-4AF0-9339-51F7CA996C35}" type="slidenum">
              <a:rPr lang="en-GB" smtClean="0"/>
              <a:pPr/>
              <a:t>‹#›</a:t>
            </a:fld>
            <a:endParaRPr lang="en-GB"/>
          </a:p>
        </p:txBody>
      </p:sp>
    </p:spTree>
    <p:extLst>
      <p:ext uri="{BB962C8B-B14F-4D97-AF65-F5344CB8AC3E}">
        <p14:creationId xmlns="" xmlns:p14="http://schemas.microsoft.com/office/powerpoint/2010/main" val="36988187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D08AA393-3937-974D-A5D0-CB36F7ED784B}" type="datetimeFigureOut">
              <a:rPr lang="en-US"/>
              <a:pPr/>
              <a:t>7/9/2013</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EDC8D835-3A93-0D42-8D9C-2F7D55DC3940}" type="slidenum">
              <a:rPr lang="en-GB"/>
              <a:pPr/>
              <a:t>‹#›</a:t>
            </a:fld>
            <a:endParaRPr lang="en-GB" dirty="0"/>
          </a:p>
        </p:txBody>
      </p:sp>
    </p:spTree>
    <p:extLst>
      <p:ext uri="{BB962C8B-B14F-4D97-AF65-F5344CB8AC3E}">
        <p14:creationId xmlns="" xmlns:p14="http://schemas.microsoft.com/office/powerpoint/2010/main" val="20398759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Rot="1" noChangeAspect="1" noChangeArrowheads="1" noTextEdit="1"/>
          </p:cNvSpPr>
          <p:nvPr>
            <p:ph type="sldImg"/>
          </p:nvPr>
        </p:nvSpPr>
        <p:spPr>
          <a:xfrm>
            <a:off x="1143000" y="687388"/>
            <a:ext cx="4572000" cy="3429000"/>
          </a:xfrm>
          <a:ln/>
        </p:spPr>
      </p:sp>
      <p:sp>
        <p:nvSpPr>
          <p:cNvPr id="3174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r>
              <a:rPr lang="en-GB" dirty="0" smtClean="0">
                <a:ea typeface="ＭＳ Ｐゴシック" charset="0"/>
                <a:cs typeface="ＭＳ Ｐゴシック" charset="0"/>
              </a:rPr>
              <a:t>We should, perhaps, start by telling those of you who aren’t familiar with it just who the Technology Strategy Board  are. This is their lovely headquarters building in Swindon</a:t>
            </a:r>
            <a:endParaRPr lang="en-US" dirty="0">
              <a:ea typeface="ＭＳ Ｐゴシック" charset="0"/>
              <a:cs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a:t>
            </a:r>
            <a:r>
              <a:rPr lang="en-GB" baseline="0" dirty="0" smtClean="0"/>
              <a:t> alluded in the ‘toolbox’ slide to these things called Catapults. Catapults are really rather new – some still in the process of being formed – and in a sense they are emerging as they go but they are a tangible expression of the government’s ambition to integrate business and research </a:t>
            </a:r>
            <a:endParaRPr lang="en-GB" dirty="0"/>
          </a:p>
        </p:txBody>
      </p:sp>
      <p:sp>
        <p:nvSpPr>
          <p:cNvPr id="4" name="Slide Number Placeholder 3"/>
          <p:cNvSpPr>
            <a:spLocks noGrp="1"/>
          </p:cNvSpPr>
          <p:nvPr>
            <p:ph type="sldNum" sz="quarter" idx="10"/>
          </p:nvPr>
        </p:nvSpPr>
        <p:spPr/>
        <p:txBody>
          <a:bodyPr/>
          <a:lstStyle/>
          <a:p>
            <a:fld id="{A1720036-CAEF-4336-B990-8DD772BDA426}" type="slidenum">
              <a:rPr lang="en-GB" smtClean="0"/>
              <a:pPr/>
              <a:t>10</a:t>
            </a:fld>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xfrm>
            <a:off x="1143000" y="687388"/>
            <a:ext cx="4572000" cy="3429000"/>
          </a:xfrm>
          <a:ln/>
        </p:spPr>
      </p:sp>
      <p:sp>
        <p:nvSpPr>
          <p:cNvPr id="33795" name="Notes Placeholder 2"/>
          <p:cNvSpPr>
            <a:spLocks noGrp="1"/>
          </p:cNvSpPr>
          <p:nvPr>
            <p:ph type="body" idx="1"/>
          </p:nvPr>
        </p:nvSpPr>
        <p:spPr>
          <a:noFill/>
          <a:ln/>
        </p:spPr>
        <p:txBody>
          <a:bodyPr/>
          <a:lstStyle/>
          <a:p>
            <a:r>
              <a:rPr lang="en-GB" b="0" dirty="0" smtClean="0"/>
              <a:t>These are the seven Catapults and I would encourage you to get involved if you consider that your business can contribute to or benefit from developing products</a:t>
            </a:r>
            <a:r>
              <a:rPr lang="en-GB" b="0" baseline="0" dirty="0" smtClean="0"/>
              <a:t> and solutions in these areas (although I can’t tell you quite how just yet!)</a:t>
            </a:r>
            <a:endParaRPr lang="en-GB" b="0" dirty="0"/>
          </a:p>
        </p:txBody>
      </p:sp>
      <p:sp>
        <p:nvSpPr>
          <p:cNvPr id="33796" name="Slide Number Placeholder 3"/>
          <p:cNvSpPr>
            <a:spLocks noGrp="1"/>
          </p:cNvSpPr>
          <p:nvPr>
            <p:ph type="sldNum" sz="quarter" idx="5"/>
          </p:nvPr>
        </p:nvSpPr>
        <p:spPr>
          <a:noFill/>
        </p:spPr>
        <p:txBody>
          <a:bodyPr/>
          <a:lstStyle/>
          <a:p>
            <a:pPr defTabSz="904426"/>
            <a:fld id="{F45AE4F6-A83C-4D50-985A-DDEEC94D55F4}" type="slidenum">
              <a:rPr lang="en-US" smtClean="0">
                <a:latin typeface="Arial" pitchFamily="34" charset="0"/>
              </a:rPr>
              <a:pPr defTabSz="904426"/>
              <a:t>11</a:t>
            </a:fld>
            <a:endParaRPr lang="en-US" dirty="0"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smtClean="0"/>
              <a:t>Collaborative R&amp;D competitions are calls for bids from consortia that must include at least one </a:t>
            </a:r>
            <a:r>
              <a:rPr lang="en-GB" baseline="0" dirty="0" err="1" smtClean="0"/>
              <a:t>SME</a:t>
            </a:r>
            <a:r>
              <a:rPr lang="en-GB" baseline="0" dirty="0" smtClean="0"/>
              <a:t> partner for R&amp;D on a specific theme. They are launched from time to time and are publicised through _connect and </a:t>
            </a:r>
            <a:r>
              <a:rPr lang="en-GB" baseline="0" dirty="0" err="1" smtClean="0"/>
              <a:t>facebook</a:t>
            </a:r>
            <a:r>
              <a:rPr lang="en-GB" baseline="0" dirty="0" smtClean="0"/>
              <a:t> and twitter and linked in and... They are also </a:t>
            </a:r>
            <a:r>
              <a:rPr lang="en-GB" baseline="0" dirty="0" err="1" smtClean="0"/>
              <a:t>preceeded</a:t>
            </a:r>
            <a:r>
              <a:rPr lang="en-GB" baseline="0" dirty="0" smtClean="0"/>
              <a:t> by workshops to explain the competitions and to help build consortia.</a:t>
            </a:r>
            <a:endParaRPr lang="en-US" dirty="0"/>
          </a:p>
        </p:txBody>
      </p:sp>
      <p:sp>
        <p:nvSpPr>
          <p:cNvPr id="4" name="Slide Number Placeholder 3"/>
          <p:cNvSpPr>
            <a:spLocks noGrp="1"/>
          </p:cNvSpPr>
          <p:nvPr>
            <p:ph type="sldNum" sz="quarter" idx="10"/>
          </p:nvPr>
        </p:nvSpPr>
        <p:spPr/>
        <p:txBody>
          <a:bodyPr/>
          <a:lstStyle/>
          <a:p>
            <a:fld id="{EDC8D835-3A93-0D42-8D9C-2F7D55DC3940}" type="slidenum">
              <a:rPr lang="en-GB" smtClean="0"/>
              <a:pPr/>
              <a:t>12</a:t>
            </a:fld>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And so to the second of the ready-when-you-are mechanisms - Smart</a:t>
            </a:r>
            <a:endParaRPr lang="en-US" dirty="0"/>
          </a:p>
        </p:txBody>
      </p:sp>
      <p:sp>
        <p:nvSpPr>
          <p:cNvPr id="4" name="Slide Number Placeholder 3"/>
          <p:cNvSpPr>
            <a:spLocks noGrp="1"/>
          </p:cNvSpPr>
          <p:nvPr>
            <p:ph type="sldNum" sz="quarter" idx="10"/>
          </p:nvPr>
        </p:nvSpPr>
        <p:spPr/>
        <p:txBody>
          <a:bodyPr/>
          <a:lstStyle/>
          <a:p>
            <a:fld id="{EDC8D835-3A93-0D42-8D9C-2F7D55DC3940}" type="slidenum">
              <a:rPr lang="en-GB" smtClean="0"/>
              <a:pPr/>
              <a:t>13</a:t>
            </a:fld>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DC8D835-3A93-0D42-8D9C-2F7D55DC3940}" type="slidenum">
              <a:rPr lang="en-GB" smtClean="0"/>
              <a:pPr/>
              <a:t>14</a:t>
            </a:fld>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Proof of market – a small amount of</a:t>
            </a:r>
            <a:r>
              <a:rPr lang="en-GB" baseline="0" dirty="0" smtClean="0"/>
              <a:t> money to determine whether it is worth going ahead</a:t>
            </a:r>
            <a:endParaRPr lang="en-US" dirty="0"/>
          </a:p>
        </p:txBody>
      </p:sp>
      <p:sp>
        <p:nvSpPr>
          <p:cNvPr id="4" name="Slide Number Placeholder 3"/>
          <p:cNvSpPr>
            <a:spLocks noGrp="1"/>
          </p:cNvSpPr>
          <p:nvPr>
            <p:ph type="sldNum" sz="quarter" idx="10"/>
          </p:nvPr>
        </p:nvSpPr>
        <p:spPr/>
        <p:txBody>
          <a:bodyPr/>
          <a:lstStyle/>
          <a:p>
            <a:fld id="{EDC8D835-3A93-0D42-8D9C-2F7D55DC3940}" type="slidenum">
              <a:rPr lang="en-GB" smtClean="0"/>
              <a:pPr/>
              <a:t>15</a:t>
            </a:fld>
            <a:endParaRPr lang="en-GB"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Proof of concept – A significant amount of money to determine</a:t>
            </a:r>
            <a:r>
              <a:rPr lang="en-GB" baseline="0" dirty="0" smtClean="0"/>
              <a:t> whether it w</a:t>
            </a:r>
            <a:r>
              <a:rPr lang="en-GB" dirty="0" smtClean="0"/>
              <a:t>ill work</a:t>
            </a:r>
            <a:endParaRPr lang="en-US" dirty="0"/>
          </a:p>
        </p:txBody>
      </p:sp>
      <p:sp>
        <p:nvSpPr>
          <p:cNvPr id="4" name="Slide Number Placeholder 3"/>
          <p:cNvSpPr>
            <a:spLocks noGrp="1"/>
          </p:cNvSpPr>
          <p:nvPr>
            <p:ph type="sldNum" sz="quarter" idx="10"/>
          </p:nvPr>
        </p:nvSpPr>
        <p:spPr/>
        <p:txBody>
          <a:bodyPr/>
          <a:lstStyle/>
          <a:p>
            <a:fld id="{EDC8D835-3A93-0D42-8D9C-2F7D55DC3940}" type="slidenum">
              <a:rPr lang="en-GB" smtClean="0"/>
              <a:pPr/>
              <a:t>16</a:t>
            </a:fld>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Development of prototype – it works in principle, can we use a reasonably large chunk of funding to make something to trial?</a:t>
            </a:r>
            <a:endParaRPr lang="en-US" dirty="0"/>
          </a:p>
        </p:txBody>
      </p:sp>
      <p:sp>
        <p:nvSpPr>
          <p:cNvPr id="4" name="Slide Number Placeholder 3"/>
          <p:cNvSpPr>
            <a:spLocks noGrp="1"/>
          </p:cNvSpPr>
          <p:nvPr>
            <p:ph type="sldNum" sz="quarter" idx="10"/>
          </p:nvPr>
        </p:nvSpPr>
        <p:spPr/>
        <p:txBody>
          <a:bodyPr/>
          <a:lstStyle/>
          <a:p>
            <a:fld id="{EDC8D835-3A93-0D42-8D9C-2F7D55DC3940}" type="slidenum">
              <a:rPr lang="en-GB" smtClean="0"/>
              <a:pPr/>
              <a:t>17</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p:spPr>
        <p:txBody>
          <a:bodyPr/>
          <a:lstStyle/>
          <a:p>
            <a:r>
              <a:rPr lang="en-GB" dirty="0" smtClean="0">
                <a:latin typeface="Arial" pitchFamily="34" charset="0"/>
              </a:rPr>
              <a:t>The </a:t>
            </a:r>
            <a:r>
              <a:rPr lang="en-GB" dirty="0" err="1" smtClean="0">
                <a:latin typeface="Arial" pitchFamily="34" charset="0"/>
              </a:rPr>
              <a:t>strapline</a:t>
            </a:r>
            <a:r>
              <a:rPr lang="en-GB" dirty="0" smtClean="0">
                <a:latin typeface="Arial" pitchFamily="34" charset="0"/>
              </a:rPr>
              <a:t> is ‘concept to commercialisation’ and you will see copies of this document, along with others, on the table which is .........</a:t>
            </a:r>
          </a:p>
          <a:p>
            <a:endParaRPr lang="en-GB" dirty="0" smtClean="0">
              <a:latin typeface="Arial" pitchFamily="34" charset="0"/>
            </a:endParaRPr>
          </a:p>
          <a:p>
            <a:r>
              <a:rPr lang="en-GB" dirty="0" smtClean="0">
                <a:latin typeface="Arial" pitchFamily="34" charset="0"/>
              </a:rPr>
              <a:t>With the exception of the case studies there should be enough literature</a:t>
            </a:r>
            <a:r>
              <a:rPr lang="en-GB" baseline="0" dirty="0" smtClean="0">
                <a:latin typeface="Arial" pitchFamily="34" charset="0"/>
              </a:rPr>
              <a:t> for everyone to take a copy but should they run out or if you require more information, please talk to one of the advisers or myself or else visit the TSB website where you will find all this information. For that very reason I have </a:t>
            </a:r>
            <a:r>
              <a:rPr lang="en-GB" baseline="0" dirty="0" err="1" smtClean="0">
                <a:latin typeface="Arial" pitchFamily="34" charset="0"/>
              </a:rPr>
              <a:t>deciedd</a:t>
            </a:r>
            <a:r>
              <a:rPr lang="en-GB" baseline="0" dirty="0" smtClean="0">
                <a:latin typeface="Arial" pitchFamily="34" charset="0"/>
              </a:rPr>
              <a:t> not to print speaker notes but if you are interested, I can put the presentations online for you to refer to.</a:t>
            </a:r>
            <a:endParaRPr lang="en-GB" dirty="0" smtClean="0">
              <a:latin typeface="Arial" pitchFamily="34" charset="0"/>
            </a:endParaRPr>
          </a:p>
        </p:txBody>
      </p:sp>
      <p:sp>
        <p:nvSpPr>
          <p:cNvPr id="31748" name="Slide Number Placeholder 3"/>
          <p:cNvSpPr>
            <a:spLocks noGrp="1"/>
          </p:cNvSpPr>
          <p:nvPr>
            <p:ph type="sldNum" sz="quarter" idx="5"/>
          </p:nvPr>
        </p:nvSpPr>
        <p:spPr>
          <a:noFill/>
        </p:spPr>
        <p:txBody>
          <a:bodyPr/>
          <a:lstStyle/>
          <a:p>
            <a:fld id="{82E50AC1-1C74-47AB-9D54-D55AD7F1E30F}" type="slidenum">
              <a:rPr lang="en-US" smtClean="0">
                <a:latin typeface="Arial" pitchFamily="34" charset="0"/>
              </a:rPr>
              <a:pPr/>
              <a:t>2</a:t>
            </a:fld>
            <a:endParaRPr lang="en-US" dirty="0"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3011"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r>
              <a:rPr lang="en-GB" dirty="0" smtClean="0">
                <a:latin typeface="Arial" charset="0"/>
              </a:rPr>
              <a:t>So, moving swiftly along with the agenda, what does the TSB do? There</a:t>
            </a:r>
            <a:r>
              <a:rPr lang="en-GB" baseline="0" dirty="0" smtClean="0">
                <a:latin typeface="Arial" charset="0"/>
              </a:rPr>
              <a:t> are five main areas of activity, summarised here which cover the whole range of what we might describe as the ‘D’ in R&amp;D. The Research Councils (also in Swindon) are largely responsible for the research – that is, for the science-y bit – and the TSB works on getting the benefits of that research base and combining them with the UK’s entrepreneurial businesses in order to develop the UK economy.</a:t>
            </a:r>
            <a:endParaRPr lang="en-GB" dirty="0">
              <a:latin typeface="Arial" charset="0"/>
            </a:endParaRPr>
          </a:p>
        </p:txBody>
      </p:sp>
      <p:sp>
        <p:nvSpPr>
          <p:cNvPr id="21508"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E11015B1-D325-B84D-8440-CE3F0BC3DBAD}" type="slidenum">
              <a:rPr lang="en-US">
                <a:solidFill>
                  <a:srgbClr val="000000"/>
                </a:solidFill>
                <a:latin typeface="Calibri" charset="0"/>
              </a:rPr>
              <a:pPr eaLnBrk="1" hangingPunct="1"/>
              <a:t>3</a:t>
            </a:fld>
            <a:endParaRPr lang="en-US" dirty="0">
              <a:solidFill>
                <a:srgbClr val="000000"/>
              </a:solidFill>
              <a:latin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dirty="0" smtClean="0"/>
              <a:t>Here’s a nice pictorial showing what the government (and by</a:t>
            </a:r>
            <a:r>
              <a:rPr lang="en-GB" baseline="0" dirty="0" smtClean="0"/>
              <a:t> extension the TSB) thinks we should be concentrating on. You will see that overlying all of the sectors is the theme of Sustainability (by which we mean Environmental Sustainability). If you don’t think that your business fits one of these boxes don’t worry as most businesses will qualify as long as the business need can be demonstrated.</a:t>
            </a:r>
            <a:endParaRPr lang="en-GB" dirty="0"/>
          </a:p>
        </p:txBody>
      </p:sp>
      <p:sp>
        <p:nvSpPr>
          <p:cNvPr id="4" name="Slide Number Placeholder 3"/>
          <p:cNvSpPr>
            <a:spLocks noGrp="1"/>
          </p:cNvSpPr>
          <p:nvPr>
            <p:ph type="sldNum" sz="quarter" idx="10"/>
          </p:nvPr>
        </p:nvSpPr>
        <p:spPr/>
        <p:txBody>
          <a:bodyPr/>
          <a:lstStyle/>
          <a:p>
            <a:fld id="{EDC8D835-3A93-0D42-8D9C-2F7D55DC3940}" type="slidenum">
              <a:rPr lang="en-GB" smtClean="0"/>
              <a:pPr/>
              <a:t>4</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a:xfrm>
            <a:off x="1143000" y="685800"/>
            <a:ext cx="4572000" cy="3429000"/>
          </a:xfrm>
          <a:ln/>
        </p:spPr>
      </p:sp>
      <p:sp>
        <p:nvSpPr>
          <p:cNvPr id="105475" name="Rectangle 3"/>
          <p:cNvSpPr>
            <a:spLocks noGrp="1" noChangeArrowheads="1"/>
          </p:cNvSpPr>
          <p:nvPr>
            <p:ph type="body" idx="1"/>
          </p:nvPr>
        </p:nvSpPr>
        <p:spPr>
          <a:noFill/>
          <a:ln/>
        </p:spPr>
        <p:txBody>
          <a:bodyPr/>
          <a:lstStyle/>
          <a:p>
            <a:r>
              <a:rPr lang="en-GB" dirty="0" smtClean="0">
                <a:latin typeface="Arial" pitchFamily="34" charset="0"/>
                <a:ea typeface="ＭＳ Ｐゴシック" pitchFamily="-107" charset="-128"/>
              </a:rPr>
              <a:t>Any investment must be credible and make a return and it should somehow make use of the special strengths that TSB can bring.</a:t>
            </a:r>
            <a:endParaRPr lang="en-US" dirty="0" smtClean="0">
              <a:latin typeface="Arial" pitchFamily="34" charset="0"/>
              <a:ea typeface="ＭＳ Ｐゴシック" pitchFamily="-107"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8131"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r>
              <a:rPr lang="en-GB" dirty="0" smtClean="0">
                <a:latin typeface="Arial" charset="0"/>
              </a:rPr>
              <a:t>SO...the</a:t>
            </a:r>
            <a:r>
              <a:rPr lang="en-GB" baseline="0" dirty="0" smtClean="0">
                <a:latin typeface="Arial" charset="0"/>
              </a:rPr>
              <a:t>re is no one-size-fits-all pot of money to dip into. Depending on the stage of development, the needs that a company has, previous funding history and, to a certain extent, size, there are a wide range of different mechanisms through which to engage with the TSB. Today’s meeting will focus on 4 of these – three ‘always-open’ funding tools and the </a:t>
            </a:r>
            <a:r>
              <a:rPr lang="en-GB" baseline="0" dirty="0" err="1" smtClean="0">
                <a:latin typeface="Arial" charset="0"/>
              </a:rPr>
              <a:t>KTNs</a:t>
            </a:r>
            <a:r>
              <a:rPr lang="en-GB" baseline="0" dirty="0" smtClean="0">
                <a:latin typeface="Arial" charset="0"/>
              </a:rPr>
              <a:t> but will also make mention of the ‘challenge competitions’ and the Catapults.</a:t>
            </a:r>
            <a:endParaRPr lang="en-GB" dirty="0">
              <a:latin typeface="Arial" charset="0"/>
            </a:endParaRPr>
          </a:p>
        </p:txBody>
      </p:sp>
      <p:sp>
        <p:nvSpPr>
          <p:cNvPr id="23556"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rtl="0" eaLnBrk="1" fontAlgn="base" hangingPunct="1">
              <a:spcBef>
                <a:spcPct val="0"/>
              </a:spcBef>
              <a:spcAft>
                <a:spcPct val="0"/>
              </a:spcAft>
            </a:pPr>
            <a:fld id="{14D6E0F2-2073-5A43-B58D-1B8177E7FA39}" type="slidenum">
              <a:rPr lang="en-US" sz="1200" kern="1200">
                <a:solidFill>
                  <a:srgbClr val="000000"/>
                </a:solidFill>
                <a:latin typeface="Calibri" charset="0"/>
                <a:cs typeface="+mn-cs"/>
              </a:rPr>
              <a:pPr algn="r" rtl="0" eaLnBrk="1" fontAlgn="base" hangingPunct="1">
                <a:spcBef>
                  <a:spcPct val="0"/>
                </a:spcBef>
                <a:spcAft>
                  <a:spcPct val="0"/>
                </a:spcAft>
              </a:pPr>
              <a:t>6</a:t>
            </a:fld>
            <a:endParaRPr lang="en-US" sz="1200" kern="1200" dirty="0">
              <a:solidFill>
                <a:srgbClr val="000000"/>
              </a:solidFill>
              <a:latin typeface="Calibri" charset="0"/>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TextEdit="1"/>
          </p:cNvSpPr>
          <p:nvPr>
            <p:ph type="sldImg"/>
          </p:nvPr>
        </p:nvSpPr>
        <p:spPr bwMode="auto">
          <a:noFill/>
          <a:ln>
            <a:solidFill>
              <a:srgbClr val="000000"/>
            </a:solidFill>
            <a:miter lim="800000"/>
            <a:headEnd/>
            <a:tailEnd/>
          </a:ln>
        </p:spPr>
      </p:sp>
      <p:sp>
        <p:nvSpPr>
          <p:cNvPr id="43011" name="Rectangle 3"/>
          <p:cNvSpPr>
            <a:spLocks noGrp="1"/>
          </p:cNvSpPr>
          <p:nvPr>
            <p:ph type="body" idx="1"/>
          </p:nvPr>
        </p:nvSpPr>
        <p:spPr bwMode="auto">
          <a:noFill/>
        </p:spPr>
        <p:txBody>
          <a:bodyPr wrap="square" numCol="1" anchor="t" anchorCtr="0" compatLnSpc="1">
            <a:prstTxWarp prst="textNoShape">
              <a:avLst/>
            </a:prstTxWarp>
          </a:bodyPr>
          <a:lstStyle/>
          <a:p>
            <a:r>
              <a:rPr lang="en-GB" dirty="0" smtClean="0"/>
              <a:t>I don’t need to read the slide. Essentially we are there to connect and catalyse</a:t>
            </a:r>
            <a:r>
              <a:rPr lang="en-GB" baseline="0" dirty="0" smtClean="0"/>
              <a:t> or facilitate the transfer of knowledge from academia to industry and between companies, all the while referring to the emerging legislative landscape</a:t>
            </a:r>
            <a:endParaRPr lang="en-GB"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ESKTN is delivered jointly by Oxford University and C-Tech Innovation and is overseen by a board of senior industrial and sustainability professionals</a:t>
            </a:r>
            <a:endParaRPr lang="en-US" dirty="0"/>
          </a:p>
        </p:txBody>
      </p:sp>
      <p:sp>
        <p:nvSpPr>
          <p:cNvPr id="4" name="Slide Number Placeholder 3"/>
          <p:cNvSpPr>
            <a:spLocks noGrp="1"/>
          </p:cNvSpPr>
          <p:nvPr>
            <p:ph type="sldNum" sz="quarter" idx="10"/>
          </p:nvPr>
        </p:nvSpPr>
        <p:spPr/>
        <p:txBody>
          <a:bodyPr/>
          <a:lstStyle/>
          <a:p>
            <a:fld id="{EDC8D835-3A93-0D42-8D9C-2F7D55DC3940}" type="slidenum">
              <a:rPr lang="en-GB" smtClean="0"/>
              <a:pPr/>
              <a:t>8</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site is quite flexible (the new site will be launched</a:t>
            </a:r>
            <a:r>
              <a:rPr lang="en-GB" baseline="0" dirty="0" smtClean="0"/>
              <a:t> in the next month and promises even greater functionality) with the ability to tailor groups and subgroups to suit all manner of interests</a:t>
            </a:r>
            <a:endParaRPr lang="en-US" dirty="0"/>
          </a:p>
        </p:txBody>
      </p:sp>
      <p:sp>
        <p:nvSpPr>
          <p:cNvPr id="4" name="Slide Number Placeholder 3"/>
          <p:cNvSpPr>
            <a:spLocks noGrp="1"/>
          </p:cNvSpPr>
          <p:nvPr>
            <p:ph type="sldNum" sz="quarter" idx="10"/>
          </p:nvPr>
        </p:nvSpPr>
        <p:spPr/>
        <p:txBody>
          <a:bodyPr/>
          <a:lstStyle/>
          <a:p>
            <a:fld id="{EDC8D835-3A93-0D42-8D9C-2F7D55DC3940}" type="slidenum">
              <a:rPr lang="en-GB" smtClean="0"/>
              <a:pPr/>
              <a:t>9</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5" name="Picture 11"/>
          <p:cNvPicPr>
            <a:picLocks noChangeAspect="1" noChangeArrowheads="1"/>
          </p:cNvPicPr>
          <p:nvPr/>
        </p:nvPicPr>
        <p:blipFill>
          <a:blip r:embed="rId2" cstate="email">
            <a:lum bright="-12000" contrast="34000"/>
            <a:extLst>
              <a:ext uri="{28A0092B-C50C-407E-A947-70E740481C1C}">
                <a14:useLocalDpi xmlns="" xmlns:a14="http://schemas.microsoft.com/office/drawing/2010/main" val="0"/>
              </a:ext>
            </a:extLst>
          </a:blip>
          <a:srcRect/>
          <a:stretch>
            <a:fillRect/>
          </a:stretch>
        </p:blipFill>
        <p:spPr bwMode="auto">
          <a:xfrm>
            <a:off x="114300" y="139700"/>
            <a:ext cx="5554663" cy="10874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Text Box 12"/>
          <p:cNvSpPr txBox="1">
            <a:spLocks noChangeArrowheads="1"/>
          </p:cNvSpPr>
          <p:nvPr/>
        </p:nvSpPr>
        <p:spPr bwMode="auto">
          <a:xfrm>
            <a:off x="188913" y="679450"/>
            <a:ext cx="4437062" cy="457200"/>
          </a:xfrm>
          <a:prstGeom prst="rect">
            <a:avLst/>
          </a:prstGeom>
          <a:solidFill>
            <a:schemeClr val="bg1"/>
          </a:solidFill>
          <a:ln>
            <a:noFill/>
          </a:ln>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fontAlgn="auto" hangingPunct="1">
              <a:spcBef>
                <a:spcPts val="0"/>
              </a:spcBef>
              <a:spcAft>
                <a:spcPts val="0"/>
              </a:spcAft>
              <a:defRPr/>
            </a:pPr>
            <a:r>
              <a:rPr lang="en-GB" b="1" dirty="0" smtClean="0">
                <a:solidFill>
                  <a:srgbClr val="4D4D4D"/>
                </a:solidFill>
              </a:rPr>
              <a:t>Driving Innovation</a:t>
            </a:r>
          </a:p>
        </p:txBody>
      </p:sp>
      <p:sp>
        <p:nvSpPr>
          <p:cNvPr id="7" name="Text Box 13"/>
          <p:cNvSpPr txBox="1">
            <a:spLocks noChangeArrowheads="1"/>
          </p:cNvSpPr>
          <p:nvPr/>
        </p:nvSpPr>
        <p:spPr bwMode="auto">
          <a:xfrm>
            <a:off x="7124700" y="6527800"/>
            <a:ext cx="2019300" cy="228600"/>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fontAlgn="auto" hangingPunct="1">
              <a:spcBef>
                <a:spcPct val="50000"/>
              </a:spcBef>
              <a:spcAft>
                <a:spcPts val="0"/>
              </a:spcAft>
              <a:defRPr/>
            </a:pPr>
            <a:r>
              <a:rPr lang="en-GB" sz="900" dirty="0" smtClean="0">
                <a:solidFill>
                  <a:srgbClr val="FFFFFF"/>
                </a:solidFill>
              </a:rPr>
              <a:t>V2 140508</a:t>
            </a:r>
          </a:p>
        </p:txBody>
      </p:sp>
      <p:pic>
        <p:nvPicPr>
          <p:cNvPr id="9" name="Picture 16"/>
          <p:cNvPicPr>
            <a:picLocks noChangeAspect="1" noChangeArrowheads="1"/>
          </p:cNvPicPr>
          <p:nvPr userDrawn="1"/>
        </p:nvPicPr>
        <p:blipFill>
          <a:blip r:embed="rId3" cstate="email">
            <a:lum bright="-12000" contrast="34000"/>
            <a:extLst>
              <a:ext uri="{28A0092B-C50C-407E-A947-70E740481C1C}">
                <a14:useLocalDpi xmlns="" xmlns:a14="http://schemas.microsoft.com/office/drawing/2010/main" val="0"/>
              </a:ext>
            </a:extLst>
          </a:blip>
          <a:srcRect/>
          <a:stretch>
            <a:fillRect/>
          </a:stretch>
        </p:blipFill>
        <p:spPr bwMode="auto">
          <a:xfrm>
            <a:off x="114300" y="139700"/>
            <a:ext cx="5554663" cy="10874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Text Box 12"/>
          <p:cNvSpPr txBox="1">
            <a:spLocks noChangeArrowheads="1"/>
          </p:cNvSpPr>
          <p:nvPr userDrawn="1"/>
        </p:nvSpPr>
        <p:spPr bwMode="auto">
          <a:xfrm>
            <a:off x="188913" y="679450"/>
            <a:ext cx="4437062" cy="457200"/>
          </a:xfrm>
          <a:prstGeom prst="rect">
            <a:avLst/>
          </a:prstGeom>
          <a:solidFill>
            <a:schemeClr val="bg1"/>
          </a:solidFill>
          <a:ln w="9525" algn="ctr">
            <a:noFill/>
            <a:miter lim="800000"/>
            <a:headEnd/>
            <a:tailEnd/>
          </a:ln>
          <a:effectLst/>
        </p:spPr>
        <p:txBody>
          <a:bodyPr>
            <a:spAutoFit/>
          </a:bodyPr>
          <a:lstStyle/>
          <a:p>
            <a:pPr fontAlgn="auto">
              <a:spcBef>
                <a:spcPts val="0"/>
              </a:spcBef>
              <a:spcAft>
                <a:spcPts val="0"/>
              </a:spcAft>
              <a:defRPr/>
            </a:pPr>
            <a:r>
              <a:rPr lang="en-GB" b="1" dirty="0">
                <a:solidFill>
                  <a:srgbClr val="4D4D4D"/>
                </a:solidFill>
                <a:latin typeface="+mn-lt"/>
                <a:ea typeface="+mn-ea"/>
              </a:rPr>
              <a:t>Driving Innovation</a:t>
            </a:r>
          </a:p>
        </p:txBody>
      </p:sp>
      <p:sp>
        <p:nvSpPr>
          <p:cNvPr id="11" name="Text Box 13"/>
          <p:cNvSpPr txBox="1">
            <a:spLocks noChangeArrowheads="1"/>
          </p:cNvSpPr>
          <p:nvPr userDrawn="1"/>
        </p:nvSpPr>
        <p:spPr bwMode="auto">
          <a:xfrm>
            <a:off x="7124700" y="6527800"/>
            <a:ext cx="2019300" cy="228600"/>
          </a:xfrm>
          <a:prstGeom prst="rect">
            <a:avLst/>
          </a:prstGeom>
          <a:noFill/>
          <a:ln w="9525">
            <a:noFill/>
            <a:miter lim="800000"/>
            <a:headEnd/>
            <a:tailEnd/>
          </a:ln>
          <a:effectLst/>
        </p:spPr>
        <p:txBody>
          <a:bodyPr>
            <a:spAutoFit/>
          </a:bodyPr>
          <a:lstStyle/>
          <a:p>
            <a:pPr algn="r" fontAlgn="auto">
              <a:spcBef>
                <a:spcPct val="50000"/>
              </a:spcBef>
              <a:spcAft>
                <a:spcPts val="0"/>
              </a:spcAft>
              <a:defRPr/>
            </a:pPr>
            <a:r>
              <a:rPr lang="en-GB" sz="900" dirty="0">
                <a:solidFill>
                  <a:srgbClr val="FFFFFF"/>
                </a:solidFill>
                <a:latin typeface="+mn-lt"/>
                <a:ea typeface="+mn-ea"/>
              </a:rPr>
              <a:t>V2 140508</a:t>
            </a:r>
          </a:p>
        </p:txBody>
      </p:sp>
      <p:sp>
        <p:nvSpPr>
          <p:cNvPr id="951299" name="Rectangle 3"/>
          <p:cNvSpPr>
            <a:spLocks noGrp="1" noChangeArrowheads="1"/>
          </p:cNvSpPr>
          <p:nvPr>
            <p:ph type="ctrTitle"/>
          </p:nvPr>
        </p:nvSpPr>
        <p:spPr>
          <a:xfrm>
            <a:off x="323850" y="1506538"/>
            <a:ext cx="6769100" cy="1470025"/>
          </a:xfrm>
        </p:spPr>
        <p:txBody>
          <a:bodyPr/>
          <a:lstStyle>
            <a:lvl1pPr>
              <a:defRPr>
                <a:solidFill>
                  <a:schemeClr val="bg1"/>
                </a:solidFill>
              </a:defRPr>
            </a:lvl1pPr>
          </a:lstStyle>
          <a:p>
            <a:r>
              <a:rPr lang="en-US" smtClean="0"/>
              <a:t>Click to edit Master title style</a:t>
            </a:r>
            <a:endParaRPr lang="en-GB"/>
          </a:p>
        </p:txBody>
      </p:sp>
      <p:sp>
        <p:nvSpPr>
          <p:cNvPr id="951300" name="Rectangle 4"/>
          <p:cNvSpPr>
            <a:spLocks noGrp="1" noChangeArrowheads="1"/>
          </p:cNvSpPr>
          <p:nvPr>
            <p:ph type="subTitle" idx="1"/>
          </p:nvPr>
        </p:nvSpPr>
        <p:spPr>
          <a:xfrm>
            <a:off x="323850" y="3098800"/>
            <a:ext cx="5111750" cy="1752600"/>
          </a:xfrm>
        </p:spPr>
        <p:txBody>
          <a:bodyPr/>
          <a:lstStyle>
            <a:lvl1pPr marL="0" indent="0">
              <a:buFontTx/>
              <a:buNone/>
              <a:defRPr>
                <a:solidFill>
                  <a:schemeClr val="bg1"/>
                </a:solidFill>
              </a:defRPr>
            </a:lvl1pPr>
          </a:lstStyle>
          <a:p>
            <a:r>
              <a:rPr lang="en-US" smtClean="0"/>
              <a:t>Click to edit Master subtitle style</a:t>
            </a:r>
            <a:endParaRPr lang="en-GB"/>
          </a:p>
        </p:txBody>
      </p:sp>
      <p:sp>
        <p:nvSpPr>
          <p:cNvPr id="12" name="Rectangle 5"/>
          <p:cNvSpPr>
            <a:spLocks noGrp="1" noChangeArrowheads="1"/>
          </p:cNvSpPr>
          <p:nvPr>
            <p:ph type="dt" sz="half" idx="10"/>
          </p:nvPr>
        </p:nvSpPr>
        <p:spPr/>
        <p:txBody>
          <a:bodyPr/>
          <a:lstStyle>
            <a:lvl1pPr>
              <a:defRPr/>
            </a:lvl1pPr>
          </a:lstStyle>
          <a:p>
            <a:pPr>
              <a:defRPr/>
            </a:pPr>
            <a:endParaRPr lang="en-GB" dirty="0"/>
          </a:p>
        </p:txBody>
      </p:sp>
      <p:sp>
        <p:nvSpPr>
          <p:cNvPr id="13" name="Rectangle 6"/>
          <p:cNvSpPr>
            <a:spLocks noGrp="1" noChangeArrowheads="1"/>
          </p:cNvSpPr>
          <p:nvPr>
            <p:ph type="ftr" sz="quarter" idx="11"/>
          </p:nvPr>
        </p:nvSpPr>
        <p:spPr/>
        <p:txBody>
          <a:bodyPr/>
          <a:lstStyle>
            <a:lvl1pPr>
              <a:defRPr/>
            </a:lvl1pPr>
          </a:lstStyle>
          <a:p>
            <a:pPr>
              <a:defRPr/>
            </a:pPr>
            <a:endParaRPr lang="en-GB" dirty="0"/>
          </a:p>
        </p:txBody>
      </p:sp>
      <p:sp>
        <p:nvSpPr>
          <p:cNvPr id="14" name="Rectangle 7"/>
          <p:cNvSpPr>
            <a:spLocks noGrp="1" noChangeArrowheads="1"/>
          </p:cNvSpPr>
          <p:nvPr>
            <p:ph type="sldNum" sz="quarter" idx="12"/>
          </p:nvPr>
        </p:nvSpPr>
        <p:spPr/>
        <p:txBody>
          <a:bodyPr/>
          <a:lstStyle>
            <a:lvl1pPr>
              <a:defRPr/>
            </a:lvl1pPr>
          </a:lstStyle>
          <a:p>
            <a:fld id="{735E2B57-BCC9-C940-A092-DC0D57FABE30}" type="slidenum">
              <a:rPr lang="en-GB"/>
              <a:pPr/>
              <a:t>‹#›</a:t>
            </a:fld>
            <a:endParaRPr lang="en-GB" dirty="0"/>
          </a:p>
        </p:txBody>
      </p:sp>
    </p:spTree>
    <p:extLst>
      <p:ext uri="{BB962C8B-B14F-4D97-AF65-F5344CB8AC3E}">
        <p14:creationId xmlns="" xmlns:p14="http://schemas.microsoft.com/office/powerpoint/2010/main" val="3731475432"/>
      </p:ext>
    </p:extLst>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GB" dirty="0"/>
          </a:p>
        </p:txBody>
      </p:sp>
      <p:sp>
        <p:nvSpPr>
          <p:cNvPr id="5" name="Rectangle 6"/>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7"/>
          <p:cNvSpPr>
            <a:spLocks noGrp="1" noChangeArrowheads="1"/>
          </p:cNvSpPr>
          <p:nvPr>
            <p:ph type="sldNum" sz="quarter" idx="12"/>
          </p:nvPr>
        </p:nvSpPr>
        <p:spPr>
          <a:ln/>
        </p:spPr>
        <p:txBody>
          <a:bodyPr/>
          <a:lstStyle>
            <a:lvl1pPr>
              <a:defRPr/>
            </a:lvl1pPr>
          </a:lstStyle>
          <a:p>
            <a:fld id="{53328558-6AD4-C049-8323-CB2C65445215}" type="slidenum">
              <a:rPr lang="en-GB"/>
              <a:pPr/>
              <a:t>‹#›</a:t>
            </a:fld>
            <a:endParaRPr lang="en-GB" dirty="0"/>
          </a:p>
        </p:txBody>
      </p:sp>
    </p:spTree>
    <p:extLst>
      <p:ext uri="{BB962C8B-B14F-4D97-AF65-F5344CB8AC3E}">
        <p14:creationId xmlns="" xmlns:p14="http://schemas.microsoft.com/office/powerpoint/2010/main" val="1989431249"/>
      </p:ext>
    </p:extLst>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62038"/>
            <a:ext cx="2057400" cy="50641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062038"/>
            <a:ext cx="6019800" cy="506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defRPr/>
            </a:pPr>
            <a:endParaRPr lang="en-GB" dirty="0"/>
          </a:p>
        </p:txBody>
      </p:sp>
      <p:sp>
        <p:nvSpPr>
          <p:cNvPr id="5" name="Rectangle 6"/>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7"/>
          <p:cNvSpPr>
            <a:spLocks noGrp="1" noChangeArrowheads="1"/>
          </p:cNvSpPr>
          <p:nvPr>
            <p:ph type="sldNum" sz="quarter" idx="12"/>
          </p:nvPr>
        </p:nvSpPr>
        <p:spPr>
          <a:ln/>
        </p:spPr>
        <p:txBody>
          <a:bodyPr/>
          <a:lstStyle>
            <a:lvl1pPr>
              <a:defRPr/>
            </a:lvl1pPr>
          </a:lstStyle>
          <a:p>
            <a:fld id="{D3494D28-CF88-B74F-9319-64C4DFA93286}" type="slidenum">
              <a:rPr lang="en-GB"/>
              <a:pPr/>
              <a:t>‹#›</a:t>
            </a:fld>
            <a:endParaRPr lang="en-GB" dirty="0"/>
          </a:p>
        </p:txBody>
      </p:sp>
    </p:spTree>
    <p:extLst>
      <p:ext uri="{BB962C8B-B14F-4D97-AF65-F5344CB8AC3E}">
        <p14:creationId xmlns="" xmlns:p14="http://schemas.microsoft.com/office/powerpoint/2010/main" val="3090552152"/>
      </p:ext>
    </p:extLst>
  </p:cSld>
  <p:clrMapOvr>
    <a:masterClrMapping/>
  </p:clrMapOvr>
  <p:transition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SB title and body">
    <p:spTree>
      <p:nvGrpSpPr>
        <p:cNvPr id="1" name=""/>
        <p:cNvGrpSpPr/>
        <p:nvPr/>
      </p:nvGrpSpPr>
      <p:grpSpPr>
        <a:xfrm>
          <a:off x="0" y="0"/>
          <a:ext cx="0" cy="0"/>
          <a:chOff x="0" y="0"/>
          <a:chExt cx="0" cy="0"/>
        </a:xfrm>
      </p:grpSpPr>
      <p:sp>
        <p:nvSpPr>
          <p:cNvPr id="2" name="Title 1"/>
          <p:cNvSpPr>
            <a:spLocks noGrp="1"/>
          </p:cNvSpPr>
          <p:nvPr>
            <p:ph type="title"/>
          </p:nvPr>
        </p:nvSpPr>
        <p:spPr>
          <a:xfrm>
            <a:off x="571472" y="500042"/>
            <a:ext cx="8072494" cy="838200"/>
          </a:xfrm>
        </p:spPr>
        <p:txBody>
          <a:bodyPr/>
          <a:lstStyle>
            <a:lvl1pPr>
              <a:defRPr>
                <a:solidFill>
                  <a:srgbClr val="7030A0"/>
                </a:solidFill>
              </a:defRPr>
            </a:lvl1pPr>
          </a:lstStyle>
          <a:p>
            <a:r>
              <a:rPr lang="en-US" dirty="0" smtClean="0"/>
              <a:t>Click to edit Master title style</a:t>
            </a:r>
            <a:endParaRPr lang="en-GB" dirty="0"/>
          </a:p>
        </p:txBody>
      </p:sp>
      <p:sp>
        <p:nvSpPr>
          <p:cNvPr id="5" name="Slide Number Placeholder 4"/>
          <p:cNvSpPr>
            <a:spLocks noGrp="1"/>
          </p:cNvSpPr>
          <p:nvPr>
            <p:ph type="sldNum" sz="quarter" idx="12"/>
          </p:nvPr>
        </p:nvSpPr>
        <p:spPr>
          <a:xfrm>
            <a:off x="6553200" y="6245225"/>
            <a:ext cx="2162204" cy="476250"/>
          </a:xfrm>
        </p:spPr>
        <p:txBody>
          <a:bodyPr/>
          <a:lstStyle/>
          <a:p>
            <a:pPr>
              <a:defRPr/>
            </a:pPr>
            <a:fld id="{843F32ED-AA13-8B42-86FA-D0F3601EA112}" type="slidenum">
              <a:rPr lang="en-GB" smtClean="0"/>
              <a:pPr>
                <a:defRPr/>
              </a:pPr>
              <a:t>‹#›</a:t>
            </a:fld>
            <a:endParaRPr lang="en-GB" dirty="0"/>
          </a:p>
        </p:txBody>
      </p:sp>
      <p:sp>
        <p:nvSpPr>
          <p:cNvPr id="7" name="Text Placeholder 6"/>
          <p:cNvSpPr>
            <a:spLocks noGrp="1"/>
          </p:cNvSpPr>
          <p:nvPr>
            <p:ph type="body" sz="quarter" idx="13"/>
          </p:nvPr>
        </p:nvSpPr>
        <p:spPr>
          <a:xfrm>
            <a:off x="571472" y="1571612"/>
            <a:ext cx="8072494" cy="4143404"/>
          </a:xfrm>
        </p:spPr>
        <p:txBody>
          <a:bodyPr/>
          <a:lstStyle>
            <a:lvl1pPr marL="0" indent="0">
              <a:buNone/>
              <a:defRPr b="1">
                <a:solidFill>
                  <a:schemeClr val="tx1">
                    <a:lumMod val="75000"/>
                    <a:lumOff val="25000"/>
                  </a:schemeClr>
                </a:solidFill>
              </a:defRPr>
            </a:lvl1pPr>
            <a:lvl2pPr marL="357188" indent="-357188">
              <a:buSzPct val="105000"/>
              <a:buFont typeface="Arial" pitchFamily="34" charset="0"/>
              <a:buChar char="•"/>
              <a:defRPr b="1">
                <a:solidFill>
                  <a:schemeClr val="tx1">
                    <a:lumMod val="75000"/>
                    <a:lumOff val="25000"/>
                  </a:schemeClr>
                </a:solidFill>
              </a:defRPr>
            </a:lvl2pPr>
            <a:lvl3pPr marL="715963" indent="-358775">
              <a:buFont typeface="Calibri" pitchFamily="34" charset="0"/>
              <a:buChar char="–"/>
              <a:defRPr b="1">
                <a:solidFill>
                  <a:schemeClr val="tx1">
                    <a:lumMod val="75000"/>
                    <a:lumOff val="25000"/>
                  </a:schemeClr>
                </a:solidFill>
              </a:defRPr>
            </a:lvl3pPr>
            <a:lvl4pPr>
              <a:defRPr b="1">
                <a:solidFill>
                  <a:schemeClr val="tx1">
                    <a:lumMod val="75000"/>
                    <a:lumOff val="25000"/>
                  </a:schemeClr>
                </a:solidFill>
              </a:defRPr>
            </a:lvl4pPr>
            <a:lvl5pPr>
              <a:defRPr b="1">
                <a:solidFill>
                  <a:schemeClr val="tx1">
                    <a:lumMod val="75000"/>
                    <a:lumOff val="2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vl1pPr>
            <a:lvl2pPr>
              <a:defRPr sz="2000"/>
            </a:lvl2pPr>
            <a:lvl3pPr>
              <a:defRPr sz="18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1130"/>
          <p:cNvPicPr>
            <a:picLocks noChangeAspect="1" noChangeArrowheads="1"/>
          </p:cNvPicPr>
          <p:nvPr/>
        </p:nvPicPr>
        <p:blipFill>
          <a:blip r:embed="rId2" cstate="print">
            <a:extLst>
              <a:ext uri="{28A0092B-C50C-407E-A947-70E740481C1C}">
                <a14:useLocalDpi xmlns="" xmlns:a14="http://schemas.microsoft.com/office/drawing/2010/main" val="0"/>
              </a:ext>
            </a:extLst>
          </a:blip>
          <a:srcRect r="20758"/>
          <a:stretch>
            <a:fillRect/>
          </a:stretch>
        </p:blipFill>
        <p:spPr bwMode="auto">
          <a:xfrm>
            <a:off x="0" y="1311275"/>
            <a:ext cx="9142413" cy="5619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11"/>
          <p:cNvPicPr>
            <a:picLocks noChangeAspect="1" noChangeArrowheads="1"/>
          </p:cNvPicPr>
          <p:nvPr/>
        </p:nvPicPr>
        <p:blipFill>
          <a:blip r:embed="rId3" cstate="email">
            <a:lum bright="-12000" contrast="34000"/>
            <a:extLst>
              <a:ext uri="{28A0092B-C50C-407E-A947-70E740481C1C}">
                <a14:useLocalDpi xmlns="" xmlns:a14="http://schemas.microsoft.com/office/drawing/2010/main" val="0"/>
              </a:ext>
            </a:extLst>
          </a:blip>
          <a:srcRect/>
          <a:stretch>
            <a:fillRect/>
          </a:stretch>
        </p:blipFill>
        <p:spPr bwMode="auto">
          <a:xfrm>
            <a:off x="114300" y="139700"/>
            <a:ext cx="5554663" cy="10874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Text Box 12"/>
          <p:cNvSpPr txBox="1">
            <a:spLocks noChangeArrowheads="1"/>
          </p:cNvSpPr>
          <p:nvPr/>
        </p:nvSpPr>
        <p:spPr bwMode="auto">
          <a:xfrm>
            <a:off x="188913" y="679450"/>
            <a:ext cx="4437062" cy="457200"/>
          </a:xfrm>
          <a:prstGeom prst="rect">
            <a:avLst/>
          </a:prstGeom>
          <a:solidFill>
            <a:schemeClr val="bg1"/>
          </a:solidFill>
          <a:ln>
            <a:noFill/>
          </a:ln>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fontAlgn="auto" hangingPunct="1">
              <a:spcBef>
                <a:spcPts val="0"/>
              </a:spcBef>
              <a:spcAft>
                <a:spcPts val="0"/>
              </a:spcAft>
              <a:defRPr/>
            </a:pPr>
            <a:r>
              <a:rPr lang="en-GB" b="1" dirty="0" smtClean="0">
                <a:solidFill>
                  <a:srgbClr val="4D4D4D"/>
                </a:solidFill>
              </a:rPr>
              <a:t>Driving Innovation</a:t>
            </a:r>
          </a:p>
        </p:txBody>
      </p:sp>
      <p:sp>
        <p:nvSpPr>
          <p:cNvPr id="7" name="Text Box 13"/>
          <p:cNvSpPr txBox="1">
            <a:spLocks noChangeArrowheads="1"/>
          </p:cNvSpPr>
          <p:nvPr/>
        </p:nvSpPr>
        <p:spPr bwMode="auto">
          <a:xfrm>
            <a:off x="7124700" y="6527800"/>
            <a:ext cx="2019300" cy="228600"/>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fontAlgn="auto" hangingPunct="1">
              <a:spcBef>
                <a:spcPct val="50000"/>
              </a:spcBef>
              <a:spcAft>
                <a:spcPts val="0"/>
              </a:spcAft>
              <a:defRPr/>
            </a:pPr>
            <a:r>
              <a:rPr lang="en-GB" sz="900" dirty="0" smtClean="0">
                <a:solidFill>
                  <a:srgbClr val="FFFFFF"/>
                </a:solidFill>
              </a:rPr>
              <a:t>V2 140508</a:t>
            </a:r>
          </a:p>
        </p:txBody>
      </p:sp>
      <p:sp>
        <p:nvSpPr>
          <p:cNvPr id="951299" name="Rectangle 3"/>
          <p:cNvSpPr>
            <a:spLocks noGrp="1" noChangeArrowheads="1"/>
          </p:cNvSpPr>
          <p:nvPr>
            <p:ph type="ctrTitle"/>
          </p:nvPr>
        </p:nvSpPr>
        <p:spPr>
          <a:xfrm>
            <a:off x="323850" y="1506538"/>
            <a:ext cx="6769100" cy="1470025"/>
          </a:xfrm>
        </p:spPr>
        <p:txBody>
          <a:bodyPr/>
          <a:lstStyle>
            <a:lvl1pPr>
              <a:defRPr>
                <a:solidFill>
                  <a:schemeClr val="bg1"/>
                </a:solidFill>
              </a:defRPr>
            </a:lvl1pPr>
          </a:lstStyle>
          <a:p>
            <a:r>
              <a:rPr lang="en-US" smtClean="0"/>
              <a:t>Click to edit Master title style</a:t>
            </a:r>
            <a:endParaRPr lang="en-GB"/>
          </a:p>
        </p:txBody>
      </p:sp>
      <p:sp>
        <p:nvSpPr>
          <p:cNvPr id="951300" name="Rectangle 4"/>
          <p:cNvSpPr>
            <a:spLocks noGrp="1" noChangeArrowheads="1"/>
          </p:cNvSpPr>
          <p:nvPr>
            <p:ph type="subTitle" idx="1"/>
          </p:nvPr>
        </p:nvSpPr>
        <p:spPr>
          <a:xfrm>
            <a:off x="323850" y="3098800"/>
            <a:ext cx="5111750" cy="1752600"/>
          </a:xfrm>
        </p:spPr>
        <p:txBody>
          <a:bodyPr/>
          <a:lstStyle>
            <a:lvl1pPr marL="0" indent="0">
              <a:buFontTx/>
              <a:buNone/>
              <a:defRPr>
                <a:solidFill>
                  <a:schemeClr val="bg1"/>
                </a:solidFill>
              </a:defRPr>
            </a:lvl1pPr>
          </a:lstStyle>
          <a:p>
            <a:r>
              <a:rPr lang="en-US" smtClean="0"/>
              <a:t>Click to edit Master subtitle style</a:t>
            </a:r>
            <a:endParaRPr lang="en-GB"/>
          </a:p>
        </p:txBody>
      </p:sp>
      <p:sp>
        <p:nvSpPr>
          <p:cNvPr id="8" name="Rectangle 5"/>
          <p:cNvSpPr>
            <a:spLocks noGrp="1" noChangeArrowheads="1"/>
          </p:cNvSpPr>
          <p:nvPr>
            <p:ph type="dt" sz="half" idx="10"/>
          </p:nvPr>
        </p:nvSpPr>
        <p:spPr/>
        <p:txBody>
          <a:bodyPr/>
          <a:lstStyle>
            <a:lvl1pPr>
              <a:defRPr/>
            </a:lvl1pPr>
          </a:lstStyle>
          <a:p>
            <a:fld id="{83AEAA66-0615-7C44-9A16-BADE58A33441}" type="datetime1">
              <a:rPr lang="en-US"/>
              <a:pPr/>
              <a:t>7/9/2013</a:t>
            </a:fld>
            <a:endParaRPr lang="en-GB" dirty="0"/>
          </a:p>
        </p:txBody>
      </p:sp>
      <p:sp>
        <p:nvSpPr>
          <p:cNvPr id="9" name="Rectangle 6"/>
          <p:cNvSpPr>
            <a:spLocks noGrp="1" noChangeArrowheads="1"/>
          </p:cNvSpPr>
          <p:nvPr>
            <p:ph type="ftr" sz="quarter" idx="11"/>
          </p:nvPr>
        </p:nvSpPr>
        <p:spPr/>
        <p:txBody>
          <a:bodyPr/>
          <a:lstStyle>
            <a:lvl1pPr>
              <a:defRPr/>
            </a:lvl1pPr>
          </a:lstStyle>
          <a:p>
            <a:pPr>
              <a:defRPr/>
            </a:pPr>
            <a:endParaRPr lang="en-GB" dirty="0"/>
          </a:p>
        </p:txBody>
      </p:sp>
      <p:sp>
        <p:nvSpPr>
          <p:cNvPr id="10" name="Rectangle 7"/>
          <p:cNvSpPr>
            <a:spLocks noGrp="1" noChangeArrowheads="1"/>
          </p:cNvSpPr>
          <p:nvPr>
            <p:ph type="sldNum" sz="quarter" idx="12"/>
          </p:nvPr>
        </p:nvSpPr>
        <p:spPr/>
        <p:txBody>
          <a:bodyPr/>
          <a:lstStyle>
            <a:lvl1pPr>
              <a:defRPr/>
            </a:lvl1pPr>
          </a:lstStyle>
          <a:p>
            <a:fld id="{0C9C90FC-14A0-2B46-AB97-EA7AA7A826B6}" type="slidenum">
              <a:rPr lang="en-GB"/>
              <a:pPr/>
              <a:t>‹#›</a:t>
            </a:fld>
            <a:endParaRPr lang="en-GB" dirty="0"/>
          </a:p>
        </p:txBody>
      </p:sp>
    </p:spTree>
    <p:extLst>
      <p:ext uri="{BB962C8B-B14F-4D97-AF65-F5344CB8AC3E}">
        <p14:creationId xmlns="" xmlns:p14="http://schemas.microsoft.com/office/powerpoint/2010/main" val="872197918"/>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3768"/>
            <a:ext cx="8229600" cy="838200"/>
          </a:xfrm>
        </p:spPr>
        <p:txBody>
          <a:bodyPr/>
          <a:lstStyle>
            <a:lvl1pPr algn="l" rtl="0" eaLnBrk="0" fontAlgn="base" hangingPunct="0">
              <a:spcBef>
                <a:spcPct val="0"/>
              </a:spcBef>
              <a:spcAft>
                <a:spcPct val="0"/>
              </a:spcAft>
              <a:defRPr lang="en-GB" sz="3200" b="1" dirty="0">
                <a:solidFill>
                  <a:srgbClr val="0046A4"/>
                </a:solidFill>
                <a:latin typeface="Arial" charset="0"/>
                <a:ea typeface="ＭＳ Ｐゴシック" charset="0"/>
                <a:cs typeface="ＭＳ Ｐゴシック" charset="0"/>
              </a:defRPr>
            </a:lvl1pPr>
          </a:lstStyle>
          <a:p>
            <a:r>
              <a:rPr lang="en-US" smtClean="0"/>
              <a:t>Click to edit Master title style</a:t>
            </a:r>
            <a:endParaRPr lang="en-GB" dirty="0"/>
          </a:p>
        </p:txBody>
      </p:sp>
      <p:sp>
        <p:nvSpPr>
          <p:cNvPr id="3" name="Content Placeholder 2"/>
          <p:cNvSpPr>
            <a:spLocks noGrp="1"/>
          </p:cNvSpPr>
          <p:nvPr>
            <p:ph idx="1"/>
          </p:nvPr>
        </p:nvSpPr>
        <p:spPr>
          <a:xfrm>
            <a:off x="457200" y="1265129"/>
            <a:ext cx="8229600" cy="4446242"/>
          </a:xfrm>
        </p:spPr>
        <p:txBody>
          <a:bodyPr/>
          <a:lstStyle>
            <a:lvl1pPr>
              <a:defRPr sz="26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5"/>
          <p:cNvSpPr>
            <a:spLocks noGrp="1" noChangeArrowheads="1"/>
          </p:cNvSpPr>
          <p:nvPr>
            <p:ph type="dt" sz="half" idx="10"/>
          </p:nvPr>
        </p:nvSpPr>
        <p:spPr/>
        <p:txBody>
          <a:bodyPr/>
          <a:lstStyle>
            <a:lvl1pPr>
              <a:defRPr/>
            </a:lvl1pPr>
          </a:lstStyle>
          <a:p>
            <a:fld id="{1BC3BC88-5164-1E45-ACE4-EE2B61805172}" type="datetime1">
              <a:rPr lang="en-US"/>
              <a:pPr/>
              <a:t>7/9/2013</a:t>
            </a:fld>
            <a:endParaRPr lang="en-GB" dirty="0"/>
          </a:p>
        </p:txBody>
      </p:sp>
      <p:sp>
        <p:nvSpPr>
          <p:cNvPr id="5" name="Rectangle 6"/>
          <p:cNvSpPr>
            <a:spLocks noGrp="1" noChangeArrowheads="1"/>
          </p:cNvSpPr>
          <p:nvPr>
            <p:ph type="ftr" sz="quarter" idx="11"/>
          </p:nvPr>
        </p:nvSpPr>
        <p:spPr/>
        <p:txBody>
          <a:bodyPr/>
          <a:lstStyle>
            <a:lvl1pPr>
              <a:defRPr/>
            </a:lvl1pPr>
          </a:lstStyle>
          <a:p>
            <a:pPr>
              <a:defRPr/>
            </a:pPr>
            <a:endParaRPr lang="en-GB" dirty="0"/>
          </a:p>
        </p:txBody>
      </p:sp>
      <p:sp>
        <p:nvSpPr>
          <p:cNvPr id="6" name="Rectangle 7"/>
          <p:cNvSpPr>
            <a:spLocks noGrp="1" noChangeArrowheads="1"/>
          </p:cNvSpPr>
          <p:nvPr>
            <p:ph type="sldNum" sz="quarter" idx="12"/>
          </p:nvPr>
        </p:nvSpPr>
        <p:spPr/>
        <p:txBody>
          <a:bodyPr/>
          <a:lstStyle>
            <a:lvl1pPr>
              <a:defRPr/>
            </a:lvl1pPr>
          </a:lstStyle>
          <a:p>
            <a:r>
              <a:rPr lang="en-GB" dirty="0"/>
              <a:t>Page</a:t>
            </a:r>
            <a:fld id="{55D94DF3-884B-794F-8428-761217207BC0}" type="slidenum">
              <a:rPr lang="en-GB"/>
              <a:pPr/>
              <a:t>‹#›</a:t>
            </a:fld>
            <a:endParaRPr lang="en-GB" dirty="0"/>
          </a:p>
        </p:txBody>
      </p:sp>
    </p:spTree>
    <p:extLst>
      <p:ext uri="{BB962C8B-B14F-4D97-AF65-F5344CB8AC3E}">
        <p14:creationId xmlns="" xmlns:p14="http://schemas.microsoft.com/office/powerpoint/2010/main" val="4068804003"/>
      </p:ext>
    </p:extLst>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fld id="{36E63F6C-668A-E24E-BFEC-11CDACB74A27}" type="datetime1">
              <a:rPr lang="en-US"/>
              <a:pPr/>
              <a:t>7/9/2013</a:t>
            </a:fld>
            <a:endParaRPr lang="en-GB" dirty="0"/>
          </a:p>
        </p:txBody>
      </p:sp>
      <p:sp>
        <p:nvSpPr>
          <p:cNvPr id="5" name="Rectangle 6"/>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7"/>
          <p:cNvSpPr>
            <a:spLocks noGrp="1" noChangeArrowheads="1"/>
          </p:cNvSpPr>
          <p:nvPr>
            <p:ph type="sldNum" sz="quarter" idx="12"/>
          </p:nvPr>
        </p:nvSpPr>
        <p:spPr>
          <a:ln/>
        </p:spPr>
        <p:txBody>
          <a:bodyPr/>
          <a:lstStyle>
            <a:lvl1pPr>
              <a:defRPr/>
            </a:lvl1pPr>
          </a:lstStyle>
          <a:p>
            <a:fld id="{FEDF26D7-9880-D241-BC2D-EDB39FF3275A}" type="slidenum">
              <a:rPr lang="en-GB"/>
              <a:pPr/>
              <a:t>‹#›</a:t>
            </a:fld>
            <a:endParaRPr lang="en-GB" dirty="0"/>
          </a:p>
        </p:txBody>
      </p:sp>
    </p:spTree>
    <p:extLst>
      <p:ext uri="{BB962C8B-B14F-4D97-AF65-F5344CB8AC3E}">
        <p14:creationId xmlns="" xmlns:p14="http://schemas.microsoft.com/office/powerpoint/2010/main" val="542505826"/>
      </p:ext>
    </p:extLst>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955800"/>
            <a:ext cx="4038600" cy="4170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55800"/>
            <a:ext cx="4038600" cy="4170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dt" sz="half" idx="10"/>
          </p:nvPr>
        </p:nvSpPr>
        <p:spPr>
          <a:ln/>
        </p:spPr>
        <p:txBody>
          <a:bodyPr/>
          <a:lstStyle>
            <a:lvl1pPr>
              <a:defRPr/>
            </a:lvl1pPr>
          </a:lstStyle>
          <a:p>
            <a:fld id="{FADCEB6E-A66F-FD4E-8FC4-164791BFCDFD}" type="datetime1">
              <a:rPr lang="en-US"/>
              <a:pPr/>
              <a:t>7/9/2013</a:t>
            </a:fld>
            <a:endParaRPr lang="en-GB" dirty="0"/>
          </a:p>
        </p:txBody>
      </p:sp>
      <p:sp>
        <p:nvSpPr>
          <p:cNvPr id="6" name="Rectangle 6"/>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7"/>
          <p:cNvSpPr>
            <a:spLocks noGrp="1" noChangeArrowheads="1"/>
          </p:cNvSpPr>
          <p:nvPr>
            <p:ph type="sldNum" sz="quarter" idx="12"/>
          </p:nvPr>
        </p:nvSpPr>
        <p:spPr>
          <a:ln/>
        </p:spPr>
        <p:txBody>
          <a:bodyPr/>
          <a:lstStyle>
            <a:lvl1pPr>
              <a:defRPr/>
            </a:lvl1pPr>
          </a:lstStyle>
          <a:p>
            <a:fld id="{073DAB36-7606-9546-AE3C-0F080B2FEC63}" type="slidenum">
              <a:rPr lang="en-GB"/>
              <a:pPr/>
              <a:t>‹#›</a:t>
            </a:fld>
            <a:endParaRPr lang="en-GB" dirty="0"/>
          </a:p>
        </p:txBody>
      </p:sp>
    </p:spTree>
    <p:extLst>
      <p:ext uri="{BB962C8B-B14F-4D97-AF65-F5344CB8AC3E}">
        <p14:creationId xmlns="" xmlns:p14="http://schemas.microsoft.com/office/powerpoint/2010/main" val="1217529598"/>
      </p:ext>
    </p:extLst>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dt" sz="half" idx="10"/>
          </p:nvPr>
        </p:nvSpPr>
        <p:spPr>
          <a:ln/>
        </p:spPr>
        <p:txBody>
          <a:bodyPr/>
          <a:lstStyle>
            <a:lvl1pPr>
              <a:defRPr/>
            </a:lvl1pPr>
          </a:lstStyle>
          <a:p>
            <a:fld id="{21ED2FC0-75B6-6148-A6F9-3FA05E83DB80}" type="datetime1">
              <a:rPr lang="en-US"/>
              <a:pPr/>
              <a:t>7/9/2013</a:t>
            </a:fld>
            <a:endParaRPr lang="en-GB" dirty="0"/>
          </a:p>
        </p:txBody>
      </p:sp>
      <p:sp>
        <p:nvSpPr>
          <p:cNvPr id="8" name="Rectangle 6"/>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7"/>
          <p:cNvSpPr>
            <a:spLocks noGrp="1" noChangeArrowheads="1"/>
          </p:cNvSpPr>
          <p:nvPr>
            <p:ph type="sldNum" sz="quarter" idx="12"/>
          </p:nvPr>
        </p:nvSpPr>
        <p:spPr>
          <a:ln/>
        </p:spPr>
        <p:txBody>
          <a:bodyPr/>
          <a:lstStyle>
            <a:lvl1pPr>
              <a:defRPr/>
            </a:lvl1pPr>
          </a:lstStyle>
          <a:p>
            <a:fld id="{7412778C-41B3-9F4A-8BC0-286E8B1D8CCE}" type="slidenum">
              <a:rPr lang="en-GB"/>
              <a:pPr/>
              <a:t>‹#›</a:t>
            </a:fld>
            <a:endParaRPr lang="en-GB" dirty="0"/>
          </a:p>
        </p:txBody>
      </p:sp>
    </p:spTree>
    <p:extLst>
      <p:ext uri="{BB962C8B-B14F-4D97-AF65-F5344CB8AC3E}">
        <p14:creationId xmlns="" xmlns:p14="http://schemas.microsoft.com/office/powerpoint/2010/main" val="1645630680"/>
      </p:ext>
    </p:extLst>
  </p:cSld>
  <p:clrMapOvr>
    <a:masterClrMapping/>
  </p:clrMapOvr>
  <p:transitio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dt" sz="half" idx="10"/>
          </p:nvPr>
        </p:nvSpPr>
        <p:spPr>
          <a:ln/>
        </p:spPr>
        <p:txBody>
          <a:bodyPr/>
          <a:lstStyle>
            <a:lvl1pPr>
              <a:defRPr/>
            </a:lvl1pPr>
          </a:lstStyle>
          <a:p>
            <a:fld id="{6C8906B9-FBA8-8746-8B5F-4DC46142C0E8}" type="datetime1">
              <a:rPr lang="en-US"/>
              <a:pPr/>
              <a:t>7/9/2013</a:t>
            </a:fld>
            <a:endParaRPr lang="en-GB" dirty="0"/>
          </a:p>
        </p:txBody>
      </p:sp>
      <p:sp>
        <p:nvSpPr>
          <p:cNvPr id="4" name="Rectangle 6"/>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7"/>
          <p:cNvSpPr>
            <a:spLocks noGrp="1" noChangeArrowheads="1"/>
          </p:cNvSpPr>
          <p:nvPr>
            <p:ph type="sldNum" sz="quarter" idx="12"/>
          </p:nvPr>
        </p:nvSpPr>
        <p:spPr>
          <a:ln/>
        </p:spPr>
        <p:txBody>
          <a:bodyPr/>
          <a:lstStyle>
            <a:lvl1pPr>
              <a:defRPr/>
            </a:lvl1pPr>
          </a:lstStyle>
          <a:p>
            <a:fld id="{D6F0C82F-6DE7-2F4B-AC37-BA59324657CD}" type="slidenum">
              <a:rPr lang="en-GB"/>
              <a:pPr/>
              <a:t>‹#›</a:t>
            </a:fld>
            <a:endParaRPr lang="en-GB" dirty="0"/>
          </a:p>
        </p:txBody>
      </p:sp>
    </p:spTree>
    <p:extLst>
      <p:ext uri="{BB962C8B-B14F-4D97-AF65-F5344CB8AC3E}">
        <p14:creationId xmlns="" xmlns:p14="http://schemas.microsoft.com/office/powerpoint/2010/main" val="2564094939"/>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3768"/>
            <a:ext cx="8229600" cy="838200"/>
          </a:xfrm>
        </p:spPr>
        <p:txBody>
          <a:bodyPr/>
          <a:lstStyle>
            <a:lvl1pPr algn="l" rtl="0" eaLnBrk="0" fontAlgn="base" hangingPunct="0">
              <a:spcBef>
                <a:spcPct val="0"/>
              </a:spcBef>
              <a:spcAft>
                <a:spcPct val="0"/>
              </a:spcAft>
              <a:defRPr lang="en-GB" sz="3200" b="1" dirty="0">
                <a:solidFill>
                  <a:srgbClr val="0046A4"/>
                </a:solidFill>
                <a:latin typeface="Arial" charset="0"/>
                <a:ea typeface="ＭＳ Ｐゴシック" charset="0"/>
                <a:cs typeface="ＭＳ Ｐゴシック" charset="0"/>
              </a:defRPr>
            </a:lvl1pPr>
          </a:lstStyle>
          <a:p>
            <a:r>
              <a:rPr lang="en-US" smtClean="0"/>
              <a:t>Click to edit Master title style</a:t>
            </a:r>
            <a:endParaRPr lang="en-GB" dirty="0"/>
          </a:p>
        </p:txBody>
      </p:sp>
      <p:sp>
        <p:nvSpPr>
          <p:cNvPr id="3" name="Content Placeholder 2"/>
          <p:cNvSpPr>
            <a:spLocks noGrp="1"/>
          </p:cNvSpPr>
          <p:nvPr>
            <p:ph idx="1"/>
          </p:nvPr>
        </p:nvSpPr>
        <p:spPr>
          <a:xfrm>
            <a:off x="457200" y="1265129"/>
            <a:ext cx="8229600" cy="4446242"/>
          </a:xfrm>
        </p:spPr>
        <p:txBody>
          <a:bodyPr/>
          <a:lstStyle>
            <a:lvl1pPr>
              <a:defRPr sz="26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5"/>
          <p:cNvSpPr>
            <a:spLocks noGrp="1" noChangeArrowheads="1"/>
          </p:cNvSpPr>
          <p:nvPr>
            <p:ph type="dt" sz="half" idx="10"/>
          </p:nvPr>
        </p:nvSpPr>
        <p:spPr>
          <a:ln/>
        </p:spPr>
        <p:txBody>
          <a:bodyPr/>
          <a:lstStyle>
            <a:lvl1pPr>
              <a:defRPr/>
            </a:lvl1pPr>
          </a:lstStyle>
          <a:p>
            <a:pPr>
              <a:defRPr/>
            </a:pPr>
            <a:endParaRPr lang="en-GB" dirty="0"/>
          </a:p>
        </p:txBody>
      </p:sp>
      <p:sp>
        <p:nvSpPr>
          <p:cNvPr id="5" name="Rectangle 6"/>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7"/>
          <p:cNvSpPr>
            <a:spLocks noGrp="1" noChangeArrowheads="1"/>
          </p:cNvSpPr>
          <p:nvPr>
            <p:ph type="sldNum" sz="quarter" idx="12"/>
          </p:nvPr>
        </p:nvSpPr>
        <p:spPr>
          <a:ln/>
        </p:spPr>
        <p:txBody>
          <a:bodyPr/>
          <a:lstStyle>
            <a:lvl1pPr>
              <a:defRPr/>
            </a:lvl1pPr>
          </a:lstStyle>
          <a:p>
            <a:fld id="{31B4E7EA-6ED6-F743-949E-9A0156DA66B2}" type="slidenum">
              <a:rPr lang="en-GB"/>
              <a:pPr/>
              <a:t>‹#›</a:t>
            </a:fld>
            <a:endParaRPr lang="en-GB" dirty="0"/>
          </a:p>
        </p:txBody>
      </p:sp>
    </p:spTree>
    <p:extLst>
      <p:ext uri="{BB962C8B-B14F-4D97-AF65-F5344CB8AC3E}">
        <p14:creationId xmlns="" xmlns:p14="http://schemas.microsoft.com/office/powerpoint/2010/main" val="389166530"/>
      </p:ext>
    </p:extLst>
  </p:cSld>
  <p:clrMapOvr>
    <a:masterClrMapping/>
  </p:clrMapOvr>
  <p:transition advClick="0"/>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fld id="{F6790923-9D83-814C-B5B7-3EE84E79738B}" type="datetime1">
              <a:rPr lang="en-US"/>
              <a:pPr/>
              <a:t>7/9/2013</a:t>
            </a:fld>
            <a:endParaRPr lang="en-GB" dirty="0"/>
          </a:p>
        </p:txBody>
      </p:sp>
      <p:sp>
        <p:nvSpPr>
          <p:cNvPr id="3" name="Rectangle 6"/>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7"/>
          <p:cNvSpPr>
            <a:spLocks noGrp="1" noChangeArrowheads="1"/>
          </p:cNvSpPr>
          <p:nvPr>
            <p:ph type="sldNum" sz="quarter" idx="12"/>
          </p:nvPr>
        </p:nvSpPr>
        <p:spPr>
          <a:ln/>
        </p:spPr>
        <p:txBody>
          <a:bodyPr/>
          <a:lstStyle>
            <a:lvl1pPr>
              <a:defRPr/>
            </a:lvl1pPr>
          </a:lstStyle>
          <a:p>
            <a:fld id="{93A17BAE-4E13-2942-A217-BDA4F659EB05}" type="slidenum">
              <a:rPr lang="en-GB"/>
              <a:pPr/>
              <a:t>‹#›</a:t>
            </a:fld>
            <a:endParaRPr lang="en-GB" dirty="0"/>
          </a:p>
        </p:txBody>
      </p:sp>
    </p:spTree>
    <p:extLst>
      <p:ext uri="{BB962C8B-B14F-4D97-AF65-F5344CB8AC3E}">
        <p14:creationId xmlns="" xmlns:p14="http://schemas.microsoft.com/office/powerpoint/2010/main" val="1495574958"/>
      </p:ext>
    </p:extLst>
  </p:cSld>
  <p:clrMapOvr>
    <a:masterClrMapping/>
  </p:clrMapOvr>
  <p:transitio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fld id="{65B90D53-0243-F249-B6C6-EC90BC630BAC}" type="datetime1">
              <a:rPr lang="en-US"/>
              <a:pPr/>
              <a:t>7/9/2013</a:t>
            </a:fld>
            <a:endParaRPr lang="en-GB" dirty="0"/>
          </a:p>
        </p:txBody>
      </p:sp>
      <p:sp>
        <p:nvSpPr>
          <p:cNvPr id="6" name="Rectangle 6"/>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7"/>
          <p:cNvSpPr>
            <a:spLocks noGrp="1" noChangeArrowheads="1"/>
          </p:cNvSpPr>
          <p:nvPr>
            <p:ph type="sldNum" sz="quarter" idx="12"/>
          </p:nvPr>
        </p:nvSpPr>
        <p:spPr>
          <a:ln/>
        </p:spPr>
        <p:txBody>
          <a:bodyPr/>
          <a:lstStyle>
            <a:lvl1pPr>
              <a:defRPr/>
            </a:lvl1pPr>
          </a:lstStyle>
          <a:p>
            <a:fld id="{D6FA7F2A-6B16-1445-A4F1-E0B192EA661D}" type="slidenum">
              <a:rPr lang="en-GB"/>
              <a:pPr/>
              <a:t>‹#›</a:t>
            </a:fld>
            <a:endParaRPr lang="en-GB" dirty="0"/>
          </a:p>
        </p:txBody>
      </p:sp>
    </p:spTree>
    <p:extLst>
      <p:ext uri="{BB962C8B-B14F-4D97-AF65-F5344CB8AC3E}">
        <p14:creationId xmlns="" xmlns:p14="http://schemas.microsoft.com/office/powerpoint/2010/main" val="3564984919"/>
      </p:ext>
    </p:extLst>
  </p:cSld>
  <p:clrMapOvr>
    <a:masterClrMapping/>
  </p:clrMapOvr>
  <p:transitio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fld id="{04A47F7F-21A0-ED42-BF51-0DCF8A7B05F2}" type="datetime1">
              <a:rPr lang="en-US"/>
              <a:pPr/>
              <a:t>7/9/2013</a:t>
            </a:fld>
            <a:endParaRPr lang="en-GB" dirty="0"/>
          </a:p>
        </p:txBody>
      </p:sp>
      <p:sp>
        <p:nvSpPr>
          <p:cNvPr id="6" name="Rectangle 6"/>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7"/>
          <p:cNvSpPr>
            <a:spLocks noGrp="1" noChangeArrowheads="1"/>
          </p:cNvSpPr>
          <p:nvPr>
            <p:ph type="sldNum" sz="quarter" idx="12"/>
          </p:nvPr>
        </p:nvSpPr>
        <p:spPr>
          <a:ln/>
        </p:spPr>
        <p:txBody>
          <a:bodyPr/>
          <a:lstStyle>
            <a:lvl1pPr>
              <a:defRPr/>
            </a:lvl1pPr>
          </a:lstStyle>
          <a:p>
            <a:fld id="{A8C4EA46-3F6A-3149-ABBE-1BFD54B96888}" type="slidenum">
              <a:rPr lang="en-GB"/>
              <a:pPr/>
              <a:t>‹#›</a:t>
            </a:fld>
            <a:endParaRPr lang="en-GB" dirty="0"/>
          </a:p>
        </p:txBody>
      </p:sp>
    </p:spTree>
    <p:extLst>
      <p:ext uri="{BB962C8B-B14F-4D97-AF65-F5344CB8AC3E}">
        <p14:creationId xmlns="" xmlns:p14="http://schemas.microsoft.com/office/powerpoint/2010/main" val="734725693"/>
      </p:ext>
    </p:extLst>
  </p:cSld>
  <p:clrMapOvr>
    <a:masterClrMapping/>
  </p:clrMapOvr>
  <p:transition spd="slow">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dt" sz="half" idx="10"/>
          </p:nvPr>
        </p:nvSpPr>
        <p:spPr>
          <a:ln/>
        </p:spPr>
        <p:txBody>
          <a:bodyPr/>
          <a:lstStyle>
            <a:lvl1pPr>
              <a:defRPr/>
            </a:lvl1pPr>
          </a:lstStyle>
          <a:p>
            <a:fld id="{7759C173-2FE8-684F-9EC1-E29DB62C30CF}" type="datetime1">
              <a:rPr lang="en-US"/>
              <a:pPr/>
              <a:t>7/9/2013</a:t>
            </a:fld>
            <a:endParaRPr lang="en-GB" dirty="0"/>
          </a:p>
        </p:txBody>
      </p:sp>
      <p:sp>
        <p:nvSpPr>
          <p:cNvPr id="5" name="Rectangle 6"/>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7"/>
          <p:cNvSpPr>
            <a:spLocks noGrp="1" noChangeArrowheads="1"/>
          </p:cNvSpPr>
          <p:nvPr>
            <p:ph type="sldNum" sz="quarter" idx="12"/>
          </p:nvPr>
        </p:nvSpPr>
        <p:spPr>
          <a:ln/>
        </p:spPr>
        <p:txBody>
          <a:bodyPr/>
          <a:lstStyle>
            <a:lvl1pPr>
              <a:defRPr/>
            </a:lvl1pPr>
          </a:lstStyle>
          <a:p>
            <a:fld id="{BD418628-CE5C-3F4D-81DD-E32666AF3AE6}" type="slidenum">
              <a:rPr lang="en-GB"/>
              <a:pPr/>
              <a:t>‹#›</a:t>
            </a:fld>
            <a:endParaRPr lang="en-GB" dirty="0"/>
          </a:p>
        </p:txBody>
      </p:sp>
    </p:spTree>
    <p:extLst>
      <p:ext uri="{BB962C8B-B14F-4D97-AF65-F5344CB8AC3E}">
        <p14:creationId xmlns="" xmlns:p14="http://schemas.microsoft.com/office/powerpoint/2010/main" val="4206400722"/>
      </p:ext>
    </p:extLst>
  </p:cSld>
  <p:clrMapOvr>
    <a:masterClrMapping/>
  </p:clrMapOvr>
  <p:transition spd="slow">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62038"/>
            <a:ext cx="2057400" cy="50641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062038"/>
            <a:ext cx="6019800" cy="506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dt" sz="half" idx="10"/>
          </p:nvPr>
        </p:nvSpPr>
        <p:spPr>
          <a:ln/>
        </p:spPr>
        <p:txBody>
          <a:bodyPr/>
          <a:lstStyle>
            <a:lvl1pPr>
              <a:defRPr/>
            </a:lvl1pPr>
          </a:lstStyle>
          <a:p>
            <a:fld id="{B34AB08D-1105-974C-A3F1-3F2009016C94}" type="datetime1">
              <a:rPr lang="en-US"/>
              <a:pPr/>
              <a:t>7/9/2013</a:t>
            </a:fld>
            <a:endParaRPr lang="en-GB" dirty="0"/>
          </a:p>
        </p:txBody>
      </p:sp>
      <p:sp>
        <p:nvSpPr>
          <p:cNvPr id="5" name="Rectangle 6"/>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7"/>
          <p:cNvSpPr>
            <a:spLocks noGrp="1" noChangeArrowheads="1"/>
          </p:cNvSpPr>
          <p:nvPr>
            <p:ph type="sldNum" sz="quarter" idx="12"/>
          </p:nvPr>
        </p:nvSpPr>
        <p:spPr>
          <a:ln/>
        </p:spPr>
        <p:txBody>
          <a:bodyPr/>
          <a:lstStyle>
            <a:lvl1pPr>
              <a:defRPr/>
            </a:lvl1pPr>
          </a:lstStyle>
          <a:p>
            <a:fld id="{C3722EDC-C986-F640-BADC-BBAE65896493}" type="slidenum">
              <a:rPr lang="en-GB"/>
              <a:pPr/>
              <a:t>‹#›</a:t>
            </a:fld>
            <a:endParaRPr lang="en-GB" dirty="0"/>
          </a:p>
        </p:txBody>
      </p:sp>
    </p:spTree>
    <p:extLst>
      <p:ext uri="{BB962C8B-B14F-4D97-AF65-F5344CB8AC3E}">
        <p14:creationId xmlns="" xmlns:p14="http://schemas.microsoft.com/office/powerpoint/2010/main" val="1411985913"/>
      </p:ext>
    </p:extLst>
  </p:cSld>
  <p:clrMapOvr>
    <a:masterClrMapping/>
  </p:clrMapOvr>
  <p:transition spd="slow">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TSB White blank">
    <p:spTree>
      <p:nvGrpSpPr>
        <p:cNvPr id="1" name=""/>
        <p:cNvGrpSpPr/>
        <p:nvPr/>
      </p:nvGrpSpPr>
      <p:grpSpPr>
        <a:xfrm>
          <a:off x="0" y="0"/>
          <a:ext cx="0" cy="0"/>
          <a:chOff x="0" y="0"/>
          <a:chExt cx="0" cy="0"/>
        </a:xfrm>
      </p:grpSpPr>
      <p:sp>
        <p:nvSpPr>
          <p:cNvPr id="2" name="Rectangle 1"/>
          <p:cNvSpPr/>
          <p:nvPr userDrawn="1"/>
        </p:nvSpPr>
        <p:spPr>
          <a:xfrm>
            <a:off x="0" y="0"/>
            <a:ext cx="9144000" cy="6918325"/>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anchor="ctr"/>
          <a:lstStyle/>
          <a:p>
            <a:pPr algn="ctr" rtl="0" fontAlgn="base">
              <a:spcBef>
                <a:spcPct val="0"/>
              </a:spcBef>
              <a:spcAft>
                <a:spcPct val="0"/>
              </a:spcAft>
              <a:defRPr/>
            </a:pPr>
            <a:endParaRPr lang="en-GB" sz="2400" kern="1200">
              <a:solidFill>
                <a:srgbClr val="FFFFFF"/>
              </a:solidFill>
              <a:latin typeface="Calibri"/>
              <a:ea typeface="+mn-ea"/>
              <a:cs typeface="+mn-cs"/>
            </a:endParaRPr>
          </a:p>
        </p:txBody>
      </p:sp>
      <p:sp>
        <p:nvSpPr>
          <p:cNvPr id="3" name="Rectangle 5"/>
          <p:cNvSpPr>
            <a:spLocks noGrp="1" noChangeArrowheads="1"/>
          </p:cNvSpPr>
          <p:nvPr>
            <p:ph type="dt" sz="half" idx="10"/>
          </p:nvPr>
        </p:nvSpPr>
        <p:spPr/>
        <p:txBody>
          <a:bodyPr/>
          <a:lstStyle>
            <a:lvl1pPr>
              <a:defRPr/>
            </a:lvl1pPr>
          </a:lstStyle>
          <a:p>
            <a:pPr algn="l" rtl="0" fontAlgn="base">
              <a:spcBef>
                <a:spcPct val="0"/>
              </a:spcBef>
              <a:spcAft>
                <a:spcPct val="0"/>
              </a:spcAft>
              <a:defRPr/>
            </a:pPr>
            <a:endParaRPr lang="en-GB" sz="1400" kern="1200">
              <a:solidFill>
                <a:srgbClr val="000000"/>
              </a:solidFill>
              <a:latin typeface="Arial" pitchFamily="-110" charset="0"/>
              <a:ea typeface="ＭＳ Ｐゴシック" pitchFamily="-110" charset="-128"/>
            </a:endParaRPr>
          </a:p>
        </p:txBody>
      </p:sp>
      <p:sp>
        <p:nvSpPr>
          <p:cNvPr id="4" name="Rectangle 6"/>
          <p:cNvSpPr>
            <a:spLocks noGrp="1" noChangeArrowheads="1"/>
          </p:cNvSpPr>
          <p:nvPr>
            <p:ph type="ftr" sz="quarter" idx="11"/>
          </p:nvPr>
        </p:nvSpPr>
        <p:spPr/>
        <p:txBody>
          <a:bodyPr/>
          <a:lstStyle>
            <a:lvl1pPr>
              <a:defRPr/>
            </a:lvl1pPr>
          </a:lstStyle>
          <a:p>
            <a:pPr algn="ctr" rtl="0" fontAlgn="base">
              <a:spcBef>
                <a:spcPct val="0"/>
              </a:spcBef>
              <a:spcAft>
                <a:spcPct val="0"/>
              </a:spcAft>
              <a:defRPr/>
            </a:pPr>
            <a:endParaRPr lang="en-GB" sz="1400" kern="1200">
              <a:solidFill>
                <a:srgbClr val="000000"/>
              </a:solidFill>
              <a:latin typeface="Arial" pitchFamily="-110" charset="0"/>
              <a:ea typeface="ＭＳ Ｐゴシック" pitchFamily="-110" charset="-128"/>
            </a:endParaRPr>
          </a:p>
        </p:txBody>
      </p:sp>
      <p:sp>
        <p:nvSpPr>
          <p:cNvPr id="5" name="Rectangle 7"/>
          <p:cNvSpPr>
            <a:spLocks noGrp="1" noChangeArrowheads="1"/>
          </p:cNvSpPr>
          <p:nvPr>
            <p:ph type="sldNum" sz="quarter" idx="12"/>
          </p:nvPr>
        </p:nvSpPr>
        <p:spPr/>
        <p:txBody>
          <a:bodyPr/>
          <a:lstStyle>
            <a:lvl1pPr>
              <a:defRPr/>
            </a:lvl1pPr>
          </a:lstStyle>
          <a:p>
            <a:pPr algn="r" rtl="0" fontAlgn="base">
              <a:spcBef>
                <a:spcPct val="0"/>
              </a:spcBef>
              <a:spcAft>
                <a:spcPct val="0"/>
              </a:spcAft>
              <a:defRPr/>
            </a:pPr>
            <a:fld id="{FBD36DEC-57F8-4418-B072-6719B2091007}" type="slidenum">
              <a:rPr lang="en-GB" sz="1400" kern="1200">
                <a:solidFill>
                  <a:srgbClr val="000000"/>
                </a:solidFill>
                <a:latin typeface="Arial" pitchFamily="34" charset="0"/>
                <a:ea typeface="ＭＳ Ｐゴシック"/>
              </a:rPr>
              <a:pPr algn="r" rtl="0" fontAlgn="base">
                <a:spcBef>
                  <a:spcPct val="0"/>
                </a:spcBef>
                <a:spcAft>
                  <a:spcPct val="0"/>
                </a:spcAft>
                <a:defRPr/>
              </a:pPr>
              <a:t>‹#›</a:t>
            </a:fld>
            <a:endParaRPr lang="en-GB" sz="1400" kern="1200">
              <a:solidFill>
                <a:srgbClr val="000000"/>
              </a:solidFill>
              <a:latin typeface="Arial" pitchFamily="34" charset="0"/>
              <a:ea typeface="ＭＳ Ｐゴシック"/>
            </a:endParaRPr>
          </a:p>
        </p:txBody>
      </p:sp>
    </p:spTree>
  </p:cSld>
  <p:clrMapOvr>
    <a:masterClrMapping/>
  </p:clrMapOvr>
  <p:transition spd="slow">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SB title and body">
    <p:spTree>
      <p:nvGrpSpPr>
        <p:cNvPr id="1" name=""/>
        <p:cNvGrpSpPr/>
        <p:nvPr/>
      </p:nvGrpSpPr>
      <p:grpSpPr>
        <a:xfrm>
          <a:off x="0" y="0"/>
          <a:ext cx="0" cy="0"/>
          <a:chOff x="0" y="0"/>
          <a:chExt cx="0" cy="0"/>
        </a:xfrm>
      </p:grpSpPr>
      <p:sp>
        <p:nvSpPr>
          <p:cNvPr id="2" name="Title 1"/>
          <p:cNvSpPr>
            <a:spLocks noGrp="1"/>
          </p:cNvSpPr>
          <p:nvPr>
            <p:ph type="title"/>
          </p:nvPr>
        </p:nvSpPr>
        <p:spPr>
          <a:xfrm>
            <a:off x="571472" y="500042"/>
            <a:ext cx="8072494" cy="838200"/>
          </a:xfrm>
        </p:spPr>
        <p:txBody>
          <a:bodyPr/>
          <a:lstStyle>
            <a:lvl1pPr>
              <a:defRPr baseline="0">
                <a:solidFill>
                  <a:srgbClr val="9B2135"/>
                </a:solidFill>
              </a:defRPr>
            </a:lvl1pPr>
          </a:lstStyle>
          <a:p>
            <a:r>
              <a:rPr lang="en-US" dirty="0" smtClean="0"/>
              <a:t>Click to edit Master title style</a:t>
            </a:r>
            <a:endParaRPr lang="en-GB" dirty="0"/>
          </a:p>
        </p:txBody>
      </p:sp>
      <p:sp>
        <p:nvSpPr>
          <p:cNvPr id="7" name="Text Placeholder 6"/>
          <p:cNvSpPr>
            <a:spLocks noGrp="1"/>
          </p:cNvSpPr>
          <p:nvPr>
            <p:ph type="body" sz="quarter" idx="13"/>
          </p:nvPr>
        </p:nvSpPr>
        <p:spPr>
          <a:xfrm>
            <a:off x="571472" y="1571612"/>
            <a:ext cx="8072494" cy="4143404"/>
          </a:xfrm>
        </p:spPr>
        <p:txBody>
          <a:bodyPr/>
          <a:lstStyle>
            <a:lvl1pPr marL="363538" indent="-363538">
              <a:buFont typeface="Arial" pitchFamily="34" charset="0"/>
              <a:buChar char="•"/>
              <a:defRPr b="1">
                <a:solidFill>
                  <a:schemeClr val="tx1">
                    <a:lumMod val="75000"/>
                    <a:lumOff val="25000"/>
                  </a:schemeClr>
                </a:solidFill>
              </a:defRPr>
            </a:lvl1pPr>
            <a:lvl2pPr marL="357188" indent="-357188">
              <a:buSzPct val="105000"/>
              <a:buFont typeface="Arial" pitchFamily="34" charset="0"/>
              <a:buChar char="•"/>
              <a:defRPr b="1">
                <a:solidFill>
                  <a:schemeClr val="tx1">
                    <a:lumMod val="75000"/>
                    <a:lumOff val="25000"/>
                  </a:schemeClr>
                </a:solidFill>
              </a:defRPr>
            </a:lvl2pPr>
            <a:lvl3pPr marL="715963" indent="-358775">
              <a:buFont typeface="Calibri" pitchFamily="34" charset="0"/>
              <a:buChar char="–"/>
              <a:defRPr b="1">
                <a:solidFill>
                  <a:schemeClr val="tx1">
                    <a:lumMod val="75000"/>
                    <a:lumOff val="25000"/>
                  </a:schemeClr>
                </a:solidFill>
              </a:defRPr>
            </a:lvl3pPr>
            <a:lvl4pPr marL="1077913" indent="-363538">
              <a:defRPr b="1">
                <a:solidFill>
                  <a:schemeClr val="tx1">
                    <a:lumMod val="75000"/>
                    <a:lumOff val="25000"/>
                  </a:schemeClr>
                </a:solidFill>
              </a:defRPr>
            </a:lvl4pPr>
            <a:lvl5pPr>
              <a:defRPr b="1">
                <a:solidFill>
                  <a:schemeClr val="tx1">
                    <a:lumMod val="75000"/>
                    <a:lumOff val="25000"/>
                  </a:schemeClr>
                </a:solidFill>
              </a:defRPr>
            </a:lvl5pPr>
          </a:lstStyle>
          <a:p>
            <a:pPr lvl="0"/>
            <a:r>
              <a:rPr lang="en-US" dirty="0" smtClean="0"/>
              <a:t>Click to edit Master text styles</a:t>
            </a:r>
          </a:p>
          <a:p>
            <a:pPr lvl="2"/>
            <a:r>
              <a:rPr lang="en-US" dirty="0" smtClean="0"/>
              <a:t>Second level</a:t>
            </a:r>
          </a:p>
          <a:p>
            <a:pPr lvl="3"/>
            <a:r>
              <a:rPr lang="en-US" dirty="0" smtClean="0"/>
              <a:t>Third level</a:t>
            </a:r>
          </a:p>
        </p:txBody>
      </p:sp>
      <p:sp>
        <p:nvSpPr>
          <p:cNvPr id="4" name="Slide Number Placeholder 4"/>
          <p:cNvSpPr>
            <a:spLocks noGrp="1"/>
          </p:cNvSpPr>
          <p:nvPr>
            <p:ph type="sldNum" sz="quarter" idx="14"/>
          </p:nvPr>
        </p:nvSpPr>
        <p:spPr>
          <a:xfrm>
            <a:off x="6553200" y="6245225"/>
            <a:ext cx="2162175" cy="476250"/>
          </a:xfrm>
        </p:spPr>
        <p:txBody>
          <a:bodyPr/>
          <a:lstStyle>
            <a:lvl1pPr>
              <a:defRPr/>
            </a:lvl1pPr>
          </a:lstStyle>
          <a:p>
            <a:pPr algn="r" rtl="0" fontAlgn="base">
              <a:spcBef>
                <a:spcPct val="0"/>
              </a:spcBef>
              <a:spcAft>
                <a:spcPct val="0"/>
              </a:spcAft>
              <a:defRPr/>
            </a:pPr>
            <a:fld id="{E61BFE9A-D4F3-4326-B130-73F6FA702403}" type="slidenum">
              <a:rPr lang="en-GB" sz="1400" kern="1200">
                <a:solidFill>
                  <a:srgbClr val="000000"/>
                </a:solidFill>
                <a:latin typeface="Arial" pitchFamily="34" charset="0"/>
                <a:ea typeface="ＭＳ Ｐゴシック"/>
              </a:rPr>
              <a:pPr algn="r" rtl="0" fontAlgn="base">
                <a:spcBef>
                  <a:spcPct val="0"/>
                </a:spcBef>
                <a:spcAft>
                  <a:spcPct val="0"/>
                </a:spcAft>
                <a:defRPr/>
              </a:pPr>
              <a:t>‹#›</a:t>
            </a:fld>
            <a:endParaRPr lang="en-GB" sz="1400" kern="1200" dirty="0">
              <a:solidFill>
                <a:srgbClr val="000000"/>
              </a:solidFill>
              <a:latin typeface="Arial" pitchFamily="34" charset="0"/>
              <a:ea typeface="ＭＳ Ｐゴシック"/>
            </a:endParaRPr>
          </a:p>
        </p:txBody>
      </p:sp>
    </p:spTree>
  </p:cSld>
  <p:clrMapOvr>
    <a:masterClrMapping/>
  </p:clrMapOvr>
  <p:transition spd="slow">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TSB Black blank">
    <p:spTree>
      <p:nvGrpSpPr>
        <p:cNvPr id="1" name=""/>
        <p:cNvGrpSpPr/>
        <p:nvPr/>
      </p:nvGrpSpPr>
      <p:grpSpPr>
        <a:xfrm>
          <a:off x="0" y="0"/>
          <a:ext cx="0" cy="0"/>
          <a:chOff x="0" y="0"/>
          <a:chExt cx="0" cy="0"/>
        </a:xfrm>
      </p:grpSpPr>
      <p:sp>
        <p:nvSpPr>
          <p:cNvPr id="2" name="Rectangle 1"/>
          <p:cNvSpPr/>
          <p:nvPr userDrawn="1"/>
        </p:nvSpPr>
        <p:spPr>
          <a:xfrm>
            <a:off x="0" y="0"/>
            <a:ext cx="9144000" cy="6891338"/>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anchor="ctr"/>
          <a:lstStyle/>
          <a:p>
            <a:pPr algn="ctr" rtl="0" fontAlgn="base">
              <a:spcBef>
                <a:spcPct val="0"/>
              </a:spcBef>
              <a:spcAft>
                <a:spcPct val="0"/>
              </a:spcAft>
              <a:defRPr/>
            </a:pPr>
            <a:endParaRPr lang="en-GB" sz="2400" kern="1200">
              <a:solidFill>
                <a:srgbClr val="FFFFFF"/>
              </a:solidFill>
              <a:latin typeface="Calibri"/>
              <a:ea typeface="+mn-ea"/>
              <a:cs typeface="+mn-cs"/>
            </a:endParaRPr>
          </a:p>
        </p:txBody>
      </p:sp>
      <p:sp>
        <p:nvSpPr>
          <p:cNvPr id="3" name="Rectangle 5"/>
          <p:cNvSpPr>
            <a:spLocks noGrp="1" noChangeArrowheads="1"/>
          </p:cNvSpPr>
          <p:nvPr>
            <p:ph type="dt" sz="half" idx="10"/>
          </p:nvPr>
        </p:nvSpPr>
        <p:spPr/>
        <p:txBody>
          <a:bodyPr/>
          <a:lstStyle>
            <a:lvl1pPr>
              <a:defRPr/>
            </a:lvl1pPr>
          </a:lstStyle>
          <a:p>
            <a:pPr algn="l" rtl="0" fontAlgn="base">
              <a:spcBef>
                <a:spcPct val="0"/>
              </a:spcBef>
              <a:spcAft>
                <a:spcPct val="0"/>
              </a:spcAft>
              <a:defRPr/>
            </a:pPr>
            <a:endParaRPr lang="en-GB" sz="1400" kern="1200">
              <a:solidFill>
                <a:srgbClr val="000000"/>
              </a:solidFill>
              <a:latin typeface="Arial" pitchFamily="-110" charset="0"/>
              <a:ea typeface="ＭＳ Ｐゴシック" pitchFamily="-110" charset="-128"/>
            </a:endParaRPr>
          </a:p>
        </p:txBody>
      </p:sp>
      <p:sp>
        <p:nvSpPr>
          <p:cNvPr id="4" name="Rectangle 6"/>
          <p:cNvSpPr>
            <a:spLocks noGrp="1" noChangeArrowheads="1"/>
          </p:cNvSpPr>
          <p:nvPr>
            <p:ph type="ftr" sz="quarter" idx="11"/>
          </p:nvPr>
        </p:nvSpPr>
        <p:spPr/>
        <p:txBody>
          <a:bodyPr/>
          <a:lstStyle>
            <a:lvl1pPr>
              <a:defRPr/>
            </a:lvl1pPr>
          </a:lstStyle>
          <a:p>
            <a:pPr algn="ctr" rtl="0" fontAlgn="base">
              <a:spcBef>
                <a:spcPct val="0"/>
              </a:spcBef>
              <a:spcAft>
                <a:spcPct val="0"/>
              </a:spcAft>
              <a:defRPr/>
            </a:pPr>
            <a:endParaRPr lang="en-GB" sz="1400" kern="1200">
              <a:solidFill>
                <a:srgbClr val="000000"/>
              </a:solidFill>
              <a:latin typeface="Arial" pitchFamily="-110" charset="0"/>
              <a:ea typeface="ＭＳ Ｐゴシック" pitchFamily="-110" charset="-128"/>
            </a:endParaRPr>
          </a:p>
        </p:txBody>
      </p:sp>
      <p:sp>
        <p:nvSpPr>
          <p:cNvPr id="5" name="Rectangle 7"/>
          <p:cNvSpPr>
            <a:spLocks noGrp="1" noChangeArrowheads="1"/>
          </p:cNvSpPr>
          <p:nvPr>
            <p:ph type="sldNum" sz="quarter" idx="12"/>
          </p:nvPr>
        </p:nvSpPr>
        <p:spPr/>
        <p:txBody>
          <a:bodyPr/>
          <a:lstStyle>
            <a:lvl1pPr>
              <a:defRPr/>
            </a:lvl1pPr>
          </a:lstStyle>
          <a:p>
            <a:pPr algn="r" rtl="0" fontAlgn="base">
              <a:spcBef>
                <a:spcPct val="0"/>
              </a:spcBef>
              <a:spcAft>
                <a:spcPct val="0"/>
              </a:spcAft>
              <a:defRPr/>
            </a:pPr>
            <a:fld id="{E4089931-1E2A-4921-BE22-267DC62398A4}" type="slidenum">
              <a:rPr lang="en-GB" sz="1400" kern="1200">
                <a:solidFill>
                  <a:srgbClr val="000000"/>
                </a:solidFill>
                <a:latin typeface="Arial" pitchFamily="34" charset="0"/>
                <a:ea typeface="ＭＳ Ｐゴシック"/>
              </a:rPr>
              <a:pPr algn="r" rtl="0" fontAlgn="base">
                <a:spcBef>
                  <a:spcPct val="0"/>
                </a:spcBef>
                <a:spcAft>
                  <a:spcPct val="0"/>
                </a:spcAft>
                <a:defRPr/>
              </a:pPr>
              <a:t>‹#›</a:t>
            </a:fld>
            <a:endParaRPr lang="en-GB" sz="1400" kern="1200">
              <a:solidFill>
                <a:srgbClr val="000000"/>
              </a:solidFill>
              <a:latin typeface="Arial" pitchFamily="34" charset="0"/>
              <a:ea typeface="ＭＳ Ｐゴシック"/>
            </a:endParaRPr>
          </a:p>
        </p:txBody>
      </p:sp>
    </p:spTree>
  </p:cSld>
  <p:clrMapOvr>
    <a:masterClrMapping/>
  </p:clrMapOvr>
  <p:transition spd="slow">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SB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rtl="0" eaLnBrk="0" fontAlgn="base" hangingPunct="0">
              <a:spcBef>
                <a:spcPct val="0"/>
              </a:spcBef>
              <a:spcAft>
                <a:spcPct val="0"/>
              </a:spcAft>
              <a:defRPr lang="en-GB" sz="3200" b="1" baseline="0" dirty="0" smtClean="0">
                <a:solidFill>
                  <a:srgbClr val="9B2135"/>
                </a:solidFill>
                <a:latin typeface="+mj-lt"/>
                <a:ea typeface="ＭＳ Ｐゴシック" pitchFamily="-65" charset="-128"/>
                <a:cs typeface="ＭＳ Ｐゴシック" pitchFamily="-65" charset="-128"/>
              </a:defRPr>
            </a:lvl1pPr>
          </a:lstStyle>
          <a:p>
            <a:r>
              <a:rPr lang="en-GB" dirty="0" smtClean="0"/>
              <a:t>Click to edit Master title style</a:t>
            </a:r>
            <a:endParaRPr lang="en-GB" dirty="0"/>
          </a:p>
        </p:txBody>
      </p:sp>
      <p:sp>
        <p:nvSpPr>
          <p:cNvPr id="3" name="Rectangle 7"/>
          <p:cNvSpPr>
            <a:spLocks noGrp="1" noChangeArrowheads="1"/>
          </p:cNvSpPr>
          <p:nvPr>
            <p:ph type="sldNum" sz="quarter" idx="10"/>
          </p:nvPr>
        </p:nvSpPr>
        <p:spPr/>
        <p:txBody>
          <a:bodyPr/>
          <a:lstStyle>
            <a:lvl1pPr>
              <a:defRPr/>
            </a:lvl1pPr>
          </a:lstStyle>
          <a:p>
            <a:pPr algn="r" rtl="0" fontAlgn="base">
              <a:spcBef>
                <a:spcPct val="0"/>
              </a:spcBef>
              <a:spcAft>
                <a:spcPct val="0"/>
              </a:spcAft>
              <a:defRPr/>
            </a:pPr>
            <a:fld id="{BB38DE01-FB9D-4A14-AD81-5D61E0FAA3B9}" type="slidenum">
              <a:rPr lang="en-GB" sz="1400" kern="1200">
                <a:solidFill>
                  <a:srgbClr val="000000"/>
                </a:solidFill>
                <a:latin typeface="Arial" pitchFamily="34" charset="0"/>
                <a:ea typeface="ＭＳ Ｐゴシック"/>
              </a:rPr>
              <a:pPr algn="r" rtl="0" fontAlgn="base">
                <a:spcBef>
                  <a:spcPct val="0"/>
                </a:spcBef>
                <a:spcAft>
                  <a:spcPct val="0"/>
                </a:spcAft>
                <a:defRPr/>
              </a:pPr>
              <a:t>‹#›</a:t>
            </a:fld>
            <a:endParaRPr lang="en-GB" sz="1400" kern="1200">
              <a:solidFill>
                <a:srgbClr val="000000"/>
              </a:solidFill>
              <a:latin typeface="Arial" pitchFamily="34" charset="0"/>
              <a:ea typeface="ＭＳ Ｐゴシック"/>
            </a:endParaRPr>
          </a:p>
        </p:txBody>
      </p:sp>
    </p:spTree>
  </p:cSld>
  <p:clrMapOvr>
    <a:masterClrMapping/>
  </p:clrMapOvr>
  <p:transition spd="slow">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SB 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08015"/>
            <a:ext cx="8229600" cy="838200"/>
          </a:xfrm>
        </p:spPr>
        <p:txBody>
          <a:bodyPr/>
          <a:lstStyle>
            <a:lvl1pPr algn="l" rtl="0" eaLnBrk="0" fontAlgn="base" hangingPunct="0">
              <a:spcBef>
                <a:spcPct val="0"/>
              </a:spcBef>
              <a:spcAft>
                <a:spcPct val="0"/>
              </a:spcAft>
              <a:defRPr lang="en-GB" sz="3200" b="1" baseline="0" dirty="0">
                <a:solidFill>
                  <a:srgbClr val="9B2135"/>
                </a:solidFill>
                <a:latin typeface="+mj-lt"/>
                <a:ea typeface="ＭＳ Ｐゴシック" pitchFamily="-65" charset="-128"/>
                <a:cs typeface="ＭＳ Ｐゴシック" pitchFamily="-65" charset="-128"/>
              </a:defRPr>
            </a:lvl1pPr>
          </a:lstStyle>
          <a:p>
            <a:r>
              <a:rPr lang="en-GB" dirty="0" smtClean="0"/>
              <a:t>Click to edit Master title style</a:t>
            </a:r>
            <a:endParaRPr lang="en-GB" dirty="0"/>
          </a:p>
        </p:txBody>
      </p:sp>
      <p:sp>
        <p:nvSpPr>
          <p:cNvPr id="3" name="Content Placeholder 2"/>
          <p:cNvSpPr>
            <a:spLocks noGrp="1"/>
          </p:cNvSpPr>
          <p:nvPr>
            <p:ph sz="half" idx="1"/>
          </p:nvPr>
        </p:nvSpPr>
        <p:spPr>
          <a:xfrm>
            <a:off x="457200" y="1401777"/>
            <a:ext cx="4038600" cy="4170363"/>
          </a:xfrm>
        </p:spPr>
        <p:txBody>
          <a:bodyPr/>
          <a:lstStyle>
            <a:lvl1pPr>
              <a:defRPr sz="2800" b="1">
                <a:solidFill>
                  <a:schemeClr val="tx1">
                    <a:lumMod val="75000"/>
                    <a:lumOff val="25000"/>
                  </a:schemeClr>
                </a:solidFill>
              </a:defRPr>
            </a:lvl1pPr>
            <a:lvl2pPr>
              <a:defRPr sz="2400" b="1">
                <a:solidFill>
                  <a:schemeClr val="tx1">
                    <a:lumMod val="75000"/>
                    <a:lumOff val="25000"/>
                  </a:schemeClr>
                </a:solidFill>
              </a:defRPr>
            </a:lvl2pPr>
            <a:lvl3pPr>
              <a:defRPr sz="2000" b="1">
                <a:solidFill>
                  <a:schemeClr val="tx1">
                    <a:lumMod val="75000"/>
                    <a:lumOff val="25000"/>
                  </a:schemeClr>
                </a:solidFill>
              </a:defRPr>
            </a:lvl3pPr>
            <a:lvl4pPr>
              <a:defRPr sz="1800" b="1">
                <a:solidFill>
                  <a:schemeClr val="tx1">
                    <a:lumMod val="75000"/>
                    <a:lumOff val="25000"/>
                  </a:schemeClr>
                </a:solidFill>
              </a:defRPr>
            </a:lvl4pPr>
            <a:lvl5pPr>
              <a:defRPr sz="1800" b="1">
                <a:solidFill>
                  <a:schemeClr val="tx1">
                    <a:lumMod val="75000"/>
                    <a:lumOff val="25000"/>
                  </a:schemeClr>
                </a:solidFill>
              </a:defRPr>
            </a:lvl5pPr>
            <a:lvl6pPr>
              <a:defRPr sz="1800"/>
            </a:lvl6pPr>
            <a:lvl7pPr>
              <a:defRPr sz="1800"/>
            </a:lvl7pPr>
            <a:lvl8pPr>
              <a:defRPr sz="1800"/>
            </a:lvl8pPr>
            <a:lvl9pPr>
              <a:defRPr sz="1800"/>
            </a:lvl9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4" name="Content Placeholder 3"/>
          <p:cNvSpPr>
            <a:spLocks noGrp="1"/>
          </p:cNvSpPr>
          <p:nvPr>
            <p:ph sz="half" idx="2"/>
          </p:nvPr>
        </p:nvSpPr>
        <p:spPr>
          <a:xfrm>
            <a:off x="4648200" y="1401777"/>
            <a:ext cx="4038600" cy="4170363"/>
          </a:xfrm>
        </p:spPr>
        <p:txBody>
          <a:bodyPr/>
          <a:lstStyle>
            <a:lvl1pPr>
              <a:defRPr sz="2800" b="1">
                <a:solidFill>
                  <a:schemeClr val="tx1">
                    <a:lumMod val="75000"/>
                    <a:lumOff val="25000"/>
                  </a:schemeClr>
                </a:solidFill>
              </a:defRPr>
            </a:lvl1pPr>
            <a:lvl2pPr>
              <a:defRPr sz="2400" b="1">
                <a:solidFill>
                  <a:schemeClr val="tx1">
                    <a:lumMod val="75000"/>
                    <a:lumOff val="25000"/>
                  </a:schemeClr>
                </a:solidFill>
              </a:defRPr>
            </a:lvl2pPr>
            <a:lvl3pPr>
              <a:defRPr sz="2000" b="1">
                <a:solidFill>
                  <a:schemeClr val="tx1">
                    <a:lumMod val="75000"/>
                    <a:lumOff val="25000"/>
                  </a:schemeClr>
                </a:solidFill>
              </a:defRPr>
            </a:lvl3pPr>
            <a:lvl4pPr>
              <a:defRPr sz="1800" b="1">
                <a:solidFill>
                  <a:schemeClr val="tx1">
                    <a:lumMod val="75000"/>
                    <a:lumOff val="25000"/>
                  </a:schemeClr>
                </a:solidFill>
              </a:defRPr>
            </a:lvl4pPr>
            <a:lvl5pPr>
              <a:defRPr sz="1800" b="1">
                <a:solidFill>
                  <a:schemeClr val="tx1">
                    <a:lumMod val="75000"/>
                    <a:lumOff val="25000"/>
                  </a:schemeClr>
                </a:solidFill>
              </a:defRPr>
            </a:lvl5pPr>
            <a:lvl6pPr>
              <a:defRPr sz="1800"/>
            </a:lvl6pPr>
            <a:lvl7pPr>
              <a:defRPr sz="1800"/>
            </a:lvl7pPr>
            <a:lvl8pPr>
              <a:defRPr sz="1800"/>
            </a:lvl8pPr>
            <a:lvl9pPr>
              <a:defRPr sz="1800"/>
            </a:lvl9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5" name="Rectangle 7"/>
          <p:cNvSpPr>
            <a:spLocks noGrp="1" noChangeArrowheads="1"/>
          </p:cNvSpPr>
          <p:nvPr>
            <p:ph type="sldNum" sz="quarter" idx="10"/>
          </p:nvPr>
        </p:nvSpPr>
        <p:spPr/>
        <p:txBody>
          <a:bodyPr/>
          <a:lstStyle>
            <a:lvl1pPr>
              <a:defRPr/>
            </a:lvl1pPr>
          </a:lstStyle>
          <a:p>
            <a:pPr algn="r" rtl="0" fontAlgn="base">
              <a:spcBef>
                <a:spcPct val="0"/>
              </a:spcBef>
              <a:spcAft>
                <a:spcPct val="0"/>
              </a:spcAft>
              <a:defRPr/>
            </a:pPr>
            <a:fld id="{808E0684-9417-491F-A5AB-353A0534459B}" type="slidenum">
              <a:rPr lang="en-GB" sz="1400" kern="1200">
                <a:solidFill>
                  <a:srgbClr val="000000"/>
                </a:solidFill>
                <a:latin typeface="Arial" pitchFamily="34" charset="0"/>
                <a:ea typeface="ＭＳ Ｐゴシック"/>
              </a:rPr>
              <a:pPr algn="r" rtl="0" fontAlgn="base">
                <a:spcBef>
                  <a:spcPct val="0"/>
                </a:spcBef>
                <a:spcAft>
                  <a:spcPct val="0"/>
                </a:spcAft>
                <a:defRPr/>
              </a:pPr>
              <a:t>‹#›</a:t>
            </a:fld>
            <a:endParaRPr lang="en-GB" sz="1400" kern="1200">
              <a:solidFill>
                <a:srgbClr val="000000"/>
              </a:solidFill>
              <a:latin typeface="Arial" pitchFamily="34" charset="0"/>
              <a:ea typeface="ＭＳ Ｐゴシック"/>
            </a:endParaRPr>
          </a:p>
        </p:txBody>
      </p:sp>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GB" dirty="0"/>
          </a:p>
        </p:txBody>
      </p:sp>
      <p:sp>
        <p:nvSpPr>
          <p:cNvPr id="5" name="Rectangle 6"/>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7"/>
          <p:cNvSpPr>
            <a:spLocks noGrp="1" noChangeArrowheads="1"/>
          </p:cNvSpPr>
          <p:nvPr>
            <p:ph type="sldNum" sz="quarter" idx="12"/>
          </p:nvPr>
        </p:nvSpPr>
        <p:spPr>
          <a:ln/>
        </p:spPr>
        <p:txBody>
          <a:bodyPr/>
          <a:lstStyle>
            <a:lvl1pPr>
              <a:defRPr/>
            </a:lvl1pPr>
          </a:lstStyle>
          <a:p>
            <a:fld id="{CDE916F4-E657-404C-BD92-AD633AB90A08}" type="slidenum">
              <a:rPr lang="en-GB"/>
              <a:pPr/>
              <a:t>‹#›</a:t>
            </a:fld>
            <a:endParaRPr lang="en-GB" dirty="0"/>
          </a:p>
        </p:txBody>
      </p:sp>
    </p:spTree>
    <p:extLst>
      <p:ext uri="{BB962C8B-B14F-4D97-AF65-F5344CB8AC3E}">
        <p14:creationId xmlns="" xmlns:p14="http://schemas.microsoft.com/office/powerpoint/2010/main" val="3844321455"/>
      </p:ext>
    </p:extLst>
  </p:cSld>
  <p:clrMapOvr>
    <a:masterClrMapping/>
  </p:clrMapOvr>
  <p:transition advClick="0"/>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TSB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57166"/>
            <a:ext cx="8229600" cy="1060472"/>
          </a:xfrm>
        </p:spPr>
        <p:txBody>
          <a:bodyPr/>
          <a:lstStyle>
            <a:lvl1pPr algn="l" rtl="0" eaLnBrk="0" fontAlgn="base" hangingPunct="0">
              <a:spcBef>
                <a:spcPct val="0"/>
              </a:spcBef>
              <a:spcAft>
                <a:spcPct val="0"/>
              </a:spcAft>
              <a:defRPr lang="en-GB" sz="3200" b="1" baseline="0" dirty="0">
                <a:solidFill>
                  <a:srgbClr val="9B2135"/>
                </a:solidFill>
                <a:latin typeface="+mj-lt"/>
                <a:ea typeface="ＭＳ Ｐゴシック" pitchFamily="-65" charset="-128"/>
                <a:cs typeface="ＭＳ Ｐゴシック" pitchFamily="-65" charset="-128"/>
              </a:defRPr>
            </a:lvl1pPr>
          </a:lstStyle>
          <a:p>
            <a:r>
              <a:rPr lang="en-GB" dirty="0"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smtClean="0"/>
              <a:t>Click to edit Master text styles</a:t>
            </a:r>
          </a:p>
        </p:txBody>
      </p:sp>
      <p:sp>
        <p:nvSpPr>
          <p:cNvPr id="4" name="Content Placeholder 3"/>
          <p:cNvSpPr>
            <a:spLocks noGrp="1"/>
          </p:cNvSpPr>
          <p:nvPr>
            <p:ph sz="half" idx="2"/>
          </p:nvPr>
        </p:nvSpPr>
        <p:spPr>
          <a:xfrm>
            <a:off x="457200" y="2174875"/>
            <a:ext cx="4040188" cy="3540141"/>
          </a:xfrm>
        </p:spPr>
        <p:txBody>
          <a:bodyPr/>
          <a:lstStyle>
            <a:lvl1pPr>
              <a:defRPr sz="2200" b="1">
                <a:solidFill>
                  <a:schemeClr val="tx1">
                    <a:lumMod val="75000"/>
                    <a:lumOff val="25000"/>
                  </a:schemeClr>
                </a:solidFill>
              </a:defRPr>
            </a:lvl1pPr>
            <a:lvl2pPr>
              <a:defRPr sz="2000" b="1">
                <a:solidFill>
                  <a:schemeClr val="tx1">
                    <a:lumMod val="75000"/>
                    <a:lumOff val="25000"/>
                  </a:schemeClr>
                </a:solidFill>
              </a:defRPr>
            </a:lvl2pPr>
            <a:lvl3pPr>
              <a:defRPr sz="1800" b="1">
                <a:solidFill>
                  <a:schemeClr val="tx1">
                    <a:lumMod val="75000"/>
                    <a:lumOff val="25000"/>
                  </a:schemeClr>
                </a:solidFill>
              </a:defRPr>
            </a:lvl3pPr>
            <a:lvl4pPr>
              <a:defRPr sz="1600" b="1">
                <a:solidFill>
                  <a:schemeClr val="tx1">
                    <a:lumMod val="75000"/>
                    <a:lumOff val="25000"/>
                  </a:schemeClr>
                </a:solidFill>
              </a:defRPr>
            </a:lvl4pPr>
            <a:lvl5pPr>
              <a:defRPr sz="1600" b="1">
                <a:solidFill>
                  <a:schemeClr val="tx1">
                    <a:lumMod val="75000"/>
                    <a:lumOff val="25000"/>
                  </a:schemeClr>
                </a:solidFill>
              </a:defRPr>
            </a:lvl5pPr>
            <a:lvl6pPr>
              <a:defRPr sz="1600"/>
            </a:lvl6pPr>
            <a:lvl7pPr>
              <a:defRPr sz="1600"/>
            </a:lvl7pPr>
            <a:lvl8pPr>
              <a:defRPr sz="1600"/>
            </a:lvl8pPr>
            <a:lvl9pPr>
              <a:defRPr sz="1600"/>
            </a:lvl9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smtClean="0"/>
              <a:t>Click to edit Master text styles</a:t>
            </a:r>
          </a:p>
        </p:txBody>
      </p:sp>
      <p:sp>
        <p:nvSpPr>
          <p:cNvPr id="6" name="Content Placeholder 5"/>
          <p:cNvSpPr>
            <a:spLocks noGrp="1"/>
          </p:cNvSpPr>
          <p:nvPr>
            <p:ph sz="quarter" idx="4"/>
          </p:nvPr>
        </p:nvSpPr>
        <p:spPr>
          <a:xfrm>
            <a:off x="4645025" y="2174875"/>
            <a:ext cx="4041775" cy="3540141"/>
          </a:xfrm>
        </p:spPr>
        <p:txBody>
          <a:bodyPr/>
          <a:lstStyle>
            <a:lvl1pPr>
              <a:defRPr sz="2200" b="1">
                <a:solidFill>
                  <a:schemeClr val="tx1">
                    <a:lumMod val="75000"/>
                    <a:lumOff val="25000"/>
                  </a:schemeClr>
                </a:solidFill>
              </a:defRPr>
            </a:lvl1pPr>
            <a:lvl2pPr>
              <a:defRPr sz="2000" b="1">
                <a:solidFill>
                  <a:schemeClr val="tx1">
                    <a:lumMod val="75000"/>
                    <a:lumOff val="25000"/>
                  </a:schemeClr>
                </a:solidFill>
              </a:defRPr>
            </a:lvl2pPr>
            <a:lvl3pPr>
              <a:defRPr sz="1800" b="1">
                <a:solidFill>
                  <a:schemeClr val="tx1">
                    <a:lumMod val="75000"/>
                    <a:lumOff val="25000"/>
                  </a:schemeClr>
                </a:solidFill>
              </a:defRPr>
            </a:lvl3pPr>
            <a:lvl4pPr>
              <a:defRPr sz="1600" b="1">
                <a:solidFill>
                  <a:schemeClr val="tx1">
                    <a:lumMod val="75000"/>
                    <a:lumOff val="25000"/>
                  </a:schemeClr>
                </a:solidFill>
              </a:defRPr>
            </a:lvl4pPr>
            <a:lvl5pPr>
              <a:defRPr sz="1600" b="1">
                <a:solidFill>
                  <a:schemeClr val="tx1">
                    <a:lumMod val="75000"/>
                    <a:lumOff val="25000"/>
                  </a:schemeClr>
                </a:solidFill>
              </a:defRPr>
            </a:lvl5pPr>
            <a:lvl6pPr>
              <a:defRPr sz="1600"/>
            </a:lvl6pPr>
            <a:lvl7pPr>
              <a:defRPr sz="1600"/>
            </a:lvl7pPr>
            <a:lvl8pPr>
              <a:defRPr sz="1600"/>
            </a:lvl8pPr>
            <a:lvl9pPr>
              <a:defRPr sz="1600"/>
            </a:lvl9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7" name="Rectangle 7"/>
          <p:cNvSpPr>
            <a:spLocks noGrp="1" noChangeArrowheads="1"/>
          </p:cNvSpPr>
          <p:nvPr>
            <p:ph type="sldNum" sz="quarter" idx="10"/>
          </p:nvPr>
        </p:nvSpPr>
        <p:spPr/>
        <p:txBody>
          <a:bodyPr/>
          <a:lstStyle>
            <a:lvl1pPr>
              <a:defRPr/>
            </a:lvl1pPr>
          </a:lstStyle>
          <a:p>
            <a:pPr algn="r" rtl="0" fontAlgn="base">
              <a:spcBef>
                <a:spcPct val="0"/>
              </a:spcBef>
              <a:spcAft>
                <a:spcPct val="0"/>
              </a:spcAft>
              <a:defRPr/>
            </a:pPr>
            <a:fld id="{55206C74-68E8-4984-BC94-8FE17F12E3B6}" type="slidenum">
              <a:rPr lang="en-GB" sz="1400" kern="1200">
                <a:solidFill>
                  <a:srgbClr val="000000"/>
                </a:solidFill>
                <a:latin typeface="Arial" pitchFamily="34" charset="0"/>
                <a:ea typeface="ＭＳ Ｐゴシック"/>
              </a:rPr>
              <a:pPr algn="r" rtl="0" fontAlgn="base">
                <a:spcBef>
                  <a:spcPct val="0"/>
                </a:spcBef>
                <a:spcAft>
                  <a:spcPct val="0"/>
                </a:spcAft>
                <a:defRPr/>
              </a:pPr>
              <a:t>‹#›</a:t>
            </a:fld>
            <a:endParaRPr lang="en-GB" sz="1400" kern="1200">
              <a:solidFill>
                <a:srgbClr val="000000"/>
              </a:solidFill>
              <a:latin typeface="Arial" pitchFamily="34" charset="0"/>
              <a:ea typeface="ＭＳ Ｐゴシック"/>
            </a:endParaRPr>
          </a:p>
        </p:txBody>
      </p:sp>
    </p:spTree>
  </p:cSld>
  <p:clrMapOvr>
    <a:masterClrMapping/>
  </p:clrMapOvr>
  <p:transition spd="slow">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dt" sz="half" idx="10"/>
          </p:nvPr>
        </p:nvSpPr>
        <p:spPr>
          <a:ln/>
        </p:spPr>
        <p:txBody>
          <a:bodyPr/>
          <a:lstStyle>
            <a:lvl1pPr>
              <a:defRPr/>
            </a:lvl1pPr>
          </a:lstStyle>
          <a:p>
            <a:pPr algn="l" rtl="0" fontAlgn="base">
              <a:spcBef>
                <a:spcPct val="0"/>
              </a:spcBef>
              <a:spcAft>
                <a:spcPct val="0"/>
              </a:spcAft>
              <a:defRPr/>
            </a:pPr>
            <a:endParaRPr lang="en-GB" sz="1400" kern="1200">
              <a:solidFill>
                <a:srgbClr val="000000"/>
              </a:solidFill>
              <a:latin typeface="Arial" pitchFamily="-110" charset="0"/>
              <a:ea typeface="ＭＳ Ｐゴシック" pitchFamily="-110" charset="-128"/>
            </a:endParaRPr>
          </a:p>
        </p:txBody>
      </p:sp>
      <p:sp>
        <p:nvSpPr>
          <p:cNvPr id="5" name="Rectangle 6"/>
          <p:cNvSpPr>
            <a:spLocks noGrp="1" noChangeArrowheads="1"/>
          </p:cNvSpPr>
          <p:nvPr>
            <p:ph type="ftr" sz="quarter" idx="11"/>
          </p:nvPr>
        </p:nvSpPr>
        <p:spPr>
          <a:ln/>
        </p:spPr>
        <p:txBody>
          <a:bodyPr/>
          <a:lstStyle>
            <a:lvl1pPr>
              <a:defRPr/>
            </a:lvl1pPr>
          </a:lstStyle>
          <a:p>
            <a:pPr algn="ctr" rtl="0" fontAlgn="base">
              <a:spcBef>
                <a:spcPct val="0"/>
              </a:spcBef>
              <a:spcAft>
                <a:spcPct val="0"/>
              </a:spcAft>
              <a:defRPr/>
            </a:pPr>
            <a:endParaRPr lang="en-GB" sz="1400" kern="1200">
              <a:solidFill>
                <a:srgbClr val="000000"/>
              </a:solidFill>
              <a:latin typeface="Arial" pitchFamily="-110" charset="0"/>
              <a:ea typeface="ＭＳ Ｐゴシック" pitchFamily="-110" charset="-128"/>
            </a:endParaRPr>
          </a:p>
        </p:txBody>
      </p:sp>
      <p:sp>
        <p:nvSpPr>
          <p:cNvPr id="6" name="Rectangle 7"/>
          <p:cNvSpPr>
            <a:spLocks noGrp="1" noChangeArrowheads="1"/>
          </p:cNvSpPr>
          <p:nvPr>
            <p:ph type="sldNum" sz="quarter" idx="12"/>
          </p:nvPr>
        </p:nvSpPr>
        <p:spPr>
          <a:ln/>
        </p:spPr>
        <p:txBody>
          <a:bodyPr/>
          <a:lstStyle>
            <a:lvl1pPr>
              <a:defRPr/>
            </a:lvl1pPr>
          </a:lstStyle>
          <a:p>
            <a:pPr algn="r" rtl="0" fontAlgn="base">
              <a:spcBef>
                <a:spcPct val="0"/>
              </a:spcBef>
              <a:spcAft>
                <a:spcPct val="0"/>
              </a:spcAft>
              <a:defRPr/>
            </a:pPr>
            <a:fld id="{93A62CB6-CB28-4874-A9F3-94FA525E4A14}" type="slidenum">
              <a:rPr lang="en-GB" sz="1400" kern="1200">
                <a:solidFill>
                  <a:srgbClr val="000000"/>
                </a:solidFill>
                <a:latin typeface="Arial" pitchFamily="34" charset="0"/>
                <a:ea typeface="ＭＳ Ｐゴシック"/>
              </a:rPr>
              <a:pPr algn="r" rtl="0" fontAlgn="base">
                <a:spcBef>
                  <a:spcPct val="0"/>
                </a:spcBef>
                <a:spcAft>
                  <a:spcPct val="0"/>
                </a:spcAft>
                <a:defRPr/>
              </a:pPr>
              <a:t>‹#›</a:t>
            </a:fld>
            <a:endParaRPr lang="en-GB" sz="1400" kern="1200">
              <a:solidFill>
                <a:srgbClr val="000000"/>
              </a:solidFill>
              <a:latin typeface="Arial" pitchFamily="34" charset="0"/>
              <a:ea typeface="ＭＳ Ｐゴシック"/>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955800"/>
            <a:ext cx="4038600" cy="4170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55800"/>
            <a:ext cx="4038600" cy="4170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dt" sz="half" idx="10"/>
          </p:nvPr>
        </p:nvSpPr>
        <p:spPr>
          <a:ln/>
        </p:spPr>
        <p:txBody>
          <a:bodyPr/>
          <a:lstStyle>
            <a:lvl1pPr>
              <a:defRPr/>
            </a:lvl1pPr>
          </a:lstStyle>
          <a:p>
            <a:pPr>
              <a:defRPr/>
            </a:pPr>
            <a:endParaRPr lang="en-GB" dirty="0"/>
          </a:p>
        </p:txBody>
      </p:sp>
      <p:sp>
        <p:nvSpPr>
          <p:cNvPr id="6" name="Rectangle 6"/>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7"/>
          <p:cNvSpPr>
            <a:spLocks noGrp="1" noChangeArrowheads="1"/>
          </p:cNvSpPr>
          <p:nvPr>
            <p:ph type="sldNum" sz="quarter" idx="12"/>
          </p:nvPr>
        </p:nvSpPr>
        <p:spPr>
          <a:ln/>
        </p:spPr>
        <p:txBody>
          <a:bodyPr/>
          <a:lstStyle>
            <a:lvl1pPr>
              <a:defRPr/>
            </a:lvl1pPr>
          </a:lstStyle>
          <a:p>
            <a:fld id="{4E20B403-563A-F54D-8FED-5C7AA7DEA2A5}" type="slidenum">
              <a:rPr lang="en-GB"/>
              <a:pPr/>
              <a:t>‹#›</a:t>
            </a:fld>
            <a:endParaRPr lang="en-GB" dirty="0"/>
          </a:p>
        </p:txBody>
      </p:sp>
    </p:spTree>
    <p:extLst>
      <p:ext uri="{BB962C8B-B14F-4D97-AF65-F5344CB8AC3E}">
        <p14:creationId xmlns="" xmlns:p14="http://schemas.microsoft.com/office/powerpoint/2010/main" val="3581243266"/>
      </p:ext>
    </p:extLst>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dt" sz="half" idx="10"/>
          </p:nvPr>
        </p:nvSpPr>
        <p:spPr>
          <a:ln/>
        </p:spPr>
        <p:txBody>
          <a:bodyPr/>
          <a:lstStyle>
            <a:lvl1pPr>
              <a:defRPr/>
            </a:lvl1pPr>
          </a:lstStyle>
          <a:p>
            <a:pPr>
              <a:defRPr/>
            </a:pPr>
            <a:endParaRPr lang="en-GB" dirty="0"/>
          </a:p>
        </p:txBody>
      </p:sp>
      <p:sp>
        <p:nvSpPr>
          <p:cNvPr id="8" name="Rectangle 6"/>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7"/>
          <p:cNvSpPr>
            <a:spLocks noGrp="1" noChangeArrowheads="1"/>
          </p:cNvSpPr>
          <p:nvPr>
            <p:ph type="sldNum" sz="quarter" idx="12"/>
          </p:nvPr>
        </p:nvSpPr>
        <p:spPr>
          <a:ln/>
        </p:spPr>
        <p:txBody>
          <a:bodyPr/>
          <a:lstStyle>
            <a:lvl1pPr>
              <a:defRPr/>
            </a:lvl1pPr>
          </a:lstStyle>
          <a:p>
            <a:fld id="{102F2C23-E6E6-B247-BAD3-DB2B917FE5C4}" type="slidenum">
              <a:rPr lang="en-GB"/>
              <a:pPr/>
              <a:t>‹#›</a:t>
            </a:fld>
            <a:endParaRPr lang="en-GB" dirty="0"/>
          </a:p>
        </p:txBody>
      </p:sp>
    </p:spTree>
    <p:extLst>
      <p:ext uri="{BB962C8B-B14F-4D97-AF65-F5344CB8AC3E}">
        <p14:creationId xmlns="" xmlns:p14="http://schemas.microsoft.com/office/powerpoint/2010/main" val="826345849"/>
      </p:ext>
    </p:extLst>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dt" sz="half" idx="10"/>
          </p:nvPr>
        </p:nvSpPr>
        <p:spPr>
          <a:ln/>
        </p:spPr>
        <p:txBody>
          <a:bodyPr/>
          <a:lstStyle>
            <a:lvl1pPr>
              <a:defRPr/>
            </a:lvl1pPr>
          </a:lstStyle>
          <a:p>
            <a:pPr>
              <a:defRPr/>
            </a:pPr>
            <a:endParaRPr lang="en-GB" dirty="0"/>
          </a:p>
        </p:txBody>
      </p:sp>
      <p:sp>
        <p:nvSpPr>
          <p:cNvPr id="4" name="Rectangle 6"/>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7"/>
          <p:cNvSpPr>
            <a:spLocks noGrp="1" noChangeArrowheads="1"/>
          </p:cNvSpPr>
          <p:nvPr>
            <p:ph type="sldNum" sz="quarter" idx="12"/>
          </p:nvPr>
        </p:nvSpPr>
        <p:spPr>
          <a:ln/>
        </p:spPr>
        <p:txBody>
          <a:bodyPr/>
          <a:lstStyle>
            <a:lvl1pPr>
              <a:defRPr/>
            </a:lvl1pPr>
          </a:lstStyle>
          <a:p>
            <a:fld id="{744C67BD-2FC0-9142-BF78-06CDA25B66B4}" type="slidenum">
              <a:rPr lang="en-GB"/>
              <a:pPr/>
              <a:t>‹#›</a:t>
            </a:fld>
            <a:endParaRPr lang="en-GB" dirty="0"/>
          </a:p>
        </p:txBody>
      </p:sp>
    </p:spTree>
    <p:extLst>
      <p:ext uri="{BB962C8B-B14F-4D97-AF65-F5344CB8AC3E}">
        <p14:creationId xmlns="" xmlns:p14="http://schemas.microsoft.com/office/powerpoint/2010/main" val="2614390935"/>
      </p:ext>
    </p:extLst>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GB" dirty="0"/>
          </a:p>
        </p:txBody>
      </p:sp>
      <p:sp>
        <p:nvSpPr>
          <p:cNvPr id="3" name="Rectangle 6"/>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7"/>
          <p:cNvSpPr>
            <a:spLocks noGrp="1" noChangeArrowheads="1"/>
          </p:cNvSpPr>
          <p:nvPr>
            <p:ph type="sldNum" sz="quarter" idx="12"/>
          </p:nvPr>
        </p:nvSpPr>
        <p:spPr>
          <a:ln/>
        </p:spPr>
        <p:txBody>
          <a:bodyPr/>
          <a:lstStyle>
            <a:lvl1pPr>
              <a:defRPr/>
            </a:lvl1pPr>
          </a:lstStyle>
          <a:p>
            <a:fld id="{AC731EC1-6DF0-DE46-BD29-41E2FF7E7FB9}" type="slidenum">
              <a:rPr lang="en-GB"/>
              <a:pPr/>
              <a:t>‹#›</a:t>
            </a:fld>
            <a:endParaRPr lang="en-GB" dirty="0"/>
          </a:p>
        </p:txBody>
      </p:sp>
    </p:spTree>
    <p:extLst>
      <p:ext uri="{BB962C8B-B14F-4D97-AF65-F5344CB8AC3E}">
        <p14:creationId xmlns="" xmlns:p14="http://schemas.microsoft.com/office/powerpoint/2010/main" val="485525543"/>
      </p:ext>
    </p:extLst>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GB" dirty="0"/>
          </a:p>
        </p:txBody>
      </p:sp>
      <p:sp>
        <p:nvSpPr>
          <p:cNvPr id="6" name="Rectangle 6"/>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7"/>
          <p:cNvSpPr>
            <a:spLocks noGrp="1" noChangeArrowheads="1"/>
          </p:cNvSpPr>
          <p:nvPr>
            <p:ph type="sldNum" sz="quarter" idx="12"/>
          </p:nvPr>
        </p:nvSpPr>
        <p:spPr>
          <a:ln/>
        </p:spPr>
        <p:txBody>
          <a:bodyPr/>
          <a:lstStyle>
            <a:lvl1pPr>
              <a:defRPr/>
            </a:lvl1pPr>
          </a:lstStyle>
          <a:p>
            <a:fld id="{19496331-1C7B-0C45-9AA6-C04EB37B4D82}" type="slidenum">
              <a:rPr lang="en-GB"/>
              <a:pPr/>
              <a:t>‹#›</a:t>
            </a:fld>
            <a:endParaRPr lang="en-GB" dirty="0"/>
          </a:p>
        </p:txBody>
      </p:sp>
    </p:spTree>
    <p:extLst>
      <p:ext uri="{BB962C8B-B14F-4D97-AF65-F5344CB8AC3E}">
        <p14:creationId xmlns="" xmlns:p14="http://schemas.microsoft.com/office/powerpoint/2010/main" val="972078754"/>
      </p:ext>
    </p:extLst>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GB" dirty="0"/>
          </a:p>
        </p:txBody>
      </p:sp>
      <p:sp>
        <p:nvSpPr>
          <p:cNvPr id="6" name="Rectangle 6"/>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7"/>
          <p:cNvSpPr>
            <a:spLocks noGrp="1" noChangeArrowheads="1"/>
          </p:cNvSpPr>
          <p:nvPr>
            <p:ph type="sldNum" sz="quarter" idx="12"/>
          </p:nvPr>
        </p:nvSpPr>
        <p:spPr>
          <a:ln/>
        </p:spPr>
        <p:txBody>
          <a:bodyPr/>
          <a:lstStyle>
            <a:lvl1pPr>
              <a:defRPr/>
            </a:lvl1pPr>
          </a:lstStyle>
          <a:p>
            <a:fld id="{64316BEC-1440-8344-9D7E-B00DF8DA6796}" type="slidenum">
              <a:rPr lang="en-GB"/>
              <a:pPr/>
              <a:t>‹#›</a:t>
            </a:fld>
            <a:endParaRPr lang="en-GB" dirty="0"/>
          </a:p>
        </p:txBody>
      </p:sp>
    </p:spTree>
    <p:extLst>
      <p:ext uri="{BB962C8B-B14F-4D97-AF65-F5344CB8AC3E}">
        <p14:creationId xmlns="" xmlns:p14="http://schemas.microsoft.com/office/powerpoint/2010/main" val="3024598895"/>
      </p:ext>
    </p:extLst>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1.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3.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image" Target="../media/image8.png"/><Relationship Id="rId5" Type="http://schemas.openxmlformats.org/officeDocument/2006/relationships/slideLayout" Target="../slideLayouts/slideLayout29.xml"/><Relationship Id="rId10" Type="http://schemas.openxmlformats.org/officeDocument/2006/relationships/image" Target="../media/image7.png"/><Relationship Id="rId4" Type="http://schemas.openxmlformats.org/officeDocument/2006/relationships/slideLayout" Target="../slideLayouts/slideLayout28.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15" cstate="print">
            <a:lum bright="24000" contrast="-30000"/>
            <a:extLst>
              <a:ext uri="{28A0092B-C50C-407E-A947-70E740481C1C}">
                <a14:useLocalDpi xmlns="" xmlns:a14="http://schemas.microsoft.com/office/drawing/2010/main" val="0"/>
              </a:ext>
            </a:extLst>
          </a:blip>
          <a:srcRect l="3293" t="1151" r="7471" b="40192"/>
          <a:stretch>
            <a:fillRect/>
          </a:stretch>
        </p:blipFill>
        <p:spPr bwMode="auto">
          <a:xfrm>
            <a:off x="0" y="3284538"/>
            <a:ext cx="9144000" cy="3600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457200" y="1062038"/>
            <a:ext cx="8229600" cy="838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1028" name="Rectangle 4"/>
          <p:cNvSpPr>
            <a:spLocks noGrp="1" noChangeArrowheads="1"/>
          </p:cNvSpPr>
          <p:nvPr>
            <p:ph type="body" idx="1"/>
          </p:nvPr>
        </p:nvSpPr>
        <p:spPr bwMode="auto">
          <a:xfrm>
            <a:off x="457200" y="1955800"/>
            <a:ext cx="8229600" cy="4170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50277"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a:solidFill>
                  <a:srgbClr val="000000"/>
                </a:solidFill>
                <a:latin typeface="Arial" pitchFamily="-110" charset="0"/>
                <a:ea typeface="ＭＳ Ｐゴシック" pitchFamily="-110" charset="-128"/>
                <a:cs typeface="ＭＳ Ｐゴシック" pitchFamily="-110" charset="-128"/>
              </a:defRPr>
            </a:lvl1pPr>
          </a:lstStyle>
          <a:p>
            <a:pPr>
              <a:defRPr/>
            </a:pPr>
            <a:endParaRPr lang="en-GB" dirty="0"/>
          </a:p>
        </p:txBody>
      </p:sp>
      <p:sp>
        <p:nvSpPr>
          <p:cNvPr id="950278"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a:solidFill>
                  <a:srgbClr val="000000"/>
                </a:solidFill>
                <a:latin typeface="Arial" pitchFamily="-110" charset="0"/>
                <a:ea typeface="ＭＳ Ｐゴシック" pitchFamily="-110" charset="-128"/>
                <a:cs typeface="ＭＳ Ｐゴシック" pitchFamily="-110" charset="-128"/>
              </a:defRPr>
            </a:lvl1pPr>
          </a:lstStyle>
          <a:p>
            <a:pPr>
              <a:defRPr/>
            </a:pPr>
            <a:endParaRPr lang="en-GB" dirty="0"/>
          </a:p>
        </p:txBody>
      </p:sp>
      <p:sp>
        <p:nvSpPr>
          <p:cNvPr id="950279"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defRPr>
            </a:lvl1pPr>
          </a:lstStyle>
          <a:p>
            <a:fld id="{65DEA955-F2A5-C445-B84F-66A298377872}" type="slidenum">
              <a:rPr lang="en-GB"/>
              <a:pPr/>
              <a:t>‹#›</a:t>
            </a:fld>
            <a:endParaRPr lang="en-GB" dirty="0"/>
          </a:p>
        </p:txBody>
      </p:sp>
      <p:pic>
        <p:nvPicPr>
          <p:cNvPr id="1032" name="Picture 11" descr="TSB_Logo_White.gif"/>
          <p:cNvPicPr>
            <a:picLocks noChangeAspect="1"/>
          </p:cNvPicPr>
          <p:nvPr/>
        </p:nvPicPr>
        <p:blipFill>
          <a:blip r:embed="rId16" cstate="email">
            <a:extLst>
              <a:ext uri="{28A0092B-C50C-407E-A947-70E740481C1C}">
                <a14:useLocalDpi xmlns="" xmlns:a14="http://schemas.microsoft.com/office/drawing/2010/main" val="0"/>
              </a:ext>
            </a:extLst>
          </a:blip>
          <a:srcRect/>
          <a:stretch>
            <a:fillRect/>
          </a:stretch>
        </p:blipFill>
        <p:spPr bwMode="auto">
          <a:xfrm>
            <a:off x="377825" y="161925"/>
            <a:ext cx="3308350" cy="5508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33" name="Picture 14" descr="purple_7.psd"/>
          <p:cNvPicPr>
            <a:picLocks noChangeAspect="1"/>
          </p:cNvPicPr>
          <p:nvPr/>
        </p:nvPicPr>
        <p:blipFill>
          <a:blip r:embed="rId17" cstate="email">
            <a:extLst>
              <a:ext uri="{28A0092B-C50C-407E-A947-70E740481C1C}">
                <a14:useLocalDpi xmlns="" xmlns:a14="http://schemas.microsoft.com/office/drawing/2010/main" val="0"/>
              </a:ext>
            </a:extLst>
          </a:blip>
          <a:srcRect/>
          <a:stretch>
            <a:fillRect/>
          </a:stretch>
        </p:blipFill>
        <p:spPr bwMode="auto">
          <a:xfrm>
            <a:off x="0" y="42863"/>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2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 id="2147483832" r:id="rId12"/>
    <p:sldLayoutId id="2147483833" r:id="rId13"/>
  </p:sldLayoutIdLst>
  <p:transition advClick="0"/>
  <p:hf hdr="0" ftr="0" dt="0"/>
  <p:txStyles>
    <p:titleStyle>
      <a:lvl1pPr algn="l" rtl="0" eaLnBrk="0" fontAlgn="base" hangingPunct="0">
        <a:spcBef>
          <a:spcPct val="0"/>
        </a:spcBef>
        <a:spcAft>
          <a:spcPct val="0"/>
        </a:spcAft>
        <a:defRPr sz="3200" b="1">
          <a:solidFill>
            <a:srgbClr val="333333"/>
          </a:solidFill>
          <a:latin typeface="+mj-lt"/>
          <a:ea typeface="ＭＳ Ｐゴシック" pitchFamily="-65" charset="-128"/>
          <a:cs typeface="ＭＳ Ｐゴシック" pitchFamily="-65" charset="-128"/>
        </a:defRPr>
      </a:lvl1pPr>
      <a:lvl2pPr algn="l" rtl="0" eaLnBrk="0" fontAlgn="base" hangingPunct="0">
        <a:spcBef>
          <a:spcPct val="0"/>
        </a:spcBef>
        <a:spcAft>
          <a:spcPct val="0"/>
        </a:spcAft>
        <a:defRPr sz="3200" b="1">
          <a:solidFill>
            <a:srgbClr val="333333"/>
          </a:solidFill>
          <a:latin typeface="Arial" charset="0"/>
          <a:ea typeface="ＭＳ Ｐゴシック" pitchFamily="-65" charset="-128"/>
          <a:cs typeface="ＭＳ Ｐゴシック" pitchFamily="-65" charset="-128"/>
        </a:defRPr>
      </a:lvl2pPr>
      <a:lvl3pPr algn="l" rtl="0" eaLnBrk="0" fontAlgn="base" hangingPunct="0">
        <a:spcBef>
          <a:spcPct val="0"/>
        </a:spcBef>
        <a:spcAft>
          <a:spcPct val="0"/>
        </a:spcAft>
        <a:defRPr sz="3200" b="1">
          <a:solidFill>
            <a:srgbClr val="333333"/>
          </a:solidFill>
          <a:latin typeface="Arial" charset="0"/>
          <a:ea typeface="ＭＳ Ｐゴシック" pitchFamily="-65" charset="-128"/>
          <a:cs typeface="ＭＳ Ｐゴシック" pitchFamily="-65" charset="-128"/>
        </a:defRPr>
      </a:lvl3pPr>
      <a:lvl4pPr algn="l" rtl="0" eaLnBrk="0" fontAlgn="base" hangingPunct="0">
        <a:spcBef>
          <a:spcPct val="0"/>
        </a:spcBef>
        <a:spcAft>
          <a:spcPct val="0"/>
        </a:spcAft>
        <a:defRPr sz="3200" b="1">
          <a:solidFill>
            <a:srgbClr val="333333"/>
          </a:solidFill>
          <a:latin typeface="Arial" charset="0"/>
          <a:ea typeface="ＭＳ Ｐゴシック" pitchFamily="-65" charset="-128"/>
          <a:cs typeface="ＭＳ Ｐゴシック" pitchFamily="-65" charset="-128"/>
        </a:defRPr>
      </a:lvl4pPr>
      <a:lvl5pPr algn="l" rtl="0" eaLnBrk="0" fontAlgn="base" hangingPunct="0">
        <a:spcBef>
          <a:spcPct val="0"/>
        </a:spcBef>
        <a:spcAft>
          <a:spcPct val="0"/>
        </a:spcAft>
        <a:defRPr sz="3200" b="1">
          <a:solidFill>
            <a:srgbClr val="333333"/>
          </a:solidFill>
          <a:latin typeface="Arial"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600" b="1">
          <a:solidFill>
            <a:srgbClr val="333333"/>
          </a:solidFill>
          <a:latin typeface="Arial" charset="0"/>
        </a:defRPr>
      </a:lvl6pPr>
      <a:lvl7pPr marL="914400" algn="l" rtl="0" eaLnBrk="1" fontAlgn="base" hangingPunct="1">
        <a:spcBef>
          <a:spcPct val="0"/>
        </a:spcBef>
        <a:spcAft>
          <a:spcPct val="0"/>
        </a:spcAft>
        <a:defRPr sz="3600" b="1">
          <a:solidFill>
            <a:srgbClr val="333333"/>
          </a:solidFill>
          <a:latin typeface="Arial" charset="0"/>
        </a:defRPr>
      </a:lvl7pPr>
      <a:lvl8pPr marL="1371600" algn="l" rtl="0" eaLnBrk="1" fontAlgn="base" hangingPunct="1">
        <a:spcBef>
          <a:spcPct val="0"/>
        </a:spcBef>
        <a:spcAft>
          <a:spcPct val="0"/>
        </a:spcAft>
        <a:defRPr sz="3600" b="1">
          <a:solidFill>
            <a:srgbClr val="333333"/>
          </a:solidFill>
          <a:latin typeface="Arial" charset="0"/>
        </a:defRPr>
      </a:lvl8pPr>
      <a:lvl9pPr marL="1828800" algn="l" rtl="0" eaLnBrk="1" fontAlgn="base" hangingPunct="1">
        <a:spcBef>
          <a:spcPct val="0"/>
        </a:spcBef>
        <a:spcAft>
          <a:spcPct val="0"/>
        </a:spcAft>
        <a:defRPr sz="3600" b="1">
          <a:solidFill>
            <a:srgbClr val="333333"/>
          </a:solidFill>
          <a:latin typeface="Arial" charset="0"/>
        </a:defRPr>
      </a:lvl9pPr>
    </p:titleStyle>
    <p:bodyStyle>
      <a:lvl1pPr marL="342900" indent="-342900" algn="l" rtl="0" eaLnBrk="0" fontAlgn="base" hangingPunct="0">
        <a:spcBef>
          <a:spcPct val="30000"/>
        </a:spcBef>
        <a:spcAft>
          <a:spcPct val="0"/>
        </a:spcAft>
        <a:buChar char="•"/>
        <a:defRPr sz="2800">
          <a:solidFill>
            <a:srgbClr val="111111"/>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128"/>
          <a:cs typeface="ＭＳ Ｐゴシック"/>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cs typeface="ＭＳ Ｐゴシック"/>
        </a:defRPr>
      </a:lvl3pPr>
      <a:lvl4pPr marL="1600200" indent="-228600" algn="l" rtl="0" eaLnBrk="0" fontAlgn="base" hangingPunct="0">
        <a:spcBef>
          <a:spcPct val="20000"/>
        </a:spcBef>
        <a:spcAft>
          <a:spcPct val="0"/>
        </a:spcAft>
        <a:buChar char="–"/>
        <a:defRPr sz="2400">
          <a:solidFill>
            <a:schemeClr val="tx1"/>
          </a:solidFill>
          <a:latin typeface="+mn-lt"/>
          <a:ea typeface="ＭＳ Ｐゴシック" charset="-128"/>
          <a:cs typeface="ＭＳ Ｐゴシック"/>
        </a:defRPr>
      </a:lvl4pPr>
      <a:lvl5pPr marL="2057400" indent="-228600" algn="l" rtl="0" eaLnBrk="0" fontAlgn="base" hangingPunct="0">
        <a:spcBef>
          <a:spcPct val="20000"/>
        </a:spcBef>
        <a:spcAft>
          <a:spcPct val="0"/>
        </a:spcAft>
        <a:buChar char="»"/>
        <a:defRPr sz="2400">
          <a:solidFill>
            <a:schemeClr val="tx1"/>
          </a:solidFill>
          <a:latin typeface="+mn-lt"/>
          <a:ea typeface="ＭＳ Ｐゴシック" charset="-128"/>
          <a:cs typeface="ＭＳ Ｐゴシック"/>
        </a:defRPr>
      </a:lvl5pPr>
      <a:lvl6pPr marL="2514600" indent="-228600" algn="l" rtl="0" eaLnBrk="1" fontAlgn="base" hangingPunct="1">
        <a:spcBef>
          <a:spcPct val="20000"/>
        </a:spcBef>
        <a:spcAft>
          <a:spcPct val="0"/>
        </a:spcAft>
        <a:buChar char="»"/>
        <a:defRPr sz="2400">
          <a:solidFill>
            <a:schemeClr val="tx1"/>
          </a:solidFill>
          <a:latin typeface="+mn-lt"/>
          <a:ea typeface="ＭＳ Ｐゴシック" charset="-128"/>
        </a:defRPr>
      </a:lvl6pPr>
      <a:lvl7pPr marL="2971800" indent="-228600" algn="l" rtl="0" eaLnBrk="1" fontAlgn="base" hangingPunct="1">
        <a:spcBef>
          <a:spcPct val="20000"/>
        </a:spcBef>
        <a:spcAft>
          <a:spcPct val="0"/>
        </a:spcAft>
        <a:buChar char="»"/>
        <a:defRPr sz="2400">
          <a:solidFill>
            <a:schemeClr val="tx1"/>
          </a:solidFill>
          <a:latin typeface="+mn-lt"/>
          <a:ea typeface="ＭＳ Ｐゴシック" charset="-128"/>
        </a:defRPr>
      </a:lvl7pPr>
      <a:lvl8pPr marL="3429000" indent="-228600" algn="l" rtl="0" eaLnBrk="1" fontAlgn="base" hangingPunct="1">
        <a:spcBef>
          <a:spcPct val="20000"/>
        </a:spcBef>
        <a:spcAft>
          <a:spcPct val="0"/>
        </a:spcAft>
        <a:buChar char="»"/>
        <a:defRPr sz="2400">
          <a:solidFill>
            <a:schemeClr val="tx1"/>
          </a:solidFill>
          <a:latin typeface="+mn-lt"/>
          <a:ea typeface="ＭＳ Ｐゴシック" charset="-128"/>
        </a:defRPr>
      </a:lvl8pPr>
      <a:lvl9pPr marL="3886200" indent="-228600" algn="l" rtl="0" eaLnBrk="1" fontAlgn="base" hangingPunct="1">
        <a:spcBef>
          <a:spcPct val="20000"/>
        </a:spcBef>
        <a:spcAft>
          <a:spcPct val="0"/>
        </a:spcAft>
        <a:buChar char="»"/>
        <a:defRPr sz="24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3" cstate="print">
            <a:lum bright="24000" contrast="-30000"/>
            <a:extLst>
              <a:ext uri="{28A0092B-C50C-407E-A947-70E740481C1C}">
                <a14:useLocalDpi xmlns="" xmlns:a14="http://schemas.microsoft.com/office/drawing/2010/main" val="0"/>
              </a:ext>
            </a:extLst>
          </a:blip>
          <a:srcRect l="3293" t="1151" r="7471" b="40192"/>
          <a:stretch>
            <a:fillRect/>
          </a:stretch>
        </p:blipFill>
        <p:spPr bwMode="auto">
          <a:xfrm>
            <a:off x="0" y="3284538"/>
            <a:ext cx="9144000" cy="3600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51" name="Rectangle 3"/>
          <p:cNvSpPr>
            <a:spLocks noGrp="1" noChangeArrowheads="1"/>
          </p:cNvSpPr>
          <p:nvPr>
            <p:ph type="title"/>
          </p:nvPr>
        </p:nvSpPr>
        <p:spPr bwMode="auto">
          <a:xfrm>
            <a:off x="457200" y="1062038"/>
            <a:ext cx="8229600" cy="838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2052" name="Rectangle 4"/>
          <p:cNvSpPr>
            <a:spLocks noGrp="1" noChangeArrowheads="1"/>
          </p:cNvSpPr>
          <p:nvPr>
            <p:ph type="body" idx="1"/>
          </p:nvPr>
        </p:nvSpPr>
        <p:spPr bwMode="auto">
          <a:xfrm>
            <a:off x="457200" y="1955800"/>
            <a:ext cx="8229600" cy="41703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50277"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cs typeface="ＭＳ Ｐゴシック" charset="0"/>
              </a:defRPr>
            </a:lvl1pPr>
          </a:lstStyle>
          <a:p>
            <a:fld id="{33CED0BD-D86A-4348-B4A3-B531ABF295EC}" type="datetime1">
              <a:rPr lang="en-US"/>
              <a:pPr/>
              <a:t>7/9/2013</a:t>
            </a:fld>
            <a:endParaRPr lang="en-GB" dirty="0"/>
          </a:p>
        </p:txBody>
      </p:sp>
      <p:sp>
        <p:nvSpPr>
          <p:cNvPr id="950278"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a:solidFill>
                  <a:srgbClr val="000000"/>
                </a:solidFill>
                <a:latin typeface="Arial" pitchFamily="-110" charset="0"/>
                <a:ea typeface="ＭＳ Ｐゴシック" pitchFamily="-110" charset="-128"/>
                <a:cs typeface="ＭＳ Ｐゴシック" pitchFamily="-110" charset="-128"/>
              </a:defRPr>
            </a:lvl1pPr>
          </a:lstStyle>
          <a:p>
            <a:pPr>
              <a:defRPr/>
            </a:pPr>
            <a:endParaRPr lang="en-GB" dirty="0"/>
          </a:p>
        </p:txBody>
      </p:sp>
      <p:sp>
        <p:nvSpPr>
          <p:cNvPr id="950279"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defRPr>
            </a:lvl1pPr>
          </a:lstStyle>
          <a:p>
            <a:fld id="{1A5824DC-6C3A-0D48-A3FC-9289ACA4F387}" type="slidenum">
              <a:rPr lang="en-GB"/>
              <a:pPr/>
              <a:t>‹#›</a:t>
            </a:fld>
            <a:endParaRPr lang="en-GB" dirty="0"/>
          </a:p>
        </p:txBody>
      </p:sp>
      <p:pic>
        <p:nvPicPr>
          <p:cNvPr id="2056" name="Picture 11" descr="TSB_Logo_White.gif"/>
          <p:cNvPicPr>
            <a:picLocks noChangeAspect="1"/>
          </p:cNvPicPr>
          <p:nvPr/>
        </p:nvPicPr>
        <p:blipFill>
          <a:blip r:embed="rId14" cstate="email">
            <a:extLst>
              <a:ext uri="{28A0092B-C50C-407E-A947-70E740481C1C}">
                <a14:useLocalDpi xmlns="" xmlns:a14="http://schemas.microsoft.com/office/drawing/2010/main" val="0"/>
              </a:ext>
            </a:extLst>
          </a:blip>
          <a:srcRect/>
          <a:stretch>
            <a:fillRect/>
          </a:stretch>
        </p:blipFill>
        <p:spPr bwMode="auto">
          <a:xfrm>
            <a:off x="377825" y="161925"/>
            <a:ext cx="3308350" cy="5508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57" name="Picture 14" descr="purple_7.psd"/>
          <p:cNvPicPr>
            <a:picLocks noChangeAspect="1"/>
          </p:cNvPicPr>
          <p:nvPr/>
        </p:nvPicPr>
        <p:blipFill>
          <a:blip r:embed="rId15" cstate="email">
            <a:extLst>
              <a:ext uri="{28A0092B-C50C-407E-A947-70E740481C1C}">
                <a14:useLocalDpi xmlns="" xmlns:a14="http://schemas.microsoft.com/office/drawing/2010/main" val="0"/>
              </a:ext>
            </a:extLst>
          </a:blip>
          <a:srcRect/>
          <a:stretch>
            <a:fillRect/>
          </a:stretch>
        </p:blipFill>
        <p:spPr bwMode="auto">
          <a:xfrm>
            <a:off x="0" y="42863"/>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22" r:id="rId1"/>
    <p:sldLayoutId id="2147483823"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Lst>
  <p:transition spd="slow">
    <p:fade/>
  </p:transition>
  <p:hf hdr="0" ftr="0" dt="0"/>
  <p:txStyles>
    <p:titleStyle>
      <a:lvl1pPr algn="l" rtl="0" eaLnBrk="0" fontAlgn="base" hangingPunct="0">
        <a:spcBef>
          <a:spcPct val="0"/>
        </a:spcBef>
        <a:spcAft>
          <a:spcPct val="0"/>
        </a:spcAft>
        <a:defRPr sz="3200" b="1">
          <a:solidFill>
            <a:srgbClr val="333333"/>
          </a:solidFill>
          <a:latin typeface="+mj-lt"/>
          <a:ea typeface="ＭＳ Ｐゴシック" pitchFamily="-65" charset="-128"/>
          <a:cs typeface="ＭＳ Ｐゴシック" pitchFamily="-65" charset="-128"/>
        </a:defRPr>
      </a:lvl1pPr>
      <a:lvl2pPr algn="l" rtl="0" eaLnBrk="0" fontAlgn="base" hangingPunct="0">
        <a:spcBef>
          <a:spcPct val="0"/>
        </a:spcBef>
        <a:spcAft>
          <a:spcPct val="0"/>
        </a:spcAft>
        <a:defRPr sz="3200" b="1">
          <a:solidFill>
            <a:srgbClr val="333333"/>
          </a:solidFill>
          <a:latin typeface="Arial" charset="0"/>
          <a:ea typeface="ＭＳ Ｐゴシック" pitchFamily="-65" charset="-128"/>
          <a:cs typeface="ＭＳ Ｐゴシック" pitchFamily="-65" charset="-128"/>
        </a:defRPr>
      </a:lvl2pPr>
      <a:lvl3pPr algn="l" rtl="0" eaLnBrk="0" fontAlgn="base" hangingPunct="0">
        <a:spcBef>
          <a:spcPct val="0"/>
        </a:spcBef>
        <a:spcAft>
          <a:spcPct val="0"/>
        </a:spcAft>
        <a:defRPr sz="3200" b="1">
          <a:solidFill>
            <a:srgbClr val="333333"/>
          </a:solidFill>
          <a:latin typeface="Arial" charset="0"/>
          <a:ea typeface="ＭＳ Ｐゴシック" pitchFamily="-65" charset="-128"/>
          <a:cs typeface="ＭＳ Ｐゴシック" pitchFamily="-65" charset="-128"/>
        </a:defRPr>
      </a:lvl3pPr>
      <a:lvl4pPr algn="l" rtl="0" eaLnBrk="0" fontAlgn="base" hangingPunct="0">
        <a:spcBef>
          <a:spcPct val="0"/>
        </a:spcBef>
        <a:spcAft>
          <a:spcPct val="0"/>
        </a:spcAft>
        <a:defRPr sz="3200" b="1">
          <a:solidFill>
            <a:srgbClr val="333333"/>
          </a:solidFill>
          <a:latin typeface="Arial" charset="0"/>
          <a:ea typeface="ＭＳ Ｐゴシック" pitchFamily="-65" charset="-128"/>
          <a:cs typeface="ＭＳ Ｐゴシック" pitchFamily="-65" charset="-128"/>
        </a:defRPr>
      </a:lvl4pPr>
      <a:lvl5pPr algn="l" rtl="0" eaLnBrk="0" fontAlgn="base" hangingPunct="0">
        <a:spcBef>
          <a:spcPct val="0"/>
        </a:spcBef>
        <a:spcAft>
          <a:spcPct val="0"/>
        </a:spcAft>
        <a:defRPr sz="3200" b="1">
          <a:solidFill>
            <a:srgbClr val="333333"/>
          </a:solidFill>
          <a:latin typeface="Arial" charset="0"/>
          <a:ea typeface="ＭＳ Ｐゴシック" pitchFamily="-65" charset="-128"/>
          <a:cs typeface="ＭＳ Ｐゴシック" pitchFamily="-65" charset="-128"/>
        </a:defRPr>
      </a:lvl5pPr>
      <a:lvl6pPr marL="457200" algn="l" rtl="0" eaLnBrk="1" fontAlgn="base" hangingPunct="1">
        <a:spcBef>
          <a:spcPct val="0"/>
        </a:spcBef>
        <a:spcAft>
          <a:spcPct val="0"/>
        </a:spcAft>
        <a:defRPr sz="3600" b="1">
          <a:solidFill>
            <a:srgbClr val="333333"/>
          </a:solidFill>
          <a:latin typeface="Arial" charset="0"/>
        </a:defRPr>
      </a:lvl6pPr>
      <a:lvl7pPr marL="914400" algn="l" rtl="0" eaLnBrk="1" fontAlgn="base" hangingPunct="1">
        <a:spcBef>
          <a:spcPct val="0"/>
        </a:spcBef>
        <a:spcAft>
          <a:spcPct val="0"/>
        </a:spcAft>
        <a:defRPr sz="3600" b="1">
          <a:solidFill>
            <a:srgbClr val="333333"/>
          </a:solidFill>
          <a:latin typeface="Arial" charset="0"/>
        </a:defRPr>
      </a:lvl7pPr>
      <a:lvl8pPr marL="1371600" algn="l" rtl="0" eaLnBrk="1" fontAlgn="base" hangingPunct="1">
        <a:spcBef>
          <a:spcPct val="0"/>
        </a:spcBef>
        <a:spcAft>
          <a:spcPct val="0"/>
        </a:spcAft>
        <a:defRPr sz="3600" b="1">
          <a:solidFill>
            <a:srgbClr val="333333"/>
          </a:solidFill>
          <a:latin typeface="Arial" charset="0"/>
        </a:defRPr>
      </a:lvl8pPr>
      <a:lvl9pPr marL="1828800" algn="l" rtl="0" eaLnBrk="1" fontAlgn="base" hangingPunct="1">
        <a:spcBef>
          <a:spcPct val="0"/>
        </a:spcBef>
        <a:spcAft>
          <a:spcPct val="0"/>
        </a:spcAft>
        <a:defRPr sz="3600" b="1">
          <a:solidFill>
            <a:srgbClr val="333333"/>
          </a:solidFill>
          <a:latin typeface="Arial" charset="0"/>
        </a:defRPr>
      </a:lvl9pPr>
    </p:titleStyle>
    <p:bodyStyle>
      <a:lvl1pPr marL="342900" indent="-342900" algn="l" rtl="0" eaLnBrk="0" fontAlgn="base" hangingPunct="0">
        <a:spcBef>
          <a:spcPct val="30000"/>
        </a:spcBef>
        <a:spcAft>
          <a:spcPct val="0"/>
        </a:spcAft>
        <a:buChar char="•"/>
        <a:defRPr sz="2800">
          <a:solidFill>
            <a:srgbClr val="111111"/>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128"/>
          <a:cs typeface="ＭＳ Ｐゴシック"/>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cs typeface="ＭＳ Ｐゴシック"/>
        </a:defRPr>
      </a:lvl3pPr>
      <a:lvl4pPr marL="1600200" indent="-228600" algn="l" rtl="0" eaLnBrk="0" fontAlgn="base" hangingPunct="0">
        <a:spcBef>
          <a:spcPct val="20000"/>
        </a:spcBef>
        <a:spcAft>
          <a:spcPct val="0"/>
        </a:spcAft>
        <a:buChar char="–"/>
        <a:defRPr sz="2400">
          <a:solidFill>
            <a:schemeClr val="tx1"/>
          </a:solidFill>
          <a:latin typeface="+mn-lt"/>
          <a:ea typeface="ＭＳ Ｐゴシック" charset="-128"/>
          <a:cs typeface="ＭＳ Ｐゴシック"/>
        </a:defRPr>
      </a:lvl4pPr>
      <a:lvl5pPr marL="2057400" indent="-228600" algn="l" rtl="0" eaLnBrk="0" fontAlgn="base" hangingPunct="0">
        <a:spcBef>
          <a:spcPct val="20000"/>
        </a:spcBef>
        <a:spcAft>
          <a:spcPct val="0"/>
        </a:spcAft>
        <a:buChar char="»"/>
        <a:defRPr sz="2400">
          <a:solidFill>
            <a:schemeClr val="tx1"/>
          </a:solidFill>
          <a:latin typeface="+mn-lt"/>
          <a:ea typeface="ＭＳ Ｐゴシック" charset="-128"/>
          <a:cs typeface="ＭＳ Ｐゴシック"/>
        </a:defRPr>
      </a:lvl5pPr>
      <a:lvl6pPr marL="2514600" indent="-228600" algn="l" rtl="0" eaLnBrk="1" fontAlgn="base" hangingPunct="1">
        <a:spcBef>
          <a:spcPct val="20000"/>
        </a:spcBef>
        <a:spcAft>
          <a:spcPct val="0"/>
        </a:spcAft>
        <a:buChar char="»"/>
        <a:defRPr sz="2400">
          <a:solidFill>
            <a:schemeClr val="tx1"/>
          </a:solidFill>
          <a:latin typeface="+mn-lt"/>
          <a:ea typeface="ＭＳ Ｐゴシック" charset="-128"/>
        </a:defRPr>
      </a:lvl6pPr>
      <a:lvl7pPr marL="2971800" indent="-228600" algn="l" rtl="0" eaLnBrk="1" fontAlgn="base" hangingPunct="1">
        <a:spcBef>
          <a:spcPct val="20000"/>
        </a:spcBef>
        <a:spcAft>
          <a:spcPct val="0"/>
        </a:spcAft>
        <a:buChar char="»"/>
        <a:defRPr sz="2400">
          <a:solidFill>
            <a:schemeClr val="tx1"/>
          </a:solidFill>
          <a:latin typeface="+mn-lt"/>
          <a:ea typeface="ＭＳ Ｐゴシック" charset="-128"/>
        </a:defRPr>
      </a:lvl7pPr>
      <a:lvl8pPr marL="3429000" indent="-228600" algn="l" rtl="0" eaLnBrk="1" fontAlgn="base" hangingPunct="1">
        <a:spcBef>
          <a:spcPct val="20000"/>
        </a:spcBef>
        <a:spcAft>
          <a:spcPct val="0"/>
        </a:spcAft>
        <a:buChar char="»"/>
        <a:defRPr sz="2400">
          <a:solidFill>
            <a:schemeClr val="tx1"/>
          </a:solidFill>
          <a:latin typeface="+mn-lt"/>
          <a:ea typeface="ＭＳ Ｐゴシック" charset="-128"/>
        </a:defRPr>
      </a:lvl8pPr>
      <a:lvl9pPr marL="3886200" indent="-228600" algn="l" rtl="0" eaLnBrk="1" fontAlgn="base" hangingPunct="1">
        <a:spcBef>
          <a:spcPct val="20000"/>
        </a:spcBef>
        <a:spcAft>
          <a:spcPct val="0"/>
        </a:spcAft>
        <a:buChar char="»"/>
        <a:defRPr sz="24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9" cstate="print">
            <a:lum bright="24000" contrast="-30000"/>
          </a:blip>
          <a:srcRect l="3293" t="1151" r="7471" b="40192"/>
          <a:stretch>
            <a:fillRect/>
          </a:stretch>
        </p:blipFill>
        <p:spPr bwMode="auto">
          <a:xfrm>
            <a:off x="0" y="3284538"/>
            <a:ext cx="9144000" cy="3600450"/>
          </a:xfrm>
          <a:prstGeom prst="rect">
            <a:avLst/>
          </a:prstGeom>
          <a:noFill/>
          <a:ln w="9525">
            <a:noFill/>
            <a:miter lim="800000"/>
            <a:headEnd/>
            <a:tailEnd/>
          </a:ln>
        </p:spPr>
      </p:pic>
      <p:sp>
        <p:nvSpPr>
          <p:cNvPr id="1027" name="Rectangle 3"/>
          <p:cNvSpPr>
            <a:spLocks noGrp="1" noChangeArrowheads="1"/>
          </p:cNvSpPr>
          <p:nvPr>
            <p:ph type="title"/>
          </p:nvPr>
        </p:nvSpPr>
        <p:spPr bwMode="auto">
          <a:xfrm>
            <a:off x="457200" y="1062038"/>
            <a:ext cx="8229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8" name="Rectangle 4"/>
          <p:cNvSpPr>
            <a:spLocks noGrp="1" noChangeArrowheads="1"/>
          </p:cNvSpPr>
          <p:nvPr>
            <p:ph type="body" idx="1"/>
          </p:nvPr>
        </p:nvSpPr>
        <p:spPr bwMode="auto">
          <a:xfrm>
            <a:off x="457200" y="1955800"/>
            <a:ext cx="8229600" cy="4170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950277"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110" charset="0"/>
                <a:ea typeface="ＭＳ Ｐゴシック" pitchFamily="-110" charset="-128"/>
                <a:cs typeface="ＭＳ Ｐゴシック" pitchFamily="-110" charset="-128"/>
              </a:defRPr>
            </a:lvl1pPr>
          </a:lstStyle>
          <a:p>
            <a:pPr algn="l" rtl="0" fontAlgn="base">
              <a:spcBef>
                <a:spcPct val="0"/>
              </a:spcBef>
              <a:spcAft>
                <a:spcPct val="0"/>
              </a:spcAft>
              <a:defRPr/>
            </a:pPr>
            <a:endParaRPr lang="en-GB" kern="1200">
              <a:solidFill>
                <a:srgbClr val="000000"/>
              </a:solidFill>
            </a:endParaRPr>
          </a:p>
        </p:txBody>
      </p:sp>
      <p:sp>
        <p:nvSpPr>
          <p:cNvPr id="950278"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110" charset="0"/>
                <a:ea typeface="ＭＳ Ｐゴシック" pitchFamily="-110" charset="-128"/>
                <a:cs typeface="ＭＳ Ｐゴシック" pitchFamily="-110" charset="-128"/>
              </a:defRPr>
            </a:lvl1pPr>
          </a:lstStyle>
          <a:p>
            <a:pPr rtl="0" fontAlgn="base">
              <a:spcBef>
                <a:spcPct val="0"/>
              </a:spcBef>
              <a:spcAft>
                <a:spcPct val="0"/>
              </a:spcAft>
              <a:defRPr/>
            </a:pPr>
            <a:endParaRPr lang="en-GB" kern="1200">
              <a:solidFill>
                <a:srgbClr val="000000"/>
              </a:solidFill>
            </a:endParaRPr>
          </a:p>
        </p:txBody>
      </p:sp>
      <p:sp>
        <p:nvSpPr>
          <p:cNvPr id="950279"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pitchFamily="34" charset="0"/>
                <a:ea typeface="ＭＳ Ｐゴシック"/>
                <a:cs typeface="ＭＳ Ｐゴシック"/>
              </a:defRPr>
            </a:lvl1pPr>
          </a:lstStyle>
          <a:p>
            <a:pPr rtl="0" fontAlgn="base">
              <a:spcBef>
                <a:spcPct val="0"/>
              </a:spcBef>
              <a:spcAft>
                <a:spcPct val="0"/>
              </a:spcAft>
              <a:defRPr/>
            </a:pPr>
            <a:fld id="{AF8163EA-F69B-4824-BFFA-19426C59F209}" type="slidenum">
              <a:rPr lang="en-GB" kern="1200">
                <a:solidFill>
                  <a:srgbClr val="000000"/>
                </a:solidFill>
              </a:rPr>
              <a:pPr rtl="0" fontAlgn="base">
                <a:spcBef>
                  <a:spcPct val="0"/>
                </a:spcBef>
                <a:spcAft>
                  <a:spcPct val="0"/>
                </a:spcAft>
                <a:defRPr/>
              </a:pPr>
              <a:t>‹#›</a:t>
            </a:fld>
            <a:endParaRPr lang="en-GB" kern="1200">
              <a:solidFill>
                <a:srgbClr val="000000"/>
              </a:solidFill>
            </a:endParaRPr>
          </a:p>
        </p:txBody>
      </p:sp>
      <p:pic>
        <p:nvPicPr>
          <p:cNvPr id="1032" name="Picture 11" descr="TSB_Logo_White.gif"/>
          <p:cNvPicPr>
            <a:picLocks noChangeAspect="1"/>
          </p:cNvPicPr>
          <p:nvPr/>
        </p:nvPicPr>
        <p:blipFill>
          <a:blip r:embed="rId10" cstate="print"/>
          <a:srcRect/>
          <a:stretch>
            <a:fillRect/>
          </a:stretch>
        </p:blipFill>
        <p:spPr bwMode="auto">
          <a:xfrm>
            <a:off x="377825" y="161925"/>
            <a:ext cx="3308350" cy="550863"/>
          </a:xfrm>
          <a:prstGeom prst="rect">
            <a:avLst/>
          </a:prstGeom>
          <a:noFill/>
          <a:ln w="9525">
            <a:noFill/>
            <a:miter lim="800000"/>
            <a:headEnd/>
            <a:tailEnd/>
          </a:ln>
        </p:spPr>
      </p:pic>
      <p:pic>
        <p:nvPicPr>
          <p:cNvPr id="1033" name="Picture 14" descr="purple_7.psd"/>
          <p:cNvPicPr>
            <a:picLocks noChangeAspect="1"/>
          </p:cNvPicPr>
          <p:nvPr/>
        </p:nvPicPr>
        <p:blipFill>
          <a:blip r:embed="rId11" cstate="print"/>
          <a:srcRect/>
          <a:stretch>
            <a:fillRect/>
          </a:stretch>
        </p:blipFill>
        <p:spPr bwMode="auto">
          <a:xfrm>
            <a:off x="0" y="42863"/>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Lst>
  <p:transition spd="slow">
    <p:fade/>
  </p:transition>
  <p:txStyles>
    <p:titleStyle>
      <a:lvl1pPr algn="l" rtl="0" eaLnBrk="0" fontAlgn="base" hangingPunct="0">
        <a:spcBef>
          <a:spcPct val="0"/>
        </a:spcBef>
        <a:spcAft>
          <a:spcPct val="0"/>
        </a:spcAft>
        <a:defRPr sz="3200" b="1">
          <a:solidFill>
            <a:srgbClr val="333333"/>
          </a:solidFill>
          <a:latin typeface="+mj-lt"/>
          <a:ea typeface="ＭＳ Ｐゴシック" pitchFamily="-65" charset="-128"/>
          <a:cs typeface="ＭＳ Ｐゴシック" pitchFamily="-65" charset="-128"/>
        </a:defRPr>
      </a:lvl1pPr>
      <a:lvl2pPr algn="l" rtl="0" eaLnBrk="0" fontAlgn="base" hangingPunct="0">
        <a:spcBef>
          <a:spcPct val="0"/>
        </a:spcBef>
        <a:spcAft>
          <a:spcPct val="0"/>
        </a:spcAft>
        <a:defRPr sz="3200" b="1">
          <a:solidFill>
            <a:srgbClr val="333333"/>
          </a:solidFill>
          <a:latin typeface="Calibri" pitchFamily="34" charset="0"/>
          <a:ea typeface="ＭＳ Ｐゴシック" pitchFamily="-65" charset="-128"/>
          <a:cs typeface="ＭＳ Ｐゴシック" pitchFamily="-65" charset="-128"/>
        </a:defRPr>
      </a:lvl2pPr>
      <a:lvl3pPr algn="l" rtl="0" eaLnBrk="0" fontAlgn="base" hangingPunct="0">
        <a:spcBef>
          <a:spcPct val="0"/>
        </a:spcBef>
        <a:spcAft>
          <a:spcPct val="0"/>
        </a:spcAft>
        <a:defRPr sz="3200" b="1">
          <a:solidFill>
            <a:srgbClr val="333333"/>
          </a:solidFill>
          <a:latin typeface="Calibri" pitchFamily="34" charset="0"/>
          <a:ea typeface="ＭＳ Ｐゴシック" pitchFamily="-65" charset="-128"/>
          <a:cs typeface="ＭＳ Ｐゴシック" pitchFamily="-65" charset="-128"/>
        </a:defRPr>
      </a:lvl3pPr>
      <a:lvl4pPr algn="l" rtl="0" eaLnBrk="0" fontAlgn="base" hangingPunct="0">
        <a:spcBef>
          <a:spcPct val="0"/>
        </a:spcBef>
        <a:spcAft>
          <a:spcPct val="0"/>
        </a:spcAft>
        <a:defRPr sz="3200" b="1">
          <a:solidFill>
            <a:srgbClr val="333333"/>
          </a:solidFill>
          <a:latin typeface="Calibri" pitchFamily="34" charset="0"/>
          <a:ea typeface="ＭＳ Ｐゴシック" pitchFamily="-65" charset="-128"/>
          <a:cs typeface="ＭＳ Ｐゴシック" pitchFamily="-65" charset="-128"/>
        </a:defRPr>
      </a:lvl4pPr>
      <a:lvl5pPr algn="l" rtl="0" eaLnBrk="0" fontAlgn="base" hangingPunct="0">
        <a:spcBef>
          <a:spcPct val="0"/>
        </a:spcBef>
        <a:spcAft>
          <a:spcPct val="0"/>
        </a:spcAft>
        <a:defRPr sz="3200" b="1">
          <a:solidFill>
            <a:srgbClr val="333333"/>
          </a:solidFill>
          <a:latin typeface="Calibri" pitchFamily="34" charset="0"/>
          <a:ea typeface="ＭＳ Ｐゴシック" pitchFamily="-65" charset="-128"/>
          <a:cs typeface="ＭＳ Ｐゴシック" pitchFamily="-65" charset="-128"/>
        </a:defRPr>
      </a:lvl5pPr>
      <a:lvl6pPr marL="457200" algn="l" rtl="0" fontAlgn="base">
        <a:spcBef>
          <a:spcPct val="0"/>
        </a:spcBef>
        <a:spcAft>
          <a:spcPct val="0"/>
        </a:spcAft>
        <a:defRPr sz="3600" b="1">
          <a:solidFill>
            <a:srgbClr val="333333"/>
          </a:solidFill>
          <a:latin typeface="Arial" charset="0"/>
        </a:defRPr>
      </a:lvl6pPr>
      <a:lvl7pPr marL="914400" algn="l" rtl="0" fontAlgn="base">
        <a:spcBef>
          <a:spcPct val="0"/>
        </a:spcBef>
        <a:spcAft>
          <a:spcPct val="0"/>
        </a:spcAft>
        <a:defRPr sz="3600" b="1">
          <a:solidFill>
            <a:srgbClr val="333333"/>
          </a:solidFill>
          <a:latin typeface="Arial" charset="0"/>
        </a:defRPr>
      </a:lvl7pPr>
      <a:lvl8pPr marL="1371600" algn="l" rtl="0" fontAlgn="base">
        <a:spcBef>
          <a:spcPct val="0"/>
        </a:spcBef>
        <a:spcAft>
          <a:spcPct val="0"/>
        </a:spcAft>
        <a:defRPr sz="3600" b="1">
          <a:solidFill>
            <a:srgbClr val="333333"/>
          </a:solidFill>
          <a:latin typeface="Arial" charset="0"/>
        </a:defRPr>
      </a:lvl8pPr>
      <a:lvl9pPr marL="1828800" algn="l" rtl="0" fontAlgn="base">
        <a:spcBef>
          <a:spcPct val="0"/>
        </a:spcBef>
        <a:spcAft>
          <a:spcPct val="0"/>
        </a:spcAft>
        <a:defRPr sz="3600" b="1">
          <a:solidFill>
            <a:srgbClr val="333333"/>
          </a:solidFill>
          <a:latin typeface="Arial" charset="0"/>
        </a:defRPr>
      </a:lvl9pPr>
    </p:titleStyle>
    <p:bodyStyle>
      <a:lvl1pPr marL="342900" indent="-342900" algn="l" rtl="0" eaLnBrk="0" fontAlgn="base" hangingPunct="0">
        <a:spcBef>
          <a:spcPct val="30000"/>
        </a:spcBef>
        <a:spcAft>
          <a:spcPct val="0"/>
        </a:spcAft>
        <a:buChar char="•"/>
        <a:defRPr sz="2800">
          <a:solidFill>
            <a:srgbClr val="111111"/>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128"/>
          <a:cs typeface="ＭＳ Ｐゴシック"/>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cs typeface="ＭＳ Ｐゴシック"/>
        </a:defRPr>
      </a:lvl3pPr>
      <a:lvl4pPr marL="1600200" indent="-228600" algn="l" rtl="0" eaLnBrk="0" fontAlgn="base" hangingPunct="0">
        <a:spcBef>
          <a:spcPct val="20000"/>
        </a:spcBef>
        <a:spcAft>
          <a:spcPct val="0"/>
        </a:spcAft>
        <a:buChar char="–"/>
        <a:defRPr sz="2400">
          <a:solidFill>
            <a:schemeClr val="tx1"/>
          </a:solidFill>
          <a:latin typeface="+mn-lt"/>
          <a:ea typeface="ＭＳ Ｐゴシック" charset="-128"/>
          <a:cs typeface="ＭＳ Ｐゴシック"/>
        </a:defRPr>
      </a:lvl4pPr>
      <a:lvl5pPr marL="2057400" indent="-228600" algn="l" rtl="0" eaLnBrk="0" fontAlgn="base" hangingPunct="0">
        <a:spcBef>
          <a:spcPct val="20000"/>
        </a:spcBef>
        <a:spcAft>
          <a:spcPct val="0"/>
        </a:spcAft>
        <a:buChar char="»"/>
        <a:defRPr sz="2400">
          <a:solidFill>
            <a:schemeClr val="tx1"/>
          </a:solidFill>
          <a:latin typeface="+mn-lt"/>
          <a:ea typeface="ＭＳ Ｐゴシック" charset="-128"/>
          <a:cs typeface="ＭＳ Ｐゴシック"/>
        </a:defRPr>
      </a:lvl5pPr>
      <a:lvl6pPr marL="2514600" indent="-228600" algn="l" rtl="0" fontAlgn="base">
        <a:spcBef>
          <a:spcPct val="20000"/>
        </a:spcBef>
        <a:spcAft>
          <a:spcPct val="0"/>
        </a:spcAft>
        <a:buChar char="»"/>
        <a:defRPr sz="2400">
          <a:solidFill>
            <a:schemeClr val="tx1"/>
          </a:solidFill>
          <a:latin typeface="+mn-lt"/>
          <a:ea typeface="ＭＳ Ｐゴシック" charset="-128"/>
        </a:defRPr>
      </a:lvl6pPr>
      <a:lvl7pPr marL="2971800" indent="-228600" algn="l" rtl="0" fontAlgn="base">
        <a:spcBef>
          <a:spcPct val="20000"/>
        </a:spcBef>
        <a:spcAft>
          <a:spcPct val="0"/>
        </a:spcAft>
        <a:buChar char="»"/>
        <a:defRPr sz="2400">
          <a:solidFill>
            <a:schemeClr val="tx1"/>
          </a:solidFill>
          <a:latin typeface="+mn-lt"/>
          <a:ea typeface="ＭＳ Ｐゴシック" charset="-128"/>
        </a:defRPr>
      </a:lvl7pPr>
      <a:lvl8pPr marL="3429000" indent="-228600" algn="l" rtl="0" fontAlgn="base">
        <a:spcBef>
          <a:spcPct val="20000"/>
        </a:spcBef>
        <a:spcAft>
          <a:spcPct val="0"/>
        </a:spcAft>
        <a:buChar char="»"/>
        <a:defRPr sz="2400">
          <a:solidFill>
            <a:schemeClr val="tx1"/>
          </a:solidFill>
          <a:latin typeface="+mn-lt"/>
          <a:ea typeface="ＭＳ Ｐゴシック" charset="-128"/>
        </a:defRPr>
      </a:lvl8pPr>
      <a:lvl9pPr marL="3886200" indent="-228600" algn="l" rtl="0" fontAlgn="base">
        <a:spcBef>
          <a:spcPct val="20000"/>
        </a:spcBef>
        <a:spcAft>
          <a:spcPct val="0"/>
        </a:spcAft>
        <a:buChar char="»"/>
        <a:defRPr sz="24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38.png"/></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41.png"/><Relationship Id="rId4" Type="http://schemas.openxmlformats.org/officeDocument/2006/relationships/image" Target="../media/image40.jpeg"/></Relationships>
</file>

<file path=ppt/slides/_rels/slide1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hyperlink" Target="mailto:Jonathan.Abra@esktn.org" TargetMode="External"/><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gif"/><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jpeg"/><Relationship Id="rId10" Type="http://schemas.openxmlformats.org/officeDocument/2006/relationships/image" Target="../media/image19.jpeg"/><Relationship Id="rId4" Type="http://schemas.openxmlformats.org/officeDocument/2006/relationships/image" Target="../media/image13.jpeg"/><Relationship Id="rId9" Type="http://schemas.openxmlformats.org/officeDocument/2006/relationships/image" Target="../media/image18.emf"/></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22.jpeg"/><Relationship Id="rId4" Type="http://schemas.openxmlformats.org/officeDocument/2006/relationships/image" Target="../media/image21.jpeg"/></Relationships>
</file>

<file path=ppt/slides/_rels/slide8.xml.rels><?xml version="1.0" encoding="UTF-8" standalone="yes"?>
<Relationships xmlns="http://schemas.openxmlformats.org/package/2006/relationships"><Relationship Id="rId8" Type="http://schemas.openxmlformats.org/officeDocument/2006/relationships/image" Target="../media/image27.jpeg"/><Relationship Id="rId13" Type="http://schemas.openxmlformats.org/officeDocument/2006/relationships/image" Target="../media/image32.gif"/><Relationship Id="rId3" Type="http://schemas.openxmlformats.org/officeDocument/2006/relationships/image" Target="../media/image20.jpeg"/><Relationship Id="rId7" Type="http://schemas.openxmlformats.org/officeDocument/2006/relationships/image" Target="../media/image26.jpeg"/><Relationship Id="rId12" Type="http://schemas.openxmlformats.org/officeDocument/2006/relationships/image" Target="../media/image31.jpeg"/><Relationship Id="rId17" Type="http://schemas.openxmlformats.org/officeDocument/2006/relationships/image" Target="../media/image36.jpeg"/><Relationship Id="rId2" Type="http://schemas.openxmlformats.org/officeDocument/2006/relationships/notesSlide" Target="../notesSlides/notesSlide8.xml"/><Relationship Id="rId16" Type="http://schemas.openxmlformats.org/officeDocument/2006/relationships/image" Target="../media/image35.jpeg"/><Relationship Id="rId1" Type="http://schemas.openxmlformats.org/officeDocument/2006/relationships/slideLayout" Target="../slideLayouts/slideLayout2.xml"/><Relationship Id="rId6" Type="http://schemas.openxmlformats.org/officeDocument/2006/relationships/image" Target="../media/image25.jpeg"/><Relationship Id="rId11" Type="http://schemas.openxmlformats.org/officeDocument/2006/relationships/image" Target="../media/image30.jpeg"/><Relationship Id="rId5" Type="http://schemas.openxmlformats.org/officeDocument/2006/relationships/image" Target="../media/image24.jpeg"/><Relationship Id="rId15" Type="http://schemas.openxmlformats.org/officeDocument/2006/relationships/image" Target="../media/image34.png"/><Relationship Id="rId10" Type="http://schemas.openxmlformats.org/officeDocument/2006/relationships/image" Target="../media/image29.jpeg"/><Relationship Id="rId4" Type="http://schemas.openxmlformats.org/officeDocument/2006/relationships/image" Target="../media/image23.png"/><Relationship Id="rId9" Type="http://schemas.openxmlformats.org/officeDocument/2006/relationships/image" Target="../media/image28.jpeg"/><Relationship Id="rId14" Type="http://schemas.openxmlformats.org/officeDocument/2006/relationships/image" Target="../media/image33.png"/></Relationships>
</file>

<file path=ppt/slides/_rels/slide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179512" y="548680"/>
            <a:ext cx="8229600" cy="838200"/>
          </a:xfrm>
        </p:spPr>
        <p:txBody>
          <a:bodyPr/>
          <a:lstStyle/>
          <a:p>
            <a:r>
              <a:rPr lang="en-GB" sz="3200" dirty="0" smtClean="0">
                <a:solidFill>
                  <a:srgbClr val="7030A0"/>
                </a:solidFill>
                <a:latin typeface="Calibri" pitchFamily="34" charset="0"/>
                <a:ea typeface="ＭＳ Ｐゴシック" charset="0"/>
                <a:cs typeface="ＭＳ Ｐゴシック" charset="0"/>
              </a:rPr>
              <a:t>What is </a:t>
            </a:r>
            <a:r>
              <a:rPr lang="en-GB" sz="3200" dirty="0">
                <a:solidFill>
                  <a:srgbClr val="7030A0"/>
                </a:solidFill>
                <a:latin typeface="Calibri" pitchFamily="34" charset="0"/>
                <a:ea typeface="ＭＳ Ｐゴシック" charset="0"/>
                <a:cs typeface="ＭＳ Ｐゴシック" charset="0"/>
              </a:rPr>
              <a:t>the </a:t>
            </a:r>
            <a:r>
              <a:rPr lang="en-GB" sz="3200" dirty="0" smtClean="0">
                <a:solidFill>
                  <a:srgbClr val="7030A0"/>
                </a:solidFill>
                <a:latin typeface="Calibri" pitchFamily="34" charset="0"/>
                <a:ea typeface="ＭＳ Ｐゴシック" charset="0"/>
                <a:cs typeface="ＭＳ Ｐゴシック" charset="0"/>
              </a:rPr>
              <a:t/>
            </a:r>
            <a:br>
              <a:rPr lang="en-GB" sz="3200" dirty="0" smtClean="0">
                <a:solidFill>
                  <a:srgbClr val="7030A0"/>
                </a:solidFill>
                <a:latin typeface="Calibri" pitchFamily="34" charset="0"/>
                <a:ea typeface="ＭＳ Ｐゴシック" charset="0"/>
                <a:cs typeface="ＭＳ Ｐゴシック" charset="0"/>
              </a:rPr>
            </a:br>
            <a:r>
              <a:rPr lang="en-GB" sz="4000" u="sng" dirty="0" smtClean="0">
                <a:solidFill>
                  <a:srgbClr val="7030A0"/>
                </a:solidFill>
                <a:latin typeface="Calibri" pitchFamily="34" charset="0"/>
                <a:ea typeface="ＭＳ Ｐゴシック" charset="0"/>
                <a:cs typeface="ＭＳ Ｐゴシック" charset="0"/>
              </a:rPr>
              <a:t>T</a:t>
            </a:r>
            <a:r>
              <a:rPr lang="en-GB" sz="3200" dirty="0" smtClean="0">
                <a:solidFill>
                  <a:srgbClr val="7030A0"/>
                </a:solidFill>
                <a:latin typeface="Calibri" pitchFamily="34" charset="0"/>
                <a:ea typeface="ＭＳ Ｐゴシック" charset="0"/>
                <a:cs typeface="ＭＳ Ｐゴシック" charset="0"/>
              </a:rPr>
              <a:t>echnology </a:t>
            </a:r>
            <a:r>
              <a:rPr lang="en-GB" sz="4000" u="sng" dirty="0">
                <a:solidFill>
                  <a:srgbClr val="7030A0"/>
                </a:solidFill>
                <a:latin typeface="Calibri" pitchFamily="34" charset="0"/>
                <a:ea typeface="ＭＳ Ｐゴシック" charset="0"/>
                <a:cs typeface="ＭＳ Ｐゴシック" charset="0"/>
              </a:rPr>
              <a:t>S</a:t>
            </a:r>
            <a:r>
              <a:rPr lang="en-GB" sz="3200" dirty="0">
                <a:solidFill>
                  <a:srgbClr val="7030A0"/>
                </a:solidFill>
                <a:latin typeface="Calibri" pitchFamily="34" charset="0"/>
                <a:ea typeface="ＭＳ Ｐゴシック" charset="0"/>
                <a:cs typeface="ＭＳ Ｐゴシック" charset="0"/>
              </a:rPr>
              <a:t>trategy </a:t>
            </a:r>
            <a:r>
              <a:rPr lang="en-GB" sz="4000" u="sng" dirty="0" smtClean="0">
                <a:solidFill>
                  <a:srgbClr val="7030A0"/>
                </a:solidFill>
                <a:latin typeface="Calibri" pitchFamily="34" charset="0"/>
                <a:ea typeface="ＭＳ Ｐゴシック" charset="0"/>
                <a:cs typeface="ＭＳ Ｐゴシック" charset="0"/>
              </a:rPr>
              <a:t>B</a:t>
            </a:r>
            <a:r>
              <a:rPr lang="en-GB" sz="3200" dirty="0" smtClean="0">
                <a:solidFill>
                  <a:srgbClr val="7030A0"/>
                </a:solidFill>
                <a:latin typeface="Calibri" pitchFamily="34" charset="0"/>
                <a:ea typeface="ＭＳ Ｐゴシック" charset="0"/>
                <a:cs typeface="ＭＳ Ｐゴシック" charset="0"/>
              </a:rPr>
              <a:t>oard</a:t>
            </a:r>
            <a:r>
              <a:rPr lang="en-GB" sz="3200" dirty="0">
                <a:solidFill>
                  <a:srgbClr val="7030A0"/>
                </a:solidFill>
                <a:latin typeface="Calibri" pitchFamily="34" charset="0"/>
                <a:ea typeface="ＭＳ Ｐゴシック" charset="0"/>
                <a:cs typeface="ＭＳ Ｐゴシック" charset="0"/>
              </a:rPr>
              <a:t>?</a:t>
            </a:r>
          </a:p>
        </p:txBody>
      </p:sp>
      <p:sp>
        <p:nvSpPr>
          <p:cNvPr id="30722" name="Content Placeholder 2"/>
          <p:cNvSpPr>
            <a:spLocks noGrp="1"/>
          </p:cNvSpPr>
          <p:nvPr>
            <p:ph idx="1"/>
          </p:nvPr>
        </p:nvSpPr>
        <p:spPr>
          <a:xfrm>
            <a:off x="683568" y="2564904"/>
            <a:ext cx="8460432" cy="3005258"/>
          </a:xfrm>
        </p:spPr>
        <p:txBody>
          <a:bodyPr/>
          <a:lstStyle/>
          <a:p>
            <a:pPr marL="0" indent="0">
              <a:spcBef>
                <a:spcPts val="1800"/>
              </a:spcBef>
              <a:buNone/>
            </a:pPr>
            <a:r>
              <a:rPr lang="en-GB" sz="2400" dirty="0" smtClean="0">
                <a:latin typeface="Calibri" pitchFamily="34" charset="0"/>
                <a:ea typeface="ＭＳ Ｐゴシック" charset="0"/>
                <a:cs typeface="ＭＳ Ｐゴシック" charset="0"/>
              </a:rPr>
              <a:t>UK’s ‘national innovation agency’ </a:t>
            </a:r>
          </a:p>
          <a:p>
            <a:pPr marL="0" indent="0">
              <a:spcBef>
                <a:spcPts val="1800"/>
              </a:spcBef>
              <a:buNone/>
            </a:pPr>
            <a:r>
              <a:rPr lang="en-GB" sz="2400" dirty="0" smtClean="0">
                <a:latin typeface="Calibri" pitchFamily="34" charset="0"/>
                <a:ea typeface="ＭＳ Ｐゴシック" charset="0"/>
                <a:cs typeface="ＭＳ Ｐゴシック" charset="0"/>
              </a:rPr>
              <a:t>Set </a:t>
            </a:r>
            <a:r>
              <a:rPr lang="en-GB" sz="2400" dirty="0">
                <a:latin typeface="Calibri" pitchFamily="34" charset="0"/>
                <a:ea typeface="ＭＳ Ｐゴシック" charset="0"/>
                <a:cs typeface="ＭＳ Ｐゴシック" charset="0"/>
              </a:rPr>
              <a:t>up to invest in business innovation</a:t>
            </a:r>
          </a:p>
          <a:p>
            <a:pPr marL="0" indent="0">
              <a:spcBef>
                <a:spcPts val="1800"/>
              </a:spcBef>
              <a:buNone/>
            </a:pPr>
            <a:r>
              <a:rPr lang="en-GB" sz="2400" dirty="0" smtClean="0">
                <a:latin typeface="Calibri" pitchFamily="34" charset="0"/>
                <a:ea typeface="ＭＳ Ｐゴシック" charset="0"/>
                <a:cs typeface="ＭＳ Ｐゴシック" charset="0"/>
              </a:rPr>
              <a:t>Works across </a:t>
            </a:r>
            <a:r>
              <a:rPr lang="en-GB" sz="2400" dirty="0">
                <a:latin typeface="Calibri" pitchFamily="34" charset="0"/>
                <a:ea typeface="ＭＳ Ｐゴシック" charset="0"/>
                <a:cs typeface="ＭＳ Ｐゴシック" charset="0"/>
              </a:rPr>
              <a:t>business, universities and government</a:t>
            </a:r>
          </a:p>
          <a:p>
            <a:pPr marL="0" indent="0">
              <a:spcBef>
                <a:spcPts val="1800"/>
              </a:spcBef>
              <a:buNone/>
            </a:pPr>
            <a:r>
              <a:rPr lang="en-GB" sz="2400" dirty="0" smtClean="0">
                <a:latin typeface="Calibri" pitchFamily="34" charset="0"/>
                <a:ea typeface="ＭＳ Ｐゴシック" charset="0"/>
                <a:cs typeface="ＭＳ Ｐゴシック" charset="0"/>
              </a:rPr>
              <a:t>19</a:t>
            </a:r>
            <a:r>
              <a:rPr lang="en-GB" sz="2400" dirty="0" smtClean="0">
                <a:latin typeface="Calibri" pitchFamily="34" charset="0"/>
                <a:ea typeface="ＭＳ Ｐゴシック" charset="0"/>
              </a:rPr>
              <a:t>0 people, mostly</a:t>
            </a:r>
            <a:r>
              <a:rPr lang="en-GB" sz="2400" dirty="0" smtClean="0">
                <a:latin typeface="Calibri" pitchFamily="34" charset="0"/>
                <a:ea typeface="ＭＳ Ｐゴシック" charset="0"/>
                <a:cs typeface="ＭＳ Ｐゴシック" charset="0"/>
              </a:rPr>
              <a:t> come </a:t>
            </a:r>
            <a:r>
              <a:rPr lang="en-GB" sz="2400" dirty="0">
                <a:latin typeface="Calibri" pitchFamily="34" charset="0"/>
                <a:ea typeface="ＭＳ Ｐゴシック" charset="0"/>
                <a:cs typeface="ＭＳ Ｐゴシック" charset="0"/>
              </a:rPr>
              <a:t>from business </a:t>
            </a:r>
            <a:r>
              <a:rPr lang="en-GB" sz="2400" dirty="0" smtClean="0">
                <a:latin typeface="Calibri" pitchFamily="34" charset="0"/>
                <a:ea typeface="ＭＳ Ｐゴシック" charset="0"/>
                <a:cs typeface="ＭＳ Ｐゴシック" charset="0"/>
              </a:rPr>
              <a:t>backgrounds</a:t>
            </a:r>
            <a:endParaRPr lang="en-GB" sz="2400" dirty="0">
              <a:latin typeface="Calibri" pitchFamily="34" charset="0"/>
              <a:ea typeface="ＭＳ Ｐゴシック" charset="0"/>
            </a:endParaRPr>
          </a:p>
          <a:p>
            <a:pPr marL="0" indent="0">
              <a:spcBef>
                <a:spcPts val="1800"/>
              </a:spcBef>
              <a:buNone/>
            </a:pPr>
            <a:r>
              <a:rPr lang="en-GB" sz="2400" dirty="0" smtClean="0">
                <a:latin typeface="Calibri" pitchFamily="34" charset="0"/>
                <a:ea typeface="ＭＳ Ｐゴシック" charset="0"/>
                <a:cs typeface="ＭＳ Ｐゴシック" charset="0"/>
              </a:rPr>
              <a:t>Responsible </a:t>
            </a:r>
            <a:r>
              <a:rPr lang="en-GB" sz="2400" dirty="0">
                <a:latin typeface="Calibri" pitchFamily="34" charset="0"/>
                <a:ea typeface="ＭＳ Ｐゴシック" charset="0"/>
                <a:cs typeface="ＭＳ Ｐゴシック" charset="0"/>
              </a:rPr>
              <a:t>for investing </a:t>
            </a:r>
            <a:r>
              <a:rPr lang="en-GB" sz="2400" dirty="0" smtClean="0">
                <a:latin typeface="Calibri" pitchFamily="34" charset="0"/>
                <a:ea typeface="ＭＳ Ｐゴシック" charset="0"/>
                <a:cs typeface="ＭＳ Ｐゴシック" charset="0"/>
              </a:rPr>
              <a:t>c. £400m </a:t>
            </a:r>
            <a:r>
              <a:rPr lang="en-GB" sz="2400" dirty="0">
                <a:latin typeface="Calibri" pitchFamily="34" charset="0"/>
                <a:ea typeface="ＭＳ Ｐゴシック" charset="0"/>
                <a:cs typeface="ＭＳ Ｐゴシック" charset="0"/>
              </a:rPr>
              <a:t>a year </a:t>
            </a:r>
          </a:p>
        </p:txBody>
      </p:sp>
      <p:pic>
        <p:nvPicPr>
          <p:cNvPr id="7" name="Picture 3" descr="North Star House"/>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6012160" y="0"/>
            <a:ext cx="3140659" cy="2093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1000"/>
                                  </p:stCondLst>
                                  <p:childTnLst>
                                    <p:set>
                                      <p:cBhvr>
                                        <p:cTn id="6" dur="1" fill="hold">
                                          <p:stCondLst>
                                            <p:cond delay="0"/>
                                          </p:stCondLst>
                                        </p:cTn>
                                        <p:tgtEl>
                                          <p:spTgt spid="30722">
                                            <p:txEl>
                                              <p:pRg st="0" end="0"/>
                                            </p:txEl>
                                          </p:spTgt>
                                        </p:tgtEl>
                                        <p:attrNameLst>
                                          <p:attrName>style.visibility</p:attrName>
                                        </p:attrNameLst>
                                      </p:cBhvr>
                                      <p:to>
                                        <p:strVal val="visible"/>
                                      </p:to>
                                    </p:set>
                                    <p:animEffect transition="in" filter="blinds(horizontal)">
                                      <p:cBhvr>
                                        <p:cTn id="7" dur="500"/>
                                        <p:tgtEl>
                                          <p:spTgt spid="30722">
                                            <p:txEl>
                                              <p:pRg st="0" end="0"/>
                                            </p:txEl>
                                          </p:spTgt>
                                        </p:tgtEl>
                                      </p:cBhvr>
                                    </p:animEffect>
                                  </p:childTnLst>
                                </p:cTn>
                              </p:par>
                            </p:childTnLst>
                          </p:cTn>
                        </p:par>
                        <p:par>
                          <p:cTn id="8" fill="hold">
                            <p:stCondLst>
                              <p:cond delay="1500"/>
                            </p:stCondLst>
                            <p:childTnLst>
                              <p:par>
                                <p:cTn id="9" presetID="3" presetClass="entr" presetSubtype="10" fill="hold" nodeType="afterEffect">
                                  <p:stCondLst>
                                    <p:cond delay="1000"/>
                                  </p:stCondLst>
                                  <p:childTnLst>
                                    <p:set>
                                      <p:cBhvr>
                                        <p:cTn id="10" dur="1" fill="hold">
                                          <p:stCondLst>
                                            <p:cond delay="0"/>
                                          </p:stCondLst>
                                        </p:cTn>
                                        <p:tgtEl>
                                          <p:spTgt spid="30722">
                                            <p:txEl>
                                              <p:pRg st="1" end="1"/>
                                            </p:txEl>
                                          </p:spTgt>
                                        </p:tgtEl>
                                        <p:attrNameLst>
                                          <p:attrName>style.visibility</p:attrName>
                                        </p:attrNameLst>
                                      </p:cBhvr>
                                      <p:to>
                                        <p:strVal val="visible"/>
                                      </p:to>
                                    </p:set>
                                    <p:animEffect transition="in" filter="blinds(horizontal)">
                                      <p:cBhvr>
                                        <p:cTn id="11" dur="500"/>
                                        <p:tgtEl>
                                          <p:spTgt spid="30722">
                                            <p:txEl>
                                              <p:pRg st="1" end="1"/>
                                            </p:txEl>
                                          </p:spTgt>
                                        </p:tgtEl>
                                      </p:cBhvr>
                                    </p:animEffect>
                                  </p:childTnLst>
                                </p:cTn>
                              </p:par>
                            </p:childTnLst>
                          </p:cTn>
                        </p:par>
                        <p:par>
                          <p:cTn id="12" fill="hold">
                            <p:stCondLst>
                              <p:cond delay="3000"/>
                            </p:stCondLst>
                            <p:childTnLst>
                              <p:par>
                                <p:cTn id="13" presetID="3" presetClass="entr" presetSubtype="10" fill="hold" nodeType="afterEffect">
                                  <p:stCondLst>
                                    <p:cond delay="1000"/>
                                  </p:stCondLst>
                                  <p:childTnLst>
                                    <p:set>
                                      <p:cBhvr>
                                        <p:cTn id="14" dur="1" fill="hold">
                                          <p:stCondLst>
                                            <p:cond delay="0"/>
                                          </p:stCondLst>
                                        </p:cTn>
                                        <p:tgtEl>
                                          <p:spTgt spid="30722">
                                            <p:txEl>
                                              <p:pRg st="2" end="2"/>
                                            </p:txEl>
                                          </p:spTgt>
                                        </p:tgtEl>
                                        <p:attrNameLst>
                                          <p:attrName>style.visibility</p:attrName>
                                        </p:attrNameLst>
                                      </p:cBhvr>
                                      <p:to>
                                        <p:strVal val="visible"/>
                                      </p:to>
                                    </p:set>
                                    <p:animEffect transition="in" filter="blinds(horizontal)">
                                      <p:cBhvr>
                                        <p:cTn id="15" dur="500"/>
                                        <p:tgtEl>
                                          <p:spTgt spid="30722">
                                            <p:txEl>
                                              <p:pRg st="2" end="2"/>
                                            </p:txEl>
                                          </p:spTgt>
                                        </p:tgtEl>
                                      </p:cBhvr>
                                    </p:animEffect>
                                  </p:childTnLst>
                                </p:cTn>
                              </p:par>
                            </p:childTnLst>
                          </p:cTn>
                        </p:par>
                        <p:par>
                          <p:cTn id="16" fill="hold">
                            <p:stCondLst>
                              <p:cond delay="4500"/>
                            </p:stCondLst>
                            <p:childTnLst>
                              <p:par>
                                <p:cTn id="17" presetID="3" presetClass="entr" presetSubtype="10" fill="hold" nodeType="afterEffect">
                                  <p:stCondLst>
                                    <p:cond delay="1000"/>
                                  </p:stCondLst>
                                  <p:childTnLst>
                                    <p:set>
                                      <p:cBhvr>
                                        <p:cTn id="18" dur="1" fill="hold">
                                          <p:stCondLst>
                                            <p:cond delay="0"/>
                                          </p:stCondLst>
                                        </p:cTn>
                                        <p:tgtEl>
                                          <p:spTgt spid="30722">
                                            <p:txEl>
                                              <p:pRg st="3" end="3"/>
                                            </p:txEl>
                                          </p:spTgt>
                                        </p:tgtEl>
                                        <p:attrNameLst>
                                          <p:attrName>style.visibility</p:attrName>
                                        </p:attrNameLst>
                                      </p:cBhvr>
                                      <p:to>
                                        <p:strVal val="visible"/>
                                      </p:to>
                                    </p:set>
                                    <p:animEffect transition="in" filter="blinds(horizontal)">
                                      <p:cBhvr>
                                        <p:cTn id="19" dur="500"/>
                                        <p:tgtEl>
                                          <p:spTgt spid="30722">
                                            <p:txEl>
                                              <p:pRg st="3" end="3"/>
                                            </p:txEl>
                                          </p:spTgt>
                                        </p:tgtEl>
                                      </p:cBhvr>
                                    </p:animEffect>
                                  </p:childTnLst>
                                </p:cTn>
                              </p:par>
                            </p:childTnLst>
                          </p:cTn>
                        </p:par>
                        <p:par>
                          <p:cTn id="20" fill="hold">
                            <p:stCondLst>
                              <p:cond delay="6000"/>
                            </p:stCondLst>
                            <p:childTnLst>
                              <p:par>
                                <p:cTn id="21" presetID="3" presetClass="entr" presetSubtype="10" fill="hold" nodeType="afterEffect">
                                  <p:stCondLst>
                                    <p:cond delay="1000"/>
                                  </p:stCondLst>
                                  <p:childTnLst>
                                    <p:set>
                                      <p:cBhvr>
                                        <p:cTn id="22" dur="1" fill="hold">
                                          <p:stCondLst>
                                            <p:cond delay="0"/>
                                          </p:stCondLst>
                                        </p:cTn>
                                        <p:tgtEl>
                                          <p:spTgt spid="30722">
                                            <p:txEl>
                                              <p:pRg st="4" end="4"/>
                                            </p:txEl>
                                          </p:spTgt>
                                        </p:tgtEl>
                                        <p:attrNameLst>
                                          <p:attrName>style.visibility</p:attrName>
                                        </p:attrNameLst>
                                      </p:cBhvr>
                                      <p:to>
                                        <p:strVal val="visible"/>
                                      </p:to>
                                    </p:set>
                                    <p:animEffect transition="in" filter="blinds(horizontal)">
                                      <p:cBhvr>
                                        <p:cTn id="23" dur="500"/>
                                        <p:tgtEl>
                                          <p:spTgt spid="3072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3"/>
          </p:nvPr>
        </p:nvSpPr>
        <p:spPr>
          <a:xfrm>
            <a:off x="675970" y="1589852"/>
            <a:ext cx="8072494" cy="4143404"/>
          </a:xfrm>
        </p:spPr>
        <p:txBody>
          <a:bodyPr/>
          <a:lstStyle/>
          <a:p>
            <a:pPr marL="0" indent="0">
              <a:buNone/>
            </a:pPr>
            <a:endParaRPr lang="en-GB" sz="3200" dirty="0" smtClean="0">
              <a:solidFill>
                <a:srgbClr val="EEB500"/>
              </a:solidFill>
            </a:endParaRPr>
          </a:p>
          <a:p>
            <a:pPr>
              <a:spcBef>
                <a:spcPts val="1800"/>
              </a:spcBef>
            </a:pPr>
            <a:r>
              <a:rPr lang="en-GB" sz="2400" b="0" dirty="0" smtClean="0">
                <a:solidFill>
                  <a:schemeClr val="tx1"/>
                </a:solidFill>
                <a:latin typeface="Calibri" pitchFamily="34" charset="0"/>
              </a:rPr>
              <a:t>The vision: a network of world-leading centres </a:t>
            </a:r>
          </a:p>
          <a:p>
            <a:pPr>
              <a:spcBef>
                <a:spcPts val="1800"/>
              </a:spcBef>
            </a:pPr>
            <a:r>
              <a:rPr lang="en-GB" sz="2400" b="0" dirty="0" smtClean="0">
                <a:solidFill>
                  <a:schemeClr val="tx1"/>
                </a:solidFill>
                <a:latin typeface="Calibri" pitchFamily="34" charset="0"/>
              </a:rPr>
              <a:t>Bringing research and business together – accelerating commercialisation</a:t>
            </a:r>
          </a:p>
          <a:p>
            <a:pPr>
              <a:spcBef>
                <a:spcPts val="1800"/>
              </a:spcBef>
            </a:pPr>
            <a:r>
              <a:rPr lang="en-GB" sz="2400" b="0" dirty="0" smtClean="0">
                <a:solidFill>
                  <a:schemeClr val="tx1"/>
                </a:solidFill>
                <a:latin typeface="Calibri" pitchFamily="34" charset="0"/>
              </a:rPr>
              <a:t>A £200m investment in the future of the UK economy - for the long term</a:t>
            </a:r>
          </a:p>
          <a:p>
            <a:pPr marL="0" indent="0">
              <a:buNone/>
            </a:pPr>
            <a:endParaRPr lang="en-GB" sz="2000" b="1" dirty="0">
              <a:solidFill>
                <a:srgbClr val="EEB500"/>
              </a:solidFill>
            </a:endParaRPr>
          </a:p>
        </p:txBody>
      </p:sp>
      <p:pic>
        <p:nvPicPr>
          <p:cNvPr id="4" name="Picture 2"/>
          <p:cNvPicPr>
            <a:picLocks noChangeAspect="1" noChangeArrowheads="1"/>
          </p:cNvPicPr>
          <p:nvPr/>
        </p:nvPicPr>
        <p:blipFill>
          <a:blip r:embed="rId3" cstate="print"/>
          <a:srcRect/>
          <a:stretch>
            <a:fillRect/>
          </a:stretch>
        </p:blipFill>
        <p:spPr bwMode="auto">
          <a:xfrm>
            <a:off x="6516216" y="44624"/>
            <a:ext cx="2387839" cy="2444800"/>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a:stretch>
            <a:fillRect/>
          </a:stretch>
        </p:blipFill>
        <p:spPr bwMode="auto">
          <a:xfrm>
            <a:off x="642910" y="500042"/>
            <a:ext cx="3000364" cy="897290"/>
          </a:xfrm>
          <a:prstGeom prst="rect">
            <a:avLst/>
          </a:prstGeom>
          <a:noFill/>
          <a:ln w="9525">
            <a:noFill/>
            <a:miter lim="800000"/>
            <a:headEnd/>
            <a:tailEnd/>
          </a:ln>
          <a:effectLst/>
        </p:spPr>
      </p:pic>
      <p:sp>
        <p:nvSpPr>
          <p:cNvPr id="6" name="Content Placeholder 2"/>
          <p:cNvSpPr txBox="1">
            <a:spLocks/>
          </p:cNvSpPr>
          <p:nvPr/>
        </p:nvSpPr>
        <p:spPr>
          <a:xfrm>
            <a:off x="319831" y="836712"/>
            <a:ext cx="5548313" cy="1785950"/>
          </a:xfrm>
          <a:prstGeom prst="rect">
            <a:avLst/>
          </a:prstGeom>
        </p:spPr>
        <p:txBody>
          <a:bodyPr/>
          <a:lstStyle/>
          <a:p>
            <a:pPr marL="342900" marR="0" lvl="0" indent="-342900" algn="l" defTabSz="914400" rtl="0" eaLnBrk="0" fontAlgn="base" latinLnBrk="0" hangingPunct="0">
              <a:lnSpc>
                <a:spcPct val="100000"/>
              </a:lnSpc>
              <a:spcBef>
                <a:spcPct val="0"/>
              </a:spcBef>
              <a:spcAft>
                <a:spcPct val="0"/>
              </a:spcAft>
              <a:buClrTx/>
              <a:buSzTx/>
              <a:buFontTx/>
              <a:buNone/>
              <a:tabLst/>
              <a:defRPr/>
            </a:pPr>
            <a:r>
              <a:rPr kumimoji="0" lang="en-GB" sz="2800" b="1" i="0" u="none" strike="noStrike" kern="0" cap="none" spc="0" normalizeH="0" baseline="0" noProof="0" smtClean="0">
                <a:ln>
                  <a:noFill/>
                </a:ln>
                <a:solidFill>
                  <a:srgbClr val="FF9933"/>
                </a:solidFill>
                <a:effectLst/>
                <a:uLnTx/>
                <a:uFillTx/>
                <a:latin typeface="+mn-lt"/>
                <a:ea typeface="ＭＳ Ｐゴシック" pitchFamily="-48" charset="-128"/>
                <a:cs typeface="ＭＳ Ｐゴシック" pitchFamily="-65" charset="-128"/>
              </a:rPr>
              <a:t>	</a:t>
            </a:r>
          </a:p>
          <a:p>
            <a:pPr marL="342900" marR="0" lvl="0" indent="-342900" algn="l" defTabSz="914400" rtl="0" eaLnBrk="0" fontAlgn="base" latinLnBrk="0" hangingPunct="0">
              <a:lnSpc>
                <a:spcPct val="100000"/>
              </a:lnSpc>
              <a:spcBef>
                <a:spcPct val="0"/>
              </a:spcBef>
              <a:spcAft>
                <a:spcPct val="0"/>
              </a:spcAft>
              <a:buClrTx/>
              <a:buSzTx/>
              <a:buFontTx/>
              <a:buNone/>
              <a:tabLst/>
              <a:defRPr/>
            </a:pPr>
            <a:r>
              <a:rPr kumimoji="0" lang="en-GB" sz="2800" b="1" i="0" u="none" strike="noStrike" kern="0" cap="none" spc="0" normalizeH="0" baseline="0" noProof="0" smtClean="0">
                <a:ln>
                  <a:noFill/>
                </a:ln>
                <a:solidFill>
                  <a:srgbClr val="FF9933"/>
                </a:solidFill>
                <a:effectLst/>
                <a:uLnTx/>
                <a:uFillTx/>
                <a:latin typeface="+mn-lt"/>
                <a:ea typeface="ＭＳ Ｐゴシック" pitchFamily="-48" charset="-128"/>
                <a:cs typeface="ＭＳ Ｐゴシック" pitchFamily="-65" charset="-128"/>
              </a:rPr>
              <a:t>	</a:t>
            </a:r>
            <a:r>
              <a:rPr kumimoji="0" lang="en-GB" sz="2400" b="1" i="0" u="none" strike="noStrike" kern="0" cap="none" spc="0" normalizeH="0" baseline="0" noProof="0" smtClean="0">
                <a:ln>
                  <a:noFill/>
                </a:ln>
                <a:solidFill>
                  <a:srgbClr val="FF3300"/>
                </a:solidFill>
                <a:effectLst/>
                <a:uLnTx/>
                <a:uFillTx/>
                <a:latin typeface="+mn-lt"/>
                <a:ea typeface="ＭＳ Ｐゴシック" pitchFamily="-48" charset="-128"/>
                <a:cs typeface="ＭＳ Ｐゴシック" pitchFamily="-65" charset="-128"/>
              </a:rPr>
              <a:t>Closing the gap between concept and commercialisation</a:t>
            </a:r>
          </a:p>
          <a:p>
            <a:pPr marL="342900" marR="0" lvl="0" indent="-342900" algn="l" defTabSz="914400" rtl="0" eaLnBrk="0" fontAlgn="base" latinLnBrk="0" hangingPunct="0">
              <a:lnSpc>
                <a:spcPct val="100000"/>
              </a:lnSpc>
              <a:spcBef>
                <a:spcPct val="30000"/>
              </a:spcBef>
              <a:spcAft>
                <a:spcPct val="0"/>
              </a:spcAft>
              <a:buClrTx/>
              <a:buSzTx/>
              <a:buFontTx/>
              <a:buNone/>
              <a:tabLst/>
              <a:defRPr/>
            </a:pPr>
            <a:endParaRPr kumimoji="0" lang="en-GB" sz="2000" b="1" i="0" u="none" strike="noStrike" kern="0" cap="none" spc="0" normalizeH="0" baseline="0" noProof="0" smtClean="0">
              <a:ln>
                <a:noFill/>
              </a:ln>
              <a:solidFill>
                <a:srgbClr val="FF9933"/>
              </a:solidFill>
              <a:effectLst/>
              <a:uLnTx/>
              <a:uFillTx/>
              <a:latin typeface="+mn-lt"/>
              <a:ea typeface="ＭＳ Ｐゴシック" pitchFamily="-48" charset="-128"/>
              <a:cs typeface="ＭＳ Ｐゴシック" pitchFamily="-65" charset="-128"/>
            </a:endParaRPr>
          </a:p>
          <a:p>
            <a:pPr marL="342900" marR="0" lvl="0" indent="-342900" algn="l" defTabSz="914400" rtl="0" eaLnBrk="0" fontAlgn="base" latinLnBrk="0" hangingPunct="0">
              <a:lnSpc>
                <a:spcPct val="100000"/>
              </a:lnSpc>
              <a:spcBef>
                <a:spcPct val="30000"/>
              </a:spcBef>
              <a:spcAft>
                <a:spcPct val="0"/>
              </a:spcAft>
              <a:buClrTx/>
              <a:buSzTx/>
              <a:buFontTx/>
              <a:buNone/>
              <a:tabLst/>
              <a:defRPr/>
            </a:pPr>
            <a:r>
              <a:rPr kumimoji="0" lang="en-GB" sz="2000" b="0" i="0" u="none" strike="noStrike" kern="0" cap="none" spc="0" normalizeH="0" baseline="0" noProof="0" smtClean="0">
                <a:ln>
                  <a:noFill/>
                </a:ln>
                <a:solidFill>
                  <a:srgbClr val="7030A0"/>
                </a:solidFill>
                <a:effectLst/>
                <a:uLnTx/>
                <a:uFillTx/>
                <a:latin typeface="+mn-lt"/>
                <a:ea typeface="ＭＳ Ｐゴシック" pitchFamily="-48" charset="-128"/>
                <a:cs typeface="ＭＳ Ｐゴシック" pitchFamily="-65" charset="-128"/>
              </a:rPr>
              <a:t>    </a:t>
            </a:r>
            <a:endParaRPr kumimoji="0" lang="en-GB" sz="2000" b="1" i="0" u="none" strike="noStrike" kern="0" cap="none" spc="0" normalizeH="0" baseline="0" noProof="0" dirty="0" smtClean="0">
              <a:ln>
                <a:noFill/>
              </a:ln>
              <a:solidFill>
                <a:srgbClr val="111111"/>
              </a:solidFill>
              <a:effectLst/>
              <a:uLnTx/>
              <a:uFillTx/>
              <a:latin typeface="+mn-lt"/>
              <a:ea typeface="ＭＳ Ｐゴシック" pitchFamily="-48" charset="-128"/>
              <a:cs typeface="ＭＳ Ｐゴシック" pitchFamily="-65" charset="-128"/>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4500"/>
                                  </p:stCondLst>
                                  <p:childTnLst>
                                    <p:set>
                                      <p:cBhvr>
                                        <p:cTn id="9" dur="1" fill="hold">
                                          <p:stCondLst>
                                            <p:cond delay="0"/>
                                          </p:stCondLst>
                                        </p:cTn>
                                        <p:tgtEl>
                                          <p:spTgt spid="3">
                                            <p:txEl>
                                              <p:pRg st="2" end="2"/>
                                            </p:txEl>
                                          </p:spTgt>
                                        </p:tgtEl>
                                        <p:attrNameLst>
                                          <p:attrName>style.visibility</p:attrName>
                                        </p:attrNameLst>
                                      </p:cBhvr>
                                      <p:to>
                                        <p:strVal val="visible"/>
                                      </p:to>
                                    </p:set>
                                  </p:childTnLst>
                                </p:cTn>
                              </p:par>
                            </p:childTnLst>
                          </p:cTn>
                        </p:par>
                        <p:par>
                          <p:cTn id="10" fill="hold">
                            <p:stCondLst>
                              <p:cond delay="4500"/>
                            </p:stCondLst>
                            <p:childTnLst>
                              <p:par>
                                <p:cTn id="11" presetID="1" presetClass="entr" presetSubtype="0" fill="hold" nodeType="afterEffect">
                                  <p:stCondLst>
                                    <p:cond delay="500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sz="half" idx="1"/>
          </p:nvPr>
        </p:nvSpPr>
        <p:spPr>
          <a:xfrm>
            <a:off x="-428660" y="2847067"/>
            <a:ext cx="5357850" cy="2670165"/>
          </a:xfrm>
        </p:spPr>
        <p:txBody>
          <a:bodyPr/>
          <a:lstStyle/>
          <a:p>
            <a:pPr marL="1268412" indent="-635000">
              <a:defRPr/>
            </a:pPr>
            <a:r>
              <a:rPr lang="en-GB" sz="2400" dirty="0" smtClean="0">
                <a:solidFill>
                  <a:schemeClr val="tx1"/>
                </a:solidFill>
                <a:latin typeface="Calibri" pitchFamily="34" charset="0"/>
              </a:rPr>
              <a:t>High Value Manufacturing</a:t>
            </a:r>
          </a:p>
          <a:p>
            <a:pPr marL="1268412" indent="-635000">
              <a:defRPr/>
            </a:pPr>
            <a:r>
              <a:rPr lang="en-GB" sz="2400" dirty="0" smtClean="0">
                <a:solidFill>
                  <a:schemeClr val="tx1"/>
                </a:solidFill>
                <a:latin typeface="Calibri" pitchFamily="34" charset="0"/>
              </a:rPr>
              <a:t>Cell Therapy</a:t>
            </a:r>
          </a:p>
          <a:p>
            <a:pPr marL="1268412" indent="-635000">
              <a:defRPr/>
            </a:pPr>
            <a:r>
              <a:rPr lang="en-GB" sz="2400" dirty="0" smtClean="0">
                <a:solidFill>
                  <a:schemeClr val="tx1"/>
                </a:solidFill>
                <a:latin typeface="Calibri" pitchFamily="34" charset="0"/>
              </a:rPr>
              <a:t>Offshore Renewable Energy</a:t>
            </a:r>
          </a:p>
          <a:p>
            <a:pPr marL="1268412" indent="-635000">
              <a:defRPr/>
            </a:pPr>
            <a:r>
              <a:rPr lang="en-GB" sz="2400" dirty="0" smtClean="0">
                <a:solidFill>
                  <a:schemeClr val="tx1"/>
                </a:solidFill>
                <a:latin typeface="Calibri" pitchFamily="34" charset="0"/>
              </a:rPr>
              <a:t>Satellite Applications</a:t>
            </a:r>
          </a:p>
          <a:p>
            <a:endParaRPr lang="en-GB" sz="2400" dirty="0">
              <a:solidFill>
                <a:schemeClr val="tx1"/>
              </a:solidFill>
            </a:endParaRPr>
          </a:p>
        </p:txBody>
      </p:sp>
      <p:sp>
        <p:nvSpPr>
          <p:cNvPr id="12" name="Text Placeholder 10"/>
          <p:cNvSpPr txBox="1">
            <a:spLocks/>
          </p:cNvSpPr>
          <p:nvPr/>
        </p:nvSpPr>
        <p:spPr bwMode="auto">
          <a:xfrm>
            <a:off x="4071934" y="2348880"/>
            <a:ext cx="5357850" cy="29289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spcBef>
                <a:spcPts val="600"/>
              </a:spcBef>
              <a:defRPr/>
            </a:pPr>
            <a:endParaRPr lang="en-GB" sz="2400" b="1" dirty="0" smtClean="0">
              <a:solidFill>
                <a:schemeClr val="tx1">
                  <a:lumMod val="65000"/>
                  <a:lumOff val="35000"/>
                </a:schemeClr>
              </a:solidFill>
              <a:latin typeface="Calibri" pitchFamily="34" charset="0"/>
              <a:ea typeface="Calibri" pitchFamily="34" charset="0"/>
              <a:cs typeface="Times New Roman" pitchFamily="18" charset="0"/>
            </a:endParaRPr>
          </a:p>
          <a:p>
            <a:pPr marL="1268412" indent="-635000" eaLnBrk="0" hangingPunct="0">
              <a:spcBef>
                <a:spcPct val="30000"/>
              </a:spcBef>
              <a:buFontTx/>
              <a:buChar char="•"/>
              <a:defRPr/>
            </a:pPr>
            <a:r>
              <a:rPr lang="en-GB" sz="2400" dirty="0" smtClean="0">
                <a:latin typeface="Calibri" pitchFamily="34" charset="0"/>
                <a:ea typeface="ＭＳ Ｐゴシック" pitchFamily="-65" charset="-128"/>
                <a:cs typeface="ＭＳ Ｐゴシック" pitchFamily="-65" charset="-128"/>
              </a:rPr>
              <a:t>Connected Digital Economy</a:t>
            </a:r>
          </a:p>
          <a:p>
            <a:pPr marL="1268412" marR="0" lvl="0" indent="-635000" defTabSz="914400" eaLnBrk="0" latinLnBrk="0" hangingPunct="0">
              <a:lnSpc>
                <a:spcPct val="100000"/>
              </a:lnSpc>
              <a:spcBef>
                <a:spcPct val="30000"/>
              </a:spcBef>
              <a:buClrTx/>
              <a:buSzTx/>
              <a:buFontTx/>
              <a:buChar char="•"/>
              <a:tabLst/>
              <a:defRPr/>
            </a:pPr>
            <a:r>
              <a:rPr lang="en-GB" sz="2400" dirty="0" smtClean="0">
                <a:solidFill>
                  <a:srgbClr val="00B0F0"/>
                </a:solidFill>
                <a:latin typeface="Calibri" pitchFamily="34" charset="0"/>
                <a:ea typeface="ＭＳ Ｐゴシック" pitchFamily="-65" charset="-128"/>
                <a:cs typeface="ＭＳ Ｐゴシック" pitchFamily="-65" charset="-128"/>
              </a:rPr>
              <a:t>Future cities</a:t>
            </a:r>
          </a:p>
          <a:p>
            <a:pPr marL="1268412" marR="0" lvl="0" indent="-635000" defTabSz="914400" eaLnBrk="0" latinLnBrk="0" hangingPunct="0">
              <a:lnSpc>
                <a:spcPct val="100000"/>
              </a:lnSpc>
              <a:spcBef>
                <a:spcPct val="30000"/>
              </a:spcBef>
              <a:buClrTx/>
              <a:buSzTx/>
              <a:buFontTx/>
              <a:buChar char="•"/>
              <a:tabLst/>
              <a:defRPr/>
            </a:pPr>
            <a:r>
              <a:rPr lang="en-GB" sz="2400" dirty="0" smtClean="0">
                <a:latin typeface="Calibri" pitchFamily="34" charset="0"/>
                <a:ea typeface="ＭＳ Ｐゴシック" pitchFamily="-65" charset="-128"/>
                <a:cs typeface="ＭＳ Ｐゴシック" pitchFamily="-65" charset="-128"/>
              </a:rPr>
              <a:t>Transport systems</a:t>
            </a:r>
            <a:endParaRPr lang="en-GB" sz="2400" dirty="0">
              <a:latin typeface="Calibri" pitchFamily="34" charset="0"/>
              <a:ea typeface="ＭＳ Ｐゴシック" pitchFamily="-65" charset="-128"/>
              <a:cs typeface="ＭＳ Ｐゴシック" pitchFamily="-65" charset="-128"/>
            </a:endParaRPr>
          </a:p>
        </p:txBody>
      </p:sp>
      <p:pic>
        <p:nvPicPr>
          <p:cNvPr id="13" name="Picture 2"/>
          <p:cNvPicPr>
            <a:picLocks noChangeAspect="1" noChangeArrowheads="1"/>
          </p:cNvPicPr>
          <p:nvPr/>
        </p:nvPicPr>
        <p:blipFill>
          <a:blip r:embed="rId3" cstate="print"/>
          <a:srcRect/>
          <a:stretch>
            <a:fillRect/>
          </a:stretch>
        </p:blipFill>
        <p:spPr bwMode="auto">
          <a:xfrm>
            <a:off x="642910" y="500042"/>
            <a:ext cx="3000364" cy="897290"/>
          </a:xfrm>
          <a:prstGeom prst="rect">
            <a:avLst/>
          </a:prstGeom>
          <a:noFill/>
          <a:ln w="9525">
            <a:noFill/>
            <a:miter lim="800000"/>
            <a:headEnd/>
            <a:tailEnd/>
          </a:ln>
          <a:effectLst/>
        </p:spPr>
      </p:pic>
      <p:sp>
        <p:nvSpPr>
          <p:cNvPr id="14" name="Content Placeholder 2"/>
          <p:cNvSpPr>
            <a:spLocks noGrp="1"/>
          </p:cNvSpPr>
          <p:nvPr>
            <p:ph idx="1"/>
          </p:nvPr>
        </p:nvSpPr>
        <p:spPr>
          <a:xfrm>
            <a:off x="319831" y="836712"/>
            <a:ext cx="5548313" cy="1785950"/>
          </a:xfrm>
        </p:spPr>
        <p:txBody>
          <a:bodyPr/>
          <a:lstStyle/>
          <a:p>
            <a:pPr>
              <a:spcBef>
                <a:spcPct val="0"/>
              </a:spcBef>
              <a:buFontTx/>
              <a:buNone/>
            </a:pPr>
            <a:r>
              <a:rPr lang="en-GB" b="1" dirty="0" smtClean="0">
                <a:solidFill>
                  <a:srgbClr val="FF9933"/>
                </a:solidFill>
                <a:ea typeface="ＭＳ Ｐゴシック" pitchFamily="-48" charset="-128"/>
              </a:rPr>
              <a:t>	</a:t>
            </a:r>
          </a:p>
          <a:p>
            <a:pPr>
              <a:spcBef>
                <a:spcPct val="0"/>
              </a:spcBef>
              <a:buFontTx/>
              <a:buNone/>
            </a:pPr>
            <a:r>
              <a:rPr lang="en-GB" b="1" dirty="0" smtClean="0">
                <a:solidFill>
                  <a:srgbClr val="FF9933"/>
                </a:solidFill>
                <a:ea typeface="ＭＳ Ｐゴシック" pitchFamily="-48" charset="-128"/>
              </a:rPr>
              <a:t>	</a:t>
            </a:r>
            <a:r>
              <a:rPr lang="en-GB" sz="2400" b="1" dirty="0" smtClean="0">
                <a:solidFill>
                  <a:srgbClr val="FF3300"/>
                </a:solidFill>
                <a:ea typeface="ＭＳ Ｐゴシック" pitchFamily="-48" charset="-128"/>
              </a:rPr>
              <a:t>Closing the gap between concept and commercialisation</a:t>
            </a:r>
          </a:p>
          <a:p>
            <a:pPr>
              <a:buFontTx/>
              <a:buNone/>
            </a:pPr>
            <a:endParaRPr lang="en-GB" sz="2000" b="1" dirty="0" smtClean="0">
              <a:solidFill>
                <a:srgbClr val="FF9933"/>
              </a:solidFill>
              <a:ea typeface="ＭＳ Ｐゴシック" pitchFamily="-48" charset="-128"/>
            </a:endParaRPr>
          </a:p>
          <a:p>
            <a:pPr>
              <a:buFontTx/>
              <a:buNone/>
            </a:pPr>
            <a:r>
              <a:rPr lang="en-GB" sz="2000" dirty="0" smtClean="0">
                <a:solidFill>
                  <a:srgbClr val="7030A0"/>
                </a:solidFill>
                <a:ea typeface="ＭＳ Ｐゴシック" pitchFamily="-48" charset="-128"/>
              </a:rPr>
              <a:t>    </a:t>
            </a:r>
            <a:endParaRPr lang="en-GB" sz="2000" b="1" dirty="0" smtClean="0">
              <a:ea typeface="ＭＳ Ｐゴシック" pitchFamily="-48" charset="-128"/>
            </a:endParaRPr>
          </a:p>
        </p:txBody>
      </p:sp>
      <p:pic>
        <p:nvPicPr>
          <p:cNvPr id="7" name="Picture 2"/>
          <p:cNvPicPr>
            <a:picLocks noChangeAspect="1" noChangeArrowheads="1"/>
          </p:cNvPicPr>
          <p:nvPr/>
        </p:nvPicPr>
        <p:blipFill>
          <a:blip r:embed="rId4" cstate="print"/>
          <a:srcRect/>
          <a:stretch>
            <a:fillRect/>
          </a:stretch>
        </p:blipFill>
        <p:spPr bwMode="auto">
          <a:xfrm>
            <a:off x="6516216" y="44624"/>
            <a:ext cx="2387839" cy="2444800"/>
          </a:xfrm>
          <a:prstGeom prst="rect">
            <a:avLst/>
          </a:prstGeom>
          <a:noFill/>
          <a:ln w="9525">
            <a:noFill/>
            <a:miter lim="800000"/>
            <a:headEnd/>
            <a:tailEnd/>
          </a:ln>
        </p:spPr>
      </p:pic>
    </p:spTree>
  </p:cSld>
  <p:clrMapOvr>
    <a:masterClrMapping/>
  </p:clrMapOvr>
  <p:transition spd="slow"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7984" y="1052736"/>
            <a:ext cx="4258816" cy="838200"/>
          </a:xfrm>
        </p:spPr>
        <p:txBody>
          <a:bodyPr/>
          <a:lstStyle/>
          <a:p>
            <a:r>
              <a:rPr lang="en-GB" sz="2000" dirty="0" smtClean="0"/>
              <a:t>Materials innovation for a sustainable economy</a:t>
            </a:r>
            <a:endParaRPr lang="en-US" sz="2000" dirty="0"/>
          </a:p>
        </p:txBody>
      </p:sp>
      <p:pic>
        <p:nvPicPr>
          <p:cNvPr id="6" name="Content Placeholder 5" descr="collab r&amp;d.bmp"/>
          <p:cNvPicPr>
            <a:picLocks noGrp="1" noChangeAspect="1"/>
          </p:cNvPicPr>
          <p:nvPr>
            <p:ph sz="half" idx="1"/>
          </p:nvPr>
        </p:nvPicPr>
        <p:blipFill>
          <a:blip r:embed="rId3" cstate="print"/>
          <a:stretch>
            <a:fillRect/>
          </a:stretch>
        </p:blipFill>
        <p:spPr>
          <a:xfrm>
            <a:off x="0" y="0"/>
            <a:ext cx="4038600" cy="1460387"/>
          </a:xfrm>
        </p:spPr>
      </p:pic>
      <p:sp>
        <p:nvSpPr>
          <p:cNvPr id="5" name="Slide Number Placeholder 4"/>
          <p:cNvSpPr>
            <a:spLocks noGrp="1"/>
          </p:cNvSpPr>
          <p:nvPr>
            <p:ph type="sldNum" sz="quarter" idx="12"/>
          </p:nvPr>
        </p:nvSpPr>
        <p:spPr/>
        <p:txBody>
          <a:bodyPr/>
          <a:lstStyle/>
          <a:p>
            <a:fld id="{4E20B403-563A-F54D-8FED-5C7AA7DEA2A5}" type="slidenum">
              <a:rPr lang="en-GB" smtClean="0"/>
              <a:pPr/>
              <a:t>12</a:t>
            </a:fld>
            <a:endParaRPr lang="en-GB" dirty="0"/>
          </a:p>
        </p:txBody>
      </p:sp>
      <p:pic>
        <p:nvPicPr>
          <p:cNvPr id="100354" name="Picture 2"/>
          <p:cNvPicPr>
            <a:picLocks noChangeAspect="1" noChangeArrowheads="1"/>
          </p:cNvPicPr>
          <p:nvPr/>
        </p:nvPicPr>
        <p:blipFill>
          <a:blip r:embed="rId4" cstate="print"/>
          <a:srcRect/>
          <a:stretch>
            <a:fillRect/>
          </a:stretch>
        </p:blipFill>
        <p:spPr bwMode="auto">
          <a:xfrm>
            <a:off x="3491880" y="1988840"/>
            <a:ext cx="5517257" cy="3949512"/>
          </a:xfrm>
          <a:prstGeom prst="rect">
            <a:avLst/>
          </a:prstGeom>
          <a:noFill/>
          <a:ln w="9525">
            <a:noFill/>
            <a:miter lim="800000"/>
            <a:headEnd/>
            <a:tailEnd/>
          </a:ln>
        </p:spPr>
      </p:pic>
      <p:pic>
        <p:nvPicPr>
          <p:cNvPr id="1026" name="Picture 2"/>
          <p:cNvPicPr>
            <a:picLocks noChangeAspect="1" noChangeArrowheads="1"/>
          </p:cNvPicPr>
          <p:nvPr/>
        </p:nvPicPr>
        <p:blipFill>
          <a:blip r:embed="rId5" cstate="print"/>
          <a:srcRect/>
          <a:stretch>
            <a:fillRect/>
          </a:stretch>
        </p:blipFill>
        <p:spPr bwMode="auto">
          <a:xfrm rot="20728869">
            <a:off x="784793" y="2024806"/>
            <a:ext cx="2178242" cy="2808387"/>
          </a:xfrm>
          <a:prstGeom prst="rect">
            <a:avLst/>
          </a:prstGeom>
          <a:noFill/>
          <a:ln w="9525">
            <a:noFill/>
            <a:miter lim="800000"/>
            <a:headEnd/>
            <a:tailEnd/>
          </a:ln>
          <a:effectLst>
            <a:outerShdw blurRad="266700" dist="38100" dir="8100000" sx="103000" sy="103000" algn="tr" rotWithShape="0">
              <a:prstClr val="black">
                <a:alpha val="40000"/>
              </a:prstClr>
            </a:outerShdw>
          </a:effectLst>
        </p:spPr>
      </p:pic>
    </p:spTree>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smart.bmp"/>
          <p:cNvPicPr>
            <a:picLocks noGrp="1" noChangeAspect="1"/>
          </p:cNvPicPr>
          <p:nvPr>
            <p:ph idx="1"/>
          </p:nvPr>
        </p:nvPicPr>
        <p:blipFill>
          <a:blip r:embed="rId3" cstate="print"/>
          <a:srcRect l="29250"/>
          <a:stretch>
            <a:fillRect/>
          </a:stretch>
        </p:blipFill>
        <p:spPr>
          <a:xfrm>
            <a:off x="1389850" y="1988840"/>
            <a:ext cx="7749989" cy="3960440"/>
          </a:xfrm>
        </p:spPr>
      </p:pic>
      <p:sp>
        <p:nvSpPr>
          <p:cNvPr id="4" name="Slide Number Placeholder 3"/>
          <p:cNvSpPr>
            <a:spLocks noGrp="1"/>
          </p:cNvSpPr>
          <p:nvPr>
            <p:ph type="sldNum" sz="quarter" idx="12"/>
          </p:nvPr>
        </p:nvSpPr>
        <p:spPr/>
        <p:txBody>
          <a:bodyPr/>
          <a:lstStyle/>
          <a:p>
            <a:fld id="{31B4E7EA-6ED6-F743-949E-9A0156DA66B2}" type="slidenum">
              <a:rPr lang="en-GB" smtClean="0"/>
              <a:pPr/>
              <a:t>13</a:t>
            </a:fld>
            <a:endParaRPr lang="en-GB" dirty="0"/>
          </a:p>
        </p:txBody>
      </p:sp>
      <p:pic>
        <p:nvPicPr>
          <p:cNvPr id="6" name="Picture 5" descr="smartbanner.bmp"/>
          <p:cNvPicPr>
            <a:picLocks noChangeAspect="1"/>
          </p:cNvPicPr>
          <p:nvPr/>
        </p:nvPicPr>
        <p:blipFill>
          <a:blip r:embed="rId4" cstate="print"/>
          <a:stretch>
            <a:fillRect/>
          </a:stretch>
        </p:blipFill>
        <p:spPr>
          <a:xfrm>
            <a:off x="0" y="0"/>
            <a:ext cx="5580112" cy="2017809"/>
          </a:xfrm>
          <a:prstGeom prst="rect">
            <a:avLst/>
          </a:prstGeom>
        </p:spPr>
      </p:pic>
    </p:spTree>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7030A0"/>
                </a:solidFill>
                <a:latin typeface="Calibri" pitchFamily="34" charset="0"/>
              </a:rPr>
              <a:t>Smart</a:t>
            </a:r>
            <a:endParaRPr lang="en-US" dirty="0" smtClean="0">
              <a:solidFill>
                <a:srgbClr val="7030A0"/>
              </a:solidFill>
              <a:latin typeface="Calibri" pitchFamily="34" charset="0"/>
            </a:endParaRPr>
          </a:p>
        </p:txBody>
      </p:sp>
      <p:sp>
        <p:nvSpPr>
          <p:cNvPr id="3" name="Content Placeholder 2"/>
          <p:cNvSpPr>
            <a:spLocks noGrp="1"/>
          </p:cNvSpPr>
          <p:nvPr>
            <p:ph idx="1"/>
          </p:nvPr>
        </p:nvSpPr>
        <p:spPr/>
        <p:txBody>
          <a:bodyPr/>
          <a:lstStyle/>
          <a:p>
            <a:r>
              <a:rPr lang="en-US" dirty="0" smtClean="0"/>
              <a:t>Funding to small and medium-sized enterprises for R&amp;D projects in science, engineering and technology</a:t>
            </a:r>
          </a:p>
          <a:p>
            <a:r>
              <a:rPr lang="en-US" dirty="0" smtClean="0"/>
              <a:t>Previously known as Grant for Research and Development</a:t>
            </a:r>
          </a:p>
          <a:p>
            <a:r>
              <a:rPr lang="en-US" dirty="0" smtClean="0"/>
              <a:t>Three types of grant are available:</a:t>
            </a:r>
          </a:p>
          <a:p>
            <a:pPr lvl="1"/>
            <a:r>
              <a:rPr lang="en-US" b="1" dirty="0" smtClean="0">
                <a:hlinkClick r:id="" action="ppaction://hlinkfile"/>
              </a:rPr>
              <a:t>Proof of market</a:t>
            </a:r>
            <a:endParaRPr lang="en-US" dirty="0" smtClean="0"/>
          </a:p>
          <a:p>
            <a:pPr lvl="1"/>
            <a:r>
              <a:rPr lang="en-US" b="1" dirty="0" smtClean="0">
                <a:hlinkClick r:id="" action="ppaction://hlinkfile"/>
              </a:rPr>
              <a:t>Proof of concept</a:t>
            </a:r>
            <a:endParaRPr lang="en-US" dirty="0" smtClean="0"/>
          </a:p>
          <a:p>
            <a:pPr lvl="1"/>
            <a:r>
              <a:rPr lang="en-US" b="1" dirty="0" smtClean="0">
                <a:hlinkClick r:id="" action="ppaction://hlinkfile"/>
              </a:rPr>
              <a:t>Development of prototype</a:t>
            </a:r>
            <a:r>
              <a:rPr lang="en-US" b="1" dirty="0" smtClean="0"/>
              <a:t> </a:t>
            </a:r>
            <a:endParaRPr lang="en-US" dirty="0" smtClean="0"/>
          </a:p>
          <a:p>
            <a:endParaRPr lang="en-US" dirty="0"/>
          </a:p>
        </p:txBody>
      </p:sp>
      <p:sp>
        <p:nvSpPr>
          <p:cNvPr id="4" name="Slide Number Placeholder 3"/>
          <p:cNvSpPr>
            <a:spLocks noGrp="1"/>
          </p:cNvSpPr>
          <p:nvPr>
            <p:ph type="sldNum" sz="quarter" idx="12"/>
          </p:nvPr>
        </p:nvSpPr>
        <p:spPr/>
        <p:txBody>
          <a:bodyPr/>
          <a:lstStyle/>
          <a:p>
            <a:fld id="{31B4E7EA-6ED6-F743-949E-9A0156DA66B2}" type="slidenum">
              <a:rPr lang="en-GB" smtClean="0"/>
              <a:pPr/>
              <a:t>14</a:t>
            </a:fld>
            <a:endParaRPr lang="en-GB" dirty="0"/>
          </a:p>
        </p:txBody>
      </p:sp>
    </p:spTree>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5868144" y="-1"/>
            <a:ext cx="3275856" cy="1202853"/>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Proof of market grant</a:t>
            </a:r>
            <a:br>
              <a:rPr lang="en-US" dirty="0" smtClean="0"/>
            </a:br>
            <a:endParaRPr lang="en-US" dirty="0"/>
          </a:p>
        </p:txBody>
      </p:sp>
      <p:sp>
        <p:nvSpPr>
          <p:cNvPr id="3" name="Content Placeholder 2"/>
          <p:cNvSpPr>
            <a:spLocks noGrp="1"/>
          </p:cNvSpPr>
          <p:nvPr>
            <p:ph idx="1"/>
          </p:nvPr>
        </p:nvSpPr>
        <p:spPr>
          <a:xfrm>
            <a:off x="457200" y="1052736"/>
            <a:ext cx="8229600" cy="4446242"/>
          </a:xfrm>
        </p:spPr>
        <p:txBody>
          <a:bodyPr/>
          <a:lstStyle/>
          <a:p>
            <a:r>
              <a:rPr lang="en-US" dirty="0" smtClean="0"/>
              <a:t>Enables companies to assess the commercial viability of a project, through:</a:t>
            </a:r>
          </a:p>
          <a:p>
            <a:pPr lvl="1"/>
            <a:r>
              <a:rPr lang="en-US" dirty="0" smtClean="0"/>
              <a:t>Market research</a:t>
            </a:r>
          </a:p>
          <a:p>
            <a:pPr lvl="1"/>
            <a:r>
              <a:rPr lang="en-US" dirty="0" smtClean="0"/>
              <a:t>Market testing and competitor analysis</a:t>
            </a:r>
          </a:p>
          <a:p>
            <a:pPr lvl="1"/>
            <a:r>
              <a:rPr lang="en-US" dirty="0" smtClean="0"/>
              <a:t>Intellectual property position</a:t>
            </a:r>
          </a:p>
          <a:p>
            <a:pPr lvl="1"/>
            <a:r>
              <a:rPr lang="en-US" dirty="0" smtClean="0"/>
              <a:t>Initial planning to take the project to </a:t>
            </a:r>
            <a:r>
              <a:rPr lang="en-US" dirty="0" err="1" smtClean="0"/>
              <a:t>commercialisation</a:t>
            </a:r>
            <a:r>
              <a:rPr lang="en-US" dirty="0" smtClean="0"/>
              <a:t>, including assessing costs, timescales and funding requirements</a:t>
            </a:r>
          </a:p>
          <a:p>
            <a:pPr lvl="1">
              <a:buNone/>
            </a:pPr>
            <a:endParaRPr lang="en-US" dirty="0" smtClean="0"/>
          </a:p>
          <a:p>
            <a:pPr marL="0" indent="0">
              <a:buNone/>
            </a:pPr>
            <a:r>
              <a:rPr lang="en-US" sz="2400" dirty="0" smtClean="0"/>
              <a:t>Projects will last up to 9 months, have a maximum grant of £25k, and up to 60% of total project costs may be funded.</a:t>
            </a:r>
            <a:r>
              <a:rPr lang="en-US" dirty="0" smtClean="0"/>
              <a:t/>
            </a:r>
            <a:br>
              <a:rPr lang="en-US" dirty="0" smtClean="0"/>
            </a:br>
            <a:endParaRPr lang="en-US" dirty="0" smtClean="0"/>
          </a:p>
          <a:p>
            <a:endParaRPr lang="en-US" dirty="0"/>
          </a:p>
        </p:txBody>
      </p:sp>
      <p:sp>
        <p:nvSpPr>
          <p:cNvPr id="4" name="Slide Number Placeholder 3"/>
          <p:cNvSpPr>
            <a:spLocks noGrp="1"/>
          </p:cNvSpPr>
          <p:nvPr>
            <p:ph type="sldNum" sz="quarter" idx="12"/>
          </p:nvPr>
        </p:nvSpPr>
        <p:spPr/>
        <p:txBody>
          <a:bodyPr/>
          <a:lstStyle/>
          <a:p>
            <a:fld id="{31B4E7EA-6ED6-F743-949E-9A0156DA66B2}" type="slidenum">
              <a:rPr lang="en-GB" smtClean="0"/>
              <a:pPr/>
              <a:t>15</a:t>
            </a:fld>
            <a:endParaRPr lang="en-GB" dirty="0"/>
          </a:p>
        </p:txBody>
      </p:sp>
      <p:sp>
        <p:nvSpPr>
          <p:cNvPr id="6" name="Rectangle 5"/>
          <p:cNvSpPr/>
          <p:nvPr/>
        </p:nvSpPr>
        <p:spPr>
          <a:xfrm>
            <a:off x="395536" y="4725144"/>
            <a:ext cx="8352928" cy="1080120"/>
          </a:xfrm>
          <a:prstGeom prst="rect">
            <a:avLst/>
          </a:prstGeom>
          <a:noFill/>
          <a:ln w="28575">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6228184" y="-1"/>
            <a:ext cx="2915816" cy="1093431"/>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Proof of concept grant</a:t>
            </a:r>
            <a:br>
              <a:rPr lang="en-US" dirty="0" smtClean="0"/>
            </a:br>
            <a:endParaRPr lang="en-US" dirty="0"/>
          </a:p>
        </p:txBody>
      </p:sp>
      <p:sp>
        <p:nvSpPr>
          <p:cNvPr id="3" name="Content Placeholder 2"/>
          <p:cNvSpPr>
            <a:spLocks noGrp="1"/>
          </p:cNvSpPr>
          <p:nvPr>
            <p:ph idx="1"/>
          </p:nvPr>
        </p:nvSpPr>
        <p:spPr>
          <a:xfrm>
            <a:off x="457200" y="908720"/>
            <a:ext cx="8229600" cy="4248472"/>
          </a:xfrm>
        </p:spPr>
        <p:txBody>
          <a:bodyPr/>
          <a:lstStyle/>
          <a:p>
            <a:r>
              <a:rPr lang="en-US" sz="2400" dirty="0" smtClean="0"/>
              <a:t>To explore the technical feasibility and commercial potential of a new technology, product or process, including:</a:t>
            </a:r>
          </a:p>
          <a:p>
            <a:pPr lvl="1"/>
            <a:r>
              <a:rPr lang="en-US" dirty="0" smtClean="0"/>
              <a:t>Initial feasibility studies</a:t>
            </a:r>
          </a:p>
          <a:p>
            <a:pPr lvl="1"/>
            <a:r>
              <a:rPr lang="en-US" dirty="0" smtClean="0"/>
              <a:t>Basic prototyping</a:t>
            </a:r>
          </a:p>
          <a:p>
            <a:pPr lvl="1"/>
            <a:r>
              <a:rPr lang="en-US" dirty="0" smtClean="0"/>
              <a:t>Specialist testing and/or demonstration to provide basic proof of technical feasibility</a:t>
            </a:r>
          </a:p>
          <a:p>
            <a:pPr lvl="1"/>
            <a:r>
              <a:rPr lang="en-US" dirty="0" smtClean="0"/>
              <a:t>Intellectual property protection</a:t>
            </a:r>
          </a:p>
          <a:p>
            <a:pPr lvl="1"/>
            <a:r>
              <a:rPr lang="en-US" dirty="0" smtClean="0"/>
              <a:t>Investigation of production and assembly options.</a:t>
            </a:r>
          </a:p>
          <a:p>
            <a:r>
              <a:rPr lang="en-US" sz="2400" dirty="0" smtClean="0"/>
              <a:t>Also includes pre-clinical research studies </a:t>
            </a:r>
          </a:p>
          <a:p>
            <a:pPr marL="0" indent="0">
              <a:buNone/>
            </a:pPr>
            <a:r>
              <a:rPr lang="en-US" sz="2400" dirty="0" smtClean="0"/>
              <a:t>Up to 18 months, maximum grant £100k, up to 60% funded.</a:t>
            </a:r>
            <a:r>
              <a:rPr lang="en-US" dirty="0" smtClean="0"/>
              <a:t/>
            </a:r>
            <a:br>
              <a:rPr lang="en-US" dirty="0" smtClean="0"/>
            </a:br>
            <a:endParaRPr lang="en-US" dirty="0" smtClean="0"/>
          </a:p>
          <a:p>
            <a:endParaRPr lang="en-US" dirty="0"/>
          </a:p>
        </p:txBody>
      </p:sp>
      <p:sp>
        <p:nvSpPr>
          <p:cNvPr id="4" name="Slide Number Placeholder 3"/>
          <p:cNvSpPr>
            <a:spLocks noGrp="1"/>
          </p:cNvSpPr>
          <p:nvPr>
            <p:ph type="sldNum" sz="quarter" idx="12"/>
          </p:nvPr>
        </p:nvSpPr>
        <p:spPr/>
        <p:txBody>
          <a:bodyPr/>
          <a:lstStyle/>
          <a:p>
            <a:fld id="{31B4E7EA-6ED6-F743-949E-9A0156DA66B2}" type="slidenum">
              <a:rPr lang="en-GB" smtClean="0"/>
              <a:pPr/>
              <a:t>16</a:t>
            </a:fld>
            <a:endParaRPr lang="en-GB" dirty="0"/>
          </a:p>
        </p:txBody>
      </p:sp>
      <p:sp>
        <p:nvSpPr>
          <p:cNvPr id="6" name="Rectangle 5"/>
          <p:cNvSpPr/>
          <p:nvPr/>
        </p:nvSpPr>
        <p:spPr>
          <a:xfrm>
            <a:off x="395536" y="5013176"/>
            <a:ext cx="8352928" cy="1080120"/>
          </a:xfrm>
          <a:prstGeom prst="rect">
            <a:avLst/>
          </a:prstGeom>
          <a:noFill/>
          <a:ln w="28575">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838200"/>
          </a:xfrm>
        </p:spPr>
        <p:txBody>
          <a:bodyPr/>
          <a:lstStyle/>
          <a:p>
            <a:r>
              <a:rPr lang="en-US" dirty="0" smtClean="0"/>
              <a:t/>
            </a:r>
            <a:br>
              <a:rPr lang="en-US" dirty="0" smtClean="0"/>
            </a:br>
            <a:r>
              <a:rPr lang="en-US" dirty="0" smtClean="0"/>
              <a:t>Development of prototype </a:t>
            </a:r>
            <a:br>
              <a:rPr lang="en-US" dirty="0" smtClean="0"/>
            </a:br>
            <a:r>
              <a:rPr lang="en-US" dirty="0" smtClean="0"/>
              <a:t>grant</a:t>
            </a:r>
            <a:br>
              <a:rPr lang="en-US" dirty="0" smtClean="0"/>
            </a:br>
            <a:endParaRPr lang="en-US" dirty="0"/>
          </a:p>
        </p:txBody>
      </p:sp>
      <p:sp>
        <p:nvSpPr>
          <p:cNvPr id="3" name="Content Placeholder 2"/>
          <p:cNvSpPr>
            <a:spLocks noGrp="1"/>
          </p:cNvSpPr>
          <p:nvPr>
            <p:ph idx="1"/>
          </p:nvPr>
        </p:nvSpPr>
        <p:spPr>
          <a:xfrm>
            <a:off x="457200" y="1340768"/>
            <a:ext cx="8229600" cy="4446242"/>
          </a:xfrm>
        </p:spPr>
        <p:txBody>
          <a:bodyPr/>
          <a:lstStyle/>
          <a:p>
            <a:r>
              <a:rPr lang="en-US" dirty="0" smtClean="0"/>
              <a:t>Used to develop a technologically innovative product, service or industrial process, such as:</a:t>
            </a:r>
          </a:p>
          <a:p>
            <a:r>
              <a:rPr lang="en-US" dirty="0" smtClean="0"/>
              <a:t>Small demonstrators</a:t>
            </a:r>
          </a:p>
          <a:p>
            <a:r>
              <a:rPr lang="en-US" dirty="0" smtClean="0"/>
              <a:t>Intellectual property protection</a:t>
            </a:r>
          </a:p>
          <a:p>
            <a:r>
              <a:rPr lang="en-US" dirty="0" smtClean="0"/>
              <a:t>Trials and testing, including clinical</a:t>
            </a:r>
          </a:p>
          <a:p>
            <a:r>
              <a:rPr lang="en-US" dirty="0" smtClean="0"/>
              <a:t>Market testing</a:t>
            </a:r>
          </a:p>
          <a:p>
            <a:endParaRPr lang="en-US" sz="1000" dirty="0" smtClean="0"/>
          </a:p>
          <a:p>
            <a:pPr marL="0" indent="0">
              <a:buNone/>
            </a:pPr>
            <a:r>
              <a:rPr lang="en-US" sz="2400" dirty="0" smtClean="0"/>
              <a:t>Up to 2 years, maximum grant of £250k; up to 35% of total project costs for medium enterprises, or up to 45% for small and micro enterprises.</a:t>
            </a:r>
            <a:r>
              <a:rPr lang="en-US" dirty="0" smtClean="0"/>
              <a:t/>
            </a:r>
            <a:br>
              <a:rPr lang="en-US" dirty="0" smtClean="0"/>
            </a:br>
            <a:endParaRPr lang="en-US" dirty="0" smtClean="0"/>
          </a:p>
          <a:p>
            <a:endParaRPr lang="en-US" dirty="0"/>
          </a:p>
        </p:txBody>
      </p:sp>
      <p:sp>
        <p:nvSpPr>
          <p:cNvPr id="4" name="Slide Number Placeholder 3"/>
          <p:cNvSpPr>
            <a:spLocks noGrp="1"/>
          </p:cNvSpPr>
          <p:nvPr>
            <p:ph type="sldNum" sz="quarter" idx="12"/>
          </p:nvPr>
        </p:nvSpPr>
        <p:spPr/>
        <p:txBody>
          <a:bodyPr/>
          <a:lstStyle/>
          <a:p>
            <a:fld id="{31B4E7EA-6ED6-F743-949E-9A0156DA66B2}" type="slidenum">
              <a:rPr lang="en-GB" smtClean="0"/>
              <a:pPr/>
              <a:t>17</a:t>
            </a:fld>
            <a:endParaRPr lang="en-GB" dirty="0"/>
          </a:p>
        </p:txBody>
      </p:sp>
      <p:pic>
        <p:nvPicPr>
          <p:cNvPr id="3074" name="Picture 2"/>
          <p:cNvPicPr>
            <a:picLocks noChangeAspect="1" noChangeArrowheads="1"/>
          </p:cNvPicPr>
          <p:nvPr/>
        </p:nvPicPr>
        <p:blipFill>
          <a:blip r:embed="rId3" cstate="print"/>
          <a:srcRect/>
          <a:stretch>
            <a:fillRect/>
          </a:stretch>
        </p:blipFill>
        <p:spPr bwMode="auto">
          <a:xfrm>
            <a:off x="6016067" y="0"/>
            <a:ext cx="3127933" cy="1268760"/>
          </a:xfrm>
          <a:prstGeom prst="rect">
            <a:avLst/>
          </a:prstGeom>
          <a:noFill/>
          <a:ln w="9525">
            <a:noFill/>
            <a:miter lim="800000"/>
            <a:headEnd/>
            <a:tailEnd/>
          </a:ln>
        </p:spPr>
      </p:pic>
      <p:sp>
        <p:nvSpPr>
          <p:cNvPr id="6" name="Rectangle 5"/>
          <p:cNvSpPr/>
          <p:nvPr/>
        </p:nvSpPr>
        <p:spPr>
          <a:xfrm>
            <a:off x="395536" y="4437112"/>
            <a:ext cx="8352928" cy="1296144"/>
          </a:xfrm>
          <a:prstGeom prst="rect">
            <a:avLst/>
          </a:prstGeom>
          <a:noFill/>
          <a:ln w="28575">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6" descr="frontslide.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051" name="Text Box 3"/>
          <p:cNvSpPr txBox="1">
            <a:spLocks noChangeArrowheads="1"/>
          </p:cNvSpPr>
          <p:nvPr/>
        </p:nvSpPr>
        <p:spPr bwMode="auto">
          <a:xfrm>
            <a:off x="685800" y="1905000"/>
            <a:ext cx="5045075" cy="2989263"/>
          </a:xfrm>
          <a:prstGeom prst="rect">
            <a:avLst/>
          </a:prstGeom>
          <a:noFill/>
          <a:ln w="9525">
            <a:noFill/>
            <a:miter lim="800000"/>
            <a:headEnd/>
            <a:tailEnd/>
          </a:ln>
        </p:spPr>
        <p:txBody>
          <a:bodyPr lIns="0" rIns="0">
            <a:spAutoFit/>
          </a:bodyPr>
          <a:lstStyle/>
          <a:p>
            <a:pPr defTabSz="457200"/>
            <a:r>
              <a:rPr lang="en-US" sz="3800" b="1">
                <a:solidFill>
                  <a:srgbClr val="CC0000"/>
                </a:solidFill>
                <a:latin typeface="Arial" charset="0"/>
                <a:cs typeface="Arial" charset="0"/>
              </a:rPr>
              <a:t>Knowledge Transfer Partnerships (KTP)</a:t>
            </a:r>
          </a:p>
          <a:p>
            <a:pPr defTabSz="457200"/>
            <a:endParaRPr lang="en-GB" sz="3800" b="1">
              <a:solidFill>
                <a:srgbClr val="CC0000"/>
              </a:solidFill>
              <a:latin typeface="Arial" charset="0"/>
              <a:cs typeface="Arial" charset="0"/>
            </a:endParaRPr>
          </a:p>
          <a:p>
            <a:pPr defTabSz="457200"/>
            <a:endParaRPr lang="en-GB" sz="3800" b="1">
              <a:solidFill>
                <a:srgbClr val="CC0000"/>
              </a:solidFill>
              <a:latin typeface="Arial" charset="0"/>
              <a:cs typeface="Arial" charset="0"/>
            </a:endParaRPr>
          </a:p>
          <a:p>
            <a:pPr defTabSz="457200"/>
            <a:endParaRPr lang="en-US" sz="3800" b="1">
              <a:solidFill>
                <a:srgbClr val="CC0000"/>
              </a:solidFill>
              <a:latin typeface="Arial" charset="0"/>
              <a:cs typeface="Arial" charset="0"/>
            </a:endParaRPr>
          </a:p>
        </p:txBody>
      </p:sp>
      <p:sp>
        <p:nvSpPr>
          <p:cNvPr id="2052" name="Text Box 4"/>
          <p:cNvSpPr txBox="1">
            <a:spLocks noChangeArrowheads="1"/>
          </p:cNvSpPr>
          <p:nvPr/>
        </p:nvSpPr>
        <p:spPr bwMode="auto">
          <a:xfrm>
            <a:off x="685800" y="3429000"/>
            <a:ext cx="4648200" cy="596900"/>
          </a:xfrm>
          <a:prstGeom prst="rect">
            <a:avLst/>
          </a:prstGeom>
          <a:noFill/>
          <a:ln w="9525">
            <a:noFill/>
            <a:miter lim="800000"/>
            <a:headEnd/>
            <a:tailEnd/>
          </a:ln>
        </p:spPr>
        <p:txBody>
          <a:bodyPr lIns="0" rIns="0">
            <a:spAutoFit/>
          </a:bodyPr>
          <a:lstStyle/>
          <a:p>
            <a:pPr defTabSz="457200" eaLnBrk="0" hangingPunct="0">
              <a:lnSpc>
                <a:spcPct val="110000"/>
              </a:lnSpc>
            </a:pPr>
            <a:r>
              <a:rPr lang="en-US" sz="1500">
                <a:solidFill>
                  <a:srgbClr val="262727"/>
                </a:solidFill>
                <a:latin typeface="Arial" charset="0"/>
              </a:rPr>
              <a:t>Providing resources and expertise through academic collaboration to address businesses’ strategic needs</a:t>
            </a:r>
          </a:p>
        </p:txBody>
      </p:sp>
      <p:cxnSp>
        <p:nvCxnSpPr>
          <p:cNvPr id="6" name="Straight Connector 5"/>
          <p:cNvCxnSpPr/>
          <p:nvPr/>
        </p:nvCxnSpPr>
        <p:spPr>
          <a:xfrm>
            <a:off x="685800" y="3351213"/>
            <a:ext cx="4648200" cy="1587"/>
          </a:xfrm>
          <a:prstGeom prst="line">
            <a:avLst/>
          </a:prstGeom>
          <a:ln w="12700" cap="flat" cmpd="sng" algn="ctr">
            <a:solidFill>
              <a:srgbClr val="CC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4"/>
          <p:cNvSpPr txBox="1">
            <a:spLocks noChangeArrowheads="1"/>
          </p:cNvSpPr>
          <p:nvPr/>
        </p:nvSpPr>
        <p:spPr bwMode="auto">
          <a:xfrm>
            <a:off x="533400" y="1462308"/>
            <a:ext cx="8077200" cy="3933384"/>
          </a:xfrm>
          <a:prstGeom prst="rect">
            <a:avLst/>
          </a:prstGeom>
          <a:noFill/>
          <a:ln w="9525">
            <a:noFill/>
            <a:miter lim="800000"/>
            <a:headEnd/>
            <a:tailEnd/>
          </a:ln>
        </p:spPr>
        <p:txBody>
          <a:bodyPr>
            <a:spAutoFit/>
          </a:bodyPr>
          <a:lstStyle/>
          <a:p>
            <a:pPr eaLnBrk="0" hangingPunct="0">
              <a:lnSpc>
                <a:spcPct val="130000"/>
              </a:lnSpc>
            </a:pPr>
            <a:r>
              <a:rPr lang="en-GB" sz="2400" dirty="0">
                <a:solidFill>
                  <a:schemeClr val="tx1"/>
                </a:solidFill>
              </a:rPr>
              <a:t>Knowledge Transfer Partnerships (</a:t>
            </a:r>
            <a:r>
              <a:rPr lang="en-GB" sz="2400" dirty="0" err="1">
                <a:solidFill>
                  <a:schemeClr val="tx1"/>
                </a:solidFill>
              </a:rPr>
              <a:t>KTP</a:t>
            </a:r>
            <a:r>
              <a:rPr lang="en-GB" sz="2400" dirty="0">
                <a:solidFill>
                  <a:schemeClr val="tx1"/>
                </a:solidFill>
              </a:rPr>
              <a:t>)  are  partnerships involving a </a:t>
            </a:r>
            <a:r>
              <a:rPr lang="en-GB" sz="2400" dirty="0" smtClean="0">
                <a:solidFill>
                  <a:schemeClr val="tx1"/>
                </a:solidFill>
              </a:rPr>
              <a:t>company, </a:t>
            </a:r>
            <a:r>
              <a:rPr lang="en-GB" sz="2400" dirty="0">
                <a:solidFill>
                  <a:schemeClr val="tx1"/>
                </a:solidFill>
              </a:rPr>
              <a:t>a knowledge base and </a:t>
            </a:r>
            <a:r>
              <a:rPr lang="en-GB" sz="2400" dirty="0" smtClean="0">
                <a:solidFill>
                  <a:schemeClr val="tx1"/>
                </a:solidFill>
              </a:rPr>
              <a:t>a </a:t>
            </a:r>
            <a:r>
              <a:rPr lang="en-GB" sz="2400" dirty="0">
                <a:solidFill>
                  <a:schemeClr val="tx1"/>
                </a:solidFill>
              </a:rPr>
              <a:t>recently qualified person to carry out a strategic project with benefits to all parties. </a:t>
            </a:r>
          </a:p>
          <a:p>
            <a:pPr eaLnBrk="0" hangingPunct="0">
              <a:lnSpc>
                <a:spcPct val="130000"/>
              </a:lnSpc>
            </a:pPr>
            <a:endParaRPr lang="en-GB" sz="2400" dirty="0">
              <a:solidFill>
                <a:schemeClr val="tx1"/>
              </a:solidFill>
            </a:endParaRPr>
          </a:p>
          <a:p>
            <a:pPr eaLnBrk="0" hangingPunct="0">
              <a:lnSpc>
                <a:spcPct val="130000"/>
              </a:lnSpc>
            </a:pPr>
            <a:r>
              <a:rPr lang="en-GB" sz="2400" dirty="0">
                <a:solidFill>
                  <a:schemeClr val="tx1"/>
                </a:solidFill>
              </a:rPr>
              <a:t>A different form of University </a:t>
            </a:r>
            <a:r>
              <a:rPr lang="en-GB" sz="2400" dirty="0" smtClean="0">
                <a:solidFill>
                  <a:schemeClr val="tx1"/>
                </a:solidFill>
              </a:rPr>
              <a:t>– Industry </a:t>
            </a:r>
            <a:r>
              <a:rPr lang="en-GB" sz="2400" dirty="0">
                <a:solidFill>
                  <a:schemeClr val="tx1"/>
                </a:solidFill>
              </a:rPr>
              <a:t>engagement </a:t>
            </a:r>
          </a:p>
          <a:p>
            <a:pPr eaLnBrk="0" hangingPunct="0">
              <a:lnSpc>
                <a:spcPct val="130000"/>
              </a:lnSpc>
            </a:pPr>
            <a:endParaRPr lang="en-GB" sz="2400" dirty="0">
              <a:solidFill>
                <a:schemeClr val="tx1"/>
              </a:solidFill>
            </a:endParaRPr>
          </a:p>
          <a:p>
            <a:pPr eaLnBrk="0" hangingPunct="0">
              <a:lnSpc>
                <a:spcPct val="130000"/>
              </a:lnSpc>
            </a:pPr>
            <a:endParaRPr lang="en-US" sz="2400" dirty="0">
              <a:solidFill>
                <a:schemeClr val="tx1"/>
              </a:solidFill>
              <a:latin typeface="Arial" charset="0"/>
              <a:cs typeface="Times New Roman" pitchFamily="18" charset="0"/>
            </a:endParaRPr>
          </a:p>
        </p:txBody>
      </p:sp>
      <p:sp>
        <p:nvSpPr>
          <p:cNvPr id="4" name="Title 1"/>
          <p:cNvSpPr txBox="1">
            <a:spLocks/>
          </p:cNvSpPr>
          <p:nvPr/>
        </p:nvSpPr>
        <p:spPr>
          <a:xfrm>
            <a:off x="457200" y="548680"/>
            <a:ext cx="8229600" cy="8382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GB" sz="3200" b="1" dirty="0" smtClean="0">
                <a:solidFill>
                  <a:srgbClr val="0046A4"/>
                </a:solidFill>
                <a:cs typeface="ＭＳ Ｐゴシック" charset="0"/>
              </a:rPr>
              <a:t>What is </a:t>
            </a:r>
            <a:r>
              <a:rPr lang="en-GB" sz="3200" b="1" dirty="0" err="1" smtClean="0">
                <a:solidFill>
                  <a:srgbClr val="0046A4"/>
                </a:solidFill>
                <a:cs typeface="ＭＳ Ｐゴシック" charset="0"/>
              </a:rPr>
              <a:t>KTP</a:t>
            </a:r>
            <a:r>
              <a:rPr lang="en-GB" sz="3200" b="1" dirty="0" smtClean="0">
                <a:solidFill>
                  <a:srgbClr val="0046A4"/>
                </a:solidFill>
                <a:cs typeface="ＭＳ Ｐゴシック" charset="0"/>
              </a:rPr>
              <a:t>?</a:t>
            </a:r>
            <a:endParaRPr lang="en-US" sz="3200" b="1" dirty="0">
              <a:solidFill>
                <a:srgbClr val="0046A4"/>
              </a:solidFill>
              <a:cs typeface="ＭＳ Ｐゴシック"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rot="511146">
            <a:off x="6177463" y="179536"/>
            <a:ext cx="2703613" cy="3751480"/>
          </a:xfrm>
          <a:prstGeom prst="rect">
            <a:avLst/>
          </a:prstGeom>
          <a:noFill/>
          <a:ln w="9525">
            <a:noFill/>
            <a:miter lim="800000"/>
            <a:headEnd/>
            <a:tailEnd/>
          </a:ln>
          <a:effectLst>
            <a:outerShdw blurRad="330200" dist="38100" sx="103000" sy="103000" algn="l" rotWithShape="0">
              <a:prstClr val="black">
                <a:alpha val="40000"/>
              </a:prstClr>
            </a:outerShdw>
          </a:effectLst>
        </p:spPr>
      </p:pic>
      <p:sp>
        <p:nvSpPr>
          <p:cNvPr id="7" name="Rectangle 6"/>
          <p:cNvSpPr/>
          <p:nvPr/>
        </p:nvSpPr>
        <p:spPr>
          <a:xfrm>
            <a:off x="928694" y="1003213"/>
            <a:ext cx="4572000" cy="1354217"/>
          </a:xfrm>
          <a:prstGeom prst="rect">
            <a:avLst/>
          </a:prstGeom>
        </p:spPr>
        <p:txBody>
          <a:bodyPr>
            <a:spAutoFit/>
          </a:bodyPr>
          <a:lstStyle/>
          <a:p>
            <a:r>
              <a:rPr lang="en-GB" sz="3200" b="1" dirty="0" smtClean="0">
                <a:solidFill>
                  <a:srgbClr val="7030A0"/>
                </a:solidFill>
                <a:latin typeface="Calibri" pitchFamily="34" charset="0"/>
                <a:cs typeface="ＭＳ Ｐゴシック" charset="0"/>
              </a:rPr>
              <a:t>Concept to Commercialisation</a:t>
            </a:r>
          </a:p>
          <a:p>
            <a:r>
              <a:rPr lang="en-GB" b="1" dirty="0" smtClean="0">
                <a:solidFill>
                  <a:srgbClr val="7030A0"/>
                </a:solidFill>
                <a:latin typeface="Calibri" pitchFamily="34" charset="0"/>
                <a:cs typeface="ＭＳ Ｐゴシック" charset="0"/>
              </a:rPr>
              <a:t>A strategy for business innovation, 2011-2015</a:t>
            </a:r>
            <a:endParaRPr lang="en-GB" b="1" dirty="0">
              <a:solidFill>
                <a:srgbClr val="7030A0"/>
              </a:solidFill>
              <a:latin typeface="Calibri" pitchFamily="34" charset="0"/>
              <a:cs typeface="ＭＳ Ｐゴシック" charset="0"/>
            </a:endParaRPr>
          </a:p>
        </p:txBody>
      </p:sp>
      <p:sp>
        <p:nvSpPr>
          <p:cNvPr id="8" name="TextBox 7"/>
          <p:cNvSpPr txBox="1"/>
          <p:nvPr/>
        </p:nvSpPr>
        <p:spPr>
          <a:xfrm>
            <a:off x="857224" y="2928934"/>
            <a:ext cx="5429288" cy="1384995"/>
          </a:xfrm>
          <a:prstGeom prst="rect">
            <a:avLst/>
          </a:prstGeom>
          <a:noFill/>
        </p:spPr>
        <p:txBody>
          <a:bodyPr wrap="square" rtlCol="0">
            <a:spAutoFit/>
          </a:bodyPr>
          <a:lstStyle/>
          <a:p>
            <a:r>
              <a:rPr lang="en-GB" sz="2800" i="1" dirty="0" smtClean="0">
                <a:latin typeface="Calibri" pitchFamily="34" charset="0"/>
              </a:rPr>
              <a:t>Our goal is to accelerate economic growth by stimulating and supporting business-led innovation</a:t>
            </a:r>
            <a:endParaRPr lang="en-GB" sz="2800" i="1" dirty="0">
              <a:latin typeface="Calibri" pitchFamily="34" charset="0"/>
            </a:endParaRPr>
          </a:p>
        </p:txBody>
      </p:sp>
      <p:sp>
        <p:nvSpPr>
          <p:cNvPr id="5" name="Rectangle 4"/>
          <p:cNvSpPr/>
          <p:nvPr/>
        </p:nvSpPr>
        <p:spPr>
          <a:xfrm>
            <a:off x="971600" y="4653136"/>
            <a:ext cx="7200800" cy="1015663"/>
          </a:xfrm>
          <a:prstGeom prst="rect">
            <a:avLst/>
          </a:prstGeom>
        </p:spPr>
        <p:txBody>
          <a:bodyPr wrap="square">
            <a:spAutoFit/>
          </a:bodyPr>
          <a:lstStyle/>
          <a:p>
            <a:r>
              <a:rPr lang="en-GB" sz="6000" b="1" kern="0" dirty="0" smtClean="0">
                <a:solidFill>
                  <a:srgbClr val="7030A0"/>
                </a:solidFill>
                <a:latin typeface="Calibri" pitchFamily="34" charset="0"/>
                <a:ea typeface="ＭＳ Ｐゴシック" pitchFamily="-65" charset="-128"/>
                <a:cs typeface="ＭＳ Ｐゴシック" pitchFamily="-65" charset="-128"/>
              </a:rPr>
              <a:t>www.innovateuk.org</a:t>
            </a:r>
            <a:endParaRPr lang="en-US" sz="6000"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type="body" idx="1"/>
          </p:nvPr>
        </p:nvSpPr>
        <p:spPr bwMode="auto">
          <a:xfrm>
            <a:off x="395288" y="1412875"/>
            <a:ext cx="8497887" cy="4525963"/>
          </a:xfrm>
          <a:noFill/>
          <a:ln>
            <a:miter lim="800000"/>
            <a:headEnd/>
            <a:tailEnd/>
          </a:ln>
        </p:spPr>
        <p:txBody>
          <a:bodyPr vert="horz" wrap="square" lIns="91440" tIns="45720" rIns="91440" bIns="45720" numCol="1" anchor="t" anchorCtr="0" compatLnSpc="1">
            <a:prstTxWarp prst="textNoShape">
              <a:avLst/>
            </a:prstTxWarp>
          </a:bodyPr>
          <a:lstStyle/>
          <a:p>
            <a:pPr>
              <a:spcBef>
                <a:spcPct val="0"/>
              </a:spcBef>
            </a:pPr>
            <a:r>
              <a:rPr lang="en-US" sz="2800" dirty="0" smtClean="0"/>
              <a:t>Focused team for 6-36 months</a:t>
            </a:r>
          </a:p>
          <a:p>
            <a:pPr>
              <a:spcBef>
                <a:spcPct val="0"/>
              </a:spcBef>
            </a:pPr>
            <a:r>
              <a:rPr lang="en-US" sz="2800" dirty="0" smtClean="0"/>
              <a:t>Associate works full time on the company premises – but employed by University</a:t>
            </a:r>
          </a:p>
          <a:p>
            <a:pPr>
              <a:spcBef>
                <a:spcPct val="0"/>
              </a:spcBef>
            </a:pPr>
            <a:r>
              <a:rPr lang="en-US" sz="2800" dirty="0" smtClean="0"/>
              <a:t>Academic supervises Associate ½ day/week (average) at the company </a:t>
            </a:r>
          </a:p>
          <a:p>
            <a:pPr>
              <a:spcBef>
                <a:spcPct val="0"/>
              </a:spcBef>
            </a:pPr>
            <a:r>
              <a:rPr lang="en-US" sz="2800" dirty="0" smtClean="0"/>
              <a:t>Company supervises as per normal employee</a:t>
            </a:r>
          </a:p>
          <a:p>
            <a:pPr>
              <a:spcBef>
                <a:spcPct val="0"/>
              </a:spcBef>
            </a:pPr>
            <a:r>
              <a:rPr lang="en-US" sz="2800" dirty="0" smtClean="0"/>
              <a:t>Associate project-manages</a:t>
            </a:r>
          </a:p>
          <a:p>
            <a:pPr>
              <a:spcBef>
                <a:spcPct val="0"/>
              </a:spcBef>
            </a:pPr>
            <a:r>
              <a:rPr lang="en-US" sz="2800" dirty="0" smtClean="0"/>
              <a:t>Formal project management disciplines imposed</a:t>
            </a:r>
          </a:p>
          <a:p>
            <a:pPr>
              <a:lnSpc>
                <a:spcPct val="80000"/>
              </a:lnSpc>
            </a:pPr>
            <a:endParaRPr lang="en-US" sz="2400" dirty="0" smtClean="0"/>
          </a:p>
          <a:p>
            <a:pPr>
              <a:lnSpc>
                <a:spcPct val="80000"/>
              </a:lnSpc>
              <a:buFontTx/>
              <a:buNone/>
            </a:pPr>
            <a:r>
              <a:rPr lang="en-US" sz="2400" dirty="0" smtClean="0"/>
              <a:t> 				 PARTNERSHIP</a:t>
            </a:r>
          </a:p>
          <a:p>
            <a:pPr>
              <a:lnSpc>
                <a:spcPct val="80000"/>
              </a:lnSpc>
              <a:buFontTx/>
              <a:buNone/>
            </a:pPr>
            <a:endParaRPr lang="en-GB" sz="2400" dirty="0" smtClean="0">
              <a:latin typeface="Arial Narrow" pitchFamily="34" charset="0"/>
            </a:endParaRPr>
          </a:p>
        </p:txBody>
      </p:sp>
      <p:sp>
        <p:nvSpPr>
          <p:cNvPr id="6" name="Title 5"/>
          <p:cNvSpPr>
            <a:spLocks noGrp="1"/>
          </p:cNvSpPr>
          <p:nvPr>
            <p:ph type="title"/>
          </p:nvPr>
        </p:nvSpPr>
        <p:spPr/>
        <p:txBody>
          <a:bodyPr/>
          <a:lstStyle/>
          <a:p>
            <a:r>
              <a:rPr lang="en-GB" dirty="0" smtClean="0"/>
              <a:t>How does it work?</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40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403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403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403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403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403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dates </a:t>
            </a:r>
            <a:endParaRPr lang="en-US" dirty="0"/>
          </a:p>
        </p:txBody>
      </p:sp>
      <p:sp>
        <p:nvSpPr>
          <p:cNvPr id="3" name="Content Placeholder 2"/>
          <p:cNvSpPr>
            <a:spLocks noGrp="1"/>
          </p:cNvSpPr>
          <p:nvPr>
            <p:ph idx="1"/>
          </p:nvPr>
        </p:nvSpPr>
        <p:spPr/>
        <p:txBody>
          <a:bodyPr/>
          <a:lstStyle/>
          <a:p>
            <a:pPr marL="0" indent="0">
              <a:buNone/>
            </a:pPr>
            <a:r>
              <a:rPr lang="en-US" dirty="0" smtClean="0"/>
              <a:t>The new batch assessment dates for Smart scheme applications during the financial year 2013/14 are:</a:t>
            </a:r>
          </a:p>
          <a:p>
            <a:pPr marL="0" indent="0">
              <a:buNone/>
            </a:pPr>
            <a:endParaRPr lang="en-US" sz="1000" dirty="0" smtClean="0"/>
          </a:p>
          <a:p>
            <a:pPr marL="720725" indent="-360363"/>
            <a:r>
              <a:rPr lang="en-US" b="1" dirty="0" smtClean="0">
                <a:solidFill>
                  <a:schemeClr val="bg1">
                    <a:lumMod val="65000"/>
                  </a:schemeClr>
                </a:solidFill>
              </a:rPr>
              <a:t>23 May 2013   </a:t>
            </a:r>
          </a:p>
          <a:p>
            <a:pPr marL="720725" indent="-360363"/>
            <a:r>
              <a:rPr lang="en-US" b="1" dirty="0" smtClean="0">
                <a:solidFill>
                  <a:schemeClr val="bg1">
                    <a:lumMod val="65000"/>
                  </a:schemeClr>
                </a:solidFill>
              </a:rPr>
              <a:t>18 July 2013 </a:t>
            </a:r>
          </a:p>
          <a:p>
            <a:pPr marL="720725" indent="-360363"/>
            <a:r>
              <a:rPr lang="en-US" b="1" dirty="0" smtClean="0"/>
              <a:t>26 September 2013  </a:t>
            </a:r>
          </a:p>
          <a:p>
            <a:pPr marL="720725" indent="-360363"/>
            <a:r>
              <a:rPr lang="en-US" b="1" dirty="0" smtClean="0"/>
              <a:t>21 November 2013</a:t>
            </a:r>
            <a:endParaRPr lang="en-US" dirty="0" smtClean="0"/>
          </a:p>
          <a:p>
            <a:pPr marL="720725" indent="-360363"/>
            <a:r>
              <a:rPr lang="en-US" b="1" dirty="0" smtClean="0"/>
              <a:t>30 January 2014</a:t>
            </a:r>
          </a:p>
          <a:p>
            <a:pPr marL="720725" indent="-360363"/>
            <a:r>
              <a:rPr lang="en-US" b="1" dirty="0" smtClean="0"/>
              <a:t>27 March 2014</a:t>
            </a:r>
            <a:endParaRPr lang="en-US" dirty="0" smtClean="0"/>
          </a:p>
          <a:p>
            <a:endParaRPr lang="en-US" dirty="0"/>
          </a:p>
        </p:txBody>
      </p:sp>
      <p:sp>
        <p:nvSpPr>
          <p:cNvPr id="4" name="Slide Number Placeholder 3"/>
          <p:cNvSpPr>
            <a:spLocks noGrp="1"/>
          </p:cNvSpPr>
          <p:nvPr>
            <p:ph type="sldNum" sz="quarter" idx="12"/>
          </p:nvPr>
        </p:nvSpPr>
        <p:spPr/>
        <p:txBody>
          <a:bodyPr/>
          <a:lstStyle/>
          <a:p>
            <a:fld id="{31B4E7EA-6ED6-F743-949E-9A0156DA66B2}" type="slidenum">
              <a:rPr lang="en-GB" smtClean="0"/>
              <a:pPr/>
              <a:t>21</a:t>
            </a:fld>
            <a:endParaRPr lang="en-GB" dirty="0"/>
          </a:p>
        </p:txBody>
      </p:sp>
    </p:spTree>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European Funding Streams</a:t>
            </a:r>
            <a:endParaRPr lang="en-US" dirty="0"/>
          </a:p>
        </p:txBody>
      </p:sp>
      <p:sp>
        <p:nvSpPr>
          <p:cNvPr id="3" name="Content Placeholder 2"/>
          <p:cNvSpPr>
            <a:spLocks noGrp="1"/>
          </p:cNvSpPr>
          <p:nvPr>
            <p:ph idx="1"/>
          </p:nvPr>
        </p:nvSpPr>
        <p:spPr/>
        <p:txBody>
          <a:bodyPr/>
          <a:lstStyle/>
          <a:p>
            <a:r>
              <a:rPr lang="en-GB" dirty="0" smtClean="0"/>
              <a:t>In a ‘state of flux’</a:t>
            </a:r>
          </a:p>
          <a:p>
            <a:r>
              <a:rPr lang="en-GB" dirty="0" smtClean="0"/>
              <a:t>H2020 is currently only a feint outline</a:t>
            </a:r>
          </a:p>
          <a:p>
            <a:pPr lvl="1"/>
            <a:r>
              <a:rPr lang="en-GB" dirty="0" smtClean="0"/>
              <a:t>Work packages not announced</a:t>
            </a:r>
          </a:p>
          <a:p>
            <a:pPr lvl="1"/>
            <a:r>
              <a:rPr lang="en-GB" dirty="0" smtClean="0"/>
              <a:t>Possibility post 2014</a:t>
            </a:r>
          </a:p>
          <a:p>
            <a:r>
              <a:rPr lang="en-GB" dirty="0" smtClean="0"/>
              <a:t>Eco-Innovation aimed at close-to-market technologies</a:t>
            </a:r>
          </a:p>
          <a:p>
            <a:r>
              <a:rPr lang="en-GB" i="1" dirty="0" smtClean="0"/>
              <a:t>Horizon 2020 Initiative (confusingly)</a:t>
            </a:r>
          </a:p>
          <a:p>
            <a:pPr lvl="1"/>
            <a:r>
              <a:rPr lang="en-GB" i="1" dirty="0" smtClean="0"/>
              <a:t>Euro-</a:t>
            </a:r>
            <a:r>
              <a:rPr lang="en-GB" i="1" dirty="0" err="1" smtClean="0"/>
              <a:t>mediterranean</a:t>
            </a:r>
            <a:r>
              <a:rPr lang="en-GB" i="1" dirty="0" smtClean="0"/>
              <a:t> partners committed to substantially reducing pollution in Med. by 2020</a:t>
            </a:r>
          </a:p>
          <a:p>
            <a:pPr lvl="1"/>
            <a:r>
              <a:rPr lang="en-GB" i="1" dirty="0" smtClean="0"/>
              <a:t>Funds committed (DG </a:t>
            </a:r>
            <a:r>
              <a:rPr lang="en-GB" i="1" dirty="0" err="1" smtClean="0"/>
              <a:t>EuropeAid</a:t>
            </a:r>
            <a:r>
              <a:rPr lang="en-GB" i="1" dirty="0" smtClean="0"/>
              <a:t>)</a:t>
            </a:r>
          </a:p>
          <a:p>
            <a:endParaRPr lang="en-US" dirty="0"/>
          </a:p>
        </p:txBody>
      </p:sp>
      <p:sp>
        <p:nvSpPr>
          <p:cNvPr id="4" name="Slide Number Placeholder 3"/>
          <p:cNvSpPr>
            <a:spLocks noGrp="1"/>
          </p:cNvSpPr>
          <p:nvPr>
            <p:ph type="sldNum" sz="quarter" idx="12"/>
          </p:nvPr>
        </p:nvSpPr>
        <p:spPr/>
        <p:txBody>
          <a:bodyPr/>
          <a:lstStyle/>
          <a:p>
            <a:fld id="{31B4E7EA-6ED6-F743-949E-9A0156DA66B2}" type="slidenum">
              <a:rPr lang="en-GB" smtClean="0"/>
              <a:pPr/>
              <a:t>22</a:t>
            </a:fld>
            <a:endParaRPr lang="en-GB" dirty="0"/>
          </a:p>
        </p:txBody>
      </p:sp>
    </p:spTree>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4910"/>
            <a:ext cx="8229600" cy="838200"/>
          </a:xfrm>
        </p:spPr>
        <p:txBody>
          <a:bodyPr/>
          <a:lstStyle/>
          <a:p>
            <a:r>
              <a:rPr lang="en-GB" dirty="0" smtClean="0"/>
              <a:t>A couple of possibilities to consider</a:t>
            </a:r>
            <a:endParaRPr lang="en-US" dirty="0"/>
          </a:p>
        </p:txBody>
      </p:sp>
      <p:sp>
        <p:nvSpPr>
          <p:cNvPr id="3" name="Content Placeholder 2"/>
          <p:cNvSpPr>
            <a:spLocks noGrp="1"/>
          </p:cNvSpPr>
          <p:nvPr>
            <p:ph sz="half" idx="1"/>
          </p:nvPr>
        </p:nvSpPr>
        <p:spPr>
          <a:xfrm>
            <a:off x="457200" y="1011430"/>
            <a:ext cx="4038600" cy="4170363"/>
          </a:xfrm>
        </p:spPr>
        <p:txBody>
          <a:bodyPr/>
          <a:lstStyle/>
          <a:p>
            <a:r>
              <a:rPr lang="en-GB" dirty="0" smtClean="0"/>
              <a:t>ERA-NET</a:t>
            </a:r>
          </a:p>
          <a:p>
            <a:pPr>
              <a:buSzPct val="50000"/>
              <a:buFont typeface="Wingdings" pitchFamily="2" charset="2"/>
              <a:buChar char="Ø"/>
            </a:pPr>
            <a:r>
              <a:rPr lang="en-US" dirty="0" smtClean="0"/>
              <a:t>the networking of research activities conducted at national or regional level, and </a:t>
            </a:r>
          </a:p>
          <a:p>
            <a:pPr>
              <a:buSzPct val="50000"/>
              <a:buFont typeface="Wingdings" pitchFamily="2" charset="2"/>
              <a:buChar char="Ø"/>
            </a:pPr>
            <a:r>
              <a:rPr lang="en-US" dirty="0" smtClean="0"/>
              <a:t>the mutual opening of national and regional research programs.</a:t>
            </a:r>
          </a:p>
          <a:p>
            <a:endParaRPr lang="en-GB" dirty="0" smtClean="0"/>
          </a:p>
          <a:p>
            <a:endParaRPr lang="en-US" dirty="0"/>
          </a:p>
        </p:txBody>
      </p:sp>
      <p:sp>
        <p:nvSpPr>
          <p:cNvPr id="5" name="Content Placeholder 4"/>
          <p:cNvSpPr>
            <a:spLocks noGrp="1"/>
          </p:cNvSpPr>
          <p:nvPr>
            <p:ph sz="half" idx="2"/>
          </p:nvPr>
        </p:nvSpPr>
        <p:spPr>
          <a:xfrm>
            <a:off x="4572000" y="954078"/>
            <a:ext cx="4038600" cy="4170363"/>
          </a:xfrm>
        </p:spPr>
        <p:txBody>
          <a:bodyPr/>
          <a:lstStyle/>
          <a:p>
            <a:r>
              <a:rPr lang="en-GB" dirty="0" smtClean="0"/>
              <a:t>COST</a:t>
            </a:r>
          </a:p>
          <a:p>
            <a:pPr>
              <a:buSzPct val="50000"/>
              <a:buFont typeface="Wingdings" pitchFamily="2" charset="2"/>
              <a:buChar char="Ø"/>
            </a:pPr>
            <a:r>
              <a:rPr lang="en-GB" dirty="0" smtClean="0"/>
              <a:t>financial support for cooperation efforts of scientific groups across Europe and the coordination of these research networks called “Actions”. </a:t>
            </a:r>
            <a:endParaRPr lang="en-US" dirty="0"/>
          </a:p>
        </p:txBody>
      </p:sp>
      <p:sp>
        <p:nvSpPr>
          <p:cNvPr id="4" name="Slide Number Placeholder 3"/>
          <p:cNvSpPr>
            <a:spLocks noGrp="1"/>
          </p:cNvSpPr>
          <p:nvPr>
            <p:ph type="sldNum" sz="quarter" idx="12"/>
          </p:nvPr>
        </p:nvSpPr>
        <p:spPr/>
        <p:txBody>
          <a:bodyPr/>
          <a:lstStyle/>
          <a:p>
            <a:fld id="{31B4E7EA-6ED6-F743-949E-9A0156DA66B2}" type="slidenum">
              <a:rPr lang="en-GB" smtClean="0"/>
              <a:pPr/>
              <a:t>23</a:t>
            </a:fld>
            <a:endParaRPr lang="en-GB" dirty="0"/>
          </a:p>
        </p:txBody>
      </p:sp>
    </p:spTree>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ERA-</a:t>
            </a:r>
            <a:r>
              <a:rPr lang="en-GB" dirty="0" err="1" smtClean="0"/>
              <a:t>NETs</a:t>
            </a:r>
            <a:r>
              <a:rPr lang="en-GB" dirty="0" smtClean="0"/>
              <a:t> 		What?	</a:t>
            </a:r>
            <a:endParaRPr lang="en-US" dirty="0"/>
          </a:p>
        </p:txBody>
      </p:sp>
      <p:sp>
        <p:nvSpPr>
          <p:cNvPr id="3" name="Slide Number Placeholder 2"/>
          <p:cNvSpPr>
            <a:spLocks noGrp="1"/>
          </p:cNvSpPr>
          <p:nvPr>
            <p:ph type="sldNum" sz="quarter" idx="12"/>
          </p:nvPr>
        </p:nvSpPr>
        <p:spPr/>
        <p:txBody>
          <a:bodyPr/>
          <a:lstStyle/>
          <a:p>
            <a:fld id="{744C67BD-2FC0-9142-BF78-06CDA25B66B4}" type="slidenum">
              <a:rPr lang="en-GB" smtClean="0"/>
              <a:pPr/>
              <a:t>24</a:t>
            </a:fld>
            <a:endParaRPr lang="en-GB" dirty="0"/>
          </a:p>
        </p:txBody>
      </p:sp>
      <p:sp>
        <p:nvSpPr>
          <p:cNvPr id="4" name="Text Placeholder 3"/>
          <p:cNvSpPr>
            <a:spLocks noGrp="1"/>
          </p:cNvSpPr>
          <p:nvPr>
            <p:ph type="body" sz="quarter" idx="13"/>
          </p:nvPr>
        </p:nvSpPr>
        <p:spPr/>
        <p:txBody>
          <a:bodyPr/>
          <a:lstStyle/>
          <a:p>
            <a:pPr>
              <a:buFont typeface="Arial" pitchFamily="34" charset="0"/>
              <a:buChar char="•"/>
            </a:pPr>
            <a:r>
              <a:rPr lang="en-GB" dirty="0" smtClean="0">
                <a:solidFill>
                  <a:srgbClr val="7030A0"/>
                </a:solidFill>
              </a:rPr>
              <a:t>E</a:t>
            </a:r>
            <a:r>
              <a:rPr lang="en-GB" b="0" dirty="0" smtClean="0"/>
              <a:t>uropean </a:t>
            </a:r>
            <a:r>
              <a:rPr lang="en-GB" dirty="0" smtClean="0">
                <a:solidFill>
                  <a:srgbClr val="7030A0"/>
                </a:solidFill>
              </a:rPr>
              <a:t>R</a:t>
            </a:r>
            <a:r>
              <a:rPr lang="en-GB" b="0" dirty="0" smtClean="0"/>
              <a:t>esearch </a:t>
            </a:r>
            <a:r>
              <a:rPr lang="en-GB" dirty="0" smtClean="0">
                <a:solidFill>
                  <a:srgbClr val="7030A0"/>
                </a:solidFill>
              </a:rPr>
              <a:t>A</a:t>
            </a:r>
            <a:r>
              <a:rPr lang="en-GB" b="0" dirty="0" smtClean="0"/>
              <a:t>rea </a:t>
            </a:r>
            <a:r>
              <a:rPr lang="en-GB" dirty="0" smtClean="0">
                <a:solidFill>
                  <a:srgbClr val="7030A0"/>
                </a:solidFill>
              </a:rPr>
              <a:t>Net</a:t>
            </a:r>
            <a:r>
              <a:rPr lang="en-GB" b="0" dirty="0" smtClean="0"/>
              <a:t>work</a:t>
            </a:r>
          </a:p>
          <a:p>
            <a:pPr marL="177800" indent="-177800">
              <a:buFont typeface="Arial" pitchFamily="34" charset="0"/>
              <a:buChar char="•"/>
            </a:pPr>
            <a:r>
              <a:rPr lang="en-GB" b="0" dirty="0" smtClean="0"/>
              <a:t>Minimum 3 participants in different EU countries (or eligible partner countries)</a:t>
            </a:r>
          </a:p>
          <a:p>
            <a:pPr>
              <a:buFont typeface="Arial" pitchFamily="34" charset="0"/>
              <a:buChar char="•"/>
            </a:pPr>
            <a:r>
              <a:rPr lang="en-GB" b="0" dirty="0" smtClean="0"/>
              <a:t>Up to €2.5M for 3 years (but some flexibility)</a:t>
            </a:r>
          </a:p>
          <a:p>
            <a:pPr>
              <a:buFont typeface="Arial" pitchFamily="34" charset="0"/>
              <a:buChar char="•"/>
            </a:pPr>
            <a:r>
              <a:rPr lang="en-GB" b="0" dirty="0" smtClean="0"/>
              <a:t>Promoting transnational research</a:t>
            </a:r>
          </a:p>
          <a:p>
            <a:pPr>
              <a:buFont typeface="Arial" pitchFamily="34" charset="0"/>
              <a:buChar char="•"/>
            </a:pPr>
            <a:r>
              <a:rPr lang="en-GB" b="0" dirty="0" smtClean="0"/>
              <a:t>Complementary to other EU/national funding</a:t>
            </a:r>
            <a:endParaRPr lang="en-US" b="0" dirty="0"/>
          </a:p>
        </p:txBody>
      </p:sp>
    </p:spTree>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ERA-NET</a:t>
            </a:r>
            <a:endParaRPr lang="en-US" dirty="0"/>
          </a:p>
        </p:txBody>
      </p:sp>
      <p:sp>
        <p:nvSpPr>
          <p:cNvPr id="3" name="Slide Number Placeholder 2"/>
          <p:cNvSpPr>
            <a:spLocks noGrp="1"/>
          </p:cNvSpPr>
          <p:nvPr>
            <p:ph type="sldNum" sz="quarter" idx="12"/>
          </p:nvPr>
        </p:nvSpPr>
        <p:spPr/>
        <p:txBody>
          <a:bodyPr/>
          <a:lstStyle/>
          <a:p>
            <a:fld id="{744C67BD-2FC0-9142-BF78-06CDA25B66B4}" type="slidenum">
              <a:rPr lang="en-GB" smtClean="0"/>
              <a:pPr/>
              <a:t>25</a:t>
            </a:fld>
            <a:endParaRPr lang="en-GB" dirty="0"/>
          </a:p>
        </p:txBody>
      </p:sp>
      <p:sp>
        <p:nvSpPr>
          <p:cNvPr id="4" name="Text Placeholder 3"/>
          <p:cNvSpPr>
            <a:spLocks noGrp="1"/>
          </p:cNvSpPr>
          <p:nvPr>
            <p:ph type="body" sz="quarter" idx="13"/>
          </p:nvPr>
        </p:nvSpPr>
        <p:spPr/>
        <p:txBody>
          <a:bodyPr/>
          <a:lstStyle/>
          <a:p>
            <a:pPr algn="ctr"/>
            <a:r>
              <a:rPr lang="en-US" dirty="0" smtClean="0"/>
              <a:t>“</a:t>
            </a:r>
            <a:r>
              <a:rPr lang="en-US" dirty="0" smtClean="0">
                <a:latin typeface="Bell MT" pitchFamily="18" charset="0"/>
              </a:rPr>
              <a:t>facilitating practical initiatives to coordinate regional, national and European research </a:t>
            </a:r>
            <a:r>
              <a:rPr lang="en-US" dirty="0" err="1" smtClean="0">
                <a:latin typeface="Bell MT" pitchFamily="18" charset="0"/>
              </a:rPr>
              <a:t>programmes</a:t>
            </a:r>
            <a:r>
              <a:rPr lang="en-US" dirty="0" smtClean="0">
                <a:latin typeface="Bell MT" pitchFamily="18" charset="0"/>
              </a:rPr>
              <a:t> in specific fields, and to pool fragmented human and financial resources, in order to improve both the efficiency and the effectiveness of Europe’s research efforts</a:t>
            </a:r>
            <a:r>
              <a:rPr lang="en-US" dirty="0" smtClean="0"/>
              <a:t>”</a:t>
            </a:r>
            <a:endParaRPr lang="en-US" dirty="0"/>
          </a:p>
        </p:txBody>
      </p:sp>
    </p:spTree>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ERA-</a:t>
            </a:r>
            <a:r>
              <a:rPr lang="en-GB" dirty="0" err="1" smtClean="0"/>
              <a:t>NETs</a:t>
            </a:r>
            <a:r>
              <a:rPr lang="en-GB" dirty="0" smtClean="0"/>
              <a:t> 		Why?</a:t>
            </a:r>
            <a:endParaRPr lang="en-US" dirty="0"/>
          </a:p>
        </p:txBody>
      </p:sp>
      <p:sp>
        <p:nvSpPr>
          <p:cNvPr id="3" name="Slide Number Placeholder 2"/>
          <p:cNvSpPr>
            <a:spLocks noGrp="1"/>
          </p:cNvSpPr>
          <p:nvPr>
            <p:ph type="sldNum" sz="quarter" idx="12"/>
          </p:nvPr>
        </p:nvSpPr>
        <p:spPr/>
        <p:txBody>
          <a:bodyPr/>
          <a:lstStyle/>
          <a:p>
            <a:pPr>
              <a:defRPr/>
            </a:pPr>
            <a:fld id="{843F32ED-AA13-8B42-86FA-D0F3601EA112}" type="slidenum">
              <a:rPr lang="en-GB" smtClean="0"/>
              <a:pPr>
                <a:defRPr/>
              </a:pPr>
              <a:t>26</a:t>
            </a:fld>
            <a:endParaRPr lang="en-GB" dirty="0"/>
          </a:p>
        </p:txBody>
      </p:sp>
      <p:sp>
        <p:nvSpPr>
          <p:cNvPr id="4" name="Text Placeholder 3"/>
          <p:cNvSpPr>
            <a:spLocks noGrp="1"/>
          </p:cNvSpPr>
          <p:nvPr>
            <p:ph type="body" sz="quarter" idx="13"/>
          </p:nvPr>
        </p:nvSpPr>
        <p:spPr/>
        <p:txBody>
          <a:bodyPr/>
          <a:lstStyle/>
          <a:p>
            <a:pPr marL="273050" indent="-273050">
              <a:buFont typeface="Arial" pitchFamily="34" charset="0"/>
              <a:buChar char="•"/>
            </a:pPr>
            <a:r>
              <a:rPr lang="en-US" sz="2400" b="0" dirty="0" smtClean="0"/>
              <a:t>Mapping of past and current research funding programs</a:t>
            </a:r>
          </a:p>
          <a:p>
            <a:pPr marL="273050" indent="-273050">
              <a:buFont typeface="Arial" pitchFamily="34" charset="0"/>
              <a:buChar char="•"/>
            </a:pPr>
            <a:r>
              <a:rPr lang="en-US" sz="2400" b="0" dirty="0" smtClean="0"/>
              <a:t>Regular workshops to improve mutual understanding and trust</a:t>
            </a:r>
          </a:p>
          <a:p>
            <a:pPr marL="273050" indent="-273050">
              <a:buFont typeface="Arial" pitchFamily="34" charset="0"/>
              <a:buChar char="•"/>
            </a:pPr>
            <a:r>
              <a:rPr lang="en-US" sz="2400" b="0" dirty="0" smtClean="0"/>
              <a:t>Identify gaps, overlaps and possible synergies</a:t>
            </a:r>
          </a:p>
          <a:p>
            <a:pPr marL="273050" indent="-273050">
              <a:buFont typeface="Arial" pitchFamily="34" charset="0"/>
              <a:buChar char="•"/>
            </a:pPr>
            <a:r>
              <a:rPr lang="en-US" sz="2400" b="0" dirty="0" smtClean="0"/>
              <a:t>Can lead to collaborations of major significance, including the strategic planning and design of joint research programs</a:t>
            </a:r>
          </a:p>
          <a:p>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COST</a:t>
            </a:r>
            <a:endParaRPr lang="en-US" dirty="0"/>
          </a:p>
        </p:txBody>
      </p:sp>
      <p:sp>
        <p:nvSpPr>
          <p:cNvPr id="3" name="Slide Number Placeholder 2"/>
          <p:cNvSpPr>
            <a:spLocks noGrp="1"/>
          </p:cNvSpPr>
          <p:nvPr>
            <p:ph type="sldNum" sz="quarter" idx="12"/>
          </p:nvPr>
        </p:nvSpPr>
        <p:spPr/>
        <p:txBody>
          <a:bodyPr/>
          <a:lstStyle/>
          <a:p>
            <a:pPr>
              <a:defRPr/>
            </a:pPr>
            <a:fld id="{843F32ED-AA13-8B42-86FA-D0F3601EA112}" type="slidenum">
              <a:rPr lang="en-GB" smtClean="0"/>
              <a:pPr>
                <a:defRPr/>
              </a:pPr>
              <a:t>27</a:t>
            </a:fld>
            <a:endParaRPr lang="en-GB" dirty="0"/>
          </a:p>
        </p:txBody>
      </p:sp>
      <p:sp>
        <p:nvSpPr>
          <p:cNvPr id="4" name="Text Placeholder 3"/>
          <p:cNvSpPr>
            <a:spLocks noGrp="1"/>
          </p:cNvSpPr>
          <p:nvPr>
            <p:ph type="body" sz="quarter" idx="13"/>
          </p:nvPr>
        </p:nvSpPr>
        <p:spPr/>
        <p:txBody>
          <a:bodyPr/>
          <a:lstStyle/>
          <a:p>
            <a:pPr marL="95250">
              <a:buFont typeface="Arial" pitchFamily="34" charset="0"/>
              <a:buChar char="•"/>
            </a:pPr>
            <a:r>
              <a:rPr lang="en-GB" dirty="0" smtClean="0"/>
              <a:t> </a:t>
            </a:r>
            <a:r>
              <a:rPr lang="en-GB" u="sng" dirty="0" smtClean="0">
                <a:solidFill>
                  <a:srgbClr val="7030A0"/>
                </a:solidFill>
              </a:rPr>
              <a:t>Co</a:t>
            </a:r>
            <a:r>
              <a:rPr lang="en-GB" b="0" dirty="0" smtClean="0"/>
              <a:t>operation in </a:t>
            </a:r>
            <a:r>
              <a:rPr lang="en-GB" u="sng" dirty="0" smtClean="0">
                <a:solidFill>
                  <a:srgbClr val="7030A0"/>
                </a:solidFill>
              </a:rPr>
              <a:t>S</a:t>
            </a:r>
            <a:r>
              <a:rPr lang="en-GB" b="0" dirty="0" smtClean="0"/>
              <a:t>cience and </a:t>
            </a:r>
            <a:r>
              <a:rPr lang="en-GB" u="sng" dirty="0" smtClean="0">
                <a:solidFill>
                  <a:srgbClr val="7030A0"/>
                </a:solidFill>
              </a:rPr>
              <a:t>T</a:t>
            </a:r>
            <a:r>
              <a:rPr lang="en-GB" b="0" dirty="0" smtClean="0"/>
              <a:t>echnology</a:t>
            </a:r>
          </a:p>
          <a:p>
            <a:pPr marL="355600" indent="-260350">
              <a:buFont typeface="Arial" pitchFamily="34" charset="0"/>
              <a:buChar char="•"/>
            </a:pPr>
            <a:r>
              <a:rPr lang="en-GB" b="0" dirty="0" smtClean="0"/>
              <a:t>the costs of networking activities such as meetings (e.g. travel, subsistence, local organiser support), conferences, workshops, short-term scientific exchanges, training schools, publications and dissemination activities</a:t>
            </a:r>
          </a:p>
          <a:p>
            <a:pPr marL="95250">
              <a:buFont typeface="Arial" pitchFamily="34" charset="0"/>
              <a:buChar char="•"/>
            </a:pPr>
            <a:r>
              <a:rPr lang="de-DE" b="0" dirty="0" smtClean="0"/>
              <a:t> Does </a:t>
            </a:r>
            <a:r>
              <a:rPr lang="de-DE" u="sng" dirty="0" smtClean="0"/>
              <a:t>not</a:t>
            </a:r>
            <a:r>
              <a:rPr lang="de-DE" b="0" dirty="0" smtClean="0"/>
              <a:t> fund the research itself</a:t>
            </a:r>
            <a:endParaRPr lang="en-US" b="0" dirty="0"/>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COST    			How?</a:t>
            </a:r>
            <a:endParaRPr lang="en-US" dirty="0"/>
          </a:p>
        </p:txBody>
      </p:sp>
      <p:sp>
        <p:nvSpPr>
          <p:cNvPr id="3" name="Slide Number Placeholder 2"/>
          <p:cNvSpPr>
            <a:spLocks noGrp="1"/>
          </p:cNvSpPr>
          <p:nvPr>
            <p:ph type="sldNum" sz="quarter" idx="12"/>
          </p:nvPr>
        </p:nvSpPr>
        <p:spPr/>
        <p:txBody>
          <a:bodyPr/>
          <a:lstStyle/>
          <a:p>
            <a:pPr>
              <a:defRPr/>
            </a:pPr>
            <a:fld id="{843F32ED-AA13-8B42-86FA-D0F3601EA112}" type="slidenum">
              <a:rPr lang="en-GB" smtClean="0"/>
              <a:pPr>
                <a:defRPr/>
              </a:pPr>
              <a:t>28</a:t>
            </a:fld>
            <a:endParaRPr lang="en-GB" dirty="0"/>
          </a:p>
        </p:txBody>
      </p:sp>
      <p:sp>
        <p:nvSpPr>
          <p:cNvPr id="4" name="Text Placeholder 3"/>
          <p:cNvSpPr>
            <a:spLocks noGrp="1"/>
          </p:cNvSpPr>
          <p:nvPr>
            <p:ph type="body" sz="quarter" idx="13"/>
          </p:nvPr>
        </p:nvSpPr>
        <p:spPr/>
        <p:txBody>
          <a:bodyPr/>
          <a:lstStyle/>
          <a:p>
            <a:pPr marL="177800" indent="-177800">
              <a:buFont typeface="Arial" pitchFamily="34" charset="0"/>
              <a:buChar char="•"/>
            </a:pPr>
            <a:r>
              <a:rPr lang="en-GB" b="0" dirty="0" smtClean="0"/>
              <a:t>Contacts from at least five COST countries</a:t>
            </a:r>
          </a:p>
          <a:p>
            <a:pPr marL="177800" indent="-177800">
              <a:buFont typeface="Arial" pitchFamily="34" charset="0"/>
              <a:buChar char="•"/>
            </a:pPr>
            <a:r>
              <a:rPr lang="en-GB" b="0" dirty="0" smtClean="0"/>
              <a:t>Must have, (or have good reason to expect to have), a national research grant or other research funding </a:t>
            </a:r>
          </a:p>
          <a:p>
            <a:pPr marL="177800" indent="-177800">
              <a:buFont typeface="Arial" pitchFamily="34" charset="0"/>
              <a:buChar char="•"/>
            </a:pPr>
            <a:r>
              <a:rPr lang="en-GB" b="0" dirty="0" smtClean="0"/>
              <a:t>Make a good case that a COST network would make a positive impact over and above the normal benefits of networking</a:t>
            </a:r>
          </a:p>
          <a:p>
            <a:pPr marL="177800" indent="-177800">
              <a:buFont typeface="Arial" pitchFamily="34" charset="0"/>
              <a:buChar char="•"/>
            </a:pPr>
            <a:r>
              <a:rPr lang="en-GB" b="0" dirty="0" smtClean="0"/>
              <a:t>C. €130k per annum</a:t>
            </a:r>
            <a:endParaRPr lang="en-US" b="0" dirty="0"/>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5753" y="260648"/>
            <a:ext cx="8072494" cy="838200"/>
          </a:xfrm>
        </p:spPr>
        <p:txBody>
          <a:bodyPr/>
          <a:lstStyle/>
          <a:p>
            <a:r>
              <a:rPr lang="en-GB" dirty="0" smtClean="0"/>
              <a:t>Other...</a:t>
            </a:r>
            <a:endParaRPr lang="en-US" dirty="0"/>
          </a:p>
        </p:txBody>
      </p:sp>
      <p:sp>
        <p:nvSpPr>
          <p:cNvPr id="3" name="Slide Number Placeholder 2"/>
          <p:cNvSpPr>
            <a:spLocks noGrp="1"/>
          </p:cNvSpPr>
          <p:nvPr>
            <p:ph type="sldNum" sz="quarter" idx="12"/>
          </p:nvPr>
        </p:nvSpPr>
        <p:spPr/>
        <p:txBody>
          <a:bodyPr/>
          <a:lstStyle/>
          <a:p>
            <a:pPr>
              <a:defRPr/>
            </a:pPr>
            <a:fld id="{843F32ED-AA13-8B42-86FA-D0F3601EA112}" type="slidenum">
              <a:rPr lang="en-GB" smtClean="0"/>
              <a:pPr>
                <a:defRPr/>
              </a:pPr>
              <a:t>29</a:t>
            </a:fld>
            <a:endParaRPr lang="en-GB" dirty="0"/>
          </a:p>
        </p:txBody>
      </p:sp>
      <p:sp>
        <p:nvSpPr>
          <p:cNvPr id="4" name="Text Placeholder 3"/>
          <p:cNvSpPr>
            <a:spLocks noGrp="1"/>
          </p:cNvSpPr>
          <p:nvPr>
            <p:ph type="body" sz="quarter" idx="13"/>
          </p:nvPr>
        </p:nvSpPr>
        <p:spPr>
          <a:xfrm>
            <a:off x="535753" y="980728"/>
            <a:ext cx="8072494" cy="4446256"/>
          </a:xfrm>
        </p:spPr>
        <p:txBody>
          <a:bodyPr/>
          <a:lstStyle/>
          <a:p>
            <a:r>
              <a:rPr lang="en-GB" b="0" dirty="0" smtClean="0"/>
              <a:t>What stage is the research?</a:t>
            </a:r>
          </a:p>
          <a:p>
            <a:pPr lvl="1"/>
            <a:r>
              <a:rPr lang="en-GB" b="0" dirty="0" smtClean="0"/>
              <a:t>Early-stage – Research Councils (EPSRC, NERC, </a:t>
            </a:r>
            <a:r>
              <a:rPr lang="en-GB" b="0" dirty="0" err="1" smtClean="0"/>
              <a:t>STFC</a:t>
            </a:r>
            <a:r>
              <a:rPr lang="en-GB" b="0" smtClean="0"/>
              <a:t>)</a:t>
            </a:r>
          </a:p>
          <a:p>
            <a:pPr lvl="1">
              <a:buNone/>
            </a:pPr>
            <a:endParaRPr lang="en-GB" b="0" dirty="0"/>
          </a:p>
          <a:p>
            <a:pPr marL="0" lvl="1" indent="0">
              <a:buNone/>
            </a:pPr>
            <a:r>
              <a:rPr lang="en-GB" sz="2800" b="0" dirty="0" smtClean="0"/>
              <a:t>Is there something near-market that might attract VC </a:t>
            </a:r>
            <a:r>
              <a:rPr lang="en-GB" sz="2800" b="0" dirty="0" smtClean="0"/>
              <a:t>funding?</a:t>
            </a:r>
          </a:p>
          <a:p>
            <a:pPr lvl="1"/>
            <a:r>
              <a:rPr lang="en-GB" b="0" dirty="0" smtClean="0"/>
              <a:t>Water technology is (slowly) beginning to be recognized as a sector ripe for investment</a:t>
            </a:r>
          </a:p>
          <a:p>
            <a:pPr lvl="1"/>
            <a:r>
              <a:rPr lang="en-GB" b="0" dirty="0" smtClean="0"/>
              <a:t>VC Market is currently very </a:t>
            </a:r>
            <a:r>
              <a:rPr lang="en-GB" dirty="0" smtClean="0"/>
              <a:t>risk-averse</a:t>
            </a:r>
          </a:p>
          <a:p>
            <a:pPr lvl="1"/>
            <a:endParaRPr lang="en-US" dirty="0">
              <a:solidFill>
                <a:srgbClr val="7030A0"/>
              </a:solidFill>
            </a:endParaRPr>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idx="4294967295"/>
          </p:nvPr>
        </p:nvSpPr>
        <p:spPr>
          <a:xfrm>
            <a:off x="428625" y="233363"/>
            <a:ext cx="8229600" cy="838200"/>
          </a:xfrm>
        </p:spPr>
        <p:txBody>
          <a:bodyPr/>
          <a:lstStyle/>
          <a:p>
            <a:pPr eaLnBrk="1" hangingPunct="1">
              <a:defRPr/>
            </a:pPr>
            <a:r>
              <a:rPr lang="en-GB" dirty="0" smtClean="0">
                <a:solidFill>
                  <a:srgbClr val="7030A0"/>
                </a:solidFill>
                <a:latin typeface="Calibri" pitchFamily="34" charset="0"/>
              </a:rPr>
              <a:t>Our 5 Strategic Focus Areas</a:t>
            </a:r>
            <a:endParaRPr lang="en-GB" kern="1200" dirty="0" smtClean="0">
              <a:solidFill>
                <a:srgbClr val="7030A0"/>
              </a:solidFill>
              <a:latin typeface="Calibri" pitchFamily="34" charset="0"/>
            </a:endParaRPr>
          </a:p>
        </p:txBody>
      </p:sp>
      <p:sp>
        <p:nvSpPr>
          <p:cNvPr id="6" name="Rectangle 3"/>
          <p:cNvSpPr txBox="1">
            <a:spLocks noChangeArrowheads="1"/>
          </p:cNvSpPr>
          <p:nvPr/>
        </p:nvSpPr>
        <p:spPr bwMode="auto">
          <a:xfrm>
            <a:off x="457200" y="1214438"/>
            <a:ext cx="8507288" cy="4714875"/>
          </a:xfrm>
          <a:prstGeom prst="rect">
            <a:avLst/>
          </a:prstGeom>
          <a:noFill/>
          <a:ln w="9525">
            <a:noFill/>
            <a:miter lim="800000"/>
            <a:headEnd/>
            <a:tailEnd/>
          </a:ln>
        </p:spPr>
        <p:txBody>
          <a:bodyPr/>
          <a:lstStyle/>
          <a:p>
            <a:pPr marL="342900" indent="-342900" fontAlgn="auto">
              <a:spcBef>
                <a:spcPct val="30000"/>
              </a:spcBef>
              <a:spcAft>
                <a:spcPts val="0"/>
              </a:spcAft>
              <a:buFontTx/>
              <a:buChar char="•"/>
              <a:defRPr/>
            </a:pPr>
            <a:r>
              <a:rPr lang="en-GB" sz="2300" b="1" dirty="0">
                <a:latin typeface="Calibri" pitchFamily="34" charset="0"/>
                <a:ea typeface="+mn-ea"/>
              </a:rPr>
              <a:t>Accelerating the journey - concept to commercialisation</a:t>
            </a:r>
          </a:p>
          <a:p>
            <a:pPr marL="800100" lvl="1" indent="-342900" fontAlgn="auto">
              <a:spcBef>
                <a:spcPct val="30000"/>
              </a:spcBef>
              <a:spcAft>
                <a:spcPts val="0"/>
              </a:spcAft>
              <a:buFont typeface="Courier New" pitchFamily="49" charset="0"/>
              <a:buChar char="o"/>
              <a:defRPr/>
            </a:pPr>
            <a:r>
              <a:rPr lang="en-GB" sz="1900" dirty="0">
                <a:latin typeface="Calibri" pitchFamily="34" charset="0"/>
                <a:ea typeface="+mn-ea"/>
              </a:rPr>
              <a:t>Understanding the non-linear journey and how best to support</a:t>
            </a:r>
          </a:p>
          <a:p>
            <a:pPr marL="342900" indent="-342900" fontAlgn="auto">
              <a:spcBef>
                <a:spcPct val="30000"/>
              </a:spcBef>
              <a:spcAft>
                <a:spcPts val="0"/>
              </a:spcAft>
              <a:buFontTx/>
              <a:buChar char="•"/>
              <a:defRPr/>
            </a:pPr>
            <a:r>
              <a:rPr lang="en-GB" sz="2300" b="1" dirty="0">
                <a:latin typeface="Calibri" pitchFamily="34" charset="0"/>
                <a:ea typeface="+mn-ea"/>
              </a:rPr>
              <a:t>Connecting the innovation landscape</a:t>
            </a:r>
          </a:p>
          <a:p>
            <a:pPr marL="800100" lvl="1" indent="-342900" fontAlgn="auto">
              <a:spcBef>
                <a:spcPct val="30000"/>
              </a:spcBef>
              <a:spcAft>
                <a:spcPts val="0"/>
              </a:spcAft>
              <a:buFont typeface="Courier New" pitchFamily="49" charset="0"/>
              <a:buChar char="o"/>
              <a:defRPr/>
            </a:pPr>
            <a:r>
              <a:rPr lang="en-GB" sz="1900" dirty="0">
                <a:latin typeface="Calibri" pitchFamily="34" charset="0"/>
                <a:ea typeface="+mn-ea"/>
              </a:rPr>
              <a:t>Developing the strategic relationships we need in UK, EU &amp; </a:t>
            </a:r>
            <a:r>
              <a:rPr lang="en-GB" sz="1900" dirty="0" smtClean="0">
                <a:latin typeface="Calibri" pitchFamily="34" charset="0"/>
                <a:ea typeface="+mn-ea"/>
              </a:rPr>
              <a:t>Globally</a:t>
            </a:r>
            <a:endParaRPr lang="en-GB" sz="1900" dirty="0">
              <a:latin typeface="Calibri" pitchFamily="34" charset="0"/>
              <a:ea typeface="+mn-ea"/>
            </a:endParaRPr>
          </a:p>
          <a:p>
            <a:pPr marL="342900" indent="-342900" fontAlgn="auto">
              <a:spcBef>
                <a:spcPct val="30000"/>
              </a:spcBef>
              <a:spcAft>
                <a:spcPts val="0"/>
              </a:spcAft>
              <a:buFontTx/>
              <a:buChar char="•"/>
              <a:defRPr/>
            </a:pPr>
            <a:r>
              <a:rPr lang="en-GB" sz="2300" b="1" dirty="0">
                <a:latin typeface="Calibri" pitchFamily="34" charset="0"/>
                <a:ea typeface="+mn-ea"/>
              </a:rPr>
              <a:t>Turning Government action into business opportunity</a:t>
            </a:r>
          </a:p>
          <a:p>
            <a:pPr marL="800100" lvl="1" indent="-342900" fontAlgn="auto">
              <a:spcBef>
                <a:spcPct val="30000"/>
              </a:spcBef>
              <a:spcAft>
                <a:spcPts val="0"/>
              </a:spcAft>
              <a:buFont typeface="Courier New" pitchFamily="49" charset="0"/>
              <a:buChar char="o"/>
              <a:defRPr/>
            </a:pPr>
            <a:r>
              <a:rPr lang="en-GB" sz="1900" dirty="0">
                <a:latin typeface="Calibri" pitchFamily="34" charset="0"/>
                <a:ea typeface="+mn-ea"/>
              </a:rPr>
              <a:t>Where Government procures, regulates, standardises...</a:t>
            </a:r>
          </a:p>
          <a:p>
            <a:pPr marL="342900" indent="-342900" fontAlgn="auto">
              <a:spcBef>
                <a:spcPct val="30000"/>
              </a:spcBef>
              <a:spcAft>
                <a:spcPts val="0"/>
              </a:spcAft>
              <a:buFontTx/>
              <a:buChar char="•"/>
              <a:defRPr/>
            </a:pPr>
            <a:r>
              <a:rPr lang="en-GB" sz="2300" b="1" dirty="0">
                <a:latin typeface="Calibri" pitchFamily="34" charset="0"/>
                <a:ea typeface="+mn-ea"/>
              </a:rPr>
              <a:t>Investing in theme areas based on global potential </a:t>
            </a:r>
          </a:p>
          <a:p>
            <a:pPr marL="800100" lvl="1" indent="-342900" fontAlgn="auto">
              <a:spcBef>
                <a:spcPct val="30000"/>
              </a:spcBef>
              <a:spcAft>
                <a:spcPts val="0"/>
              </a:spcAft>
              <a:buFont typeface="Courier New" pitchFamily="49" charset="0"/>
              <a:buChar char="o"/>
              <a:defRPr/>
            </a:pPr>
            <a:r>
              <a:rPr lang="en-GB" sz="1900" dirty="0">
                <a:latin typeface="Calibri" pitchFamily="34" charset="0"/>
                <a:ea typeface="+mn-ea"/>
              </a:rPr>
              <a:t>Building a synergistic programme based on data driven choices</a:t>
            </a:r>
          </a:p>
          <a:p>
            <a:pPr marL="342900" indent="-342900" fontAlgn="auto">
              <a:spcBef>
                <a:spcPct val="30000"/>
              </a:spcBef>
              <a:spcAft>
                <a:spcPts val="0"/>
              </a:spcAft>
              <a:buFontTx/>
              <a:buChar char="•"/>
              <a:defRPr/>
            </a:pPr>
            <a:r>
              <a:rPr lang="en-GB" sz="2300" b="1" dirty="0">
                <a:latin typeface="Calibri" pitchFamily="34" charset="0"/>
                <a:ea typeface="+mn-ea"/>
              </a:rPr>
              <a:t>Continuously improving Organisational capability</a:t>
            </a:r>
          </a:p>
          <a:p>
            <a:pPr marL="800100" lvl="1" indent="-342900" fontAlgn="auto">
              <a:spcBef>
                <a:spcPct val="30000"/>
              </a:spcBef>
              <a:spcAft>
                <a:spcPts val="0"/>
              </a:spcAft>
              <a:buFont typeface="Courier New" pitchFamily="49" charset="0"/>
              <a:buChar char="o"/>
              <a:defRPr/>
            </a:pPr>
            <a:r>
              <a:rPr lang="en-GB" sz="1900" dirty="0">
                <a:latin typeface="Calibri" pitchFamily="34" charset="0"/>
                <a:ea typeface="+mn-ea"/>
              </a:rPr>
              <a:t>Impact assessment, metrics, measures, efficiency, effectiveness..</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 calcmode="lin" valueType="num">
                                      <p:cBhvr additive="base">
                                        <p:cTn id="7" dur="500" fill="hold"/>
                                        <p:tgtEl>
                                          <p:spTgt spid="6">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2" end="2"/>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anim calcmode="lin" valueType="num">
                                      <p:cBhvr additive="base">
                                        <p:cTn id="11" dur="500" fill="hold"/>
                                        <p:tgtEl>
                                          <p:spTgt spid="6">
                                            <p:txEl>
                                              <p:pRg st="3" end="3"/>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6">
                                            <p:txEl>
                                              <p:pRg st="3" end="3"/>
                                            </p:txEl>
                                          </p:spTgt>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anim calcmode="lin" valueType="num">
                                      <p:cBhvr additive="base">
                                        <p:cTn id="15" dur="500" fill="hold"/>
                                        <p:tgtEl>
                                          <p:spTgt spid="6">
                                            <p:txEl>
                                              <p:pRg st="4" end="4"/>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6">
                                            <p:txEl>
                                              <p:pRg st="4" end="4"/>
                                            </p:txEl>
                                          </p:spTgt>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anim calcmode="lin" valueType="num">
                                      <p:cBhvr additive="base">
                                        <p:cTn id="19" dur="500" fill="hold"/>
                                        <p:tgtEl>
                                          <p:spTgt spid="6">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
                                            <p:txEl>
                                              <p:pRg st="5" end="5"/>
                                            </p:txEl>
                                          </p:spTgt>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anim calcmode="lin" valueType="num">
                                      <p:cBhvr additive="base">
                                        <p:cTn id="23" dur="500" fill="hold"/>
                                        <p:tgtEl>
                                          <p:spTgt spid="6">
                                            <p:txEl>
                                              <p:pRg st="6" end="6"/>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6">
                                            <p:txEl>
                                              <p:pRg st="6" end="6"/>
                                            </p:txEl>
                                          </p:spTgt>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anim calcmode="lin" valueType="num">
                                      <p:cBhvr additive="base">
                                        <p:cTn id="27" dur="500" fill="hold"/>
                                        <p:tgtEl>
                                          <p:spTgt spid="6">
                                            <p:txEl>
                                              <p:pRg st="7" end="7"/>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6">
                                            <p:txEl>
                                              <p:pRg st="7" end="7"/>
                                            </p:txEl>
                                          </p:spTgt>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6">
                                            <p:txEl>
                                              <p:pRg st="8" end="8"/>
                                            </p:txEl>
                                          </p:spTgt>
                                        </p:tgtEl>
                                        <p:attrNameLst>
                                          <p:attrName>style.visibility</p:attrName>
                                        </p:attrNameLst>
                                      </p:cBhvr>
                                      <p:to>
                                        <p:strVal val="visible"/>
                                      </p:to>
                                    </p:set>
                                    <p:anim calcmode="lin" valueType="num">
                                      <p:cBhvr additive="base">
                                        <p:cTn id="31" dur="500" fill="hold"/>
                                        <p:tgtEl>
                                          <p:spTgt spid="6">
                                            <p:txEl>
                                              <p:pRg st="8" end="8"/>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
                                            <p:txEl>
                                              <p:pRg st="8" end="8"/>
                                            </p:txEl>
                                          </p:spTgt>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6">
                                            <p:txEl>
                                              <p:pRg st="9" end="9"/>
                                            </p:txEl>
                                          </p:spTgt>
                                        </p:tgtEl>
                                        <p:attrNameLst>
                                          <p:attrName>style.visibility</p:attrName>
                                        </p:attrNameLst>
                                      </p:cBhvr>
                                      <p:to>
                                        <p:strVal val="visible"/>
                                      </p:to>
                                    </p:set>
                                    <p:anim calcmode="lin" valueType="num">
                                      <p:cBhvr additive="base">
                                        <p:cTn id="35" dur="500" fill="hold"/>
                                        <p:tgtEl>
                                          <p:spTgt spid="6">
                                            <p:txEl>
                                              <p:pRg st="9" end="9"/>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6">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Other (continued)</a:t>
            </a:r>
            <a:endParaRPr lang="en-US" dirty="0"/>
          </a:p>
        </p:txBody>
      </p:sp>
      <p:sp>
        <p:nvSpPr>
          <p:cNvPr id="3" name="Slide Number Placeholder 2"/>
          <p:cNvSpPr>
            <a:spLocks noGrp="1"/>
          </p:cNvSpPr>
          <p:nvPr>
            <p:ph type="sldNum" sz="quarter" idx="12"/>
          </p:nvPr>
        </p:nvSpPr>
        <p:spPr/>
        <p:txBody>
          <a:bodyPr/>
          <a:lstStyle/>
          <a:p>
            <a:pPr>
              <a:defRPr/>
            </a:pPr>
            <a:fld id="{843F32ED-AA13-8B42-86FA-D0F3601EA112}" type="slidenum">
              <a:rPr lang="en-GB" smtClean="0"/>
              <a:pPr>
                <a:defRPr/>
              </a:pPr>
              <a:t>30</a:t>
            </a:fld>
            <a:endParaRPr lang="en-GB" dirty="0"/>
          </a:p>
        </p:txBody>
      </p:sp>
      <p:sp>
        <p:nvSpPr>
          <p:cNvPr id="4" name="Text Placeholder 3"/>
          <p:cNvSpPr>
            <a:spLocks noGrp="1"/>
          </p:cNvSpPr>
          <p:nvPr>
            <p:ph type="body" sz="quarter" idx="13"/>
          </p:nvPr>
        </p:nvSpPr>
        <p:spPr/>
        <p:txBody>
          <a:bodyPr/>
          <a:lstStyle/>
          <a:p>
            <a:r>
              <a:rPr lang="en-GB" dirty="0" smtClean="0">
                <a:solidFill>
                  <a:srgbClr val="7030A0"/>
                </a:solidFill>
              </a:rPr>
              <a:t>Industry itself? </a:t>
            </a:r>
          </a:p>
          <a:p>
            <a:pPr lvl="1"/>
            <a:r>
              <a:rPr lang="en-GB" dirty="0" smtClean="0">
                <a:solidFill>
                  <a:srgbClr val="7030A0"/>
                </a:solidFill>
              </a:rPr>
              <a:t>Veolia Innovation Accelerator, Severn Trent Services, BP Ventures, Siemens... </a:t>
            </a:r>
          </a:p>
          <a:p>
            <a:pPr lvl="1"/>
            <a:r>
              <a:rPr lang="en-GB" dirty="0" smtClean="0">
                <a:solidFill>
                  <a:srgbClr val="7030A0"/>
                </a:solidFill>
              </a:rPr>
              <a:t>What does industry look for?</a:t>
            </a:r>
          </a:p>
          <a:p>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43F32ED-AA13-8B42-86FA-D0F3601EA112}" type="slidenum">
              <a:rPr lang="en-GB" smtClean="0"/>
              <a:pPr>
                <a:defRPr/>
              </a:pPr>
              <a:t>31</a:t>
            </a:fld>
            <a:endParaRPr lang="en-GB" dirty="0"/>
          </a:p>
        </p:txBody>
      </p:sp>
      <p:pic>
        <p:nvPicPr>
          <p:cNvPr id="5" name="Picture 2" descr="C:\Documents and Settings\ja\My Documents\My Pictures\KTN_EnvSustainability.jpg"/>
          <p:cNvPicPr>
            <a:picLocks noChangeAspect="1" noChangeArrowheads="1"/>
          </p:cNvPicPr>
          <p:nvPr/>
        </p:nvPicPr>
        <p:blipFill>
          <a:blip r:embed="rId2" cstate="print"/>
          <a:srcRect/>
          <a:stretch>
            <a:fillRect/>
          </a:stretch>
        </p:blipFill>
        <p:spPr bwMode="auto">
          <a:xfrm>
            <a:off x="3487204" y="260648"/>
            <a:ext cx="2169591" cy="2168195"/>
          </a:xfrm>
          <a:prstGeom prst="rect">
            <a:avLst/>
          </a:prstGeom>
          <a:noFill/>
          <a:ln w="9525">
            <a:noFill/>
            <a:miter lim="800000"/>
            <a:headEnd/>
            <a:tailEnd/>
          </a:ln>
        </p:spPr>
      </p:pic>
      <p:sp>
        <p:nvSpPr>
          <p:cNvPr id="6" name="TextBox 5"/>
          <p:cNvSpPr txBox="1"/>
          <p:nvPr/>
        </p:nvSpPr>
        <p:spPr>
          <a:xfrm>
            <a:off x="1763688" y="2708920"/>
            <a:ext cx="5904656" cy="2677656"/>
          </a:xfrm>
          <a:prstGeom prst="rect">
            <a:avLst/>
          </a:prstGeom>
          <a:noFill/>
        </p:spPr>
        <p:txBody>
          <a:bodyPr wrap="square" rtlCol="0">
            <a:spAutoFit/>
          </a:bodyPr>
          <a:lstStyle/>
          <a:p>
            <a:r>
              <a:rPr lang="en-GB" sz="2800" dirty="0" smtClean="0">
                <a:solidFill>
                  <a:schemeClr val="tx1">
                    <a:lumMod val="75000"/>
                    <a:lumOff val="25000"/>
                  </a:schemeClr>
                </a:solidFill>
                <a:latin typeface="+mn-lt"/>
                <a:ea typeface="ＭＳ Ｐゴシック" pitchFamily="-65" charset="-128"/>
                <a:cs typeface="ＭＳ Ｐゴシック" pitchFamily="-65" charset="-128"/>
              </a:rPr>
              <a:t>Jonathan Abra</a:t>
            </a:r>
          </a:p>
          <a:p>
            <a:r>
              <a:rPr lang="en-GB" sz="2800" dirty="0" smtClean="0">
                <a:solidFill>
                  <a:schemeClr val="tx1">
                    <a:lumMod val="75000"/>
                    <a:lumOff val="25000"/>
                  </a:schemeClr>
                </a:solidFill>
                <a:latin typeface="+mn-lt"/>
                <a:ea typeface="ＭＳ Ｐゴシック" pitchFamily="-65" charset="-128"/>
                <a:cs typeface="ＭＳ Ｐゴシック" pitchFamily="-65" charset="-128"/>
              </a:rPr>
              <a:t>Knowledge Transfer Manager</a:t>
            </a:r>
          </a:p>
          <a:p>
            <a:r>
              <a:rPr lang="en-GB" sz="2800" dirty="0" smtClean="0">
                <a:solidFill>
                  <a:schemeClr val="tx1">
                    <a:lumMod val="75000"/>
                    <a:lumOff val="25000"/>
                  </a:schemeClr>
                </a:solidFill>
                <a:latin typeface="+mn-lt"/>
                <a:ea typeface="ＭＳ Ｐゴシック" pitchFamily="-65" charset="-128"/>
                <a:cs typeface="ＭＳ Ｐゴシック" pitchFamily="-65" charset="-128"/>
              </a:rPr>
              <a:t>Environmental Sustainability KTN</a:t>
            </a:r>
          </a:p>
          <a:p>
            <a:endParaRPr lang="en-GB" sz="2800" dirty="0" smtClean="0">
              <a:solidFill>
                <a:schemeClr val="tx1">
                  <a:lumMod val="75000"/>
                  <a:lumOff val="25000"/>
                </a:schemeClr>
              </a:solidFill>
              <a:latin typeface="+mn-lt"/>
              <a:ea typeface="ＭＳ Ｐゴシック" pitchFamily="-65" charset="-128"/>
              <a:cs typeface="ＭＳ Ｐゴシック" pitchFamily="-65" charset="-128"/>
            </a:endParaRPr>
          </a:p>
          <a:p>
            <a:r>
              <a:rPr lang="en-GB" sz="2800" dirty="0" smtClean="0">
                <a:solidFill>
                  <a:schemeClr val="tx1">
                    <a:lumMod val="75000"/>
                    <a:lumOff val="25000"/>
                  </a:schemeClr>
                </a:solidFill>
                <a:latin typeface="+mn-lt"/>
                <a:ea typeface="ＭＳ Ｐゴシック" pitchFamily="-65" charset="-128"/>
                <a:cs typeface="ＭＳ Ｐゴシック" pitchFamily="-65" charset="-128"/>
                <a:hlinkClick r:id="rId3"/>
              </a:rPr>
              <a:t>Jonathan.Abra@esktn.org</a:t>
            </a:r>
            <a:endParaRPr lang="en-GB" sz="2800" dirty="0" smtClean="0">
              <a:solidFill>
                <a:schemeClr val="tx1">
                  <a:lumMod val="75000"/>
                  <a:lumOff val="25000"/>
                </a:schemeClr>
              </a:solidFill>
              <a:latin typeface="+mn-lt"/>
              <a:ea typeface="ＭＳ Ｐゴシック" pitchFamily="-65" charset="-128"/>
              <a:cs typeface="ＭＳ Ｐゴシック" pitchFamily="-65" charset="-128"/>
            </a:endParaRPr>
          </a:p>
          <a:p>
            <a:r>
              <a:rPr lang="en-GB" sz="2800" dirty="0" smtClean="0">
                <a:solidFill>
                  <a:schemeClr val="tx1">
                    <a:lumMod val="75000"/>
                    <a:lumOff val="25000"/>
                  </a:schemeClr>
                </a:solidFill>
                <a:latin typeface="+mn-lt"/>
                <a:ea typeface="ＭＳ Ｐゴシック" pitchFamily="-65" charset="-128"/>
                <a:cs typeface="ＭＳ Ｐゴシック" pitchFamily="-65" charset="-128"/>
              </a:rPr>
              <a:t>0754 001 4955</a:t>
            </a:r>
            <a:endParaRPr lang="en-US" sz="2800" dirty="0" smtClean="0">
              <a:solidFill>
                <a:schemeClr val="tx1">
                  <a:lumMod val="75000"/>
                  <a:lumOff val="25000"/>
                </a:schemeClr>
              </a:solidFill>
              <a:latin typeface="+mn-lt"/>
              <a:ea typeface="ＭＳ Ｐゴシック" pitchFamily="-65" charset="-128"/>
              <a:cs typeface="ＭＳ Ｐゴシック" pitchFamily="-65" charset="-128"/>
            </a:endParaRPr>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5804" y="71414"/>
            <a:ext cx="8229600" cy="838200"/>
          </a:xfrm>
        </p:spPr>
        <p:txBody>
          <a:bodyPr/>
          <a:lstStyle/>
          <a:p>
            <a:r>
              <a:rPr lang="en-GB" sz="3200" dirty="0" smtClean="0">
                <a:solidFill>
                  <a:srgbClr val="7030A0"/>
                </a:solidFill>
                <a:latin typeface="Calibri" pitchFamily="34" charset="0"/>
              </a:rPr>
              <a:t>Investing in priority areas based on potential</a:t>
            </a:r>
            <a:endParaRPr lang="en-GB" sz="3200" dirty="0"/>
          </a:p>
        </p:txBody>
      </p:sp>
      <p:sp>
        <p:nvSpPr>
          <p:cNvPr id="4" name="Content Placeholder 3"/>
          <p:cNvSpPr>
            <a:spLocks noGrp="1"/>
          </p:cNvSpPr>
          <p:nvPr>
            <p:ph idx="1"/>
          </p:nvPr>
        </p:nvSpPr>
        <p:spPr/>
        <p:txBody>
          <a:bodyPr/>
          <a:lstStyle/>
          <a:p>
            <a:endParaRPr lang="en-GB" dirty="0"/>
          </a:p>
        </p:txBody>
      </p:sp>
      <p:pic>
        <p:nvPicPr>
          <p:cNvPr id="5" name="Picture 4"/>
          <p:cNvPicPr>
            <a:picLocks noChangeAspect="1" noChangeArrowheads="1"/>
          </p:cNvPicPr>
          <p:nvPr/>
        </p:nvPicPr>
        <p:blipFill>
          <a:blip r:embed="rId3" cstate="print"/>
          <a:srcRect/>
          <a:stretch>
            <a:fillRect/>
          </a:stretch>
        </p:blipFill>
        <p:spPr bwMode="auto">
          <a:xfrm>
            <a:off x="0" y="795663"/>
            <a:ext cx="9213313" cy="5205105"/>
          </a:xfrm>
          <a:prstGeom prst="rect">
            <a:avLst/>
          </a:prstGeom>
          <a:noFill/>
          <a:ln w="9525">
            <a:noFill/>
            <a:miter lim="800000"/>
            <a:headEnd/>
            <a:tailEnd/>
          </a:ln>
          <a:effectLst/>
        </p:spPr>
      </p:pic>
      <p:sp>
        <p:nvSpPr>
          <p:cNvPr id="6" name="TextBox 5"/>
          <p:cNvSpPr txBox="1"/>
          <p:nvPr/>
        </p:nvSpPr>
        <p:spPr>
          <a:xfrm>
            <a:off x="899592" y="1556792"/>
            <a:ext cx="864096" cy="369332"/>
          </a:xfrm>
          <a:prstGeom prst="rect">
            <a:avLst/>
          </a:prstGeom>
          <a:noFill/>
          <a:ln>
            <a:noFill/>
          </a:ln>
        </p:spPr>
        <p:txBody>
          <a:bodyPr wrap="square" rtlCol="0">
            <a:spAutoFit/>
          </a:bodyPr>
          <a:lstStyle/>
          <a:p>
            <a:r>
              <a:rPr lang="en-GB" b="1" dirty="0" smtClean="0">
                <a:solidFill>
                  <a:schemeClr val="bg1"/>
                </a:solidFill>
              </a:rPr>
              <a:t>£25M</a:t>
            </a:r>
            <a:endParaRPr lang="en-US" b="1" dirty="0">
              <a:solidFill>
                <a:schemeClr val="bg1"/>
              </a:solidFill>
            </a:endParaRPr>
          </a:p>
        </p:txBody>
      </p:sp>
      <p:sp>
        <p:nvSpPr>
          <p:cNvPr id="7" name="TextBox 6"/>
          <p:cNvSpPr txBox="1"/>
          <p:nvPr/>
        </p:nvSpPr>
        <p:spPr>
          <a:xfrm>
            <a:off x="2627784" y="1556792"/>
            <a:ext cx="864096" cy="369332"/>
          </a:xfrm>
          <a:prstGeom prst="rect">
            <a:avLst/>
          </a:prstGeom>
          <a:noFill/>
          <a:ln>
            <a:noFill/>
          </a:ln>
        </p:spPr>
        <p:txBody>
          <a:bodyPr wrap="square" rtlCol="0">
            <a:spAutoFit/>
          </a:bodyPr>
          <a:lstStyle/>
          <a:p>
            <a:r>
              <a:rPr lang="en-GB" b="1" dirty="0" smtClean="0">
                <a:solidFill>
                  <a:schemeClr val="bg1"/>
                </a:solidFill>
              </a:rPr>
              <a:t>£10M</a:t>
            </a:r>
            <a:endParaRPr lang="en-US" b="1" dirty="0">
              <a:solidFill>
                <a:schemeClr val="bg1"/>
              </a:solidFill>
            </a:endParaRPr>
          </a:p>
        </p:txBody>
      </p:sp>
      <p:sp>
        <p:nvSpPr>
          <p:cNvPr id="8" name="TextBox 7"/>
          <p:cNvSpPr txBox="1"/>
          <p:nvPr/>
        </p:nvSpPr>
        <p:spPr>
          <a:xfrm>
            <a:off x="4283968" y="1556792"/>
            <a:ext cx="828092" cy="369332"/>
          </a:xfrm>
          <a:prstGeom prst="rect">
            <a:avLst/>
          </a:prstGeom>
          <a:noFill/>
          <a:ln>
            <a:noFill/>
          </a:ln>
        </p:spPr>
        <p:txBody>
          <a:bodyPr wrap="square" rtlCol="0">
            <a:spAutoFit/>
          </a:bodyPr>
          <a:lstStyle/>
          <a:p>
            <a:r>
              <a:rPr lang="en-GB" b="1" dirty="0" smtClean="0">
                <a:solidFill>
                  <a:schemeClr val="bg1"/>
                </a:solidFill>
              </a:rPr>
              <a:t>£10M</a:t>
            </a:r>
            <a:endParaRPr lang="en-US" b="1" dirty="0">
              <a:solidFill>
                <a:schemeClr val="bg1"/>
              </a:solidFill>
            </a:endParaRPr>
          </a:p>
        </p:txBody>
      </p:sp>
      <p:sp>
        <p:nvSpPr>
          <p:cNvPr id="9" name="TextBox 8"/>
          <p:cNvSpPr txBox="1"/>
          <p:nvPr/>
        </p:nvSpPr>
        <p:spPr>
          <a:xfrm>
            <a:off x="5940152" y="1556792"/>
            <a:ext cx="864096" cy="369332"/>
          </a:xfrm>
          <a:prstGeom prst="rect">
            <a:avLst/>
          </a:prstGeom>
          <a:noFill/>
          <a:ln>
            <a:noFill/>
          </a:ln>
        </p:spPr>
        <p:txBody>
          <a:bodyPr wrap="square" rtlCol="0">
            <a:spAutoFit/>
          </a:bodyPr>
          <a:lstStyle/>
          <a:p>
            <a:r>
              <a:rPr lang="en-GB" b="1" dirty="0" smtClean="0">
                <a:solidFill>
                  <a:schemeClr val="bg1"/>
                </a:solidFill>
              </a:rPr>
              <a:t>£20M</a:t>
            </a:r>
            <a:endParaRPr lang="en-US" b="1" dirty="0">
              <a:solidFill>
                <a:schemeClr val="bg1"/>
              </a:solidFill>
            </a:endParaRPr>
          </a:p>
        </p:txBody>
      </p:sp>
      <p:sp>
        <p:nvSpPr>
          <p:cNvPr id="10" name="TextBox 9"/>
          <p:cNvSpPr txBox="1"/>
          <p:nvPr/>
        </p:nvSpPr>
        <p:spPr>
          <a:xfrm>
            <a:off x="7596336" y="1556792"/>
            <a:ext cx="864096" cy="369332"/>
          </a:xfrm>
          <a:prstGeom prst="rect">
            <a:avLst/>
          </a:prstGeom>
          <a:noFill/>
          <a:ln>
            <a:noFill/>
          </a:ln>
        </p:spPr>
        <p:txBody>
          <a:bodyPr wrap="square" rtlCol="0">
            <a:spAutoFit/>
          </a:bodyPr>
          <a:lstStyle/>
          <a:p>
            <a:r>
              <a:rPr lang="en-GB" b="1" dirty="0" smtClean="0">
                <a:solidFill>
                  <a:schemeClr val="bg1"/>
                </a:solidFill>
              </a:rPr>
              <a:t>£55M</a:t>
            </a:r>
            <a:endParaRPr lang="en-US" b="1" dirty="0">
              <a:solidFill>
                <a:schemeClr val="bg1"/>
              </a:solidFill>
            </a:endParaRPr>
          </a:p>
        </p:txBody>
      </p:sp>
      <p:sp>
        <p:nvSpPr>
          <p:cNvPr id="11" name="TextBox 10"/>
          <p:cNvSpPr txBox="1"/>
          <p:nvPr/>
        </p:nvSpPr>
        <p:spPr>
          <a:xfrm>
            <a:off x="1547664" y="5373216"/>
            <a:ext cx="648072" cy="369332"/>
          </a:xfrm>
          <a:prstGeom prst="rect">
            <a:avLst/>
          </a:prstGeom>
          <a:noFill/>
          <a:ln>
            <a:noFill/>
          </a:ln>
        </p:spPr>
        <p:txBody>
          <a:bodyPr wrap="square" rtlCol="0">
            <a:spAutoFit/>
          </a:bodyPr>
          <a:lstStyle/>
          <a:p>
            <a:r>
              <a:rPr lang="en-GB" b="1" dirty="0" smtClean="0">
                <a:solidFill>
                  <a:schemeClr val="bg1"/>
                </a:solidFill>
              </a:rPr>
              <a:t>£5M</a:t>
            </a:r>
            <a:endParaRPr lang="en-US" b="1" dirty="0">
              <a:solidFill>
                <a:schemeClr val="bg1"/>
              </a:solidFill>
            </a:endParaRPr>
          </a:p>
        </p:txBody>
      </p:sp>
      <p:sp>
        <p:nvSpPr>
          <p:cNvPr id="12" name="TextBox 11"/>
          <p:cNvSpPr txBox="1"/>
          <p:nvPr/>
        </p:nvSpPr>
        <p:spPr>
          <a:xfrm>
            <a:off x="3635896" y="5373216"/>
            <a:ext cx="648072" cy="369332"/>
          </a:xfrm>
          <a:prstGeom prst="rect">
            <a:avLst/>
          </a:prstGeom>
          <a:noFill/>
          <a:ln>
            <a:noFill/>
          </a:ln>
        </p:spPr>
        <p:txBody>
          <a:bodyPr wrap="square" rtlCol="0">
            <a:spAutoFit/>
          </a:bodyPr>
          <a:lstStyle/>
          <a:p>
            <a:r>
              <a:rPr lang="en-GB" b="1" dirty="0" smtClean="0">
                <a:solidFill>
                  <a:schemeClr val="bg1"/>
                </a:solidFill>
              </a:rPr>
              <a:t>£5M</a:t>
            </a:r>
            <a:endParaRPr lang="en-US" b="1" dirty="0">
              <a:solidFill>
                <a:schemeClr val="bg1"/>
              </a:solidFill>
            </a:endParaRPr>
          </a:p>
        </p:txBody>
      </p:sp>
      <p:sp>
        <p:nvSpPr>
          <p:cNvPr id="13" name="TextBox 12"/>
          <p:cNvSpPr txBox="1"/>
          <p:nvPr/>
        </p:nvSpPr>
        <p:spPr>
          <a:xfrm>
            <a:off x="5724128" y="5373216"/>
            <a:ext cx="648072" cy="369332"/>
          </a:xfrm>
          <a:prstGeom prst="rect">
            <a:avLst/>
          </a:prstGeom>
          <a:noFill/>
          <a:ln>
            <a:noFill/>
          </a:ln>
        </p:spPr>
        <p:txBody>
          <a:bodyPr wrap="square" rtlCol="0">
            <a:spAutoFit/>
          </a:bodyPr>
          <a:lstStyle/>
          <a:p>
            <a:r>
              <a:rPr lang="en-GB" b="1" dirty="0" smtClean="0">
                <a:solidFill>
                  <a:schemeClr val="bg1"/>
                </a:solidFill>
              </a:rPr>
              <a:t>£5M</a:t>
            </a:r>
            <a:endParaRPr lang="en-US" b="1" dirty="0">
              <a:solidFill>
                <a:schemeClr val="bg1"/>
              </a:solidFill>
            </a:endParaRPr>
          </a:p>
        </p:txBody>
      </p:sp>
      <p:sp>
        <p:nvSpPr>
          <p:cNvPr id="14" name="TextBox 13"/>
          <p:cNvSpPr txBox="1"/>
          <p:nvPr/>
        </p:nvSpPr>
        <p:spPr>
          <a:xfrm>
            <a:off x="7812360" y="5301208"/>
            <a:ext cx="648072" cy="369332"/>
          </a:xfrm>
          <a:prstGeom prst="rect">
            <a:avLst/>
          </a:prstGeom>
          <a:noFill/>
          <a:ln>
            <a:noFill/>
          </a:ln>
        </p:spPr>
        <p:txBody>
          <a:bodyPr wrap="square" rtlCol="0">
            <a:spAutoFit/>
          </a:bodyPr>
          <a:lstStyle/>
          <a:p>
            <a:r>
              <a:rPr lang="en-GB" b="1" dirty="0" smtClean="0">
                <a:solidFill>
                  <a:schemeClr val="bg1"/>
                </a:solidFill>
              </a:rPr>
              <a:t>£5M</a:t>
            </a:r>
            <a:endParaRPr lang="en-US" b="1" dirty="0">
              <a:solidFill>
                <a:schemeClr val="bg1"/>
              </a:solidFill>
            </a:endParaRPr>
          </a:p>
        </p:txBody>
      </p:sp>
      <p:sp>
        <p:nvSpPr>
          <p:cNvPr id="15" name="TextBox 14"/>
          <p:cNvSpPr txBox="1"/>
          <p:nvPr/>
        </p:nvSpPr>
        <p:spPr>
          <a:xfrm>
            <a:off x="8495928" y="4437112"/>
            <a:ext cx="648072" cy="369332"/>
          </a:xfrm>
          <a:prstGeom prst="rect">
            <a:avLst/>
          </a:prstGeom>
          <a:noFill/>
          <a:ln>
            <a:noFill/>
          </a:ln>
        </p:spPr>
        <p:txBody>
          <a:bodyPr wrap="square" rtlCol="0">
            <a:spAutoFit/>
          </a:bodyPr>
          <a:lstStyle/>
          <a:p>
            <a:r>
              <a:rPr lang="en-GB" b="1" dirty="0" smtClean="0">
                <a:solidFill>
                  <a:schemeClr val="bg1"/>
                </a:solidFill>
              </a:rPr>
              <a:t>£5M</a:t>
            </a:r>
            <a:endParaRPr lang="en-US" b="1" dirty="0">
              <a:solidFill>
                <a:schemeClr val="bg1"/>
              </a:solidFill>
            </a:endParaRPr>
          </a:p>
        </p:txBody>
      </p:sp>
      <p:sp>
        <p:nvSpPr>
          <p:cNvPr id="16" name="TextBox 15"/>
          <p:cNvSpPr txBox="1"/>
          <p:nvPr/>
        </p:nvSpPr>
        <p:spPr>
          <a:xfrm>
            <a:off x="3707904" y="3304294"/>
            <a:ext cx="864096" cy="369332"/>
          </a:xfrm>
          <a:prstGeom prst="rect">
            <a:avLst/>
          </a:prstGeom>
          <a:noFill/>
          <a:ln>
            <a:noFill/>
          </a:ln>
        </p:spPr>
        <p:txBody>
          <a:bodyPr wrap="square" rtlCol="0">
            <a:spAutoFit/>
          </a:bodyPr>
          <a:lstStyle/>
          <a:p>
            <a:r>
              <a:rPr lang="en-GB" b="1" dirty="0" smtClean="0">
                <a:solidFill>
                  <a:schemeClr val="bg1"/>
                </a:solidFill>
              </a:rPr>
              <a:t>£25M</a:t>
            </a:r>
            <a:endParaRPr lang="en-US" b="1" dirty="0">
              <a:solidFill>
                <a:schemeClr val="bg1"/>
              </a:solidFill>
            </a:endParaRPr>
          </a:p>
        </p:txBody>
      </p:sp>
      <p:sp>
        <p:nvSpPr>
          <p:cNvPr id="17" name="TextBox 16"/>
          <p:cNvSpPr txBox="1"/>
          <p:nvPr/>
        </p:nvSpPr>
        <p:spPr>
          <a:xfrm>
            <a:off x="3707904" y="3849000"/>
            <a:ext cx="864096" cy="369332"/>
          </a:xfrm>
          <a:prstGeom prst="rect">
            <a:avLst/>
          </a:prstGeom>
          <a:noFill/>
          <a:ln>
            <a:noFill/>
          </a:ln>
        </p:spPr>
        <p:txBody>
          <a:bodyPr wrap="square" rtlCol="0">
            <a:spAutoFit/>
          </a:bodyPr>
          <a:lstStyle/>
          <a:p>
            <a:r>
              <a:rPr lang="en-GB" b="1" dirty="0" smtClean="0">
                <a:solidFill>
                  <a:schemeClr val="bg1"/>
                </a:solidFill>
              </a:rPr>
              <a:t>£15M</a:t>
            </a:r>
            <a:endParaRPr lang="en-US" b="1" dirty="0">
              <a:solidFill>
                <a:schemeClr val="bg1"/>
              </a:solidFill>
            </a:endParaRPr>
          </a:p>
        </p:txBody>
      </p:sp>
      <p:sp>
        <p:nvSpPr>
          <p:cNvPr id="18" name="TextBox 17"/>
          <p:cNvSpPr txBox="1"/>
          <p:nvPr/>
        </p:nvSpPr>
        <p:spPr>
          <a:xfrm>
            <a:off x="4067944" y="1052736"/>
            <a:ext cx="4392488" cy="369332"/>
          </a:xfrm>
          <a:prstGeom prst="rect">
            <a:avLst/>
          </a:prstGeom>
          <a:solidFill>
            <a:srgbClr val="FF00FF"/>
          </a:solidFill>
        </p:spPr>
        <p:txBody>
          <a:bodyPr wrap="square" rtlCol="0">
            <a:spAutoFit/>
          </a:bodyPr>
          <a:lstStyle/>
          <a:p>
            <a:r>
              <a:rPr lang="en-GB" b="1" dirty="0" smtClean="0"/>
              <a:t>Space Applications £10M</a:t>
            </a:r>
            <a:endParaRPr lang="en-US" b="1" dirty="0"/>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a:xfrm>
            <a:off x="457200" y="574576"/>
            <a:ext cx="8229600" cy="838200"/>
          </a:xfrm>
        </p:spPr>
        <p:txBody>
          <a:bodyPr/>
          <a:lstStyle/>
          <a:p>
            <a:r>
              <a:rPr lang="en-GB" sz="3200" dirty="0" smtClean="0">
                <a:solidFill>
                  <a:srgbClr val="7030A0"/>
                </a:solidFill>
                <a:latin typeface="Calibri" pitchFamily="34" charset="0"/>
                <a:ea typeface="ＭＳ Ｐゴシック" pitchFamily="-107" charset="-128"/>
              </a:rPr>
              <a:t>Criteria for investment</a:t>
            </a:r>
          </a:p>
        </p:txBody>
      </p:sp>
      <p:sp>
        <p:nvSpPr>
          <p:cNvPr id="21507" name="Rectangle 5"/>
          <p:cNvSpPr>
            <a:spLocks noGrp="1" noChangeArrowheads="1"/>
          </p:cNvSpPr>
          <p:nvPr>
            <p:ph type="body" idx="1"/>
          </p:nvPr>
        </p:nvSpPr>
        <p:spPr>
          <a:xfrm>
            <a:off x="457200" y="1844824"/>
            <a:ext cx="8229600" cy="3776663"/>
          </a:xfrm>
        </p:spPr>
        <p:txBody>
          <a:bodyPr/>
          <a:lstStyle/>
          <a:p>
            <a:pPr marL="250825">
              <a:lnSpc>
                <a:spcPct val="90000"/>
              </a:lnSpc>
            </a:pPr>
            <a:r>
              <a:rPr lang="en-GB" sz="2800" b="0" dirty="0" smtClean="0">
                <a:latin typeface="Calibri" pitchFamily="34" charset="0"/>
                <a:ea typeface="ＭＳ Ｐゴシック" pitchFamily="-107" charset="-128"/>
              </a:rPr>
              <a:t>UK capacity to develop and exploit the technology </a:t>
            </a:r>
          </a:p>
          <a:p>
            <a:pPr marL="250825">
              <a:lnSpc>
                <a:spcPct val="90000"/>
              </a:lnSpc>
            </a:pPr>
            <a:r>
              <a:rPr lang="en-GB" sz="2800" b="0" dirty="0" smtClean="0">
                <a:latin typeface="Calibri" pitchFamily="34" charset="0"/>
                <a:ea typeface="ＭＳ Ｐゴシック" pitchFamily="-107" charset="-128"/>
              </a:rPr>
              <a:t>The size of the global market opportunity </a:t>
            </a:r>
          </a:p>
          <a:p>
            <a:pPr marL="250825">
              <a:lnSpc>
                <a:spcPct val="90000"/>
              </a:lnSpc>
            </a:pPr>
            <a:r>
              <a:rPr lang="en-GB" sz="2800" b="0" dirty="0" smtClean="0">
                <a:latin typeface="Calibri" pitchFamily="34" charset="0"/>
                <a:ea typeface="ＭＳ Ｐゴシック" pitchFamily="-107" charset="-128"/>
              </a:rPr>
              <a:t>The right potential for impact in the right time frame</a:t>
            </a:r>
          </a:p>
          <a:p>
            <a:pPr marL="250825">
              <a:lnSpc>
                <a:spcPct val="90000"/>
              </a:lnSpc>
            </a:pPr>
            <a:r>
              <a:rPr lang="en-GB" sz="2800" b="0" dirty="0" smtClean="0">
                <a:latin typeface="Calibri" pitchFamily="34" charset="0"/>
                <a:ea typeface="ＭＳ Ｐゴシック" pitchFamily="-107" charset="-128"/>
              </a:rPr>
              <a:t>A clear role for the TSB to add value </a:t>
            </a:r>
          </a:p>
          <a:p>
            <a:pPr marL="250825">
              <a:lnSpc>
                <a:spcPct val="90000"/>
              </a:lnSpc>
            </a:pPr>
            <a:endParaRPr lang="en-GB" sz="2400" b="0" dirty="0" smtClean="0">
              <a:ea typeface="ＭＳ Ｐゴシック" pitchFamily="-107" charset="-128"/>
            </a:endParaRPr>
          </a:p>
          <a:p>
            <a:pPr marL="250825">
              <a:lnSpc>
                <a:spcPct val="90000"/>
              </a:lnSpc>
            </a:pPr>
            <a:endParaRPr lang="en-GB" sz="2400" b="0" dirty="0" smtClean="0">
              <a:ea typeface="ＭＳ Ｐゴシック" pitchFamily="-107" charset="-128"/>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357158" y="-1488"/>
            <a:ext cx="8229600" cy="838200"/>
          </a:xfrm>
        </p:spPr>
        <p:txBody>
          <a:bodyPr/>
          <a:lstStyle/>
          <a:p>
            <a:pPr algn="ctr" eaLnBrk="1" hangingPunct="1">
              <a:defRPr/>
            </a:pPr>
            <a:r>
              <a:rPr lang="en-GB" dirty="0" smtClean="0">
                <a:solidFill>
                  <a:srgbClr val="7030A0"/>
                </a:solidFill>
                <a:latin typeface="Calibri" pitchFamily="34" charset="0"/>
              </a:rPr>
              <a:t>The Toolset</a:t>
            </a:r>
            <a:endParaRPr lang="en-GB" kern="1200" dirty="0" smtClean="0">
              <a:solidFill>
                <a:srgbClr val="7030A0"/>
              </a:solidFill>
              <a:latin typeface="Calibri" pitchFamily="34" charset="0"/>
            </a:endParaRPr>
          </a:p>
        </p:txBody>
      </p:sp>
      <p:sp>
        <p:nvSpPr>
          <p:cNvPr id="14340" name="Rectangle 3"/>
          <p:cNvSpPr txBox="1">
            <a:spLocks noChangeArrowheads="1"/>
          </p:cNvSpPr>
          <p:nvPr/>
        </p:nvSpPr>
        <p:spPr bwMode="auto">
          <a:xfrm>
            <a:off x="467544" y="769850"/>
            <a:ext cx="8401050" cy="6429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charset="0"/>
              </a:defRPr>
            </a:lvl1pPr>
            <a:lvl2pPr marL="800100" indent="-342900" eaLnBrk="0" hangingPunct="0">
              <a:defRPr>
                <a:solidFill>
                  <a:schemeClr val="tx1"/>
                </a:solidFill>
                <a:latin typeface="Arial" charset="0"/>
                <a:ea typeface="ＭＳ Ｐゴシック" charset="0"/>
              </a:defRPr>
            </a:lvl2pPr>
            <a:lvl3pPr marL="1257300" indent="-3429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rtl="0" eaLnBrk="1" fontAlgn="base" hangingPunct="1">
              <a:spcBef>
                <a:spcPct val="30000"/>
              </a:spcBef>
              <a:spcAft>
                <a:spcPct val="0"/>
              </a:spcAft>
            </a:pPr>
            <a:r>
              <a:rPr lang="en-GB" sz="2400" kern="1200" dirty="0">
                <a:solidFill>
                  <a:srgbClr val="000000"/>
                </a:solidFill>
                <a:latin typeface="Calibri" pitchFamily="34" charset="0"/>
                <a:cs typeface="+mn-cs"/>
              </a:rPr>
              <a:t>Range of Tools with different objectives / </a:t>
            </a:r>
            <a:r>
              <a:rPr lang="en-GB" sz="2400" kern="1200" dirty="0" smtClean="0">
                <a:solidFill>
                  <a:srgbClr val="000000"/>
                </a:solidFill>
                <a:latin typeface="Calibri" pitchFamily="34" charset="0"/>
                <a:cs typeface="+mn-cs"/>
              </a:rPr>
              <a:t>characteristics</a:t>
            </a:r>
            <a:endParaRPr lang="en-GB" sz="2400" kern="1200" dirty="0">
              <a:solidFill>
                <a:srgbClr val="000000"/>
              </a:solidFill>
              <a:latin typeface="Calibri" pitchFamily="34" charset="0"/>
              <a:cs typeface="+mn-cs"/>
            </a:endParaRPr>
          </a:p>
        </p:txBody>
      </p:sp>
      <p:pic>
        <p:nvPicPr>
          <p:cNvPr id="4" name="Picture 3" descr="sbri.jpg"/>
          <p:cNvPicPr>
            <a:picLocks noChangeAspect="1"/>
          </p:cNvPicPr>
          <p:nvPr/>
        </p:nvPicPr>
        <p:blipFill>
          <a:blip r:embed="rId3" cstate="print"/>
          <a:stretch>
            <a:fillRect/>
          </a:stretch>
        </p:blipFill>
        <p:spPr>
          <a:xfrm>
            <a:off x="3214678" y="1412776"/>
            <a:ext cx="2571768" cy="784298"/>
          </a:xfrm>
          <a:prstGeom prst="rect">
            <a:avLst/>
          </a:prstGeom>
          <a:effectLst>
            <a:outerShdw blurRad="50800" dist="38100" dir="2700000" algn="tl" rotWithShape="0">
              <a:prstClr val="black">
                <a:alpha val="40000"/>
              </a:prstClr>
            </a:outerShdw>
          </a:effectLst>
        </p:spPr>
      </p:pic>
      <p:pic>
        <p:nvPicPr>
          <p:cNvPr id="12" name="Picture 11" descr="ktp_logo_v2.jpg"/>
          <p:cNvPicPr>
            <a:picLocks noChangeAspect="1"/>
          </p:cNvPicPr>
          <p:nvPr/>
        </p:nvPicPr>
        <p:blipFill>
          <a:blip r:embed="rId4" cstate="print"/>
          <a:stretch>
            <a:fillRect/>
          </a:stretch>
        </p:blipFill>
        <p:spPr>
          <a:xfrm>
            <a:off x="6588224" y="2636912"/>
            <a:ext cx="1584176" cy="1584176"/>
          </a:xfrm>
          <a:prstGeom prst="rect">
            <a:avLst/>
          </a:prstGeom>
        </p:spPr>
      </p:pic>
      <p:pic>
        <p:nvPicPr>
          <p:cNvPr id="13" name="Picture 4" descr="KTN_Blanc"/>
          <p:cNvPicPr>
            <a:picLocks noChangeAspect="1" noChangeArrowheads="1"/>
          </p:cNvPicPr>
          <p:nvPr/>
        </p:nvPicPr>
        <p:blipFill>
          <a:blip r:embed="rId5" cstate="print"/>
          <a:srcRect/>
          <a:stretch>
            <a:fillRect/>
          </a:stretch>
        </p:blipFill>
        <p:spPr bwMode="auto">
          <a:xfrm>
            <a:off x="3635896" y="2730104"/>
            <a:ext cx="1635000" cy="163500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15" name="Rounded Rectangle 14"/>
          <p:cNvSpPr/>
          <p:nvPr/>
        </p:nvSpPr>
        <p:spPr>
          <a:xfrm>
            <a:off x="6177266" y="1412776"/>
            <a:ext cx="2427182" cy="785818"/>
          </a:xfrm>
          <a:prstGeom prst="round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rtl="0" fontAlgn="base">
              <a:spcBef>
                <a:spcPct val="0"/>
              </a:spcBef>
              <a:spcAft>
                <a:spcPct val="0"/>
              </a:spcAft>
            </a:pPr>
            <a:r>
              <a:rPr lang="en-GB" sz="2400" b="1" kern="1200" dirty="0">
                <a:solidFill>
                  <a:srgbClr val="FFFFFF"/>
                </a:solidFill>
                <a:latin typeface="Calibri" pitchFamily="34" charset="0"/>
                <a:ea typeface="+mn-ea"/>
                <a:cs typeface="+mn-cs"/>
              </a:rPr>
              <a:t>Collaborative R&amp;D</a:t>
            </a:r>
          </a:p>
        </p:txBody>
      </p:sp>
      <p:sp>
        <p:nvSpPr>
          <p:cNvPr id="16" name="Rounded Rectangle 15"/>
          <p:cNvSpPr/>
          <p:nvPr/>
        </p:nvSpPr>
        <p:spPr>
          <a:xfrm>
            <a:off x="251520" y="1419046"/>
            <a:ext cx="2428892" cy="785818"/>
          </a:xfrm>
          <a:prstGeom prst="round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rtl="0" fontAlgn="base">
              <a:spcBef>
                <a:spcPct val="0"/>
              </a:spcBef>
              <a:spcAft>
                <a:spcPct val="0"/>
              </a:spcAft>
            </a:pPr>
            <a:r>
              <a:rPr lang="en-GB" sz="2800" b="1" kern="1200" dirty="0">
                <a:solidFill>
                  <a:srgbClr val="FFFFFF"/>
                </a:solidFill>
                <a:ea typeface="+mn-ea"/>
                <a:cs typeface="+mn-cs"/>
              </a:rPr>
              <a:t>Smart</a:t>
            </a:r>
          </a:p>
        </p:txBody>
      </p:sp>
      <p:pic>
        <p:nvPicPr>
          <p:cNvPr id="18" name="Picture 2"/>
          <p:cNvPicPr>
            <a:picLocks noChangeAspect="1" noChangeArrowheads="1"/>
          </p:cNvPicPr>
          <p:nvPr/>
        </p:nvPicPr>
        <p:blipFill>
          <a:blip r:embed="rId6" cstate="print"/>
          <a:srcRect/>
          <a:stretch>
            <a:fillRect/>
          </a:stretch>
        </p:blipFill>
        <p:spPr bwMode="auto">
          <a:xfrm>
            <a:off x="2987824" y="5013176"/>
            <a:ext cx="2786082" cy="833207"/>
          </a:xfrm>
          <a:prstGeom prst="rect">
            <a:avLst/>
          </a:prstGeom>
          <a:noFill/>
          <a:ln w="9525">
            <a:noFill/>
            <a:miter lim="800000"/>
            <a:headEnd/>
            <a:tailEnd/>
          </a:ln>
          <a:effectLst/>
        </p:spPr>
      </p:pic>
      <p:sp>
        <p:nvSpPr>
          <p:cNvPr id="20" name="Rounded Rectangle 19"/>
          <p:cNvSpPr/>
          <p:nvPr/>
        </p:nvSpPr>
        <p:spPr>
          <a:xfrm>
            <a:off x="251520" y="3861048"/>
            <a:ext cx="2448272" cy="785818"/>
          </a:xfrm>
          <a:prstGeom prst="roundRect">
            <a:avLst/>
          </a:prstGeom>
          <a:solidFill>
            <a:srgbClr val="990033"/>
          </a:solidFill>
        </p:spPr>
        <p:style>
          <a:lnRef idx="1">
            <a:schemeClr val="accent1"/>
          </a:lnRef>
          <a:fillRef idx="3">
            <a:schemeClr val="accent1"/>
          </a:fillRef>
          <a:effectRef idx="2">
            <a:schemeClr val="accent1"/>
          </a:effectRef>
          <a:fontRef idx="minor">
            <a:schemeClr val="lt1"/>
          </a:fontRef>
        </p:style>
        <p:txBody>
          <a:bodyPr rtlCol="0" anchor="ctr"/>
          <a:lstStyle/>
          <a:p>
            <a:pPr algn="ctr" rtl="0" fontAlgn="base">
              <a:spcBef>
                <a:spcPct val="0"/>
              </a:spcBef>
              <a:spcAft>
                <a:spcPct val="0"/>
              </a:spcAft>
            </a:pPr>
            <a:r>
              <a:rPr lang="en-GB" sz="2400" b="1" kern="1200" dirty="0">
                <a:solidFill>
                  <a:srgbClr val="FFFFFF"/>
                </a:solidFill>
                <a:latin typeface="Calibri" pitchFamily="34" charset="0"/>
                <a:ea typeface="+mn-ea"/>
                <a:cs typeface="+mn-cs"/>
              </a:rPr>
              <a:t>Launchpad</a:t>
            </a:r>
          </a:p>
        </p:txBody>
      </p:sp>
      <p:sp>
        <p:nvSpPr>
          <p:cNvPr id="23" name="Rounded Rectangle 22"/>
          <p:cNvSpPr/>
          <p:nvPr/>
        </p:nvSpPr>
        <p:spPr>
          <a:xfrm>
            <a:off x="6247564" y="5013176"/>
            <a:ext cx="2428892" cy="785818"/>
          </a:xfrm>
          <a:prstGeom prst="roundRect">
            <a:avLst/>
          </a:prstGeom>
          <a:solidFill>
            <a:srgbClr val="6568ED"/>
          </a:solidFill>
        </p:spPr>
        <p:style>
          <a:lnRef idx="1">
            <a:schemeClr val="accent1"/>
          </a:lnRef>
          <a:fillRef idx="3">
            <a:schemeClr val="accent1"/>
          </a:fillRef>
          <a:effectRef idx="2">
            <a:schemeClr val="accent1"/>
          </a:effectRef>
          <a:fontRef idx="minor">
            <a:schemeClr val="lt1"/>
          </a:fontRef>
        </p:style>
        <p:txBody>
          <a:bodyPr rtlCol="0" anchor="ctr"/>
          <a:lstStyle/>
          <a:p>
            <a:pPr algn="ctr" rtl="0" fontAlgn="base">
              <a:spcBef>
                <a:spcPct val="0"/>
              </a:spcBef>
              <a:spcAft>
                <a:spcPct val="0"/>
              </a:spcAft>
            </a:pPr>
            <a:r>
              <a:rPr lang="en-GB" sz="2400" b="1" kern="1200" dirty="0" smtClean="0">
                <a:solidFill>
                  <a:srgbClr val="FFFFFF"/>
                </a:solidFill>
                <a:ea typeface="+mn-ea"/>
                <a:cs typeface="+mn-cs"/>
              </a:rPr>
              <a:t>Entrepreneur Missions</a:t>
            </a:r>
            <a:endParaRPr lang="en-GB" sz="2400" b="1" kern="1200" dirty="0">
              <a:solidFill>
                <a:srgbClr val="FFFFFF"/>
              </a:solidFill>
              <a:ea typeface="+mn-ea"/>
              <a:cs typeface="+mn-cs"/>
            </a:endParaRPr>
          </a:p>
        </p:txBody>
      </p:sp>
      <p:grpSp>
        <p:nvGrpSpPr>
          <p:cNvPr id="2" name="Group 24"/>
          <p:cNvGrpSpPr/>
          <p:nvPr/>
        </p:nvGrpSpPr>
        <p:grpSpPr>
          <a:xfrm>
            <a:off x="251520" y="2636912"/>
            <a:ext cx="2428892" cy="785818"/>
            <a:chOff x="251520" y="3212976"/>
            <a:chExt cx="2428892" cy="785818"/>
          </a:xfrm>
        </p:grpSpPr>
        <p:sp>
          <p:nvSpPr>
            <p:cNvPr id="24" name="Rounded Rectangle 23"/>
            <p:cNvSpPr/>
            <p:nvPr/>
          </p:nvSpPr>
          <p:spPr>
            <a:xfrm>
              <a:off x="251520" y="3212976"/>
              <a:ext cx="2428892" cy="785818"/>
            </a:xfrm>
            <a:prstGeom prst="roundRect">
              <a:avLst/>
            </a:prstGeom>
            <a:solidFill>
              <a:srgbClr val="283784"/>
            </a:solidFill>
          </p:spPr>
          <p:style>
            <a:lnRef idx="1">
              <a:schemeClr val="accent1"/>
            </a:lnRef>
            <a:fillRef idx="3">
              <a:schemeClr val="accent1"/>
            </a:fillRef>
            <a:effectRef idx="2">
              <a:schemeClr val="accent1"/>
            </a:effectRef>
            <a:fontRef idx="minor">
              <a:schemeClr val="lt1"/>
            </a:fontRef>
          </p:style>
          <p:txBody>
            <a:bodyPr rtlCol="0" anchor="ctr"/>
            <a:lstStyle/>
            <a:p>
              <a:pPr algn="ctr" rtl="0" fontAlgn="base">
                <a:spcBef>
                  <a:spcPct val="0"/>
                </a:spcBef>
                <a:spcAft>
                  <a:spcPct val="0"/>
                </a:spcAft>
              </a:pPr>
              <a:endParaRPr lang="en-GB" sz="2800" b="1" kern="1200" dirty="0">
                <a:solidFill>
                  <a:srgbClr val="FFFFFF"/>
                </a:solidFill>
                <a:ea typeface="+mn-ea"/>
                <a:cs typeface="+mn-cs"/>
              </a:endParaRPr>
            </a:p>
          </p:txBody>
        </p:sp>
        <p:pic>
          <p:nvPicPr>
            <p:cNvPr id="14" name="Picture 13" descr="_connect.gif"/>
            <p:cNvPicPr>
              <a:picLocks noChangeAspect="1"/>
            </p:cNvPicPr>
            <p:nvPr/>
          </p:nvPicPr>
          <p:blipFill>
            <a:blip r:embed="rId7" cstate="print"/>
            <a:stretch>
              <a:fillRect/>
            </a:stretch>
          </p:blipFill>
          <p:spPr>
            <a:xfrm>
              <a:off x="395536" y="3284984"/>
              <a:ext cx="2160240" cy="660074"/>
            </a:xfrm>
            <a:prstGeom prst="rect">
              <a:avLst/>
            </a:prstGeom>
            <a:effectLst/>
          </p:spPr>
        </p:pic>
      </p:grpSp>
      <p:pic>
        <p:nvPicPr>
          <p:cNvPr id="19" name="Picture 18" descr="Voucher_Visual small.jpg"/>
          <p:cNvPicPr>
            <a:picLocks noChangeAspect="1"/>
          </p:cNvPicPr>
          <p:nvPr/>
        </p:nvPicPr>
        <p:blipFill>
          <a:blip r:embed="rId8" cstate="print"/>
          <a:stretch>
            <a:fillRect/>
          </a:stretch>
        </p:blipFill>
        <p:spPr>
          <a:xfrm>
            <a:off x="467544" y="4797152"/>
            <a:ext cx="2050058" cy="975070"/>
          </a:xfrm>
          <a:prstGeom prst="rect">
            <a:avLst/>
          </a:prstGeom>
        </p:spPr>
      </p:pic>
      <p:sp>
        <p:nvSpPr>
          <p:cNvPr id="22" name="Oval 21"/>
          <p:cNvSpPr/>
          <p:nvPr/>
        </p:nvSpPr>
        <p:spPr>
          <a:xfrm>
            <a:off x="6419832" y="2420888"/>
            <a:ext cx="1800200" cy="1224136"/>
          </a:xfrm>
          <a:prstGeom prst="ellipse">
            <a:avLst/>
          </a:prstGeom>
          <a:noFill/>
          <a:ln w="317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275856" y="2564904"/>
            <a:ext cx="2376264" cy="1800200"/>
          </a:xfrm>
          <a:prstGeom prst="ellipse">
            <a:avLst/>
          </a:prstGeom>
          <a:noFill/>
          <a:ln w="317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7" name="Picture 1"/>
          <p:cNvPicPr>
            <a:picLocks noChangeAspect="1" noChangeArrowheads="1"/>
          </p:cNvPicPr>
          <p:nvPr/>
        </p:nvPicPr>
        <p:blipFill>
          <a:blip r:embed="rId9" cstate="print"/>
          <a:srcRect/>
          <a:stretch>
            <a:fillRect/>
          </a:stretch>
        </p:blipFill>
        <p:spPr bwMode="auto">
          <a:xfrm>
            <a:off x="5076056" y="4509120"/>
            <a:ext cx="582882" cy="609923"/>
          </a:xfrm>
          <a:prstGeom prst="rect">
            <a:avLst/>
          </a:prstGeom>
          <a:noFill/>
          <a:ln w="9525">
            <a:noFill/>
            <a:miter lim="800000"/>
            <a:headEnd/>
            <a:tailEnd/>
          </a:ln>
          <a:effectLst/>
        </p:spPr>
      </p:pic>
      <p:pic>
        <p:nvPicPr>
          <p:cNvPr id="28" name="Picture 1"/>
          <p:cNvPicPr>
            <a:picLocks noChangeAspect="1" noChangeArrowheads="1"/>
          </p:cNvPicPr>
          <p:nvPr/>
        </p:nvPicPr>
        <p:blipFill>
          <a:blip r:embed="rId9" cstate="print"/>
          <a:srcRect/>
          <a:stretch>
            <a:fillRect/>
          </a:stretch>
        </p:blipFill>
        <p:spPr bwMode="auto">
          <a:xfrm>
            <a:off x="8244408" y="1268760"/>
            <a:ext cx="582882" cy="609923"/>
          </a:xfrm>
          <a:prstGeom prst="rect">
            <a:avLst/>
          </a:prstGeom>
          <a:noFill/>
          <a:ln w="9525">
            <a:noFill/>
            <a:miter lim="800000"/>
            <a:headEnd/>
            <a:tailEnd/>
          </a:ln>
          <a:effectLst/>
        </p:spPr>
      </p:pic>
      <p:pic>
        <p:nvPicPr>
          <p:cNvPr id="10" name="Picture 9" descr="Eurostars_Colour_Pos.jpg"/>
          <p:cNvPicPr>
            <a:picLocks noChangeAspect="1"/>
          </p:cNvPicPr>
          <p:nvPr/>
        </p:nvPicPr>
        <p:blipFill>
          <a:blip r:embed="rId10" cstate="print"/>
          <a:stretch>
            <a:fillRect/>
          </a:stretch>
        </p:blipFill>
        <p:spPr>
          <a:xfrm>
            <a:off x="6732240" y="3861048"/>
            <a:ext cx="1368152" cy="1114670"/>
          </a:xfrm>
          <a:prstGeom prst="rect">
            <a:avLst/>
          </a:prstGeom>
        </p:spPr>
      </p:pic>
      <p:pic>
        <p:nvPicPr>
          <p:cNvPr id="21" name="Picture 1"/>
          <p:cNvPicPr>
            <a:picLocks noChangeAspect="1" noChangeArrowheads="1"/>
          </p:cNvPicPr>
          <p:nvPr/>
        </p:nvPicPr>
        <p:blipFill>
          <a:blip r:embed="rId9" cstate="print"/>
          <a:srcRect/>
          <a:stretch>
            <a:fillRect/>
          </a:stretch>
        </p:blipFill>
        <p:spPr bwMode="auto">
          <a:xfrm>
            <a:off x="2339752" y="1196752"/>
            <a:ext cx="582882" cy="609923"/>
          </a:xfrm>
          <a:prstGeom prst="rect">
            <a:avLst/>
          </a:prstGeom>
          <a:noFill/>
          <a:ln w="9525">
            <a:noFill/>
            <a:miter lim="800000"/>
            <a:headEnd/>
            <a:tailEnd/>
          </a:ln>
          <a:effectLst/>
        </p:spPr>
      </p:pic>
    </p:spTree>
  </p:cSld>
  <p:clrMapOvr>
    <a:masterClrMapping/>
  </p:clrMapOvr>
  <p:transition spd="slow"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28"/>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ipe(left)">
                                      <p:cBhvr>
                                        <p:cTn id="2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7" descr="ESKTN PowerPoint Header_Horizontal.jpg"/>
          <p:cNvPicPr>
            <a:picLocks noChangeAspect="1"/>
          </p:cNvPicPr>
          <p:nvPr/>
        </p:nvPicPr>
        <p:blipFill>
          <a:blip r:embed="rId3" cstate="print"/>
          <a:srcRect/>
          <a:stretch>
            <a:fillRect/>
          </a:stretch>
        </p:blipFill>
        <p:spPr bwMode="auto">
          <a:xfrm>
            <a:off x="0" y="0"/>
            <a:ext cx="9144000" cy="1812925"/>
          </a:xfrm>
          <a:prstGeom prst="rect">
            <a:avLst/>
          </a:prstGeom>
          <a:noFill/>
          <a:ln w="9525">
            <a:noFill/>
            <a:miter lim="800000"/>
            <a:headEnd/>
            <a:tailEnd/>
          </a:ln>
        </p:spPr>
      </p:pic>
      <p:sp>
        <p:nvSpPr>
          <p:cNvPr id="13314" name="Title 1"/>
          <p:cNvSpPr>
            <a:spLocks noGrp="1"/>
          </p:cNvSpPr>
          <p:nvPr>
            <p:ph type="title" idx="4294967295"/>
          </p:nvPr>
        </p:nvSpPr>
        <p:spPr bwMode="auto">
          <a:xfrm>
            <a:off x="1785938" y="571500"/>
            <a:ext cx="6972300" cy="796925"/>
          </a:xfrm>
          <a:prstGeom prst="rect">
            <a:avLst/>
          </a:prstGeom>
          <a:ln>
            <a:miter lim="800000"/>
            <a:headEnd/>
            <a:tailEnd/>
          </a:ln>
        </p:spPr>
        <p:txBody>
          <a:bodyPr/>
          <a:lstStyle/>
          <a:p>
            <a:pPr algn="l"/>
            <a:r>
              <a:rPr lang="en-GB" sz="2800" b="1" dirty="0" smtClean="0">
                <a:solidFill>
                  <a:srgbClr val="0070C0"/>
                </a:solidFill>
                <a:latin typeface="Calibri" pitchFamily="34" charset="0"/>
              </a:rPr>
              <a:t>What are Knowledge Transfer Networks?</a:t>
            </a:r>
            <a:endParaRPr lang="en-GB" sz="2400" dirty="0" smtClean="0">
              <a:latin typeface="Calibri" pitchFamily="34" charset="0"/>
            </a:endParaRPr>
          </a:p>
        </p:txBody>
      </p:sp>
      <p:sp>
        <p:nvSpPr>
          <p:cNvPr id="13315" name="Content Placeholder 2"/>
          <p:cNvSpPr>
            <a:spLocks noGrp="1"/>
          </p:cNvSpPr>
          <p:nvPr>
            <p:ph idx="4294967295"/>
          </p:nvPr>
        </p:nvSpPr>
        <p:spPr>
          <a:xfrm>
            <a:off x="457200" y="1700808"/>
            <a:ext cx="8229600" cy="4170363"/>
          </a:xfrm>
        </p:spPr>
        <p:txBody>
          <a:bodyPr/>
          <a:lstStyle/>
          <a:p>
            <a:pPr>
              <a:spcAft>
                <a:spcPct val="25000"/>
              </a:spcAft>
            </a:pPr>
            <a:endParaRPr lang="en-GB" sz="2400" dirty="0" smtClean="0">
              <a:solidFill>
                <a:srgbClr val="595959"/>
              </a:solidFill>
              <a:effectLst>
                <a:outerShdw blurRad="38100" dist="38100" dir="2700000" algn="tl">
                  <a:srgbClr val="C0C0C0"/>
                </a:outerShdw>
              </a:effectLst>
            </a:endParaRPr>
          </a:p>
          <a:p>
            <a:pPr>
              <a:spcAft>
                <a:spcPct val="25000"/>
              </a:spcAft>
            </a:pPr>
            <a:r>
              <a:rPr lang="en-GB" sz="2400" dirty="0" smtClean="0">
                <a:solidFill>
                  <a:srgbClr val="595959"/>
                </a:solidFill>
              </a:rPr>
              <a:t>Established by the TSB to;</a:t>
            </a:r>
          </a:p>
          <a:p>
            <a:pPr eaLnBrk="1" hangingPunct="1">
              <a:spcBef>
                <a:spcPct val="0"/>
              </a:spcBef>
              <a:spcAft>
                <a:spcPct val="25000"/>
              </a:spcAft>
            </a:pPr>
            <a:r>
              <a:rPr lang="en-GB" sz="2400" dirty="0" smtClean="0">
                <a:solidFill>
                  <a:srgbClr val="595959"/>
                </a:solidFill>
              </a:rPr>
              <a:t>Stimulate innovation in the UK’s key technology sectors </a:t>
            </a:r>
          </a:p>
          <a:p>
            <a:pPr eaLnBrk="1" hangingPunct="1">
              <a:spcBef>
                <a:spcPct val="0"/>
              </a:spcBef>
              <a:spcAft>
                <a:spcPct val="25000"/>
              </a:spcAft>
            </a:pPr>
            <a:r>
              <a:rPr lang="en-GB" sz="2400" dirty="0" smtClean="0">
                <a:solidFill>
                  <a:srgbClr val="595959"/>
                </a:solidFill>
              </a:rPr>
              <a:t>Link different organisations - each playing a part in delivering the objectives</a:t>
            </a:r>
          </a:p>
          <a:p>
            <a:pPr>
              <a:spcAft>
                <a:spcPct val="25000"/>
              </a:spcAft>
            </a:pPr>
            <a:r>
              <a:rPr lang="en-GB" sz="2400" dirty="0" smtClean="0">
                <a:solidFill>
                  <a:srgbClr val="595959"/>
                </a:solidFill>
              </a:rPr>
              <a:t>Provide a means of efficiently using the support             mechanisms already available</a:t>
            </a:r>
          </a:p>
          <a:p>
            <a:pPr eaLnBrk="1" hangingPunct="1">
              <a:spcBef>
                <a:spcPct val="0"/>
              </a:spcBef>
              <a:spcAft>
                <a:spcPct val="25000"/>
              </a:spcAft>
              <a:buNone/>
            </a:pPr>
            <a:endParaRPr lang="en-GB" sz="2400" dirty="0" smtClean="0">
              <a:solidFill>
                <a:srgbClr val="595959"/>
              </a:solidFill>
              <a:effectLst>
                <a:outerShdw blurRad="38100" dist="38100" dir="2700000" algn="tl">
                  <a:srgbClr val="C0C0C0"/>
                </a:outerShdw>
              </a:effectLst>
            </a:endParaRPr>
          </a:p>
        </p:txBody>
      </p:sp>
      <p:pic>
        <p:nvPicPr>
          <p:cNvPr id="41988" name="Picture 6" descr="network_of_networks.jpg"/>
          <p:cNvPicPr>
            <a:picLocks noChangeAspect="1"/>
          </p:cNvPicPr>
          <p:nvPr/>
        </p:nvPicPr>
        <p:blipFill>
          <a:blip r:embed="rId4" cstate="print"/>
          <a:srcRect/>
          <a:stretch>
            <a:fillRect/>
          </a:stretch>
        </p:blipFill>
        <p:spPr bwMode="auto">
          <a:xfrm>
            <a:off x="6878637" y="4950679"/>
            <a:ext cx="2265363" cy="1954213"/>
          </a:xfrm>
          <a:prstGeom prst="rect">
            <a:avLst/>
          </a:prstGeom>
          <a:noFill/>
          <a:ln w="9525">
            <a:noFill/>
            <a:miter lim="800000"/>
            <a:headEnd/>
            <a:tailEnd/>
          </a:ln>
        </p:spPr>
      </p:pic>
      <p:pic>
        <p:nvPicPr>
          <p:cNvPr id="6" name="Picture 9" descr="Blind-Date-type-colour-300x267"/>
          <p:cNvPicPr>
            <a:picLocks noChangeAspect="1" noChangeArrowheads="1"/>
          </p:cNvPicPr>
          <p:nvPr/>
        </p:nvPicPr>
        <p:blipFill>
          <a:blip r:embed="rId5" cstate="print"/>
          <a:srcRect/>
          <a:stretch>
            <a:fillRect/>
          </a:stretch>
        </p:blipFill>
        <p:spPr bwMode="auto">
          <a:xfrm>
            <a:off x="6732240" y="4778710"/>
            <a:ext cx="2418944" cy="215286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7" descr="ESKTN PowerPoint Header_Horizontal.jpg"/>
          <p:cNvPicPr>
            <a:picLocks noChangeAspect="1"/>
          </p:cNvPicPr>
          <p:nvPr/>
        </p:nvPicPr>
        <p:blipFill>
          <a:blip r:embed="rId3" cstate="print"/>
          <a:srcRect/>
          <a:stretch>
            <a:fillRect/>
          </a:stretch>
        </p:blipFill>
        <p:spPr bwMode="auto">
          <a:xfrm>
            <a:off x="0" y="0"/>
            <a:ext cx="9144000" cy="1812925"/>
          </a:xfrm>
          <a:prstGeom prst="rect">
            <a:avLst/>
          </a:prstGeom>
          <a:noFill/>
          <a:ln w="9525">
            <a:noFill/>
            <a:miter lim="800000"/>
            <a:headEnd/>
            <a:tailEnd/>
          </a:ln>
        </p:spPr>
      </p:pic>
      <p:sp>
        <p:nvSpPr>
          <p:cNvPr id="25" name="Rounded Rectangle 24"/>
          <p:cNvSpPr/>
          <p:nvPr/>
        </p:nvSpPr>
        <p:spPr>
          <a:xfrm>
            <a:off x="107504" y="1831431"/>
            <a:ext cx="4286250" cy="4071938"/>
          </a:xfrm>
          <a:prstGeom prst="roundRect">
            <a:avLst/>
          </a:prstGeom>
          <a:solidFill>
            <a:schemeClr val="bg1"/>
          </a:solid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3" name="Rounded Rectangle 22"/>
          <p:cNvSpPr/>
          <p:nvPr/>
        </p:nvSpPr>
        <p:spPr>
          <a:xfrm>
            <a:off x="4627420" y="1832236"/>
            <a:ext cx="4286250" cy="4094163"/>
          </a:xfrm>
          <a:prstGeom prst="roundRect">
            <a:avLst/>
          </a:prstGeom>
          <a:solidFill>
            <a:schemeClr val="bg1"/>
          </a:solid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13314" name="Title 1"/>
          <p:cNvSpPr>
            <a:spLocks noGrp="1"/>
          </p:cNvSpPr>
          <p:nvPr>
            <p:ph type="title"/>
          </p:nvPr>
        </p:nvSpPr>
        <p:spPr bwMode="auto">
          <a:xfrm>
            <a:off x="1835696" y="836712"/>
            <a:ext cx="6972300" cy="796925"/>
          </a:xfrm>
          <a:ln>
            <a:miter lim="800000"/>
            <a:headEnd/>
            <a:tailEnd/>
          </a:ln>
        </p:spPr>
        <p:txBody>
          <a:bodyPr vert="horz" wrap="square" lIns="91440" tIns="45720" rIns="91440" bIns="45720" numCol="1" anchor="t" anchorCtr="0" compatLnSpc="1">
            <a:prstTxWarp prst="textNoShape">
              <a:avLst/>
            </a:prstTxWarp>
            <a:normAutofit fontScale="90000"/>
          </a:bodyPr>
          <a:lstStyle/>
          <a:p>
            <a:pPr algn="l">
              <a:defRPr/>
            </a:pPr>
            <a:r>
              <a:rPr lang="en-GB" sz="3200" b="1" dirty="0" smtClean="0">
                <a:solidFill>
                  <a:srgbClr val="0070C0"/>
                </a:solidFill>
                <a:latin typeface="Arial Narrow" pitchFamily="34" charset="0"/>
              </a:rPr>
              <a:t>Environmental Sustainability KTN</a:t>
            </a:r>
            <a:r>
              <a:rPr lang="en-GB" sz="3200" b="1" dirty="0" smtClean="0">
                <a:solidFill>
                  <a:srgbClr val="0070C0"/>
                </a:solidFill>
                <a:effectLst>
                  <a:outerShdw blurRad="38100" dist="38100" dir="2700000" algn="tl">
                    <a:srgbClr val="000000">
                      <a:alpha val="43137"/>
                    </a:srgbClr>
                  </a:outerShdw>
                </a:effectLst>
                <a:latin typeface="Arial Narrow" pitchFamily="34" charset="0"/>
              </a:rPr>
              <a:t/>
            </a:r>
            <a:br>
              <a:rPr lang="en-GB" sz="3200" b="1" dirty="0" smtClean="0">
                <a:solidFill>
                  <a:srgbClr val="0070C0"/>
                </a:solidFill>
                <a:effectLst>
                  <a:outerShdw blurRad="38100" dist="38100" dir="2700000" algn="tl">
                    <a:srgbClr val="000000">
                      <a:alpha val="43137"/>
                    </a:srgbClr>
                  </a:outerShdw>
                </a:effectLst>
                <a:latin typeface="Arial Narrow" pitchFamily="34" charset="0"/>
              </a:rPr>
            </a:br>
            <a:endParaRPr lang="en-GB" sz="3200" dirty="0" smtClean="0"/>
          </a:p>
        </p:txBody>
      </p:sp>
      <p:sp>
        <p:nvSpPr>
          <p:cNvPr id="4" name="Content Placeholder 2"/>
          <p:cNvSpPr txBox="1">
            <a:spLocks/>
          </p:cNvSpPr>
          <p:nvPr/>
        </p:nvSpPr>
        <p:spPr bwMode="auto">
          <a:xfrm>
            <a:off x="4711828" y="1912692"/>
            <a:ext cx="3971925" cy="3857625"/>
          </a:xfrm>
          <a:prstGeom prst="rect">
            <a:avLst/>
          </a:prstGeom>
          <a:noFill/>
          <a:ln w="9525">
            <a:noFill/>
            <a:miter lim="800000"/>
            <a:headEnd/>
            <a:tailEnd/>
          </a:ln>
        </p:spPr>
        <p:txBody>
          <a:bodyPr/>
          <a:lstStyle/>
          <a:p>
            <a:pPr marL="342900" indent="-342900" algn="ctr" eaLnBrk="0" hangingPunct="0">
              <a:spcBef>
                <a:spcPct val="20000"/>
              </a:spcBef>
              <a:defRPr/>
            </a:pPr>
            <a:r>
              <a:rPr lang="en-GB" sz="3200" dirty="0">
                <a:solidFill>
                  <a:schemeClr val="tx1">
                    <a:lumMod val="65000"/>
                    <a:lumOff val="35000"/>
                  </a:schemeClr>
                </a:solidFill>
                <a:effectLst>
                  <a:outerShdw blurRad="50800" dist="38100" dir="2700000" algn="tl" rotWithShape="0">
                    <a:prstClr val="black">
                      <a:alpha val="40000"/>
                    </a:prstClr>
                  </a:outerShdw>
                </a:effectLst>
                <a:latin typeface="Arial Narrow" pitchFamily="34" charset="0"/>
                <a:cs typeface="+mn-cs"/>
              </a:rPr>
              <a:t>	</a:t>
            </a:r>
            <a:r>
              <a:rPr lang="en-GB" sz="2000" dirty="0">
                <a:solidFill>
                  <a:schemeClr val="tx1">
                    <a:lumMod val="65000"/>
                    <a:lumOff val="35000"/>
                  </a:schemeClr>
                </a:solidFill>
                <a:latin typeface="Arial Narrow" pitchFamily="34" charset="0"/>
                <a:cs typeface="+mn-cs"/>
              </a:rPr>
              <a:t>Delivered by a strong partnership</a:t>
            </a:r>
            <a:endParaRPr lang="en-GB" sz="3200" dirty="0">
              <a:solidFill>
                <a:schemeClr val="tx1">
                  <a:lumMod val="65000"/>
                  <a:lumOff val="35000"/>
                </a:schemeClr>
              </a:solidFill>
              <a:latin typeface="Arial Narrow" pitchFamily="34" charset="0"/>
              <a:cs typeface="+mn-cs"/>
            </a:endParaRPr>
          </a:p>
          <a:p>
            <a:pPr marL="342900" indent="-342900" eaLnBrk="0" hangingPunct="0">
              <a:spcBef>
                <a:spcPct val="20000"/>
              </a:spcBef>
              <a:defRPr/>
            </a:pPr>
            <a:endParaRPr lang="en-GB" sz="3200" dirty="0">
              <a:solidFill>
                <a:schemeClr val="tx1">
                  <a:lumMod val="65000"/>
                  <a:lumOff val="35000"/>
                </a:schemeClr>
              </a:solidFill>
              <a:latin typeface="Arial Narrow" pitchFamily="34" charset="0"/>
              <a:cs typeface="+mn-cs"/>
            </a:endParaRPr>
          </a:p>
        </p:txBody>
      </p:sp>
      <p:pic>
        <p:nvPicPr>
          <p:cNvPr id="12294" name="Picture 7" descr="heineken uk ppt"/>
          <p:cNvPicPr>
            <a:picLocks noChangeAspect="1" noChangeArrowheads="1"/>
          </p:cNvPicPr>
          <p:nvPr/>
        </p:nvPicPr>
        <p:blipFill>
          <a:blip r:embed="rId4" cstate="print"/>
          <a:srcRect l="69531" t="-15572" r="15625"/>
          <a:stretch>
            <a:fillRect/>
          </a:stretch>
        </p:blipFill>
        <p:spPr bwMode="auto">
          <a:xfrm>
            <a:off x="568453" y="3857625"/>
            <a:ext cx="1357313" cy="530225"/>
          </a:xfrm>
          <a:prstGeom prst="rect">
            <a:avLst/>
          </a:prstGeom>
          <a:noFill/>
          <a:ln w="9525">
            <a:noFill/>
            <a:miter lim="800000"/>
            <a:headEnd/>
            <a:tailEnd/>
          </a:ln>
        </p:spPr>
      </p:pic>
      <p:pic>
        <p:nvPicPr>
          <p:cNvPr id="12297" name="Picture 12" descr="C:\Users\carolynr\AppData\Local\Temp\EA_logo_377rgb.jpg"/>
          <p:cNvPicPr>
            <a:picLocks noChangeAspect="1" noChangeArrowheads="1"/>
          </p:cNvPicPr>
          <p:nvPr/>
        </p:nvPicPr>
        <p:blipFill>
          <a:blip r:embed="rId5" cstate="print"/>
          <a:srcRect l="3752" t="12804"/>
          <a:stretch>
            <a:fillRect/>
          </a:stretch>
        </p:blipFill>
        <p:spPr bwMode="auto">
          <a:xfrm>
            <a:off x="354141" y="3286125"/>
            <a:ext cx="1831975" cy="668338"/>
          </a:xfrm>
          <a:prstGeom prst="rect">
            <a:avLst/>
          </a:prstGeom>
          <a:noFill/>
          <a:ln w="9525">
            <a:noFill/>
            <a:miter lim="800000"/>
            <a:headEnd/>
            <a:tailEnd/>
          </a:ln>
        </p:spPr>
      </p:pic>
      <p:pic>
        <p:nvPicPr>
          <p:cNvPr id="12298" name="Picture 11" descr="http://sites.google.com/a/ngage.co.za/mediazone/_/rsrc/1251103313340/arup-africa/Arup%20Logo.jpg"/>
          <p:cNvPicPr>
            <a:picLocks noChangeAspect="1" noChangeArrowheads="1"/>
          </p:cNvPicPr>
          <p:nvPr/>
        </p:nvPicPr>
        <p:blipFill>
          <a:blip r:embed="rId6" cstate="print"/>
          <a:srcRect/>
          <a:stretch>
            <a:fillRect/>
          </a:stretch>
        </p:blipFill>
        <p:spPr bwMode="auto">
          <a:xfrm>
            <a:off x="251520" y="4509120"/>
            <a:ext cx="1428750" cy="423862"/>
          </a:xfrm>
          <a:prstGeom prst="rect">
            <a:avLst/>
          </a:prstGeom>
          <a:noFill/>
          <a:ln w="9525">
            <a:noFill/>
            <a:miter lim="800000"/>
            <a:headEnd/>
            <a:tailEnd/>
          </a:ln>
        </p:spPr>
      </p:pic>
      <p:pic>
        <p:nvPicPr>
          <p:cNvPr id="12299" name="Picture 9" descr="http://www.aber.ac.uk/wastewise/images/wrap.jpg"/>
          <p:cNvPicPr>
            <a:picLocks noChangeAspect="1" noChangeArrowheads="1"/>
          </p:cNvPicPr>
          <p:nvPr/>
        </p:nvPicPr>
        <p:blipFill>
          <a:blip r:embed="rId7" cstate="print"/>
          <a:srcRect/>
          <a:stretch>
            <a:fillRect/>
          </a:stretch>
        </p:blipFill>
        <p:spPr bwMode="auto">
          <a:xfrm>
            <a:off x="939563" y="5188193"/>
            <a:ext cx="2503487" cy="571500"/>
          </a:xfrm>
          <a:prstGeom prst="rect">
            <a:avLst/>
          </a:prstGeom>
          <a:noFill/>
          <a:ln w="9525">
            <a:noFill/>
            <a:miter lim="800000"/>
            <a:headEnd/>
            <a:tailEnd/>
          </a:ln>
        </p:spPr>
      </p:pic>
      <p:pic>
        <p:nvPicPr>
          <p:cNvPr id="12300" name="Picture 22" descr="http://www.dius.gov.uk/~/media/logos/logo-bis-4.ashx?20091211T1546062453"/>
          <p:cNvPicPr>
            <a:picLocks noChangeAspect="1" noChangeArrowheads="1"/>
          </p:cNvPicPr>
          <p:nvPr/>
        </p:nvPicPr>
        <p:blipFill>
          <a:blip r:embed="rId8" cstate="print"/>
          <a:srcRect/>
          <a:stretch>
            <a:fillRect/>
          </a:stretch>
        </p:blipFill>
        <p:spPr bwMode="auto">
          <a:xfrm>
            <a:off x="425578" y="2214563"/>
            <a:ext cx="877888" cy="1025525"/>
          </a:xfrm>
          <a:prstGeom prst="rect">
            <a:avLst/>
          </a:prstGeom>
          <a:noFill/>
          <a:ln w="9525">
            <a:noFill/>
            <a:miter lim="800000"/>
            <a:headEnd/>
            <a:tailEnd/>
          </a:ln>
        </p:spPr>
      </p:pic>
      <p:pic>
        <p:nvPicPr>
          <p:cNvPr id="12302" name="Picture 20" descr="http://www.bcse.uk.net/downloads//web_version_of_wates_logo.jpg"/>
          <p:cNvPicPr>
            <a:picLocks noChangeAspect="1" noChangeArrowheads="1"/>
          </p:cNvPicPr>
          <p:nvPr/>
        </p:nvPicPr>
        <p:blipFill>
          <a:blip r:embed="rId9" cstate="print"/>
          <a:srcRect/>
          <a:stretch>
            <a:fillRect/>
          </a:stretch>
        </p:blipFill>
        <p:spPr bwMode="auto">
          <a:xfrm>
            <a:off x="2339752" y="2348880"/>
            <a:ext cx="1552575" cy="908050"/>
          </a:xfrm>
          <a:prstGeom prst="rect">
            <a:avLst/>
          </a:prstGeom>
          <a:noFill/>
          <a:ln w="9525">
            <a:noFill/>
            <a:miter lim="800000"/>
            <a:headEnd/>
            <a:tailEnd/>
          </a:ln>
        </p:spPr>
      </p:pic>
      <p:sp>
        <p:nvSpPr>
          <p:cNvPr id="13327" name="Content Placeholder 2"/>
          <p:cNvSpPr>
            <a:spLocks noGrp="1"/>
          </p:cNvSpPr>
          <p:nvPr>
            <p:ph idx="1"/>
          </p:nvPr>
        </p:nvSpPr>
        <p:spPr>
          <a:xfrm>
            <a:off x="320803" y="1704975"/>
            <a:ext cx="3971925" cy="4197350"/>
          </a:xfrm>
        </p:spPr>
        <p:txBody>
          <a:bodyPr/>
          <a:lstStyle/>
          <a:p>
            <a:pPr algn="ctr">
              <a:buFont typeface="Arial" charset="0"/>
              <a:buNone/>
              <a:defRPr/>
            </a:pPr>
            <a:r>
              <a:rPr lang="en-GB" dirty="0" smtClean="0"/>
              <a:t>	</a:t>
            </a:r>
            <a:r>
              <a:rPr lang="en-GB" sz="1800" dirty="0" smtClean="0">
                <a:latin typeface="Arial Narrow" pitchFamily="34" charset="0"/>
              </a:rPr>
              <a:t>Industry led Management Board</a:t>
            </a:r>
            <a:endParaRPr lang="en-GB" dirty="0" smtClean="0">
              <a:latin typeface="Arial Narrow" pitchFamily="34" charset="0"/>
            </a:endParaRPr>
          </a:p>
        </p:txBody>
      </p:sp>
      <p:pic>
        <p:nvPicPr>
          <p:cNvPr id="12304" name="Picture 5" descr="C:\Users\carolynr\AppData\Local\Temp\viridorcol_1.jpg"/>
          <p:cNvPicPr>
            <a:picLocks noChangeAspect="1" noChangeArrowheads="1"/>
          </p:cNvPicPr>
          <p:nvPr/>
        </p:nvPicPr>
        <p:blipFill>
          <a:blip r:embed="rId10" cstate="print"/>
          <a:srcRect l="2171" t="3999"/>
          <a:stretch>
            <a:fillRect/>
          </a:stretch>
        </p:blipFill>
        <p:spPr bwMode="auto">
          <a:xfrm>
            <a:off x="2211516" y="3429000"/>
            <a:ext cx="1998662" cy="571500"/>
          </a:xfrm>
          <a:prstGeom prst="rect">
            <a:avLst/>
          </a:prstGeom>
          <a:noFill/>
          <a:ln w="9525">
            <a:noFill/>
            <a:miter lim="800000"/>
            <a:headEnd/>
            <a:tailEnd/>
          </a:ln>
        </p:spPr>
      </p:pic>
      <p:pic>
        <p:nvPicPr>
          <p:cNvPr id="12306" name="Picture 17" descr="Ukwir colour (2).jpg"/>
          <p:cNvPicPr>
            <a:picLocks noChangeAspect="1"/>
          </p:cNvPicPr>
          <p:nvPr/>
        </p:nvPicPr>
        <p:blipFill>
          <a:blip r:embed="rId11" cstate="print"/>
          <a:srcRect/>
          <a:stretch>
            <a:fillRect/>
          </a:stretch>
        </p:blipFill>
        <p:spPr bwMode="auto">
          <a:xfrm>
            <a:off x="3347864" y="4437112"/>
            <a:ext cx="792088" cy="792088"/>
          </a:xfrm>
          <a:prstGeom prst="rect">
            <a:avLst/>
          </a:prstGeom>
          <a:noFill/>
          <a:ln w="9525">
            <a:noFill/>
            <a:miter lim="800000"/>
            <a:headEnd/>
            <a:tailEnd/>
          </a:ln>
        </p:spPr>
      </p:pic>
      <p:pic>
        <p:nvPicPr>
          <p:cNvPr id="12307" name="Picture 18" descr="mwh_logo_top.jpg"/>
          <p:cNvPicPr>
            <a:picLocks noChangeAspect="1"/>
          </p:cNvPicPr>
          <p:nvPr/>
        </p:nvPicPr>
        <p:blipFill>
          <a:blip r:embed="rId12" cstate="print"/>
          <a:srcRect/>
          <a:stretch>
            <a:fillRect/>
          </a:stretch>
        </p:blipFill>
        <p:spPr bwMode="auto">
          <a:xfrm>
            <a:off x="1475656" y="2204864"/>
            <a:ext cx="1375165" cy="459928"/>
          </a:xfrm>
          <a:prstGeom prst="rect">
            <a:avLst/>
          </a:prstGeom>
          <a:noFill/>
          <a:ln w="9525">
            <a:noFill/>
            <a:miter lim="800000"/>
            <a:headEnd/>
            <a:tailEnd/>
          </a:ln>
        </p:spPr>
      </p:pic>
      <p:sp>
        <p:nvSpPr>
          <p:cNvPr id="12308" name="TextBox 19"/>
          <p:cNvSpPr txBox="1">
            <a:spLocks noChangeArrowheads="1"/>
          </p:cNvSpPr>
          <p:nvPr/>
        </p:nvSpPr>
        <p:spPr bwMode="auto">
          <a:xfrm>
            <a:off x="5221525" y="4471769"/>
            <a:ext cx="945105" cy="646331"/>
          </a:xfrm>
          <a:prstGeom prst="rect">
            <a:avLst/>
          </a:prstGeom>
          <a:noFill/>
          <a:ln w="9525">
            <a:noFill/>
            <a:miter lim="800000"/>
            <a:headEnd/>
            <a:tailEnd/>
          </a:ln>
        </p:spPr>
        <p:txBody>
          <a:bodyPr wrap="square">
            <a:spAutoFit/>
          </a:bodyPr>
          <a:lstStyle/>
          <a:p>
            <a:r>
              <a:rPr lang="en-GB" dirty="0" smtClean="0"/>
              <a:t>                      </a:t>
            </a:r>
            <a:r>
              <a:rPr lang="en-GB" dirty="0"/>
              <a:t>5 FTE</a:t>
            </a:r>
          </a:p>
        </p:txBody>
      </p:sp>
      <p:pic>
        <p:nvPicPr>
          <p:cNvPr id="21" name="Picture 20" descr="549_crest_tm.gif"/>
          <p:cNvPicPr>
            <a:picLocks noChangeAspect="1"/>
          </p:cNvPicPr>
          <p:nvPr/>
        </p:nvPicPr>
        <p:blipFill>
          <a:blip r:embed="rId13" cstate="print"/>
          <a:stretch>
            <a:fillRect/>
          </a:stretch>
        </p:blipFill>
        <p:spPr>
          <a:xfrm>
            <a:off x="5220072" y="2780928"/>
            <a:ext cx="1438275" cy="1724025"/>
          </a:xfrm>
          <a:prstGeom prst="rect">
            <a:avLst/>
          </a:prstGeom>
        </p:spPr>
      </p:pic>
      <p:pic>
        <p:nvPicPr>
          <p:cNvPr id="22" name="Picture 2" descr="http://www.ctechinnovation.com/images/stories/c-tech_v2land_rgb_neg.png"/>
          <p:cNvPicPr>
            <a:picLocks noChangeAspect="1" noChangeArrowheads="1"/>
          </p:cNvPicPr>
          <p:nvPr/>
        </p:nvPicPr>
        <p:blipFill>
          <a:blip r:embed="rId14" cstate="print"/>
          <a:srcRect/>
          <a:stretch>
            <a:fillRect/>
          </a:stretch>
        </p:blipFill>
        <p:spPr bwMode="auto">
          <a:xfrm>
            <a:off x="6131085" y="4788140"/>
            <a:ext cx="2557194" cy="829360"/>
          </a:xfrm>
          <a:prstGeom prst="rect">
            <a:avLst/>
          </a:prstGeom>
          <a:solidFill>
            <a:schemeClr val="tx1"/>
          </a:solidFill>
        </p:spPr>
      </p:pic>
      <p:sp>
        <p:nvSpPr>
          <p:cNvPr id="24" name="TextBox 19"/>
          <p:cNvSpPr txBox="1">
            <a:spLocks noChangeArrowheads="1"/>
          </p:cNvSpPr>
          <p:nvPr/>
        </p:nvSpPr>
        <p:spPr bwMode="auto">
          <a:xfrm>
            <a:off x="6932631" y="2857500"/>
            <a:ext cx="945105" cy="646331"/>
          </a:xfrm>
          <a:prstGeom prst="rect">
            <a:avLst/>
          </a:prstGeom>
          <a:noFill/>
          <a:ln w="9525">
            <a:noFill/>
            <a:miter lim="800000"/>
            <a:headEnd/>
            <a:tailEnd/>
          </a:ln>
        </p:spPr>
        <p:txBody>
          <a:bodyPr wrap="square">
            <a:spAutoFit/>
          </a:bodyPr>
          <a:lstStyle/>
          <a:p>
            <a:r>
              <a:rPr lang="en-GB" dirty="0" smtClean="0"/>
              <a:t>                      8 </a:t>
            </a:r>
            <a:r>
              <a:rPr lang="en-GB" dirty="0"/>
              <a:t>FTE</a:t>
            </a:r>
          </a:p>
        </p:txBody>
      </p:sp>
      <p:sp>
        <p:nvSpPr>
          <p:cNvPr id="21506" name="AutoShape 2" descr="data:image/jpeg;base64,/9j/4AAQSkZJRgABAQAAAQABAAD/2wCEAAkGBxISEBQUExQWEhUWGBcYFhYYFhQUExQWFxUXGBYUFhgYHCgiGxomGxUVITEhJSkrLi4uFx8zODMsNygtLi0BCgoKDg0OGxAQGiwlICYtNTAsNDAsLCwsLC00LCwsLCwwLywsLCwyLCwsLCwsLCwsLCwsLCwsLCwsLCw0LCwsLP/AABEIAL0BCwMBEQACEQEDEQH/xAAbAAEAAwADAQAAAAAAAAAAAAAABAUGAQIDB//EAD4QAAIBAgMECAMGBQIHAAAAAAABAgMRBBIhBTFBUQYTIjJhcYGRQrHRUmJykqHBFCNT4fCCsgcWMzRD4vH/xAAaAQEAAgMBAAAAAAAAAAAAAAAAAwQBAgUG/8QANREAAgEDAQQJBAICAgMBAAAAAAECAwQRMQUSIUETMlFhgZGx0fAicaHhFMFCUiM0FTNyBv/aAAwDAQACEQMRAD8A+4gAAAAAAAAAAAAAAAAAAAAAAAAAAAAAAAAAAAAAAAAAAAAAAAAAAAAAAAAAAAAAAAAAAAAAAAAAAAAAAAAAAAAAAAAAAAAAAAAAAAAAAAAAAAAAAAAAAAAAAAAAAAAAAAAAAAAAAAAAAAAAAAAAAAAAAAAAAAAAAAAAAC4BVY3b9GnonnfKOq99xRrbQo0+CeX3e+ho5pFNiek9V9yMYL8z+n6HOqbVqvqpL8mjqMr6u1q8t9SXo8vyKkryvLWb9PQ03meLxdT+pP8ANL6kfTVP9n5sZZzDHVVuqTX+qX1Mq4qrST82N5kujt7ER+PN+JJ/3J4bQuI/5Z+5lTZZ4TpSt1SFvGLv+j+pdpbWWlSPkbqp2l5g8dTqq8JKXhua809UdOlXp1VmDySJp6EkmMgAAAAAAAAAAAAAAAAAAAAAAAAAAAAAAAAAAhbS2nTortO7e6K7z+i8StcXVOgsy17DWUkjI7R2vVraN5Y/ZW715nAuLypW4PguwhlJsryqagAAAAAAAAHanNxaabTW5p2aMxk4vKeGDQ7K6SNWjW1X21v/ANS/dHWttptfTV8/cljU7TTQmmk0009zWqZ2k01lEp2MgAAAAAAAAAAAAAAAAAAAAAAAAAAAAAAqtt7XVFWWtR7lwX3pfQo3l4qCwuMn8yzSUsGMrVZTk5Sbk3vbPOznKb3pPLIG8nQ1AAAAAAAAAAAAAALPY215UHZ9qm98eXjHx8OJctLyVB4fGPzQ2jLBtaNWM4qUXdPVM9JCcZxUovgywnk7mwAAAAAAAAAAAAAAAAAAAAAAAAAAAIW1toKhTcnq3pFc39CtdXCoU97nyNZSwjCVqspycpO7erZ5ic5Tk5S1ZXbydDUAAAAAAAAAAAAAA7qjLLmyvLuzWeW/mbbkt3ew8dvIYOhqC36P7V6qeWT/AJcn+V/a8uZfsLvopbsuq/w+33N4SwzaHoycAAAAHhiMbTp9+cIfikl8zSVWEOs0iSFKpPqxb8CI9v4X+vT/ADIh/mW/+68yb+Dcf6PyPehtOhPuVYSfJSi37XJIV6U+rJPxI529WHWi14EslIQAAAAAAAAAAAAAAAwDCbbx/XVW13VpHy5+v0PL3lx01TK0WnzvK8pZZXlU1AAAAAAAAAAAAPXD4edSWWEXJ8l83yRvTpyqS3YLLCWS9w+yaNGzxE05cIK7XstZfI6lOzo0cOvLj2fOLJFFLUk9J8coU1Rja8lquEY/V2+ZLtK4UIdFHn+EbVHhYMocMhABsOjG0Osp5JPtQ/WPB+m72PQbNuOkhuPVehNTllYLs6RIUu2+kdLD9n/qVPsJ7vxPh8/ApXN7To8NX2e5ftdn1K/HSPb7GL2j0jxFa955I/Zh2V6ve/c41a9rVNXhd3D9ndobPoUuWX2vj+ipZU7y8cACwwCfgNsV6PcqSS+y+1H2f7E9K5q0urL+0Vq1pRq9eP8ATNfsXpfCo1GslSk90v8Axt+vd9dPE69vtKM/pqcH+P184nEutlTp/VT4r8/v5wNOjpnJAAAAAAAAAAAAKrpJi+roNLfPsryfeftf3KO0K3R0Wlq+Hv8Ag0m8IxJ5sgAAAAAAAAAAB2p03JpRTk3uSV2ZjFyeIrLBaU+jtdq7yx8JS1/RMvR2bXazwX3ftk36NkOcauHm1dwlazs96fJ8tCs1Vt5taP8Ao14xZY7FwrSeImnPL3I6tznuT9/rwLlnSaTuJpvGnNt/PfkbxX+R3jsWpUbq4iapp6u9s3lyX+aGysalRurXe72/NENxviyLtDE4dQdOjC+69SXe0fw/4vIgr1aCj0dKPi9fAw2tEVZSNCZsjF9VWhLhe0vwvf8AX0LFrW6KqpctH9vnEzF4Za9K+knV3o0X2/il9jwX3vl8utfX25/x09eb7P2eh2ds/pP+WppyXb+vUwrd9Xq+fFnCPQ6HAMgAAAAAAA03RfpI6TVKq70nopPfT/8AX5HSsr503uT6vp+vQ5N/s9VU6lNfV6/v1N8md882cgAAAAAAAAAGR6W171ow4Rj+stfkkcDalTNVR7F6kNR8SiOYRgAAAAAAAAHoqEsjnbsp2b4JvgbdHLcc8cEMcMmjnD+EwqlFLrJ2Tlvs2m/ZJe52Gv4dspR6z5/Owl6sSJQo04qNbE1M8naUYJ5peF/poiCEKcUq1xPL1S1+fhGElrI8cXKpjKjlGNoxjxeiSu9Xz8P/AKR1XUvJuUVhJfPEw8yeSbh+kkYUYxUHnikuChorX5+hYp7TjCkoqPFLHcbKphFLjsfUrO85X5LdFeSOdWuKlZ5m/Yjcm9TiWCmqaqW7D43WmtrPxuYdCap9Jjh8Qw8ZI5EYIe1MX1VO67z0j58/Qlo09+WORYtqPSzw9OZW4eq5RTbu3vfFvi2K0d2bR7ahLNNHoRkwAAAAAAAAAANz0H2u5xdCb1grwfOHGPp8n4Hc2bc7y6KWq0+36PPbVtd2XTR0ev3/AGaw6pxgAAAAAAAADA7ZqZsRUf3mvy6fseVu5b1eb7/TgVpakIrmAAAAAAAADALzaVPqsHSpvSU5Zpe17frH2Opcx6K0hTereX88iSXCKRZYPGUcTQVOo1GVkmrpO63Si2XKValdUejqPD+cUbJqSwyDPY+Gp61K119lWzPw0u/kVZWVtS41Knga7sVqyHtDa2aPV0o9XS5fFLzK9xd70ejpLdj6mrlyRX0KMpyyxV3+y3tt7kVIU5Te7FZZqlksMLglFVHUg5TppS6u9lKLted1vS8C3ToKCk5xzKPHGdV25XYbJY1PWvOEVkk5OhUSnTa1lTknqlfxbT8zebhFbks7kuMe2L+cGZePAqKuW7y3y30va9vG3EoS3c/Tp3mhltuYjNVa4R09eP09DoW0N2Ge07VlT3aWe34jtsyXZa5Mgul9SZ3rN/Q13ksrFwAAAAAAAAAAEnZ2LdGrCovhafmt0l6q5JSqOlNTXL4yKvSVWm4PmfWoTTSa1TV15M9YnlZR4tpp4Z2MmAAAAAAAAfOsY/5k/wAcv9zPI1v/AGS+79Sq9TxIwAAAcxi27JNvkldmUm+CBwYAALXYGzHVqKTXYi7v7zW6P1L1jautPefVX57vc3hHLHSTGdZXaWqh2V5/E/fT0G0K3SVsLRcPcTeWVRQNAAWez9mRlkdSaipu0EtXO29X+HlrzLtC1jLddSWE9O/2NlHtJFKVOH8xU8sdaVendyy33NX8V+hNF04f8ijhdWa1x3m3BcSLisdacZU5uUkmsziowyvRQjDhFK/uQVa+JqUJNtc8YWOxLsNW+PArioahsBGKqTu2+bb9zsJYWD0sVupIm7L+L0/cqXeqOhZaS8C/2HsqWJq5IvKkrylvst27i2R21vKvPdXiS3d1G3hvPj2F1jNiYClJ054ipGaV33bbrq/Yt6XLtS0tab3ZVHnw9ihSvLyot+NNY8fcg9GNhxxXWZpShky2tbXNmve68F7kFnaK43strGP7LF/eytt3dSec/wBHbD7IwrqVo1MR1ahPLG7ipSt3m7rnpoZhbUN+UZ1MYeFpxMTurhQhKFPOVl68OwtMX0Sw1KOapiJQi3a7yJX5bvBlmps6jTWZ1Gl4exUp7Ur1HuwppvxKSOyIVMWqNCo6kLJuejst8npppovNlJW8Z11TpSyu31+dpfd1OnburVjh9np87Cft/oxDD0HVhUlOzirPLazdr6LnYsXVhGjT34yb8itZ7RnXq9HKKXmZg5h1wAfUOi1fPg6T5Ry/lbj+x6eynvUIvu9OB5G/huXE1358+JalopgAAAAAAA+d4+NqtRcpy/3M8lXWKsl3v1Kz1PAiMHKXqNQXOG2FaPWV5dVDl8Xl4Pw1Z0adhiO/Xe6vybqHNkT+NjTrZ6CcYpWtJt5ud+VyDp40qu/QWF38zGcPKLenXweI1nFUp8dct3+JaP1Ogp2dz11uy8vzzN8xlqSYbBwq1cnJeM1b9LEsdn2y4t58TO5E8Nq7bhCHV0LX3Xj3Yrw5sjub6FOHR0Pxov2YlNJYRlzhkRKweDzqUnJQhC2aW9q+60Vq9dCelR6ROTeEtX+jKWS22dh+rc4p5p9mcGlC9WnZ9mLnotbX8i/b0+icop5fBrGPqj2LOnebpYIGLr5VUptR1kpxyO6pT4pPjppoVatTdUqbS1ysPqs1b5EPEV5Tk5Sd29+iV7K3Ar1Kkpycpas1byeRoAAdK/cl5P5GY6o2h1l9zFo7B6QsNlrSXmv3KV2+KOhZLhJmk6M7X/hq15K8JLLK29a3Ul5a6eIs7noKmXo9RfWv8inharT2NL0p2RTr0niKbWZRzXXdqQSv7pbn6eXSvbaFWHTQ1x5o5Wz7qdGp0E9M4+zO3QmCp4SdR8ZSl/pirfszOzY7lBzfNt+RjasnUuFBckl5mP2VTdbFU0/jqJv3zS/RM49BdJWjnm8/2zt3ElSoSa5L9I0v/EPEaUafjKb9LJfOR0trT6sfu/nmcrYsOM5/ZfPwemwdm1KGDnUhDNXqpZVossX3d78c3suBva0J0qDnFZnLTu7Pc1vLinWuVCbxCOve+fsS9pYaS2W4zVpxpxzK92nBpvVeRLWhJWWJapLPgQ0Kkf5+9HRt/k+ennz0wAPo/Qn/ALOH4p/72ei2b/11936nltq/9l/ZehfF85wAAAAAAAMN0hpZcTPxtL3Wv63PM38N24l38SvNcStKZqS9l43qamfKp6Na6WvxT5/Untq/Qz38ZMxeHktcT0hhUjlqUMyvfv8AHnuL1TaMKq3Z08r7/o3dRPVEvZWBw9eDl1Dgr2V5Ss/Fali2oW9eO90ePFm0YxfIp9vUqEKijR4J5tXJX4Wb477nOvoUYTUaXjzI5pJ8CrsilhGp74bDSqSjGK7zsn8N7X3+SbJKdKVSSjHnw7jKWSzwOEhCcZZo1IzvGE7PLCr8OZPeXaNGEJp5Uk+CfJS5ZRslgTxqTUpr+Z2qVaG7rI69rTS6+gddRalPrdWa7V2jPaVdWu5RjF6xjfLuuk3e1ylKblFRei0NMnkRgGQAAAGrgJ4MTONm1ybXsdlPKyelTyslns6Noebf0/Y59y8zOraRxTz2mj2PWwSpuOIpzlPM2pLMtLKy7MlyfuS28rXcxVTz4/0yG5hdueaMklj5qiw2t0mp9R1GHg4xay3elo8VFXbu+bJ699Do+iorC08Cvb7On0vTVnl6+J1/5ipRwPUQjPPky3sst33nv8WY/mwVt0Uc5xj3M/wKkrrppNYzn2Kro9joUK6qVE2oqVsqTeZq3Frg2VbSrGlVU5ci5e0Z1qThDmStq7WpYjFwqTUuqiopxsszs27Wvazbt5Ete4p1q6nLO6iG3talC3cItbz8jjbnSKpVq3pTqUoJJRipODfNvK9/7IxdXk6k8wbS++PQzaWEKVPFRJvnwz6k/D9Jqf8ABujU6yc3CcXLSV82azbcr8UWIX0Og6OeW8NFaezp/wAnpYYSynj4jKHKOyAD6f0Vo5MHSXNZvzNy+TPTWMd2hFePnxPI7QnvXM34eXAti2UwAAAAAAAZnphhu5UX4X81+5xdrUurU8Pb+yKouZmjjkR74TCTqu0IuXyXm9yJKVGdV4gsmUm9C5hs2hh+1iJqcuFNar1XH1sjoq2oW/Gu8vs+f3wN91R1I20dvTqLLD+XDdZd5rk3wXgiG42hOot2H0r8/PsYlNsqYQb0Sb8lfdvKCi3wSNCyweFzQjCUrRq5nC1tKseylJtXs78OaLlKlvRUG+Es4/8ApcOJskd8TiJdXSlF5JUpZZQ3JTV7Ty8bq6ZvUqS6OEo8HF4a7+3HfzMt8ER8Xj1KLjCmqalLPLVu8rcL7lq9CGrcKUd2McZeXxzx/ow5EJu7u9Xz4lZvPFmpwAAAAAAAADMbbw+Ws7bp6rz3Ne/zOlbzzT+x27Ke/TS5rh7EulC0UuSKEpb0mz00I7sVE7GpuAAAAAAAAAACRgMK6tWFNb5NLyXF+iu/QkpU3UmoLmRVqqpU3N8j63TgopJaJJJeS3HrEklhHi223lnYyYAAAAAAABF2nhOtpShzWnhJap+5BcUelpuHzPIxJZWD5/KLTaejWjXJrejyjTTwysSKGPqwg4Rm4xbu7WTv57+BNC4qwjuRlhfPEypNEdshMEuGz55VNrs2UnFSXWdXfWajy8SdW8t3femrWeOO3Bnd5llVhGLcaaVOUYqpRqJ61Fa8lJvfdX8NC7OMYtxprDSzF9vbn7m/2IGNx8Z04JQySUnJtd27S1iuGqTKta4jUhFKOGnnu8PU1csoh1ajlJyk7t73zK05Oct6Wprk6GAAAAAAAdZzSWoSb0MqLfBEaeKfBEqp9pMqK5nVYmX+Iz0aNuiie1PBrEJ37MoLNB8HLhB8r6+qRqpxpvdcsby4fOX3L2zounW39Y8/fwK1o0PWHAMgAAAAAAAAAA2/QXZOVOvNayVqa+7xl67l4LxO1sy3wullz0+3b4/NTz+1rrefQx5a/fs8PmhrjrnFAAAAAAAAAABlOlWzssutitHpPwfB+vz8zhbTtt19LHR6/chqR5mfOURgAtYbTg6UYzUrxWVqNoqrFd1Tl3rLkXldQdNRnnK4cOCkuWXrwN95YK2dWTUU3dRvlXK7u7FOU5SSTfBaGmToagAAAAAAABgECrUzP5FiMcItwjuo6GTY5jFt2WrZiTUVlmUm3hF9haGSKXv4s8/XqurNyO3RpKnDdI2N2S6l5U1eaV3HjJLe4/e8OPzv7Pcquaa1XFd65+Rbp3Kp4U9O3s/RRFo6BwAAAAAAAADRdGOjrrtVKitSW7nU8F93m/8AF0LKydV78+r6/o5d/fqityHW9P2fQoxSVloluXI9Clg8y3nizkAAAAAAAAAAAHSrTUouMldNWa5o1lFSTjLRgw+2NmSoTtvg+7L9n4nmbu1lQl3PT52leUcMryqagAAAAAAAAAAAHniH2WbQ1N6a+pEEnLQALbZ2Dy9qW97lyX1OPeXO/wDRHT1Opa2+59UtfQnlAukjZ07VoP7yXvp+5d2dUcLqm1/sl58P7IbhZpSXcWe3OjNLEXlH+XU+0lpL8S4+e89rc2EK31Lg/mpStNo1KH0vjH0+xito7BxFHvQbj9qPaj5u271scWtaVaWq4dq4neoXtGt1Zcex8H8+xWJlbJbAAAJeB2bWrP8AlwlPxtaK85PQlpUalXqLPp5kNa4pUevJL18tTXbG6HRhaVdqo/sLuLz+18vM69vsyMfqq8e7l+ziXW1pS+mlwXbz/Rq0rbjqnGOQAAAAAAAAAAAAAAeWJw8akXGaun/l14mlSnGpFxksow1kxm19jzou67UOEuXhLl5nnLqynQeVxj2+5BKDRWFM1AAAAAAAAAAB0rRvFmYvDNoPEkQIpt2WrJ20lllxJt4RbYHAZe1LfwXBf3ORdXm/9MNPX9HTt7Xc+qWvoTygXQAS9k0s1aHg8z9P72Ojsmi6t3Bdjy/D94K91PdpPyNae/OGACJidmUKms6UJPm4pv33kU6FKfWin4E1O4q0+rJrxIj6N4T+jH3l9SL+FQ/1RN/5C5/3f4PehsXDQd40aafPKm/dm8bWjF5UF5Gk7yvPg5vzJyROVjkAAAAAAAAAAAAAAAAAAA4avvDWQUG0ujcZXlSeR/ZfcflyOVcbMjLjS4Ps5fojlT7DOYvBVKT7cXHx+F+TWhx6tCpSf1rHp5kTTWpHIjAAAAAAAQBbYDYFWprJdXHnLvekd/vYvUNn1anF8F36+RuoNknG7CVDtQTlHi97T8fAp7YsKtLE4tuHo+/35HZsZwxu/wCXqQzz50gAcxi27JXb3Jb2bRhKclGKy2YbSWWafZGA6qN5d6W/wXI9vsnZ38WnvT6717u73ONdXHSywtEWB1yqAAAAAAAAAAAAAAAAAAAAAAAAAAAAAAcSimrPUw1nUFdidhUJ/BlfOPZ/Td+hUqWFCf8Ajj7cDRwTK+r0Vj8NSS80n8rFSWyY/wCMn88jXojwfRSX9Vflf1I//ES/3/H7MdF3naPRR8avtH+5lbIfOf4/Znou8l0ejFFd5yl6pL9PqTw2VSXWbfzuMqmizwuBpU+5BR8ba++8u06FOn1IpG6iloSSYyGAV2I2PSk7pOL+7ovbcci42Ja1XlLdfd7aFqF5Vjw1+54R2BDjKT9l+xVj/wDnaGeM5fj2JXtCfJIn4XA06fdjrz3v3Ora2FC2/wDXHj28/Mq1K86nWZJLhEAAAAAAAAAAAAAAAAAAAAAAAAAAAAAAAAAAAAAAAAAAAAAAAAAAAAAAAAAAAAAAAAAAAAAAAAAAAAAAAAAAAAAAAAAAAAAAAAAAAAAAAAAAAAAAAAAAAAAAAAAAAAAAAAAAAAAAAAAAAAAAAAAAAAAAAAAAAAAAAAAAAAAAAAAAAAD/2Q=="/>
          <p:cNvSpPr>
            <a:spLocks noChangeAspect="1" noChangeArrowheads="1"/>
          </p:cNvSpPr>
          <p:nvPr/>
        </p:nvSpPr>
        <p:spPr bwMode="auto">
          <a:xfrm>
            <a:off x="63500" y="-871538"/>
            <a:ext cx="2543175" cy="18002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7" name="Picture 26" descr="sita.bmp"/>
          <p:cNvPicPr>
            <a:picLocks noChangeAspect="1"/>
          </p:cNvPicPr>
          <p:nvPr/>
        </p:nvPicPr>
        <p:blipFill>
          <a:blip r:embed="rId15" cstate="print"/>
          <a:stretch>
            <a:fillRect/>
          </a:stretch>
        </p:blipFill>
        <p:spPr>
          <a:xfrm>
            <a:off x="1763688" y="4005064"/>
            <a:ext cx="1525884" cy="1080120"/>
          </a:xfrm>
          <a:prstGeom prst="rect">
            <a:avLst/>
          </a:prstGeom>
        </p:spPr>
      </p:pic>
      <p:pic>
        <p:nvPicPr>
          <p:cNvPr id="40962" name="Picture 2" descr="https://encrypted-tbn0.gstatic.com/images?q=tbn:ANd9GcTf6CUuMqvu0S0uxp7CrEbinwStnV4eeWfa1wKqc50Y8nLRAL32qw"/>
          <p:cNvPicPr>
            <a:picLocks noChangeAspect="1" noChangeArrowheads="1"/>
          </p:cNvPicPr>
          <p:nvPr/>
        </p:nvPicPr>
        <p:blipFill>
          <a:blip r:embed="rId16" cstate="print"/>
          <a:srcRect/>
          <a:stretch>
            <a:fillRect/>
          </a:stretch>
        </p:blipFill>
        <p:spPr bwMode="auto">
          <a:xfrm>
            <a:off x="2194312" y="5318624"/>
            <a:ext cx="1656184" cy="426196"/>
          </a:xfrm>
          <a:prstGeom prst="rect">
            <a:avLst/>
          </a:prstGeom>
          <a:noFill/>
        </p:spPr>
      </p:pic>
      <p:pic>
        <p:nvPicPr>
          <p:cNvPr id="40964" name="Picture 4" descr="https://encrypted-tbn3.gstatic.com/images?q=tbn:ANd9GcTo8ku2yuuYkANA9cyaHyceTHbCkCAPvWQt0KM3IEWgUDVeoleO"/>
          <p:cNvPicPr>
            <a:picLocks noChangeAspect="1" noChangeArrowheads="1"/>
          </p:cNvPicPr>
          <p:nvPr/>
        </p:nvPicPr>
        <p:blipFill>
          <a:blip r:embed="rId17" cstate="print"/>
          <a:srcRect/>
          <a:stretch>
            <a:fillRect/>
          </a:stretch>
        </p:blipFill>
        <p:spPr bwMode="auto">
          <a:xfrm>
            <a:off x="1500608" y="2718381"/>
            <a:ext cx="607020" cy="60702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econano.png"/>
          <p:cNvPicPr>
            <a:picLocks noChangeAspect="1"/>
          </p:cNvPicPr>
          <p:nvPr/>
        </p:nvPicPr>
        <p:blipFill>
          <a:blip r:embed="rId3" cstate="print"/>
          <a:srcRect/>
          <a:stretch>
            <a:fillRect/>
          </a:stretch>
        </p:blipFill>
        <p:spPr bwMode="auto">
          <a:xfrm>
            <a:off x="359437" y="0"/>
            <a:ext cx="8388424" cy="58073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6_TSB Them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SB Them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5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1">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22304</TotalTime>
  <Words>1890</Words>
  <Application>Microsoft Office PowerPoint</Application>
  <PresentationFormat>On-screen Show (4:3)</PresentationFormat>
  <Paragraphs>238</Paragraphs>
  <Slides>31</Slides>
  <Notes>17</Notes>
  <HiddenSlides>0</HiddenSlides>
  <MMClips>0</MMClips>
  <ScaleCrop>false</ScaleCrop>
  <HeadingPairs>
    <vt:vector size="4" baseType="variant">
      <vt:variant>
        <vt:lpstr>Theme</vt:lpstr>
      </vt:variant>
      <vt:variant>
        <vt:i4>3</vt:i4>
      </vt:variant>
      <vt:variant>
        <vt:lpstr>Slide Titles</vt:lpstr>
      </vt:variant>
      <vt:variant>
        <vt:i4>31</vt:i4>
      </vt:variant>
    </vt:vector>
  </HeadingPairs>
  <TitlesOfParts>
    <vt:vector size="34" baseType="lpstr">
      <vt:lpstr>6_TSB Theme</vt:lpstr>
      <vt:lpstr>TSB Theme</vt:lpstr>
      <vt:lpstr>5_Default Design</vt:lpstr>
      <vt:lpstr>What is the  Technology Strategy Board?</vt:lpstr>
      <vt:lpstr>Slide 2</vt:lpstr>
      <vt:lpstr>Our 5 Strategic Focus Areas</vt:lpstr>
      <vt:lpstr>Investing in priority areas based on potential</vt:lpstr>
      <vt:lpstr>Criteria for investment</vt:lpstr>
      <vt:lpstr>The Toolset</vt:lpstr>
      <vt:lpstr>What are Knowledge Transfer Networks?</vt:lpstr>
      <vt:lpstr>Environmental Sustainability KTN </vt:lpstr>
      <vt:lpstr>Slide 9</vt:lpstr>
      <vt:lpstr>Slide 10</vt:lpstr>
      <vt:lpstr>Slide 11</vt:lpstr>
      <vt:lpstr>Materials innovation for a sustainable economy</vt:lpstr>
      <vt:lpstr>Slide 13</vt:lpstr>
      <vt:lpstr>Smart</vt:lpstr>
      <vt:lpstr>Proof of market grant </vt:lpstr>
      <vt:lpstr>Proof of concept grant </vt:lpstr>
      <vt:lpstr> Development of prototype  grant </vt:lpstr>
      <vt:lpstr>Slide 18</vt:lpstr>
      <vt:lpstr>Slide 19</vt:lpstr>
      <vt:lpstr>How does it work?</vt:lpstr>
      <vt:lpstr>Assessment dates </vt:lpstr>
      <vt:lpstr>European Funding Streams</vt:lpstr>
      <vt:lpstr>A couple of possibilities to consider</vt:lpstr>
      <vt:lpstr>ERA-NETs   What? </vt:lpstr>
      <vt:lpstr>ERA-NET</vt:lpstr>
      <vt:lpstr>ERA-NETs   Why?</vt:lpstr>
      <vt:lpstr>COST</vt:lpstr>
      <vt:lpstr>COST       How?</vt:lpstr>
      <vt:lpstr>Other...</vt:lpstr>
      <vt:lpstr>Other (continued)</vt:lpstr>
      <vt:lpstr>Slide 31</vt:lpstr>
    </vt:vector>
  </TitlesOfParts>
  <Company>BBSRC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mark_glover</dc:creator>
  <cp:lastModifiedBy> Jonathan Abra</cp:lastModifiedBy>
  <cp:revision>177</cp:revision>
  <dcterms:created xsi:type="dcterms:W3CDTF">2011-11-18T12:30:26Z</dcterms:created>
  <dcterms:modified xsi:type="dcterms:W3CDTF">2013-07-09T08:21:30Z</dcterms:modified>
</cp:coreProperties>
</file>