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64" r:id="rId2"/>
    <p:sldId id="326" r:id="rId3"/>
    <p:sldId id="327" r:id="rId4"/>
    <p:sldId id="329" r:id="rId5"/>
    <p:sldId id="311" r:id="rId6"/>
    <p:sldId id="288" r:id="rId7"/>
    <p:sldId id="302" r:id="rId8"/>
    <p:sldId id="321" r:id="rId9"/>
    <p:sldId id="323" r:id="rId10"/>
    <p:sldId id="324" r:id="rId11"/>
    <p:sldId id="325" r:id="rId12"/>
    <p:sldId id="301" r:id="rId13"/>
    <p:sldId id="290" r:id="rId14"/>
    <p:sldId id="304" r:id="rId15"/>
    <p:sldId id="305" r:id="rId16"/>
    <p:sldId id="331" r:id="rId17"/>
    <p:sldId id="332" r:id="rId18"/>
    <p:sldId id="333" r:id="rId19"/>
    <p:sldId id="295" r:id="rId20"/>
    <p:sldId id="296" r:id="rId21"/>
    <p:sldId id="308" r:id="rId22"/>
    <p:sldId id="298" r:id="rId23"/>
    <p:sldId id="309" r:id="rId24"/>
    <p:sldId id="299" r:id="rId25"/>
    <p:sldId id="300" r:id="rId26"/>
    <p:sldId id="334" r:id="rId27"/>
    <p:sldId id="335" r:id="rId28"/>
    <p:sldId id="310" r:id="rId29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CC"/>
    <a:srgbClr val="CCECFF"/>
    <a:srgbClr val="66CCFF"/>
    <a:srgbClr val="3399FF"/>
    <a:srgbClr val="0099FF"/>
    <a:srgbClr val="33CCFF"/>
    <a:srgbClr val="FF3300"/>
    <a:srgbClr val="FFCCCC"/>
    <a:srgbClr val="00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48" autoAdjust="0"/>
    <p:restoredTop sz="94660"/>
  </p:normalViewPr>
  <p:slideViewPr>
    <p:cSldViewPr>
      <p:cViewPr>
        <p:scale>
          <a:sx n="100" d="100"/>
          <a:sy n="100" d="100"/>
        </p:scale>
        <p:origin x="-1452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E386BA-0C43-4E1D-A7E4-E7DF6B26B541}" type="datetimeFigureOut">
              <a:rPr lang="en-US"/>
              <a:pPr>
                <a:defRPr/>
              </a:pPr>
              <a:t>6/19/2013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0FFED19-719B-4E87-927E-9FEDA59E2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D2D4BF-9E0E-48D1-A438-E579B4458DE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FFED19-719B-4E87-927E-9FEDA59E2FA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1524001"/>
            <a:ext cx="5257800" cy="2076450"/>
          </a:xfrm>
        </p:spPr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3886200"/>
            <a:ext cx="5410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4731A96-6D56-4EB7-AC88-80F52D4E0A3F}" type="datetime3">
              <a:rPr lang="en-US" smtClean="0"/>
              <a:pPr>
                <a:defRPr/>
              </a:pPr>
              <a:t>19 June 2013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F23C6-7E02-4250-A7AE-664F0E6188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1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1406694"/>
            <a:ext cx="2895600" cy="4359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7575" y="457200"/>
            <a:ext cx="7569200" cy="1066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486963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41473-FEBD-4F52-826C-16DFD4ACE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5D0A5-C17E-46A7-B90E-22C151B52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AE8B4-F300-4E34-8F36-2742C4ABC9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EB52F-1B17-4030-99E5-6E55E5F147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CFD65-F38C-4C6B-939F-5CC8E8EBC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74638"/>
            <a:ext cx="66294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E069F-54D9-46BA-9554-BCEF16BD6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4ACCC89-107F-4D0B-A8FD-45493F52269E}" type="datetime3">
              <a:rPr lang="en-US" smtClean="0"/>
              <a:pPr>
                <a:defRPr/>
              </a:pPr>
              <a:t>19 June 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02-02-2009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00D52-9017-4E27-87B9-56C89B8832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E84AB-6C80-4E4D-B843-FDA9605F1D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/>
          <p:cNvPicPr>
            <a:picLocks noChangeAspect="1" noChangeArrowheads="1"/>
          </p:cNvPicPr>
          <p:nvPr userDrawn="1"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1066800" y="0"/>
            <a:ext cx="7620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3768" y="260648"/>
            <a:ext cx="4932548" cy="922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776"/>
            <a:ext cx="8229600" cy="471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245225"/>
            <a:ext cx="457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D5EBE7D-FCDD-4FAC-9EC4-5D3F5F8DB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3508" y="152636"/>
            <a:ext cx="1979712" cy="45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 descr="https://www.nikhef.nl/fileadmin/Doc/logo_Nikhef/NIKHEFlogo400x177.gif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704348" y="188640"/>
            <a:ext cx="1220470" cy="54006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91" r:id="rId8"/>
    <p:sldLayoutId id="2147483789" r:id="rId9"/>
    <p:sldLayoutId id="2147483792" r:id="rId1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FF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" TargetMode="External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5" Type="http://schemas.openxmlformats.org/officeDocument/2006/relationships/image" Target="http://lhcb-vd.web.cern.ch/lhcb-vd/images/cooling%20photos/album/slides/P1010547.JPG" TargetMode="External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/>
          </p:cNvSpPr>
          <p:nvPr>
            <p:ph type="ctrTitle"/>
          </p:nvPr>
        </p:nvSpPr>
        <p:spPr>
          <a:xfrm>
            <a:off x="3131840" y="1844824"/>
            <a:ext cx="5616624" cy="2952328"/>
          </a:xfrm>
        </p:spPr>
        <p:txBody>
          <a:bodyPr/>
          <a:lstStyle/>
          <a:p>
            <a:r>
              <a:rPr lang="en-US" sz="4000" dirty="0" smtClean="0"/>
              <a:t>Dimensioning of CO</a:t>
            </a:r>
            <a:r>
              <a:rPr lang="en-US" sz="4000" baseline="-25000" dirty="0" smtClean="0"/>
              <a:t>2</a:t>
            </a:r>
            <a:r>
              <a:rPr lang="en-US" sz="4000" dirty="0" smtClean="0"/>
              <a:t> cooling pipes in detector structures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2800" i="1" dirty="0" smtClean="0">
                <a:solidFill>
                  <a:srgbClr val="008000"/>
                </a:solidFill>
              </a:rPr>
              <a:t>Pipe dimensioning</a:t>
            </a:r>
            <a:br>
              <a:rPr lang="en-US" sz="2800" i="1" dirty="0" smtClean="0">
                <a:solidFill>
                  <a:srgbClr val="008000"/>
                </a:solidFill>
              </a:rPr>
            </a:br>
            <a:r>
              <a:rPr lang="en-US" sz="2800" i="1" dirty="0" smtClean="0">
                <a:solidFill>
                  <a:srgbClr val="008000"/>
                </a:solidFill>
              </a:rPr>
              <a:t>&amp;</a:t>
            </a:r>
            <a:br>
              <a:rPr lang="en-US" sz="2800" i="1" dirty="0" smtClean="0">
                <a:solidFill>
                  <a:srgbClr val="008000"/>
                </a:solidFill>
              </a:rPr>
            </a:br>
            <a:r>
              <a:rPr lang="en-US" sz="2800" i="1" dirty="0" smtClean="0">
                <a:solidFill>
                  <a:srgbClr val="008000"/>
                </a:solidFill>
              </a:rPr>
              <a:t>Flow distribution</a:t>
            </a:r>
            <a:br>
              <a:rPr lang="en-US" sz="2800" i="1" dirty="0" smtClean="0">
                <a:solidFill>
                  <a:srgbClr val="008000"/>
                </a:solidFill>
              </a:rPr>
            </a:br>
            <a:r>
              <a:rPr lang="en-US" sz="1800" b="1" dirty="0" smtClean="0">
                <a:solidFill>
                  <a:srgbClr val="0070C0"/>
                </a:solidFill>
              </a:rPr>
              <a:t/>
            </a:r>
            <a:br>
              <a:rPr lang="en-US" sz="1800" b="1" dirty="0" smtClean="0">
                <a:solidFill>
                  <a:srgbClr val="0070C0"/>
                </a:solidFill>
              </a:rPr>
            </a:b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0070C0"/>
                </a:solidFill>
              </a:rPr>
              <a:t>Detector Mechanics Forum </a:t>
            </a:r>
            <a:br>
              <a:rPr lang="en-US" sz="1800" b="1" dirty="0" smtClean="0">
                <a:solidFill>
                  <a:srgbClr val="0070C0"/>
                </a:solidFill>
              </a:rPr>
            </a:br>
            <a:r>
              <a:rPr lang="en-US" sz="1800" b="1" dirty="0" smtClean="0">
                <a:solidFill>
                  <a:srgbClr val="0070C0"/>
                </a:solidFill>
              </a:rPr>
              <a:t>Oxford,  20 June 2013</a:t>
            </a:r>
            <a:br>
              <a:rPr lang="en-US" sz="1800" b="1" dirty="0" smtClean="0">
                <a:solidFill>
                  <a:srgbClr val="0070C0"/>
                </a:solidFill>
              </a:rPr>
            </a:br>
            <a:endParaRPr lang="en-US" sz="1800" dirty="0" smtClean="0">
              <a:solidFill>
                <a:srgbClr val="0070C0"/>
              </a:solidFill>
            </a:endParaRPr>
          </a:p>
        </p:txBody>
      </p:sp>
      <p:sp>
        <p:nvSpPr>
          <p:cNvPr id="4100" name="Rectangle 3"/>
          <p:cNvSpPr>
            <a:spLocks noGrp="1"/>
          </p:cNvSpPr>
          <p:nvPr>
            <p:ph type="subTitle" idx="1"/>
          </p:nvPr>
        </p:nvSpPr>
        <p:spPr>
          <a:xfrm>
            <a:off x="3239852" y="5589240"/>
            <a:ext cx="4673116" cy="72008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nl-NL" dirty="0" smtClean="0">
                <a:solidFill>
                  <a:srgbClr val="003300"/>
                </a:solidFill>
              </a:rPr>
              <a:t>Bart Verlaat </a:t>
            </a:r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0CAD0F-95D0-4BE1-8C93-4073BB912F03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33600" y="274638"/>
            <a:ext cx="5105400" cy="922114"/>
          </a:xfrm>
        </p:spPr>
        <p:txBody>
          <a:bodyPr>
            <a:noAutofit/>
          </a:bodyPr>
          <a:lstStyle/>
          <a:p>
            <a:r>
              <a:rPr lang="en-US" sz="2800" dirty="0" smtClean="0"/>
              <a:t>Influence of the in and outlet-lines on thermal performance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D41473-FEBD-4F52-826C-16DFD4ACE53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1583669" y="1160748"/>
            <a:ext cx="5436604" cy="2613468"/>
            <a:chOff x="1440" y="1680"/>
            <a:chExt cx="16628" cy="7992"/>
          </a:xfrm>
        </p:grpSpPr>
        <p:sp>
          <p:nvSpPr>
            <p:cNvPr id="50179" name="AutoShape 3"/>
            <p:cNvSpPr>
              <a:spLocks noChangeAspect="1" noChangeArrowheads="1"/>
            </p:cNvSpPr>
            <p:nvPr/>
          </p:nvSpPr>
          <p:spPr bwMode="auto">
            <a:xfrm>
              <a:off x="1440" y="1680"/>
              <a:ext cx="16628" cy="799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50181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0" y="1680"/>
              <a:ext cx="16238" cy="5841"/>
            </a:xfrm>
            <a:prstGeom prst="rect">
              <a:avLst/>
            </a:prstGeom>
            <a:noFill/>
          </p:spPr>
        </p:pic>
      </p:grp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040" y="3825044"/>
            <a:ext cx="5358959" cy="2357877"/>
          </a:xfrm>
          <a:prstGeom prst="rect">
            <a:avLst/>
          </a:prstGeom>
          <a:noFill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3846402"/>
            <a:ext cx="2736304" cy="2324068"/>
          </a:xfrm>
          <a:prstGeom prst="rect">
            <a:avLst/>
          </a:prstGeom>
          <a:noFill/>
        </p:spPr>
      </p:pic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0" y="6457890"/>
            <a:ext cx="78838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Figures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from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: DESIGN CONSIDERATIONS OF LONG LENGTH EVAPORATIVE CO2 COOLING LINES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1000" dirty="0" smtClean="0">
                <a:latin typeface="Arial" pitchFamily="34" charset="0"/>
                <a:cs typeface="Arial" pitchFamily="34" charset="0"/>
              </a:rPr>
              <a:t>Bart Verlaat and 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Joao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Noite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, GL-209, 10th IIF/IIR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Gustav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Lorentzen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Conference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Natural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Working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Fluids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, Delft, The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Netherlands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2012</a:t>
            </a:r>
            <a:endParaRPr kumimoji="0" lang="nl-N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5576" y="3176972"/>
            <a:ext cx="1260139" cy="553998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Inlet: 2mm x 4m</a:t>
            </a:r>
          </a:p>
          <a:p>
            <a:r>
              <a:rPr lang="en-US" sz="1000" dirty="0" smtClean="0"/>
              <a:t>Stave: 2mm x 4m</a:t>
            </a:r>
          </a:p>
          <a:p>
            <a:r>
              <a:rPr lang="en-US" sz="1000" dirty="0" smtClean="0"/>
              <a:t>Outlet: 2mm x 4m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3383868" y="3212976"/>
            <a:ext cx="1260139" cy="553998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Inlet: 1mm x 4m</a:t>
            </a:r>
          </a:p>
          <a:p>
            <a:r>
              <a:rPr lang="en-US" sz="1000" dirty="0" smtClean="0"/>
              <a:t>Stave: 2mm x 4m</a:t>
            </a:r>
          </a:p>
          <a:p>
            <a:r>
              <a:rPr lang="en-US" sz="1000" dirty="0" smtClean="0"/>
              <a:t>Outlet: 2mm x 4m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5868144" y="3212976"/>
            <a:ext cx="1260139" cy="553998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Inlet: 1mm x 4m</a:t>
            </a:r>
          </a:p>
          <a:p>
            <a:r>
              <a:rPr lang="en-US" sz="1000" dirty="0" smtClean="0"/>
              <a:t>Stave: 2mm x 4m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Outlet: 3mm x 4m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3707904" y="5049180"/>
            <a:ext cx="36004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1187624" y="4797152"/>
            <a:ext cx="3132348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Down Arrow 30"/>
          <p:cNvSpPr/>
          <p:nvPr/>
        </p:nvSpPr>
        <p:spPr>
          <a:xfrm>
            <a:off x="2879812" y="4473116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>
            <a:off x="5616116" y="4725144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260648"/>
            <a:ext cx="5400600" cy="9221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Dealing with environmental heat pick-up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3548" y="1412776"/>
            <a:ext cx="7956884" cy="1764196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Three important statements: </a:t>
            </a:r>
          </a:p>
          <a:p>
            <a:pPr lvl="1"/>
            <a:r>
              <a:rPr lang="en-US" dirty="0" smtClean="0"/>
              <a:t>Expose return tube to ambient heating</a:t>
            </a:r>
          </a:p>
          <a:p>
            <a:pPr lvl="2"/>
            <a:r>
              <a:rPr lang="en-US" dirty="0" smtClean="0"/>
              <a:t>There is usually enough cooling power left</a:t>
            </a:r>
          </a:p>
          <a:p>
            <a:pPr lvl="1"/>
            <a:r>
              <a:rPr lang="en-US" dirty="0" smtClean="0"/>
              <a:t>Connect as much as possible the inlet to the outlet</a:t>
            </a:r>
          </a:p>
          <a:p>
            <a:pPr lvl="2"/>
            <a:r>
              <a:rPr lang="en-US" dirty="0" smtClean="0"/>
              <a:t>Outlet boils first (lower P), so will take care of heat absorption</a:t>
            </a:r>
          </a:p>
          <a:p>
            <a:pPr lvl="1"/>
            <a:r>
              <a:rPr lang="en-US" dirty="0" smtClean="0"/>
              <a:t>Avoid boiling before the inlet manifold</a:t>
            </a:r>
          </a:p>
          <a:p>
            <a:pPr lvl="2"/>
            <a:r>
              <a:rPr lang="en-US" dirty="0" smtClean="0"/>
              <a:t>Flow separation will feed some channels with vapor only!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273316"/>
            <a:ext cx="457200" cy="476250"/>
          </a:xfrm>
        </p:spPr>
        <p:txBody>
          <a:bodyPr/>
          <a:lstStyle/>
          <a:p>
            <a:pPr>
              <a:defRPr/>
            </a:pPr>
            <a:fld id="{5AB00D52-9017-4E27-87B9-56C89B8832A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67544" y="3140968"/>
            <a:ext cx="3924436" cy="3101826"/>
            <a:chOff x="4175956" y="3176972"/>
            <a:chExt cx="4212468" cy="3353854"/>
          </a:xfrm>
        </p:grpSpPr>
        <p:grpSp>
          <p:nvGrpSpPr>
            <p:cNvPr id="5" name="Group 4"/>
            <p:cNvGrpSpPr/>
            <p:nvPr/>
          </p:nvGrpSpPr>
          <p:grpSpPr>
            <a:xfrm>
              <a:off x="4175956" y="3176972"/>
              <a:ext cx="4212468" cy="3353854"/>
              <a:chOff x="5400092" y="3897052"/>
              <a:chExt cx="3096344" cy="2453754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9161" r="15827"/>
              <a:stretch>
                <a:fillRect/>
              </a:stretch>
            </p:blipFill>
            <p:spPr bwMode="auto">
              <a:xfrm>
                <a:off x="5400092" y="3897052"/>
                <a:ext cx="3096344" cy="24537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7" name="Straight Connector 6"/>
              <p:cNvCxnSpPr/>
              <p:nvPr/>
            </p:nvCxnSpPr>
            <p:spPr>
              <a:xfrm flipV="1">
                <a:off x="6507958" y="4836945"/>
                <a:ext cx="142034" cy="1848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H="1" flipV="1">
                <a:off x="6749780" y="5240460"/>
                <a:ext cx="529289" cy="52682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6649992" y="4836945"/>
                <a:ext cx="99788" cy="403516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5256076" y="3501008"/>
              <a:ext cx="11881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Pre capillary heat pickup</a:t>
              </a:r>
              <a:endParaRPr lang="en-US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53695" y="4189136"/>
              <a:ext cx="927516" cy="449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solidFill>
                    <a:srgbClr val="FF0000"/>
                  </a:solidFill>
                </a:rPr>
                <a:t>Inlet manifold</a:t>
              </a:r>
              <a:endParaRPr lang="en-US" sz="1050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494746" y="5162370"/>
              <a:ext cx="1404156" cy="282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solidFill>
                    <a:srgbClr val="FF0000"/>
                  </a:solidFill>
                </a:rPr>
                <a:t>outlet manifold</a:t>
              </a:r>
              <a:endParaRPr lang="en-US" sz="1050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26" name="Straight Arrow Connector 25"/>
          <p:cNvCxnSpPr>
            <a:stCxn id="12" idx="2"/>
          </p:cNvCxnSpPr>
          <p:nvPr/>
        </p:nvCxnSpPr>
        <p:spPr>
          <a:xfrm flipH="1">
            <a:off x="1979712" y="3867627"/>
            <a:ext cx="47544" cy="38946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4463988" y="3140968"/>
            <a:ext cx="3924436" cy="3101826"/>
            <a:chOff x="4175956" y="3176972"/>
            <a:chExt cx="4212468" cy="3353854"/>
          </a:xfrm>
        </p:grpSpPr>
        <p:grpSp>
          <p:nvGrpSpPr>
            <p:cNvPr id="31" name="Group 4"/>
            <p:cNvGrpSpPr/>
            <p:nvPr/>
          </p:nvGrpSpPr>
          <p:grpSpPr>
            <a:xfrm>
              <a:off x="4175956" y="3176972"/>
              <a:ext cx="4212468" cy="3353854"/>
              <a:chOff x="5400092" y="3897052"/>
              <a:chExt cx="3096344" cy="2453754"/>
            </a:xfrm>
          </p:grpSpPr>
          <p:pic>
            <p:nvPicPr>
              <p:cNvPr id="35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9161" r="15827"/>
              <a:stretch>
                <a:fillRect/>
              </a:stretch>
            </p:blipFill>
            <p:spPr bwMode="auto">
              <a:xfrm>
                <a:off x="5400092" y="3897052"/>
                <a:ext cx="3096344" cy="24537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36" name="Straight Connector 35"/>
              <p:cNvCxnSpPr/>
              <p:nvPr/>
            </p:nvCxnSpPr>
            <p:spPr>
              <a:xfrm flipV="1">
                <a:off x="6507958" y="4836945"/>
                <a:ext cx="312475" cy="1848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H="1" flipV="1">
                <a:off x="6934061" y="5264169"/>
                <a:ext cx="529289" cy="52682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6820433" y="4836945"/>
                <a:ext cx="99788" cy="403516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/>
            <p:cNvSpPr txBox="1"/>
            <p:nvPr/>
          </p:nvSpPr>
          <p:spPr>
            <a:xfrm>
              <a:off x="5373997" y="5201300"/>
              <a:ext cx="1188132" cy="499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Manifold boiling</a:t>
              </a:r>
              <a:endParaRPr lang="en-US" sz="1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871593" y="4150206"/>
              <a:ext cx="850223" cy="623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solidFill>
                    <a:srgbClr val="FF0000"/>
                  </a:solidFill>
                </a:rPr>
                <a:t>Outlet transfer line</a:t>
              </a:r>
              <a:endParaRPr lang="en-US" sz="1050" b="1" dirty="0">
                <a:solidFill>
                  <a:srgbClr val="FF00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372199" y="5085184"/>
              <a:ext cx="1404156" cy="282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solidFill>
                    <a:srgbClr val="FF0000"/>
                  </a:solidFill>
                </a:rPr>
                <a:t>outlet manifold</a:t>
              </a:r>
              <a:endParaRPr lang="en-US" sz="1050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39" name="Straight Arrow Connector 38"/>
          <p:cNvCxnSpPr/>
          <p:nvPr/>
        </p:nvCxnSpPr>
        <p:spPr>
          <a:xfrm flipV="1">
            <a:off x="6048164" y="4437112"/>
            <a:ext cx="180020" cy="61206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5832140" y="3825044"/>
            <a:ext cx="396044" cy="2336"/>
          </a:xfrm>
          <a:prstGeom prst="line">
            <a:avLst/>
          </a:prstGeom>
          <a:ln w="38100">
            <a:solidFill>
              <a:srgbClr val="FF0000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228184" y="3825044"/>
            <a:ext cx="180020" cy="1044116"/>
          </a:xfrm>
          <a:prstGeom prst="line">
            <a:avLst/>
          </a:prstGeom>
          <a:ln w="38100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971600" y="4149080"/>
            <a:ext cx="10796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rgbClr val="FF0000"/>
                </a:solidFill>
              </a:rPr>
              <a:t>Outlet transfer line</a:t>
            </a:r>
            <a:endParaRPr lang="en-US" sz="1050" b="1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156176" y="2744924"/>
            <a:ext cx="1548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Capillary </a:t>
            </a:r>
            <a:r>
              <a:rPr lang="en-US" sz="1200" dirty="0" err="1" smtClean="0"/>
              <a:t>dP</a:t>
            </a:r>
            <a:r>
              <a:rPr lang="en-US" sz="1200" dirty="0" smtClean="0"/>
              <a:t> makes manifold liquid </a:t>
            </a:r>
            <a:endParaRPr lang="en-US" sz="1200" dirty="0"/>
          </a:p>
        </p:txBody>
      </p:sp>
      <p:cxnSp>
        <p:nvCxnSpPr>
          <p:cNvPr id="58" name="Straight Arrow Connector 57"/>
          <p:cNvCxnSpPr/>
          <p:nvPr/>
        </p:nvCxnSpPr>
        <p:spPr>
          <a:xfrm flipH="1">
            <a:off x="6264188" y="3140968"/>
            <a:ext cx="252028" cy="57606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87524" y="6345324"/>
            <a:ext cx="8513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To keep this problem simple: </a:t>
            </a:r>
            <a:r>
              <a:rPr lang="en-US" sz="1600" dirty="0" smtClean="0">
                <a:solidFill>
                  <a:srgbClr val="FF0000"/>
                </a:solidFill>
              </a:rPr>
              <a:t>Have the manifold right after the heat exchanging transfer line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cxnSp>
        <p:nvCxnSpPr>
          <p:cNvPr id="63" name="Straight Connector 62"/>
          <p:cNvCxnSpPr/>
          <p:nvPr/>
        </p:nvCxnSpPr>
        <p:spPr>
          <a:xfrm flipH="1">
            <a:off x="2879813" y="4905164"/>
            <a:ext cx="900099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951820" y="4185084"/>
            <a:ext cx="1548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Remaining cooling power for ambient</a:t>
            </a:r>
            <a:endParaRPr lang="en-US" sz="1200" dirty="0"/>
          </a:p>
        </p:txBody>
      </p:sp>
      <p:cxnSp>
        <p:nvCxnSpPr>
          <p:cNvPr id="66" name="Straight Arrow Connector 65"/>
          <p:cNvCxnSpPr/>
          <p:nvPr/>
        </p:nvCxnSpPr>
        <p:spPr>
          <a:xfrm flipH="1">
            <a:off x="3275856" y="4617132"/>
            <a:ext cx="252028" cy="25202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9338" y="2672916"/>
            <a:ext cx="4874519" cy="36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33600" y="0"/>
            <a:ext cx="5410200" cy="1173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IBL: A detector with very long in and outlet 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75556" y="1232756"/>
            <a:ext cx="8229600" cy="108012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The IBL detector is only 800mm long, but has about 15m long in and outlets.</a:t>
            </a:r>
          </a:p>
          <a:p>
            <a:r>
              <a:rPr lang="en-US" dirty="0" err="1" smtClean="0"/>
              <a:t>dT</a:t>
            </a:r>
            <a:r>
              <a:rPr lang="en-US" dirty="0" smtClean="0"/>
              <a:t> due outlet line pressure drop significantly (ca 3</a:t>
            </a:r>
            <a:r>
              <a:rPr lang="en-US" dirty="0" smtClean="0">
                <a:latin typeface="Times New Roman"/>
                <a:cs typeface="Times New Roman"/>
              </a:rPr>
              <a:t>º</a:t>
            </a:r>
            <a:r>
              <a:rPr lang="en-US" dirty="0" smtClean="0"/>
              <a:t>C)</a:t>
            </a:r>
          </a:p>
          <a:p>
            <a:r>
              <a:rPr lang="en-US" dirty="0" smtClean="0"/>
              <a:t>Ambient heat load in same order as detector load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00D52-9017-4E27-87B9-56C89B8832A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524328" y="2204864"/>
            <a:ext cx="1163524" cy="64633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Atlas IBL </a:t>
            </a:r>
          </a:p>
          <a:p>
            <a:r>
              <a:rPr lang="en-US" dirty="0" smtClean="0"/>
              <a:t>example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671392" y="4584022"/>
            <a:ext cx="1188132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3671392" y="3791934"/>
            <a:ext cx="144016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5867636" y="4548018"/>
            <a:ext cx="1188132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reeform 33"/>
          <p:cNvSpPr/>
          <p:nvPr/>
        </p:nvSpPr>
        <p:spPr>
          <a:xfrm>
            <a:off x="4303068" y="3734536"/>
            <a:ext cx="2019300" cy="730250"/>
          </a:xfrm>
          <a:custGeom>
            <a:avLst/>
            <a:gdLst>
              <a:gd name="connsiteX0" fmla="*/ 2019300 w 2019300"/>
              <a:gd name="connsiteY0" fmla="*/ 730250 h 730250"/>
              <a:gd name="connsiteX1" fmla="*/ 1266825 w 2019300"/>
              <a:gd name="connsiteY1" fmla="*/ 101600 h 730250"/>
              <a:gd name="connsiteX2" fmla="*/ 504825 w 2019300"/>
              <a:gd name="connsiteY2" fmla="*/ 120650 h 730250"/>
              <a:gd name="connsiteX3" fmla="*/ 0 w 2019300"/>
              <a:gd name="connsiteY3" fmla="*/ 711200 h 73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9300" h="730250">
                <a:moveTo>
                  <a:pt x="2019300" y="730250"/>
                </a:moveTo>
                <a:cubicBezTo>
                  <a:pt x="1769269" y="466725"/>
                  <a:pt x="1519238" y="203200"/>
                  <a:pt x="1266825" y="101600"/>
                </a:cubicBezTo>
                <a:cubicBezTo>
                  <a:pt x="1014413" y="0"/>
                  <a:pt x="715962" y="19050"/>
                  <a:pt x="504825" y="120650"/>
                </a:cubicBezTo>
                <a:cubicBezTo>
                  <a:pt x="293688" y="222250"/>
                  <a:pt x="146844" y="466725"/>
                  <a:pt x="0" y="711200"/>
                </a:cubicBezTo>
              </a:path>
            </a:pathLst>
          </a:custGeom>
          <a:ln w="47625" cmpd="dbl">
            <a:solidFill>
              <a:srgbClr val="002060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6011652" y="4584022"/>
            <a:ext cx="1800200" cy="684076"/>
          </a:xfrm>
          <a:prstGeom prst="straightConnector1">
            <a:avLst/>
          </a:prstGeom>
          <a:ln w="41275" cmpd="dbl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6947756" y="4736422"/>
            <a:ext cx="872480" cy="711696"/>
          </a:xfrm>
          <a:prstGeom prst="straightConnector1">
            <a:avLst/>
          </a:prstGeom>
          <a:ln w="41275" cmpd="dbl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812360" y="4365104"/>
            <a:ext cx="1131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Ambient heating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3671392" y="3395890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Heat exchange</a:t>
            </a:r>
            <a:endParaRPr lang="en-US" dirty="0"/>
          </a:p>
        </p:txBody>
      </p:sp>
      <p:cxnSp>
        <p:nvCxnSpPr>
          <p:cNvPr id="51" name="Straight Connector 50"/>
          <p:cNvCxnSpPr/>
          <p:nvPr/>
        </p:nvCxnSpPr>
        <p:spPr>
          <a:xfrm>
            <a:off x="647564" y="2744924"/>
            <a:ext cx="900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727684" y="2744924"/>
            <a:ext cx="900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935596" y="2744924"/>
            <a:ext cx="0" cy="3240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079612" y="2744924"/>
            <a:ext cx="0" cy="3240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1187624" y="2744924"/>
            <a:ext cx="0" cy="3240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331640" y="2744924"/>
            <a:ext cx="0" cy="3240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1871700" y="2744924"/>
            <a:ext cx="0" cy="6480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015716" y="2744924"/>
            <a:ext cx="0" cy="3240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2159732" y="2744924"/>
            <a:ext cx="0" cy="3240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267744" y="2744924"/>
            <a:ext cx="0" cy="3240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2411760" y="2744924"/>
            <a:ext cx="0" cy="3240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899592" y="3392996"/>
            <a:ext cx="9721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647564" y="3320988"/>
            <a:ext cx="252028" cy="20882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/>
          <p:cNvCxnSpPr/>
          <p:nvPr/>
        </p:nvCxnSpPr>
        <p:spPr>
          <a:xfrm>
            <a:off x="1187624" y="5769260"/>
            <a:ext cx="115212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1475656" y="5625244"/>
            <a:ext cx="576064" cy="32403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/>
          <p:cNvCxnSpPr/>
          <p:nvPr/>
        </p:nvCxnSpPr>
        <p:spPr>
          <a:xfrm>
            <a:off x="2339752" y="5337212"/>
            <a:ext cx="0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899592" y="5337212"/>
            <a:ext cx="14401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Freeform 89"/>
          <p:cNvSpPr/>
          <p:nvPr/>
        </p:nvSpPr>
        <p:spPr>
          <a:xfrm>
            <a:off x="660400" y="3068959"/>
            <a:ext cx="492125" cy="2741291"/>
          </a:xfrm>
          <a:custGeom>
            <a:avLst/>
            <a:gdLst>
              <a:gd name="connsiteX0" fmla="*/ 101600 w 492125"/>
              <a:gd name="connsiteY0" fmla="*/ 0 h 3076575"/>
              <a:gd name="connsiteX1" fmla="*/ 101600 w 492125"/>
              <a:gd name="connsiteY1" fmla="*/ 276225 h 3076575"/>
              <a:gd name="connsiteX2" fmla="*/ 120650 w 492125"/>
              <a:gd name="connsiteY2" fmla="*/ 409575 h 3076575"/>
              <a:gd name="connsiteX3" fmla="*/ 149225 w 492125"/>
              <a:gd name="connsiteY3" fmla="*/ 762000 h 3076575"/>
              <a:gd name="connsiteX4" fmla="*/ 63500 w 492125"/>
              <a:gd name="connsiteY4" fmla="*/ 1238250 h 3076575"/>
              <a:gd name="connsiteX5" fmla="*/ 149225 w 492125"/>
              <a:gd name="connsiteY5" fmla="*/ 1752600 h 3076575"/>
              <a:gd name="connsiteX6" fmla="*/ 120650 w 492125"/>
              <a:gd name="connsiteY6" fmla="*/ 2286000 h 3076575"/>
              <a:gd name="connsiteX7" fmla="*/ 120650 w 492125"/>
              <a:gd name="connsiteY7" fmla="*/ 2609850 h 3076575"/>
              <a:gd name="connsiteX8" fmla="*/ 53975 w 492125"/>
              <a:gd name="connsiteY8" fmla="*/ 2867025 h 3076575"/>
              <a:gd name="connsiteX9" fmla="*/ 73025 w 492125"/>
              <a:gd name="connsiteY9" fmla="*/ 3048000 h 3076575"/>
              <a:gd name="connsiteX10" fmla="*/ 492125 w 492125"/>
              <a:gd name="connsiteY10" fmla="*/ 3038475 h 3076575"/>
              <a:gd name="connsiteX0" fmla="*/ 101600 w 492125"/>
              <a:gd name="connsiteY0" fmla="*/ 0 h 2800350"/>
              <a:gd name="connsiteX1" fmla="*/ 120650 w 492125"/>
              <a:gd name="connsiteY1" fmla="*/ 133350 h 2800350"/>
              <a:gd name="connsiteX2" fmla="*/ 149225 w 492125"/>
              <a:gd name="connsiteY2" fmla="*/ 485775 h 2800350"/>
              <a:gd name="connsiteX3" fmla="*/ 63500 w 492125"/>
              <a:gd name="connsiteY3" fmla="*/ 962025 h 2800350"/>
              <a:gd name="connsiteX4" fmla="*/ 149225 w 492125"/>
              <a:gd name="connsiteY4" fmla="*/ 1476375 h 2800350"/>
              <a:gd name="connsiteX5" fmla="*/ 120650 w 492125"/>
              <a:gd name="connsiteY5" fmla="*/ 2009775 h 2800350"/>
              <a:gd name="connsiteX6" fmla="*/ 120650 w 492125"/>
              <a:gd name="connsiteY6" fmla="*/ 2333625 h 2800350"/>
              <a:gd name="connsiteX7" fmla="*/ 53975 w 492125"/>
              <a:gd name="connsiteY7" fmla="*/ 2590800 h 2800350"/>
              <a:gd name="connsiteX8" fmla="*/ 73025 w 492125"/>
              <a:gd name="connsiteY8" fmla="*/ 2771775 h 2800350"/>
              <a:gd name="connsiteX9" fmla="*/ 492125 w 492125"/>
              <a:gd name="connsiteY9" fmla="*/ 2762250 h 2800350"/>
              <a:gd name="connsiteX0" fmla="*/ 120650 w 492125"/>
              <a:gd name="connsiteY0" fmla="*/ 0 h 2667000"/>
              <a:gd name="connsiteX1" fmla="*/ 149225 w 492125"/>
              <a:gd name="connsiteY1" fmla="*/ 352425 h 2667000"/>
              <a:gd name="connsiteX2" fmla="*/ 63500 w 492125"/>
              <a:gd name="connsiteY2" fmla="*/ 828675 h 2667000"/>
              <a:gd name="connsiteX3" fmla="*/ 149225 w 492125"/>
              <a:gd name="connsiteY3" fmla="*/ 1343025 h 2667000"/>
              <a:gd name="connsiteX4" fmla="*/ 120650 w 492125"/>
              <a:gd name="connsiteY4" fmla="*/ 1876425 h 2667000"/>
              <a:gd name="connsiteX5" fmla="*/ 120650 w 492125"/>
              <a:gd name="connsiteY5" fmla="*/ 2200275 h 2667000"/>
              <a:gd name="connsiteX6" fmla="*/ 53975 w 492125"/>
              <a:gd name="connsiteY6" fmla="*/ 2457450 h 2667000"/>
              <a:gd name="connsiteX7" fmla="*/ 73025 w 492125"/>
              <a:gd name="connsiteY7" fmla="*/ 2638425 h 2667000"/>
              <a:gd name="connsiteX8" fmla="*/ 492125 w 492125"/>
              <a:gd name="connsiteY8" fmla="*/ 2628900 h 2667000"/>
              <a:gd name="connsiteX0" fmla="*/ 131180 w 492125"/>
              <a:gd name="connsiteY0" fmla="*/ 0 h 2741291"/>
              <a:gd name="connsiteX1" fmla="*/ 149225 w 492125"/>
              <a:gd name="connsiteY1" fmla="*/ 426716 h 2741291"/>
              <a:gd name="connsiteX2" fmla="*/ 63500 w 492125"/>
              <a:gd name="connsiteY2" fmla="*/ 902966 h 2741291"/>
              <a:gd name="connsiteX3" fmla="*/ 149225 w 492125"/>
              <a:gd name="connsiteY3" fmla="*/ 1417316 h 2741291"/>
              <a:gd name="connsiteX4" fmla="*/ 120650 w 492125"/>
              <a:gd name="connsiteY4" fmla="*/ 1950716 h 2741291"/>
              <a:gd name="connsiteX5" fmla="*/ 120650 w 492125"/>
              <a:gd name="connsiteY5" fmla="*/ 2274566 h 2741291"/>
              <a:gd name="connsiteX6" fmla="*/ 53975 w 492125"/>
              <a:gd name="connsiteY6" fmla="*/ 2531741 h 2741291"/>
              <a:gd name="connsiteX7" fmla="*/ 73025 w 492125"/>
              <a:gd name="connsiteY7" fmla="*/ 2712716 h 2741291"/>
              <a:gd name="connsiteX8" fmla="*/ 492125 w 492125"/>
              <a:gd name="connsiteY8" fmla="*/ 2703191 h 2741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2125" h="2741291">
                <a:moveTo>
                  <a:pt x="131180" y="0"/>
                </a:moveTo>
                <a:cubicBezTo>
                  <a:pt x="139117" y="80962"/>
                  <a:pt x="160505" y="276222"/>
                  <a:pt x="149225" y="426716"/>
                </a:cubicBezTo>
                <a:cubicBezTo>
                  <a:pt x="137945" y="577210"/>
                  <a:pt x="63500" y="737866"/>
                  <a:pt x="63500" y="902966"/>
                </a:cubicBezTo>
                <a:cubicBezTo>
                  <a:pt x="63500" y="1068066"/>
                  <a:pt x="139700" y="1242691"/>
                  <a:pt x="149225" y="1417316"/>
                </a:cubicBezTo>
                <a:cubicBezTo>
                  <a:pt x="158750" y="1591941"/>
                  <a:pt x="125413" y="1807841"/>
                  <a:pt x="120650" y="1950716"/>
                </a:cubicBezTo>
                <a:cubicBezTo>
                  <a:pt x="115888" y="2093591"/>
                  <a:pt x="131762" y="2177729"/>
                  <a:pt x="120650" y="2274566"/>
                </a:cubicBezTo>
                <a:cubicBezTo>
                  <a:pt x="109538" y="2371403"/>
                  <a:pt x="61912" y="2458716"/>
                  <a:pt x="53975" y="2531741"/>
                </a:cubicBezTo>
                <a:cubicBezTo>
                  <a:pt x="46038" y="2604766"/>
                  <a:pt x="0" y="2684141"/>
                  <a:pt x="73025" y="2712716"/>
                </a:cubicBezTo>
                <a:cubicBezTo>
                  <a:pt x="146050" y="2741291"/>
                  <a:pt x="319087" y="2722241"/>
                  <a:pt x="492125" y="2703191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755576" y="238488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Inlet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1871700" y="2348880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Outlet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1511660" y="598528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IBL</a:t>
            </a:r>
            <a:endParaRPr lang="en-US" dirty="0"/>
          </a:p>
        </p:txBody>
      </p:sp>
      <p:cxnSp>
        <p:nvCxnSpPr>
          <p:cNvPr id="96" name="Straight Arrow Connector 95"/>
          <p:cNvCxnSpPr/>
          <p:nvPr/>
        </p:nvCxnSpPr>
        <p:spPr>
          <a:xfrm flipH="1">
            <a:off x="935596" y="3573016"/>
            <a:ext cx="324036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flipH="1">
            <a:off x="971600" y="4113076"/>
            <a:ext cx="324036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H="1">
            <a:off x="1007604" y="4653136"/>
            <a:ext cx="324036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H="1">
            <a:off x="1079612" y="4977172"/>
            <a:ext cx="180020" cy="2520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H="1">
            <a:off x="1583668" y="4977172"/>
            <a:ext cx="180020" cy="2520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H="1">
            <a:off x="2087724" y="5013176"/>
            <a:ext cx="180020" cy="2520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359532" y="3176972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</a:t>
            </a:r>
            <a:endParaRPr lang="en-US" sz="1200" dirty="0"/>
          </a:p>
        </p:txBody>
      </p:sp>
      <p:sp>
        <p:nvSpPr>
          <p:cNvPr id="109" name="TextBox 108"/>
          <p:cNvSpPr txBox="1"/>
          <p:nvPr/>
        </p:nvSpPr>
        <p:spPr>
          <a:xfrm>
            <a:off x="395536" y="544522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</a:t>
            </a:r>
            <a:endParaRPr lang="en-US" sz="1200" dirty="0"/>
          </a:p>
        </p:txBody>
      </p:sp>
      <p:sp>
        <p:nvSpPr>
          <p:cNvPr id="110" name="TextBox 109"/>
          <p:cNvSpPr txBox="1"/>
          <p:nvPr/>
        </p:nvSpPr>
        <p:spPr>
          <a:xfrm>
            <a:off x="935596" y="5301208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11" name="TextBox 110"/>
          <p:cNvSpPr txBox="1"/>
          <p:nvPr/>
        </p:nvSpPr>
        <p:spPr>
          <a:xfrm>
            <a:off x="1187624" y="576926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6</a:t>
            </a:r>
            <a:endParaRPr lang="en-US" sz="1200" dirty="0"/>
          </a:p>
        </p:txBody>
      </p:sp>
      <p:sp>
        <p:nvSpPr>
          <p:cNvPr id="112" name="TextBox 111"/>
          <p:cNvSpPr txBox="1"/>
          <p:nvPr/>
        </p:nvSpPr>
        <p:spPr>
          <a:xfrm>
            <a:off x="2051720" y="576926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7</a:t>
            </a:r>
            <a:endParaRPr lang="en-US" sz="1200" dirty="0"/>
          </a:p>
        </p:txBody>
      </p:sp>
      <p:sp>
        <p:nvSpPr>
          <p:cNvPr id="113" name="TextBox 112"/>
          <p:cNvSpPr txBox="1"/>
          <p:nvPr/>
        </p:nvSpPr>
        <p:spPr>
          <a:xfrm>
            <a:off x="935596" y="314096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12</a:t>
            </a:r>
            <a:endParaRPr lang="en-US" sz="1200" dirty="0"/>
          </a:p>
        </p:txBody>
      </p:sp>
      <p:sp>
        <p:nvSpPr>
          <p:cNvPr id="114" name="TextBox 113"/>
          <p:cNvSpPr txBox="1"/>
          <p:nvPr/>
        </p:nvSpPr>
        <p:spPr>
          <a:xfrm>
            <a:off x="1403648" y="432910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Ambient</a:t>
            </a:r>
            <a:endParaRPr lang="en-US" dirty="0"/>
          </a:p>
        </p:txBody>
      </p:sp>
      <p:cxnSp>
        <p:nvCxnSpPr>
          <p:cNvPr id="115" name="Straight Arrow Connector 114"/>
          <p:cNvCxnSpPr/>
          <p:nvPr/>
        </p:nvCxnSpPr>
        <p:spPr>
          <a:xfrm flipH="1">
            <a:off x="2411760" y="5409220"/>
            <a:ext cx="252028" cy="1080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 flipH="1" flipV="1">
            <a:off x="2267744" y="5877272"/>
            <a:ext cx="144016" cy="1886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 flipH="1" flipV="1">
            <a:off x="971600" y="5841268"/>
            <a:ext cx="144016" cy="1886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791580" y="2744924"/>
            <a:ext cx="0" cy="3240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Cooling tube temperature profile (HTC &amp; </a:t>
            </a:r>
            <a:r>
              <a:rPr lang="el-GR" sz="2800" dirty="0" smtClean="0"/>
              <a:t>Δ</a:t>
            </a:r>
            <a:r>
              <a:rPr lang="en-US" sz="2800" dirty="0" smtClean="0"/>
              <a:t>P)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3568" y="1556792"/>
            <a:ext cx="7740860" cy="14761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In detectors the aim of a cooling tube design is:</a:t>
            </a:r>
          </a:p>
          <a:p>
            <a:pPr lvl="1"/>
            <a:r>
              <a:rPr lang="en-US" dirty="0" smtClean="0"/>
              <a:t>Low mass or small diameter</a:t>
            </a:r>
          </a:p>
          <a:p>
            <a:pPr lvl="1"/>
            <a:r>
              <a:rPr lang="en-US" dirty="0" smtClean="0"/>
              <a:t>Low temperature gradient (hottest point </a:t>
            </a:r>
            <a:r>
              <a:rPr lang="en-US" dirty="0" err="1" smtClean="0"/>
              <a:t>wrt</a:t>
            </a:r>
            <a:r>
              <a:rPr lang="en-US" dirty="0" smtClean="0"/>
              <a:t> outlet reference)</a:t>
            </a:r>
          </a:p>
          <a:p>
            <a:r>
              <a:rPr lang="en-US" dirty="0" smtClean="0"/>
              <a:t>For efficient heat transfer: </a:t>
            </a:r>
          </a:p>
          <a:p>
            <a:pPr lvl="1"/>
            <a:r>
              <a:rPr lang="el-GR" dirty="0" smtClean="0"/>
              <a:t>Δ</a:t>
            </a:r>
            <a:r>
              <a:rPr lang="en-US" dirty="0" smtClean="0"/>
              <a:t>T(</a:t>
            </a:r>
            <a:r>
              <a:rPr lang="el-GR" sz="1700" dirty="0" smtClean="0"/>
              <a:t>Δ</a:t>
            </a:r>
            <a:r>
              <a:rPr lang="en-US" sz="1700" dirty="0" smtClean="0"/>
              <a:t>P+HTC</a:t>
            </a:r>
            <a:r>
              <a:rPr lang="en-US" dirty="0" smtClean="0"/>
              <a:t>) and tube diameter or mass as small </a:t>
            </a:r>
            <a:r>
              <a:rPr lang="en-US" dirty="0" smtClean="0"/>
              <a:t>as </a:t>
            </a:r>
            <a:r>
              <a:rPr lang="en-US" dirty="0" smtClean="0"/>
              <a:t>possible</a:t>
            </a:r>
          </a:p>
        </p:txBody>
      </p:sp>
      <p:sp>
        <p:nvSpPr>
          <p:cNvPr id="53" name="Content Placeholder 52"/>
          <p:cNvSpPr>
            <a:spLocks noGrp="1"/>
          </p:cNvSpPr>
          <p:nvPr>
            <p:ph sz="half" idx="2"/>
          </p:nvPr>
        </p:nvSpPr>
        <p:spPr>
          <a:xfrm>
            <a:off x="827584" y="5337212"/>
            <a:ext cx="7308812" cy="114472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To quantify the optimal diameter we can look either to the mass or </a:t>
            </a:r>
            <a:r>
              <a:rPr lang="en-US" dirty="0" smtClean="0"/>
              <a:t>tube volume involved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686800" y="6381750"/>
            <a:ext cx="457200" cy="476250"/>
          </a:xfrm>
        </p:spPr>
        <p:txBody>
          <a:bodyPr/>
          <a:lstStyle/>
          <a:p>
            <a:pPr>
              <a:defRPr/>
            </a:pPr>
            <a:fld id="{54AAAA53-33E4-4136-A7F3-804EC546C16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pSp>
        <p:nvGrpSpPr>
          <p:cNvPr id="5" name="Group 126"/>
          <p:cNvGrpSpPr/>
          <p:nvPr/>
        </p:nvGrpSpPr>
        <p:grpSpPr>
          <a:xfrm>
            <a:off x="827584" y="3140969"/>
            <a:ext cx="7728661" cy="2088232"/>
            <a:chOff x="503548" y="1871101"/>
            <a:chExt cx="8376733" cy="2648037"/>
          </a:xfrm>
        </p:grpSpPr>
        <p:cxnSp>
          <p:nvCxnSpPr>
            <p:cNvPr id="66" name="Straight Arrow Connector 65"/>
            <p:cNvCxnSpPr/>
            <p:nvPr/>
          </p:nvCxnSpPr>
          <p:spPr>
            <a:xfrm flipV="1">
              <a:off x="863588" y="2051121"/>
              <a:ext cx="0" cy="2125476"/>
            </a:xfrm>
            <a:prstGeom prst="straightConnector1">
              <a:avLst/>
            </a:prstGeom>
            <a:ln w="28575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V="1">
              <a:off x="863588" y="4175357"/>
              <a:ext cx="3930582" cy="1240"/>
            </a:xfrm>
            <a:prstGeom prst="straightConnector1">
              <a:avLst/>
            </a:prstGeom>
            <a:ln w="28575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20"/>
            <p:cNvGrpSpPr/>
            <p:nvPr/>
          </p:nvGrpSpPr>
          <p:grpSpPr>
            <a:xfrm>
              <a:off x="2575163" y="1871101"/>
              <a:ext cx="2284869" cy="1764196"/>
              <a:chOff x="2987824" y="3753036"/>
              <a:chExt cx="1476164" cy="1080120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2987824" y="4329100"/>
                <a:ext cx="1476164" cy="50405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V="1">
                <a:off x="4355976" y="4185084"/>
                <a:ext cx="0" cy="61206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3095836" y="3753036"/>
                <a:ext cx="1268524" cy="43204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V="1">
                <a:off x="3095836" y="3753036"/>
                <a:ext cx="0" cy="61206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72"/>
            <p:cNvGrpSpPr/>
            <p:nvPr/>
          </p:nvGrpSpPr>
          <p:grpSpPr>
            <a:xfrm>
              <a:off x="2620860" y="1871101"/>
              <a:ext cx="2239172" cy="1764196"/>
              <a:chOff x="2051720" y="3753036"/>
              <a:chExt cx="1764196" cy="1368152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2051720" y="4185084"/>
                <a:ext cx="1764196" cy="936104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3684194" y="4300297"/>
                <a:ext cx="0" cy="775286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2159732" y="3897052"/>
                <a:ext cx="1524462" cy="828092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2147438" y="3753036"/>
                <a:ext cx="0" cy="775286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/>
            <p:cNvCxnSpPr/>
            <p:nvPr/>
          </p:nvCxnSpPr>
          <p:spPr>
            <a:xfrm>
              <a:off x="1583668" y="3563289"/>
              <a:ext cx="6516724" cy="0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2339752" y="2843209"/>
              <a:ext cx="418200" cy="2842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2438071" y="2846051"/>
              <a:ext cx="9693" cy="717238"/>
            </a:xfrm>
            <a:prstGeom prst="straightConnector1">
              <a:avLst/>
            </a:prstGeom>
            <a:ln w="12700">
              <a:solidFill>
                <a:schemeClr val="accent2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1727684" y="3023229"/>
              <a:ext cx="903761" cy="3968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dirty="0" smtClean="0"/>
                <a:t>Δ</a:t>
              </a:r>
              <a:r>
                <a:rPr lang="en-US" sz="1400" dirty="0" smtClean="0"/>
                <a:t>T(</a:t>
              </a:r>
              <a:r>
                <a:rPr lang="el-GR" sz="1050" i="1" dirty="0" smtClean="0"/>
                <a:t>Δ</a:t>
              </a:r>
              <a:r>
                <a:rPr lang="en-US" sz="1050" i="1" dirty="0" smtClean="0"/>
                <a:t>P</a:t>
              </a:r>
              <a:r>
                <a:rPr lang="en-US" sz="1400" dirty="0" smtClean="0"/>
                <a:t>)</a:t>
              </a:r>
              <a:endParaRPr lang="en-US" sz="1400" dirty="0"/>
            </a:p>
          </p:txBody>
        </p:sp>
        <p:cxnSp>
          <p:nvCxnSpPr>
            <p:cNvPr id="76" name="Straight Connector 75"/>
            <p:cNvCxnSpPr/>
            <p:nvPr/>
          </p:nvCxnSpPr>
          <p:spPr>
            <a:xfrm>
              <a:off x="1547664" y="2483169"/>
              <a:ext cx="1210288" cy="2842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1727684" y="2483169"/>
              <a:ext cx="0" cy="1080120"/>
            </a:xfrm>
            <a:prstGeom prst="straightConnector1">
              <a:avLst/>
            </a:prstGeom>
            <a:ln w="12700">
              <a:solidFill>
                <a:schemeClr val="accent2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964207" y="2699193"/>
              <a:ext cx="8354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dirty="0" smtClean="0"/>
                <a:t>Δ</a:t>
              </a:r>
              <a:r>
                <a:rPr lang="en-US" sz="1400" dirty="0" smtClean="0"/>
                <a:t>T(</a:t>
              </a:r>
              <a:r>
                <a:rPr lang="el-GR" sz="1050" i="1" dirty="0" smtClean="0"/>
                <a:t>Δ</a:t>
              </a:r>
              <a:r>
                <a:rPr lang="en-US" sz="1050" i="1" dirty="0" smtClean="0"/>
                <a:t>P</a:t>
              </a:r>
              <a:r>
                <a:rPr lang="en-US" sz="1400" dirty="0" smtClean="0"/>
                <a:t>)</a:t>
              </a:r>
            </a:p>
            <a:p>
              <a:r>
                <a:rPr lang="en-US" sz="1100" dirty="0" smtClean="0"/>
                <a:t>(Reduced </a:t>
              </a:r>
            </a:p>
            <a:p>
              <a:r>
                <a:rPr lang="en-US" sz="1100" dirty="0" smtClean="0"/>
                <a:t>diameter)</a:t>
              </a:r>
              <a:endParaRPr lang="en-US" sz="1100" dirty="0"/>
            </a:p>
          </p:txBody>
        </p:sp>
        <p:cxnSp>
          <p:nvCxnSpPr>
            <p:cNvPr id="89" name="Straight Connector 88"/>
            <p:cNvCxnSpPr/>
            <p:nvPr/>
          </p:nvCxnSpPr>
          <p:spPr>
            <a:xfrm>
              <a:off x="4680012" y="3131241"/>
              <a:ext cx="418200" cy="2842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>
              <a:off x="5040052" y="3131241"/>
              <a:ext cx="9693" cy="429206"/>
            </a:xfrm>
            <a:prstGeom prst="straightConnector1">
              <a:avLst/>
            </a:prstGeom>
            <a:ln w="12700">
              <a:solidFill>
                <a:schemeClr val="accent2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/>
            <p:cNvSpPr txBox="1"/>
            <p:nvPr/>
          </p:nvSpPr>
          <p:spPr>
            <a:xfrm>
              <a:off x="5004048" y="3252245"/>
              <a:ext cx="835485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dirty="0" smtClean="0"/>
                <a:t>Δ</a:t>
              </a:r>
              <a:r>
                <a:rPr lang="en-US" sz="1400" dirty="0" smtClean="0"/>
                <a:t>T(</a:t>
              </a:r>
              <a:r>
                <a:rPr lang="en-US" sz="1050" i="1" dirty="0" smtClean="0"/>
                <a:t>HTC</a:t>
              </a:r>
              <a:r>
                <a:rPr lang="en-US" sz="1400" dirty="0" smtClean="0"/>
                <a:t>)</a:t>
              </a:r>
            </a:p>
            <a:p>
              <a:pPr lvl="0"/>
              <a:r>
                <a:rPr lang="en-US" sz="1100" dirty="0">
                  <a:solidFill>
                    <a:srgbClr val="000000"/>
                  </a:solidFill>
                </a:rPr>
                <a:t>(Reduced </a:t>
              </a:r>
            </a:p>
            <a:p>
              <a:pPr lvl="0"/>
              <a:r>
                <a:rPr lang="en-US" sz="1100" dirty="0">
                  <a:solidFill>
                    <a:srgbClr val="000000"/>
                  </a:solidFill>
                </a:rPr>
                <a:t>diameter)</a:t>
              </a:r>
            </a:p>
            <a:p>
              <a:endParaRPr lang="en-US" sz="1400" dirty="0"/>
            </a:p>
          </p:txBody>
        </p:sp>
        <p:cxnSp>
          <p:nvCxnSpPr>
            <p:cNvPr id="92" name="Straight Connector 91"/>
            <p:cNvCxnSpPr/>
            <p:nvPr/>
          </p:nvCxnSpPr>
          <p:spPr>
            <a:xfrm>
              <a:off x="4680012" y="2591181"/>
              <a:ext cx="1210288" cy="2842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>
              <a:off x="5832140" y="2591181"/>
              <a:ext cx="0" cy="972108"/>
            </a:xfrm>
            <a:prstGeom prst="straightConnector1">
              <a:avLst/>
            </a:prstGeom>
            <a:ln w="12700">
              <a:solidFill>
                <a:schemeClr val="accent2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/>
            <p:cNvSpPr txBox="1"/>
            <p:nvPr/>
          </p:nvSpPr>
          <p:spPr>
            <a:xfrm>
              <a:off x="5796136" y="2771201"/>
              <a:ext cx="8098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dirty="0" smtClean="0"/>
                <a:t>Δ</a:t>
              </a:r>
              <a:r>
                <a:rPr lang="en-US" sz="1400" dirty="0" smtClean="0"/>
                <a:t>T(</a:t>
              </a:r>
              <a:r>
                <a:rPr lang="en-US" sz="1050" i="1" dirty="0" smtClean="0"/>
                <a:t>HTC</a:t>
              </a:r>
              <a:r>
                <a:rPr lang="en-US" sz="1400" dirty="0" smtClean="0"/>
                <a:t>)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6732240" y="2411161"/>
              <a:ext cx="1104790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dirty="0" smtClean="0"/>
                <a:t>Δ</a:t>
              </a:r>
              <a:r>
                <a:rPr lang="en-US" sz="1400" dirty="0" smtClean="0"/>
                <a:t>T(</a:t>
              </a:r>
              <a:r>
                <a:rPr lang="el-GR" sz="1050" i="1" dirty="0" smtClean="0"/>
                <a:t>Δ</a:t>
              </a:r>
              <a:r>
                <a:rPr lang="en-US" sz="1050" i="1" dirty="0" smtClean="0"/>
                <a:t>P+HTC</a:t>
              </a:r>
              <a:r>
                <a:rPr lang="en-US" sz="1400" dirty="0" smtClean="0"/>
                <a:t>)</a:t>
              </a:r>
            </a:p>
            <a:p>
              <a:pPr lvl="0"/>
              <a:r>
                <a:rPr lang="en-US" sz="1100" dirty="0">
                  <a:solidFill>
                    <a:srgbClr val="000000"/>
                  </a:solidFill>
                </a:rPr>
                <a:t>(Reduced </a:t>
              </a:r>
            </a:p>
            <a:p>
              <a:pPr lvl="0"/>
              <a:r>
                <a:rPr lang="en-US" sz="1100" dirty="0">
                  <a:solidFill>
                    <a:srgbClr val="000000"/>
                  </a:solidFill>
                </a:rPr>
                <a:t>diameter)</a:t>
              </a:r>
            </a:p>
            <a:p>
              <a:endParaRPr lang="en-US" sz="1400" dirty="0"/>
            </a:p>
          </p:txBody>
        </p:sp>
        <p:cxnSp>
          <p:nvCxnSpPr>
            <p:cNvPr id="101" name="Straight Connector 100"/>
            <p:cNvCxnSpPr/>
            <p:nvPr/>
          </p:nvCxnSpPr>
          <p:spPr>
            <a:xfrm>
              <a:off x="2771800" y="1871101"/>
              <a:ext cx="5364596" cy="0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>
              <a:off x="6732240" y="2051121"/>
              <a:ext cx="0" cy="1512168"/>
            </a:xfrm>
            <a:prstGeom prst="straightConnector1">
              <a:avLst/>
            </a:prstGeom>
            <a:ln w="12700">
              <a:solidFill>
                <a:schemeClr val="accent2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2771800" y="2051121"/>
              <a:ext cx="4104456" cy="0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7812360" y="2411161"/>
              <a:ext cx="106792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dirty="0" smtClean="0"/>
                <a:t>Δ</a:t>
              </a:r>
              <a:r>
                <a:rPr lang="en-US" sz="1400" dirty="0" smtClean="0"/>
                <a:t>T(</a:t>
              </a:r>
              <a:r>
                <a:rPr lang="el-GR" sz="1050" i="1" dirty="0" smtClean="0"/>
                <a:t>Δ</a:t>
              </a:r>
              <a:r>
                <a:rPr lang="en-US" sz="1050" i="1" dirty="0" smtClean="0"/>
                <a:t>P+HTC</a:t>
              </a:r>
              <a:r>
                <a:rPr lang="en-US" sz="1400" dirty="0" smtClean="0"/>
                <a:t>)</a:t>
              </a:r>
            </a:p>
            <a:p>
              <a:endParaRPr lang="en-US" sz="1400" dirty="0"/>
            </a:p>
          </p:txBody>
        </p:sp>
        <p:cxnSp>
          <p:nvCxnSpPr>
            <p:cNvPr id="110" name="Straight Arrow Connector 109"/>
            <p:cNvCxnSpPr/>
            <p:nvPr/>
          </p:nvCxnSpPr>
          <p:spPr>
            <a:xfrm>
              <a:off x="7812360" y="1871101"/>
              <a:ext cx="0" cy="1692188"/>
            </a:xfrm>
            <a:prstGeom prst="straightConnector1">
              <a:avLst/>
            </a:prstGeom>
            <a:ln w="12700">
              <a:solidFill>
                <a:schemeClr val="accent2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/>
            <p:cNvSpPr txBox="1"/>
            <p:nvPr/>
          </p:nvSpPr>
          <p:spPr>
            <a:xfrm>
              <a:off x="3023828" y="4211361"/>
              <a:ext cx="11221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Tube length</a:t>
              </a:r>
              <a:endParaRPr lang="en-US" sz="1400" dirty="0"/>
            </a:p>
          </p:txBody>
        </p:sp>
        <p:sp>
          <p:nvSpPr>
            <p:cNvPr id="114" name="TextBox 113"/>
            <p:cNvSpPr txBox="1"/>
            <p:nvPr/>
          </p:nvSpPr>
          <p:spPr>
            <a:xfrm rot="16200000">
              <a:off x="63684" y="2743013"/>
              <a:ext cx="11875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Temperature</a:t>
              </a:r>
              <a:endParaRPr lang="en-US" sz="1400" dirty="0"/>
            </a:p>
          </p:txBody>
        </p:sp>
        <p:sp>
          <p:nvSpPr>
            <p:cNvPr id="116" name="TextBox 115"/>
            <p:cNvSpPr txBox="1"/>
            <p:nvPr/>
          </p:nvSpPr>
          <p:spPr>
            <a:xfrm rot="1097022">
              <a:off x="2813030" y="3121516"/>
              <a:ext cx="1289135" cy="2616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Fluid temperature</a:t>
              </a:r>
              <a:endParaRPr lang="en-US" sz="1050" dirty="0"/>
            </a:p>
          </p:txBody>
        </p:sp>
        <p:sp>
          <p:nvSpPr>
            <p:cNvPr id="117" name="TextBox 116"/>
            <p:cNvSpPr txBox="1"/>
            <p:nvPr/>
          </p:nvSpPr>
          <p:spPr>
            <a:xfrm rot="1097913">
              <a:off x="3297112" y="2235132"/>
              <a:ext cx="1257075" cy="25391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solidFill>
                    <a:srgbClr val="FF0000"/>
                  </a:solidFill>
                </a:rPr>
                <a:t>Tube temperature</a:t>
              </a:r>
              <a:endParaRPr lang="en-US" sz="1050" dirty="0">
                <a:solidFill>
                  <a:srgbClr val="FF0000"/>
                </a:solidFill>
              </a:endParaRPr>
            </a:p>
          </p:txBody>
        </p:sp>
      </p:grp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446856" y="4725144"/>
            <a:ext cx="8229600" cy="1180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3" name="Group 125"/>
          <p:cNvGrpSpPr/>
          <p:nvPr/>
        </p:nvGrpSpPr>
        <p:grpSpPr>
          <a:xfrm>
            <a:off x="2375756" y="5913276"/>
            <a:ext cx="1836204" cy="631813"/>
            <a:chOff x="6084168" y="4437112"/>
            <a:chExt cx="1836204" cy="631813"/>
          </a:xfrm>
        </p:grpSpPr>
        <p:sp>
          <p:nvSpPr>
            <p:cNvPr id="44" name="Rectangle 43"/>
            <p:cNvSpPr/>
            <p:nvPr/>
          </p:nvSpPr>
          <p:spPr>
            <a:xfrm>
              <a:off x="6084168" y="4761148"/>
              <a:ext cx="15552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kern="0" dirty="0" err="1" smtClean="0">
                  <a:solidFill>
                    <a:schemeClr val="accent2"/>
                  </a:solidFill>
                </a:rPr>
                <a:t>V</a:t>
              </a:r>
              <a:r>
                <a:rPr lang="en-US" sz="1400" kern="0" baseline="-25000" dirty="0" err="1" smtClean="0">
                  <a:solidFill>
                    <a:schemeClr val="accent2"/>
                  </a:solidFill>
                </a:rPr>
                <a:t>tube</a:t>
              </a:r>
              <a:r>
                <a:rPr lang="en-US" sz="1400" kern="0" dirty="0" smtClean="0">
                  <a:solidFill>
                    <a:schemeClr val="accent2"/>
                  </a:solidFill>
                </a:rPr>
                <a:t>*</a:t>
              </a:r>
              <a:r>
                <a:rPr lang="el-GR" sz="1400" kern="0" dirty="0" smtClean="0">
                  <a:solidFill>
                    <a:schemeClr val="accent2"/>
                  </a:solidFill>
                </a:rPr>
                <a:t>Δ</a:t>
              </a:r>
              <a:r>
                <a:rPr lang="en-US" sz="1400" kern="0" dirty="0" smtClean="0">
                  <a:solidFill>
                    <a:schemeClr val="accent2"/>
                  </a:solidFill>
                </a:rPr>
                <a:t>T</a:t>
              </a:r>
              <a:r>
                <a:rPr lang="en-US" sz="1100" kern="0" dirty="0" smtClean="0">
                  <a:solidFill>
                    <a:schemeClr val="accent2"/>
                  </a:solidFill>
                </a:rPr>
                <a:t>(</a:t>
              </a:r>
              <a:r>
                <a:rPr lang="el-GR" sz="1100" kern="0" dirty="0" smtClean="0">
                  <a:solidFill>
                    <a:schemeClr val="accent2"/>
                  </a:solidFill>
                </a:rPr>
                <a:t>Δ</a:t>
              </a:r>
              <a:r>
                <a:rPr lang="en-US" sz="1100" kern="0" dirty="0" smtClean="0">
                  <a:solidFill>
                    <a:schemeClr val="accent2"/>
                  </a:solidFill>
                </a:rPr>
                <a:t>P+HTC)</a:t>
              </a:r>
              <a:r>
                <a:rPr lang="en-US" sz="1400" kern="0" dirty="0" smtClean="0">
                  <a:solidFill>
                    <a:schemeClr val="accent2"/>
                  </a:solidFill>
                </a:rPr>
                <a:t>)</a:t>
              </a:r>
              <a:endParaRPr lang="en-US" sz="14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912260" y="4437112"/>
              <a:ext cx="3241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2"/>
                  </a:solidFill>
                </a:rPr>
                <a:t>Q</a:t>
              </a:r>
              <a:endParaRPr lang="en-US" sz="1400" dirty="0">
                <a:solidFill>
                  <a:schemeClr val="accent2"/>
                </a:solidFill>
              </a:endParaRPr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6120172" y="4797152"/>
              <a:ext cx="1800200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179512" y="6093296"/>
            <a:ext cx="2228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Volumetric heat transfer =</a:t>
            </a:r>
          </a:p>
          <a:p>
            <a:r>
              <a:rPr lang="en-US" sz="1400" dirty="0" smtClean="0">
                <a:solidFill>
                  <a:schemeClr val="accent2"/>
                </a:solidFill>
              </a:rPr>
              <a:t>(W/m</a:t>
            </a:r>
            <a:r>
              <a:rPr lang="en-US" sz="1400" baseline="30000" dirty="0" smtClean="0">
                <a:solidFill>
                  <a:schemeClr val="accent2"/>
                </a:solidFill>
              </a:rPr>
              <a:t>3</a:t>
            </a:r>
            <a:r>
              <a:rPr lang="en-US" sz="1400" dirty="0" smtClean="0">
                <a:solidFill>
                  <a:schemeClr val="accent2"/>
                </a:solidFill>
              </a:rPr>
              <a:t>*K)</a:t>
            </a:r>
            <a:endParaRPr lang="en-US" sz="1400" dirty="0">
              <a:solidFill>
                <a:schemeClr val="accent2"/>
              </a:solidFill>
            </a:endParaRPr>
          </a:p>
        </p:txBody>
      </p:sp>
      <p:grpSp>
        <p:nvGrpSpPr>
          <p:cNvPr id="48" name="Group 125"/>
          <p:cNvGrpSpPr/>
          <p:nvPr/>
        </p:nvGrpSpPr>
        <p:grpSpPr>
          <a:xfrm>
            <a:off x="7056276" y="5877272"/>
            <a:ext cx="1836204" cy="631813"/>
            <a:chOff x="6084168" y="4437112"/>
            <a:chExt cx="1836204" cy="631813"/>
          </a:xfrm>
        </p:grpSpPr>
        <p:sp>
          <p:nvSpPr>
            <p:cNvPr id="49" name="Rectangle 48"/>
            <p:cNvSpPr/>
            <p:nvPr/>
          </p:nvSpPr>
          <p:spPr>
            <a:xfrm>
              <a:off x="6084168" y="4761148"/>
              <a:ext cx="13484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kern="0" dirty="0" smtClean="0">
                  <a:solidFill>
                    <a:schemeClr val="accent2"/>
                  </a:solidFill>
                </a:rPr>
                <a:t>M*</a:t>
              </a:r>
              <a:r>
                <a:rPr lang="el-GR" sz="1400" kern="0" dirty="0" smtClean="0">
                  <a:solidFill>
                    <a:schemeClr val="accent2"/>
                  </a:solidFill>
                </a:rPr>
                <a:t>Δ</a:t>
              </a:r>
              <a:r>
                <a:rPr lang="en-US" sz="1400" kern="0" dirty="0" smtClean="0">
                  <a:solidFill>
                    <a:schemeClr val="accent2"/>
                  </a:solidFill>
                </a:rPr>
                <a:t>T</a:t>
              </a:r>
              <a:r>
                <a:rPr lang="en-US" sz="1100" kern="0" dirty="0" smtClean="0">
                  <a:solidFill>
                    <a:schemeClr val="accent2"/>
                  </a:solidFill>
                </a:rPr>
                <a:t>(</a:t>
              </a:r>
              <a:r>
                <a:rPr lang="el-GR" sz="1100" kern="0" dirty="0" smtClean="0">
                  <a:solidFill>
                    <a:schemeClr val="accent2"/>
                  </a:solidFill>
                </a:rPr>
                <a:t>Δ</a:t>
              </a:r>
              <a:r>
                <a:rPr lang="en-US" sz="1100" kern="0" dirty="0" smtClean="0">
                  <a:solidFill>
                    <a:schemeClr val="accent2"/>
                  </a:solidFill>
                </a:rPr>
                <a:t>P+HTC)</a:t>
              </a:r>
              <a:r>
                <a:rPr lang="en-US" sz="1400" kern="0" dirty="0" smtClean="0">
                  <a:solidFill>
                    <a:schemeClr val="accent2"/>
                  </a:solidFill>
                </a:rPr>
                <a:t>)</a:t>
              </a:r>
              <a:endParaRPr lang="en-US" sz="14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912260" y="4437112"/>
              <a:ext cx="3241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2"/>
                  </a:solidFill>
                </a:rPr>
                <a:t>Q</a:t>
              </a:r>
              <a:endParaRPr lang="en-US" sz="1400" dirty="0">
                <a:solidFill>
                  <a:schemeClr val="accent2"/>
                </a:solidFill>
              </a:endParaRPr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6120172" y="4797152"/>
              <a:ext cx="1800200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4644008" y="6057292"/>
            <a:ext cx="2467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Mass specific heat transfer =</a:t>
            </a:r>
          </a:p>
          <a:p>
            <a:r>
              <a:rPr lang="en-US" sz="1400" dirty="0" smtClean="0">
                <a:solidFill>
                  <a:schemeClr val="accent2"/>
                </a:solidFill>
              </a:rPr>
              <a:t>(W/kg*K)</a:t>
            </a:r>
            <a:endParaRPr lang="en-US" sz="1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59532" y="1088740"/>
            <a:ext cx="7848364" cy="5364596"/>
            <a:chOff x="431540" y="1340768"/>
            <a:chExt cx="8229600" cy="500062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540" y="1340768"/>
              <a:ext cx="8229600" cy="5000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4" name="Straight Connector 3"/>
            <p:cNvCxnSpPr/>
            <p:nvPr/>
          </p:nvCxnSpPr>
          <p:spPr>
            <a:xfrm>
              <a:off x="4283968" y="2708920"/>
              <a:ext cx="0" cy="3096344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 rot="1690124">
              <a:off x="5492949" y="3491236"/>
              <a:ext cx="15841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Volumetric heat transfer coefficient</a:t>
              </a:r>
              <a:endParaRPr lang="en-US" sz="11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23928" y="2204864"/>
              <a:ext cx="1584175" cy="4016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Optimal </a:t>
              </a:r>
            </a:p>
            <a:p>
              <a:r>
                <a:rPr lang="en-US" sz="1100" dirty="0" smtClean="0"/>
                <a:t>Diameter?</a:t>
              </a:r>
              <a:endParaRPr lang="en-US" sz="1100" dirty="0"/>
            </a:p>
          </p:txBody>
        </p:sp>
        <p:sp>
          <p:nvSpPr>
            <p:cNvPr id="8" name="TextBox 7"/>
            <p:cNvSpPr txBox="1"/>
            <p:nvPr/>
          </p:nvSpPr>
          <p:spPr>
            <a:xfrm rot="761928">
              <a:off x="4168231" y="4597346"/>
              <a:ext cx="18367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Overall temperature gradient</a:t>
              </a:r>
              <a:endParaRPr lang="en-US" sz="11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28184" y="5235587"/>
              <a:ext cx="16999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Heat transfer temperature gradient</a:t>
              </a:r>
              <a:endParaRPr lang="en-US" sz="11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59732" y="4689140"/>
              <a:ext cx="16999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/>
                <a:t>Pressure drop temperature gradient</a:t>
              </a:r>
              <a:endParaRPr lang="en-US" sz="1100" dirty="0"/>
            </a:p>
          </p:txBody>
        </p:sp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133600" y="274638"/>
            <a:ext cx="5105400" cy="814102"/>
          </a:xfrm>
        </p:spPr>
        <p:txBody>
          <a:bodyPr/>
          <a:lstStyle/>
          <a:p>
            <a:r>
              <a:rPr lang="en-US" dirty="0" smtClean="0"/>
              <a:t>Cooling tube performance example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220072" y="1556792"/>
            <a:ext cx="22073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L=3m, Q=400W, T=-20°C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43508" y="6453336"/>
            <a:ext cx="27077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Models used: HTC and </a:t>
            </a:r>
            <a:r>
              <a:rPr lang="en-US" sz="1100" dirty="0" err="1" smtClean="0"/>
              <a:t>dP</a:t>
            </a:r>
            <a:r>
              <a:rPr lang="en-US" sz="1100" dirty="0" smtClean="0"/>
              <a:t>, </a:t>
            </a:r>
            <a:r>
              <a:rPr lang="en-US" sz="1100" dirty="0" err="1" smtClean="0"/>
              <a:t>Thome</a:t>
            </a:r>
            <a:r>
              <a:rPr lang="en-US" sz="1100" dirty="0" smtClean="0"/>
              <a:t> 2008</a:t>
            </a:r>
            <a:endParaRPr lang="en-US" sz="11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133600" y="274638"/>
            <a:ext cx="5105400" cy="670086"/>
          </a:xfrm>
        </p:spPr>
        <p:txBody>
          <a:bodyPr/>
          <a:lstStyle/>
          <a:p>
            <a:r>
              <a:rPr lang="en-US" dirty="0" smtClean="0"/>
              <a:t>Comparison of fluids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67544" y="1268760"/>
            <a:ext cx="8255260" cy="67667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Volumetric heat transfer is also a good method to compare different fluids.</a:t>
            </a:r>
          </a:p>
          <a:p>
            <a:pPr lvl="1"/>
            <a:r>
              <a:rPr lang="en-US" dirty="0" smtClean="0"/>
              <a:t>How can we put as much heat into a small as possible cooling tube??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67544" y="5337212"/>
            <a:ext cx="8219256" cy="1152128"/>
          </a:xfrm>
        </p:spPr>
        <p:txBody>
          <a:bodyPr>
            <a:normAutofit fontScale="62500" lnSpcReduction="20000"/>
          </a:bodyPr>
          <a:lstStyle/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Interesting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Performance almost linear with fluid pressure.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D41473-FEBD-4F52-826C-16DFD4ACE53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540" y="2023705"/>
            <a:ext cx="4272717" cy="3205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5996" y="2059709"/>
            <a:ext cx="4272717" cy="3205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167844" y="5219618"/>
            <a:ext cx="29546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Models used: HTC-</a:t>
            </a:r>
            <a:r>
              <a:rPr lang="en-US" sz="1100" dirty="0" err="1" smtClean="0"/>
              <a:t>Kandlikar</a:t>
            </a:r>
            <a:r>
              <a:rPr lang="en-US" sz="1100" dirty="0" smtClean="0"/>
              <a:t> and </a:t>
            </a:r>
            <a:r>
              <a:rPr lang="en-US" sz="1100" dirty="0" err="1" smtClean="0"/>
              <a:t>dP-Friedel</a:t>
            </a:r>
            <a:endParaRPr lang="en-US" sz="11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“Drawback” of smaller pipes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27003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In an embedded structure the smaller pipe is replaced by other material. </a:t>
            </a:r>
          </a:p>
          <a:p>
            <a:pPr lvl="1"/>
            <a:r>
              <a:rPr lang="en-US" dirty="0" smtClean="0"/>
              <a:t>‘Heavy” pipe has a lower weight, but light vapor is also replaced by “something” </a:t>
            </a:r>
          </a:p>
          <a:p>
            <a:r>
              <a:rPr lang="en-US" dirty="0" smtClean="0"/>
              <a:t>The bottleneck in most cooling structures is the glue layer around the pipe.</a:t>
            </a:r>
          </a:p>
          <a:p>
            <a:pPr lvl="1"/>
            <a:r>
              <a:rPr lang="en-US" dirty="0" smtClean="0"/>
              <a:t>Small area</a:t>
            </a:r>
          </a:p>
          <a:p>
            <a:pPr lvl="1"/>
            <a:r>
              <a:rPr lang="en-US" dirty="0" smtClean="0"/>
              <a:t>Bad conductance</a:t>
            </a:r>
          </a:p>
          <a:p>
            <a:r>
              <a:rPr lang="en-US" dirty="0" smtClean="0"/>
              <a:t>Better to judge the whole thermal chain from a fixed volume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6CFD65-F38C-4C6B-939F-5CC8E8EBC62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95736" y="623731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is now an optimal pipe diameter?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791580" y="3789040"/>
            <a:ext cx="3060340" cy="2376264"/>
            <a:chOff x="354485" y="3228721"/>
            <a:chExt cx="4077295" cy="3008591"/>
          </a:xfrm>
        </p:grpSpPr>
        <p:grpSp>
          <p:nvGrpSpPr>
            <p:cNvPr id="30" name="Group 29"/>
            <p:cNvGrpSpPr/>
            <p:nvPr/>
          </p:nvGrpSpPr>
          <p:grpSpPr>
            <a:xfrm>
              <a:off x="354485" y="3228721"/>
              <a:ext cx="3065387" cy="3008591"/>
              <a:chOff x="354485" y="3228721"/>
              <a:chExt cx="3065387" cy="3008591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1007604" y="4005064"/>
                <a:ext cx="1980220" cy="1836204"/>
              </a:xfrm>
              <a:prstGeom prst="ellipse">
                <a:avLst/>
              </a:prstGeom>
              <a:blipFill>
                <a:blip r:embed="rId2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1619672" y="4545124"/>
                <a:ext cx="792088" cy="720080"/>
              </a:xfrm>
              <a:prstGeom prst="ellipse">
                <a:avLst/>
              </a:prstGeom>
              <a:solidFill>
                <a:schemeClr val="accent1">
                  <a:lumMod val="90000"/>
                </a:schemeClr>
              </a:solidFill>
              <a:ln w="76200"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H="1">
                <a:off x="3095836" y="4869160"/>
                <a:ext cx="324036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H="1" flipV="1">
                <a:off x="2951820" y="5409220"/>
                <a:ext cx="324036" cy="10801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H="1" flipV="1">
                <a:off x="2591780" y="5805264"/>
                <a:ext cx="216024" cy="21602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V="1">
                <a:off x="2015716" y="5913276"/>
                <a:ext cx="0" cy="32403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" name="Group 23"/>
              <p:cNvGrpSpPr/>
              <p:nvPr/>
            </p:nvGrpSpPr>
            <p:grpSpPr>
              <a:xfrm rot="6700833">
                <a:off x="336483" y="4586158"/>
                <a:ext cx="1404156" cy="1368152"/>
                <a:chOff x="-252536" y="5841268"/>
                <a:chExt cx="1404156" cy="1368152"/>
              </a:xfrm>
            </p:grpSpPr>
            <p:cxnSp>
              <p:nvCxnSpPr>
                <p:cNvPr id="20" name="Straight Arrow Connector 19"/>
                <p:cNvCxnSpPr/>
                <p:nvPr/>
              </p:nvCxnSpPr>
              <p:spPr>
                <a:xfrm flipH="1">
                  <a:off x="827584" y="5841268"/>
                  <a:ext cx="324036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/>
                <p:cNvCxnSpPr/>
                <p:nvPr/>
              </p:nvCxnSpPr>
              <p:spPr>
                <a:xfrm flipH="1" flipV="1">
                  <a:off x="683568" y="6381328"/>
                  <a:ext cx="324036" cy="108012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/>
                <p:nvPr/>
              </p:nvCxnSpPr>
              <p:spPr>
                <a:xfrm flipH="1" flipV="1">
                  <a:off x="323528" y="6777372"/>
                  <a:ext cx="216024" cy="216024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 flipV="1">
                  <a:off x="-252536" y="6885384"/>
                  <a:ext cx="0" cy="324036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/>
              <p:cNvGrpSpPr/>
              <p:nvPr/>
            </p:nvGrpSpPr>
            <p:grpSpPr>
              <a:xfrm rot="14045641">
                <a:off x="1487376" y="3246723"/>
                <a:ext cx="1404156" cy="1368152"/>
                <a:chOff x="2168116" y="5021560"/>
                <a:chExt cx="1404156" cy="1368152"/>
              </a:xfrm>
            </p:grpSpPr>
            <p:cxnSp>
              <p:nvCxnSpPr>
                <p:cNvPr id="25" name="Straight Arrow Connector 24"/>
                <p:cNvCxnSpPr/>
                <p:nvPr/>
              </p:nvCxnSpPr>
              <p:spPr>
                <a:xfrm flipH="1">
                  <a:off x="3248236" y="5021560"/>
                  <a:ext cx="324036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 flipH="1" flipV="1">
                  <a:off x="3104220" y="5561620"/>
                  <a:ext cx="324036" cy="108012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 flipH="1" flipV="1">
                  <a:off x="2744180" y="5957664"/>
                  <a:ext cx="216024" cy="216024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V="1">
                  <a:off x="2168116" y="6065676"/>
                  <a:ext cx="0" cy="324036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2" name="Straight Arrow Connector 31"/>
            <p:cNvCxnSpPr/>
            <p:nvPr/>
          </p:nvCxnSpPr>
          <p:spPr>
            <a:xfrm flipH="1">
              <a:off x="2987824" y="4365104"/>
              <a:ext cx="720080" cy="25202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 rot="20404636">
              <a:off x="3304548" y="4303580"/>
              <a:ext cx="1127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D=10mm</a:t>
              </a:r>
              <a:endParaRPr lang="en-US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355976" y="3789040"/>
            <a:ext cx="3060340" cy="2376264"/>
            <a:chOff x="354485" y="3228721"/>
            <a:chExt cx="4077295" cy="3008591"/>
          </a:xfrm>
        </p:grpSpPr>
        <p:grpSp>
          <p:nvGrpSpPr>
            <p:cNvPr id="36" name="Group 29"/>
            <p:cNvGrpSpPr/>
            <p:nvPr/>
          </p:nvGrpSpPr>
          <p:grpSpPr>
            <a:xfrm>
              <a:off x="354485" y="3228721"/>
              <a:ext cx="3065387" cy="3008591"/>
              <a:chOff x="354485" y="3228721"/>
              <a:chExt cx="3065387" cy="3008591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1007604" y="4005064"/>
                <a:ext cx="1980220" cy="1836204"/>
              </a:xfrm>
              <a:prstGeom prst="ellipse">
                <a:avLst/>
              </a:prstGeom>
              <a:blipFill>
                <a:blip r:embed="rId2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1793530" y="4687432"/>
                <a:ext cx="413700" cy="415816"/>
              </a:xfrm>
              <a:prstGeom prst="ellipse">
                <a:avLst/>
              </a:prstGeom>
              <a:solidFill>
                <a:schemeClr val="accent1">
                  <a:lumMod val="90000"/>
                </a:schemeClr>
              </a:solidFill>
              <a:ln w="76200"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 flipH="1">
                <a:off x="3095836" y="4869160"/>
                <a:ext cx="324036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 flipH="1" flipV="1">
                <a:off x="2951820" y="5409220"/>
                <a:ext cx="324036" cy="10801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H="1" flipV="1">
                <a:off x="2591780" y="5805264"/>
                <a:ext cx="216024" cy="21602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 flipV="1">
                <a:off x="2015716" y="5913276"/>
                <a:ext cx="0" cy="32403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" name="Group 23"/>
              <p:cNvGrpSpPr/>
              <p:nvPr/>
            </p:nvGrpSpPr>
            <p:grpSpPr>
              <a:xfrm rot="6700833">
                <a:off x="336483" y="4586158"/>
                <a:ext cx="1404156" cy="1368152"/>
                <a:chOff x="-252536" y="5841268"/>
                <a:chExt cx="1404156" cy="1368152"/>
              </a:xfrm>
            </p:grpSpPr>
            <p:cxnSp>
              <p:nvCxnSpPr>
                <p:cNvPr id="51" name="Straight Arrow Connector 50"/>
                <p:cNvCxnSpPr/>
                <p:nvPr/>
              </p:nvCxnSpPr>
              <p:spPr>
                <a:xfrm flipH="1">
                  <a:off x="827584" y="5841268"/>
                  <a:ext cx="324036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/>
                <p:cNvCxnSpPr/>
                <p:nvPr/>
              </p:nvCxnSpPr>
              <p:spPr>
                <a:xfrm flipH="1" flipV="1">
                  <a:off x="683568" y="6381328"/>
                  <a:ext cx="324036" cy="108012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Arrow Connector 52"/>
                <p:cNvCxnSpPr/>
                <p:nvPr/>
              </p:nvCxnSpPr>
              <p:spPr>
                <a:xfrm flipH="1" flipV="1">
                  <a:off x="323528" y="6777372"/>
                  <a:ext cx="216024" cy="216024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Arrow Connector 53"/>
                <p:cNvCxnSpPr/>
                <p:nvPr/>
              </p:nvCxnSpPr>
              <p:spPr>
                <a:xfrm flipV="1">
                  <a:off x="-252536" y="6885384"/>
                  <a:ext cx="0" cy="324036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" name="Group 28"/>
              <p:cNvGrpSpPr/>
              <p:nvPr/>
            </p:nvGrpSpPr>
            <p:grpSpPr>
              <a:xfrm rot="14045641">
                <a:off x="1487376" y="3246723"/>
                <a:ext cx="1404156" cy="1368152"/>
                <a:chOff x="2168116" y="5021560"/>
                <a:chExt cx="1404156" cy="1368152"/>
              </a:xfrm>
            </p:grpSpPr>
            <p:cxnSp>
              <p:nvCxnSpPr>
                <p:cNvPr id="47" name="Straight Arrow Connector 46"/>
                <p:cNvCxnSpPr/>
                <p:nvPr/>
              </p:nvCxnSpPr>
              <p:spPr>
                <a:xfrm flipH="1">
                  <a:off x="3248236" y="5021560"/>
                  <a:ext cx="324036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/>
                <p:cNvCxnSpPr/>
                <p:nvPr/>
              </p:nvCxnSpPr>
              <p:spPr>
                <a:xfrm flipH="1" flipV="1">
                  <a:off x="3104220" y="5561620"/>
                  <a:ext cx="324036" cy="108012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 flipH="1" flipV="1">
                  <a:off x="2744180" y="5957664"/>
                  <a:ext cx="216024" cy="216024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Arrow Connector 49"/>
                <p:cNvCxnSpPr/>
                <p:nvPr/>
              </p:nvCxnSpPr>
              <p:spPr>
                <a:xfrm flipV="1">
                  <a:off x="2168116" y="6065676"/>
                  <a:ext cx="0" cy="324036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7" name="Straight Arrow Connector 36"/>
            <p:cNvCxnSpPr/>
            <p:nvPr/>
          </p:nvCxnSpPr>
          <p:spPr>
            <a:xfrm flipH="1">
              <a:off x="2987824" y="4365104"/>
              <a:ext cx="720080" cy="25202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 rot="20404636">
              <a:off x="3304548" y="4303580"/>
              <a:ext cx="1127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D=10mm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059832" y="260648"/>
            <a:ext cx="4356484" cy="922114"/>
          </a:xfrm>
        </p:spPr>
        <p:txBody>
          <a:bodyPr/>
          <a:lstStyle/>
          <a:p>
            <a:r>
              <a:rPr lang="en-US" dirty="0" smtClean="0"/>
              <a:t>Mass related results </a:t>
            </a:r>
            <a:br>
              <a:rPr lang="en-US" dirty="0" smtClean="0"/>
            </a:br>
            <a:r>
              <a:rPr lang="en-US" sz="2400" i="1" dirty="0" smtClean="0"/>
              <a:t>(Same case as previous)</a:t>
            </a:r>
            <a:endParaRPr lang="en-US" i="1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608004" y="1376772"/>
            <a:ext cx="3862772" cy="2016224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Calculation with IBL-like properties:</a:t>
            </a:r>
          </a:p>
          <a:p>
            <a:pPr lvl="1"/>
            <a:r>
              <a:rPr lang="en-US" dirty="0" err="1" smtClean="0"/>
              <a:t>T_tube</a:t>
            </a:r>
            <a:r>
              <a:rPr lang="en-US" dirty="0" smtClean="0"/>
              <a:t>=0.1 mm</a:t>
            </a:r>
            <a:endParaRPr lang="en-US" dirty="0" smtClean="0"/>
          </a:p>
          <a:p>
            <a:pPr lvl="1"/>
            <a:r>
              <a:rPr lang="en-US" dirty="0" err="1" smtClean="0"/>
              <a:t>T_glue</a:t>
            </a:r>
            <a:r>
              <a:rPr lang="en-US" dirty="0" smtClean="0"/>
              <a:t>=0.1 mm</a:t>
            </a:r>
            <a:endParaRPr lang="en-US" dirty="0" smtClean="0"/>
          </a:p>
          <a:p>
            <a:pPr lvl="1"/>
            <a:r>
              <a:rPr lang="en-US" dirty="0" err="1" smtClean="0"/>
              <a:t>k_tube</a:t>
            </a:r>
            <a:r>
              <a:rPr lang="en-US" dirty="0" smtClean="0"/>
              <a:t>=7.2 W/</a:t>
            </a:r>
            <a:r>
              <a:rPr lang="en-US" dirty="0" err="1" smtClean="0"/>
              <a:t>mk</a:t>
            </a:r>
            <a:endParaRPr lang="en-US" dirty="0" smtClean="0"/>
          </a:p>
          <a:p>
            <a:pPr lvl="1"/>
            <a:r>
              <a:rPr lang="en-US" dirty="0" err="1" smtClean="0"/>
              <a:t>k_foam</a:t>
            </a:r>
            <a:r>
              <a:rPr lang="en-US" dirty="0" smtClean="0"/>
              <a:t>=35</a:t>
            </a:r>
            <a:r>
              <a:rPr lang="en-US" dirty="0" smtClean="0"/>
              <a:t> </a:t>
            </a:r>
            <a:r>
              <a:rPr lang="en-US" dirty="0" smtClean="0"/>
              <a:t>W/</a:t>
            </a:r>
            <a:r>
              <a:rPr lang="en-US" dirty="0" err="1" smtClean="0"/>
              <a:t>mk</a:t>
            </a:r>
            <a:endParaRPr lang="en-US" dirty="0" smtClean="0"/>
          </a:p>
          <a:p>
            <a:pPr lvl="1"/>
            <a:r>
              <a:rPr lang="en-US" dirty="0" err="1" smtClean="0"/>
              <a:t>k_glue</a:t>
            </a:r>
            <a:r>
              <a:rPr lang="en-US" dirty="0" smtClean="0"/>
              <a:t>=1.02</a:t>
            </a:r>
            <a:r>
              <a:rPr lang="en-US" dirty="0" smtClean="0"/>
              <a:t> </a:t>
            </a:r>
            <a:r>
              <a:rPr lang="en-US" dirty="0" smtClean="0"/>
              <a:t>W/</a:t>
            </a:r>
            <a:r>
              <a:rPr lang="en-US" dirty="0" err="1" smtClean="0"/>
              <a:t>mk</a:t>
            </a:r>
            <a:endParaRPr lang="en-US" dirty="0" smtClean="0"/>
          </a:p>
          <a:p>
            <a:pPr lvl="1"/>
            <a:r>
              <a:rPr lang="en-US" dirty="0" err="1" smtClean="0"/>
              <a:t>d_glue</a:t>
            </a:r>
            <a:r>
              <a:rPr lang="en-US" dirty="0" smtClean="0"/>
              <a:t>=2400 </a:t>
            </a:r>
            <a:r>
              <a:rPr lang="en-US" dirty="0" smtClean="0"/>
              <a:t>kg/m3</a:t>
            </a:r>
          </a:p>
          <a:p>
            <a:pPr lvl="1"/>
            <a:r>
              <a:rPr lang="en-US" dirty="0" err="1" smtClean="0"/>
              <a:t>d_foam</a:t>
            </a:r>
            <a:r>
              <a:rPr lang="en-US" dirty="0" smtClean="0"/>
              <a:t>=198</a:t>
            </a:r>
            <a:r>
              <a:rPr lang="en-US" dirty="0" smtClean="0"/>
              <a:t> kg/m3</a:t>
            </a:r>
          </a:p>
          <a:p>
            <a:pPr lvl="1"/>
            <a:r>
              <a:rPr lang="en-US" dirty="0" err="1" smtClean="0"/>
              <a:t>d_tube</a:t>
            </a:r>
            <a:r>
              <a:rPr lang="en-US" dirty="0" smtClean="0"/>
              <a:t>=4400</a:t>
            </a:r>
            <a:r>
              <a:rPr lang="en-US" dirty="0" smtClean="0"/>
              <a:t>;</a:t>
            </a:r>
            <a:r>
              <a:rPr lang="en-US" dirty="0" smtClean="0"/>
              <a:t> kg/m3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D41473-FEBD-4F52-826C-16DFD4ACE53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6554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3988" y="3429000"/>
            <a:ext cx="4299181" cy="3224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4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4016" y="3392996"/>
            <a:ext cx="4299181" cy="3224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4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52736"/>
            <a:ext cx="4284476" cy="198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Recalculating the IBL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680012" y="1412777"/>
            <a:ext cx="4006788" cy="158417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Selected IBL tube is </a:t>
            </a:r>
            <a:r>
              <a:rPr lang="en-US" dirty="0" smtClean="0"/>
              <a:t>1.5mm =&gt; good choice!</a:t>
            </a:r>
          </a:p>
          <a:p>
            <a:r>
              <a:rPr lang="en-US" dirty="0" smtClean="0"/>
              <a:t>Next to do: Make similar analyses </a:t>
            </a:r>
            <a:r>
              <a:rPr lang="en-US" dirty="0" err="1" smtClean="0"/>
              <a:t>wrt</a:t>
            </a:r>
            <a:r>
              <a:rPr lang="en-US" dirty="0" smtClean="0"/>
              <a:t> radiation length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D41473-FEBD-4F52-826C-16DFD4ACE53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952684"/>
            <a:ext cx="4463988" cy="2152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5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56536"/>
            <a:ext cx="4440074" cy="3124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56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141349"/>
            <a:ext cx="4463988" cy="3347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Straight Connector 11"/>
          <p:cNvCxnSpPr/>
          <p:nvPr/>
        </p:nvCxnSpPr>
        <p:spPr>
          <a:xfrm flipV="1">
            <a:off x="5364088" y="4005064"/>
            <a:ext cx="0" cy="2088232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187624" y="1448780"/>
            <a:ext cx="0" cy="133214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51620" y="2024844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1.5mm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364088" y="4041068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1.5mm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63688" y="332656"/>
            <a:ext cx="6350000" cy="851429"/>
          </a:xfrm>
        </p:spPr>
        <p:txBody>
          <a:bodyPr/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heat transfer and pressure drop modeling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713387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Nowadays good prediction models of CO</a:t>
            </a:r>
            <a:r>
              <a:rPr lang="en-US" baseline="-25000" dirty="0" smtClean="0"/>
              <a:t>2</a:t>
            </a:r>
            <a:r>
              <a:rPr lang="en-US" dirty="0" smtClean="0"/>
              <a:t> are available. </a:t>
            </a:r>
          </a:p>
          <a:p>
            <a:endParaRPr lang="en-US" dirty="0" smtClean="0"/>
          </a:p>
          <a:p>
            <a:r>
              <a:rPr lang="en-US" dirty="0" smtClean="0"/>
              <a:t>For detector analyzes we use mainly the models of J. </a:t>
            </a:r>
            <a:r>
              <a:rPr lang="en-US" dirty="0" err="1" smtClean="0"/>
              <a:t>Thome</a:t>
            </a:r>
            <a:r>
              <a:rPr lang="en-US" dirty="0" smtClean="0"/>
              <a:t> from EPFL Lausanne (Switzerland)</a:t>
            </a:r>
          </a:p>
          <a:p>
            <a:pPr lvl="1"/>
            <a:r>
              <a:rPr lang="fr-FR" dirty="0" smtClean="0"/>
              <a:t>Cheng L, </a:t>
            </a:r>
            <a:r>
              <a:rPr lang="fr-FR" dirty="0" err="1" smtClean="0"/>
              <a:t>Ribatski</a:t>
            </a:r>
            <a:r>
              <a:rPr lang="fr-FR" dirty="0" smtClean="0"/>
              <a:t> G, </a:t>
            </a:r>
            <a:r>
              <a:rPr lang="fr-FR" dirty="0" err="1" smtClean="0"/>
              <a:t>Quiben</a:t>
            </a:r>
            <a:r>
              <a:rPr lang="fr-FR" dirty="0" smtClean="0"/>
              <a:t> J, </a:t>
            </a:r>
            <a:r>
              <a:rPr lang="fr-FR" dirty="0" err="1" smtClean="0"/>
              <a:t>Thome</a:t>
            </a:r>
            <a:r>
              <a:rPr lang="fr-FR" dirty="0" smtClean="0"/>
              <a:t> J, 2008,”New </a:t>
            </a:r>
            <a:r>
              <a:rPr lang="fr-FR" dirty="0" err="1" smtClean="0"/>
              <a:t>prediction</a:t>
            </a:r>
            <a:r>
              <a:rPr lang="fr-FR" dirty="0" smtClean="0"/>
              <a:t> </a:t>
            </a:r>
            <a:r>
              <a:rPr lang="fr-FR" dirty="0" err="1" smtClean="0"/>
              <a:t>methods</a:t>
            </a:r>
            <a:r>
              <a:rPr lang="fr-FR" dirty="0" smtClean="0"/>
              <a:t> for CO</a:t>
            </a:r>
            <a:r>
              <a:rPr lang="fr-FR" baseline="-25000" dirty="0" smtClean="0"/>
              <a:t>2</a:t>
            </a:r>
            <a:r>
              <a:rPr lang="fr-FR" dirty="0" smtClean="0"/>
              <a:t> </a:t>
            </a:r>
            <a:r>
              <a:rPr lang="fr-FR" dirty="0" err="1" smtClean="0"/>
              <a:t>evaporation</a:t>
            </a:r>
            <a:r>
              <a:rPr lang="fr-FR" dirty="0" smtClean="0"/>
              <a:t> </a:t>
            </a:r>
            <a:r>
              <a:rPr lang="fr-FR" dirty="0" err="1" smtClean="0"/>
              <a:t>inside</a:t>
            </a:r>
            <a:r>
              <a:rPr lang="fr-FR" dirty="0" smtClean="0"/>
              <a:t> tubes: Part I – A </a:t>
            </a:r>
            <a:r>
              <a:rPr lang="fr-FR" dirty="0" err="1" smtClean="0"/>
              <a:t>two</a:t>
            </a:r>
            <a:r>
              <a:rPr lang="fr-FR" dirty="0" smtClean="0"/>
              <a:t>-phase flow pattern </a:t>
            </a:r>
            <a:r>
              <a:rPr lang="fr-FR" dirty="0" err="1" smtClean="0"/>
              <a:t>map</a:t>
            </a:r>
            <a:r>
              <a:rPr lang="fr-FR" dirty="0" smtClean="0"/>
              <a:t> and a flow pattern </a:t>
            </a:r>
            <a:r>
              <a:rPr lang="fr-FR" dirty="0" err="1" smtClean="0"/>
              <a:t>based</a:t>
            </a:r>
            <a:r>
              <a:rPr lang="fr-FR" dirty="0" smtClean="0"/>
              <a:t> </a:t>
            </a:r>
            <a:r>
              <a:rPr lang="fr-FR" dirty="0" err="1" smtClean="0"/>
              <a:t>phenomenological</a:t>
            </a:r>
            <a:r>
              <a:rPr lang="fr-FR" dirty="0" smtClean="0"/>
              <a:t> model for </a:t>
            </a:r>
            <a:r>
              <a:rPr lang="fr-FR" dirty="0" err="1" smtClean="0"/>
              <a:t>two</a:t>
            </a:r>
            <a:r>
              <a:rPr lang="fr-FR" dirty="0" smtClean="0"/>
              <a:t>-phase flow </a:t>
            </a:r>
            <a:r>
              <a:rPr lang="fr-FR" dirty="0" err="1" smtClean="0"/>
              <a:t>frictional</a:t>
            </a:r>
            <a:r>
              <a:rPr lang="fr-FR" dirty="0" smtClean="0"/>
              <a:t> pressure drops”, International Journal of </a:t>
            </a:r>
            <a:r>
              <a:rPr lang="fr-FR" dirty="0" err="1" smtClean="0"/>
              <a:t>Heat</a:t>
            </a:r>
            <a:r>
              <a:rPr lang="fr-FR" dirty="0" smtClean="0"/>
              <a:t> and Mass Transfer, vol 51, p111-124</a:t>
            </a:r>
            <a:endParaRPr lang="en-US" dirty="0" smtClean="0"/>
          </a:p>
          <a:p>
            <a:pPr lvl="1"/>
            <a:r>
              <a:rPr lang="fr-FR" dirty="0" smtClean="0"/>
              <a:t>Cheng L, </a:t>
            </a:r>
            <a:r>
              <a:rPr lang="fr-FR" dirty="0" err="1" smtClean="0"/>
              <a:t>Ribatski</a:t>
            </a:r>
            <a:r>
              <a:rPr lang="fr-FR" dirty="0" smtClean="0"/>
              <a:t> G, </a:t>
            </a:r>
            <a:r>
              <a:rPr lang="fr-FR" dirty="0" err="1" smtClean="0"/>
              <a:t>Thome</a:t>
            </a:r>
            <a:r>
              <a:rPr lang="fr-FR" dirty="0" smtClean="0"/>
              <a:t> J, 2008,”New </a:t>
            </a:r>
            <a:r>
              <a:rPr lang="fr-FR" dirty="0" err="1" smtClean="0"/>
              <a:t>prediction</a:t>
            </a:r>
            <a:r>
              <a:rPr lang="fr-FR" dirty="0" smtClean="0"/>
              <a:t> </a:t>
            </a:r>
            <a:r>
              <a:rPr lang="fr-FR" dirty="0" err="1" smtClean="0"/>
              <a:t>methods</a:t>
            </a:r>
            <a:r>
              <a:rPr lang="fr-FR" dirty="0" smtClean="0"/>
              <a:t> for CO</a:t>
            </a:r>
            <a:r>
              <a:rPr lang="fr-FR" baseline="-25000" dirty="0" smtClean="0"/>
              <a:t>2</a:t>
            </a:r>
            <a:r>
              <a:rPr lang="fr-FR" dirty="0" smtClean="0"/>
              <a:t> </a:t>
            </a:r>
            <a:r>
              <a:rPr lang="fr-FR" dirty="0" err="1" smtClean="0"/>
              <a:t>evaporation</a:t>
            </a:r>
            <a:r>
              <a:rPr lang="fr-FR" dirty="0" smtClean="0"/>
              <a:t> </a:t>
            </a:r>
            <a:r>
              <a:rPr lang="fr-FR" dirty="0" err="1" smtClean="0"/>
              <a:t>inside</a:t>
            </a:r>
            <a:r>
              <a:rPr lang="fr-FR" dirty="0" smtClean="0"/>
              <a:t> tubes: Part II– An </a:t>
            </a:r>
            <a:r>
              <a:rPr lang="fr-FR" dirty="0" err="1" smtClean="0"/>
              <a:t>updated</a:t>
            </a:r>
            <a:r>
              <a:rPr lang="fr-FR" dirty="0" smtClean="0"/>
              <a:t> </a:t>
            </a:r>
            <a:r>
              <a:rPr lang="fr-FR" dirty="0" err="1" smtClean="0"/>
              <a:t>general</a:t>
            </a:r>
            <a:r>
              <a:rPr lang="fr-FR" dirty="0" smtClean="0"/>
              <a:t> flow </a:t>
            </a:r>
            <a:r>
              <a:rPr lang="fr-FR" dirty="0" err="1" smtClean="0"/>
              <a:t>boiling</a:t>
            </a:r>
            <a:r>
              <a:rPr lang="fr-FR" dirty="0" smtClean="0"/>
              <a:t> </a:t>
            </a:r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transfer</a:t>
            </a:r>
            <a:r>
              <a:rPr lang="fr-FR" dirty="0" smtClean="0"/>
              <a:t> model </a:t>
            </a:r>
            <a:r>
              <a:rPr lang="fr-FR" dirty="0" err="1" smtClean="0"/>
              <a:t>based</a:t>
            </a:r>
            <a:r>
              <a:rPr lang="fr-FR" dirty="0" smtClean="0"/>
              <a:t> on flow patterns”, International Journal of </a:t>
            </a:r>
            <a:r>
              <a:rPr lang="fr-FR" dirty="0" err="1" smtClean="0"/>
              <a:t>Heat</a:t>
            </a:r>
            <a:r>
              <a:rPr lang="fr-FR" dirty="0" smtClean="0"/>
              <a:t> and Mass Transfer, vol 51, p111-124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Models are flow pattern based and are reasonably well predicting the flow conditions and the related heat transfer and pressure drop. Dry-out prediction is included.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Thome</a:t>
            </a:r>
            <a:r>
              <a:rPr lang="en-US" dirty="0" smtClean="0"/>
              <a:t> models are successfully used to predict the complex thermal behavior of particle detector cooling circuits.</a:t>
            </a:r>
          </a:p>
          <a:p>
            <a:endParaRPr lang="en-US" dirty="0" smtClean="0"/>
          </a:p>
          <a:p>
            <a:r>
              <a:rPr lang="en-US" dirty="0" smtClean="0"/>
              <a:t>A simulation program called </a:t>
            </a:r>
            <a:r>
              <a:rPr lang="en-US" dirty="0" err="1" smtClean="0"/>
              <a:t>CoBra</a:t>
            </a:r>
            <a:r>
              <a:rPr lang="en-US" dirty="0" smtClean="0"/>
              <a:t> is </a:t>
            </a:r>
            <a:r>
              <a:rPr lang="en-US" dirty="0" smtClean="0"/>
              <a:t>under development </a:t>
            </a:r>
            <a:r>
              <a:rPr lang="en-US" dirty="0" smtClean="0"/>
              <a:t>at </a:t>
            </a:r>
            <a:r>
              <a:rPr lang="en-US" dirty="0" err="1" smtClean="0"/>
              <a:t>Nikhef</a:t>
            </a:r>
            <a:r>
              <a:rPr lang="en-US" dirty="0" smtClean="0"/>
              <a:t>/CERN-DT to analyze full detector cooling branches.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FF5759-8B25-4B18-9D04-FEFF8749C21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Thermal chain in detectors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1188132"/>
          </a:xfrm>
        </p:spPr>
        <p:txBody>
          <a:bodyPr/>
          <a:lstStyle/>
          <a:p>
            <a:r>
              <a:rPr lang="en-US" dirty="0" smtClean="0"/>
              <a:t>The design of the cooling is the whole chain between heat source and heat sink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D41473-FEBD-4F52-826C-16DFD4ACE53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83668" y="3392996"/>
            <a:ext cx="216024" cy="90010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1907704" y="368102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627784" y="3392996"/>
            <a:ext cx="180020" cy="900100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2987824" y="368102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256076" y="3392996"/>
            <a:ext cx="144016" cy="900100"/>
          </a:xfrm>
          <a:prstGeom prst="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5508104" y="368102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156176" y="3537012"/>
            <a:ext cx="576064" cy="540060"/>
          </a:xfrm>
          <a:prstGeom prst="ellipse">
            <a:avLst/>
          </a:prstGeom>
          <a:solidFill>
            <a:srgbClr val="33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6840252" y="368102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560332" y="3356992"/>
            <a:ext cx="180020" cy="2628292"/>
          </a:xfrm>
          <a:prstGeom prst="rect">
            <a:avLst/>
          </a:prstGeom>
          <a:solidFill>
            <a:srgbClr val="0033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4499992" y="368102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707904" y="3392996"/>
            <a:ext cx="648072" cy="900100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ightning Bolt 20"/>
          <p:cNvSpPr/>
          <p:nvPr/>
        </p:nvSpPr>
        <p:spPr>
          <a:xfrm>
            <a:off x="611560" y="3392996"/>
            <a:ext cx="792596" cy="648072"/>
          </a:xfrm>
          <a:prstGeom prst="lightningBol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43508" y="292494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Heatload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259632" y="436510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Silicon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635896" y="436510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C-foam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860032" y="440110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Pipe wall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084168" y="4221088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CO2 in tube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776356" y="4473116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Manifold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50224" y="435581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CF-sheet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 rot="18794141">
            <a:off x="1789665" y="3068375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Th. paste</a:t>
            </a:r>
            <a:endParaRPr lang="en-US" i="1" dirty="0"/>
          </a:p>
        </p:txBody>
      </p:sp>
      <p:sp>
        <p:nvSpPr>
          <p:cNvPr id="31" name="TextBox 30"/>
          <p:cNvSpPr txBox="1"/>
          <p:nvPr/>
        </p:nvSpPr>
        <p:spPr>
          <a:xfrm rot="18794141">
            <a:off x="3052529" y="318356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Glue</a:t>
            </a:r>
            <a:endParaRPr lang="en-US" i="1" dirty="0"/>
          </a:p>
        </p:txBody>
      </p:sp>
      <p:sp>
        <p:nvSpPr>
          <p:cNvPr id="32" name="TextBox 31"/>
          <p:cNvSpPr txBox="1"/>
          <p:nvPr/>
        </p:nvSpPr>
        <p:spPr>
          <a:xfrm rot="18794141">
            <a:off x="4483388" y="321956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Glue</a:t>
            </a:r>
            <a:endParaRPr lang="en-US" i="1" dirty="0"/>
          </a:p>
        </p:txBody>
      </p:sp>
      <p:sp>
        <p:nvSpPr>
          <p:cNvPr id="33" name="TextBox 32"/>
          <p:cNvSpPr txBox="1"/>
          <p:nvPr/>
        </p:nvSpPr>
        <p:spPr>
          <a:xfrm rot="18794141">
            <a:off x="5538824" y="321489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HTC</a:t>
            </a:r>
            <a:endParaRPr lang="en-US" i="1" dirty="0"/>
          </a:p>
        </p:txBody>
      </p:sp>
      <p:sp>
        <p:nvSpPr>
          <p:cNvPr id="34" name="TextBox 33"/>
          <p:cNvSpPr txBox="1"/>
          <p:nvPr/>
        </p:nvSpPr>
        <p:spPr>
          <a:xfrm rot="18794141">
            <a:off x="6933552" y="3250902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 smtClean="0">
                <a:latin typeface="Times New Roman"/>
                <a:cs typeface="Times New Roman"/>
              </a:rPr>
              <a:t>Δ</a:t>
            </a:r>
            <a:r>
              <a:rPr lang="en-US" i="1" dirty="0" smtClean="0">
                <a:latin typeface="Times New Roman"/>
                <a:cs typeface="Times New Roman"/>
              </a:rPr>
              <a:t>P</a:t>
            </a:r>
            <a:endParaRPr lang="en-US" i="1" dirty="0"/>
          </a:p>
        </p:txBody>
      </p:sp>
      <p:sp>
        <p:nvSpPr>
          <p:cNvPr id="35" name="Rectangle 34"/>
          <p:cNvSpPr/>
          <p:nvPr/>
        </p:nvSpPr>
        <p:spPr>
          <a:xfrm>
            <a:off x="1583668" y="5013176"/>
            <a:ext cx="216024" cy="90010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/>
          <p:cNvSpPr/>
          <p:nvPr/>
        </p:nvSpPr>
        <p:spPr>
          <a:xfrm>
            <a:off x="1907704" y="530120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627784" y="5013176"/>
            <a:ext cx="180020" cy="900100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>
            <a:off x="2987824" y="530120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256076" y="5013176"/>
            <a:ext cx="144016" cy="900100"/>
          </a:xfrm>
          <a:prstGeom prst="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>
            <a:off x="5508104" y="530120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6156176" y="5157192"/>
            <a:ext cx="576064" cy="540060"/>
          </a:xfrm>
          <a:prstGeom prst="ellipse">
            <a:avLst/>
          </a:prstGeom>
          <a:solidFill>
            <a:srgbClr val="33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>
            <a:off x="6840252" y="530120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>
            <a:off x="4499992" y="530120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707904" y="5013176"/>
            <a:ext cx="648072" cy="900100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Lightning Bolt 44"/>
          <p:cNvSpPr/>
          <p:nvPr/>
        </p:nvSpPr>
        <p:spPr>
          <a:xfrm>
            <a:off x="611560" y="5013176"/>
            <a:ext cx="792596" cy="648072"/>
          </a:xfrm>
          <a:prstGeom prst="lightningBol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6228184" y="2672916"/>
            <a:ext cx="2582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 example for IBL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Experimental heat transfer data (measured at SLAC)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AAAA53-33E4-4136-A7F3-804EC546C16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/>
          <a:srcRect l="13385" t="9840" r="13182" b="5741"/>
          <a:stretch>
            <a:fillRect/>
          </a:stretch>
        </p:blipFill>
        <p:spPr bwMode="auto">
          <a:xfrm>
            <a:off x="0" y="1448780"/>
            <a:ext cx="7065517" cy="507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300192" y="2456892"/>
            <a:ext cx="25562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Interesting research on heat transfer is done at SLAC in a joint effort with </a:t>
            </a:r>
            <a:r>
              <a:rPr lang="en-US" dirty="0" err="1" smtClean="0"/>
              <a:t>Nikhef</a:t>
            </a:r>
            <a:r>
              <a:rPr lang="en-US" dirty="0" smtClean="0"/>
              <a:t>.</a:t>
            </a:r>
          </a:p>
          <a:p>
            <a:r>
              <a:rPr lang="en-US" dirty="0" smtClean="0"/>
              <a:t>M. </a:t>
            </a:r>
            <a:r>
              <a:rPr lang="en-US" dirty="0" err="1" smtClean="0"/>
              <a:t>Oriunno</a:t>
            </a:r>
            <a:r>
              <a:rPr lang="en-US" dirty="0" smtClean="0"/>
              <a:t> (SLAC) &amp; G. </a:t>
            </a:r>
            <a:r>
              <a:rPr lang="en-US" dirty="0" err="1" smtClean="0"/>
              <a:t>Hemmink</a:t>
            </a:r>
            <a:r>
              <a:rPr lang="en-US" dirty="0" smtClean="0"/>
              <a:t> (</a:t>
            </a:r>
            <a:r>
              <a:rPr lang="en-US" dirty="0" err="1" smtClean="0"/>
              <a:t>Nikhef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152636"/>
            <a:ext cx="5105400" cy="1173162"/>
          </a:xfrm>
          <a:ln>
            <a:noFill/>
          </a:ln>
        </p:spPr>
        <p:txBody>
          <a:bodyPr/>
          <a:lstStyle/>
          <a:p>
            <a:r>
              <a:rPr lang="en-US" dirty="0" err="1" smtClean="0"/>
              <a:t>CoBra</a:t>
            </a:r>
            <a:r>
              <a:rPr lang="en-US" dirty="0" smtClean="0"/>
              <a:t> Model</a:t>
            </a:r>
            <a:br>
              <a:rPr lang="en-US" dirty="0" smtClean="0"/>
            </a:br>
            <a:r>
              <a:rPr lang="en-US" sz="2400" dirty="0" smtClean="0">
                <a:solidFill>
                  <a:schemeClr val="tx1"/>
                </a:solidFill>
              </a:rPr>
              <a:t>(</a:t>
            </a:r>
            <a:r>
              <a:rPr lang="en-US" sz="2400" dirty="0" smtClean="0">
                <a:solidFill>
                  <a:schemeClr val="accent2"/>
                </a:solidFill>
              </a:rPr>
              <a:t>CO</a:t>
            </a:r>
            <a:r>
              <a:rPr lang="en-US" sz="2400" baseline="-25000" dirty="0" smtClean="0">
                <a:solidFill>
                  <a:schemeClr val="tx1"/>
                </a:solidFill>
              </a:rPr>
              <a:t>2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</a:rPr>
              <a:t>BRA</a:t>
            </a:r>
            <a:r>
              <a:rPr lang="en-US" sz="2400" dirty="0" err="1" smtClean="0">
                <a:solidFill>
                  <a:schemeClr val="tx1"/>
                </a:solidFill>
              </a:rPr>
              <a:t>nch</a:t>
            </a:r>
            <a:r>
              <a:rPr lang="en-US" sz="2400" dirty="0" smtClean="0">
                <a:solidFill>
                  <a:schemeClr val="tx1"/>
                </a:solidFill>
              </a:rPr>
              <a:t> Model)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B00D52-9017-4E27-87B9-56C89B8832A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cxnSp>
        <p:nvCxnSpPr>
          <p:cNvPr id="25" name="Straight Connector 24"/>
          <p:cNvCxnSpPr>
            <a:stCxn id="23" idx="1"/>
          </p:cNvCxnSpPr>
          <p:nvPr/>
        </p:nvCxnSpPr>
        <p:spPr>
          <a:xfrm flipV="1">
            <a:off x="1717294" y="2176096"/>
            <a:ext cx="1670193" cy="1724729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5400092" y="2568522"/>
            <a:ext cx="576064" cy="162018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6732240" y="2712538"/>
            <a:ext cx="288032" cy="1944216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142"/>
          <p:cNvGrpSpPr/>
          <p:nvPr/>
        </p:nvGrpSpPr>
        <p:grpSpPr>
          <a:xfrm>
            <a:off x="1511660" y="2888940"/>
            <a:ext cx="5220580" cy="2343878"/>
            <a:chOff x="1115616" y="4181466"/>
            <a:chExt cx="5220580" cy="2343878"/>
          </a:xfrm>
        </p:grpSpPr>
        <p:sp>
          <p:nvSpPr>
            <p:cNvPr id="23" name="Donut 22"/>
            <p:cNvSpPr/>
            <p:nvPr/>
          </p:nvSpPr>
          <p:spPr>
            <a:xfrm>
              <a:off x="1115616" y="4977172"/>
              <a:ext cx="1404156" cy="1476164"/>
            </a:xfrm>
            <a:prstGeom prst="donut">
              <a:avLst>
                <a:gd name="adj" fmla="val 1263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V="1">
              <a:off x="2447764" y="4181466"/>
              <a:ext cx="1256521" cy="191183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Donut 52"/>
            <p:cNvSpPr/>
            <p:nvPr/>
          </p:nvSpPr>
          <p:spPr>
            <a:xfrm>
              <a:off x="4932040" y="5049180"/>
              <a:ext cx="1404156" cy="1476164"/>
            </a:xfrm>
            <a:prstGeom prst="donut">
              <a:avLst>
                <a:gd name="adj" fmla="val 1263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799692" y="5733256"/>
              <a:ext cx="4732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R1</a:t>
              </a:r>
              <a:r>
                <a:rPr lang="en-US" sz="1400" baseline="-25000" dirty="0" smtClean="0"/>
                <a:t>x</a:t>
              </a:r>
              <a:endParaRPr lang="en-US" sz="1400" baseline="-25000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771800" y="5625244"/>
              <a:ext cx="4812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R2</a:t>
              </a:r>
              <a:r>
                <a:rPr lang="en-US" sz="1400" baseline="-25000" dirty="0" smtClean="0"/>
                <a:t>x</a:t>
              </a:r>
              <a:endParaRPr lang="en-US" sz="14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419872" y="5121188"/>
              <a:ext cx="4732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R3</a:t>
              </a:r>
              <a:r>
                <a:rPr lang="en-US" sz="1400" baseline="-25000" dirty="0" smtClean="0"/>
                <a:t>x</a:t>
              </a:r>
              <a:endParaRPr lang="en-US" sz="1400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491880" y="5625244"/>
              <a:ext cx="4812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R5</a:t>
              </a:r>
              <a:r>
                <a:rPr lang="en-US" sz="1400" baseline="-25000" dirty="0" smtClean="0"/>
                <a:t>x</a:t>
              </a:r>
              <a:endParaRPr lang="en-US" sz="1400" dirty="0"/>
            </a:p>
          </p:txBody>
        </p:sp>
        <p:sp>
          <p:nvSpPr>
            <p:cNvPr id="101" name="Freeform 100"/>
            <p:cNvSpPr/>
            <p:nvPr/>
          </p:nvSpPr>
          <p:spPr>
            <a:xfrm rot="5400000">
              <a:off x="1976037" y="5448899"/>
              <a:ext cx="139144" cy="563843"/>
            </a:xfrm>
            <a:custGeom>
              <a:avLst/>
              <a:gdLst>
                <a:gd name="connsiteX0" fmla="*/ 182880 w 333955"/>
                <a:gd name="connsiteY0" fmla="*/ 0 h 1017767"/>
                <a:gd name="connsiteX1" fmla="*/ 182880 w 333955"/>
                <a:gd name="connsiteY1" fmla="*/ 0 h 1017767"/>
                <a:gd name="connsiteX2" fmla="*/ 190831 w 333955"/>
                <a:gd name="connsiteY2" fmla="*/ 286247 h 1017767"/>
                <a:gd name="connsiteX3" fmla="*/ 0 w 333955"/>
                <a:gd name="connsiteY3" fmla="*/ 381662 h 1017767"/>
                <a:gd name="connsiteX4" fmla="*/ 333955 w 333955"/>
                <a:gd name="connsiteY4" fmla="*/ 508883 h 1017767"/>
                <a:gd name="connsiteX5" fmla="*/ 15902 w 333955"/>
                <a:gd name="connsiteY5" fmla="*/ 644055 h 1017767"/>
                <a:gd name="connsiteX6" fmla="*/ 182880 w 333955"/>
                <a:gd name="connsiteY6" fmla="*/ 723568 h 1017767"/>
                <a:gd name="connsiteX7" fmla="*/ 182880 w 333955"/>
                <a:gd name="connsiteY7" fmla="*/ 1017767 h 101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955" h="1017767">
                  <a:moveTo>
                    <a:pt x="182880" y="0"/>
                  </a:moveTo>
                  <a:lnTo>
                    <a:pt x="182880" y="0"/>
                  </a:lnTo>
                  <a:cubicBezTo>
                    <a:pt x="185606" y="95414"/>
                    <a:pt x="190831" y="190795"/>
                    <a:pt x="190831" y="286247"/>
                  </a:cubicBezTo>
                  <a:lnTo>
                    <a:pt x="0" y="381662"/>
                  </a:lnTo>
                  <a:lnTo>
                    <a:pt x="333955" y="508883"/>
                  </a:lnTo>
                  <a:lnTo>
                    <a:pt x="15902" y="644055"/>
                  </a:lnTo>
                  <a:lnTo>
                    <a:pt x="182880" y="723568"/>
                  </a:lnTo>
                  <a:lnTo>
                    <a:pt x="182880" y="1017767"/>
                  </a:lnTo>
                </a:path>
              </a:pathLst>
            </a:custGeom>
            <a:ln w="9525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Freeform 101"/>
            <p:cNvSpPr/>
            <p:nvPr/>
          </p:nvSpPr>
          <p:spPr>
            <a:xfrm rot="4688248">
              <a:off x="2684922" y="5180629"/>
              <a:ext cx="189937" cy="900100"/>
            </a:xfrm>
            <a:custGeom>
              <a:avLst/>
              <a:gdLst>
                <a:gd name="connsiteX0" fmla="*/ 182880 w 333955"/>
                <a:gd name="connsiteY0" fmla="*/ 0 h 1017767"/>
                <a:gd name="connsiteX1" fmla="*/ 182880 w 333955"/>
                <a:gd name="connsiteY1" fmla="*/ 0 h 1017767"/>
                <a:gd name="connsiteX2" fmla="*/ 190831 w 333955"/>
                <a:gd name="connsiteY2" fmla="*/ 286247 h 1017767"/>
                <a:gd name="connsiteX3" fmla="*/ 0 w 333955"/>
                <a:gd name="connsiteY3" fmla="*/ 381662 h 1017767"/>
                <a:gd name="connsiteX4" fmla="*/ 333955 w 333955"/>
                <a:gd name="connsiteY4" fmla="*/ 508883 h 1017767"/>
                <a:gd name="connsiteX5" fmla="*/ 15902 w 333955"/>
                <a:gd name="connsiteY5" fmla="*/ 644055 h 1017767"/>
                <a:gd name="connsiteX6" fmla="*/ 182880 w 333955"/>
                <a:gd name="connsiteY6" fmla="*/ 723568 h 1017767"/>
                <a:gd name="connsiteX7" fmla="*/ 182880 w 333955"/>
                <a:gd name="connsiteY7" fmla="*/ 1017767 h 101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955" h="1017767">
                  <a:moveTo>
                    <a:pt x="182880" y="0"/>
                  </a:moveTo>
                  <a:lnTo>
                    <a:pt x="182880" y="0"/>
                  </a:lnTo>
                  <a:cubicBezTo>
                    <a:pt x="185606" y="95414"/>
                    <a:pt x="190831" y="190795"/>
                    <a:pt x="190831" y="286247"/>
                  </a:cubicBezTo>
                  <a:lnTo>
                    <a:pt x="0" y="381662"/>
                  </a:lnTo>
                  <a:lnTo>
                    <a:pt x="333955" y="508883"/>
                  </a:lnTo>
                  <a:lnTo>
                    <a:pt x="15902" y="644055"/>
                  </a:lnTo>
                  <a:lnTo>
                    <a:pt x="182880" y="723568"/>
                  </a:lnTo>
                  <a:lnTo>
                    <a:pt x="182880" y="1017767"/>
                  </a:lnTo>
                </a:path>
              </a:pathLst>
            </a:custGeom>
            <a:ln w="952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Freeform 102"/>
            <p:cNvSpPr/>
            <p:nvPr/>
          </p:nvSpPr>
          <p:spPr>
            <a:xfrm rot="2473294">
              <a:off x="3347555" y="4907158"/>
              <a:ext cx="166568" cy="717346"/>
            </a:xfrm>
            <a:custGeom>
              <a:avLst/>
              <a:gdLst>
                <a:gd name="connsiteX0" fmla="*/ 182880 w 333955"/>
                <a:gd name="connsiteY0" fmla="*/ 0 h 1017767"/>
                <a:gd name="connsiteX1" fmla="*/ 182880 w 333955"/>
                <a:gd name="connsiteY1" fmla="*/ 0 h 1017767"/>
                <a:gd name="connsiteX2" fmla="*/ 190831 w 333955"/>
                <a:gd name="connsiteY2" fmla="*/ 286247 h 1017767"/>
                <a:gd name="connsiteX3" fmla="*/ 0 w 333955"/>
                <a:gd name="connsiteY3" fmla="*/ 381662 h 1017767"/>
                <a:gd name="connsiteX4" fmla="*/ 333955 w 333955"/>
                <a:gd name="connsiteY4" fmla="*/ 508883 h 1017767"/>
                <a:gd name="connsiteX5" fmla="*/ 15902 w 333955"/>
                <a:gd name="connsiteY5" fmla="*/ 644055 h 1017767"/>
                <a:gd name="connsiteX6" fmla="*/ 182880 w 333955"/>
                <a:gd name="connsiteY6" fmla="*/ 723568 h 1017767"/>
                <a:gd name="connsiteX7" fmla="*/ 182880 w 333955"/>
                <a:gd name="connsiteY7" fmla="*/ 1017767 h 101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955" h="1017767">
                  <a:moveTo>
                    <a:pt x="182880" y="0"/>
                  </a:moveTo>
                  <a:lnTo>
                    <a:pt x="182880" y="0"/>
                  </a:lnTo>
                  <a:cubicBezTo>
                    <a:pt x="185606" y="95414"/>
                    <a:pt x="190831" y="190795"/>
                    <a:pt x="190831" y="286247"/>
                  </a:cubicBezTo>
                  <a:lnTo>
                    <a:pt x="0" y="381662"/>
                  </a:lnTo>
                  <a:lnTo>
                    <a:pt x="333955" y="508883"/>
                  </a:lnTo>
                  <a:lnTo>
                    <a:pt x="15902" y="644055"/>
                  </a:lnTo>
                  <a:lnTo>
                    <a:pt x="182880" y="723568"/>
                  </a:lnTo>
                  <a:lnTo>
                    <a:pt x="182880" y="1017767"/>
                  </a:lnTo>
                </a:path>
              </a:pathLst>
            </a:custGeom>
            <a:ln w="952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Freeform 103"/>
            <p:cNvSpPr/>
            <p:nvPr/>
          </p:nvSpPr>
          <p:spPr>
            <a:xfrm rot="2473294">
              <a:off x="3833703" y="4324290"/>
              <a:ext cx="166568" cy="772265"/>
            </a:xfrm>
            <a:custGeom>
              <a:avLst/>
              <a:gdLst>
                <a:gd name="connsiteX0" fmla="*/ 182880 w 333955"/>
                <a:gd name="connsiteY0" fmla="*/ 0 h 1017767"/>
                <a:gd name="connsiteX1" fmla="*/ 182880 w 333955"/>
                <a:gd name="connsiteY1" fmla="*/ 0 h 1017767"/>
                <a:gd name="connsiteX2" fmla="*/ 190831 w 333955"/>
                <a:gd name="connsiteY2" fmla="*/ 286247 h 1017767"/>
                <a:gd name="connsiteX3" fmla="*/ 0 w 333955"/>
                <a:gd name="connsiteY3" fmla="*/ 381662 h 1017767"/>
                <a:gd name="connsiteX4" fmla="*/ 333955 w 333955"/>
                <a:gd name="connsiteY4" fmla="*/ 508883 h 1017767"/>
                <a:gd name="connsiteX5" fmla="*/ 15902 w 333955"/>
                <a:gd name="connsiteY5" fmla="*/ 644055 h 1017767"/>
                <a:gd name="connsiteX6" fmla="*/ 182880 w 333955"/>
                <a:gd name="connsiteY6" fmla="*/ 723568 h 1017767"/>
                <a:gd name="connsiteX7" fmla="*/ 182880 w 333955"/>
                <a:gd name="connsiteY7" fmla="*/ 1017767 h 101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955" h="1017767">
                  <a:moveTo>
                    <a:pt x="182880" y="0"/>
                  </a:moveTo>
                  <a:lnTo>
                    <a:pt x="182880" y="0"/>
                  </a:lnTo>
                  <a:cubicBezTo>
                    <a:pt x="185606" y="95414"/>
                    <a:pt x="190831" y="190795"/>
                    <a:pt x="190831" y="286247"/>
                  </a:cubicBezTo>
                  <a:lnTo>
                    <a:pt x="0" y="381662"/>
                  </a:lnTo>
                  <a:lnTo>
                    <a:pt x="333955" y="508883"/>
                  </a:lnTo>
                  <a:lnTo>
                    <a:pt x="15902" y="644055"/>
                  </a:lnTo>
                  <a:lnTo>
                    <a:pt x="182880" y="723568"/>
                  </a:lnTo>
                  <a:lnTo>
                    <a:pt x="182880" y="1017767"/>
                  </a:lnTo>
                </a:path>
              </a:pathLst>
            </a:custGeom>
            <a:ln w="9525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Freeform 104"/>
            <p:cNvSpPr/>
            <p:nvPr/>
          </p:nvSpPr>
          <p:spPr>
            <a:xfrm rot="16200000">
              <a:off x="3640723" y="5044354"/>
              <a:ext cx="144018" cy="1017767"/>
            </a:xfrm>
            <a:custGeom>
              <a:avLst/>
              <a:gdLst>
                <a:gd name="connsiteX0" fmla="*/ 182880 w 333955"/>
                <a:gd name="connsiteY0" fmla="*/ 0 h 1017767"/>
                <a:gd name="connsiteX1" fmla="*/ 182880 w 333955"/>
                <a:gd name="connsiteY1" fmla="*/ 0 h 1017767"/>
                <a:gd name="connsiteX2" fmla="*/ 190831 w 333955"/>
                <a:gd name="connsiteY2" fmla="*/ 286247 h 1017767"/>
                <a:gd name="connsiteX3" fmla="*/ 0 w 333955"/>
                <a:gd name="connsiteY3" fmla="*/ 381662 h 1017767"/>
                <a:gd name="connsiteX4" fmla="*/ 333955 w 333955"/>
                <a:gd name="connsiteY4" fmla="*/ 508883 h 1017767"/>
                <a:gd name="connsiteX5" fmla="*/ 15902 w 333955"/>
                <a:gd name="connsiteY5" fmla="*/ 644055 h 1017767"/>
                <a:gd name="connsiteX6" fmla="*/ 182880 w 333955"/>
                <a:gd name="connsiteY6" fmla="*/ 723568 h 1017767"/>
                <a:gd name="connsiteX7" fmla="*/ 182880 w 333955"/>
                <a:gd name="connsiteY7" fmla="*/ 1017767 h 101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955" h="1017767">
                  <a:moveTo>
                    <a:pt x="182880" y="0"/>
                  </a:moveTo>
                  <a:lnTo>
                    <a:pt x="182880" y="0"/>
                  </a:lnTo>
                  <a:cubicBezTo>
                    <a:pt x="185606" y="95414"/>
                    <a:pt x="190831" y="190795"/>
                    <a:pt x="190831" y="286247"/>
                  </a:cubicBezTo>
                  <a:lnTo>
                    <a:pt x="0" y="381662"/>
                  </a:lnTo>
                  <a:lnTo>
                    <a:pt x="333955" y="508883"/>
                  </a:lnTo>
                  <a:lnTo>
                    <a:pt x="15902" y="644055"/>
                  </a:lnTo>
                  <a:lnTo>
                    <a:pt x="182880" y="723568"/>
                  </a:lnTo>
                  <a:lnTo>
                    <a:pt x="182880" y="1017767"/>
                  </a:lnTo>
                </a:path>
              </a:pathLst>
            </a:custGeom>
            <a:ln w="9525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Freeform 105"/>
            <p:cNvSpPr/>
            <p:nvPr/>
          </p:nvSpPr>
          <p:spPr>
            <a:xfrm rot="6257236">
              <a:off x="4572868" y="5198271"/>
              <a:ext cx="189937" cy="900100"/>
            </a:xfrm>
            <a:custGeom>
              <a:avLst/>
              <a:gdLst>
                <a:gd name="connsiteX0" fmla="*/ 182880 w 333955"/>
                <a:gd name="connsiteY0" fmla="*/ 0 h 1017767"/>
                <a:gd name="connsiteX1" fmla="*/ 182880 w 333955"/>
                <a:gd name="connsiteY1" fmla="*/ 0 h 1017767"/>
                <a:gd name="connsiteX2" fmla="*/ 190831 w 333955"/>
                <a:gd name="connsiteY2" fmla="*/ 286247 h 1017767"/>
                <a:gd name="connsiteX3" fmla="*/ 0 w 333955"/>
                <a:gd name="connsiteY3" fmla="*/ 381662 h 1017767"/>
                <a:gd name="connsiteX4" fmla="*/ 333955 w 333955"/>
                <a:gd name="connsiteY4" fmla="*/ 508883 h 1017767"/>
                <a:gd name="connsiteX5" fmla="*/ 15902 w 333955"/>
                <a:gd name="connsiteY5" fmla="*/ 644055 h 1017767"/>
                <a:gd name="connsiteX6" fmla="*/ 182880 w 333955"/>
                <a:gd name="connsiteY6" fmla="*/ 723568 h 1017767"/>
                <a:gd name="connsiteX7" fmla="*/ 182880 w 333955"/>
                <a:gd name="connsiteY7" fmla="*/ 1017767 h 101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955" h="1017767">
                  <a:moveTo>
                    <a:pt x="182880" y="0"/>
                  </a:moveTo>
                  <a:lnTo>
                    <a:pt x="182880" y="0"/>
                  </a:lnTo>
                  <a:cubicBezTo>
                    <a:pt x="185606" y="95414"/>
                    <a:pt x="190831" y="190795"/>
                    <a:pt x="190831" y="286247"/>
                  </a:cubicBezTo>
                  <a:lnTo>
                    <a:pt x="0" y="381662"/>
                  </a:lnTo>
                  <a:lnTo>
                    <a:pt x="333955" y="508883"/>
                  </a:lnTo>
                  <a:lnTo>
                    <a:pt x="15902" y="644055"/>
                  </a:lnTo>
                  <a:lnTo>
                    <a:pt x="182880" y="723568"/>
                  </a:lnTo>
                  <a:lnTo>
                    <a:pt x="182880" y="1017767"/>
                  </a:lnTo>
                </a:path>
              </a:pathLst>
            </a:custGeom>
            <a:ln w="952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Freeform 106"/>
            <p:cNvSpPr/>
            <p:nvPr/>
          </p:nvSpPr>
          <p:spPr>
            <a:xfrm rot="5400000">
              <a:off x="5324409" y="5484903"/>
              <a:ext cx="139144" cy="563843"/>
            </a:xfrm>
            <a:custGeom>
              <a:avLst/>
              <a:gdLst>
                <a:gd name="connsiteX0" fmla="*/ 182880 w 333955"/>
                <a:gd name="connsiteY0" fmla="*/ 0 h 1017767"/>
                <a:gd name="connsiteX1" fmla="*/ 182880 w 333955"/>
                <a:gd name="connsiteY1" fmla="*/ 0 h 1017767"/>
                <a:gd name="connsiteX2" fmla="*/ 190831 w 333955"/>
                <a:gd name="connsiteY2" fmla="*/ 286247 h 1017767"/>
                <a:gd name="connsiteX3" fmla="*/ 0 w 333955"/>
                <a:gd name="connsiteY3" fmla="*/ 381662 h 1017767"/>
                <a:gd name="connsiteX4" fmla="*/ 333955 w 333955"/>
                <a:gd name="connsiteY4" fmla="*/ 508883 h 1017767"/>
                <a:gd name="connsiteX5" fmla="*/ 15902 w 333955"/>
                <a:gd name="connsiteY5" fmla="*/ 644055 h 1017767"/>
                <a:gd name="connsiteX6" fmla="*/ 182880 w 333955"/>
                <a:gd name="connsiteY6" fmla="*/ 723568 h 1017767"/>
                <a:gd name="connsiteX7" fmla="*/ 182880 w 333955"/>
                <a:gd name="connsiteY7" fmla="*/ 1017767 h 101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955" h="1017767">
                  <a:moveTo>
                    <a:pt x="182880" y="0"/>
                  </a:moveTo>
                  <a:lnTo>
                    <a:pt x="182880" y="0"/>
                  </a:lnTo>
                  <a:cubicBezTo>
                    <a:pt x="185606" y="95414"/>
                    <a:pt x="190831" y="190795"/>
                    <a:pt x="190831" y="286247"/>
                  </a:cubicBezTo>
                  <a:lnTo>
                    <a:pt x="0" y="381662"/>
                  </a:lnTo>
                  <a:lnTo>
                    <a:pt x="333955" y="508883"/>
                  </a:lnTo>
                  <a:lnTo>
                    <a:pt x="15902" y="644055"/>
                  </a:lnTo>
                  <a:lnTo>
                    <a:pt x="182880" y="723568"/>
                  </a:lnTo>
                  <a:lnTo>
                    <a:pt x="182880" y="1017767"/>
                  </a:lnTo>
                </a:path>
              </a:pathLst>
            </a:custGeom>
            <a:ln w="9525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Freeform 107"/>
            <p:cNvSpPr/>
            <p:nvPr/>
          </p:nvSpPr>
          <p:spPr>
            <a:xfrm rot="1925898">
              <a:off x="4306643" y="4897805"/>
              <a:ext cx="166568" cy="675312"/>
            </a:xfrm>
            <a:custGeom>
              <a:avLst/>
              <a:gdLst>
                <a:gd name="connsiteX0" fmla="*/ 182880 w 333955"/>
                <a:gd name="connsiteY0" fmla="*/ 0 h 1017767"/>
                <a:gd name="connsiteX1" fmla="*/ 182880 w 333955"/>
                <a:gd name="connsiteY1" fmla="*/ 0 h 1017767"/>
                <a:gd name="connsiteX2" fmla="*/ 190831 w 333955"/>
                <a:gd name="connsiteY2" fmla="*/ 286247 h 1017767"/>
                <a:gd name="connsiteX3" fmla="*/ 0 w 333955"/>
                <a:gd name="connsiteY3" fmla="*/ 381662 h 1017767"/>
                <a:gd name="connsiteX4" fmla="*/ 333955 w 333955"/>
                <a:gd name="connsiteY4" fmla="*/ 508883 h 1017767"/>
                <a:gd name="connsiteX5" fmla="*/ 15902 w 333955"/>
                <a:gd name="connsiteY5" fmla="*/ 644055 h 1017767"/>
                <a:gd name="connsiteX6" fmla="*/ 182880 w 333955"/>
                <a:gd name="connsiteY6" fmla="*/ 723568 h 1017767"/>
                <a:gd name="connsiteX7" fmla="*/ 182880 w 333955"/>
                <a:gd name="connsiteY7" fmla="*/ 1017767 h 101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955" h="1017767">
                  <a:moveTo>
                    <a:pt x="182880" y="0"/>
                  </a:moveTo>
                  <a:lnTo>
                    <a:pt x="182880" y="0"/>
                  </a:lnTo>
                  <a:cubicBezTo>
                    <a:pt x="185606" y="95414"/>
                    <a:pt x="190831" y="190795"/>
                    <a:pt x="190831" y="286247"/>
                  </a:cubicBezTo>
                  <a:lnTo>
                    <a:pt x="0" y="381662"/>
                  </a:lnTo>
                  <a:lnTo>
                    <a:pt x="333955" y="508883"/>
                  </a:lnTo>
                  <a:lnTo>
                    <a:pt x="15902" y="644055"/>
                  </a:lnTo>
                  <a:lnTo>
                    <a:pt x="182880" y="723568"/>
                  </a:lnTo>
                  <a:lnTo>
                    <a:pt x="182880" y="1017767"/>
                  </a:lnTo>
                </a:path>
              </a:pathLst>
            </a:custGeom>
            <a:ln w="952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 114"/>
            <p:cNvSpPr/>
            <p:nvPr/>
          </p:nvSpPr>
          <p:spPr>
            <a:xfrm rot="1717402">
              <a:off x="4643660" y="4329748"/>
              <a:ext cx="166568" cy="642300"/>
            </a:xfrm>
            <a:custGeom>
              <a:avLst/>
              <a:gdLst>
                <a:gd name="connsiteX0" fmla="*/ 182880 w 333955"/>
                <a:gd name="connsiteY0" fmla="*/ 0 h 1017767"/>
                <a:gd name="connsiteX1" fmla="*/ 182880 w 333955"/>
                <a:gd name="connsiteY1" fmla="*/ 0 h 1017767"/>
                <a:gd name="connsiteX2" fmla="*/ 190831 w 333955"/>
                <a:gd name="connsiteY2" fmla="*/ 286247 h 1017767"/>
                <a:gd name="connsiteX3" fmla="*/ 0 w 333955"/>
                <a:gd name="connsiteY3" fmla="*/ 381662 h 1017767"/>
                <a:gd name="connsiteX4" fmla="*/ 333955 w 333955"/>
                <a:gd name="connsiteY4" fmla="*/ 508883 h 1017767"/>
                <a:gd name="connsiteX5" fmla="*/ 15902 w 333955"/>
                <a:gd name="connsiteY5" fmla="*/ 644055 h 1017767"/>
                <a:gd name="connsiteX6" fmla="*/ 182880 w 333955"/>
                <a:gd name="connsiteY6" fmla="*/ 723568 h 1017767"/>
                <a:gd name="connsiteX7" fmla="*/ 182880 w 333955"/>
                <a:gd name="connsiteY7" fmla="*/ 1017767 h 101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955" h="1017767">
                  <a:moveTo>
                    <a:pt x="182880" y="0"/>
                  </a:moveTo>
                  <a:lnTo>
                    <a:pt x="182880" y="0"/>
                  </a:lnTo>
                  <a:cubicBezTo>
                    <a:pt x="185606" y="95414"/>
                    <a:pt x="190831" y="190795"/>
                    <a:pt x="190831" y="286247"/>
                  </a:cubicBezTo>
                  <a:lnTo>
                    <a:pt x="0" y="381662"/>
                  </a:lnTo>
                  <a:lnTo>
                    <a:pt x="333955" y="508883"/>
                  </a:lnTo>
                  <a:lnTo>
                    <a:pt x="15902" y="644055"/>
                  </a:lnTo>
                  <a:lnTo>
                    <a:pt x="182880" y="723568"/>
                  </a:lnTo>
                  <a:lnTo>
                    <a:pt x="182880" y="1017767"/>
                  </a:lnTo>
                </a:path>
              </a:pathLst>
            </a:custGeom>
            <a:ln w="9525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4319972" y="5697252"/>
              <a:ext cx="6110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R2</a:t>
              </a:r>
              <a:r>
                <a:rPr lang="en-US" sz="1400" baseline="-25000" dirty="0" smtClean="0"/>
                <a:t>y+1</a:t>
              </a:r>
              <a:endParaRPr lang="en-US" sz="1400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4386826" y="5101443"/>
              <a:ext cx="6110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R3</a:t>
              </a:r>
              <a:r>
                <a:rPr lang="en-US" sz="1400" baseline="-25000" dirty="0" smtClean="0"/>
                <a:t>y+1</a:t>
              </a:r>
              <a:endParaRPr lang="en-US" sz="1400" dirty="0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3923928" y="4581128"/>
              <a:ext cx="4732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R4</a:t>
              </a:r>
              <a:r>
                <a:rPr lang="en-US" sz="1400" baseline="-25000" dirty="0" smtClean="0"/>
                <a:t>x</a:t>
              </a:r>
              <a:endParaRPr lang="en-US" sz="1400" dirty="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4608004" y="4653136"/>
              <a:ext cx="6110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R4</a:t>
              </a:r>
              <a:r>
                <a:rPr lang="en-US" sz="1400" baseline="-25000" dirty="0" smtClean="0"/>
                <a:t>y+1</a:t>
              </a:r>
              <a:endParaRPr lang="en-US" sz="1400" dirty="0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5220072" y="5769260"/>
              <a:ext cx="6110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R1</a:t>
              </a:r>
              <a:r>
                <a:rPr lang="en-US" sz="1400" baseline="-25000" dirty="0" smtClean="0"/>
                <a:t>y+1</a:t>
              </a:r>
              <a:endParaRPr lang="en-US" sz="1400" baseline="-25000" dirty="0"/>
            </a:p>
          </p:txBody>
        </p:sp>
      </p:grpSp>
      <p:grpSp>
        <p:nvGrpSpPr>
          <p:cNvPr id="5" name="Group 5"/>
          <p:cNvGrpSpPr>
            <a:grpSpLocks noChangeAspect="1"/>
          </p:cNvGrpSpPr>
          <p:nvPr/>
        </p:nvGrpSpPr>
        <p:grpSpPr bwMode="auto">
          <a:xfrm>
            <a:off x="3131307" y="1415749"/>
            <a:ext cx="3911600" cy="1765300"/>
            <a:chOff x="1723" y="1706"/>
            <a:chExt cx="2464" cy="1112"/>
          </a:xfrm>
        </p:grpSpPr>
        <p:sp>
          <p:nvSpPr>
            <p:cNvPr id="1028" name="AutoShape 4"/>
            <p:cNvSpPr>
              <a:spLocks noChangeAspect="1" noChangeArrowheads="1" noTextEdit="1"/>
            </p:cNvSpPr>
            <p:nvPr/>
          </p:nvSpPr>
          <p:spPr bwMode="auto">
            <a:xfrm>
              <a:off x="1723" y="1706"/>
              <a:ext cx="2464" cy="1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0" name="Freeform 6"/>
            <p:cNvSpPr>
              <a:spLocks noEditPoints="1"/>
            </p:cNvSpPr>
            <p:nvPr/>
          </p:nvSpPr>
          <p:spPr bwMode="auto">
            <a:xfrm>
              <a:off x="1732" y="2086"/>
              <a:ext cx="661" cy="692"/>
            </a:xfrm>
            <a:custGeom>
              <a:avLst/>
              <a:gdLst/>
              <a:ahLst/>
              <a:cxnLst>
                <a:cxn ang="0">
                  <a:pos x="0" y="1240"/>
                </a:cxn>
                <a:cxn ang="0">
                  <a:pos x="1184" y="0"/>
                </a:cxn>
                <a:cxn ang="0">
                  <a:pos x="1184" y="0"/>
                </a:cxn>
                <a:cxn ang="0">
                  <a:pos x="1184" y="0"/>
                </a:cxn>
                <a:cxn ang="0">
                  <a:pos x="2368" y="1240"/>
                </a:cxn>
                <a:cxn ang="0">
                  <a:pos x="2368" y="1240"/>
                </a:cxn>
                <a:cxn ang="0">
                  <a:pos x="2368" y="1240"/>
                </a:cxn>
                <a:cxn ang="0">
                  <a:pos x="1184" y="2480"/>
                </a:cxn>
                <a:cxn ang="0">
                  <a:pos x="1184" y="2480"/>
                </a:cxn>
                <a:cxn ang="0">
                  <a:pos x="1184" y="2480"/>
                </a:cxn>
                <a:cxn ang="0">
                  <a:pos x="0" y="1240"/>
                </a:cxn>
                <a:cxn ang="0">
                  <a:pos x="0" y="1240"/>
                </a:cxn>
                <a:cxn ang="0">
                  <a:pos x="300" y="1240"/>
                </a:cxn>
                <a:cxn ang="0">
                  <a:pos x="1184" y="2181"/>
                </a:cxn>
                <a:cxn ang="0">
                  <a:pos x="1184" y="2181"/>
                </a:cxn>
                <a:cxn ang="0">
                  <a:pos x="2069" y="1240"/>
                </a:cxn>
                <a:cxn ang="0">
                  <a:pos x="2069" y="1240"/>
                </a:cxn>
                <a:cxn ang="0">
                  <a:pos x="2069" y="1240"/>
                </a:cxn>
                <a:cxn ang="0">
                  <a:pos x="1184" y="300"/>
                </a:cxn>
                <a:cxn ang="0">
                  <a:pos x="1184" y="300"/>
                </a:cxn>
                <a:cxn ang="0">
                  <a:pos x="1184" y="300"/>
                </a:cxn>
                <a:cxn ang="0">
                  <a:pos x="300" y="1240"/>
                </a:cxn>
                <a:cxn ang="0">
                  <a:pos x="300" y="1240"/>
                </a:cxn>
              </a:cxnLst>
              <a:rect l="0" t="0" r="r" b="b"/>
              <a:pathLst>
                <a:path w="2368" h="2480">
                  <a:moveTo>
                    <a:pt x="0" y="1240"/>
                  </a:moveTo>
                  <a:cubicBezTo>
                    <a:pt x="0" y="556"/>
                    <a:pt x="531" y="0"/>
                    <a:pt x="1184" y="0"/>
                  </a:cubicBezTo>
                  <a:cubicBezTo>
                    <a:pt x="1184" y="0"/>
                    <a:pt x="1184" y="0"/>
                    <a:pt x="1184" y="0"/>
                  </a:cubicBezTo>
                  <a:lnTo>
                    <a:pt x="1184" y="0"/>
                  </a:lnTo>
                  <a:cubicBezTo>
                    <a:pt x="1838" y="0"/>
                    <a:pt x="2368" y="556"/>
                    <a:pt x="2368" y="1240"/>
                  </a:cubicBezTo>
                  <a:cubicBezTo>
                    <a:pt x="2368" y="1240"/>
                    <a:pt x="2368" y="1240"/>
                    <a:pt x="2368" y="1240"/>
                  </a:cubicBezTo>
                  <a:lnTo>
                    <a:pt x="2368" y="1240"/>
                  </a:lnTo>
                  <a:cubicBezTo>
                    <a:pt x="2368" y="1925"/>
                    <a:pt x="1838" y="2480"/>
                    <a:pt x="1184" y="2480"/>
                  </a:cubicBezTo>
                  <a:cubicBezTo>
                    <a:pt x="1184" y="2480"/>
                    <a:pt x="1184" y="2480"/>
                    <a:pt x="1184" y="2480"/>
                  </a:cubicBezTo>
                  <a:lnTo>
                    <a:pt x="1184" y="2480"/>
                  </a:lnTo>
                  <a:cubicBezTo>
                    <a:pt x="531" y="2480"/>
                    <a:pt x="0" y="1925"/>
                    <a:pt x="0" y="1240"/>
                  </a:cubicBezTo>
                  <a:cubicBezTo>
                    <a:pt x="0" y="1240"/>
                    <a:pt x="0" y="1240"/>
                    <a:pt x="0" y="1240"/>
                  </a:cubicBezTo>
                  <a:close/>
                  <a:moveTo>
                    <a:pt x="300" y="1240"/>
                  </a:moveTo>
                  <a:cubicBezTo>
                    <a:pt x="300" y="1760"/>
                    <a:pt x="696" y="2181"/>
                    <a:pt x="1184" y="2181"/>
                  </a:cubicBezTo>
                  <a:lnTo>
                    <a:pt x="1184" y="2181"/>
                  </a:lnTo>
                  <a:cubicBezTo>
                    <a:pt x="1673" y="2181"/>
                    <a:pt x="2069" y="1760"/>
                    <a:pt x="2069" y="1240"/>
                  </a:cubicBezTo>
                  <a:cubicBezTo>
                    <a:pt x="2069" y="1240"/>
                    <a:pt x="2069" y="1240"/>
                    <a:pt x="2069" y="1240"/>
                  </a:cubicBezTo>
                  <a:lnTo>
                    <a:pt x="2069" y="1240"/>
                  </a:lnTo>
                  <a:cubicBezTo>
                    <a:pt x="2069" y="721"/>
                    <a:pt x="1673" y="300"/>
                    <a:pt x="1184" y="300"/>
                  </a:cubicBezTo>
                  <a:cubicBezTo>
                    <a:pt x="1184" y="300"/>
                    <a:pt x="1184" y="300"/>
                    <a:pt x="1184" y="300"/>
                  </a:cubicBezTo>
                  <a:lnTo>
                    <a:pt x="1184" y="300"/>
                  </a:lnTo>
                  <a:cubicBezTo>
                    <a:pt x="696" y="300"/>
                    <a:pt x="300" y="721"/>
                    <a:pt x="300" y="1240"/>
                  </a:cubicBezTo>
                  <a:cubicBezTo>
                    <a:pt x="300" y="1240"/>
                    <a:pt x="300" y="1240"/>
                    <a:pt x="300" y="1240"/>
                  </a:cubicBezTo>
                  <a:close/>
                </a:path>
              </a:pathLst>
            </a:custGeom>
            <a:solidFill>
              <a:srgbClr val="BBE0E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7"/>
            <p:cNvSpPr>
              <a:spLocks noEditPoints="1"/>
            </p:cNvSpPr>
            <p:nvPr/>
          </p:nvSpPr>
          <p:spPr bwMode="auto">
            <a:xfrm>
              <a:off x="1725" y="2079"/>
              <a:ext cx="674" cy="706"/>
            </a:xfrm>
            <a:custGeom>
              <a:avLst/>
              <a:gdLst/>
              <a:ahLst/>
              <a:cxnLst>
                <a:cxn ang="0">
                  <a:pos x="27" y="216"/>
                </a:cxn>
                <a:cxn ang="0">
                  <a:pos x="123" y="81"/>
                </a:cxn>
                <a:cxn ang="0">
                  <a:pos x="269" y="7"/>
                </a:cxn>
                <a:cxn ang="0">
                  <a:pos x="437" y="16"/>
                </a:cxn>
                <a:cxn ang="0">
                  <a:pos x="575" y="103"/>
                </a:cxn>
                <a:cxn ang="0">
                  <a:pos x="659" y="248"/>
                </a:cxn>
                <a:cxn ang="0">
                  <a:pos x="668" y="424"/>
                </a:cxn>
                <a:cxn ang="0">
                  <a:pos x="598" y="577"/>
                </a:cxn>
                <a:cxn ang="0">
                  <a:pos x="469" y="678"/>
                </a:cxn>
                <a:cxn ang="0">
                  <a:pos x="303" y="704"/>
                </a:cxn>
                <a:cxn ang="0">
                  <a:pos x="149" y="646"/>
                </a:cxn>
                <a:cxn ang="0">
                  <a:pos x="41" y="521"/>
                </a:cxn>
                <a:cxn ang="0">
                  <a:pos x="0" y="353"/>
                </a:cxn>
                <a:cxn ang="0">
                  <a:pos x="53" y="514"/>
                </a:cxn>
                <a:cxn ang="0">
                  <a:pos x="156" y="634"/>
                </a:cxn>
                <a:cxn ang="0">
                  <a:pos x="304" y="690"/>
                </a:cxn>
                <a:cxn ang="0">
                  <a:pos x="463" y="666"/>
                </a:cxn>
                <a:cxn ang="0">
                  <a:pos x="587" y="569"/>
                </a:cxn>
                <a:cxn ang="0">
                  <a:pos x="654" y="422"/>
                </a:cxn>
                <a:cxn ang="0">
                  <a:pos x="647" y="252"/>
                </a:cxn>
                <a:cxn ang="0">
                  <a:pos x="566" y="113"/>
                </a:cxn>
                <a:cxn ang="0">
                  <a:pos x="434" y="29"/>
                </a:cxn>
                <a:cxn ang="0">
                  <a:pos x="273" y="20"/>
                </a:cxn>
                <a:cxn ang="0">
                  <a:pos x="132" y="91"/>
                </a:cxn>
                <a:cxn ang="0">
                  <a:pos x="39" y="220"/>
                </a:cxn>
                <a:cxn ang="0">
                  <a:pos x="15" y="387"/>
                </a:cxn>
                <a:cxn ang="0">
                  <a:pos x="117" y="453"/>
                </a:cxn>
                <a:cxn ang="0">
                  <a:pos x="185" y="551"/>
                </a:cxn>
                <a:cxn ang="0">
                  <a:pos x="290" y="604"/>
                </a:cxn>
                <a:cxn ang="0">
                  <a:pos x="409" y="597"/>
                </a:cxn>
                <a:cxn ang="0">
                  <a:pos x="507" y="534"/>
                </a:cxn>
                <a:cxn ang="0">
                  <a:pos x="567" y="429"/>
                </a:cxn>
                <a:cxn ang="0">
                  <a:pos x="573" y="301"/>
                </a:cxn>
                <a:cxn ang="0">
                  <a:pos x="522" y="190"/>
                </a:cxn>
                <a:cxn ang="0">
                  <a:pos x="431" y="117"/>
                </a:cxn>
                <a:cxn ang="0">
                  <a:pos x="313" y="98"/>
                </a:cxn>
                <a:cxn ang="0">
                  <a:pos x="203" y="141"/>
                </a:cxn>
                <a:cxn ang="0">
                  <a:pos x="126" y="231"/>
                </a:cxn>
                <a:cxn ang="0">
                  <a:pos x="97" y="353"/>
                </a:cxn>
                <a:cxn ang="0">
                  <a:pos x="115" y="225"/>
                </a:cxn>
                <a:cxn ang="0">
                  <a:pos x="196" y="130"/>
                </a:cxn>
                <a:cxn ang="0">
                  <a:pos x="312" y="85"/>
                </a:cxn>
                <a:cxn ang="0">
                  <a:pos x="437" y="105"/>
                </a:cxn>
                <a:cxn ang="0">
                  <a:pos x="533" y="182"/>
                </a:cxn>
                <a:cxn ang="0">
                  <a:pos x="586" y="299"/>
                </a:cxn>
                <a:cxn ang="0">
                  <a:pos x="579" y="433"/>
                </a:cxn>
                <a:cxn ang="0">
                  <a:pos x="517" y="543"/>
                </a:cxn>
                <a:cxn ang="0">
                  <a:pos x="413" y="610"/>
                </a:cxn>
                <a:cxn ang="0">
                  <a:pos x="286" y="617"/>
                </a:cxn>
                <a:cxn ang="0">
                  <a:pos x="176" y="560"/>
                </a:cxn>
                <a:cxn ang="0">
                  <a:pos x="104" y="457"/>
                </a:cxn>
                <a:cxn ang="0">
                  <a:pos x="86" y="325"/>
                </a:cxn>
              </a:cxnLst>
              <a:rect l="0" t="0" r="r" b="b"/>
              <a:pathLst>
                <a:path w="674" h="706">
                  <a:moveTo>
                    <a:pt x="0" y="353"/>
                  </a:moveTo>
                  <a:lnTo>
                    <a:pt x="2" y="317"/>
                  </a:lnTo>
                  <a:lnTo>
                    <a:pt x="7" y="282"/>
                  </a:lnTo>
                  <a:lnTo>
                    <a:pt x="15" y="249"/>
                  </a:lnTo>
                  <a:lnTo>
                    <a:pt x="27" y="216"/>
                  </a:lnTo>
                  <a:lnTo>
                    <a:pt x="41" y="185"/>
                  </a:lnTo>
                  <a:lnTo>
                    <a:pt x="58" y="156"/>
                  </a:lnTo>
                  <a:lnTo>
                    <a:pt x="77" y="129"/>
                  </a:lnTo>
                  <a:lnTo>
                    <a:pt x="99" y="104"/>
                  </a:lnTo>
                  <a:lnTo>
                    <a:pt x="123" y="81"/>
                  </a:lnTo>
                  <a:lnTo>
                    <a:pt x="149" y="61"/>
                  </a:lnTo>
                  <a:lnTo>
                    <a:pt x="177" y="43"/>
                  </a:lnTo>
                  <a:lnTo>
                    <a:pt x="206" y="28"/>
                  </a:lnTo>
                  <a:lnTo>
                    <a:pt x="237" y="16"/>
                  </a:lnTo>
                  <a:lnTo>
                    <a:pt x="269" y="7"/>
                  </a:lnTo>
                  <a:lnTo>
                    <a:pt x="303" y="2"/>
                  </a:lnTo>
                  <a:lnTo>
                    <a:pt x="337" y="0"/>
                  </a:lnTo>
                  <a:lnTo>
                    <a:pt x="372" y="2"/>
                  </a:lnTo>
                  <a:lnTo>
                    <a:pt x="405" y="7"/>
                  </a:lnTo>
                  <a:lnTo>
                    <a:pt x="437" y="16"/>
                  </a:lnTo>
                  <a:lnTo>
                    <a:pt x="468" y="28"/>
                  </a:lnTo>
                  <a:lnTo>
                    <a:pt x="498" y="43"/>
                  </a:lnTo>
                  <a:lnTo>
                    <a:pt x="526" y="60"/>
                  </a:lnTo>
                  <a:lnTo>
                    <a:pt x="552" y="81"/>
                  </a:lnTo>
                  <a:lnTo>
                    <a:pt x="575" y="103"/>
                  </a:lnTo>
                  <a:lnTo>
                    <a:pt x="598" y="129"/>
                  </a:lnTo>
                  <a:lnTo>
                    <a:pt x="617" y="155"/>
                  </a:lnTo>
                  <a:lnTo>
                    <a:pt x="634" y="184"/>
                  </a:lnTo>
                  <a:lnTo>
                    <a:pt x="648" y="215"/>
                  </a:lnTo>
                  <a:lnTo>
                    <a:pt x="659" y="248"/>
                  </a:lnTo>
                  <a:lnTo>
                    <a:pt x="668" y="282"/>
                  </a:lnTo>
                  <a:lnTo>
                    <a:pt x="673" y="316"/>
                  </a:lnTo>
                  <a:lnTo>
                    <a:pt x="674" y="352"/>
                  </a:lnTo>
                  <a:lnTo>
                    <a:pt x="673" y="389"/>
                  </a:lnTo>
                  <a:lnTo>
                    <a:pt x="668" y="424"/>
                  </a:lnTo>
                  <a:lnTo>
                    <a:pt x="659" y="457"/>
                  </a:lnTo>
                  <a:lnTo>
                    <a:pt x="648" y="490"/>
                  </a:lnTo>
                  <a:lnTo>
                    <a:pt x="634" y="521"/>
                  </a:lnTo>
                  <a:lnTo>
                    <a:pt x="617" y="550"/>
                  </a:lnTo>
                  <a:lnTo>
                    <a:pt x="598" y="577"/>
                  </a:lnTo>
                  <a:lnTo>
                    <a:pt x="576" y="602"/>
                  </a:lnTo>
                  <a:lnTo>
                    <a:pt x="552" y="625"/>
                  </a:lnTo>
                  <a:lnTo>
                    <a:pt x="526" y="645"/>
                  </a:lnTo>
                  <a:lnTo>
                    <a:pt x="498" y="663"/>
                  </a:lnTo>
                  <a:lnTo>
                    <a:pt x="469" y="678"/>
                  </a:lnTo>
                  <a:lnTo>
                    <a:pt x="438" y="690"/>
                  </a:lnTo>
                  <a:lnTo>
                    <a:pt x="406" y="699"/>
                  </a:lnTo>
                  <a:lnTo>
                    <a:pt x="372" y="704"/>
                  </a:lnTo>
                  <a:lnTo>
                    <a:pt x="338" y="706"/>
                  </a:lnTo>
                  <a:lnTo>
                    <a:pt x="303" y="704"/>
                  </a:lnTo>
                  <a:lnTo>
                    <a:pt x="270" y="699"/>
                  </a:lnTo>
                  <a:lnTo>
                    <a:pt x="237" y="690"/>
                  </a:lnTo>
                  <a:lnTo>
                    <a:pt x="207" y="678"/>
                  </a:lnTo>
                  <a:lnTo>
                    <a:pt x="177" y="663"/>
                  </a:lnTo>
                  <a:lnTo>
                    <a:pt x="149" y="646"/>
                  </a:lnTo>
                  <a:lnTo>
                    <a:pt x="123" y="625"/>
                  </a:lnTo>
                  <a:lnTo>
                    <a:pt x="99" y="603"/>
                  </a:lnTo>
                  <a:lnTo>
                    <a:pt x="78" y="577"/>
                  </a:lnTo>
                  <a:lnTo>
                    <a:pt x="58" y="550"/>
                  </a:lnTo>
                  <a:lnTo>
                    <a:pt x="41" y="521"/>
                  </a:lnTo>
                  <a:lnTo>
                    <a:pt x="27" y="491"/>
                  </a:lnTo>
                  <a:lnTo>
                    <a:pt x="16" y="458"/>
                  </a:lnTo>
                  <a:lnTo>
                    <a:pt x="7" y="424"/>
                  </a:lnTo>
                  <a:lnTo>
                    <a:pt x="2" y="389"/>
                  </a:lnTo>
                  <a:lnTo>
                    <a:pt x="0" y="353"/>
                  </a:lnTo>
                  <a:close/>
                  <a:moveTo>
                    <a:pt x="15" y="387"/>
                  </a:moveTo>
                  <a:lnTo>
                    <a:pt x="20" y="421"/>
                  </a:lnTo>
                  <a:lnTo>
                    <a:pt x="28" y="454"/>
                  </a:lnTo>
                  <a:lnTo>
                    <a:pt x="39" y="485"/>
                  </a:lnTo>
                  <a:lnTo>
                    <a:pt x="53" y="514"/>
                  </a:lnTo>
                  <a:lnTo>
                    <a:pt x="69" y="542"/>
                  </a:lnTo>
                  <a:lnTo>
                    <a:pt x="88" y="569"/>
                  </a:lnTo>
                  <a:lnTo>
                    <a:pt x="108" y="593"/>
                  </a:lnTo>
                  <a:lnTo>
                    <a:pt x="131" y="615"/>
                  </a:lnTo>
                  <a:lnTo>
                    <a:pt x="156" y="634"/>
                  </a:lnTo>
                  <a:lnTo>
                    <a:pt x="183" y="651"/>
                  </a:lnTo>
                  <a:lnTo>
                    <a:pt x="211" y="666"/>
                  </a:lnTo>
                  <a:lnTo>
                    <a:pt x="241" y="677"/>
                  </a:lnTo>
                  <a:lnTo>
                    <a:pt x="272" y="685"/>
                  </a:lnTo>
                  <a:lnTo>
                    <a:pt x="304" y="690"/>
                  </a:lnTo>
                  <a:lnTo>
                    <a:pt x="337" y="692"/>
                  </a:lnTo>
                  <a:lnTo>
                    <a:pt x="370" y="691"/>
                  </a:lnTo>
                  <a:lnTo>
                    <a:pt x="402" y="685"/>
                  </a:lnTo>
                  <a:lnTo>
                    <a:pt x="433" y="677"/>
                  </a:lnTo>
                  <a:lnTo>
                    <a:pt x="463" y="666"/>
                  </a:lnTo>
                  <a:lnTo>
                    <a:pt x="491" y="651"/>
                  </a:lnTo>
                  <a:lnTo>
                    <a:pt x="518" y="635"/>
                  </a:lnTo>
                  <a:lnTo>
                    <a:pt x="543" y="615"/>
                  </a:lnTo>
                  <a:lnTo>
                    <a:pt x="566" y="593"/>
                  </a:lnTo>
                  <a:lnTo>
                    <a:pt x="587" y="569"/>
                  </a:lnTo>
                  <a:lnTo>
                    <a:pt x="606" y="543"/>
                  </a:lnTo>
                  <a:lnTo>
                    <a:pt x="622" y="515"/>
                  </a:lnTo>
                  <a:lnTo>
                    <a:pt x="635" y="486"/>
                  </a:lnTo>
                  <a:lnTo>
                    <a:pt x="646" y="454"/>
                  </a:lnTo>
                  <a:lnTo>
                    <a:pt x="654" y="422"/>
                  </a:lnTo>
                  <a:lnTo>
                    <a:pt x="659" y="388"/>
                  </a:lnTo>
                  <a:lnTo>
                    <a:pt x="661" y="353"/>
                  </a:lnTo>
                  <a:lnTo>
                    <a:pt x="659" y="318"/>
                  </a:lnTo>
                  <a:lnTo>
                    <a:pt x="654" y="285"/>
                  </a:lnTo>
                  <a:lnTo>
                    <a:pt x="647" y="252"/>
                  </a:lnTo>
                  <a:lnTo>
                    <a:pt x="636" y="221"/>
                  </a:lnTo>
                  <a:lnTo>
                    <a:pt x="622" y="191"/>
                  </a:lnTo>
                  <a:lnTo>
                    <a:pt x="606" y="163"/>
                  </a:lnTo>
                  <a:lnTo>
                    <a:pt x="587" y="137"/>
                  </a:lnTo>
                  <a:lnTo>
                    <a:pt x="566" y="113"/>
                  </a:lnTo>
                  <a:lnTo>
                    <a:pt x="543" y="91"/>
                  </a:lnTo>
                  <a:lnTo>
                    <a:pt x="519" y="72"/>
                  </a:lnTo>
                  <a:lnTo>
                    <a:pt x="492" y="55"/>
                  </a:lnTo>
                  <a:lnTo>
                    <a:pt x="464" y="40"/>
                  </a:lnTo>
                  <a:lnTo>
                    <a:pt x="434" y="29"/>
                  </a:lnTo>
                  <a:lnTo>
                    <a:pt x="403" y="20"/>
                  </a:lnTo>
                  <a:lnTo>
                    <a:pt x="371" y="15"/>
                  </a:lnTo>
                  <a:lnTo>
                    <a:pt x="338" y="13"/>
                  </a:lnTo>
                  <a:lnTo>
                    <a:pt x="305" y="15"/>
                  </a:lnTo>
                  <a:lnTo>
                    <a:pt x="273" y="20"/>
                  </a:lnTo>
                  <a:lnTo>
                    <a:pt x="242" y="29"/>
                  </a:lnTo>
                  <a:lnTo>
                    <a:pt x="212" y="40"/>
                  </a:lnTo>
                  <a:lnTo>
                    <a:pt x="184" y="54"/>
                  </a:lnTo>
                  <a:lnTo>
                    <a:pt x="157" y="71"/>
                  </a:lnTo>
                  <a:lnTo>
                    <a:pt x="132" y="91"/>
                  </a:lnTo>
                  <a:lnTo>
                    <a:pt x="109" y="113"/>
                  </a:lnTo>
                  <a:lnTo>
                    <a:pt x="88" y="137"/>
                  </a:lnTo>
                  <a:lnTo>
                    <a:pt x="69" y="163"/>
                  </a:lnTo>
                  <a:lnTo>
                    <a:pt x="53" y="191"/>
                  </a:lnTo>
                  <a:lnTo>
                    <a:pt x="39" y="220"/>
                  </a:lnTo>
                  <a:lnTo>
                    <a:pt x="28" y="252"/>
                  </a:lnTo>
                  <a:lnTo>
                    <a:pt x="20" y="284"/>
                  </a:lnTo>
                  <a:lnTo>
                    <a:pt x="15" y="318"/>
                  </a:lnTo>
                  <a:lnTo>
                    <a:pt x="14" y="352"/>
                  </a:lnTo>
                  <a:lnTo>
                    <a:pt x="15" y="387"/>
                  </a:lnTo>
                  <a:close/>
                  <a:moveTo>
                    <a:pt x="97" y="353"/>
                  </a:moveTo>
                  <a:lnTo>
                    <a:pt x="99" y="379"/>
                  </a:lnTo>
                  <a:lnTo>
                    <a:pt x="102" y="405"/>
                  </a:lnTo>
                  <a:lnTo>
                    <a:pt x="108" y="429"/>
                  </a:lnTo>
                  <a:lnTo>
                    <a:pt x="117" y="453"/>
                  </a:lnTo>
                  <a:lnTo>
                    <a:pt x="127" y="476"/>
                  </a:lnTo>
                  <a:lnTo>
                    <a:pt x="139" y="496"/>
                  </a:lnTo>
                  <a:lnTo>
                    <a:pt x="153" y="516"/>
                  </a:lnTo>
                  <a:lnTo>
                    <a:pt x="168" y="534"/>
                  </a:lnTo>
                  <a:lnTo>
                    <a:pt x="185" y="551"/>
                  </a:lnTo>
                  <a:lnTo>
                    <a:pt x="204" y="565"/>
                  </a:lnTo>
                  <a:lnTo>
                    <a:pt x="223" y="578"/>
                  </a:lnTo>
                  <a:lnTo>
                    <a:pt x="245" y="589"/>
                  </a:lnTo>
                  <a:lnTo>
                    <a:pt x="266" y="598"/>
                  </a:lnTo>
                  <a:lnTo>
                    <a:pt x="290" y="604"/>
                  </a:lnTo>
                  <a:lnTo>
                    <a:pt x="313" y="608"/>
                  </a:lnTo>
                  <a:lnTo>
                    <a:pt x="338" y="609"/>
                  </a:lnTo>
                  <a:lnTo>
                    <a:pt x="362" y="608"/>
                  </a:lnTo>
                  <a:lnTo>
                    <a:pt x="386" y="604"/>
                  </a:lnTo>
                  <a:lnTo>
                    <a:pt x="409" y="597"/>
                  </a:lnTo>
                  <a:lnTo>
                    <a:pt x="431" y="589"/>
                  </a:lnTo>
                  <a:lnTo>
                    <a:pt x="452" y="578"/>
                  </a:lnTo>
                  <a:lnTo>
                    <a:pt x="472" y="565"/>
                  </a:lnTo>
                  <a:lnTo>
                    <a:pt x="490" y="550"/>
                  </a:lnTo>
                  <a:lnTo>
                    <a:pt x="507" y="534"/>
                  </a:lnTo>
                  <a:lnTo>
                    <a:pt x="523" y="516"/>
                  </a:lnTo>
                  <a:lnTo>
                    <a:pt x="537" y="496"/>
                  </a:lnTo>
                  <a:lnTo>
                    <a:pt x="549" y="475"/>
                  </a:lnTo>
                  <a:lnTo>
                    <a:pt x="559" y="452"/>
                  </a:lnTo>
                  <a:lnTo>
                    <a:pt x="567" y="429"/>
                  </a:lnTo>
                  <a:lnTo>
                    <a:pt x="573" y="404"/>
                  </a:lnTo>
                  <a:lnTo>
                    <a:pt x="576" y="379"/>
                  </a:lnTo>
                  <a:lnTo>
                    <a:pt x="577" y="352"/>
                  </a:lnTo>
                  <a:lnTo>
                    <a:pt x="576" y="326"/>
                  </a:lnTo>
                  <a:lnTo>
                    <a:pt x="573" y="301"/>
                  </a:lnTo>
                  <a:lnTo>
                    <a:pt x="567" y="277"/>
                  </a:lnTo>
                  <a:lnTo>
                    <a:pt x="558" y="253"/>
                  </a:lnTo>
                  <a:lnTo>
                    <a:pt x="548" y="230"/>
                  </a:lnTo>
                  <a:lnTo>
                    <a:pt x="536" y="210"/>
                  </a:lnTo>
                  <a:lnTo>
                    <a:pt x="522" y="190"/>
                  </a:lnTo>
                  <a:lnTo>
                    <a:pt x="507" y="172"/>
                  </a:lnTo>
                  <a:lnTo>
                    <a:pt x="490" y="155"/>
                  </a:lnTo>
                  <a:lnTo>
                    <a:pt x="471" y="141"/>
                  </a:lnTo>
                  <a:lnTo>
                    <a:pt x="451" y="128"/>
                  </a:lnTo>
                  <a:lnTo>
                    <a:pt x="431" y="117"/>
                  </a:lnTo>
                  <a:lnTo>
                    <a:pt x="408" y="108"/>
                  </a:lnTo>
                  <a:lnTo>
                    <a:pt x="385" y="102"/>
                  </a:lnTo>
                  <a:lnTo>
                    <a:pt x="362" y="98"/>
                  </a:lnTo>
                  <a:lnTo>
                    <a:pt x="337" y="97"/>
                  </a:lnTo>
                  <a:lnTo>
                    <a:pt x="313" y="98"/>
                  </a:lnTo>
                  <a:lnTo>
                    <a:pt x="289" y="102"/>
                  </a:lnTo>
                  <a:lnTo>
                    <a:pt x="266" y="109"/>
                  </a:lnTo>
                  <a:lnTo>
                    <a:pt x="244" y="117"/>
                  </a:lnTo>
                  <a:lnTo>
                    <a:pt x="223" y="128"/>
                  </a:lnTo>
                  <a:lnTo>
                    <a:pt x="203" y="141"/>
                  </a:lnTo>
                  <a:lnTo>
                    <a:pt x="185" y="156"/>
                  </a:lnTo>
                  <a:lnTo>
                    <a:pt x="168" y="172"/>
                  </a:lnTo>
                  <a:lnTo>
                    <a:pt x="152" y="190"/>
                  </a:lnTo>
                  <a:lnTo>
                    <a:pt x="138" y="210"/>
                  </a:lnTo>
                  <a:lnTo>
                    <a:pt x="126" y="231"/>
                  </a:lnTo>
                  <a:lnTo>
                    <a:pt x="116" y="253"/>
                  </a:lnTo>
                  <a:lnTo>
                    <a:pt x="108" y="277"/>
                  </a:lnTo>
                  <a:lnTo>
                    <a:pt x="102" y="302"/>
                  </a:lnTo>
                  <a:lnTo>
                    <a:pt x="99" y="327"/>
                  </a:lnTo>
                  <a:lnTo>
                    <a:pt x="97" y="353"/>
                  </a:lnTo>
                  <a:close/>
                  <a:moveTo>
                    <a:pt x="86" y="325"/>
                  </a:moveTo>
                  <a:lnTo>
                    <a:pt x="89" y="299"/>
                  </a:lnTo>
                  <a:lnTo>
                    <a:pt x="96" y="273"/>
                  </a:lnTo>
                  <a:lnTo>
                    <a:pt x="104" y="248"/>
                  </a:lnTo>
                  <a:lnTo>
                    <a:pt x="115" y="225"/>
                  </a:lnTo>
                  <a:lnTo>
                    <a:pt x="127" y="202"/>
                  </a:lnTo>
                  <a:lnTo>
                    <a:pt x="142" y="182"/>
                  </a:lnTo>
                  <a:lnTo>
                    <a:pt x="158" y="162"/>
                  </a:lnTo>
                  <a:lnTo>
                    <a:pt x="177" y="145"/>
                  </a:lnTo>
                  <a:lnTo>
                    <a:pt x="196" y="130"/>
                  </a:lnTo>
                  <a:lnTo>
                    <a:pt x="217" y="116"/>
                  </a:lnTo>
                  <a:lnTo>
                    <a:pt x="239" y="105"/>
                  </a:lnTo>
                  <a:lnTo>
                    <a:pt x="262" y="96"/>
                  </a:lnTo>
                  <a:lnTo>
                    <a:pt x="287" y="89"/>
                  </a:lnTo>
                  <a:lnTo>
                    <a:pt x="312" y="85"/>
                  </a:lnTo>
                  <a:lnTo>
                    <a:pt x="338" y="84"/>
                  </a:lnTo>
                  <a:lnTo>
                    <a:pt x="364" y="85"/>
                  </a:lnTo>
                  <a:lnTo>
                    <a:pt x="389" y="89"/>
                  </a:lnTo>
                  <a:lnTo>
                    <a:pt x="413" y="96"/>
                  </a:lnTo>
                  <a:lnTo>
                    <a:pt x="437" y="105"/>
                  </a:lnTo>
                  <a:lnTo>
                    <a:pt x="459" y="116"/>
                  </a:lnTo>
                  <a:lnTo>
                    <a:pt x="480" y="130"/>
                  </a:lnTo>
                  <a:lnTo>
                    <a:pt x="499" y="146"/>
                  </a:lnTo>
                  <a:lnTo>
                    <a:pt x="517" y="163"/>
                  </a:lnTo>
                  <a:lnTo>
                    <a:pt x="533" y="182"/>
                  </a:lnTo>
                  <a:lnTo>
                    <a:pt x="548" y="203"/>
                  </a:lnTo>
                  <a:lnTo>
                    <a:pt x="560" y="225"/>
                  </a:lnTo>
                  <a:lnTo>
                    <a:pt x="571" y="249"/>
                  </a:lnTo>
                  <a:lnTo>
                    <a:pt x="580" y="273"/>
                  </a:lnTo>
                  <a:lnTo>
                    <a:pt x="586" y="299"/>
                  </a:lnTo>
                  <a:lnTo>
                    <a:pt x="589" y="326"/>
                  </a:lnTo>
                  <a:lnTo>
                    <a:pt x="591" y="353"/>
                  </a:lnTo>
                  <a:lnTo>
                    <a:pt x="589" y="381"/>
                  </a:lnTo>
                  <a:lnTo>
                    <a:pt x="586" y="407"/>
                  </a:lnTo>
                  <a:lnTo>
                    <a:pt x="579" y="433"/>
                  </a:lnTo>
                  <a:lnTo>
                    <a:pt x="571" y="458"/>
                  </a:lnTo>
                  <a:lnTo>
                    <a:pt x="560" y="481"/>
                  </a:lnTo>
                  <a:lnTo>
                    <a:pt x="548" y="503"/>
                  </a:lnTo>
                  <a:lnTo>
                    <a:pt x="533" y="524"/>
                  </a:lnTo>
                  <a:lnTo>
                    <a:pt x="517" y="543"/>
                  </a:lnTo>
                  <a:lnTo>
                    <a:pt x="498" y="561"/>
                  </a:lnTo>
                  <a:lnTo>
                    <a:pt x="479" y="576"/>
                  </a:lnTo>
                  <a:lnTo>
                    <a:pt x="458" y="590"/>
                  </a:lnTo>
                  <a:lnTo>
                    <a:pt x="436" y="601"/>
                  </a:lnTo>
                  <a:lnTo>
                    <a:pt x="413" y="610"/>
                  </a:lnTo>
                  <a:lnTo>
                    <a:pt x="388" y="617"/>
                  </a:lnTo>
                  <a:lnTo>
                    <a:pt x="363" y="621"/>
                  </a:lnTo>
                  <a:lnTo>
                    <a:pt x="337" y="622"/>
                  </a:lnTo>
                  <a:lnTo>
                    <a:pt x="311" y="621"/>
                  </a:lnTo>
                  <a:lnTo>
                    <a:pt x="286" y="617"/>
                  </a:lnTo>
                  <a:lnTo>
                    <a:pt x="262" y="610"/>
                  </a:lnTo>
                  <a:lnTo>
                    <a:pt x="238" y="601"/>
                  </a:lnTo>
                  <a:lnTo>
                    <a:pt x="216" y="589"/>
                  </a:lnTo>
                  <a:lnTo>
                    <a:pt x="196" y="576"/>
                  </a:lnTo>
                  <a:lnTo>
                    <a:pt x="176" y="560"/>
                  </a:lnTo>
                  <a:lnTo>
                    <a:pt x="158" y="543"/>
                  </a:lnTo>
                  <a:lnTo>
                    <a:pt x="142" y="524"/>
                  </a:lnTo>
                  <a:lnTo>
                    <a:pt x="127" y="503"/>
                  </a:lnTo>
                  <a:lnTo>
                    <a:pt x="115" y="481"/>
                  </a:lnTo>
                  <a:lnTo>
                    <a:pt x="104" y="457"/>
                  </a:lnTo>
                  <a:lnTo>
                    <a:pt x="95" y="433"/>
                  </a:lnTo>
                  <a:lnTo>
                    <a:pt x="89" y="407"/>
                  </a:lnTo>
                  <a:lnTo>
                    <a:pt x="86" y="380"/>
                  </a:lnTo>
                  <a:lnTo>
                    <a:pt x="84" y="352"/>
                  </a:lnTo>
                  <a:lnTo>
                    <a:pt x="86" y="325"/>
                  </a:lnTo>
                  <a:close/>
                </a:path>
              </a:pathLst>
            </a:custGeom>
            <a:solidFill>
              <a:srgbClr val="89A4A7"/>
            </a:solidFill>
            <a:ln w="0" cap="flat">
              <a:solidFill>
                <a:srgbClr val="89A4A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 noEditPoints="1"/>
            </p:cNvSpPr>
            <p:nvPr/>
          </p:nvSpPr>
          <p:spPr bwMode="auto">
            <a:xfrm>
              <a:off x="3522" y="2117"/>
              <a:ext cx="656" cy="692"/>
            </a:xfrm>
            <a:custGeom>
              <a:avLst/>
              <a:gdLst/>
              <a:ahLst/>
              <a:cxnLst>
                <a:cxn ang="0">
                  <a:pos x="0" y="1240"/>
                </a:cxn>
                <a:cxn ang="0">
                  <a:pos x="1176" y="0"/>
                </a:cxn>
                <a:cxn ang="0">
                  <a:pos x="1176" y="0"/>
                </a:cxn>
                <a:cxn ang="0">
                  <a:pos x="1176" y="0"/>
                </a:cxn>
                <a:cxn ang="0">
                  <a:pos x="2352" y="1240"/>
                </a:cxn>
                <a:cxn ang="0">
                  <a:pos x="2352" y="1240"/>
                </a:cxn>
                <a:cxn ang="0">
                  <a:pos x="2352" y="1240"/>
                </a:cxn>
                <a:cxn ang="0">
                  <a:pos x="1176" y="2480"/>
                </a:cxn>
                <a:cxn ang="0">
                  <a:pos x="1176" y="2480"/>
                </a:cxn>
                <a:cxn ang="0">
                  <a:pos x="1176" y="2480"/>
                </a:cxn>
                <a:cxn ang="0">
                  <a:pos x="0" y="1240"/>
                </a:cxn>
                <a:cxn ang="0">
                  <a:pos x="0" y="1240"/>
                </a:cxn>
                <a:cxn ang="0">
                  <a:pos x="298" y="1240"/>
                </a:cxn>
                <a:cxn ang="0">
                  <a:pos x="1176" y="2183"/>
                </a:cxn>
                <a:cxn ang="0">
                  <a:pos x="1176" y="2183"/>
                </a:cxn>
                <a:cxn ang="0">
                  <a:pos x="2055" y="1240"/>
                </a:cxn>
                <a:cxn ang="0">
                  <a:pos x="2055" y="1240"/>
                </a:cxn>
                <a:cxn ang="0">
                  <a:pos x="2055" y="1240"/>
                </a:cxn>
                <a:cxn ang="0">
                  <a:pos x="1176" y="298"/>
                </a:cxn>
                <a:cxn ang="0">
                  <a:pos x="1176" y="298"/>
                </a:cxn>
                <a:cxn ang="0">
                  <a:pos x="1176" y="298"/>
                </a:cxn>
                <a:cxn ang="0">
                  <a:pos x="298" y="1240"/>
                </a:cxn>
                <a:cxn ang="0">
                  <a:pos x="298" y="1240"/>
                </a:cxn>
              </a:cxnLst>
              <a:rect l="0" t="0" r="r" b="b"/>
              <a:pathLst>
                <a:path w="2352" h="2480">
                  <a:moveTo>
                    <a:pt x="0" y="1240"/>
                  </a:moveTo>
                  <a:cubicBezTo>
                    <a:pt x="0" y="556"/>
                    <a:pt x="527" y="0"/>
                    <a:pt x="1176" y="0"/>
                  </a:cubicBezTo>
                  <a:cubicBezTo>
                    <a:pt x="1176" y="0"/>
                    <a:pt x="1176" y="0"/>
                    <a:pt x="1176" y="0"/>
                  </a:cubicBezTo>
                  <a:lnTo>
                    <a:pt x="1176" y="0"/>
                  </a:lnTo>
                  <a:cubicBezTo>
                    <a:pt x="1826" y="0"/>
                    <a:pt x="2352" y="556"/>
                    <a:pt x="2352" y="1240"/>
                  </a:cubicBezTo>
                  <a:cubicBezTo>
                    <a:pt x="2352" y="1240"/>
                    <a:pt x="2352" y="1240"/>
                    <a:pt x="2352" y="1240"/>
                  </a:cubicBezTo>
                  <a:lnTo>
                    <a:pt x="2352" y="1240"/>
                  </a:lnTo>
                  <a:cubicBezTo>
                    <a:pt x="2352" y="1925"/>
                    <a:pt x="1826" y="2480"/>
                    <a:pt x="1176" y="2480"/>
                  </a:cubicBezTo>
                  <a:cubicBezTo>
                    <a:pt x="1176" y="2480"/>
                    <a:pt x="1176" y="2480"/>
                    <a:pt x="1176" y="2480"/>
                  </a:cubicBezTo>
                  <a:lnTo>
                    <a:pt x="1176" y="2480"/>
                  </a:lnTo>
                  <a:cubicBezTo>
                    <a:pt x="527" y="2480"/>
                    <a:pt x="0" y="1925"/>
                    <a:pt x="0" y="1240"/>
                  </a:cubicBezTo>
                  <a:cubicBezTo>
                    <a:pt x="0" y="1240"/>
                    <a:pt x="0" y="1240"/>
                    <a:pt x="0" y="1240"/>
                  </a:cubicBezTo>
                  <a:close/>
                  <a:moveTo>
                    <a:pt x="298" y="1240"/>
                  </a:moveTo>
                  <a:cubicBezTo>
                    <a:pt x="298" y="1761"/>
                    <a:pt x="691" y="2183"/>
                    <a:pt x="1176" y="2183"/>
                  </a:cubicBezTo>
                  <a:lnTo>
                    <a:pt x="1176" y="2183"/>
                  </a:lnTo>
                  <a:cubicBezTo>
                    <a:pt x="1662" y="2183"/>
                    <a:pt x="2055" y="1761"/>
                    <a:pt x="2055" y="1240"/>
                  </a:cubicBezTo>
                  <a:cubicBezTo>
                    <a:pt x="2055" y="1240"/>
                    <a:pt x="2055" y="1240"/>
                    <a:pt x="2055" y="1240"/>
                  </a:cubicBezTo>
                  <a:lnTo>
                    <a:pt x="2055" y="1240"/>
                  </a:lnTo>
                  <a:cubicBezTo>
                    <a:pt x="2055" y="720"/>
                    <a:pt x="1662" y="298"/>
                    <a:pt x="1176" y="298"/>
                  </a:cubicBezTo>
                  <a:cubicBezTo>
                    <a:pt x="1176" y="298"/>
                    <a:pt x="1176" y="298"/>
                    <a:pt x="1176" y="298"/>
                  </a:cubicBezTo>
                  <a:lnTo>
                    <a:pt x="1176" y="298"/>
                  </a:lnTo>
                  <a:cubicBezTo>
                    <a:pt x="691" y="298"/>
                    <a:pt x="298" y="720"/>
                    <a:pt x="298" y="1240"/>
                  </a:cubicBezTo>
                  <a:cubicBezTo>
                    <a:pt x="298" y="1240"/>
                    <a:pt x="298" y="1240"/>
                    <a:pt x="298" y="1240"/>
                  </a:cubicBezTo>
                  <a:close/>
                </a:path>
              </a:pathLst>
            </a:custGeom>
            <a:solidFill>
              <a:srgbClr val="BBE0E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 noEditPoints="1"/>
            </p:cNvSpPr>
            <p:nvPr/>
          </p:nvSpPr>
          <p:spPr bwMode="auto">
            <a:xfrm>
              <a:off x="3515" y="2110"/>
              <a:ext cx="670" cy="706"/>
            </a:xfrm>
            <a:custGeom>
              <a:avLst/>
              <a:gdLst/>
              <a:ahLst/>
              <a:cxnLst>
                <a:cxn ang="0">
                  <a:pos x="26" y="216"/>
                </a:cxn>
                <a:cxn ang="0">
                  <a:pos x="122" y="81"/>
                </a:cxn>
                <a:cxn ang="0">
                  <a:pos x="267" y="7"/>
                </a:cxn>
                <a:cxn ang="0">
                  <a:pos x="435" y="16"/>
                </a:cxn>
                <a:cxn ang="0">
                  <a:pos x="572" y="104"/>
                </a:cxn>
                <a:cxn ang="0">
                  <a:pos x="655" y="248"/>
                </a:cxn>
                <a:cxn ang="0">
                  <a:pos x="663" y="424"/>
                </a:cxn>
                <a:cxn ang="0">
                  <a:pos x="594" y="577"/>
                </a:cxn>
                <a:cxn ang="0">
                  <a:pos x="466" y="678"/>
                </a:cxn>
                <a:cxn ang="0">
                  <a:pos x="301" y="704"/>
                </a:cxn>
                <a:cxn ang="0">
                  <a:pos x="148" y="646"/>
                </a:cxn>
                <a:cxn ang="0">
                  <a:pos x="41" y="521"/>
                </a:cxn>
                <a:cxn ang="0">
                  <a:pos x="0" y="354"/>
                </a:cxn>
                <a:cxn ang="0">
                  <a:pos x="52" y="515"/>
                </a:cxn>
                <a:cxn ang="0">
                  <a:pos x="155" y="634"/>
                </a:cxn>
                <a:cxn ang="0">
                  <a:pos x="302" y="691"/>
                </a:cxn>
                <a:cxn ang="0">
                  <a:pos x="460" y="666"/>
                </a:cxn>
                <a:cxn ang="0">
                  <a:pos x="583" y="570"/>
                </a:cxn>
                <a:cxn ang="0">
                  <a:pos x="650" y="422"/>
                </a:cxn>
                <a:cxn ang="0">
                  <a:pos x="642" y="253"/>
                </a:cxn>
                <a:cxn ang="0">
                  <a:pos x="563" y="113"/>
                </a:cxn>
                <a:cxn ang="0">
                  <a:pos x="431" y="29"/>
                </a:cxn>
                <a:cxn ang="0">
                  <a:pos x="271" y="21"/>
                </a:cxn>
                <a:cxn ang="0">
                  <a:pos x="131" y="91"/>
                </a:cxn>
                <a:cxn ang="0">
                  <a:pos x="39" y="221"/>
                </a:cxn>
                <a:cxn ang="0">
                  <a:pos x="15" y="388"/>
                </a:cxn>
                <a:cxn ang="0">
                  <a:pos x="116" y="453"/>
                </a:cxn>
                <a:cxn ang="0">
                  <a:pos x="184" y="551"/>
                </a:cxn>
                <a:cxn ang="0">
                  <a:pos x="288" y="604"/>
                </a:cxn>
                <a:cxn ang="0">
                  <a:pos x="406" y="598"/>
                </a:cxn>
                <a:cxn ang="0">
                  <a:pos x="504" y="534"/>
                </a:cxn>
                <a:cxn ang="0">
                  <a:pos x="563" y="429"/>
                </a:cxn>
                <a:cxn ang="0">
                  <a:pos x="569" y="301"/>
                </a:cxn>
                <a:cxn ang="0">
                  <a:pos x="519" y="190"/>
                </a:cxn>
                <a:cxn ang="0">
                  <a:pos x="427" y="117"/>
                </a:cxn>
                <a:cxn ang="0">
                  <a:pos x="310" y="98"/>
                </a:cxn>
                <a:cxn ang="0">
                  <a:pos x="202" y="141"/>
                </a:cxn>
                <a:cxn ang="0">
                  <a:pos x="125" y="231"/>
                </a:cxn>
                <a:cxn ang="0">
                  <a:pos x="97" y="354"/>
                </a:cxn>
                <a:cxn ang="0">
                  <a:pos x="114" y="225"/>
                </a:cxn>
                <a:cxn ang="0">
                  <a:pos x="194" y="129"/>
                </a:cxn>
                <a:cxn ang="0">
                  <a:pos x="310" y="85"/>
                </a:cxn>
                <a:cxn ang="0">
                  <a:pos x="434" y="105"/>
                </a:cxn>
                <a:cxn ang="0">
                  <a:pos x="530" y="182"/>
                </a:cxn>
                <a:cxn ang="0">
                  <a:pos x="582" y="299"/>
                </a:cxn>
                <a:cxn ang="0">
                  <a:pos x="576" y="433"/>
                </a:cxn>
                <a:cxn ang="0">
                  <a:pos x="513" y="544"/>
                </a:cxn>
                <a:cxn ang="0">
                  <a:pos x="410" y="611"/>
                </a:cxn>
                <a:cxn ang="0">
                  <a:pos x="284" y="618"/>
                </a:cxn>
                <a:cxn ang="0">
                  <a:pos x="175" y="561"/>
                </a:cxn>
                <a:cxn ang="0">
                  <a:pos x="103" y="458"/>
                </a:cxn>
                <a:cxn ang="0">
                  <a:pos x="85" y="325"/>
                </a:cxn>
              </a:cxnLst>
              <a:rect l="0" t="0" r="r" b="b"/>
              <a:pathLst>
                <a:path w="670" h="706">
                  <a:moveTo>
                    <a:pt x="0" y="354"/>
                  </a:moveTo>
                  <a:lnTo>
                    <a:pt x="2" y="317"/>
                  </a:lnTo>
                  <a:lnTo>
                    <a:pt x="7" y="282"/>
                  </a:lnTo>
                  <a:lnTo>
                    <a:pt x="15" y="249"/>
                  </a:lnTo>
                  <a:lnTo>
                    <a:pt x="26" y="216"/>
                  </a:lnTo>
                  <a:lnTo>
                    <a:pt x="41" y="185"/>
                  </a:lnTo>
                  <a:lnTo>
                    <a:pt x="57" y="156"/>
                  </a:lnTo>
                  <a:lnTo>
                    <a:pt x="77" y="129"/>
                  </a:lnTo>
                  <a:lnTo>
                    <a:pt x="98" y="104"/>
                  </a:lnTo>
                  <a:lnTo>
                    <a:pt x="122" y="81"/>
                  </a:lnTo>
                  <a:lnTo>
                    <a:pt x="148" y="61"/>
                  </a:lnTo>
                  <a:lnTo>
                    <a:pt x="175" y="43"/>
                  </a:lnTo>
                  <a:lnTo>
                    <a:pt x="204" y="28"/>
                  </a:lnTo>
                  <a:lnTo>
                    <a:pt x="235" y="16"/>
                  </a:lnTo>
                  <a:lnTo>
                    <a:pt x="267" y="7"/>
                  </a:lnTo>
                  <a:lnTo>
                    <a:pt x="301" y="2"/>
                  </a:lnTo>
                  <a:lnTo>
                    <a:pt x="335" y="0"/>
                  </a:lnTo>
                  <a:lnTo>
                    <a:pt x="369" y="2"/>
                  </a:lnTo>
                  <a:lnTo>
                    <a:pt x="402" y="7"/>
                  </a:lnTo>
                  <a:lnTo>
                    <a:pt x="435" y="16"/>
                  </a:lnTo>
                  <a:lnTo>
                    <a:pt x="465" y="28"/>
                  </a:lnTo>
                  <a:lnTo>
                    <a:pt x="495" y="43"/>
                  </a:lnTo>
                  <a:lnTo>
                    <a:pt x="522" y="60"/>
                  </a:lnTo>
                  <a:lnTo>
                    <a:pt x="548" y="81"/>
                  </a:lnTo>
                  <a:lnTo>
                    <a:pt x="572" y="104"/>
                  </a:lnTo>
                  <a:lnTo>
                    <a:pt x="594" y="129"/>
                  </a:lnTo>
                  <a:lnTo>
                    <a:pt x="613" y="156"/>
                  </a:lnTo>
                  <a:lnTo>
                    <a:pt x="629" y="185"/>
                  </a:lnTo>
                  <a:lnTo>
                    <a:pt x="644" y="216"/>
                  </a:lnTo>
                  <a:lnTo>
                    <a:pt x="655" y="248"/>
                  </a:lnTo>
                  <a:lnTo>
                    <a:pt x="663" y="282"/>
                  </a:lnTo>
                  <a:lnTo>
                    <a:pt x="668" y="317"/>
                  </a:lnTo>
                  <a:lnTo>
                    <a:pt x="670" y="353"/>
                  </a:lnTo>
                  <a:lnTo>
                    <a:pt x="668" y="389"/>
                  </a:lnTo>
                  <a:lnTo>
                    <a:pt x="663" y="424"/>
                  </a:lnTo>
                  <a:lnTo>
                    <a:pt x="655" y="458"/>
                  </a:lnTo>
                  <a:lnTo>
                    <a:pt x="644" y="490"/>
                  </a:lnTo>
                  <a:lnTo>
                    <a:pt x="630" y="521"/>
                  </a:lnTo>
                  <a:lnTo>
                    <a:pt x="613" y="550"/>
                  </a:lnTo>
                  <a:lnTo>
                    <a:pt x="594" y="577"/>
                  </a:lnTo>
                  <a:lnTo>
                    <a:pt x="572" y="602"/>
                  </a:lnTo>
                  <a:lnTo>
                    <a:pt x="548" y="625"/>
                  </a:lnTo>
                  <a:lnTo>
                    <a:pt x="523" y="645"/>
                  </a:lnTo>
                  <a:lnTo>
                    <a:pt x="495" y="663"/>
                  </a:lnTo>
                  <a:lnTo>
                    <a:pt x="466" y="678"/>
                  </a:lnTo>
                  <a:lnTo>
                    <a:pt x="435" y="690"/>
                  </a:lnTo>
                  <a:lnTo>
                    <a:pt x="403" y="699"/>
                  </a:lnTo>
                  <a:lnTo>
                    <a:pt x="370" y="704"/>
                  </a:lnTo>
                  <a:lnTo>
                    <a:pt x="336" y="706"/>
                  </a:lnTo>
                  <a:lnTo>
                    <a:pt x="301" y="704"/>
                  </a:lnTo>
                  <a:lnTo>
                    <a:pt x="268" y="699"/>
                  </a:lnTo>
                  <a:lnTo>
                    <a:pt x="236" y="690"/>
                  </a:lnTo>
                  <a:lnTo>
                    <a:pt x="205" y="678"/>
                  </a:lnTo>
                  <a:lnTo>
                    <a:pt x="176" y="663"/>
                  </a:lnTo>
                  <a:lnTo>
                    <a:pt x="148" y="646"/>
                  </a:lnTo>
                  <a:lnTo>
                    <a:pt x="122" y="625"/>
                  </a:lnTo>
                  <a:lnTo>
                    <a:pt x="99" y="603"/>
                  </a:lnTo>
                  <a:lnTo>
                    <a:pt x="77" y="578"/>
                  </a:lnTo>
                  <a:lnTo>
                    <a:pt x="58" y="550"/>
                  </a:lnTo>
                  <a:lnTo>
                    <a:pt x="41" y="521"/>
                  </a:lnTo>
                  <a:lnTo>
                    <a:pt x="27" y="491"/>
                  </a:lnTo>
                  <a:lnTo>
                    <a:pt x="16" y="458"/>
                  </a:lnTo>
                  <a:lnTo>
                    <a:pt x="7" y="424"/>
                  </a:lnTo>
                  <a:lnTo>
                    <a:pt x="2" y="390"/>
                  </a:lnTo>
                  <a:lnTo>
                    <a:pt x="0" y="354"/>
                  </a:lnTo>
                  <a:close/>
                  <a:moveTo>
                    <a:pt x="15" y="388"/>
                  </a:moveTo>
                  <a:lnTo>
                    <a:pt x="20" y="421"/>
                  </a:lnTo>
                  <a:lnTo>
                    <a:pt x="28" y="454"/>
                  </a:lnTo>
                  <a:lnTo>
                    <a:pt x="39" y="485"/>
                  </a:lnTo>
                  <a:lnTo>
                    <a:pt x="52" y="515"/>
                  </a:lnTo>
                  <a:lnTo>
                    <a:pt x="69" y="543"/>
                  </a:lnTo>
                  <a:lnTo>
                    <a:pt x="87" y="569"/>
                  </a:lnTo>
                  <a:lnTo>
                    <a:pt x="108" y="593"/>
                  </a:lnTo>
                  <a:lnTo>
                    <a:pt x="130" y="615"/>
                  </a:lnTo>
                  <a:lnTo>
                    <a:pt x="155" y="634"/>
                  </a:lnTo>
                  <a:lnTo>
                    <a:pt x="182" y="651"/>
                  </a:lnTo>
                  <a:lnTo>
                    <a:pt x="210" y="666"/>
                  </a:lnTo>
                  <a:lnTo>
                    <a:pt x="239" y="677"/>
                  </a:lnTo>
                  <a:lnTo>
                    <a:pt x="270" y="686"/>
                  </a:lnTo>
                  <a:lnTo>
                    <a:pt x="302" y="691"/>
                  </a:lnTo>
                  <a:lnTo>
                    <a:pt x="335" y="692"/>
                  </a:lnTo>
                  <a:lnTo>
                    <a:pt x="368" y="691"/>
                  </a:lnTo>
                  <a:lnTo>
                    <a:pt x="399" y="686"/>
                  </a:lnTo>
                  <a:lnTo>
                    <a:pt x="430" y="677"/>
                  </a:lnTo>
                  <a:lnTo>
                    <a:pt x="460" y="666"/>
                  </a:lnTo>
                  <a:lnTo>
                    <a:pt x="488" y="652"/>
                  </a:lnTo>
                  <a:lnTo>
                    <a:pt x="515" y="635"/>
                  </a:lnTo>
                  <a:lnTo>
                    <a:pt x="539" y="615"/>
                  </a:lnTo>
                  <a:lnTo>
                    <a:pt x="562" y="594"/>
                  </a:lnTo>
                  <a:lnTo>
                    <a:pt x="583" y="570"/>
                  </a:lnTo>
                  <a:lnTo>
                    <a:pt x="601" y="543"/>
                  </a:lnTo>
                  <a:lnTo>
                    <a:pt x="618" y="515"/>
                  </a:lnTo>
                  <a:lnTo>
                    <a:pt x="631" y="486"/>
                  </a:lnTo>
                  <a:lnTo>
                    <a:pt x="642" y="455"/>
                  </a:lnTo>
                  <a:lnTo>
                    <a:pt x="650" y="422"/>
                  </a:lnTo>
                  <a:lnTo>
                    <a:pt x="655" y="388"/>
                  </a:lnTo>
                  <a:lnTo>
                    <a:pt x="656" y="354"/>
                  </a:lnTo>
                  <a:lnTo>
                    <a:pt x="655" y="319"/>
                  </a:lnTo>
                  <a:lnTo>
                    <a:pt x="650" y="285"/>
                  </a:lnTo>
                  <a:lnTo>
                    <a:pt x="642" y="253"/>
                  </a:lnTo>
                  <a:lnTo>
                    <a:pt x="632" y="221"/>
                  </a:lnTo>
                  <a:lnTo>
                    <a:pt x="618" y="191"/>
                  </a:lnTo>
                  <a:lnTo>
                    <a:pt x="602" y="163"/>
                  </a:lnTo>
                  <a:lnTo>
                    <a:pt x="583" y="138"/>
                  </a:lnTo>
                  <a:lnTo>
                    <a:pt x="563" y="113"/>
                  </a:lnTo>
                  <a:lnTo>
                    <a:pt x="540" y="91"/>
                  </a:lnTo>
                  <a:lnTo>
                    <a:pt x="515" y="72"/>
                  </a:lnTo>
                  <a:lnTo>
                    <a:pt x="489" y="55"/>
                  </a:lnTo>
                  <a:lnTo>
                    <a:pt x="461" y="41"/>
                  </a:lnTo>
                  <a:lnTo>
                    <a:pt x="431" y="29"/>
                  </a:lnTo>
                  <a:lnTo>
                    <a:pt x="400" y="21"/>
                  </a:lnTo>
                  <a:lnTo>
                    <a:pt x="368" y="15"/>
                  </a:lnTo>
                  <a:lnTo>
                    <a:pt x="336" y="14"/>
                  </a:lnTo>
                  <a:lnTo>
                    <a:pt x="303" y="15"/>
                  </a:lnTo>
                  <a:lnTo>
                    <a:pt x="271" y="21"/>
                  </a:lnTo>
                  <a:lnTo>
                    <a:pt x="240" y="29"/>
                  </a:lnTo>
                  <a:lnTo>
                    <a:pt x="210" y="40"/>
                  </a:lnTo>
                  <a:lnTo>
                    <a:pt x="182" y="55"/>
                  </a:lnTo>
                  <a:lnTo>
                    <a:pt x="156" y="71"/>
                  </a:lnTo>
                  <a:lnTo>
                    <a:pt x="131" y="91"/>
                  </a:lnTo>
                  <a:lnTo>
                    <a:pt x="108" y="113"/>
                  </a:lnTo>
                  <a:lnTo>
                    <a:pt x="88" y="137"/>
                  </a:lnTo>
                  <a:lnTo>
                    <a:pt x="69" y="163"/>
                  </a:lnTo>
                  <a:lnTo>
                    <a:pt x="53" y="191"/>
                  </a:lnTo>
                  <a:lnTo>
                    <a:pt x="39" y="221"/>
                  </a:lnTo>
                  <a:lnTo>
                    <a:pt x="28" y="252"/>
                  </a:lnTo>
                  <a:lnTo>
                    <a:pt x="20" y="284"/>
                  </a:lnTo>
                  <a:lnTo>
                    <a:pt x="15" y="318"/>
                  </a:lnTo>
                  <a:lnTo>
                    <a:pt x="14" y="353"/>
                  </a:lnTo>
                  <a:lnTo>
                    <a:pt x="15" y="388"/>
                  </a:lnTo>
                  <a:close/>
                  <a:moveTo>
                    <a:pt x="97" y="354"/>
                  </a:moveTo>
                  <a:lnTo>
                    <a:pt x="98" y="380"/>
                  </a:lnTo>
                  <a:lnTo>
                    <a:pt x="102" y="405"/>
                  </a:lnTo>
                  <a:lnTo>
                    <a:pt x="108" y="430"/>
                  </a:lnTo>
                  <a:lnTo>
                    <a:pt x="116" y="453"/>
                  </a:lnTo>
                  <a:lnTo>
                    <a:pt x="126" y="476"/>
                  </a:lnTo>
                  <a:lnTo>
                    <a:pt x="138" y="497"/>
                  </a:lnTo>
                  <a:lnTo>
                    <a:pt x="151" y="517"/>
                  </a:lnTo>
                  <a:lnTo>
                    <a:pt x="167" y="535"/>
                  </a:lnTo>
                  <a:lnTo>
                    <a:pt x="184" y="551"/>
                  </a:lnTo>
                  <a:lnTo>
                    <a:pt x="202" y="566"/>
                  </a:lnTo>
                  <a:lnTo>
                    <a:pt x="222" y="579"/>
                  </a:lnTo>
                  <a:lnTo>
                    <a:pt x="243" y="590"/>
                  </a:lnTo>
                  <a:lnTo>
                    <a:pt x="265" y="598"/>
                  </a:lnTo>
                  <a:lnTo>
                    <a:pt x="288" y="604"/>
                  </a:lnTo>
                  <a:lnTo>
                    <a:pt x="311" y="608"/>
                  </a:lnTo>
                  <a:lnTo>
                    <a:pt x="336" y="610"/>
                  </a:lnTo>
                  <a:lnTo>
                    <a:pt x="360" y="608"/>
                  </a:lnTo>
                  <a:lnTo>
                    <a:pt x="384" y="604"/>
                  </a:lnTo>
                  <a:lnTo>
                    <a:pt x="406" y="598"/>
                  </a:lnTo>
                  <a:lnTo>
                    <a:pt x="428" y="589"/>
                  </a:lnTo>
                  <a:lnTo>
                    <a:pt x="449" y="579"/>
                  </a:lnTo>
                  <a:lnTo>
                    <a:pt x="469" y="566"/>
                  </a:lnTo>
                  <a:lnTo>
                    <a:pt x="487" y="551"/>
                  </a:lnTo>
                  <a:lnTo>
                    <a:pt x="504" y="534"/>
                  </a:lnTo>
                  <a:lnTo>
                    <a:pt x="519" y="516"/>
                  </a:lnTo>
                  <a:lnTo>
                    <a:pt x="533" y="496"/>
                  </a:lnTo>
                  <a:lnTo>
                    <a:pt x="545" y="476"/>
                  </a:lnTo>
                  <a:lnTo>
                    <a:pt x="555" y="453"/>
                  </a:lnTo>
                  <a:lnTo>
                    <a:pt x="563" y="429"/>
                  </a:lnTo>
                  <a:lnTo>
                    <a:pt x="569" y="405"/>
                  </a:lnTo>
                  <a:lnTo>
                    <a:pt x="572" y="379"/>
                  </a:lnTo>
                  <a:lnTo>
                    <a:pt x="573" y="353"/>
                  </a:lnTo>
                  <a:lnTo>
                    <a:pt x="572" y="327"/>
                  </a:lnTo>
                  <a:lnTo>
                    <a:pt x="569" y="301"/>
                  </a:lnTo>
                  <a:lnTo>
                    <a:pt x="563" y="277"/>
                  </a:lnTo>
                  <a:lnTo>
                    <a:pt x="555" y="253"/>
                  </a:lnTo>
                  <a:lnTo>
                    <a:pt x="545" y="230"/>
                  </a:lnTo>
                  <a:lnTo>
                    <a:pt x="533" y="209"/>
                  </a:lnTo>
                  <a:lnTo>
                    <a:pt x="519" y="190"/>
                  </a:lnTo>
                  <a:lnTo>
                    <a:pt x="503" y="172"/>
                  </a:lnTo>
                  <a:lnTo>
                    <a:pt x="486" y="155"/>
                  </a:lnTo>
                  <a:lnTo>
                    <a:pt x="468" y="140"/>
                  </a:lnTo>
                  <a:lnTo>
                    <a:pt x="448" y="128"/>
                  </a:lnTo>
                  <a:lnTo>
                    <a:pt x="427" y="117"/>
                  </a:lnTo>
                  <a:lnTo>
                    <a:pt x="406" y="108"/>
                  </a:lnTo>
                  <a:lnTo>
                    <a:pt x="383" y="102"/>
                  </a:lnTo>
                  <a:lnTo>
                    <a:pt x="359" y="98"/>
                  </a:lnTo>
                  <a:lnTo>
                    <a:pt x="335" y="97"/>
                  </a:lnTo>
                  <a:lnTo>
                    <a:pt x="310" y="98"/>
                  </a:lnTo>
                  <a:lnTo>
                    <a:pt x="287" y="102"/>
                  </a:lnTo>
                  <a:lnTo>
                    <a:pt x="264" y="108"/>
                  </a:lnTo>
                  <a:lnTo>
                    <a:pt x="242" y="117"/>
                  </a:lnTo>
                  <a:lnTo>
                    <a:pt x="221" y="128"/>
                  </a:lnTo>
                  <a:lnTo>
                    <a:pt x="202" y="141"/>
                  </a:lnTo>
                  <a:lnTo>
                    <a:pt x="183" y="155"/>
                  </a:lnTo>
                  <a:lnTo>
                    <a:pt x="166" y="172"/>
                  </a:lnTo>
                  <a:lnTo>
                    <a:pt x="151" y="190"/>
                  </a:lnTo>
                  <a:lnTo>
                    <a:pt x="137" y="210"/>
                  </a:lnTo>
                  <a:lnTo>
                    <a:pt x="125" y="231"/>
                  </a:lnTo>
                  <a:lnTo>
                    <a:pt x="115" y="253"/>
                  </a:lnTo>
                  <a:lnTo>
                    <a:pt x="107" y="277"/>
                  </a:lnTo>
                  <a:lnTo>
                    <a:pt x="102" y="302"/>
                  </a:lnTo>
                  <a:lnTo>
                    <a:pt x="98" y="327"/>
                  </a:lnTo>
                  <a:lnTo>
                    <a:pt x="97" y="354"/>
                  </a:lnTo>
                  <a:close/>
                  <a:moveTo>
                    <a:pt x="85" y="325"/>
                  </a:moveTo>
                  <a:lnTo>
                    <a:pt x="89" y="299"/>
                  </a:lnTo>
                  <a:lnTo>
                    <a:pt x="95" y="273"/>
                  </a:lnTo>
                  <a:lnTo>
                    <a:pt x="103" y="248"/>
                  </a:lnTo>
                  <a:lnTo>
                    <a:pt x="114" y="225"/>
                  </a:lnTo>
                  <a:lnTo>
                    <a:pt x="127" y="202"/>
                  </a:lnTo>
                  <a:lnTo>
                    <a:pt x="141" y="182"/>
                  </a:lnTo>
                  <a:lnTo>
                    <a:pt x="157" y="162"/>
                  </a:lnTo>
                  <a:lnTo>
                    <a:pt x="175" y="145"/>
                  </a:lnTo>
                  <a:lnTo>
                    <a:pt x="194" y="129"/>
                  </a:lnTo>
                  <a:lnTo>
                    <a:pt x="215" y="116"/>
                  </a:lnTo>
                  <a:lnTo>
                    <a:pt x="237" y="105"/>
                  </a:lnTo>
                  <a:lnTo>
                    <a:pt x="260" y="95"/>
                  </a:lnTo>
                  <a:lnTo>
                    <a:pt x="285" y="89"/>
                  </a:lnTo>
                  <a:lnTo>
                    <a:pt x="310" y="85"/>
                  </a:lnTo>
                  <a:lnTo>
                    <a:pt x="336" y="84"/>
                  </a:lnTo>
                  <a:lnTo>
                    <a:pt x="361" y="85"/>
                  </a:lnTo>
                  <a:lnTo>
                    <a:pt x="386" y="89"/>
                  </a:lnTo>
                  <a:lnTo>
                    <a:pt x="411" y="96"/>
                  </a:lnTo>
                  <a:lnTo>
                    <a:pt x="434" y="105"/>
                  </a:lnTo>
                  <a:lnTo>
                    <a:pt x="455" y="116"/>
                  </a:lnTo>
                  <a:lnTo>
                    <a:pt x="477" y="130"/>
                  </a:lnTo>
                  <a:lnTo>
                    <a:pt x="496" y="145"/>
                  </a:lnTo>
                  <a:lnTo>
                    <a:pt x="514" y="163"/>
                  </a:lnTo>
                  <a:lnTo>
                    <a:pt x="530" y="182"/>
                  </a:lnTo>
                  <a:lnTo>
                    <a:pt x="544" y="203"/>
                  </a:lnTo>
                  <a:lnTo>
                    <a:pt x="557" y="225"/>
                  </a:lnTo>
                  <a:lnTo>
                    <a:pt x="567" y="249"/>
                  </a:lnTo>
                  <a:lnTo>
                    <a:pt x="576" y="273"/>
                  </a:lnTo>
                  <a:lnTo>
                    <a:pt x="582" y="299"/>
                  </a:lnTo>
                  <a:lnTo>
                    <a:pt x="585" y="326"/>
                  </a:lnTo>
                  <a:lnTo>
                    <a:pt x="587" y="354"/>
                  </a:lnTo>
                  <a:lnTo>
                    <a:pt x="585" y="381"/>
                  </a:lnTo>
                  <a:lnTo>
                    <a:pt x="582" y="408"/>
                  </a:lnTo>
                  <a:lnTo>
                    <a:pt x="576" y="433"/>
                  </a:lnTo>
                  <a:lnTo>
                    <a:pt x="567" y="458"/>
                  </a:lnTo>
                  <a:lnTo>
                    <a:pt x="556" y="482"/>
                  </a:lnTo>
                  <a:lnTo>
                    <a:pt x="544" y="504"/>
                  </a:lnTo>
                  <a:lnTo>
                    <a:pt x="529" y="525"/>
                  </a:lnTo>
                  <a:lnTo>
                    <a:pt x="513" y="544"/>
                  </a:lnTo>
                  <a:lnTo>
                    <a:pt x="495" y="561"/>
                  </a:lnTo>
                  <a:lnTo>
                    <a:pt x="476" y="577"/>
                  </a:lnTo>
                  <a:lnTo>
                    <a:pt x="455" y="591"/>
                  </a:lnTo>
                  <a:lnTo>
                    <a:pt x="433" y="602"/>
                  </a:lnTo>
                  <a:lnTo>
                    <a:pt x="410" y="611"/>
                  </a:lnTo>
                  <a:lnTo>
                    <a:pt x="385" y="618"/>
                  </a:lnTo>
                  <a:lnTo>
                    <a:pt x="361" y="622"/>
                  </a:lnTo>
                  <a:lnTo>
                    <a:pt x="335" y="623"/>
                  </a:lnTo>
                  <a:lnTo>
                    <a:pt x="309" y="622"/>
                  </a:lnTo>
                  <a:lnTo>
                    <a:pt x="284" y="618"/>
                  </a:lnTo>
                  <a:lnTo>
                    <a:pt x="260" y="611"/>
                  </a:lnTo>
                  <a:lnTo>
                    <a:pt x="236" y="602"/>
                  </a:lnTo>
                  <a:lnTo>
                    <a:pt x="214" y="590"/>
                  </a:lnTo>
                  <a:lnTo>
                    <a:pt x="194" y="577"/>
                  </a:lnTo>
                  <a:lnTo>
                    <a:pt x="175" y="561"/>
                  </a:lnTo>
                  <a:lnTo>
                    <a:pt x="157" y="544"/>
                  </a:lnTo>
                  <a:lnTo>
                    <a:pt x="141" y="524"/>
                  </a:lnTo>
                  <a:lnTo>
                    <a:pt x="126" y="503"/>
                  </a:lnTo>
                  <a:lnTo>
                    <a:pt x="114" y="481"/>
                  </a:lnTo>
                  <a:lnTo>
                    <a:pt x="103" y="458"/>
                  </a:lnTo>
                  <a:lnTo>
                    <a:pt x="94" y="433"/>
                  </a:lnTo>
                  <a:lnTo>
                    <a:pt x="89" y="407"/>
                  </a:lnTo>
                  <a:lnTo>
                    <a:pt x="85" y="380"/>
                  </a:lnTo>
                  <a:lnTo>
                    <a:pt x="83" y="353"/>
                  </a:lnTo>
                  <a:lnTo>
                    <a:pt x="85" y="325"/>
                  </a:lnTo>
                  <a:close/>
                </a:path>
              </a:pathLst>
            </a:custGeom>
            <a:solidFill>
              <a:srgbClr val="89A4A7"/>
            </a:solidFill>
            <a:ln w="0" cap="flat">
              <a:solidFill>
                <a:srgbClr val="89A4A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2096" y="2465"/>
              <a:ext cx="15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R1</a:t>
              </a:r>
              <a:endParaRPr kumimoji="0" 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2208" y="2509"/>
              <a:ext cx="102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X+1</a:t>
              </a:r>
              <a:endParaRPr kumimoji="0" 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2552" y="2413"/>
              <a:ext cx="151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R2</a:t>
              </a:r>
              <a:endPara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663" y="2458"/>
              <a:ext cx="102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X+1</a:t>
              </a:r>
              <a:endParaRPr kumimoji="0" 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2855" y="2178"/>
              <a:ext cx="15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R3</a:t>
              </a:r>
              <a:endPara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2967" y="2222"/>
              <a:ext cx="8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X+!</a:t>
              </a:r>
              <a:endParaRPr kumimoji="0" 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2889" y="2413"/>
              <a:ext cx="15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R5</a:t>
              </a:r>
              <a:endPara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3001" y="2458"/>
              <a:ext cx="102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X+1</a:t>
              </a:r>
              <a:endParaRPr kumimoji="0" 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3" name="Freeform 19"/>
            <p:cNvSpPr>
              <a:spLocks noEditPoints="1"/>
            </p:cNvSpPr>
            <p:nvPr/>
          </p:nvSpPr>
          <p:spPr bwMode="auto">
            <a:xfrm>
              <a:off x="2018" y="2400"/>
              <a:ext cx="299" cy="72"/>
            </a:xfrm>
            <a:custGeom>
              <a:avLst/>
              <a:gdLst/>
              <a:ahLst/>
              <a:cxnLst>
                <a:cxn ang="0">
                  <a:pos x="1009" y="148"/>
                </a:cxn>
                <a:cxn ang="0">
                  <a:pos x="744" y="154"/>
                </a:cxn>
                <a:cxn ang="0">
                  <a:pos x="737" y="151"/>
                </a:cxn>
                <a:cxn ang="0">
                  <a:pos x="648" y="13"/>
                </a:cxn>
                <a:cxn ang="0">
                  <a:pos x="662" y="12"/>
                </a:cxn>
                <a:cxn ang="0">
                  <a:pos x="544" y="252"/>
                </a:cxn>
                <a:cxn ang="0">
                  <a:pos x="537" y="256"/>
                </a:cxn>
                <a:cxn ang="0">
                  <a:pos x="529" y="252"/>
                </a:cxn>
                <a:cxn ang="0">
                  <a:pos x="404" y="24"/>
                </a:cxn>
                <a:cxn ang="0">
                  <a:pos x="418" y="25"/>
                </a:cxn>
                <a:cxn ang="0">
                  <a:pos x="344" y="145"/>
                </a:cxn>
                <a:cxn ang="0">
                  <a:pos x="337" y="148"/>
                </a:cxn>
                <a:cxn ang="0">
                  <a:pos x="64" y="148"/>
                </a:cxn>
                <a:cxn ang="0">
                  <a:pos x="64" y="132"/>
                </a:cxn>
                <a:cxn ang="0">
                  <a:pos x="337" y="132"/>
                </a:cxn>
                <a:cxn ang="0">
                  <a:pos x="331" y="136"/>
                </a:cxn>
                <a:cxn ang="0">
                  <a:pos x="405" y="16"/>
                </a:cxn>
                <a:cxn ang="0">
                  <a:pos x="412" y="12"/>
                </a:cxn>
                <a:cxn ang="0">
                  <a:pos x="418" y="17"/>
                </a:cxn>
                <a:cxn ang="0">
                  <a:pos x="543" y="245"/>
                </a:cxn>
                <a:cxn ang="0">
                  <a:pos x="529" y="245"/>
                </a:cxn>
                <a:cxn ang="0">
                  <a:pos x="647" y="5"/>
                </a:cxn>
                <a:cxn ang="0">
                  <a:pos x="654" y="0"/>
                </a:cxn>
                <a:cxn ang="0">
                  <a:pos x="661" y="4"/>
                </a:cxn>
                <a:cxn ang="0">
                  <a:pos x="750" y="142"/>
                </a:cxn>
                <a:cxn ang="0">
                  <a:pos x="743" y="138"/>
                </a:cxn>
                <a:cxn ang="0">
                  <a:pos x="1008" y="132"/>
                </a:cxn>
                <a:cxn ang="0">
                  <a:pos x="1009" y="148"/>
                </a:cxn>
                <a:cxn ang="0">
                  <a:pos x="1007" y="76"/>
                </a:cxn>
                <a:cxn ang="0">
                  <a:pos x="1073" y="139"/>
                </a:cxn>
                <a:cxn ang="0">
                  <a:pos x="1010" y="205"/>
                </a:cxn>
                <a:cxn ang="0">
                  <a:pos x="944" y="142"/>
                </a:cxn>
                <a:cxn ang="0">
                  <a:pos x="1007" y="76"/>
                </a:cxn>
                <a:cxn ang="0">
                  <a:pos x="64" y="205"/>
                </a:cxn>
                <a:cxn ang="0">
                  <a:pos x="0" y="140"/>
                </a:cxn>
                <a:cxn ang="0">
                  <a:pos x="64" y="76"/>
                </a:cxn>
                <a:cxn ang="0">
                  <a:pos x="129" y="140"/>
                </a:cxn>
                <a:cxn ang="0">
                  <a:pos x="64" y="205"/>
                </a:cxn>
              </a:cxnLst>
              <a:rect l="0" t="0" r="r" b="b"/>
              <a:pathLst>
                <a:path w="1073" h="257">
                  <a:moveTo>
                    <a:pt x="1009" y="148"/>
                  </a:moveTo>
                  <a:lnTo>
                    <a:pt x="744" y="154"/>
                  </a:lnTo>
                  <a:cubicBezTo>
                    <a:pt x="741" y="155"/>
                    <a:pt x="738" y="153"/>
                    <a:pt x="737" y="151"/>
                  </a:cubicBezTo>
                  <a:lnTo>
                    <a:pt x="648" y="13"/>
                  </a:lnTo>
                  <a:lnTo>
                    <a:pt x="662" y="12"/>
                  </a:lnTo>
                  <a:lnTo>
                    <a:pt x="544" y="252"/>
                  </a:lnTo>
                  <a:cubicBezTo>
                    <a:pt x="542" y="255"/>
                    <a:pt x="540" y="256"/>
                    <a:pt x="537" y="256"/>
                  </a:cubicBezTo>
                  <a:cubicBezTo>
                    <a:pt x="534" y="257"/>
                    <a:pt x="531" y="255"/>
                    <a:pt x="529" y="252"/>
                  </a:cubicBezTo>
                  <a:lnTo>
                    <a:pt x="404" y="24"/>
                  </a:lnTo>
                  <a:lnTo>
                    <a:pt x="418" y="25"/>
                  </a:lnTo>
                  <a:lnTo>
                    <a:pt x="344" y="145"/>
                  </a:lnTo>
                  <a:cubicBezTo>
                    <a:pt x="343" y="147"/>
                    <a:pt x="340" y="148"/>
                    <a:pt x="337" y="148"/>
                  </a:cubicBezTo>
                  <a:lnTo>
                    <a:pt x="64" y="148"/>
                  </a:lnTo>
                  <a:lnTo>
                    <a:pt x="64" y="132"/>
                  </a:lnTo>
                  <a:lnTo>
                    <a:pt x="337" y="132"/>
                  </a:lnTo>
                  <a:lnTo>
                    <a:pt x="331" y="136"/>
                  </a:lnTo>
                  <a:lnTo>
                    <a:pt x="405" y="16"/>
                  </a:lnTo>
                  <a:cubicBezTo>
                    <a:pt x="406" y="14"/>
                    <a:pt x="409" y="12"/>
                    <a:pt x="412" y="12"/>
                  </a:cubicBezTo>
                  <a:cubicBezTo>
                    <a:pt x="415" y="13"/>
                    <a:pt x="417" y="14"/>
                    <a:pt x="418" y="17"/>
                  </a:cubicBezTo>
                  <a:lnTo>
                    <a:pt x="543" y="245"/>
                  </a:lnTo>
                  <a:lnTo>
                    <a:pt x="529" y="245"/>
                  </a:lnTo>
                  <a:lnTo>
                    <a:pt x="647" y="5"/>
                  </a:lnTo>
                  <a:cubicBezTo>
                    <a:pt x="649" y="2"/>
                    <a:pt x="651" y="1"/>
                    <a:pt x="654" y="0"/>
                  </a:cubicBezTo>
                  <a:cubicBezTo>
                    <a:pt x="657" y="0"/>
                    <a:pt x="660" y="2"/>
                    <a:pt x="661" y="4"/>
                  </a:cubicBezTo>
                  <a:lnTo>
                    <a:pt x="750" y="142"/>
                  </a:lnTo>
                  <a:lnTo>
                    <a:pt x="743" y="138"/>
                  </a:lnTo>
                  <a:lnTo>
                    <a:pt x="1008" y="132"/>
                  </a:lnTo>
                  <a:lnTo>
                    <a:pt x="1009" y="148"/>
                  </a:lnTo>
                  <a:close/>
                  <a:moveTo>
                    <a:pt x="1007" y="76"/>
                  </a:moveTo>
                  <a:cubicBezTo>
                    <a:pt x="1042" y="76"/>
                    <a:pt x="1072" y="104"/>
                    <a:pt x="1073" y="139"/>
                  </a:cubicBezTo>
                  <a:cubicBezTo>
                    <a:pt x="1073" y="174"/>
                    <a:pt x="1045" y="204"/>
                    <a:pt x="1010" y="205"/>
                  </a:cubicBezTo>
                  <a:cubicBezTo>
                    <a:pt x="975" y="205"/>
                    <a:pt x="945" y="177"/>
                    <a:pt x="944" y="142"/>
                  </a:cubicBezTo>
                  <a:cubicBezTo>
                    <a:pt x="944" y="107"/>
                    <a:pt x="972" y="77"/>
                    <a:pt x="1007" y="76"/>
                  </a:cubicBezTo>
                  <a:close/>
                  <a:moveTo>
                    <a:pt x="64" y="205"/>
                  </a:moveTo>
                  <a:cubicBezTo>
                    <a:pt x="29" y="205"/>
                    <a:pt x="0" y="176"/>
                    <a:pt x="0" y="140"/>
                  </a:cubicBezTo>
                  <a:cubicBezTo>
                    <a:pt x="0" y="105"/>
                    <a:pt x="29" y="76"/>
                    <a:pt x="64" y="76"/>
                  </a:cubicBezTo>
                  <a:cubicBezTo>
                    <a:pt x="100" y="76"/>
                    <a:pt x="129" y="105"/>
                    <a:pt x="129" y="140"/>
                  </a:cubicBezTo>
                  <a:cubicBezTo>
                    <a:pt x="129" y="176"/>
                    <a:pt x="100" y="205"/>
                    <a:pt x="64" y="205"/>
                  </a:cubicBez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2304" y="2331"/>
              <a:ext cx="414" cy="107"/>
            </a:xfrm>
            <a:custGeom>
              <a:avLst/>
              <a:gdLst/>
              <a:ahLst/>
              <a:cxnLst>
                <a:cxn ang="0">
                  <a:pos x="1483" y="70"/>
                </a:cxn>
                <a:cxn ang="0">
                  <a:pos x="1276" y="119"/>
                </a:cxn>
                <a:cxn ang="0">
                  <a:pos x="1068" y="165"/>
                </a:cxn>
                <a:cxn ang="0">
                  <a:pos x="1061" y="164"/>
                </a:cxn>
                <a:cxn ang="0">
                  <a:pos x="885" y="15"/>
                </a:cxn>
                <a:cxn ang="0">
                  <a:pos x="898" y="11"/>
                </a:cxn>
                <a:cxn ang="0">
                  <a:pos x="779" y="362"/>
                </a:cxn>
                <a:cxn ang="0">
                  <a:pos x="773" y="367"/>
                </a:cxn>
                <a:cxn ang="0">
                  <a:pos x="766" y="365"/>
                </a:cxn>
                <a:cxn ang="0">
                  <a:pos x="507" y="109"/>
                </a:cxn>
                <a:cxn ang="0">
                  <a:pos x="520" y="107"/>
                </a:cxn>
                <a:cxn ang="0">
                  <a:pos x="437" y="287"/>
                </a:cxn>
                <a:cxn ang="0">
                  <a:pos x="431" y="291"/>
                </a:cxn>
                <a:cxn ang="0">
                  <a:pos x="3" y="381"/>
                </a:cxn>
                <a:cxn ang="0">
                  <a:pos x="0" y="366"/>
                </a:cxn>
                <a:cxn ang="0">
                  <a:pos x="428" y="276"/>
                </a:cxn>
                <a:cxn ang="0">
                  <a:pos x="422" y="280"/>
                </a:cxn>
                <a:cxn ang="0">
                  <a:pos x="505" y="100"/>
                </a:cxn>
                <a:cxn ang="0">
                  <a:pos x="511" y="96"/>
                </a:cxn>
                <a:cxn ang="0">
                  <a:pos x="518" y="98"/>
                </a:cxn>
                <a:cxn ang="0">
                  <a:pos x="777" y="354"/>
                </a:cxn>
                <a:cxn ang="0">
                  <a:pos x="764" y="357"/>
                </a:cxn>
                <a:cxn ang="0">
                  <a:pos x="883" y="6"/>
                </a:cxn>
                <a:cxn ang="0">
                  <a:pos x="888" y="1"/>
                </a:cxn>
                <a:cxn ang="0">
                  <a:pos x="896" y="2"/>
                </a:cxn>
                <a:cxn ang="0">
                  <a:pos x="1072" y="151"/>
                </a:cxn>
                <a:cxn ang="0">
                  <a:pos x="1065" y="150"/>
                </a:cxn>
                <a:cxn ang="0">
                  <a:pos x="1273" y="104"/>
                </a:cxn>
                <a:cxn ang="0">
                  <a:pos x="1480" y="55"/>
                </a:cxn>
                <a:cxn ang="0">
                  <a:pos x="1483" y="70"/>
                </a:cxn>
              </a:cxnLst>
              <a:rect l="0" t="0" r="r" b="b"/>
              <a:pathLst>
                <a:path w="1483" h="381">
                  <a:moveTo>
                    <a:pt x="1483" y="70"/>
                  </a:moveTo>
                  <a:lnTo>
                    <a:pt x="1276" y="119"/>
                  </a:lnTo>
                  <a:lnTo>
                    <a:pt x="1068" y="165"/>
                  </a:lnTo>
                  <a:cubicBezTo>
                    <a:pt x="1066" y="166"/>
                    <a:pt x="1063" y="165"/>
                    <a:pt x="1061" y="164"/>
                  </a:cubicBezTo>
                  <a:lnTo>
                    <a:pt x="885" y="15"/>
                  </a:lnTo>
                  <a:lnTo>
                    <a:pt x="898" y="11"/>
                  </a:lnTo>
                  <a:lnTo>
                    <a:pt x="779" y="362"/>
                  </a:lnTo>
                  <a:cubicBezTo>
                    <a:pt x="778" y="365"/>
                    <a:pt x="776" y="367"/>
                    <a:pt x="773" y="367"/>
                  </a:cubicBezTo>
                  <a:cubicBezTo>
                    <a:pt x="771" y="368"/>
                    <a:pt x="768" y="367"/>
                    <a:pt x="766" y="365"/>
                  </a:cubicBezTo>
                  <a:lnTo>
                    <a:pt x="507" y="109"/>
                  </a:lnTo>
                  <a:lnTo>
                    <a:pt x="520" y="107"/>
                  </a:lnTo>
                  <a:lnTo>
                    <a:pt x="437" y="287"/>
                  </a:lnTo>
                  <a:cubicBezTo>
                    <a:pt x="436" y="289"/>
                    <a:pt x="434" y="291"/>
                    <a:pt x="431" y="291"/>
                  </a:cubicBezTo>
                  <a:lnTo>
                    <a:pt x="3" y="381"/>
                  </a:lnTo>
                  <a:lnTo>
                    <a:pt x="0" y="366"/>
                  </a:lnTo>
                  <a:lnTo>
                    <a:pt x="428" y="276"/>
                  </a:lnTo>
                  <a:lnTo>
                    <a:pt x="422" y="280"/>
                  </a:lnTo>
                  <a:lnTo>
                    <a:pt x="505" y="100"/>
                  </a:lnTo>
                  <a:cubicBezTo>
                    <a:pt x="506" y="98"/>
                    <a:pt x="508" y="96"/>
                    <a:pt x="511" y="96"/>
                  </a:cubicBezTo>
                  <a:cubicBezTo>
                    <a:pt x="514" y="95"/>
                    <a:pt x="516" y="96"/>
                    <a:pt x="518" y="98"/>
                  </a:cubicBezTo>
                  <a:lnTo>
                    <a:pt x="777" y="354"/>
                  </a:lnTo>
                  <a:lnTo>
                    <a:pt x="764" y="357"/>
                  </a:lnTo>
                  <a:lnTo>
                    <a:pt x="883" y="6"/>
                  </a:lnTo>
                  <a:cubicBezTo>
                    <a:pt x="884" y="3"/>
                    <a:pt x="886" y="1"/>
                    <a:pt x="888" y="1"/>
                  </a:cubicBezTo>
                  <a:cubicBezTo>
                    <a:pt x="891" y="0"/>
                    <a:pt x="894" y="1"/>
                    <a:pt x="896" y="2"/>
                  </a:cubicBezTo>
                  <a:lnTo>
                    <a:pt x="1072" y="151"/>
                  </a:lnTo>
                  <a:lnTo>
                    <a:pt x="1065" y="150"/>
                  </a:lnTo>
                  <a:lnTo>
                    <a:pt x="1273" y="104"/>
                  </a:lnTo>
                  <a:lnTo>
                    <a:pt x="1480" y="55"/>
                  </a:lnTo>
                  <a:lnTo>
                    <a:pt x="1483" y="70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2706" y="2091"/>
              <a:ext cx="225" cy="256"/>
            </a:xfrm>
            <a:custGeom>
              <a:avLst/>
              <a:gdLst/>
              <a:ahLst/>
              <a:cxnLst>
                <a:cxn ang="0">
                  <a:pos x="807" y="11"/>
                </a:cxn>
                <a:cxn ang="0">
                  <a:pos x="588" y="270"/>
                </a:cxn>
                <a:cxn ang="0">
                  <a:pos x="581" y="272"/>
                </a:cxn>
                <a:cxn ang="0">
                  <a:pos x="387" y="251"/>
                </a:cxn>
                <a:cxn ang="0">
                  <a:pos x="395" y="241"/>
                </a:cxn>
                <a:cxn ang="0">
                  <a:pos x="506" y="539"/>
                </a:cxn>
                <a:cxn ang="0">
                  <a:pos x="505" y="547"/>
                </a:cxn>
                <a:cxn ang="0">
                  <a:pos x="497" y="549"/>
                </a:cxn>
                <a:cxn ang="0">
                  <a:pos x="191" y="494"/>
                </a:cxn>
                <a:cxn ang="0">
                  <a:pos x="200" y="484"/>
                </a:cxn>
                <a:cxn ang="0">
                  <a:pos x="243" y="647"/>
                </a:cxn>
                <a:cxn ang="0">
                  <a:pos x="241" y="655"/>
                </a:cxn>
                <a:cxn ang="0">
                  <a:pos x="12" y="917"/>
                </a:cxn>
                <a:cxn ang="0">
                  <a:pos x="0" y="906"/>
                </a:cxn>
                <a:cxn ang="0">
                  <a:pos x="229" y="644"/>
                </a:cxn>
                <a:cxn ang="0">
                  <a:pos x="228" y="652"/>
                </a:cxn>
                <a:cxn ang="0">
                  <a:pos x="185" y="489"/>
                </a:cxn>
                <a:cxn ang="0">
                  <a:pos x="187" y="481"/>
                </a:cxn>
                <a:cxn ang="0">
                  <a:pos x="194" y="479"/>
                </a:cxn>
                <a:cxn ang="0">
                  <a:pos x="500" y="534"/>
                </a:cxn>
                <a:cxn ang="0">
                  <a:pos x="491" y="544"/>
                </a:cxn>
                <a:cxn ang="0">
                  <a:pos x="380" y="246"/>
                </a:cxn>
                <a:cxn ang="0">
                  <a:pos x="381" y="239"/>
                </a:cxn>
                <a:cxn ang="0">
                  <a:pos x="388" y="236"/>
                </a:cxn>
                <a:cxn ang="0">
                  <a:pos x="582" y="257"/>
                </a:cxn>
                <a:cxn ang="0">
                  <a:pos x="575" y="259"/>
                </a:cxn>
                <a:cxn ang="0">
                  <a:pos x="794" y="0"/>
                </a:cxn>
                <a:cxn ang="0">
                  <a:pos x="807" y="11"/>
                </a:cxn>
              </a:cxnLst>
              <a:rect l="0" t="0" r="r" b="b"/>
              <a:pathLst>
                <a:path w="807" h="917">
                  <a:moveTo>
                    <a:pt x="807" y="11"/>
                  </a:moveTo>
                  <a:lnTo>
                    <a:pt x="588" y="270"/>
                  </a:lnTo>
                  <a:cubicBezTo>
                    <a:pt x="586" y="272"/>
                    <a:pt x="583" y="273"/>
                    <a:pt x="581" y="272"/>
                  </a:cubicBezTo>
                  <a:lnTo>
                    <a:pt x="387" y="251"/>
                  </a:lnTo>
                  <a:lnTo>
                    <a:pt x="395" y="241"/>
                  </a:lnTo>
                  <a:lnTo>
                    <a:pt x="506" y="539"/>
                  </a:lnTo>
                  <a:cubicBezTo>
                    <a:pt x="507" y="541"/>
                    <a:pt x="506" y="544"/>
                    <a:pt x="505" y="547"/>
                  </a:cubicBezTo>
                  <a:cubicBezTo>
                    <a:pt x="503" y="549"/>
                    <a:pt x="500" y="550"/>
                    <a:pt x="497" y="549"/>
                  </a:cubicBezTo>
                  <a:lnTo>
                    <a:pt x="191" y="494"/>
                  </a:lnTo>
                  <a:lnTo>
                    <a:pt x="200" y="484"/>
                  </a:lnTo>
                  <a:lnTo>
                    <a:pt x="243" y="647"/>
                  </a:lnTo>
                  <a:cubicBezTo>
                    <a:pt x="244" y="650"/>
                    <a:pt x="243" y="653"/>
                    <a:pt x="241" y="655"/>
                  </a:cubicBezTo>
                  <a:lnTo>
                    <a:pt x="12" y="917"/>
                  </a:lnTo>
                  <a:lnTo>
                    <a:pt x="0" y="906"/>
                  </a:lnTo>
                  <a:lnTo>
                    <a:pt x="229" y="644"/>
                  </a:lnTo>
                  <a:lnTo>
                    <a:pt x="228" y="652"/>
                  </a:lnTo>
                  <a:lnTo>
                    <a:pt x="185" y="489"/>
                  </a:lnTo>
                  <a:cubicBezTo>
                    <a:pt x="184" y="486"/>
                    <a:pt x="185" y="483"/>
                    <a:pt x="187" y="481"/>
                  </a:cubicBezTo>
                  <a:cubicBezTo>
                    <a:pt x="188" y="479"/>
                    <a:pt x="191" y="478"/>
                    <a:pt x="194" y="479"/>
                  </a:cubicBezTo>
                  <a:lnTo>
                    <a:pt x="500" y="534"/>
                  </a:lnTo>
                  <a:lnTo>
                    <a:pt x="491" y="544"/>
                  </a:lnTo>
                  <a:lnTo>
                    <a:pt x="380" y="246"/>
                  </a:lnTo>
                  <a:cubicBezTo>
                    <a:pt x="379" y="244"/>
                    <a:pt x="379" y="241"/>
                    <a:pt x="381" y="239"/>
                  </a:cubicBezTo>
                  <a:cubicBezTo>
                    <a:pt x="383" y="236"/>
                    <a:pt x="386" y="235"/>
                    <a:pt x="388" y="236"/>
                  </a:cubicBezTo>
                  <a:lnTo>
                    <a:pt x="582" y="257"/>
                  </a:lnTo>
                  <a:lnTo>
                    <a:pt x="575" y="259"/>
                  </a:lnTo>
                  <a:lnTo>
                    <a:pt x="794" y="0"/>
                  </a:lnTo>
                  <a:lnTo>
                    <a:pt x="807" y="11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22"/>
            <p:cNvSpPr>
              <a:spLocks noEditPoints="1"/>
            </p:cNvSpPr>
            <p:nvPr/>
          </p:nvSpPr>
          <p:spPr bwMode="auto">
            <a:xfrm>
              <a:off x="2907" y="1803"/>
              <a:ext cx="278" cy="312"/>
            </a:xfrm>
            <a:custGeom>
              <a:avLst/>
              <a:gdLst/>
              <a:ahLst/>
              <a:cxnLst>
                <a:cxn ang="0">
                  <a:pos x="933" y="77"/>
                </a:cxn>
                <a:cxn ang="0">
                  <a:pos x="697" y="356"/>
                </a:cxn>
                <a:cxn ang="0">
                  <a:pos x="690" y="358"/>
                </a:cxn>
                <a:cxn ang="0">
                  <a:pos x="490" y="344"/>
                </a:cxn>
                <a:cxn ang="0">
                  <a:pos x="498" y="334"/>
                </a:cxn>
                <a:cxn ang="0">
                  <a:pos x="601" y="640"/>
                </a:cxn>
                <a:cxn ang="0">
                  <a:pos x="600" y="648"/>
                </a:cxn>
                <a:cxn ang="0">
                  <a:pos x="592" y="650"/>
                </a:cxn>
                <a:cxn ang="0">
                  <a:pos x="278" y="604"/>
                </a:cxn>
                <a:cxn ang="0">
                  <a:pos x="287" y="595"/>
                </a:cxn>
                <a:cxn ang="0">
                  <a:pos x="326" y="764"/>
                </a:cxn>
                <a:cxn ang="0">
                  <a:pos x="324" y="771"/>
                </a:cxn>
                <a:cxn ang="0">
                  <a:pos x="77" y="1053"/>
                </a:cxn>
                <a:cxn ang="0">
                  <a:pos x="65" y="1042"/>
                </a:cxn>
                <a:cxn ang="0">
                  <a:pos x="312" y="760"/>
                </a:cxn>
                <a:cxn ang="0">
                  <a:pos x="311" y="767"/>
                </a:cxn>
                <a:cxn ang="0">
                  <a:pos x="272" y="598"/>
                </a:cxn>
                <a:cxn ang="0">
                  <a:pos x="274" y="591"/>
                </a:cxn>
                <a:cxn ang="0">
                  <a:pos x="281" y="589"/>
                </a:cxn>
                <a:cxn ang="0">
                  <a:pos x="595" y="635"/>
                </a:cxn>
                <a:cxn ang="0">
                  <a:pos x="586" y="645"/>
                </a:cxn>
                <a:cxn ang="0">
                  <a:pos x="483" y="339"/>
                </a:cxn>
                <a:cxn ang="0">
                  <a:pos x="484" y="332"/>
                </a:cxn>
                <a:cxn ang="0">
                  <a:pos x="491" y="328"/>
                </a:cxn>
                <a:cxn ang="0">
                  <a:pos x="691" y="342"/>
                </a:cxn>
                <a:cxn ang="0">
                  <a:pos x="684" y="345"/>
                </a:cxn>
                <a:cxn ang="0">
                  <a:pos x="920" y="66"/>
                </a:cxn>
                <a:cxn ang="0">
                  <a:pos x="933" y="77"/>
                </a:cxn>
                <a:cxn ang="0">
                  <a:pos x="878" y="30"/>
                </a:cxn>
                <a:cxn ang="0">
                  <a:pos x="968" y="23"/>
                </a:cxn>
                <a:cxn ang="0">
                  <a:pos x="975" y="113"/>
                </a:cxn>
                <a:cxn ang="0">
                  <a:pos x="885" y="120"/>
                </a:cxn>
                <a:cxn ang="0">
                  <a:pos x="878" y="30"/>
                </a:cxn>
                <a:cxn ang="0">
                  <a:pos x="120" y="1090"/>
                </a:cxn>
                <a:cxn ang="0">
                  <a:pos x="29" y="1096"/>
                </a:cxn>
                <a:cxn ang="0">
                  <a:pos x="23" y="1005"/>
                </a:cxn>
                <a:cxn ang="0">
                  <a:pos x="114" y="999"/>
                </a:cxn>
                <a:cxn ang="0">
                  <a:pos x="120" y="1090"/>
                </a:cxn>
              </a:cxnLst>
              <a:rect l="0" t="0" r="r" b="b"/>
              <a:pathLst>
                <a:path w="998" h="1119">
                  <a:moveTo>
                    <a:pt x="933" y="77"/>
                  </a:moveTo>
                  <a:lnTo>
                    <a:pt x="697" y="356"/>
                  </a:lnTo>
                  <a:cubicBezTo>
                    <a:pt x="695" y="358"/>
                    <a:pt x="692" y="359"/>
                    <a:pt x="690" y="358"/>
                  </a:cubicBezTo>
                  <a:lnTo>
                    <a:pt x="490" y="344"/>
                  </a:lnTo>
                  <a:lnTo>
                    <a:pt x="498" y="334"/>
                  </a:lnTo>
                  <a:lnTo>
                    <a:pt x="601" y="640"/>
                  </a:lnTo>
                  <a:cubicBezTo>
                    <a:pt x="602" y="643"/>
                    <a:pt x="601" y="645"/>
                    <a:pt x="600" y="648"/>
                  </a:cubicBezTo>
                  <a:cubicBezTo>
                    <a:pt x="598" y="650"/>
                    <a:pt x="595" y="651"/>
                    <a:pt x="592" y="650"/>
                  </a:cubicBezTo>
                  <a:lnTo>
                    <a:pt x="278" y="604"/>
                  </a:lnTo>
                  <a:lnTo>
                    <a:pt x="287" y="595"/>
                  </a:lnTo>
                  <a:lnTo>
                    <a:pt x="326" y="764"/>
                  </a:lnTo>
                  <a:cubicBezTo>
                    <a:pt x="327" y="766"/>
                    <a:pt x="326" y="769"/>
                    <a:pt x="324" y="771"/>
                  </a:cubicBezTo>
                  <a:lnTo>
                    <a:pt x="77" y="1053"/>
                  </a:lnTo>
                  <a:lnTo>
                    <a:pt x="65" y="1042"/>
                  </a:lnTo>
                  <a:lnTo>
                    <a:pt x="312" y="760"/>
                  </a:lnTo>
                  <a:lnTo>
                    <a:pt x="311" y="767"/>
                  </a:lnTo>
                  <a:lnTo>
                    <a:pt x="272" y="598"/>
                  </a:lnTo>
                  <a:cubicBezTo>
                    <a:pt x="271" y="596"/>
                    <a:pt x="272" y="593"/>
                    <a:pt x="274" y="591"/>
                  </a:cubicBezTo>
                  <a:cubicBezTo>
                    <a:pt x="275" y="589"/>
                    <a:pt x="278" y="588"/>
                    <a:pt x="281" y="589"/>
                  </a:cubicBezTo>
                  <a:lnTo>
                    <a:pt x="595" y="635"/>
                  </a:lnTo>
                  <a:lnTo>
                    <a:pt x="586" y="645"/>
                  </a:lnTo>
                  <a:lnTo>
                    <a:pt x="483" y="339"/>
                  </a:lnTo>
                  <a:cubicBezTo>
                    <a:pt x="482" y="336"/>
                    <a:pt x="482" y="334"/>
                    <a:pt x="484" y="332"/>
                  </a:cubicBezTo>
                  <a:cubicBezTo>
                    <a:pt x="486" y="329"/>
                    <a:pt x="488" y="328"/>
                    <a:pt x="491" y="328"/>
                  </a:cubicBezTo>
                  <a:lnTo>
                    <a:pt x="691" y="342"/>
                  </a:lnTo>
                  <a:lnTo>
                    <a:pt x="684" y="345"/>
                  </a:lnTo>
                  <a:lnTo>
                    <a:pt x="920" y="66"/>
                  </a:lnTo>
                  <a:lnTo>
                    <a:pt x="933" y="77"/>
                  </a:lnTo>
                  <a:close/>
                  <a:moveTo>
                    <a:pt x="878" y="30"/>
                  </a:moveTo>
                  <a:cubicBezTo>
                    <a:pt x="900" y="3"/>
                    <a:pt x="941" y="0"/>
                    <a:pt x="968" y="23"/>
                  </a:cubicBezTo>
                  <a:cubicBezTo>
                    <a:pt x="995" y="45"/>
                    <a:pt x="998" y="86"/>
                    <a:pt x="975" y="113"/>
                  </a:cubicBezTo>
                  <a:cubicBezTo>
                    <a:pt x="953" y="140"/>
                    <a:pt x="912" y="143"/>
                    <a:pt x="885" y="120"/>
                  </a:cubicBezTo>
                  <a:cubicBezTo>
                    <a:pt x="858" y="98"/>
                    <a:pt x="855" y="57"/>
                    <a:pt x="878" y="30"/>
                  </a:cubicBezTo>
                  <a:close/>
                  <a:moveTo>
                    <a:pt x="120" y="1090"/>
                  </a:moveTo>
                  <a:cubicBezTo>
                    <a:pt x="96" y="1116"/>
                    <a:pt x="56" y="1119"/>
                    <a:pt x="29" y="1096"/>
                  </a:cubicBezTo>
                  <a:cubicBezTo>
                    <a:pt x="3" y="1072"/>
                    <a:pt x="0" y="1032"/>
                    <a:pt x="23" y="1005"/>
                  </a:cubicBezTo>
                  <a:cubicBezTo>
                    <a:pt x="47" y="979"/>
                    <a:pt x="87" y="976"/>
                    <a:pt x="114" y="999"/>
                  </a:cubicBezTo>
                  <a:cubicBezTo>
                    <a:pt x="140" y="1023"/>
                    <a:pt x="143" y="1063"/>
                    <a:pt x="120" y="1090"/>
                  </a:cubicBez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Freeform 23"/>
            <p:cNvSpPr>
              <a:spLocks noEditPoints="1"/>
            </p:cNvSpPr>
            <p:nvPr/>
          </p:nvSpPr>
          <p:spPr bwMode="auto">
            <a:xfrm>
              <a:off x="2692" y="2316"/>
              <a:ext cx="513" cy="76"/>
            </a:xfrm>
            <a:custGeom>
              <a:avLst/>
              <a:gdLst/>
              <a:ahLst/>
              <a:cxnLst>
                <a:cxn ang="0">
                  <a:pos x="64" y="116"/>
                </a:cxn>
                <a:cxn ang="0">
                  <a:pos x="546" y="110"/>
                </a:cxn>
                <a:cxn ang="0">
                  <a:pos x="552" y="113"/>
                </a:cxn>
                <a:cxn ang="0">
                  <a:pos x="712" y="259"/>
                </a:cxn>
                <a:cxn ang="0">
                  <a:pos x="700" y="259"/>
                </a:cxn>
                <a:cxn ang="0">
                  <a:pos x="914" y="3"/>
                </a:cxn>
                <a:cxn ang="0">
                  <a:pos x="920" y="0"/>
                </a:cxn>
                <a:cxn ang="0">
                  <a:pos x="926" y="3"/>
                </a:cxn>
                <a:cxn ang="0">
                  <a:pos x="1154" y="247"/>
                </a:cxn>
                <a:cxn ang="0">
                  <a:pos x="1143" y="247"/>
                </a:cxn>
                <a:cxn ang="0">
                  <a:pos x="1277" y="119"/>
                </a:cxn>
                <a:cxn ang="0">
                  <a:pos x="1282" y="116"/>
                </a:cxn>
                <a:cxn ang="0">
                  <a:pos x="1776" y="116"/>
                </a:cxn>
                <a:cxn ang="0">
                  <a:pos x="1776" y="132"/>
                </a:cxn>
                <a:cxn ang="0">
                  <a:pos x="1282" y="132"/>
                </a:cxn>
                <a:cxn ang="0">
                  <a:pos x="1288" y="130"/>
                </a:cxn>
                <a:cxn ang="0">
                  <a:pos x="1154" y="258"/>
                </a:cxn>
                <a:cxn ang="0">
                  <a:pos x="1148" y="260"/>
                </a:cxn>
                <a:cxn ang="0">
                  <a:pos x="1143" y="258"/>
                </a:cxn>
                <a:cxn ang="0">
                  <a:pos x="915" y="14"/>
                </a:cxn>
                <a:cxn ang="0">
                  <a:pos x="927" y="14"/>
                </a:cxn>
                <a:cxn ang="0">
                  <a:pos x="713" y="270"/>
                </a:cxn>
                <a:cxn ang="0">
                  <a:pos x="707" y="272"/>
                </a:cxn>
                <a:cxn ang="0">
                  <a:pos x="701" y="270"/>
                </a:cxn>
                <a:cxn ang="0">
                  <a:pos x="541" y="124"/>
                </a:cxn>
                <a:cxn ang="0">
                  <a:pos x="547" y="126"/>
                </a:cxn>
                <a:cxn ang="0">
                  <a:pos x="65" y="132"/>
                </a:cxn>
                <a:cxn ang="0">
                  <a:pos x="64" y="116"/>
                </a:cxn>
                <a:cxn ang="0">
                  <a:pos x="65" y="189"/>
                </a:cxn>
                <a:cxn ang="0">
                  <a:pos x="0" y="125"/>
                </a:cxn>
                <a:cxn ang="0">
                  <a:pos x="64" y="60"/>
                </a:cxn>
                <a:cxn ang="0">
                  <a:pos x="129" y="124"/>
                </a:cxn>
                <a:cxn ang="0">
                  <a:pos x="65" y="189"/>
                </a:cxn>
                <a:cxn ang="0">
                  <a:pos x="1776" y="60"/>
                </a:cxn>
                <a:cxn ang="0">
                  <a:pos x="1841" y="124"/>
                </a:cxn>
                <a:cxn ang="0">
                  <a:pos x="1776" y="189"/>
                </a:cxn>
                <a:cxn ang="0">
                  <a:pos x="1712" y="124"/>
                </a:cxn>
                <a:cxn ang="0">
                  <a:pos x="1776" y="60"/>
                </a:cxn>
              </a:cxnLst>
              <a:rect l="0" t="0" r="r" b="b"/>
              <a:pathLst>
                <a:path w="1841" h="273">
                  <a:moveTo>
                    <a:pt x="64" y="116"/>
                  </a:moveTo>
                  <a:lnTo>
                    <a:pt x="546" y="110"/>
                  </a:lnTo>
                  <a:cubicBezTo>
                    <a:pt x="548" y="110"/>
                    <a:pt x="550" y="111"/>
                    <a:pt x="552" y="113"/>
                  </a:cubicBezTo>
                  <a:lnTo>
                    <a:pt x="712" y="259"/>
                  </a:lnTo>
                  <a:lnTo>
                    <a:pt x="700" y="259"/>
                  </a:lnTo>
                  <a:lnTo>
                    <a:pt x="914" y="3"/>
                  </a:lnTo>
                  <a:cubicBezTo>
                    <a:pt x="916" y="2"/>
                    <a:pt x="918" y="1"/>
                    <a:pt x="920" y="0"/>
                  </a:cubicBezTo>
                  <a:cubicBezTo>
                    <a:pt x="923" y="0"/>
                    <a:pt x="925" y="1"/>
                    <a:pt x="926" y="3"/>
                  </a:cubicBezTo>
                  <a:lnTo>
                    <a:pt x="1154" y="247"/>
                  </a:lnTo>
                  <a:lnTo>
                    <a:pt x="1143" y="247"/>
                  </a:lnTo>
                  <a:lnTo>
                    <a:pt x="1277" y="119"/>
                  </a:lnTo>
                  <a:cubicBezTo>
                    <a:pt x="1278" y="117"/>
                    <a:pt x="1280" y="116"/>
                    <a:pt x="1282" y="116"/>
                  </a:cubicBezTo>
                  <a:lnTo>
                    <a:pt x="1776" y="116"/>
                  </a:lnTo>
                  <a:lnTo>
                    <a:pt x="1776" y="132"/>
                  </a:lnTo>
                  <a:lnTo>
                    <a:pt x="1282" y="132"/>
                  </a:lnTo>
                  <a:lnTo>
                    <a:pt x="1288" y="130"/>
                  </a:lnTo>
                  <a:lnTo>
                    <a:pt x="1154" y="258"/>
                  </a:lnTo>
                  <a:cubicBezTo>
                    <a:pt x="1152" y="260"/>
                    <a:pt x="1150" y="261"/>
                    <a:pt x="1148" y="260"/>
                  </a:cubicBezTo>
                  <a:cubicBezTo>
                    <a:pt x="1146" y="260"/>
                    <a:pt x="1144" y="259"/>
                    <a:pt x="1143" y="258"/>
                  </a:cubicBezTo>
                  <a:lnTo>
                    <a:pt x="915" y="14"/>
                  </a:lnTo>
                  <a:lnTo>
                    <a:pt x="927" y="14"/>
                  </a:lnTo>
                  <a:lnTo>
                    <a:pt x="713" y="270"/>
                  </a:lnTo>
                  <a:cubicBezTo>
                    <a:pt x="711" y="271"/>
                    <a:pt x="709" y="272"/>
                    <a:pt x="707" y="272"/>
                  </a:cubicBezTo>
                  <a:cubicBezTo>
                    <a:pt x="705" y="273"/>
                    <a:pt x="703" y="272"/>
                    <a:pt x="701" y="270"/>
                  </a:cubicBezTo>
                  <a:lnTo>
                    <a:pt x="541" y="124"/>
                  </a:lnTo>
                  <a:lnTo>
                    <a:pt x="547" y="126"/>
                  </a:lnTo>
                  <a:lnTo>
                    <a:pt x="65" y="132"/>
                  </a:lnTo>
                  <a:lnTo>
                    <a:pt x="64" y="116"/>
                  </a:lnTo>
                  <a:close/>
                  <a:moveTo>
                    <a:pt x="65" y="189"/>
                  </a:moveTo>
                  <a:cubicBezTo>
                    <a:pt x="30" y="189"/>
                    <a:pt x="1" y="161"/>
                    <a:pt x="0" y="125"/>
                  </a:cubicBezTo>
                  <a:cubicBezTo>
                    <a:pt x="0" y="90"/>
                    <a:pt x="28" y="61"/>
                    <a:pt x="64" y="60"/>
                  </a:cubicBezTo>
                  <a:cubicBezTo>
                    <a:pt x="99" y="60"/>
                    <a:pt x="128" y="88"/>
                    <a:pt x="129" y="124"/>
                  </a:cubicBezTo>
                  <a:cubicBezTo>
                    <a:pt x="129" y="159"/>
                    <a:pt x="101" y="188"/>
                    <a:pt x="65" y="189"/>
                  </a:cubicBezTo>
                  <a:close/>
                  <a:moveTo>
                    <a:pt x="1776" y="60"/>
                  </a:moveTo>
                  <a:cubicBezTo>
                    <a:pt x="1812" y="60"/>
                    <a:pt x="1841" y="89"/>
                    <a:pt x="1841" y="124"/>
                  </a:cubicBezTo>
                  <a:cubicBezTo>
                    <a:pt x="1841" y="160"/>
                    <a:pt x="1812" y="189"/>
                    <a:pt x="1776" y="189"/>
                  </a:cubicBezTo>
                  <a:cubicBezTo>
                    <a:pt x="1741" y="189"/>
                    <a:pt x="1712" y="160"/>
                    <a:pt x="1712" y="124"/>
                  </a:cubicBezTo>
                  <a:cubicBezTo>
                    <a:pt x="1712" y="89"/>
                    <a:pt x="1741" y="60"/>
                    <a:pt x="1776" y="60"/>
                  </a:cubicBez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3189" y="2341"/>
              <a:ext cx="410" cy="114"/>
            </a:xfrm>
            <a:custGeom>
              <a:avLst/>
              <a:gdLst/>
              <a:ahLst/>
              <a:cxnLst>
                <a:cxn ang="0">
                  <a:pos x="1465" y="407"/>
                </a:cxn>
                <a:cxn ang="0">
                  <a:pos x="1258" y="359"/>
                </a:cxn>
                <a:cxn ang="0">
                  <a:pos x="1051" y="309"/>
                </a:cxn>
                <a:cxn ang="0">
                  <a:pos x="1045" y="305"/>
                </a:cxn>
                <a:cxn ang="0">
                  <a:pos x="953" y="94"/>
                </a:cxn>
                <a:cxn ang="0">
                  <a:pos x="966" y="96"/>
                </a:cxn>
                <a:cxn ang="0">
                  <a:pos x="704" y="358"/>
                </a:cxn>
                <a:cxn ang="0">
                  <a:pos x="697" y="360"/>
                </a:cxn>
                <a:cxn ang="0">
                  <a:pos x="691" y="355"/>
                </a:cxn>
                <a:cxn ang="0">
                  <a:pos x="571" y="11"/>
                </a:cxn>
                <a:cxn ang="0">
                  <a:pos x="584" y="15"/>
                </a:cxn>
                <a:cxn ang="0">
                  <a:pos x="431" y="140"/>
                </a:cxn>
                <a:cxn ang="0">
                  <a:pos x="424" y="141"/>
                </a:cxn>
                <a:cxn ang="0">
                  <a:pos x="0" y="34"/>
                </a:cxn>
                <a:cxn ang="0">
                  <a:pos x="3" y="19"/>
                </a:cxn>
                <a:cxn ang="0">
                  <a:pos x="427" y="126"/>
                </a:cxn>
                <a:cxn ang="0">
                  <a:pos x="420" y="127"/>
                </a:cxn>
                <a:cxn ang="0">
                  <a:pos x="573" y="2"/>
                </a:cxn>
                <a:cxn ang="0">
                  <a:pos x="581" y="1"/>
                </a:cxn>
                <a:cxn ang="0">
                  <a:pos x="586" y="6"/>
                </a:cxn>
                <a:cxn ang="0">
                  <a:pos x="706" y="350"/>
                </a:cxn>
                <a:cxn ang="0">
                  <a:pos x="693" y="347"/>
                </a:cxn>
                <a:cxn ang="0">
                  <a:pos x="955" y="85"/>
                </a:cxn>
                <a:cxn ang="0">
                  <a:pos x="962" y="83"/>
                </a:cxn>
                <a:cxn ang="0">
                  <a:pos x="968" y="87"/>
                </a:cxn>
                <a:cxn ang="0">
                  <a:pos x="1060" y="298"/>
                </a:cxn>
                <a:cxn ang="0">
                  <a:pos x="1054" y="294"/>
                </a:cxn>
                <a:cxn ang="0">
                  <a:pos x="1261" y="344"/>
                </a:cxn>
                <a:cxn ang="0">
                  <a:pos x="1468" y="392"/>
                </a:cxn>
                <a:cxn ang="0">
                  <a:pos x="1465" y="407"/>
                </a:cxn>
              </a:cxnLst>
              <a:rect l="0" t="0" r="r" b="b"/>
              <a:pathLst>
                <a:path w="1468" h="407">
                  <a:moveTo>
                    <a:pt x="1465" y="407"/>
                  </a:moveTo>
                  <a:lnTo>
                    <a:pt x="1258" y="359"/>
                  </a:lnTo>
                  <a:lnTo>
                    <a:pt x="1051" y="309"/>
                  </a:lnTo>
                  <a:cubicBezTo>
                    <a:pt x="1048" y="309"/>
                    <a:pt x="1046" y="307"/>
                    <a:pt x="1045" y="305"/>
                  </a:cubicBezTo>
                  <a:lnTo>
                    <a:pt x="953" y="94"/>
                  </a:lnTo>
                  <a:lnTo>
                    <a:pt x="966" y="96"/>
                  </a:lnTo>
                  <a:lnTo>
                    <a:pt x="704" y="358"/>
                  </a:lnTo>
                  <a:cubicBezTo>
                    <a:pt x="702" y="360"/>
                    <a:pt x="699" y="361"/>
                    <a:pt x="697" y="360"/>
                  </a:cubicBezTo>
                  <a:cubicBezTo>
                    <a:pt x="694" y="360"/>
                    <a:pt x="692" y="358"/>
                    <a:pt x="691" y="355"/>
                  </a:cubicBezTo>
                  <a:lnTo>
                    <a:pt x="571" y="11"/>
                  </a:lnTo>
                  <a:lnTo>
                    <a:pt x="584" y="15"/>
                  </a:lnTo>
                  <a:lnTo>
                    <a:pt x="431" y="140"/>
                  </a:lnTo>
                  <a:cubicBezTo>
                    <a:pt x="429" y="141"/>
                    <a:pt x="426" y="142"/>
                    <a:pt x="424" y="141"/>
                  </a:cubicBezTo>
                  <a:lnTo>
                    <a:pt x="0" y="34"/>
                  </a:lnTo>
                  <a:lnTo>
                    <a:pt x="3" y="19"/>
                  </a:lnTo>
                  <a:lnTo>
                    <a:pt x="427" y="126"/>
                  </a:lnTo>
                  <a:lnTo>
                    <a:pt x="420" y="127"/>
                  </a:lnTo>
                  <a:lnTo>
                    <a:pt x="573" y="2"/>
                  </a:lnTo>
                  <a:cubicBezTo>
                    <a:pt x="575" y="1"/>
                    <a:pt x="578" y="0"/>
                    <a:pt x="581" y="1"/>
                  </a:cubicBezTo>
                  <a:cubicBezTo>
                    <a:pt x="583" y="1"/>
                    <a:pt x="585" y="3"/>
                    <a:pt x="586" y="6"/>
                  </a:cubicBezTo>
                  <a:lnTo>
                    <a:pt x="706" y="350"/>
                  </a:lnTo>
                  <a:lnTo>
                    <a:pt x="693" y="347"/>
                  </a:lnTo>
                  <a:lnTo>
                    <a:pt x="955" y="85"/>
                  </a:lnTo>
                  <a:cubicBezTo>
                    <a:pt x="957" y="83"/>
                    <a:pt x="959" y="82"/>
                    <a:pt x="962" y="83"/>
                  </a:cubicBezTo>
                  <a:cubicBezTo>
                    <a:pt x="965" y="83"/>
                    <a:pt x="967" y="85"/>
                    <a:pt x="968" y="87"/>
                  </a:cubicBezTo>
                  <a:lnTo>
                    <a:pt x="1060" y="298"/>
                  </a:lnTo>
                  <a:lnTo>
                    <a:pt x="1054" y="294"/>
                  </a:lnTo>
                  <a:lnTo>
                    <a:pt x="1261" y="344"/>
                  </a:lnTo>
                  <a:lnTo>
                    <a:pt x="1468" y="392"/>
                  </a:lnTo>
                  <a:lnTo>
                    <a:pt x="1465" y="407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Freeform 25"/>
            <p:cNvSpPr>
              <a:spLocks noEditPoints="1"/>
            </p:cNvSpPr>
            <p:nvPr/>
          </p:nvSpPr>
          <p:spPr bwMode="auto">
            <a:xfrm>
              <a:off x="3589" y="2418"/>
              <a:ext cx="299" cy="72"/>
            </a:xfrm>
            <a:custGeom>
              <a:avLst/>
              <a:gdLst/>
              <a:ahLst/>
              <a:cxnLst>
                <a:cxn ang="0">
                  <a:pos x="1009" y="148"/>
                </a:cxn>
                <a:cxn ang="0">
                  <a:pos x="744" y="154"/>
                </a:cxn>
                <a:cxn ang="0">
                  <a:pos x="737" y="151"/>
                </a:cxn>
                <a:cxn ang="0">
                  <a:pos x="648" y="13"/>
                </a:cxn>
                <a:cxn ang="0">
                  <a:pos x="662" y="12"/>
                </a:cxn>
                <a:cxn ang="0">
                  <a:pos x="544" y="252"/>
                </a:cxn>
                <a:cxn ang="0">
                  <a:pos x="537" y="256"/>
                </a:cxn>
                <a:cxn ang="0">
                  <a:pos x="529" y="252"/>
                </a:cxn>
                <a:cxn ang="0">
                  <a:pos x="404" y="24"/>
                </a:cxn>
                <a:cxn ang="0">
                  <a:pos x="418" y="25"/>
                </a:cxn>
                <a:cxn ang="0">
                  <a:pos x="344" y="145"/>
                </a:cxn>
                <a:cxn ang="0">
                  <a:pos x="337" y="148"/>
                </a:cxn>
                <a:cxn ang="0">
                  <a:pos x="64" y="148"/>
                </a:cxn>
                <a:cxn ang="0">
                  <a:pos x="64" y="132"/>
                </a:cxn>
                <a:cxn ang="0">
                  <a:pos x="337" y="132"/>
                </a:cxn>
                <a:cxn ang="0">
                  <a:pos x="331" y="136"/>
                </a:cxn>
                <a:cxn ang="0">
                  <a:pos x="405" y="16"/>
                </a:cxn>
                <a:cxn ang="0">
                  <a:pos x="412" y="12"/>
                </a:cxn>
                <a:cxn ang="0">
                  <a:pos x="418" y="17"/>
                </a:cxn>
                <a:cxn ang="0">
                  <a:pos x="543" y="245"/>
                </a:cxn>
                <a:cxn ang="0">
                  <a:pos x="529" y="245"/>
                </a:cxn>
                <a:cxn ang="0">
                  <a:pos x="647" y="5"/>
                </a:cxn>
                <a:cxn ang="0">
                  <a:pos x="654" y="0"/>
                </a:cxn>
                <a:cxn ang="0">
                  <a:pos x="661" y="4"/>
                </a:cxn>
                <a:cxn ang="0">
                  <a:pos x="750" y="142"/>
                </a:cxn>
                <a:cxn ang="0">
                  <a:pos x="743" y="138"/>
                </a:cxn>
                <a:cxn ang="0">
                  <a:pos x="1008" y="132"/>
                </a:cxn>
                <a:cxn ang="0">
                  <a:pos x="1009" y="148"/>
                </a:cxn>
                <a:cxn ang="0">
                  <a:pos x="1007" y="76"/>
                </a:cxn>
                <a:cxn ang="0">
                  <a:pos x="1073" y="139"/>
                </a:cxn>
                <a:cxn ang="0">
                  <a:pos x="1010" y="205"/>
                </a:cxn>
                <a:cxn ang="0">
                  <a:pos x="944" y="142"/>
                </a:cxn>
                <a:cxn ang="0">
                  <a:pos x="1007" y="76"/>
                </a:cxn>
                <a:cxn ang="0">
                  <a:pos x="64" y="205"/>
                </a:cxn>
                <a:cxn ang="0">
                  <a:pos x="0" y="140"/>
                </a:cxn>
                <a:cxn ang="0">
                  <a:pos x="64" y="76"/>
                </a:cxn>
                <a:cxn ang="0">
                  <a:pos x="129" y="140"/>
                </a:cxn>
                <a:cxn ang="0">
                  <a:pos x="64" y="205"/>
                </a:cxn>
              </a:cxnLst>
              <a:rect l="0" t="0" r="r" b="b"/>
              <a:pathLst>
                <a:path w="1073" h="257">
                  <a:moveTo>
                    <a:pt x="1009" y="148"/>
                  </a:moveTo>
                  <a:lnTo>
                    <a:pt x="744" y="154"/>
                  </a:lnTo>
                  <a:cubicBezTo>
                    <a:pt x="741" y="155"/>
                    <a:pt x="738" y="153"/>
                    <a:pt x="737" y="151"/>
                  </a:cubicBezTo>
                  <a:lnTo>
                    <a:pt x="648" y="13"/>
                  </a:lnTo>
                  <a:lnTo>
                    <a:pt x="662" y="12"/>
                  </a:lnTo>
                  <a:lnTo>
                    <a:pt x="544" y="252"/>
                  </a:lnTo>
                  <a:cubicBezTo>
                    <a:pt x="542" y="255"/>
                    <a:pt x="540" y="256"/>
                    <a:pt x="537" y="256"/>
                  </a:cubicBezTo>
                  <a:cubicBezTo>
                    <a:pt x="534" y="257"/>
                    <a:pt x="531" y="255"/>
                    <a:pt x="529" y="252"/>
                  </a:cubicBezTo>
                  <a:lnTo>
                    <a:pt x="404" y="24"/>
                  </a:lnTo>
                  <a:lnTo>
                    <a:pt x="418" y="25"/>
                  </a:lnTo>
                  <a:lnTo>
                    <a:pt x="344" y="145"/>
                  </a:lnTo>
                  <a:cubicBezTo>
                    <a:pt x="343" y="147"/>
                    <a:pt x="340" y="148"/>
                    <a:pt x="337" y="148"/>
                  </a:cubicBezTo>
                  <a:lnTo>
                    <a:pt x="64" y="148"/>
                  </a:lnTo>
                  <a:lnTo>
                    <a:pt x="64" y="132"/>
                  </a:lnTo>
                  <a:lnTo>
                    <a:pt x="337" y="132"/>
                  </a:lnTo>
                  <a:lnTo>
                    <a:pt x="331" y="136"/>
                  </a:lnTo>
                  <a:lnTo>
                    <a:pt x="405" y="16"/>
                  </a:lnTo>
                  <a:cubicBezTo>
                    <a:pt x="406" y="14"/>
                    <a:pt x="409" y="12"/>
                    <a:pt x="412" y="12"/>
                  </a:cubicBezTo>
                  <a:cubicBezTo>
                    <a:pt x="415" y="13"/>
                    <a:pt x="417" y="14"/>
                    <a:pt x="418" y="17"/>
                  </a:cubicBezTo>
                  <a:lnTo>
                    <a:pt x="543" y="245"/>
                  </a:lnTo>
                  <a:lnTo>
                    <a:pt x="529" y="245"/>
                  </a:lnTo>
                  <a:lnTo>
                    <a:pt x="647" y="5"/>
                  </a:lnTo>
                  <a:cubicBezTo>
                    <a:pt x="649" y="2"/>
                    <a:pt x="651" y="1"/>
                    <a:pt x="654" y="0"/>
                  </a:cubicBezTo>
                  <a:cubicBezTo>
                    <a:pt x="657" y="0"/>
                    <a:pt x="660" y="2"/>
                    <a:pt x="661" y="4"/>
                  </a:cubicBezTo>
                  <a:lnTo>
                    <a:pt x="750" y="142"/>
                  </a:lnTo>
                  <a:lnTo>
                    <a:pt x="743" y="138"/>
                  </a:lnTo>
                  <a:lnTo>
                    <a:pt x="1008" y="132"/>
                  </a:lnTo>
                  <a:lnTo>
                    <a:pt x="1009" y="148"/>
                  </a:lnTo>
                  <a:close/>
                  <a:moveTo>
                    <a:pt x="1007" y="76"/>
                  </a:moveTo>
                  <a:cubicBezTo>
                    <a:pt x="1042" y="76"/>
                    <a:pt x="1072" y="104"/>
                    <a:pt x="1073" y="139"/>
                  </a:cubicBezTo>
                  <a:cubicBezTo>
                    <a:pt x="1073" y="174"/>
                    <a:pt x="1045" y="204"/>
                    <a:pt x="1010" y="205"/>
                  </a:cubicBezTo>
                  <a:cubicBezTo>
                    <a:pt x="975" y="205"/>
                    <a:pt x="945" y="177"/>
                    <a:pt x="944" y="142"/>
                  </a:cubicBezTo>
                  <a:cubicBezTo>
                    <a:pt x="944" y="107"/>
                    <a:pt x="972" y="77"/>
                    <a:pt x="1007" y="76"/>
                  </a:cubicBezTo>
                  <a:close/>
                  <a:moveTo>
                    <a:pt x="64" y="205"/>
                  </a:moveTo>
                  <a:cubicBezTo>
                    <a:pt x="29" y="205"/>
                    <a:pt x="0" y="176"/>
                    <a:pt x="0" y="140"/>
                  </a:cubicBezTo>
                  <a:cubicBezTo>
                    <a:pt x="0" y="105"/>
                    <a:pt x="29" y="76"/>
                    <a:pt x="64" y="76"/>
                  </a:cubicBezTo>
                  <a:cubicBezTo>
                    <a:pt x="100" y="76"/>
                    <a:pt x="129" y="105"/>
                    <a:pt x="129" y="140"/>
                  </a:cubicBezTo>
                  <a:cubicBezTo>
                    <a:pt x="129" y="176"/>
                    <a:pt x="100" y="205"/>
                    <a:pt x="64" y="205"/>
                  </a:cubicBezTo>
                  <a:close/>
                </a:path>
              </a:pathLst>
            </a:custGeom>
            <a:solidFill>
              <a:srgbClr val="FF0000"/>
            </a:solidFill>
            <a:ln w="3175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3182" y="2069"/>
              <a:ext cx="172" cy="271"/>
            </a:xfrm>
            <a:custGeom>
              <a:avLst/>
              <a:gdLst/>
              <a:ahLst/>
              <a:cxnLst>
                <a:cxn ang="0">
                  <a:pos x="615" y="9"/>
                </a:cxn>
                <a:cxn ang="0">
                  <a:pos x="451" y="282"/>
                </a:cxn>
                <a:cxn ang="0">
                  <a:pos x="445" y="285"/>
                </a:cxn>
                <a:cxn ang="0">
                  <a:pos x="253" y="290"/>
                </a:cxn>
                <a:cxn ang="0">
                  <a:pos x="259" y="278"/>
                </a:cxn>
                <a:cxn ang="0">
                  <a:pos x="421" y="547"/>
                </a:cxn>
                <a:cxn ang="0">
                  <a:pos x="421" y="556"/>
                </a:cxn>
                <a:cxn ang="0">
                  <a:pos x="414" y="559"/>
                </a:cxn>
                <a:cxn ang="0">
                  <a:pos x="108" y="545"/>
                </a:cxn>
                <a:cxn ang="0">
                  <a:pos x="116" y="534"/>
                </a:cxn>
                <a:cxn ang="0">
                  <a:pos x="188" y="684"/>
                </a:cxn>
                <a:cxn ang="0">
                  <a:pos x="187" y="692"/>
                </a:cxn>
                <a:cxn ang="0">
                  <a:pos x="13" y="970"/>
                </a:cxn>
                <a:cxn ang="0">
                  <a:pos x="0" y="961"/>
                </a:cxn>
                <a:cxn ang="0">
                  <a:pos x="174" y="683"/>
                </a:cxn>
                <a:cxn ang="0">
                  <a:pos x="173" y="691"/>
                </a:cxn>
                <a:cxn ang="0">
                  <a:pos x="101" y="541"/>
                </a:cxn>
                <a:cxn ang="0">
                  <a:pos x="102" y="533"/>
                </a:cxn>
                <a:cxn ang="0">
                  <a:pos x="109" y="529"/>
                </a:cxn>
                <a:cxn ang="0">
                  <a:pos x="415" y="543"/>
                </a:cxn>
                <a:cxn ang="0">
                  <a:pos x="408" y="556"/>
                </a:cxn>
                <a:cxn ang="0">
                  <a:pos x="246" y="287"/>
                </a:cxn>
                <a:cxn ang="0">
                  <a:pos x="245" y="279"/>
                </a:cxn>
                <a:cxn ang="0">
                  <a:pos x="252" y="274"/>
                </a:cxn>
                <a:cxn ang="0">
                  <a:pos x="444" y="269"/>
                </a:cxn>
                <a:cxn ang="0">
                  <a:pos x="438" y="273"/>
                </a:cxn>
                <a:cxn ang="0">
                  <a:pos x="602" y="0"/>
                </a:cxn>
                <a:cxn ang="0">
                  <a:pos x="615" y="9"/>
                </a:cxn>
              </a:cxnLst>
              <a:rect l="0" t="0" r="r" b="b"/>
              <a:pathLst>
                <a:path w="615" h="970">
                  <a:moveTo>
                    <a:pt x="615" y="9"/>
                  </a:moveTo>
                  <a:lnTo>
                    <a:pt x="451" y="282"/>
                  </a:lnTo>
                  <a:cubicBezTo>
                    <a:pt x="450" y="284"/>
                    <a:pt x="447" y="285"/>
                    <a:pt x="445" y="285"/>
                  </a:cubicBezTo>
                  <a:lnTo>
                    <a:pt x="253" y="290"/>
                  </a:lnTo>
                  <a:lnTo>
                    <a:pt x="259" y="278"/>
                  </a:lnTo>
                  <a:lnTo>
                    <a:pt x="421" y="547"/>
                  </a:lnTo>
                  <a:cubicBezTo>
                    <a:pt x="423" y="550"/>
                    <a:pt x="423" y="553"/>
                    <a:pt x="421" y="556"/>
                  </a:cubicBezTo>
                  <a:cubicBezTo>
                    <a:pt x="420" y="558"/>
                    <a:pt x="417" y="560"/>
                    <a:pt x="414" y="559"/>
                  </a:cubicBezTo>
                  <a:lnTo>
                    <a:pt x="108" y="545"/>
                  </a:lnTo>
                  <a:lnTo>
                    <a:pt x="116" y="534"/>
                  </a:lnTo>
                  <a:lnTo>
                    <a:pt x="188" y="684"/>
                  </a:lnTo>
                  <a:cubicBezTo>
                    <a:pt x="189" y="686"/>
                    <a:pt x="189" y="689"/>
                    <a:pt x="187" y="692"/>
                  </a:cubicBezTo>
                  <a:lnTo>
                    <a:pt x="13" y="970"/>
                  </a:lnTo>
                  <a:lnTo>
                    <a:pt x="0" y="961"/>
                  </a:lnTo>
                  <a:lnTo>
                    <a:pt x="174" y="683"/>
                  </a:lnTo>
                  <a:lnTo>
                    <a:pt x="173" y="691"/>
                  </a:lnTo>
                  <a:lnTo>
                    <a:pt x="101" y="541"/>
                  </a:lnTo>
                  <a:cubicBezTo>
                    <a:pt x="100" y="538"/>
                    <a:pt x="100" y="535"/>
                    <a:pt x="102" y="533"/>
                  </a:cubicBezTo>
                  <a:cubicBezTo>
                    <a:pt x="103" y="531"/>
                    <a:pt x="106" y="529"/>
                    <a:pt x="109" y="529"/>
                  </a:cubicBezTo>
                  <a:lnTo>
                    <a:pt x="415" y="543"/>
                  </a:lnTo>
                  <a:lnTo>
                    <a:pt x="408" y="556"/>
                  </a:lnTo>
                  <a:lnTo>
                    <a:pt x="246" y="287"/>
                  </a:lnTo>
                  <a:cubicBezTo>
                    <a:pt x="244" y="284"/>
                    <a:pt x="244" y="281"/>
                    <a:pt x="245" y="279"/>
                  </a:cubicBezTo>
                  <a:cubicBezTo>
                    <a:pt x="247" y="276"/>
                    <a:pt x="249" y="275"/>
                    <a:pt x="252" y="274"/>
                  </a:cubicBezTo>
                  <a:lnTo>
                    <a:pt x="444" y="269"/>
                  </a:lnTo>
                  <a:lnTo>
                    <a:pt x="438" y="273"/>
                  </a:lnTo>
                  <a:lnTo>
                    <a:pt x="602" y="0"/>
                  </a:lnTo>
                  <a:lnTo>
                    <a:pt x="615" y="9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Freeform 27"/>
            <p:cNvSpPr>
              <a:spLocks noEditPoints="1"/>
            </p:cNvSpPr>
            <p:nvPr/>
          </p:nvSpPr>
          <p:spPr bwMode="auto">
            <a:xfrm>
              <a:off x="3334" y="1778"/>
              <a:ext cx="185" cy="305"/>
            </a:xfrm>
            <a:custGeom>
              <a:avLst/>
              <a:gdLst/>
              <a:ahLst/>
              <a:cxnLst>
                <a:cxn ang="0">
                  <a:pos x="598" y="77"/>
                </a:cxn>
                <a:cxn ang="0">
                  <a:pos x="529" y="212"/>
                </a:cxn>
                <a:cxn ang="0">
                  <a:pos x="458" y="346"/>
                </a:cxn>
                <a:cxn ang="0">
                  <a:pos x="451" y="350"/>
                </a:cxn>
                <a:cxn ang="0">
                  <a:pos x="263" y="363"/>
                </a:cxn>
                <a:cxn ang="0">
                  <a:pos x="269" y="351"/>
                </a:cxn>
                <a:cxn ang="0">
                  <a:pos x="450" y="603"/>
                </a:cxn>
                <a:cxn ang="0">
                  <a:pos x="451" y="611"/>
                </a:cxn>
                <a:cxn ang="0">
                  <a:pos x="443" y="615"/>
                </a:cxn>
                <a:cxn ang="0">
                  <a:pos x="140" y="613"/>
                </a:cxn>
                <a:cxn ang="0">
                  <a:pos x="147" y="601"/>
                </a:cxn>
                <a:cxn ang="0">
                  <a:pos x="229" y="742"/>
                </a:cxn>
                <a:cxn ang="0">
                  <a:pos x="230" y="750"/>
                </a:cxn>
                <a:cxn ang="0">
                  <a:pos x="81" y="1024"/>
                </a:cxn>
                <a:cxn ang="0">
                  <a:pos x="66" y="1017"/>
                </a:cxn>
                <a:cxn ang="0">
                  <a:pos x="215" y="743"/>
                </a:cxn>
                <a:cxn ang="0">
                  <a:pos x="216" y="750"/>
                </a:cxn>
                <a:cxn ang="0">
                  <a:pos x="134" y="609"/>
                </a:cxn>
                <a:cxn ang="0">
                  <a:pos x="134" y="601"/>
                </a:cxn>
                <a:cxn ang="0">
                  <a:pos x="141" y="597"/>
                </a:cxn>
                <a:cxn ang="0">
                  <a:pos x="444" y="599"/>
                </a:cxn>
                <a:cxn ang="0">
                  <a:pos x="437" y="612"/>
                </a:cxn>
                <a:cxn ang="0">
                  <a:pos x="256" y="360"/>
                </a:cxn>
                <a:cxn ang="0">
                  <a:pos x="255" y="352"/>
                </a:cxn>
                <a:cxn ang="0">
                  <a:pos x="262" y="347"/>
                </a:cxn>
                <a:cxn ang="0">
                  <a:pos x="450" y="334"/>
                </a:cxn>
                <a:cxn ang="0">
                  <a:pos x="443" y="339"/>
                </a:cxn>
                <a:cxn ang="0">
                  <a:pos x="514" y="205"/>
                </a:cxn>
                <a:cxn ang="0">
                  <a:pos x="583" y="70"/>
                </a:cxn>
                <a:cxn ang="0">
                  <a:pos x="598" y="77"/>
                </a:cxn>
                <a:cxn ang="0">
                  <a:pos x="533" y="44"/>
                </a:cxn>
                <a:cxn ang="0">
                  <a:pos x="620" y="16"/>
                </a:cxn>
                <a:cxn ang="0">
                  <a:pos x="648" y="103"/>
                </a:cxn>
                <a:cxn ang="0">
                  <a:pos x="561" y="131"/>
                </a:cxn>
                <a:cxn ang="0">
                  <a:pos x="533" y="44"/>
                </a:cxn>
                <a:cxn ang="0">
                  <a:pos x="130" y="1051"/>
                </a:cxn>
                <a:cxn ang="0">
                  <a:pos x="43" y="1077"/>
                </a:cxn>
                <a:cxn ang="0">
                  <a:pos x="17" y="990"/>
                </a:cxn>
                <a:cxn ang="0">
                  <a:pos x="104" y="964"/>
                </a:cxn>
                <a:cxn ang="0">
                  <a:pos x="130" y="1051"/>
                </a:cxn>
              </a:cxnLst>
              <a:rect l="0" t="0" r="r" b="b"/>
              <a:pathLst>
                <a:path w="664" h="1094">
                  <a:moveTo>
                    <a:pt x="598" y="77"/>
                  </a:moveTo>
                  <a:lnTo>
                    <a:pt x="529" y="212"/>
                  </a:lnTo>
                  <a:lnTo>
                    <a:pt x="458" y="346"/>
                  </a:lnTo>
                  <a:cubicBezTo>
                    <a:pt x="456" y="349"/>
                    <a:pt x="454" y="350"/>
                    <a:pt x="451" y="350"/>
                  </a:cubicBezTo>
                  <a:lnTo>
                    <a:pt x="263" y="363"/>
                  </a:lnTo>
                  <a:lnTo>
                    <a:pt x="269" y="351"/>
                  </a:lnTo>
                  <a:lnTo>
                    <a:pt x="450" y="603"/>
                  </a:lnTo>
                  <a:cubicBezTo>
                    <a:pt x="452" y="605"/>
                    <a:pt x="452" y="608"/>
                    <a:pt x="451" y="611"/>
                  </a:cubicBezTo>
                  <a:cubicBezTo>
                    <a:pt x="449" y="614"/>
                    <a:pt x="446" y="615"/>
                    <a:pt x="443" y="615"/>
                  </a:cubicBezTo>
                  <a:lnTo>
                    <a:pt x="140" y="613"/>
                  </a:lnTo>
                  <a:lnTo>
                    <a:pt x="147" y="601"/>
                  </a:lnTo>
                  <a:lnTo>
                    <a:pt x="229" y="742"/>
                  </a:lnTo>
                  <a:cubicBezTo>
                    <a:pt x="231" y="745"/>
                    <a:pt x="231" y="748"/>
                    <a:pt x="230" y="750"/>
                  </a:cubicBezTo>
                  <a:lnTo>
                    <a:pt x="81" y="1024"/>
                  </a:lnTo>
                  <a:lnTo>
                    <a:pt x="66" y="1017"/>
                  </a:lnTo>
                  <a:lnTo>
                    <a:pt x="215" y="743"/>
                  </a:lnTo>
                  <a:lnTo>
                    <a:pt x="216" y="750"/>
                  </a:lnTo>
                  <a:lnTo>
                    <a:pt x="134" y="609"/>
                  </a:lnTo>
                  <a:cubicBezTo>
                    <a:pt x="132" y="607"/>
                    <a:pt x="132" y="604"/>
                    <a:pt x="134" y="601"/>
                  </a:cubicBezTo>
                  <a:cubicBezTo>
                    <a:pt x="135" y="599"/>
                    <a:pt x="138" y="597"/>
                    <a:pt x="141" y="597"/>
                  </a:cubicBezTo>
                  <a:lnTo>
                    <a:pt x="444" y="599"/>
                  </a:lnTo>
                  <a:lnTo>
                    <a:pt x="437" y="612"/>
                  </a:lnTo>
                  <a:lnTo>
                    <a:pt x="256" y="360"/>
                  </a:lnTo>
                  <a:cubicBezTo>
                    <a:pt x="254" y="358"/>
                    <a:pt x="254" y="355"/>
                    <a:pt x="255" y="352"/>
                  </a:cubicBezTo>
                  <a:cubicBezTo>
                    <a:pt x="256" y="349"/>
                    <a:pt x="259" y="348"/>
                    <a:pt x="262" y="347"/>
                  </a:cubicBezTo>
                  <a:lnTo>
                    <a:pt x="450" y="334"/>
                  </a:lnTo>
                  <a:lnTo>
                    <a:pt x="443" y="339"/>
                  </a:lnTo>
                  <a:lnTo>
                    <a:pt x="514" y="205"/>
                  </a:lnTo>
                  <a:lnTo>
                    <a:pt x="583" y="70"/>
                  </a:lnTo>
                  <a:lnTo>
                    <a:pt x="598" y="77"/>
                  </a:lnTo>
                  <a:close/>
                  <a:moveTo>
                    <a:pt x="533" y="44"/>
                  </a:moveTo>
                  <a:cubicBezTo>
                    <a:pt x="550" y="13"/>
                    <a:pt x="588" y="0"/>
                    <a:pt x="620" y="16"/>
                  </a:cubicBezTo>
                  <a:cubicBezTo>
                    <a:pt x="651" y="33"/>
                    <a:pt x="664" y="71"/>
                    <a:pt x="648" y="103"/>
                  </a:cubicBezTo>
                  <a:cubicBezTo>
                    <a:pt x="631" y="134"/>
                    <a:pt x="593" y="147"/>
                    <a:pt x="561" y="131"/>
                  </a:cubicBezTo>
                  <a:cubicBezTo>
                    <a:pt x="530" y="114"/>
                    <a:pt x="517" y="76"/>
                    <a:pt x="533" y="44"/>
                  </a:cubicBezTo>
                  <a:close/>
                  <a:moveTo>
                    <a:pt x="130" y="1051"/>
                  </a:moveTo>
                  <a:cubicBezTo>
                    <a:pt x="113" y="1082"/>
                    <a:pt x="74" y="1094"/>
                    <a:pt x="43" y="1077"/>
                  </a:cubicBezTo>
                  <a:cubicBezTo>
                    <a:pt x="12" y="1060"/>
                    <a:pt x="0" y="1021"/>
                    <a:pt x="17" y="990"/>
                  </a:cubicBezTo>
                  <a:cubicBezTo>
                    <a:pt x="34" y="959"/>
                    <a:pt x="73" y="947"/>
                    <a:pt x="104" y="964"/>
                  </a:cubicBezTo>
                  <a:cubicBezTo>
                    <a:pt x="135" y="981"/>
                    <a:pt x="147" y="1020"/>
                    <a:pt x="130" y="1051"/>
                  </a:cubicBez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3277" y="2447"/>
              <a:ext cx="15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R2</a:t>
              </a:r>
              <a:endPara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3389" y="2492"/>
              <a:ext cx="54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</a:t>
              </a:r>
              <a:endPara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4" name="Rectangle 30"/>
            <p:cNvSpPr>
              <a:spLocks noChangeArrowheads="1"/>
            </p:cNvSpPr>
            <p:nvPr/>
          </p:nvSpPr>
          <p:spPr bwMode="auto">
            <a:xfrm>
              <a:off x="3308" y="2168"/>
              <a:ext cx="15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R3</a:t>
              </a:r>
              <a:endPara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5" name="Rectangle 31"/>
            <p:cNvSpPr>
              <a:spLocks noChangeArrowheads="1"/>
            </p:cNvSpPr>
            <p:nvPr/>
          </p:nvSpPr>
          <p:spPr bwMode="auto">
            <a:xfrm>
              <a:off x="3420" y="2213"/>
              <a:ext cx="54" cy="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</a:t>
              </a:r>
              <a:endPara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6" name="Rectangle 32"/>
            <p:cNvSpPr>
              <a:spLocks noChangeArrowheads="1"/>
            </p:cNvSpPr>
            <p:nvPr/>
          </p:nvSpPr>
          <p:spPr bwMode="auto">
            <a:xfrm>
              <a:off x="3091" y="1924"/>
              <a:ext cx="15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R4</a:t>
              </a:r>
              <a:endPara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7" name="Rectangle 33"/>
            <p:cNvSpPr>
              <a:spLocks noChangeArrowheads="1"/>
            </p:cNvSpPr>
            <p:nvPr/>
          </p:nvSpPr>
          <p:spPr bwMode="auto">
            <a:xfrm>
              <a:off x="3203" y="1969"/>
              <a:ext cx="102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X+1</a:t>
              </a:r>
              <a:endParaRPr kumimoji="0" 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8" name="Rectangle 34"/>
            <p:cNvSpPr>
              <a:spLocks noChangeArrowheads="1"/>
            </p:cNvSpPr>
            <p:nvPr/>
          </p:nvSpPr>
          <p:spPr bwMode="auto">
            <a:xfrm>
              <a:off x="3412" y="1957"/>
              <a:ext cx="15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R4</a:t>
              </a:r>
              <a:endPara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9" name="Rectangle 35"/>
            <p:cNvSpPr>
              <a:spLocks noChangeArrowheads="1"/>
            </p:cNvSpPr>
            <p:nvPr/>
          </p:nvSpPr>
          <p:spPr bwMode="auto">
            <a:xfrm>
              <a:off x="3524" y="2002"/>
              <a:ext cx="54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</a:t>
              </a:r>
              <a:endPara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0" name="Rectangle 36"/>
            <p:cNvSpPr>
              <a:spLocks noChangeArrowheads="1"/>
            </p:cNvSpPr>
            <p:nvPr/>
          </p:nvSpPr>
          <p:spPr bwMode="auto">
            <a:xfrm>
              <a:off x="3699" y="2481"/>
              <a:ext cx="15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R1</a:t>
              </a:r>
              <a:endPara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1" name="Rectangle 37"/>
            <p:cNvSpPr>
              <a:spLocks noChangeArrowheads="1"/>
            </p:cNvSpPr>
            <p:nvPr/>
          </p:nvSpPr>
          <p:spPr bwMode="auto">
            <a:xfrm>
              <a:off x="3810" y="2525"/>
              <a:ext cx="53" cy="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</a:t>
              </a:r>
              <a:endPara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182" name="Straight Arrow Connector 181"/>
          <p:cNvCxnSpPr/>
          <p:nvPr/>
        </p:nvCxnSpPr>
        <p:spPr>
          <a:xfrm flipV="1">
            <a:off x="2807804" y="3180590"/>
            <a:ext cx="396044" cy="468052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/>
          <p:nvPr/>
        </p:nvCxnSpPr>
        <p:spPr>
          <a:xfrm flipH="1">
            <a:off x="6264188" y="3216594"/>
            <a:ext cx="108012" cy="468052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Box 188"/>
          <p:cNvSpPr txBox="1"/>
          <p:nvPr/>
        </p:nvSpPr>
        <p:spPr>
          <a:xfrm>
            <a:off x="2087724" y="1664804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x+1</a:t>
            </a:r>
            <a:r>
              <a:rPr lang="en-US" dirty="0" smtClean="0"/>
              <a:t>,H</a:t>
            </a:r>
            <a:r>
              <a:rPr lang="en-US" baseline="-25000" dirty="0" smtClean="0"/>
              <a:t>x+1</a:t>
            </a:r>
            <a:r>
              <a:rPr lang="en-US" dirty="0" smtClean="0"/>
              <a:t>,T</a:t>
            </a:r>
            <a:r>
              <a:rPr lang="en-US" baseline="-25000" dirty="0" smtClean="0"/>
              <a:t>x+1</a:t>
            </a:r>
            <a:endParaRPr lang="en-US" baseline="-25000" dirty="0"/>
          </a:p>
        </p:txBody>
      </p:sp>
      <p:sp>
        <p:nvSpPr>
          <p:cNvPr id="191" name="TextBox 190"/>
          <p:cNvSpPr txBox="1"/>
          <p:nvPr/>
        </p:nvSpPr>
        <p:spPr>
          <a:xfrm>
            <a:off x="935596" y="3429000"/>
            <a:ext cx="95410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x</a:t>
            </a:r>
            <a:r>
              <a:rPr lang="en-US" dirty="0" err="1" smtClean="0"/>
              <a:t>,H</a:t>
            </a:r>
            <a:r>
              <a:rPr lang="en-US" baseline="-25000" dirty="0" err="1" smtClean="0"/>
              <a:t>x</a:t>
            </a:r>
            <a:r>
              <a:rPr lang="en-US" dirty="0" err="1" smtClean="0"/>
              <a:t>T</a:t>
            </a:r>
            <a:r>
              <a:rPr lang="en-US" baseline="-25000" dirty="0" err="1" smtClean="0"/>
              <a:t>x</a:t>
            </a:r>
            <a:endParaRPr lang="en-US" baseline="-25000" dirty="0" smtClean="0"/>
          </a:p>
          <a:p>
            <a:endParaRPr lang="en-US" baseline="-25000" dirty="0"/>
          </a:p>
        </p:txBody>
      </p:sp>
      <p:sp>
        <p:nvSpPr>
          <p:cNvPr id="193" name="TextBox 192"/>
          <p:cNvSpPr txBox="1"/>
          <p:nvPr/>
        </p:nvSpPr>
        <p:spPr>
          <a:xfrm>
            <a:off x="6804248" y="4149080"/>
            <a:ext cx="151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y+1</a:t>
            </a:r>
            <a:r>
              <a:rPr lang="en-US" dirty="0" smtClean="0"/>
              <a:t>,H</a:t>
            </a:r>
            <a:r>
              <a:rPr lang="en-US" baseline="-25000" dirty="0" smtClean="0"/>
              <a:t>y+1</a:t>
            </a:r>
            <a:r>
              <a:rPr lang="en-US" dirty="0" smtClean="0"/>
              <a:t>,T</a:t>
            </a:r>
            <a:r>
              <a:rPr lang="en-US" baseline="-25000" dirty="0" smtClean="0"/>
              <a:t>y+1</a:t>
            </a:r>
            <a:endParaRPr lang="en-US" baseline="-25000" dirty="0"/>
          </a:p>
        </p:txBody>
      </p:sp>
      <p:sp>
        <p:nvSpPr>
          <p:cNvPr id="194" name="TextBox 193"/>
          <p:cNvSpPr txBox="1"/>
          <p:nvPr/>
        </p:nvSpPr>
        <p:spPr>
          <a:xfrm>
            <a:off x="6984268" y="1988840"/>
            <a:ext cx="1051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y</a:t>
            </a:r>
            <a:r>
              <a:rPr lang="en-US" dirty="0" err="1" smtClean="0"/>
              <a:t>,H</a:t>
            </a:r>
            <a:r>
              <a:rPr lang="en-US" baseline="-25000" dirty="0" err="1" smtClean="0"/>
              <a:t>y,</a:t>
            </a:r>
            <a:r>
              <a:rPr lang="en-US" dirty="0" err="1" smtClean="0"/>
              <a:t>,T</a:t>
            </a:r>
            <a:r>
              <a:rPr lang="en-US" baseline="-25000" dirty="0" err="1" smtClean="0"/>
              <a:t>y</a:t>
            </a:r>
            <a:endParaRPr lang="en-US" baseline="-25000" dirty="0"/>
          </a:p>
        </p:txBody>
      </p:sp>
      <p:sp>
        <p:nvSpPr>
          <p:cNvPr id="197" name="TextBox 196"/>
          <p:cNvSpPr txBox="1"/>
          <p:nvPr/>
        </p:nvSpPr>
        <p:spPr>
          <a:xfrm>
            <a:off x="6048164" y="4185084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200" name="TextBox 199"/>
          <p:cNvSpPr txBox="1"/>
          <p:nvPr/>
        </p:nvSpPr>
        <p:spPr>
          <a:xfrm>
            <a:off x="3527884" y="4257092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2</a:t>
            </a:r>
            <a:endParaRPr lang="en-US" sz="1100" dirty="0"/>
          </a:p>
        </p:txBody>
      </p:sp>
      <p:sp>
        <p:nvSpPr>
          <p:cNvPr id="201" name="TextBox 200"/>
          <p:cNvSpPr txBox="1"/>
          <p:nvPr/>
        </p:nvSpPr>
        <p:spPr>
          <a:xfrm>
            <a:off x="3840734" y="3465004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3</a:t>
            </a:r>
            <a:endParaRPr lang="en-US" sz="1100" dirty="0"/>
          </a:p>
        </p:txBody>
      </p:sp>
      <p:sp>
        <p:nvSpPr>
          <p:cNvPr id="202" name="TextBox 201"/>
          <p:cNvSpPr txBox="1"/>
          <p:nvPr/>
        </p:nvSpPr>
        <p:spPr>
          <a:xfrm>
            <a:off x="4427984" y="2852936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4</a:t>
            </a:r>
            <a:endParaRPr lang="en-US" sz="1100" dirty="0"/>
          </a:p>
        </p:txBody>
      </p:sp>
      <p:sp>
        <p:nvSpPr>
          <p:cNvPr id="203" name="TextBox 202"/>
          <p:cNvSpPr txBox="1"/>
          <p:nvPr/>
        </p:nvSpPr>
        <p:spPr>
          <a:xfrm>
            <a:off x="2483768" y="4185084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</a:t>
            </a:r>
            <a:endParaRPr lang="en-US" sz="1100" dirty="0"/>
          </a:p>
        </p:txBody>
      </p:sp>
      <p:sp>
        <p:nvSpPr>
          <p:cNvPr id="209" name="TextBox 208"/>
          <p:cNvSpPr txBox="1"/>
          <p:nvPr/>
        </p:nvSpPr>
        <p:spPr>
          <a:xfrm>
            <a:off x="287524" y="1376772"/>
            <a:ext cx="133562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</a:t>
            </a:r>
            <a:r>
              <a:rPr lang="en-US" sz="1400" baseline="-25000" dirty="0" smtClean="0"/>
              <a:t>x+1</a:t>
            </a:r>
            <a:r>
              <a:rPr lang="en-US" sz="1400" dirty="0" smtClean="0"/>
              <a:t>=dP</a:t>
            </a:r>
            <a:r>
              <a:rPr lang="en-US" sz="1400" baseline="-25000" dirty="0" smtClean="0"/>
              <a:t>x+1</a:t>
            </a:r>
            <a:r>
              <a:rPr lang="en-US" sz="1400" dirty="0" smtClean="0"/>
              <a:t>+P</a:t>
            </a:r>
            <a:r>
              <a:rPr lang="en-US" sz="1400" baseline="-25000" dirty="0" smtClean="0"/>
              <a:t>x</a:t>
            </a:r>
          </a:p>
          <a:p>
            <a:r>
              <a:rPr lang="en-US" sz="1400" dirty="0" smtClean="0"/>
              <a:t>H</a:t>
            </a:r>
            <a:r>
              <a:rPr lang="en-US" sz="1400" baseline="-25000" dirty="0" smtClean="0"/>
              <a:t>x+1</a:t>
            </a:r>
            <a:r>
              <a:rPr lang="en-US" sz="1400" dirty="0" smtClean="0"/>
              <a:t>=dH</a:t>
            </a:r>
            <a:r>
              <a:rPr lang="en-US" sz="1400" baseline="-25000" dirty="0" smtClean="0"/>
              <a:t>x+1</a:t>
            </a:r>
            <a:r>
              <a:rPr lang="en-US" sz="1400" dirty="0" smtClean="0"/>
              <a:t>+H</a:t>
            </a:r>
            <a:r>
              <a:rPr lang="en-US" sz="1400" baseline="-25000" dirty="0" smtClean="0"/>
              <a:t>x</a:t>
            </a:r>
          </a:p>
          <a:p>
            <a:endParaRPr lang="en-US" sz="1400" dirty="0"/>
          </a:p>
        </p:txBody>
      </p:sp>
      <p:sp>
        <p:nvSpPr>
          <p:cNvPr id="210" name="TextBox 209"/>
          <p:cNvSpPr txBox="1"/>
          <p:nvPr/>
        </p:nvSpPr>
        <p:spPr>
          <a:xfrm>
            <a:off x="287524" y="1988840"/>
            <a:ext cx="23042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dH</a:t>
            </a:r>
            <a:r>
              <a:rPr lang="en-US" sz="1400" dirty="0" smtClean="0"/>
              <a:t>=Q1/MF</a:t>
            </a:r>
          </a:p>
          <a:p>
            <a:r>
              <a:rPr lang="en-US" sz="1400" dirty="0" smtClean="0"/>
              <a:t>Q1 is calculated in the thermal network</a:t>
            </a:r>
            <a:endParaRPr lang="en-US" sz="1400" dirty="0"/>
          </a:p>
        </p:txBody>
      </p:sp>
      <p:sp>
        <p:nvSpPr>
          <p:cNvPr id="212" name="TextBox 211"/>
          <p:cNvSpPr txBox="1"/>
          <p:nvPr/>
        </p:nvSpPr>
        <p:spPr>
          <a:xfrm>
            <a:off x="4499992" y="4247510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2</a:t>
            </a:r>
            <a:endParaRPr lang="en-US" sz="1100" dirty="0"/>
          </a:p>
        </p:txBody>
      </p:sp>
      <p:sp>
        <p:nvSpPr>
          <p:cNvPr id="213" name="TextBox 212"/>
          <p:cNvSpPr txBox="1"/>
          <p:nvPr/>
        </p:nvSpPr>
        <p:spPr>
          <a:xfrm>
            <a:off x="4716016" y="3455422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3</a:t>
            </a:r>
            <a:endParaRPr lang="en-US" sz="1100" dirty="0"/>
          </a:p>
        </p:txBody>
      </p:sp>
      <p:sp>
        <p:nvSpPr>
          <p:cNvPr id="214" name="TextBox 213"/>
          <p:cNvSpPr txBox="1"/>
          <p:nvPr/>
        </p:nvSpPr>
        <p:spPr>
          <a:xfrm>
            <a:off x="5292080" y="2852936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4</a:t>
            </a:r>
            <a:endParaRPr lang="en-US" sz="1100" dirty="0"/>
          </a:p>
        </p:txBody>
      </p:sp>
      <p:sp>
        <p:nvSpPr>
          <p:cNvPr id="215" name="TextBox 214"/>
          <p:cNvSpPr txBox="1"/>
          <p:nvPr/>
        </p:nvSpPr>
        <p:spPr>
          <a:xfrm>
            <a:off x="215516" y="5445224"/>
            <a:ext cx="8100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The thermal node network calculates the heat influx in the cooling pipe based on: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Applied power Q3 on node 3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Environmental heating from fixed temperature T4 on node 4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Heat exchange with another pipe section via R5 between nodes 2 and 2 of the connected sections</a:t>
            </a:r>
            <a:endParaRPr lang="en-US" sz="1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CoBra</a:t>
            </a:r>
            <a:r>
              <a:rPr lang="en-US" dirty="0" smtClean="0"/>
              <a:t> example calculation</a:t>
            </a:r>
            <a:endParaRPr lang="en-US" dirty="0"/>
          </a:p>
        </p:txBody>
      </p:sp>
      <p:sp>
        <p:nvSpPr>
          <p:cNvPr id="32" name="Content Placeholder 31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112987"/>
          </a:xfrm>
        </p:spPr>
        <p:txBody>
          <a:bodyPr/>
          <a:lstStyle/>
          <a:p>
            <a:r>
              <a:rPr lang="en-US" dirty="0" err="1" smtClean="0"/>
              <a:t>CoBra</a:t>
            </a:r>
            <a:r>
              <a:rPr lang="en-US" dirty="0" smtClean="0"/>
              <a:t> is able to analyze complex thermal </a:t>
            </a:r>
            <a:r>
              <a:rPr lang="en-US" dirty="0" smtClean="0"/>
              <a:t>profiles </a:t>
            </a:r>
            <a:r>
              <a:rPr lang="en-US" dirty="0" smtClean="0"/>
              <a:t>of CO</a:t>
            </a:r>
            <a:r>
              <a:rPr lang="en-US" baseline="-25000" dirty="0" smtClean="0"/>
              <a:t>2</a:t>
            </a:r>
            <a:r>
              <a:rPr lang="en-US" dirty="0" smtClean="0"/>
              <a:t> in long tubes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AAAA53-33E4-4136-A7F3-804EC546C16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71688" name="Picture 8"/>
          <p:cNvPicPr>
            <a:picLocks noChangeAspect="1" noChangeArrowheads="1"/>
          </p:cNvPicPr>
          <p:nvPr/>
        </p:nvPicPr>
        <p:blipFill>
          <a:blip r:embed="rId2" cstate="print"/>
          <a:srcRect t="5826"/>
          <a:stretch>
            <a:fillRect/>
          </a:stretch>
        </p:blipFill>
        <p:spPr bwMode="auto">
          <a:xfrm>
            <a:off x="0" y="1690937"/>
            <a:ext cx="4788024" cy="3072011"/>
          </a:xfrm>
          <a:prstGeom prst="rect">
            <a:avLst/>
          </a:prstGeom>
          <a:noFill/>
        </p:spPr>
      </p:pic>
      <p:pic>
        <p:nvPicPr>
          <p:cNvPr id="7168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2426" y="1614911"/>
            <a:ext cx="4492062" cy="311023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295636" y="1268760"/>
            <a:ext cx="7475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5mx1.5mmID tube (4m heated), Mass flow=0.3g/s, Q=90Watt , T=-30</a:t>
            </a:r>
            <a:r>
              <a:rPr lang="en-US" dirty="0" smtClean="0">
                <a:latin typeface="Times New Roman"/>
                <a:cs typeface="Times New Roman"/>
              </a:rPr>
              <a:t>º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848364" y="1988840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Dry-</a:t>
            </a:r>
          </a:p>
          <a:p>
            <a:r>
              <a:rPr lang="en-US" sz="1400" dirty="0" smtClean="0"/>
              <a:t>out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8388424" y="1988840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Mist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228184" y="2240868"/>
            <a:ext cx="801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Annular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120172" y="3573016"/>
            <a:ext cx="13834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Stratified Wavy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5112060" y="4041068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Stratified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4863498" y="2201398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Bubbly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4958075" y="325894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Slug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5975531" y="2863969"/>
            <a:ext cx="1080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</a:rPr>
              <a:t>Process path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87824" y="242088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Dry-out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396117" y="2456311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Liquid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079612" y="267291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Slug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123728" y="299695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Annular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Oval 107"/>
          <p:cNvSpPr/>
          <p:nvPr/>
        </p:nvSpPr>
        <p:spPr>
          <a:xfrm>
            <a:off x="467544" y="1700808"/>
            <a:ext cx="2664296" cy="25562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899592" y="2132856"/>
            <a:ext cx="1836204" cy="1692188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Donut 100"/>
          <p:cNvSpPr/>
          <p:nvPr/>
        </p:nvSpPr>
        <p:spPr>
          <a:xfrm>
            <a:off x="863588" y="2096852"/>
            <a:ext cx="1899828" cy="1791816"/>
          </a:xfrm>
          <a:prstGeom prst="donut">
            <a:avLst>
              <a:gd name="adj" fmla="val 6167"/>
            </a:avLst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5055994" y="1880828"/>
            <a:ext cx="2448272" cy="115212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391980" y="4725144"/>
            <a:ext cx="3816424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74638"/>
            <a:ext cx="5105400" cy="958118"/>
          </a:xfrm>
        </p:spPr>
        <p:txBody>
          <a:bodyPr/>
          <a:lstStyle/>
          <a:p>
            <a:r>
              <a:rPr lang="en-US" dirty="0" smtClean="0"/>
              <a:t>Cobra example:</a:t>
            </a:r>
            <a:br>
              <a:rPr lang="en-US" dirty="0" smtClean="0"/>
            </a:br>
            <a:r>
              <a:rPr lang="en-US" i="1" dirty="0" smtClean="0"/>
              <a:t>Node network for IBL</a:t>
            </a:r>
            <a:endParaRPr lang="en-US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B00D52-9017-4E27-87B9-56C89B8832A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391980" y="4833156"/>
            <a:ext cx="3816424" cy="1440160"/>
            <a:chOff x="522831" y="2960948"/>
            <a:chExt cx="3096344" cy="1116124"/>
          </a:xfrm>
        </p:grpSpPr>
        <p:sp>
          <p:nvSpPr>
            <p:cNvPr id="4" name="Isosceles Triangle 3"/>
            <p:cNvSpPr/>
            <p:nvPr/>
          </p:nvSpPr>
          <p:spPr>
            <a:xfrm flipV="1">
              <a:off x="522831" y="2960948"/>
              <a:ext cx="3096344" cy="1116124"/>
            </a:xfrm>
            <a:prstGeom prst="triangl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Donut 4"/>
            <p:cNvSpPr/>
            <p:nvPr/>
          </p:nvSpPr>
          <p:spPr>
            <a:xfrm>
              <a:off x="1720473" y="3128367"/>
              <a:ext cx="671848" cy="613868"/>
            </a:xfrm>
            <a:prstGeom prst="donut">
              <a:avLst>
                <a:gd name="adj" fmla="val 11197"/>
              </a:avLst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Freeform 5"/>
          <p:cNvSpPr/>
          <p:nvPr/>
        </p:nvSpPr>
        <p:spPr>
          <a:xfrm>
            <a:off x="6192180" y="5157192"/>
            <a:ext cx="144018" cy="383823"/>
          </a:xfrm>
          <a:custGeom>
            <a:avLst/>
            <a:gdLst>
              <a:gd name="connsiteX0" fmla="*/ 182880 w 333955"/>
              <a:gd name="connsiteY0" fmla="*/ 0 h 1017767"/>
              <a:gd name="connsiteX1" fmla="*/ 182880 w 333955"/>
              <a:gd name="connsiteY1" fmla="*/ 0 h 1017767"/>
              <a:gd name="connsiteX2" fmla="*/ 190831 w 333955"/>
              <a:gd name="connsiteY2" fmla="*/ 286247 h 1017767"/>
              <a:gd name="connsiteX3" fmla="*/ 0 w 333955"/>
              <a:gd name="connsiteY3" fmla="*/ 381662 h 1017767"/>
              <a:gd name="connsiteX4" fmla="*/ 333955 w 333955"/>
              <a:gd name="connsiteY4" fmla="*/ 508883 h 1017767"/>
              <a:gd name="connsiteX5" fmla="*/ 15902 w 333955"/>
              <a:gd name="connsiteY5" fmla="*/ 644055 h 1017767"/>
              <a:gd name="connsiteX6" fmla="*/ 182880 w 333955"/>
              <a:gd name="connsiteY6" fmla="*/ 723568 h 1017767"/>
              <a:gd name="connsiteX7" fmla="*/ 182880 w 333955"/>
              <a:gd name="connsiteY7" fmla="*/ 1017767 h 101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55" h="1017767">
                <a:moveTo>
                  <a:pt x="182880" y="0"/>
                </a:moveTo>
                <a:lnTo>
                  <a:pt x="182880" y="0"/>
                </a:lnTo>
                <a:cubicBezTo>
                  <a:pt x="185606" y="95414"/>
                  <a:pt x="190831" y="190795"/>
                  <a:pt x="190831" y="286247"/>
                </a:cubicBezTo>
                <a:lnTo>
                  <a:pt x="0" y="381662"/>
                </a:lnTo>
                <a:lnTo>
                  <a:pt x="333955" y="508883"/>
                </a:lnTo>
                <a:lnTo>
                  <a:pt x="15902" y="644055"/>
                </a:lnTo>
                <a:lnTo>
                  <a:pt x="182880" y="723568"/>
                </a:lnTo>
                <a:lnTo>
                  <a:pt x="182880" y="1017767"/>
                </a:lnTo>
              </a:path>
            </a:pathLst>
          </a:custGeom>
          <a:ln w="9525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6192180" y="4761148"/>
            <a:ext cx="144018" cy="383823"/>
          </a:xfrm>
          <a:custGeom>
            <a:avLst/>
            <a:gdLst>
              <a:gd name="connsiteX0" fmla="*/ 182880 w 333955"/>
              <a:gd name="connsiteY0" fmla="*/ 0 h 1017767"/>
              <a:gd name="connsiteX1" fmla="*/ 182880 w 333955"/>
              <a:gd name="connsiteY1" fmla="*/ 0 h 1017767"/>
              <a:gd name="connsiteX2" fmla="*/ 190831 w 333955"/>
              <a:gd name="connsiteY2" fmla="*/ 286247 h 1017767"/>
              <a:gd name="connsiteX3" fmla="*/ 0 w 333955"/>
              <a:gd name="connsiteY3" fmla="*/ 381662 h 1017767"/>
              <a:gd name="connsiteX4" fmla="*/ 333955 w 333955"/>
              <a:gd name="connsiteY4" fmla="*/ 508883 h 1017767"/>
              <a:gd name="connsiteX5" fmla="*/ 15902 w 333955"/>
              <a:gd name="connsiteY5" fmla="*/ 644055 h 1017767"/>
              <a:gd name="connsiteX6" fmla="*/ 182880 w 333955"/>
              <a:gd name="connsiteY6" fmla="*/ 723568 h 1017767"/>
              <a:gd name="connsiteX7" fmla="*/ 182880 w 333955"/>
              <a:gd name="connsiteY7" fmla="*/ 1017767 h 101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55" h="1017767">
                <a:moveTo>
                  <a:pt x="182880" y="0"/>
                </a:moveTo>
                <a:lnTo>
                  <a:pt x="182880" y="0"/>
                </a:lnTo>
                <a:cubicBezTo>
                  <a:pt x="185606" y="95414"/>
                  <a:pt x="190831" y="190795"/>
                  <a:pt x="190831" y="286247"/>
                </a:cubicBezTo>
                <a:lnTo>
                  <a:pt x="0" y="381662"/>
                </a:lnTo>
                <a:lnTo>
                  <a:pt x="333955" y="508883"/>
                </a:lnTo>
                <a:lnTo>
                  <a:pt x="15902" y="644055"/>
                </a:lnTo>
                <a:lnTo>
                  <a:pt x="182880" y="723568"/>
                </a:lnTo>
                <a:lnTo>
                  <a:pt x="182880" y="1017767"/>
                </a:lnTo>
              </a:path>
            </a:pathLst>
          </a:custGeom>
          <a:ln w="952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6192180" y="4365104"/>
            <a:ext cx="144018" cy="383823"/>
          </a:xfrm>
          <a:custGeom>
            <a:avLst/>
            <a:gdLst>
              <a:gd name="connsiteX0" fmla="*/ 182880 w 333955"/>
              <a:gd name="connsiteY0" fmla="*/ 0 h 1017767"/>
              <a:gd name="connsiteX1" fmla="*/ 182880 w 333955"/>
              <a:gd name="connsiteY1" fmla="*/ 0 h 1017767"/>
              <a:gd name="connsiteX2" fmla="*/ 190831 w 333955"/>
              <a:gd name="connsiteY2" fmla="*/ 286247 h 1017767"/>
              <a:gd name="connsiteX3" fmla="*/ 0 w 333955"/>
              <a:gd name="connsiteY3" fmla="*/ 381662 h 1017767"/>
              <a:gd name="connsiteX4" fmla="*/ 333955 w 333955"/>
              <a:gd name="connsiteY4" fmla="*/ 508883 h 1017767"/>
              <a:gd name="connsiteX5" fmla="*/ 15902 w 333955"/>
              <a:gd name="connsiteY5" fmla="*/ 644055 h 1017767"/>
              <a:gd name="connsiteX6" fmla="*/ 182880 w 333955"/>
              <a:gd name="connsiteY6" fmla="*/ 723568 h 1017767"/>
              <a:gd name="connsiteX7" fmla="*/ 182880 w 333955"/>
              <a:gd name="connsiteY7" fmla="*/ 1017767 h 101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55" h="1017767">
                <a:moveTo>
                  <a:pt x="182880" y="0"/>
                </a:moveTo>
                <a:lnTo>
                  <a:pt x="182880" y="0"/>
                </a:lnTo>
                <a:cubicBezTo>
                  <a:pt x="185606" y="95414"/>
                  <a:pt x="190831" y="190795"/>
                  <a:pt x="190831" y="286247"/>
                </a:cubicBezTo>
                <a:lnTo>
                  <a:pt x="0" y="381662"/>
                </a:lnTo>
                <a:lnTo>
                  <a:pt x="333955" y="508883"/>
                </a:lnTo>
                <a:lnTo>
                  <a:pt x="15902" y="644055"/>
                </a:lnTo>
                <a:lnTo>
                  <a:pt x="182880" y="723568"/>
                </a:lnTo>
                <a:lnTo>
                  <a:pt x="182880" y="1017767"/>
                </a:lnTo>
              </a:path>
            </a:pathLst>
          </a:custGeom>
          <a:ln w="9525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120172" y="4041068"/>
            <a:ext cx="10047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T</a:t>
            </a:r>
            <a:r>
              <a:rPr lang="en-US" sz="1400" baseline="-25000" dirty="0" err="1" smtClean="0"/>
              <a:t>environement</a:t>
            </a:r>
            <a:endParaRPr lang="en-US" sz="14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6305241" y="4365104"/>
            <a:ext cx="10390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</a:t>
            </a:r>
            <a:r>
              <a:rPr lang="en-US" sz="1400" baseline="-25000" dirty="0" smtClean="0"/>
              <a:t>4</a:t>
            </a:r>
            <a:r>
              <a:rPr lang="en-US" sz="1400" dirty="0" smtClean="0">
                <a:latin typeface="Times New Roman"/>
                <a:cs typeface="Times New Roman"/>
              </a:rPr>
              <a:t>≈</a:t>
            </a:r>
            <a:r>
              <a:rPr lang="en-US" sz="1400" dirty="0" smtClean="0"/>
              <a:t> </a:t>
            </a:r>
            <a:r>
              <a:rPr lang="en-US" sz="1400" dirty="0" err="1" smtClean="0"/>
              <a:t>HTC</a:t>
            </a:r>
            <a:r>
              <a:rPr lang="en-US" sz="1400" baseline="-25000" dirty="0" err="1" smtClean="0"/>
              <a:t>air</a:t>
            </a:r>
            <a:endParaRPr lang="en-US" sz="14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6336196" y="4797152"/>
            <a:ext cx="1383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+R</a:t>
            </a:r>
            <a:r>
              <a:rPr lang="en-US" sz="1400" baseline="-25000" dirty="0" smtClean="0"/>
              <a:t>3 </a:t>
            </a:r>
            <a:r>
              <a:rPr lang="en-US" sz="1400" dirty="0" smtClean="0">
                <a:latin typeface="Times New Roman"/>
                <a:cs typeface="Times New Roman"/>
              </a:rPr>
              <a:t>≈</a:t>
            </a:r>
            <a:r>
              <a:rPr lang="en-US" sz="1400" dirty="0" smtClean="0"/>
              <a:t> </a:t>
            </a:r>
            <a:r>
              <a:rPr lang="en-US" sz="1400" dirty="0" err="1" smtClean="0"/>
              <a:t>TFoM</a:t>
            </a:r>
            <a:endParaRPr lang="en-US" sz="14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6408204" y="5193196"/>
            <a:ext cx="1200970" cy="307777"/>
          </a:xfrm>
          <a:prstGeom prst="rect">
            <a:avLst/>
          </a:prstGeom>
          <a:solidFill>
            <a:srgbClr val="72BFC5">
              <a:alpha val="72157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R</a:t>
            </a:r>
            <a:r>
              <a:rPr lang="en-US" sz="1400" baseline="-25000" dirty="0" smtClean="0"/>
              <a:t>1</a:t>
            </a:r>
            <a:r>
              <a:rPr lang="en-US" sz="1400" dirty="0" smtClean="0"/>
              <a:t> </a:t>
            </a:r>
            <a:r>
              <a:rPr lang="en-US" sz="1400" dirty="0" smtClean="0">
                <a:latin typeface="Times New Roman"/>
                <a:cs typeface="Times New Roman"/>
              </a:rPr>
              <a:t>≈</a:t>
            </a:r>
            <a:r>
              <a:rPr lang="en-US" sz="1400" dirty="0" smtClean="0"/>
              <a:t> HTC</a:t>
            </a:r>
            <a:r>
              <a:rPr lang="en-US" sz="1400" baseline="-25000" dirty="0" smtClean="0"/>
              <a:t>CO2</a:t>
            </a:r>
            <a:endParaRPr lang="en-US" sz="14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5976156" y="5425479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</a:t>
            </a:r>
            <a:r>
              <a:rPr lang="en-US" sz="1400" baseline="-25000" dirty="0" smtClean="0"/>
              <a:t>CO2</a:t>
            </a:r>
            <a:endParaRPr lang="en-US" sz="1400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5812078" y="1340768"/>
            <a:ext cx="10047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T</a:t>
            </a:r>
            <a:r>
              <a:rPr lang="en-US" sz="1400" baseline="-25000" dirty="0" err="1" smtClean="0"/>
              <a:t>environement</a:t>
            </a:r>
            <a:endParaRPr lang="en-US" sz="1400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5451565" y="2384884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</a:t>
            </a:r>
            <a:r>
              <a:rPr lang="en-US" sz="1400" baseline="-25000" dirty="0" smtClean="0"/>
              <a:t>CO2</a:t>
            </a:r>
            <a:endParaRPr lang="en-US" sz="1400" baseline="-25000" dirty="0"/>
          </a:p>
        </p:txBody>
      </p:sp>
      <p:sp>
        <p:nvSpPr>
          <p:cNvPr id="24" name="Donut 23"/>
          <p:cNvSpPr/>
          <p:nvPr/>
        </p:nvSpPr>
        <p:spPr>
          <a:xfrm>
            <a:off x="5344026" y="2060848"/>
            <a:ext cx="828092" cy="792088"/>
          </a:xfrm>
          <a:prstGeom prst="donut">
            <a:avLst>
              <a:gd name="adj" fmla="val 11197"/>
            </a:avLst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 rot="20777621">
            <a:off x="5671213" y="2144965"/>
            <a:ext cx="144018" cy="347819"/>
          </a:xfrm>
          <a:custGeom>
            <a:avLst/>
            <a:gdLst>
              <a:gd name="connsiteX0" fmla="*/ 182880 w 333955"/>
              <a:gd name="connsiteY0" fmla="*/ 0 h 1017767"/>
              <a:gd name="connsiteX1" fmla="*/ 182880 w 333955"/>
              <a:gd name="connsiteY1" fmla="*/ 0 h 1017767"/>
              <a:gd name="connsiteX2" fmla="*/ 190831 w 333955"/>
              <a:gd name="connsiteY2" fmla="*/ 286247 h 1017767"/>
              <a:gd name="connsiteX3" fmla="*/ 0 w 333955"/>
              <a:gd name="connsiteY3" fmla="*/ 381662 h 1017767"/>
              <a:gd name="connsiteX4" fmla="*/ 333955 w 333955"/>
              <a:gd name="connsiteY4" fmla="*/ 508883 h 1017767"/>
              <a:gd name="connsiteX5" fmla="*/ 15902 w 333955"/>
              <a:gd name="connsiteY5" fmla="*/ 644055 h 1017767"/>
              <a:gd name="connsiteX6" fmla="*/ 182880 w 333955"/>
              <a:gd name="connsiteY6" fmla="*/ 723568 h 1017767"/>
              <a:gd name="connsiteX7" fmla="*/ 182880 w 333955"/>
              <a:gd name="connsiteY7" fmla="*/ 1017767 h 101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55" h="1017767">
                <a:moveTo>
                  <a:pt x="182880" y="0"/>
                </a:moveTo>
                <a:lnTo>
                  <a:pt x="182880" y="0"/>
                </a:lnTo>
                <a:cubicBezTo>
                  <a:pt x="185606" y="95414"/>
                  <a:pt x="190831" y="190795"/>
                  <a:pt x="190831" y="286247"/>
                </a:cubicBezTo>
                <a:lnTo>
                  <a:pt x="0" y="381662"/>
                </a:lnTo>
                <a:lnTo>
                  <a:pt x="333955" y="508883"/>
                </a:lnTo>
                <a:lnTo>
                  <a:pt x="15902" y="644055"/>
                </a:lnTo>
                <a:lnTo>
                  <a:pt x="182880" y="723568"/>
                </a:lnTo>
                <a:lnTo>
                  <a:pt x="182880" y="1017767"/>
                </a:lnTo>
              </a:path>
            </a:pathLst>
          </a:custGeom>
          <a:ln w="9525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 rot="1252823">
            <a:off x="6177497" y="1660518"/>
            <a:ext cx="144018" cy="602433"/>
          </a:xfrm>
          <a:custGeom>
            <a:avLst/>
            <a:gdLst>
              <a:gd name="connsiteX0" fmla="*/ 182880 w 333955"/>
              <a:gd name="connsiteY0" fmla="*/ 0 h 1017767"/>
              <a:gd name="connsiteX1" fmla="*/ 182880 w 333955"/>
              <a:gd name="connsiteY1" fmla="*/ 0 h 1017767"/>
              <a:gd name="connsiteX2" fmla="*/ 190831 w 333955"/>
              <a:gd name="connsiteY2" fmla="*/ 286247 h 1017767"/>
              <a:gd name="connsiteX3" fmla="*/ 0 w 333955"/>
              <a:gd name="connsiteY3" fmla="*/ 381662 h 1017767"/>
              <a:gd name="connsiteX4" fmla="*/ 333955 w 333955"/>
              <a:gd name="connsiteY4" fmla="*/ 508883 h 1017767"/>
              <a:gd name="connsiteX5" fmla="*/ 15902 w 333955"/>
              <a:gd name="connsiteY5" fmla="*/ 644055 h 1017767"/>
              <a:gd name="connsiteX6" fmla="*/ 182880 w 333955"/>
              <a:gd name="connsiteY6" fmla="*/ 723568 h 1017767"/>
              <a:gd name="connsiteX7" fmla="*/ 182880 w 333955"/>
              <a:gd name="connsiteY7" fmla="*/ 1017767 h 101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55" h="1017767">
                <a:moveTo>
                  <a:pt x="182880" y="0"/>
                </a:moveTo>
                <a:lnTo>
                  <a:pt x="182880" y="0"/>
                </a:lnTo>
                <a:cubicBezTo>
                  <a:pt x="185606" y="95414"/>
                  <a:pt x="190831" y="190795"/>
                  <a:pt x="190831" y="286247"/>
                </a:cubicBezTo>
                <a:lnTo>
                  <a:pt x="0" y="381662"/>
                </a:lnTo>
                <a:lnTo>
                  <a:pt x="333955" y="508883"/>
                </a:lnTo>
                <a:lnTo>
                  <a:pt x="15902" y="644055"/>
                </a:lnTo>
                <a:lnTo>
                  <a:pt x="182880" y="723568"/>
                </a:lnTo>
                <a:lnTo>
                  <a:pt x="182880" y="1017767"/>
                </a:lnTo>
              </a:path>
            </a:pathLst>
          </a:custGeom>
          <a:ln w="9525">
            <a:solidFill>
              <a:srgbClr val="FF0000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604166" y="2384884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</a:t>
            </a:r>
            <a:r>
              <a:rPr lang="en-US" sz="1400" baseline="-25000" dirty="0" smtClean="0"/>
              <a:t>CO2</a:t>
            </a:r>
            <a:endParaRPr lang="en-US" sz="1400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6856194" y="1412776"/>
            <a:ext cx="2287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</a:t>
            </a:r>
            <a:r>
              <a:rPr lang="en-US" sz="1400" baseline="-25000" dirty="0" smtClean="0"/>
              <a:t>4</a:t>
            </a:r>
            <a:r>
              <a:rPr lang="en-US" sz="1400" dirty="0" smtClean="0"/>
              <a:t> +R</a:t>
            </a:r>
            <a:r>
              <a:rPr lang="en-US" sz="1400" baseline="-25000" dirty="0" smtClean="0"/>
              <a:t>3 </a:t>
            </a:r>
            <a:r>
              <a:rPr lang="en-US" sz="1400" dirty="0" smtClean="0">
                <a:latin typeface="Times New Roman"/>
                <a:cs typeface="Times New Roman"/>
              </a:rPr>
              <a:t>≈</a:t>
            </a:r>
            <a:r>
              <a:rPr lang="en-US" sz="1400" dirty="0" smtClean="0"/>
              <a:t> </a:t>
            </a:r>
            <a:r>
              <a:rPr lang="en-US" sz="1400" dirty="0" err="1" smtClean="0"/>
              <a:t>Insulation+HTC</a:t>
            </a:r>
            <a:r>
              <a:rPr lang="en-US" sz="1400" baseline="-25000" dirty="0" err="1" smtClean="0"/>
              <a:t>air</a:t>
            </a:r>
            <a:endParaRPr lang="en-US" sz="1400" baseline="-25000" dirty="0"/>
          </a:p>
        </p:txBody>
      </p:sp>
      <p:sp>
        <p:nvSpPr>
          <p:cNvPr id="32" name="Freeform 31"/>
          <p:cNvSpPr/>
          <p:nvPr/>
        </p:nvSpPr>
        <p:spPr>
          <a:xfrm rot="20502464">
            <a:off x="6373356" y="1673863"/>
            <a:ext cx="144018" cy="576237"/>
          </a:xfrm>
          <a:custGeom>
            <a:avLst/>
            <a:gdLst>
              <a:gd name="connsiteX0" fmla="*/ 182880 w 333955"/>
              <a:gd name="connsiteY0" fmla="*/ 0 h 1017767"/>
              <a:gd name="connsiteX1" fmla="*/ 182880 w 333955"/>
              <a:gd name="connsiteY1" fmla="*/ 0 h 1017767"/>
              <a:gd name="connsiteX2" fmla="*/ 190831 w 333955"/>
              <a:gd name="connsiteY2" fmla="*/ 286247 h 1017767"/>
              <a:gd name="connsiteX3" fmla="*/ 0 w 333955"/>
              <a:gd name="connsiteY3" fmla="*/ 381662 h 1017767"/>
              <a:gd name="connsiteX4" fmla="*/ 333955 w 333955"/>
              <a:gd name="connsiteY4" fmla="*/ 508883 h 1017767"/>
              <a:gd name="connsiteX5" fmla="*/ 15902 w 333955"/>
              <a:gd name="connsiteY5" fmla="*/ 644055 h 1017767"/>
              <a:gd name="connsiteX6" fmla="*/ 182880 w 333955"/>
              <a:gd name="connsiteY6" fmla="*/ 723568 h 1017767"/>
              <a:gd name="connsiteX7" fmla="*/ 182880 w 333955"/>
              <a:gd name="connsiteY7" fmla="*/ 1017767 h 101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55" h="1017767">
                <a:moveTo>
                  <a:pt x="182880" y="0"/>
                </a:moveTo>
                <a:lnTo>
                  <a:pt x="182880" y="0"/>
                </a:lnTo>
                <a:cubicBezTo>
                  <a:pt x="185606" y="95414"/>
                  <a:pt x="190831" y="190795"/>
                  <a:pt x="190831" y="286247"/>
                </a:cubicBezTo>
                <a:lnTo>
                  <a:pt x="0" y="381662"/>
                </a:lnTo>
                <a:lnTo>
                  <a:pt x="333955" y="508883"/>
                </a:lnTo>
                <a:lnTo>
                  <a:pt x="15902" y="644055"/>
                </a:lnTo>
                <a:lnTo>
                  <a:pt x="182880" y="723568"/>
                </a:lnTo>
                <a:lnTo>
                  <a:pt x="182880" y="1017767"/>
                </a:lnTo>
              </a:path>
            </a:pathLst>
          </a:custGeom>
          <a:ln w="9525">
            <a:solidFill>
              <a:srgbClr val="FF0000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>
            <a:endCxn id="32" idx="4"/>
          </p:cNvCxnSpPr>
          <p:nvPr/>
        </p:nvCxnSpPr>
        <p:spPr>
          <a:xfrm flipH="1">
            <a:off x="6513735" y="1664804"/>
            <a:ext cx="472062" cy="2745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44" idx="4"/>
          </p:cNvCxnSpPr>
          <p:nvPr/>
        </p:nvCxnSpPr>
        <p:spPr>
          <a:xfrm flipH="1" flipV="1">
            <a:off x="6334135" y="2312879"/>
            <a:ext cx="182081" cy="8280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724128" y="3104964"/>
            <a:ext cx="1733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</a:t>
            </a:r>
            <a:r>
              <a:rPr lang="en-US" sz="1400" baseline="-25000" dirty="0" smtClean="0"/>
              <a:t>5</a:t>
            </a:r>
            <a:r>
              <a:rPr lang="en-US" sz="1400" dirty="0" smtClean="0">
                <a:latin typeface="Times New Roman"/>
                <a:cs typeface="Times New Roman"/>
              </a:rPr>
              <a:t>≈</a:t>
            </a:r>
            <a:r>
              <a:rPr lang="en-US" sz="1400" dirty="0" smtClean="0"/>
              <a:t> Heat exchange</a:t>
            </a:r>
            <a:endParaRPr lang="en-US" sz="1400" baseline="-25000" dirty="0"/>
          </a:p>
        </p:txBody>
      </p:sp>
      <p:sp>
        <p:nvSpPr>
          <p:cNvPr id="43" name="Freeform 42"/>
          <p:cNvSpPr/>
          <p:nvPr/>
        </p:nvSpPr>
        <p:spPr>
          <a:xfrm rot="6405198">
            <a:off x="5859669" y="1976046"/>
            <a:ext cx="144018" cy="432047"/>
          </a:xfrm>
          <a:custGeom>
            <a:avLst/>
            <a:gdLst>
              <a:gd name="connsiteX0" fmla="*/ 182880 w 333955"/>
              <a:gd name="connsiteY0" fmla="*/ 0 h 1017767"/>
              <a:gd name="connsiteX1" fmla="*/ 182880 w 333955"/>
              <a:gd name="connsiteY1" fmla="*/ 0 h 1017767"/>
              <a:gd name="connsiteX2" fmla="*/ 190831 w 333955"/>
              <a:gd name="connsiteY2" fmla="*/ 286247 h 1017767"/>
              <a:gd name="connsiteX3" fmla="*/ 0 w 333955"/>
              <a:gd name="connsiteY3" fmla="*/ 381662 h 1017767"/>
              <a:gd name="connsiteX4" fmla="*/ 333955 w 333955"/>
              <a:gd name="connsiteY4" fmla="*/ 508883 h 1017767"/>
              <a:gd name="connsiteX5" fmla="*/ 15902 w 333955"/>
              <a:gd name="connsiteY5" fmla="*/ 644055 h 1017767"/>
              <a:gd name="connsiteX6" fmla="*/ 182880 w 333955"/>
              <a:gd name="connsiteY6" fmla="*/ 723568 h 1017767"/>
              <a:gd name="connsiteX7" fmla="*/ 182880 w 333955"/>
              <a:gd name="connsiteY7" fmla="*/ 1017767 h 101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55" h="1017767">
                <a:moveTo>
                  <a:pt x="182880" y="0"/>
                </a:moveTo>
                <a:lnTo>
                  <a:pt x="182880" y="0"/>
                </a:lnTo>
                <a:cubicBezTo>
                  <a:pt x="185606" y="95414"/>
                  <a:pt x="190831" y="190795"/>
                  <a:pt x="190831" y="286247"/>
                </a:cubicBezTo>
                <a:lnTo>
                  <a:pt x="0" y="381662"/>
                </a:lnTo>
                <a:lnTo>
                  <a:pt x="333955" y="508883"/>
                </a:lnTo>
                <a:lnTo>
                  <a:pt x="15902" y="644055"/>
                </a:lnTo>
                <a:lnTo>
                  <a:pt x="182880" y="723568"/>
                </a:lnTo>
                <a:lnTo>
                  <a:pt x="182880" y="1017767"/>
                </a:lnTo>
              </a:path>
            </a:pathLst>
          </a:custGeom>
          <a:ln w="952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 rot="5400000">
            <a:off x="6262126" y="2042848"/>
            <a:ext cx="144018" cy="396044"/>
          </a:xfrm>
          <a:custGeom>
            <a:avLst/>
            <a:gdLst>
              <a:gd name="connsiteX0" fmla="*/ 182880 w 333955"/>
              <a:gd name="connsiteY0" fmla="*/ 0 h 1017767"/>
              <a:gd name="connsiteX1" fmla="*/ 182880 w 333955"/>
              <a:gd name="connsiteY1" fmla="*/ 0 h 1017767"/>
              <a:gd name="connsiteX2" fmla="*/ 190831 w 333955"/>
              <a:gd name="connsiteY2" fmla="*/ 286247 h 1017767"/>
              <a:gd name="connsiteX3" fmla="*/ 0 w 333955"/>
              <a:gd name="connsiteY3" fmla="*/ 381662 h 1017767"/>
              <a:gd name="connsiteX4" fmla="*/ 333955 w 333955"/>
              <a:gd name="connsiteY4" fmla="*/ 508883 h 1017767"/>
              <a:gd name="connsiteX5" fmla="*/ 15902 w 333955"/>
              <a:gd name="connsiteY5" fmla="*/ 644055 h 1017767"/>
              <a:gd name="connsiteX6" fmla="*/ 182880 w 333955"/>
              <a:gd name="connsiteY6" fmla="*/ 723568 h 1017767"/>
              <a:gd name="connsiteX7" fmla="*/ 182880 w 333955"/>
              <a:gd name="connsiteY7" fmla="*/ 1017767 h 101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55" h="1017767">
                <a:moveTo>
                  <a:pt x="182880" y="0"/>
                </a:moveTo>
                <a:lnTo>
                  <a:pt x="182880" y="0"/>
                </a:lnTo>
                <a:cubicBezTo>
                  <a:pt x="185606" y="95414"/>
                  <a:pt x="190831" y="190795"/>
                  <a:pt x="190831" y="286247"/>
                </a:cubicBezTo>
                <a:lnTo>
                  <a:pt x="0" y="381662"/>
                </a:lnTo>
                <a:lnTo>
                  <a:pt x="333955" y="508883"/>
                </a:lnTo>
                <a:lnTo>
                  <a:pt x="15902" y="644055"/>
                </a:lnTo>
                <a:lnTo>
                  <a:pt x="182880" y="723568"/>
                </a:lnTo>
                <a:lnTo>
                  <a:pt x="182880" y="1017767"/>
                </a:lnTo>
              </a:path>
            </a:pathLst>
          </a:custGeom>
          <a:ln w="9525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50"/>
          <p:cNvGrpSpPr/>
          <p:nvPr/>
        </p:nvGrpSpPr>
        <p:grpSpPr>
          <a:xfrm flipH="1">
            <a:off x="6496154" y="2060848"/>
            <a:ext cx="828092" cy="792088"/>
            <a:chOff x="3419872" y="4977172"/>
            <a:chExt cx="828092" cy="792088"/>
          </a:xfrm>
        </p:grpSpPr>
        <p:sp>
          <p:nvSpPr>
            <p:cNvPr id="48" name="Donut 47"/>
            <p:cNvSpPr/>
            <p:nvPr/>
          </p:nvSpPr>
          <p:spPr>
            <a:xfrm>
              <a:off x="3419872" y="4977172"/>
              <a:ext cx="828092" cy="792088"/>
            </a:xfrm>
            <a:prstGeom prst="donut">
              <a:avLst>
                <a:gd name="adj" fmla="val 11197"/>
              </a:avLst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 rot="20777621">
              <a:off x="3747059" y="5061289"/>
              <a:ext cx="144018" cy="347819"/>
            </a:xfrm>
            <a:custGeom>
              <a:avLst/>
              <a:gdLst>
                <a:gd name="connsiteX0" fmla="*/ 182880 w 333955"/>
                <a:gd name="connsiteY0" fmla="*/ 0 h 1017767"/>
                <a:gd name="connsiteX1" fmla="*/ 182880 w 333955"/>
                <a:gd name="connsiteY1" fmla="*/ 0 h 1017767"/>
                <a:gd name="connsiteX2" fmla="*/ 190831 w 333955"/>
                <a:gd name="connsiteY2" fmla="*/ 286247 h 1017767"/>
                <a:gd name="connsiteX3" fmla="*/ 0 w 333955"/>
                <a:gd name="connsiteY3" fmla="*/ 381662 h 1017767"/>
                <a:gd name="connsiteX4" fmla="*/ 333955 w 333955"/>
                <a:gd name="connsiteY4" fmla="*/ 508883 h 1017767"/>
                <a:gd name="connsiteX5" fmla="*/ 15902 w 333955"/>
                <a:gd name="connsiteY5" fmla="*/ 644055 h 1017767"/>
                <a:gd name="connsiteX6" fmla="*/ 182880 w 333955"/>
                <a:gd name="connsiteY6" fmla="*/ 723568 h 1017767"/>
                <a:gd name="connsiteX7" fmla="*/ 182880 w 333955"/>
                <a:gd name="connsiteY7" fmla="*/ 1017767 h 101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955" h="1017767">
                  <a:moveTo>
                    <a:pt x="182880" y="0"/>
                  </a:moveTo>
                  <a:lnTo>
                    <a:pt x="182880" y="0"/>
                  </a:lnTo>
                  <a:cubicBezTo>
                    <a:pt x="185606" y="95414"/>
                    <a:pt x="190831" y="190795"/>
                    <a:pt x="190831" y="286247"/>
                  </a:cubicBezTo>
                  <a:lnTo>
                    <a:pt x="0" y="381662"/>
                  </a:lnTo>
                  <a:lnTo>
                    <a:pt x="333955" y="508883"/>
                  </a:lnTo>
                  <a:lnTo>
                    <a:pt x="15902" y="644055"/>
                  </a:lnTo>
                  <a:lnTo>
                    <a:pt x="182880" y="723568"/>
                  </a:lnTo>
                  <a:lnTo>
                    <a:pt x="182880" y="1017767"/>
                  </a:lnTo>
                </a:path>
              </a:pathLst>
            </a:custGeom>
            <a:ln w="9525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 rot="6405198">
              <a:off x="3935515" y="4892370"/>
              <a:ext cx="144018" cy="432047"/>
            </a:xfrm>
            <a:custGeom>
              <a:avLst/>
              <a:gdLst>
                <a:gd name="connsiteX0" fmla="*/ 182880 w 333955"/>
                <a:gd name="connsiteY0" fmla="*/ 0 h 1017767"/>
                <a:gd name="connsiteX1" fmla="*/ 182880 w 333955"/>
                <a:gd name="connsiteY1" fmla="*/ 0 h 1017767"/>
                <a:gd name="connsiteX2" fmla="*/ 190831 w 333955"/>
                <a:gd name="connsiteY2" fmla="*/ 286247 h 1017767"/>
                <a:gd name="connsiteX3" fmla="*/ 0 w 333955"/>
                <a:gd name="connsiteY3" fmla="*/ 381662 h 1017767"/>
                <a:gd name="connsiteX4" fmla="*/ 333955 w 333955"/>
                <a:gd name="connsiteY4" fmla="*/ 508883 h 1017767"/>
                <a:gd name="connsiteX5" fmla="*/ 15902 w 333955"/>
                <a:gd name="connsiteY5" fmla="*/ 644055 h 1017767"/>
                <a:gd name="connsiteX6" fmla="*/ 182880 w 333955"/>
                <a:gd name="connsiteY6" fmla="*/ 723568 h 1017767"/>
                <a:gd name="connsiteX7" fmla="*/ 182880 w 333955"/>
                <a:gd name="connsiteY7" fmla="*/ 1017767 h 101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955" h="1017767">
                  <a:moveTo>
                    <a:pt x="182880" y="0"/>
                  </a:moveTo>
                  <a:lnTo>
                    <a:pt x="182880" y="0"/>
                  </a:lnTo>
                  <a:cubicBezTo>
                    <a:pt x="185606" y="95414"/>
                    <a:pt x="190831" y="190795"/>
                    <a:pt x="190831" y="286247"/>
                  </a:cubicBezTo>
                  <a:lnTo>
                    <a:pt x="0" y="381662"/>
                  </a:lnTo>
                  <a:lnTo>
                    <a:pt x="333955" y="508883"/>
                  </a:lnTo>
                  <a:lnTo>
                    <a:pt x="15902" y="644055"/>
                  </a:lnTo>
                  <a:lnTo>
                    <a:pt x="182880" y="723568"/>
                  </a:lnTo>
                  <a:lnTo>
                    <a:pt x="182880" y="1017767"/>
                  </a:lnTo>
                </a:path>
              </a:pathLst>
            </a:custGeom>
            <a:ln w="952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7576274" y="1916832"/>
            <a:ext cx="1144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</a:t>
            </a:r>
            <a:r>
              <a:rPr lang="en-US" sz="1400" baseline="-25000" dirty="0" smtClean="0"/>
              <a:t>1</a:t>
            </a:r>
            <a:r>
              <a:rPr lang="en-US" sz="1400" dirty="0" smtClean="0">
                <a:latin typeface="Times New Roman"/>
                <a:cs typeface="Times New Roman"/>
              </a:rPr>
              <a:t>≈</a:t>
            </a:r>
            <a:r>
              <a:rPr lang="en-US" sz="1400" dirty="0" smtClean="0"/>
              <a:t> HTC</a:t>
            </a:r>
            <a:r>
              <a:rPr lang="en-US" sz="1400" baseline="-25000" dirty="0" smtClean="0"/>
              <a:t>CO2</a:t>
            </a:r>
            <a:endParaRPr lang="en-US" sz="1400" baseline="-25000" dirty="0"/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6964206" y="2132856"/>
            <a:ext cx="648072" cy="2025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515934" y="1484784"/>
            <a:ext cx="1335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</a:t>
            </a:r>
            <a:r>
              <a:rPr lang="en-US" sz="1400" dirty="0" smtClean="0">
                <a:latin typeface="Times New Roman"/>
                <a:cs typeface="Times New Roman"/>
              </a:rPr>
              <a:t>≈</a:t>
            </a:r>
            <a:r>
              <a:rPr lang="en-US" sz="1400" dirty="0" smtClean="0"/>
              <a:t> Tube wall</a:t>
            </a:r>
            <a:endParaRPr lang="en-US" sz="1400" baseline="-25000" dirty="0"/>
          </a:p>
        </p:txBody>
      </p:sp>
      <p:cxnSp>
        <p:nvCxnSpPr>
          <p:cNvPr id="57" name="Straight Arrow Connector 56"/>
          <p:cNvCxnSpPr>
            <a:endCxn id="43" idx="5"/>
          </p:cNvCxnSpPr>
          <p:nvPr/>
        </p:nvCxnSpPr>
        <p:spPr>
          <a:xfrm>
            <a:off x="5524046" y="1772816"/>
            <a:ext cx="371467" cy="3403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463988" y="4221088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Q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 </a:t>
            </a:r>
            <a:r>
              <a:rPr lang="en-US" sz="1400" dirty="0" smtClean="0">
                <a:latin typeface="Times New Roman"/>
                <a:cs typeface="Times New Roman"/>
              </a:rPr>
              <a:t>≈</a:t>
            </a:r>
            <a:r>
              <a:rPr lang="en-US" sz="1400" dirty="0" smtClean="0"/>
              <a:t> Applied power</a:t>
            </a:r>
            <a:endParaRPr lang="en-US" sz="1400" baseline="-25000" dirty="0"/>
          </a:p>
        </p:txBody>
      </p:sp>
      <p:cxnSp>
        <p:nvCxnSpPr>
          <p:cNvPr id="62" name="Straight Arrow Connector 61"/>
          <p:cNvCxnSpPr>
            <a:endCxn id="12" idx="0"/>
          </p:cNvCxnSpPr>
          <p:nvPr/>
        </p:nvCxnSpPr>
        <p:spPr>
          <a:xfrm>
            <a:off x="5544108" y="4473116"/>
            <a:ext cx="756084" cy="2520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943708" y="4797152"/>
            <a:ext cx="10047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T</a:t>
            </a:r>
            <a:r>
              <a:rPr lang="en-US" sz="1400" baseline="-25000" dirty="0" err="1" smtClean="0"/>
              <a:t>environement</a:t>
            </a:r>
            <a:endParaRPr lang="en-US" sz="1400" baseline="-25000" dirty="0"/>
          </a:p>
        </p:txBody>
      </p:sp>
      <p:sp>
        <p:nvSpPr>
          <p:cNvPr id="68" name="TextBox 67"/>
          <p:cNvSpPr txBox="1"/>
          <p:nvPr/>
        </p:nvSpPr>
        <p:spPr>
          <a:xfrm>
            <a:off x="1583195" y="5841268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</a:t>
            </a:r>
            <a:r>
              <a:rPr lang="en-US" sz="1400" baseline="-25000" dirty="0" smtClean="0"/>
              <a:t>CO2</a:t>
            </a:r>
            <a:endParaRPr lang="en-US" sz="1400" baseline="-25000" dirty="0"/>
          </a:p>
        </p:txBody>
      </p:sp>
      <p:sp>
        <p:nvSpPr>
          <p:cNvPr id="69" name="Donut 68"/>
          <p:cNvSpPr/>
          <p:nvPr/>
        </p:nvSpPr>
        <p:spPr>
          <a:xfrm>
            <a:off x="1475656" y="5517232"/>
            <a:ext cx="828092" cy="792088"/>
          </a:xfrm>
          <a:prstGeom prst="donut">
            <a:avLst>
              <a:gd name="adj" fmla="val 11197"/>
            </a:avLst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Freeform 69"/>
          <p:cNvSpPr/>
          <p:nvPr/>
        </p:nvSpPr>
        <p:spPr>
          <a:xfrm rot="20777621">
            <a:off x="1802843" y="5601349"/>
            <a:ext cx="144018" cy="347819"/>
          </a:xfrm>
          <a:custGeom>
            <a:avLst/>
            <a:gdLst>
              <a:gd name="connsiteX0" fmla="*/ 182880 w 333955"/>
              <a:gd name="connsiteY0" fmla="*/ 0 h 1017767"/>
              <a:gd name="connsiteX1" fmla="*/ 182880 w 333955"/>
              <a:gd name="connsiteY1" fmla="*/ 0 h 1017767"/>
              <a:gd name="connsiteX2" fmla="*/ 190831 w 333955"/>
              <a:gd name="connsiteY2" fmla="*/ 286247 h 1017767"/>
              <a:gd name="connsiteX3" fmla="*/ 0 w 333955"/>
              <a:gd name="connsiteY3" fmla="*/ 381662 h 1017767"/>
              <a:gd name="connsiteX4" fmla="*/ 333955 w 333955"/>
              <a:gd name="connsiteY4" fmla="*/ 508883 h 1017767"/>
              <a:gd name="connsiteX5" fmla="*/ 15902 w 333955"/>
              <a:gd name="connsiteY5" fmla="*/ 644055 h 1017767"/>
              <a:gd name="connsiteX6" fmla="*/ 182880 w 333955"/>
              <a:gd name="connsiteY6" fmla="*/ 723568 h 1017767"/>
              <a:gd name="connsiteX7" fmla="*/ 182880 w 333955"/>
              <a:gd name="connsiteY7" fmla="*/ 1017767 h 101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55" h="1017767">
                <a:moveTo>
                  <a:pt x="182880" y="0"/>
                </a:moveTo>
                <a:lnTo>
                  <a:pt x="182880" y="0"/>
                </a:lnTo>
                <a:cubicBezTo>
                  <a:pt x="185606" y="95414"/>
                  <a:pt x="190831" y="190795"/>
                  <a:pt x="190831" y="286247"/>
                </a:cubicBezTo>
                <a:lnTo>
                  <a:pt x="0" y="381662"/>
                </a:lnTo>
                <a:lnTo>
                  <a:pt x="333955" y="508883"/>
                </a:lnTo>
                <a:lnTo>
                  <a:pt x="15902" y="644055"/>
                </a:lnTo>
                <a:lnTo>
                  <a:pt x="182880" y="723568"/>
                </a:lnTo>
                <a:lnTo>
                  <a:pt x="182880" y="1017767"/>
                </a:lnTo>
              </a:path>
            </a:pathLst>
          </a:custGeom>
          <a:ln w="9525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 rot="1252823">
            <a:off x="2309127" y="5116902"/>
            <a:ext cx="144018" cy="602433"/>
          </a:xfrm>
          <a:custGeom>
            <a:avLst/>
            <a:gdLst>
              <a:gd name="connsiteX0" fmla="*/ 182880 w 333955"/>
              <a:gd name="connsiteY0" fmla="*/ 0 h 1017767"/>
              <a:gd name="connsiteX1" fmla="*/ 182880 w 333955"/>
              <a:gd name="connsiteY1" fmla="*/ 0 h 1017767"/>
              <a:gd name="connsiteX2" fmla="*/ 190831 w 333955"/>
              <a:gd name="connsiteY2" fmla="*/ 286247 h 1017767"/>
              <a:gd name="connsiteX3" fmla="*/ 0 w 333955"/>
              <a:gd name="connsiteY3" fmla="*/ 381662 h 1017767"/>
              <a:gd name="connsiteX4" fmla="*/ 333955 w 333955"/>
              <a:gd name="connsiteY4" fmla="*/ 508883 h 1017767"/>
              <a:gd name="connsiteX5" fmla="*/ 15902 w 333955"/>
              <a:gd name="connsiteY5" fmla="*/ 644055 h 1017767"/>
              <a:gd name="connsiteX6" fmla="*/ 182880 w 333955"/>
              <a:gd name="connsiteY6" fmla="*/ 723568 h 1017767"/>
              <a:gd name="connsiteX7" fmla="*/ 182880 w 333955"/>
              <a:gd name="connsiteY7" fmla="*/ 1017767 h 101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55" h="1017767">
                <a:moveTo>
                  <a:pt x="182880" y="0"/>
                </a:moveTo>
                <a:lnTo>
                  <a:pt x="182880" y="0"/>
                </a:lnTo>
                <a:cubicBezTo>
                  <a:pt x="185606" y="95414"/>
                  <a:pt x="190831" y="190795"/>
                  <a:pt x="190831" y="286247"/>
                </a:cubicBezTo>
                <a:lnTo>
                  <a:pt x="0" y="381662"/>
                </a:lnTo>
                <a:lnTo>
                  <a:pt x="333955" y="508883"/>
                </a:lnTo>
                <a:lnTo>
                  <a:pt x="15902" y="644055"/>
                </a:lnTo>
                <a:lnTo>
                  <a:pt x="182880" y="723568"/>
                </a:lnTo>
                <a:lnTo>
                  <a:pt x="182880" y="1017767"/>
                </a:lnTo>
              </a:path>
            </a:pathLst>
          </a:custGeom>
          <a:ln w="9525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2447256" y="5265204"/>
            <a:ext cx="1417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</a:t>
            </a:r>
            <a:r>
              <a:rPr lang="en-US" sz="1400" baseline="-25000" dirty="0" smtClean="0"/>
              <a:t>4</a:t>
            </a:r>
            <a:r>
              <a:rPr lang="en-US" sz="1400" dirty="0" smtClean="0"/>
              <a:t> +R</a:t>
            </a:r>
            <a:r>
              <a:rPr lang="en-US" sz="1400" baseline="-25000" dirty="0" smtClean="0"/>
              <a:t>3 </a:t>
            </a:r>
            <a:r>
              <a:rPr lang="en-US" sz="1400" dirty="0" smtClean="0">
                <a:latin typeface="Times New Roman"/>
                <a:cs typeface="Times New Roman"/>
              </a:rPr>
              <a:t>≈</a:t>
            </a:r>
            <a:r>
              <a:rPr lang="en-US" sz="1400" dirty="0" smtClean="0"/>
              <a:t> </a:t>
            </a:r>
            <a:r>
              <a:rPr lang="en-US" sz="1400" dirty="0" err="1" smtClean="0"/>
              <a:t>HTC</a:t>
            </a:r>
            <a:r>
              <a:rPr lang="en-US" sz="1400" baseline="-25000" dirty="0" err="1" smtClean="0"/>
              <a:t>air</a:t>
            </a:r>
            <a:endParaRPr lang="en-US" sz="1400" baseline="-25000" dirty="0"/>
          </a:p>
        </p:txBody>
      </p:sp>
      <p:sp>
        <p:nvSpPr>
          <p:cNvPr id="78" name="Freeform 77"/>
          <p:cNvSpPr/>
          <p:nvPr/>
        </p:nvSpPr>
        <p:spPr>
          <a:xfrm rot="6405198">
            <a:off x="1991299" y="5432430"/>
            <a:ext cx="144018" cy="432047"/>
          </a:xfrm>
          <a:custGeom>
            <a:avLst/>
            <a:gdLst>
              <a:gd name="connsiteX0" fmla="*/ 182880 w 333955"/>
              <a:gd name="connsiteY0" fmla="*/ 0 h 1017767"/>
              <a:gd name="connsiteX1" fmla="*/ 182880 w 333955"/>
              <a:gd name="connsiteY1" fmla="*/ 0 h 1017767"/>
              <a:gd name="connsiteX2" fmla="*/ 190831 w 333955"/>
              <a:gd name="connsiteY2" fmla="*/ 286247 h 1017767"/>
              <a:gd name="connsiteX3" fmla="*/ 0 w 333955"/>
              <a:gd name="connsiteY3" fmla="*/ 381662 h 1017767"/>
              <a:gd name="connsiteX4" fmla="*/ 333955 w 333955"/>
              <a:gd name="connsiteY4" fmla="*/ 508883 h 1017767"/>
              <a:gd name="connsiteX5" fmla="*/ 15902 w 333955"/>
              <a:gd name="connsiteY5" fmla="*/ 644055 h 1017767"/>
              <a:gd name="connsiteX6" fmla="*/ 182880 w 333955"/>
              <a:gd name="connsiteY6" fmla="*/ 723568 h 1017767"/>
              <a:gd name="connsiteX7" fmla="*/ 182880 w 333955"/>
              <a:gd name="connsiteY7" fmla="*/ 1017767 h 101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55" h="1017767">
                <a:moveTo>
                  <a:pt x="182880" y="0"/>
                </a:moveTo>
                <a:lnTo>
                  <a:pt x="182880" y="0"/>
                </a:lnTo>
                <a:cubicBezTo>
                  <a:pt x="185606" y="95414"/>
                  <a:pt x="190831" y="190795"/>
                  <a:pt x="190831" y="286247"/>
                </a:cubicBezTo>
                <a:lnTo>
                  <a:pt x="0" y="381662"/>
                </a:lnTo>
                <a:lnTo>
                  <a:pt x="333955" y="508883"/>
                </a:lnTo>
                <a:lnTo>
                  <a:pt x="15902" y="644055"/>
                </a:lnTo>
                <a:lnTo>
                  <a:pt x="182880" y="723568"/>
                </a:lnTo>
                <a:lnTo>
                  <a:pt x="182880" y="1017767"/>
                </a:lnTo>
              </a:path>
            </a:pathLst>
          </a:custGeom>
          <a:ln w="952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546307" y="5193196"/>
            <a:ext cx="1144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</a:t>
            </a:r>
            <a:r>
              <a:rPr lang="en-US" sz="1400" baseline="-25000" dirty="0" smtClean="0"/>
              <a:t>1</a:t>
            </a:r>
            <a:r>
              <a:rPr lang="en-US" sz="1400" dirty="0" smtClean="0">
                <a:latin typeface="Times New Roman"/>
                <a:cs typeface="Times New Roman"/>
              </a:rPr>
              <a:t>≈</a:t>
            </a:r>
            <a:r>
              <a:rPr lang="en-US" sz="1400" dirty="0" smtClean="0"/>
              <a:t> HTC</a:t>
            </a:r>
            <a:r>
              <a:rPr lang="en-US" sz="1400" baseline="-25000" dirty="0" smtClean="0"/>
              <a:t>CO2</a:t>
            </a:r>
            <a:endParaRPr lang="en-US" sz="1400" baseline="-25000" dirty="0"/>
          </a:p>
        </p:txBody>
      </p:sp>
      <p:cxnSp>
        <p:nvCxnSpPr>
          <p:cNvPr id="85" name="Straight Arrow Connector 84"/>
          <p:cNvCxnSpPr/>
          <p:nvPr/>
        </p:nvCxnSpPr>
        <p:spPr>
          <a:xfrm>
            <a:off x="1403140" y="5481228"/>
            <a:ext cx="396044" cy="3105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47564" y="4941168"/>
            <a:ext cx="1335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</a:t>
            </a:r>
            <a:r>
              <a:rPr lang="en-US" sz="1400" dirty="0" smtClean="0">
                <a:latin typeface="Times New Roman"/>
                <a:cs typeface="Times New Roman"/>
              </a:rPr>
              <a:t>≈</a:t>
            </a:r>
            <a:r>
              <a:rPr lang="en-US" sz="1400" dirty="0" smtClean="0"/>
              <a:t> Tube wall</a:t>
            </a:r>
            <a:endParaRPr lang="en-US" sz="1400" baseline="-25000" dirty="0"/>
          </a:p>
        </p:txBody>
      </p:sp>
      <p:cxnSp>
        <p:nvCxnSpPr>
          <p:cNvPr id="87" name="Straight Arrow Connector 86"/>
          <p:cNvCxnSpPr>
            <a:endCxn id="78" idx="5"/>
          </p:cNvCxnSpPr>
          <p:nvPr/>
        </p:nvCxnSpPr>
        <p:spPr>
          <a:xfrm>
            <a:off x="1655676" y="5229200"/>
            <a:ext cx="371467" cy="3403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2951820" y="1880828"/>
            <a:ext cx="10047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T</a:t>
            </a:r>
            <a:r>
              <a:rPr lang="en-US" sz="1400" baseline="-25000" dirty="0" err="1" smtClean="0"/>
              <a:t>environement</a:t>
            </a:r>
            <a:endParaRPr lang="en-US" sz="1400" baseline="-25000" dirty="0"/>
          </a:p>
        </p:txBody>
      </p:sp>
      <p:sp>
        <p:nvSpPr>
          <p:cNvPr id="91" name="TextBox 90"/>
          <p:cNvSpPr txBox="1"/>
          <p:nvPr/>
        </p:nvSpPr>
        <p:spPr>
          <a:xfrm>
            <a:off x="1475183" y="2888940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</a:t>
            </a:r>
            <a:r>
              <a:rPr lang="en-US" sz="1400" baseline="-25000" dirty="0" smtClean="0"/>
              <a:t>CO2</a:t>
            </a:r>
            <a:endParaRPr lang="en-US" sz="1400" baseline="-25000" dirty="0"/>
          </a:p>
        </p:txBody>
      </p:sp>
      <p:sp>
        <p:nvSpPr>
          <p:cNvPr id="92" name="Donut 91"/>
          <p:cNvSpPr/>
          <p:nvPr/>
        </p:nvSpPr>
        <p:spPr>
          <a:xfrm>
            <a:off x="1367644" y="2564904"/>
            <a:ext cx="828092" cy="792088"/>
          </a:xfrm>
          <a:prstGeom prst="donut">
            <a:avLst>
              <a:gd name="adj" fmla="val 11197"/>
            </a:avLst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3" name="Freeform 92"/>
          <p:cNvSpPr/>
          <p:nvPr/>
        </p:nvSpPr>
        <p:spPr>
          <a:xfrm rot="20777621">
            <a:off x="1694831" y="2649021"/>
            <a:ext cx="144018" cy="347819"/>
          </a:xfrm>
          <a:custGeom>
            <a:avLst/>
            <a:gdLst>
              <a:gd name="connsiteX0" fmla="*/ 182880 w 333955"/>
              <a:gd name="connsiteY0" fmla="*/ 0 h 1017767"/>
              <a:gd name="connsiteX1" fmla="*/ 182880 w 333955"/>
              <a:gd name="connsiteY1" fmla="*/ 0 h 1017767"/>
              <a:gd name="connsiteX2" fmla="*/ 190831 w 333955"/>
              <a:gd name="connsiteY2" fmla="*/ 286247 h 1017767"/>
              <a:gd name="connsiteX3" fmla="*/ 0 w 333955"/>
              <a:gd name="connsiteY3" fmla="*/ 381662 h 1017767"/>
              <a:gd name="connsiteX4" fmla="*/ 333955 w 333955"/>
              <a:gd name="connsiteY4" fmla="*/ 508883 h 1017767"/>
              <a:gd name="connsiteX5" fmla="*/ 15902 w 333955"/>
              <a:gd name="connsiteY5" fmla="*/ 644055 h 1017767"/>
              <a:gd name="connsiteX6" fmla="*/ 182880 w 333955"/>
              <a:gd name="connsiteY6" fmla="*/ 723568 h 1017767"/>
              <a:gd name="connsiteX7" fmla="*/ 182880 w 333955"/>
              <a:gd name="connsiteY7" fmla="*/ 1017767 h 101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55" h="1017767">
                <a:moveTo>
                  <a:pt x="182880" y="0"/>
                </a:moveTo>
                <a:lnTo>
                  <a:pt x="182880" y="0"/>
                </a:lnTo>
                <a:cubicBezTo>
                  <a:pt x="185606" y="95414"/>
                  <a:pt x="190831" y="190795"/>
                  <a:pt x="190831" y="286247"/>
                </a:cubicBezTo>
                <a:lnTo>
                  <a:pt x="0" y="381662"/>
                </a:lnTo>
                <a:lnTo>
                  <a:pt x="333955" y="508883"/>
                </a:lnTo>
                <a:lnTo>
                  <a:pt x="15902" y="644055"/>
                </a:lnTo>
                <a:lnTo>
                  <a:pt x="182880" y="723568"/>
                </a:lnTo>
                <a:lnTo>
                  <a:pt x="182880" y="1017767"/>
                </a:lnTo>
              </a:path>
            </a:pathLst>
          </a:custGeom>
          <a:ln w="9525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93"/>
          <p:cNvSpPr/>
          <p:nvPr/>
        </p:nvSpPr>
        <p:spPr>
          <a:xfrm rot="19793789">
            <a:off x="2236625" y="2740945"/>
            <a:ext cx="113399" cy="480668"/>
          </a:xfrm>
          <a:custGeom>
            <a:avLst/>
            <a:gdLst>
              <a:gd name="connsiteX0" fmla="*/ 182880 w 333955"/>
              <a:gd name="connsiteY0" fmla="*/ 0 h 1017767"/>
              <a:gd name="connsiteX1" fmla="*/ 182880 w 333955"/>
              <a:gd name="connsiteY1" fmla="*/ 0 h 1017767"/>
              <a:gd name="connsiteX2" fmla="*/ 190831 w 333955"/>
              <a:gd name="connsiteY2" fmla="*/ 286247 h 1017767"/>
              <a:gd name="connsiteX3" fmla="*/ 0 w 333955"/>
              <a:gd name="connsiteY3" fmla="*/ 381662 h 1017767"/>
              <a:gd name="connsiteX4" fmla="*/ 333955 w 333955"/>
              <a:gd name="connsiteY4" fmla="*/ 508883 h 1017767"/>
              <a:gd name="connsiteX5" fmla="*/ 15902 w 333955"/>
              <a:gd name="connsiteY5" fmla="*/ 644055 h 1017767"/>
              <a:gd name="connsiteX6" fmla="*/ 182880 w 333955"/>
              <a:gd name="connsiteY6" fmla="*/ 723568 h 1017767"/>
              <a:gd name="connsiteX7" fmla="*/ 182880 w 333955"/>
              <a:gd name="connsiteY7" fmla="*/ 1017767 h 101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55" h="1017767">
                <a:moveTo>
                  <a:pt x="182880" y="0"/>
                </a:moveTo>
                <a:lnTo>
                  <a:pt x="182880" y="0"/>
                </a:lnTo>
                <a:cubicBezTo>
                  <a:pt x="185606" y="95414"/>
                  <a:pt x="190831" y="190795"/>
                  <a:pt x="190831" y="286247"/>
                </a:cubicBezTo>
                <a:lnTo>
                  <a:pt x="0" y="381662"/>
                </a:lnTo>
                <a:lnTo>
                  <a:pt x="333955" y="508883"/>
                </a:lnTo>
                <a:lnTo>
                  <a:pt x="15902" y="644055"/>
                </a:lnTo>
                <a:lnTo>
                  <a:pt x="182880" y="723568"/>
                </a:lnTo>
                <a:lnTo>
                  <a:pt x="182880" y="1017767"/>
                </a:lnTo>
              </a:path>
            </a:pathLst>
          </a:custGeom>
          <a:ln w="9525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reeform 95"/>
          <p:cNvSpPr/>
          <p:nvPr/>
        </p:nvSpPr>
        <p:spPr>
          <a:xfrm rot="6405198">
            <a:off x="1883286" y="2480103"/>
            <a:ext cx="144018" cy="432047"/>
          </a:xfrm>
          <a:custGeom>
            <a:avLst/>
            <a:gdLst>
              <a:gd name="connsiteX0" fmla="*/ 182880 w 333955"/>
              <a:gd name="connsiteY0" fmla="*/ 0 h 1017767"/>
              <a:gd name="connsiteX1" fmla="*/ 182880 w 333955"/>
              <a:gd name="connsiteY1" fmla="*/ 0 h 1017767"/>
              <a:gd name="connsiteX2" fmla="*/ 190831 w 333955"/>
              <a:gd name="connsiteY2" fmla="*/ 286247 h 1017767"/>
              <a:gd name="connsiteX3" fmla="*/ 0 w 333955"/>
              <a:gd name="connsiteY3" fmla="*/ 381662 h 1017767"/>
              <a:gd name="connsiteX4" fmla="*/ 333955 w 333955"/>
              <a:gd name="connsiteY4" fmla="*/ 508883 h 1017767"/>
              <a:gd name="connsiteX5" fmla="*/ 15902 w 333955"/>
              <a:gd name="connsiteY5" fmla="*/ 644055 h 1017767"/>
              <a:gd name="connsiteX6" fmla="*/ 182880 w 333955"/>
              <a:gd name="connsiteY6" fmla="*/ 723568 h 1017767"/>
              <a:gd name="connsiteX7" fmla="*/ 182880 w 333955"/>
              <a:gd name="connsiteY7" fmla="*/ 1017767 h 101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55" h="1017767">
                <a:moveTo>
                  <a:pt x="182880" y="0"/>
                </a:moveTo>
                <a:lnTo>
                  <a:pt x="182880" y="0"/>
                </a:lnTo>
                <a:cubicBezTo>
                  <a:pt x="185606" y="95414"/>
                  <a:pt x="190831" y="190795"/>
                  <a:pt x="190831" y="286247"/>
                </a:cubicBezTo>
                <a:lnTo>
                  <a:pt x="0" y="381662"/>
                </a:lnTo>
                <a:lnTo>
                  <a:pt x="333955" y="508883"/>
                </a:lnTo>
                <a:lnTo>
                  <a:pt x="15902" y="644055"/>
                </a:lnTo>
                <a:lnTo>
                  <a:pt x="182880" y="723568"/>
                </a:lnTo>
                <a:lnTo>
                  <a:pt x="182880" y="1017767"/>
                </a:lnTo>
              </a:path>
            </a:pathLst>
          </a:custGeom>
          <a:ln w="952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143508" y="1556792"/>
            <a:ext cx="1144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</a:t>
            </a:r>
            <a:r>
              <a:rPr lang="en-US" sz="1400" baseline="-25000" dirty="0" smtClean="0"/>
              <a:t>1</a:t>
            </a:r>
            <a:r>
              <a:rPr lang="en-US" sz="1400" dirty="0" smtClean="0">
                <a:latin typeface="Times New Roman"/>
                <a:cs typeface="Times New Roman"/>
              </a:rPr>
              <a:t>≈</a:t>
            </a:r>
            <a:r>
              <a:rPr lang="en-US" sz="1400" dirty="0" smtClean="0"/>
              <a:t> HTC</a:t>
            </a:r>
            <a:r>
              <a:rPr lang="en-US" sz="1400" baseline="-25000" dirty="0" smtClean="0"/>
              <a:t>CO2</a:t>
            </a:r>
            <a:endParaRPr lang="en-US" sz="1400" baseline="-25000" dirty="0"/>
          </a:p>
        </p:txBody>
      </p:sp>
      <p:cxnSp>
        <p:nvCxnSpPr>
          <p:cNvPr id="98" name="Straight Arrow Connector 97"/>
          <p:cNvCxnSpPr>
            <a:stCxn id="97" idx="2"/>
          </p:cNvCxnSpPr>
          <p:nvPr/>
        </p:nvCxnSpPr>
        <p:spPr>
          <a:xfrm>
            <a:off x="715941" y="1864569"/>
            <a:ext cx="975739" cy="9523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863588" y="1340768"/>
            <a:ext cx="1335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</a:t>
            </a:r>
            <a:r>
              <a:rPr lang="en-US" sz="1400" dirty="0" smtClean="0">
                <a:latin typeface="Times New Roman"/>
                <a:cs typeface="Times New Roman"/>
              </a:rPr>
              <a:t>≈</a:t>
            </a:r>
            <a:r>
              <a:rPr lang="en-US" sz="1400" dirty="0" smtClean="0"/>
              <a:t> Tube wall</a:t>
            </a:r>
            <a:endParaRPr lang="en-US" sz="1400" baseline="-25000" dirty="0"/>
          </a:p>
        </p:txBody>
      </p:sp>
      <p:cxnSp>
        <p:nvCxnSpPr>
          <p:cNvPr id="100" name="Straight Arrow Connector 99"/>
          <p:cNvCxnSpPr>
            <a:endCxn id="96" idx="5"/>
          </p:cNvCxnSpPr>
          <p:nvPr/>
        </p:nvCxnSpPr>
        <p:spPr>
          <a:xfrm>
            <a:off x="1655676" y="1628800"/>
            <a:ext cx="263454" cy="9884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Freeform 103"/>
          <p:cNvSpPr/>
          <p:nvPr/>
        </p:nvSpPr>
        <p:spPr>
          <a:xfrm rot="1387160">
            <a:off x="2425140" y="2724800"/>
            <a:ext cx="144018" cy="464395"/>
          </a:xfrm>
          <a:custGeom>
            <a:avLst/>
            <a:gdLst>
              <a:gd name="connsiteX0" fmla="*/ 182880 w 333955"/>
              <a:gd name="connsiteY0" fmla="*/ 0 h 1017767"/>
              <a:gd name="connsiteX1" fmla="*/ 182880 w 333955"/>
              <a:gd name="connsiteY1" fmla="*/ 0 h 1017767"/>
              <a:gd name="connsiteX2" fmla="*/ 190831 w 333955"/>
              <a:gd name="connsiteY2" fmla="*/ 286247 h 1017767"/>
              <a:gd name="connsiteX3" fmla="*/ 0 w 333955"/>
              <a:gd name="connsiteY3" fmla="*/ 381662 h 1017767"/>
              <a:gd name="connsiteX4" fmla="*/ 333955 w 333955"/>
              <a:gd name="connsiteY4" fmla="*/ 508883 h 1017767"/>
              <a:gd name="connsiteX5" fmla="*/ 15902 w 333955"/>
              <a:gd name="connsiteY5" fmla="*/ 644055 h 1017767"/>
              <a:gd name="connsiteX6" fmla="*/ 182880 w 333955"/>
              <a:gd name="connsiteY6" fmla="*/ 723568 h 1017767"/>
              <a:gd name="connsiteX7" fmla="*/ 182880 w 333955"/>
              <a:gd name="connsiteY7" fmla="*/ 1017767 h 101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55" h="1017767">
                <a:moveTo>
                  <a:pt x="182880" y="0"/>
                </a:moveTo>
                <a:lnTo>
                  <a:pt x="182880" y="0"/>
                </a:lnTo>
                <a:cubicBezTo>
                  <a:pt x="185606" y="95414"/>
                  <a:pt x="190831" y="190795"/>
                  <a:pt x="190831" y="286247"/>
                </a:cubicBezTo>
                <a:lnTo>
                  <a:pt x="0" y="381662"/>
                </a:lnTo>
                <a:lnTo>
                  <a:pt x="333955" y="508883"/>
                </a:lnTo>
                <a:lnTo>
                  <a:pt x="15902" y="644055"/>
                </a:lnTo>
                <a:lnTo>
                  <a:pt x="182880" y="723568"/>
                </a:lnTo>
                <a:lnTo>
                  <a:pt x="182880" y="1017767"/>
                </a:lnTo>
              </a:path>
            </a:pathLst>
          </a:custGeom>
          <a:ln w="952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Freeform 104"/>
          <p:cNvSpPr/>
          <p:nvPr/>
        </p:nvSpPr>
        <p:spPr>
          <a:xfrm rot="2664033">
            <a:off x="2782181" y="2101647"/>
            <a:ext cx="209851" cy="732814"/>
          </a:xfrm>
          <a:custGeom>
            <a:avLst/>
            <a:gdLst>
              <a:gd name="connsiteX0" fmla="*/ 182880 w 333955"/>
              <a:gd name="connsiteY0" fmla="*/ 0 h 1017767"/>
              <a:gd name="connsiteX1" fmla="*/ 182880 w 333955"/>
              <a:gd name="connsiteY1" fmla="*/ 0 h 1017767"/>
              <a:gd name="connsiteX2" fmla="*/ 190831 w 333955"/>
              <a:gd name="connsiteY2" fmla="*/ 286247 h 1017767"/>
              <a:gd name="connsiteX3" fmla="*/ 0 w 333955"/>
              <a:gd name="connsiteY3" fmla="*/ 381662 h 1017767"/>
              <a:gd name="connsiteX4" fmla="*/ 333955 w 333955"/>
              <a:gd name="connsiteY4" fmla="*/ 508883 h 1017767"/>
              <a:gd name="connsiteX5" fmla="*/ 15902 w 333955"/>
              <a:gd name="connsiteY5" fmla="*/ 644055 h 1017767"/>
              <a:gd name="connsiteX6" fmla="*/ 182880 w 333955"/>
              <a:gd name="connsiteY6" fmla="*/ 723568 h 1017767"/>
              <a:gd name="connsiteX7" fmla="*/ 182880 w 333955"/>
              <a:gd name="connsiteY7" fmla="*/ 1017767 h 1017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55" h="1017767">
                <a:moveTo>
                  <a:pt x="182880" y="0"/>
                </a:moveTo>
                <a:lnTo>
                  <a:pt x="182880" y="0"/>
                </a:lnTo>
                <a:cubicBezTo>
                  <a:pt x="185606" y="95414"/>
                  <a:pt x="190831" y="190795"/>
                  <a:pt x="190831" y="286247"/>
                </a:cubicBezTo>
                <a:lnTo>
                  <a:pt x="0" y="381662"/>
                </a:lnTo>
                <a:lnTo>
                  <a:pt x="333955" y="508883"/>
                </a:lnTo>
                <a:lnTo>
                  <a:pt x="15902" y="644055"/>
                </a:lnTo>
                <a:lnTo>
                  <a:pt x="182880" y="723568"/>
                </a:lnTo>
                <a:lnTo>
                  <a:pt x="182880" y="1017767"/>
                </a:lnTo>
              </a:path>
            </a:pathLst>
          </a:custGeom>
          <a:ln w="9525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/>
          <p:cNvSpPr txBox="1"/>
          <p:nvPr/>
        </p:nvSpPr>
        <p:spPr>
          <a:xfrm>
            <a:off x="2051720" y="3140968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</a:t>
            </a:r>
            <a:r>
              <a:rPr lang="en-US" sz="1400" baseline="-25000" dirty="0" smtClean="0"/>
              <a:t>CO2</a:t>
            </a:r>
            <a:endParaRPr lang="en-US" sz="1400" baseline="-25000" dirty="0"/>
          </a:p>
        </p:txBody>
      </p:sp>
      <p:sp>
        <p:nvSpPr>
          <p:cNvPr id="112" name="TextBox 111"/>
          <p:cNvSpPr txBox="1"/>
          <p:nvPr/>
        </p:nvSpPr>
        <p:spPr>
          <a:xfrm>
            <a:off x="2303748" y="1520788"/>
            <a:ext cx="1348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</a:t>
            </a:r>
            <a:r>
              <a:rPr lang="en-US" sz="1400" baseline="-25000" dirty="0" smtClean="0"/>
              <a:t>1b</a:t>
            </a:r>
            <a:r>
              <a:rPr lang="en-US" sz="1400" dirty="0" smtClean="0">
                <a:latin typeface="Times New Roman"/>
                <a:cs typeface="Times New Roman"/>
              </a:rPr>
              <a:t>≈</a:t>
            </a:r>
            <a:r>
              <a:rPr lang="en-US" sz="1400" dirty="0" smtClean="0"/>
              <a:t> HTC</a:t>
            </a:r>
            <a:r>
              <a:rPr lang="en-US" sz="1400" baseline="-25000" dirty="0" smtClean="0"/>
              <a:t>CO2</a:t>
            </a:r>
            <a:endParaRPr lang="en-US" sz="1400" baseline="-25000" dirty="0"/>
          </a:p>
        </p:txBody>
      </p:sp>
      <p:cxnSp>
        <p:nvCxnSpPr>
          <p:cNvPr id="113" name="Straight Arrow Connector 112"/>
          <p:cNvCxnSpPr/>
          <p:nvPr/>
        </p:nvCxnSpPr>
        <p:spPr>
          <a:xfrm flipH="1">
            <a:off x="2267236" y="1808820"/>
            <a:ext cx="360548" cy="11386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3114780" y="3212976"/>
            <a:ext cx="1348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</a:t>
            </a:r>
            <a:r>
              <a:rPr lang="en-US" sz="1400" baseline="-25000" dirty="0" smtClean="0"/>
              <a:t>1a</a:t>
            </a:r>
            <a:r>
              <a:rPr lang="en-US" sz="1400" dirty="0" smtClean="0">
                <a:latin typeface="Times New Roman"/>
                <a:cs typeface="Times New Roman"/>
              </a:rPr>
              <a:t>≈</a:t>
            </a:r>
            <a:r>
              <a:rPr lang="en-US" sz="1400" dirty="0" smtClean="0"/>
              <a:t> HTC</a:t>
            </a:r>
            <a:r>
              <a:rPr lang="en-US" sz="1400" baseline="-25000" dirty="0" smtClean="0"/>
              <a:t>CO2</a:t>
            </a:r>
            <a:endParaRPr lang="en-US" sz="1400" baseline="-25000" dirty="0"/>
          </a:p>
        </p:txBody>
      </p:sp>
      <p:cxnSp>
        <p:nvCxnSpPr>
          <p:cNvPr id="117" name="Straight Arrow Connector 116"/>
          <p:cNvCxnSpPr/>
          <p:nvPr/>
        </p:nvCxnSpPr>
        <p:spPr>
          <a:xfrm flipH="1" flipV="1">
            <a:off x="2483768" y="3032957"/>
            <a:ext cx="828092" cy="1800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3239852" y="2276872"/>
            <a:ext cx="1558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</a:t>
            </a:r>
            <a:r>
              <a:rPr lang="en-US" sz="1400" baseline="-25000" dirty="0" smtClean="0"/>
              <a:t>4</a:t>
            </a:r>
            <a:r>
              <a:rPr lang="en-US" sz="1400" dirty="0" smtClean="0"/>
              <a:t> +R</a:t>
            </a:r>
            <a:r>
              <a:rPr lang="en-US" sz="1400" baseline="-25000" dirty="0" smtClean="0"/>
              <a:t>3 </a:t>
            </a:r>
            <a:r>
              <a:rPr lang="en-US" sz="1400" dirty="0" smtClean="0">
                <a:latin typeface="Times New Roman"/>
                <a:cs typeface="Times New Roman"/>
              </a:rPr>
              <a:t>≈</a:t>
            </a:r>
            <a:r>
              <a:rPr lang="en-US" sz="1400" dirty="0" smtClean="0"/>
              <a:t> </a:t>
            </a:r>
          </a:p>
          <a:p>
            <a:r>
              <a:rPr lang="en-US" sz="1400" dirty="0" err="1" smtClean="0"/>
              <a:t>Insulation+HTC</a:t>
            </a:r>
            <a:r>
              <a:rPr lang="en-US" sz="1400" baseline="-25000" dirty="0" err="1" smtClean="0"/>
              <a:t>air</a:t>
            </a:r>
            <a:endParaRPr lang="en-US" sz="1400" baseline="-25000" dirty="0"/>
          </a:p>
        </p:txBody>
      </p:sp>
      <p:cxnSp>
        <p:nvCxnSpPr>
          <p:cNvPr id="125" name="Straight Arrow Connector 124"/>
          <p:cNvCxnSpPr/>
          <p:nvPr/>
        </p:nvCxnSpPr>
        <p:spPr>
          <a:xfrm flipH="1" flipV="1">
            <a:off x="2915816" y="2456893"/>
            <a:ext cx="396044" cy="7200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971600" y="422108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Concentric line 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1079612" y="6309320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 Bare tube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5508104" y="3429000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Bundled lines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5004048" y="623731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 Stave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heat exchange and ambient heating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AAAA53-33E4-4136-A7F3-804EC546C16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-44279" y="1376772"/>
            <a:ext cx="9368807" cy="4985259"/>
            <a:chOff x="11437" y="-3479"/>
            <a:chExt cx="9420" cy="5013"/>
          </a:xfrm>
        </p:grpSpPr>
        <p:sp>
          <p:nvSpPr>
            <p:cNvPr id="72707" name="AutoShape 3"/>
            <p:cNvSpPr>
              <a:spLocks noChangeAspect="1" noChangeArrowheads="1"/>
            </p:cNvSpPr>
            <p:nvPr/>
          </p:nvSpPr>
          <p:spPr bwMode="auto">
            <a:xfrm>
              <a:off x="11437" y="-3479"/>
              <a:ext cx="9420" cy="5013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08" name="Text Box 4"/>
            <p:cNvSpPr txBox="1">
              <a:spLocks noChangeArrowheads="1"/>
            </p:cNvSpPr>
            <p:nvPr/>
          </p:nvSpPr>
          <p:spPr bwMode="auto">
            <a:xfrm>
              <a:off x="11664" y="73"/>
              <a:ext cx="8937" cy="1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62179" tIns="31090" rIns="62179" bIns="310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Figure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7: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CoBra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calculation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example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of the IBL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cooling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tube. The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branch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has a 1mm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inlet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(1-4), a 1.5 mm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cooling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tube (4-8), a 2mm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outlet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(8-9)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followed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by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a 3mm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outlet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(9-12). The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dashed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temperature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profile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is the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actual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sensor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temperature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taking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into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account the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conductance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of the support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structure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. The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graph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on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the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left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has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no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internal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heat exchange, the right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graph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takes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internal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heat exchange of the in and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outlet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tube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into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account.</a:t>
              </a:r>
              <a:endParaRPr kumimoji="0" lang="nl-N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2709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576" y="-3339"/>
              <a:ext cx="9025" cy="3537"/>
            </a:xfrm>
            <a:prstGeom prst="rect">
              <a:avLst/>
            </a:prstGeom>
            <a:noFill/>
          </p:spPr>
        </p:pic>
      </p:grp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6457890"/>
            <a:ext cx="78838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Figures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from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: DESIGN CONSIDERATIONS OF LONG LENGTH EVAPORATIVE CO2 COOLING LINES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1000" dirty="0" smtClean="0">
                <a:latin typeface="Arial" pitchFamily="34" charset="0"/>
                <a:cs typeface="Arial" pitchFamily="34" charset="0"/>
              </a:rPr>
              <a:t>Bart Verlaat and 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Joao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Noite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, GL-209, 10th IIF/IIR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Gustav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Lorentzen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Conference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Natural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Working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Fluids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, Delft, The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Netherlands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2012</a:t>
            </a:r>
            <a:endParaRPr kumimoji="0" lang="nl-N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to test 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3E0C1D-A4ED-4761-A22F-988E1DC8279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grpSp>
        <p:nvGrpSpPr>
          <p:cNvPr id="4" name="Group 2"/>
          <p:cNvGrpSpPr>
            <a:grpSpLocks noChangeAspect="1"/>
          </p:cNvGrpSpPr>
          <p:nvPr/>
        </p:nvGrpSpPr>
        <p:grpSpPr bwMode="auto">
          <a:xfrm>
            <a:off x="179512" y="1556792"/>
            <a:ext cx="8650688" cy="4185437"/>
            <a:chOff x="20246" y="-4477"/>
            <a:chExt cx="9198" cy="4451"/>
          </a:xfrm>
        </p:grpSpPr>
        <p:sp>
          <p:nvSpPr>
            <p:cNvPr id="73731" name="AutoShape 3"/>
            <p:cNvSpPr>
              <a:spLocks noChangeAspect="1" noChangeArrowheads="1"/>
            </p:cNvSpPr>
            <p:nvPr/>
          </p:nvSpPr>
          <p:spPr bwMode="auto">
            <a:xfrm>
              <a:off x="20246" y="-4477"/>
              <a:ext cx="9198" cy="445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32" name="Text Box 4"/>
            <p:cNvSpPr txBox="1">
              <a:spLocks noChangeArrowheads="1"/>
            </p:cNvSpPr>
            <p:nvPr/>
          </p:nvSpPr>
          <p:spPr bwMode="auto">
            <a:xfrm>
              <a:off x="20246" y="-1029"/>
              <a:ext cx="8937" cy="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62179" tIns="31090" rIns="62179" bIns="310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Figure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8: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Temperature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and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pressure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test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results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of the CMS pixel upgrade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cooling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branch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(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left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) and the Atlas IBL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cooling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branch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(right).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Comparison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with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the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CoBra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calculator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showed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that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the calculator is a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promising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tool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for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predicting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the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temperature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and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pressure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gradients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over long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length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nl-NL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cooling</a:t>
              </a:r>
              <a:r>
                <a:rPr kumimoji="0" lang="nl-NL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branches.</a:t>
              </a:r>
              <a:endParaRPr kumimoji="0" lang="nl-N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3733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246" y="-4477"/>
              <a:ext cx="9198" cy="3580"/>
            </a:xfrm>
            <a:prstGeom prst="rect">
              <a:avLst/>
            </a:prstGeom>
            <a:noFill/>
          </p:spPr>
        </p:pic>
      </p:grpSp>
      <p:sp>
        <p:nvSpPr>
          <p:cNvPr id="9" name="TextBox 8"/>
          <p:cNvSpPr txBox="1"/>
          <p:nvPr/>
        </p:nvSpPr>
        <p:spPr>
          <a:xfrm>
            <a:off x="1367644" y="1160748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CMS-B-PIX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68144" y="1124744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Atlas-IBL</a:t>
            </a:r>
            <a:endParaRPr lang="en-US" dirty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6457890"/>
            <a:ext cx="78838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Figures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from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: DESIGN CONSIDERATIONS OF LONG LENGTH EVAPORATIVE CO2 COOLING LINES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1000" dirty="0" smtClean="0">
                <a:latin typeface="Arial" pitchFamily="34" charset="0"/>
                <a:cs typeface="Arial" pitchFamily="34" charset="0"/>
              </a:rPr>
              <a:t>Bart Verlaat and 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Joao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Noite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, GL-209, 10th IIF/IIR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Gustav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Lorentzen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Conference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Natural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Working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Fluids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, Delft, The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Netherlands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2012</a:t>
            </a:r>
            <a:endParaRPr kumimoji="0" lang="nl-N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development philosophy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24028" y="1772816"/>
            <a:ext cx="4140460" cy="396044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Whatever the model give as a result: </a:t>
            </a:r>
            <a:endParaRPr lang="en-US" dirty="0" smtClean="0"/>
          </a:p>
          <a:p>
            <a:pPr lvl="1"/>
            <a:r>
              <a:rPr lang="en-US" dirty="0" smtClean="0"/>
              <a:t>Don’t </a:t>
            </a:r>
            <a:r>
              <a:rPr lang="en-US" dirty="0" smtClean="0"/>
              <a:t>trust </a:t>
            </a:r>
            <a:r>
              <a:rPr lang="en-US" dirty="0" smtClean="0"/>
              <a:t>them! the models are empirical.</a:t>
            </a:r>
          </a:p>
          <a:p>
            <a:pPr lvl="1"/>
            <a:r>
              <a:rPr lang="en-US" dirty="0" smtClean="0"/>
              <a:t>Use them as a design guideline.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Always verify in a test!</a:t>
            </a:r>
          </a:p>
          <a:p>
            <a:pPr lvl="1"/>
            <a:r>
              <a:rPr lang="en-US" dirty="0" smtClean="0"/>
              <a:t>Not only to quantify heat transfer, but as well to filter out strange behavior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00D52-9017-4E27-87B9-56C89B8832A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516" y="1952836"/>
            <a:ext cx="4464496" cy="3348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5292588" cy="922114"/>
          </a:xfrm>
        </p:spPr>
        <p:txBody>
          <a:bodyPr/>
          <a:lstStyle/>
          <a:p>
            <a:pPr algn="r"/>
            <a:r>
              <a:rPr lang="en-US" sz="3200" dirty="0" smtClean="0"/>
              <a:t>Strange start-up behavior in the </a:t>
            </a:r>
            <a:r>
              <a:rPr lang="en-US" sz="3200" dirty="0" err="1" smtClean="0"/>
              <a:t>Velo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8004" y="1412777"/>
            <a:ext cx="4078796" cy="194421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In the </a:t>
            </a:r>
            <a:r>
              <a:rPr lang="en-US" dirty="0" err="1" smtClean="0"/>
              <a:t>Velo</a:t>
            </a:r>
            <a:r>
              <a:rPr lang="en-US" dirty="0" smtClean="0"/>
              <a:t> the CO</a:t>
            </a:r>
            <a:r>
              <a:rPr lang="en-US" baseline="-25000" dirty="0" smtClean="0"/>
              <a:t>2</a:t>
            </a:r>
            <a:r>
              <a:rPr lang="en-US" dirty="0" smtClean="0"/>
              <a:t> does not always start boiling.</a:t>
            </a:r>
          </a:p>
          <a:p>
            <a:r>
              <a:rPr lang="en-US" dirty="0" smtClean="0"/>
              <a:t>It turned out that our bright idea of increasing the tube length wasn’t so brilliant after all.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D41473-FEBD-4F52-826C-16DFD4ACE53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 l="3590" t="14195"/>
          <a:stretch>
            <a:fillRect/>
          </a:stretch>
        </p:blipFill>
        <p:spPr bwMode="auto">
          <a:xfrm>
            <a:off x="143508" y="836712"/>
            <a:ext cx="4248472" cy="312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 flipV="1">
            <a:off x="575556" y="4617132"/>
            <a:ext cx="2196244" cy="792088"/>
          </a:xfrm>
          <a:prstGeom prst="line">
            <a:avLst/>
          </a:prstGeom>
          <a:ln w="28575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55576" y="4027946"/>
            <a:ext cx="1620180" cy="58918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55576" y="4617132"/>
            <a:ext cx="0" cy="73320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47564" y="5805264"/>
            <a:ext cx="1116124" cy="432048"/>
          </a:xfrm>
          <a:prstGeom prst="line">
            <a:avLst/>
          </a:prstGeom>
          <a:ln w="28575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63588" y="5733256"/>
            <a:ext cx="0" cy="4320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863588" y="5445224"/>
            <a:ext cx="900100" cy="3240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763688" y="5445224"/>
            <a:ext cx="0" cy="5400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763688" y="6165304"/>
            <a:ext cx="891716" cy="207640"/>
          </a:xfrm>
          <a:prstGeom prst="line">
            <a:avLst/>
          </a:prstGeom>
          <a:ln w="28575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763688" y="5841268"/>
            <a:ext cx="0" cy="324036"/>
          </a:xfrm>
          <a:prstGeom prst="line">
            <a:avLst/>
          </a:prstGeom>
          <a:ln w="28575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763688" y="6021288"/>
            <a:ext cx="936104" cy="23890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39552" y="6561348"/>
            <a:ext cx="237626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" descr="http://lhcb-vd.web.cern.ch/lhcb-vd/images/cooling%20photos/album/slides/P1010547.JPG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/>
          <a:srcRect b="4546"/>
          <a:stretch>
            <a:fillRect/>
          </a:stretch>
        </p:blipFill>
        <p:spPr bwMode="auto">
          <a:xfrm>
            <a:off x="6768244" y="3320988"/>
            <a:ext cx="2082883" cy="265355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grpSp>
        <p:nvGrpSpPr>
          <p:cNvPr id="189" name="Group 188"/>
          <p:cNvGrpSpPr/>
          <p:nvPr/>
        </p:nvGrpSpPr>
        <p:grpSpPr>
          <a:xfrm>
            <a:off x="5076056" y="3861048"/>
            <a:ext cx="1440160" cy="1581755"/>
            <a:chOff x="5103800" y="4365625"/>
            <a:chExt cx="368300" cy="458788"/>
          </a:xfrm>
        </p:grpSpPr>
        <p:sp>
          <p:nvSpPr>
            <p:cNvPr id="170" name="Rectangle 90"/>
            <p:cNvSpPr>
              <a:spLocks noChangeArrowheads="1"/>
            </p:cNvSpPr>
            <p:nvPr/>
          </p:nvSpPr>
          <p:spPr bwMode="auto">
            <a:xfrm>
              <a:off x="5103800" y="4365625"/>
              <a:ext cx="358775" cy="327025"/>
            </a:xfrm>
            <a:prstGeom prst="rect">
              <a:avLst/>
            </a:prstGeom>
            <a:solidFill>
              <a:srgbClr val="BBE0E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91"/>
            <p:cNvSpPr>
              <a:spLocks noEditPoints="1"/>
            </p:cNvSpPr>
            <p:nvPr/>
          </p:nvSpPr>
          <p:spPr bwMode="auto">
            <a:xfrm>
              <a:off x="5103800" y="4365625"/>
              <a:ext cx="368300" cy="336550"/>
            </a:xfrm>
            <a:custGeom>
              <a:avLst/>
              <a:gdLst/>
              <a:ahLst/>
              <a:cxnLst>
                <a:cxn ang="0">
                  <a:pos x="232" y="212"/>
                </a:cxn>
                <a:cxn ang="0">
                  <a:pos x="0" y="212"/>
                </a:cxn>
                <a:cxn ang="0">
                  <a:pos x="0" y="0"/>
                </a:cxn>
                <a:cxn ang="0">
                  <a:pos x="232" y="0"/>
                </a:cxn>
                <a:cxn ang="0">
                  <a:pos x="232" y="212"/>
                </a:cxn>
                <a:cxn ang="0">
                  <a:pos x="227" y="3"/>
                </a:cxn>
                <a:cxn ang="0">
                  <a:pos x="229" y="5"/>
                </a:cxn>
                <a:cxn ang="0">
                  <a:pos x="3" y="5"/>
                </a:cxn>
                <a:cxn ang="0">
                  <a:pos x="6" y="3"/>
                </a:cxn>
                <a:cxn ang="0">
                  <a:pos x="6" y="209"/>
                </a:cxn>
                <a:cxn ang="0">
                  <a:pos x="3" y="206"/>
                </a:cxn>
                <a:cxn ang="0">
                  <a:pos x="229" y="206"/>
                </a:cxn>
                <a:cxn ang="0">
                  <a:pos x="227" y="209"/>
                </a:cxn>
                <a:cxn ang="0">
                  <a:pos x="227" y="3"/>
                </a:cxn>
              </a:cxnLst>
              <a:rect l="0" t="0" r="r" b="b"/>
              <a:pathLst>
                <a:path w="232" h="212">
                  <a:moveTo>
                    <a:pt x="232" y="212"/>
                  </a:moveTo>
                  <a:lnTo>
                    <a:pt x="0" y="212"/>
                  </a:lnTo>
                  <a:lnTo>
                    <a:pt x="0" y="0"/>
                  </a:lnTo>
                  <a:lnTo>
                    <a:pt x="232" y="0"/>
                  </a:lnTo>
                  <a:lnTo>
                    <a:pt x="232" y="212"/>
                  </a:lnTo>
                  <a:close/>
                  <a:moveTo>
                    <a:pt x="227" y="3"/>
                  </a:moveTo>
                  <a:lnTo>
                    <a:pt x="229" y="5"/>
                  </a:lnTo>
                  <a:lnTo>
                    <a:pt x="3" y="5"/>
                  </a:lnTo>
                  <a:lnTo>
                    <a:pt x="6" y="3"/>
                  </a:lnTo>
                  <a:lnTo>
                    <a:pt x="6" y="209"/>
                  </a:lnTo>
                  <a:lnTo>
                    <a:pt x="3" y="206"/>
                  </a:lnTo>
                  <a:lnTo>
                    <a:pt x="229" y="206"/>
                  </a:lnTo>
                  <a:lnTo>
                    <a:pt x="227" y="209"/>
                  </a:lnTo>
                  <a:lnTo>
                    <a:pt x="227" y="3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92"/>
            <p:cNvSpPr>
              <a:spLocks noChangeArrowheads="1"/>
            </p:cNvSpPr>
            <p:nvPr/>
          </p:nvSpPr>
          <p:spPr bwMode="auto">
            <a:xfrm>
              <a:off x="5408600" y="4448175"/>
              <a:ext cx="17463" cy="327025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93"/>
            <p:cNvSpPr>
              <a:spLocks noChangeArrowheads="1"/>
            </p:cNvSpPr>
            <p:nvPr/>
          </p:nvSpPr>
          <p:spPr bwMode="auto">
            <a:xfrm>
              <a:off x="5186350" y="4398963"/>
              <a:ext cx="185738" cy="15875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94"/>
            <p:cNvSpPr>
              <a:spLocks noChangeArrowheads="1"/>
            </p:cNvSpPr>
            <p:nvPr/>
          </p:nvSpPr>
          <p:spPr bwMode="auto">
            <a:xfrm>
              <a:off x="5140312" y="4448175"/>
              <a:ext cx="19050" cy="244475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95"/>
            <p:cNvSpPr>
              <a:spLocks noChangeArrowheads="1"/>
            </p:cNvSpPr>
            <p:nvPr/>
          </p:nvSpPr>
          <p:spPr bwMode="auto">
            <a:xfrm>
              <a:off x="5186350" y="4725988"/>
              <a:ext cx="138113" cy="15875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96"/>
            <p:cNvSpPr>
              <a:spLocks noChangeArrowheads="1"/>
            </p:cNvSpPr>
            <p:nvPr/>
          </p:nvSpPr>
          <p:spPr bwMode="auto">
            <a:xfrm>
              <a:off x="5362562" y="4487863"/>
              <a:ext cx="17463" cy="204788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97"/>
            <p:cNvSpPr>
              <a:spLocks noChangeArrowheads="1"/>
            </p:cNvSpPr>
            <p:nvPr/>
          </p:nvSpPr>
          <p:spPr bwMode="auto">
            <a:xfrm>
              <a:off x="5232387" y="4438650"/>
              <a:ext cx="92075" cy="17463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98"/>
            <p:cNvSpPr>
              <a:spLocks noChangeArrowheads="1"/>
            </p:cNvSpPr>
            <p:nvPr/>
          </p:nvSpPr>
          <p:spPr bwMode="auto">
            <a:xfrm>
              <a:off x="5178412" y="4487863"/>
              <a:ext cx="17463" cy="328613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99"/>
            <p:cNvSpPr>
              <a:spLocks/>
            </p:cNvSpPr>
            <p:nvPr/>
          </p:nvSpPr>
          <p:spPr bwMode="auto">
            <a:xfrm>
              <a:off x="5141900" y="4692650"/>
              <a:ext cx="47625" cy="49213"/>
            </a:xfrm>
            <a:custGeom>
              <a:avLst/>
              <a:gdLst/>
              <a:ahLst/>
              <a:cxnLst>
                <a:cxn ang="0">
                  <a:pos x="76" y="98"/>
                </a:cxn>
                <a:cxn ang="0">
                  <a:pos x="51" y="92"/>
                </a:cxn>
                <a:cxn ang="0">
                  <a:pos x="44" y="89"/>
                </a:cxn>
                <a:cxn ang="0">
                  <a:pos x="24" y="72"/>
                </a:cxn>
                <a:cxn ang="0">
                  <a:pos x="20" y="67"/>
                </a:cxn>
                <a:cxn ang="0">
                  <a:pos x="6" y="41"/>
                </a:cxn>
                <a:cxn ang="0">
                  <a:pos x="5" y="36"/>
                </a:cxn>
                <a:cxn ang="0">
                  <a:pos x="0" y="5"/>
                </a:cxn>
                <a:cxn ang="0">
                  <a:pos x="31" y="0"/>
                </a:cxn>
                <a:cxn ang="0">
                  <a:pos x="36" y="31"/>
                </a:cxn>
                <a:cxn ang="0">
                  <a:pos x="35" y="26"/>
                </a:cxn>
                <a:cxn ang="0">
                  <a:pos x="49" y="52"/>
                </a:cxn>
                <a:cxn ang="0">
                  <a:pos x="45" y="47"/>
                </a:cxn>
                <a:cxn ang="0">
                  <a:pos x="65" y="64"/>
                </a:cxn>
                <a:cxn ang="0">
                  <a:pos x="58" y="61"/>
                </a:cxn>
                <a:cxn ang="0">
                  <a:pos x="83" y="67"/>
                </a:cxn>
                <a:cxn ang="0">
                  <a:pos x="76" y="98"/>
                </a:cxn>
              </a:cxnLst>
              <a:rect l="0" t="0" r="r" b="b"/>
              <a:pathLst>
                <a:path w="83" h="98">
                  <a:moveTo>
                    <a:pt x="76" y="98"/>
                  </a:moveTo>
                  <a:lnTo>
                    <a:pt x="51" y="92"/>
                  </a:lnTo>
                  <a:cubicBezTo>
                    <a:pt x="48" y="91"/>
                    <a:pt x="46" y="90"/>
                    <a:pt x="44" y="89"/>
                  </a:cubicBezTo>
                  <a:lnTo>
                    <a:pt x="24" y="72"/>
                  </a:lnTo>
                  <a:cubicBezTo>
                    <a:pt x="23" y="70"/>
                    <a:pt x="21" y="69"/>
                    <a:pt x="20" y="67"/>
                  </a:cubicBezTo>
                  <a:lnTo>
                    <a:pt x="6" y="41"/>
                  </a:lnTo>
                  <a:cubicBezTo>
                    <a:pt x="6" y="39"/>
                    <a:pt x="5" y="38"/>
                    <a:pt x="5" y="36"/>
                  </a:cubicBezTo>
                  <a:lnTo>
                    <a:pt x="0" y="5"/>
                  </a:lnTo>
                  <a:lnTo>
                    <a:pt x="31" y="0"/>
                  </a:lnTo>
                  <a:lnTo>
                    <a:pt x="36" y="31"/>
                  </a:lnTo>
                  <a:lnTo>
                    <a:pt x="35" y="26"/>
                  </a:lnTo>
                  <a:lnTo>
                    <a:pt x="49" y="52"/>
                  </a:lnTo>
                  <a:lnTo>
                    <a:pt x="45" y="47"/>
                  </a:lnTo>
                  <a:lnTo>
                    <a:pt x="65" y="64"/>
                  </a:lnTo>
                  <a:lnTo>
                    <a:pt x="58" y="61"/>
                  </a:lnTo>
                  <a:lnTo>
                    <a:pt x="83" y="67"/>
                  </a:lnTo>
                  <a:lnTo>
                    <a:pt x="76" y="98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00"/>
            <p:cNvSpPr>
              <a:spLocks/>
            </p:cNvSpPr>
            <p:nvPr/>
          </p:nvSpPr>
          <p:spPr bwMode="auto">
            <a:xfrm>
              <a:off x="5322875" y="4440238"/>
              <a:ext cx="57150" cy="5080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8" y="6"/>
                </a:cxn>
                <a:cxn ang="0">
                  <a:pos x="44" y="8"/>
                </a:cxn>
                <a:cxn ang="0">
                  <a:pos x="70" y="26"/>
                </a:cxn>
                <a:cxn ang="0">
                  <a:pos x="74" y="30"/>
                </a:cxn>
                <a:cxn ang="0">
                  <a:pos x="91" y="55"/>
                </a:cxn>
                <a:cxn ang="0">
                  <a:pos x="93" y="61"/>
                </a:cxn>
                <a:cxn ang="0">
                  <a:pos x="99" y="92"/>
                </a:cxn>
                <a:cxn ang="0">
                  <a:pos x="68" y="99"/>
                </a:cxn>
                <a:cxn ang="0">
                  <a:pos x="62" y="68"/>
                </a:cxn>
                <a:cxn ang="0">
                  <a:pos x="64" y="73"/>
                </a:cxn>
                <a:cxn ang="0">
                  <a:pos x="47" y="48"/>
                </a:cxn>
                <a:cxn ang="0">
                  <a:pos x="51" y="53"/>
                </a:cxn>
                <a:cxn ang="0">
                  <a:pos x="25" y="35"/>
                </a:cxn>
                <a:cxn ang="0">
                  <a:pos x="31" y="37"/>
                </a:cxn>
                <a:cxn ang="0">
                  <a:pos x="0" y="31"/>
                </a:cxn>
                <a:cxn ang="0">
                  <a:pos x="7" y="0"/>
                </a:cxn>
              </a:cxnLst>
              <a:rect l="0" t="0" r="r" b="b"/>
              <a:pathLst>
                <a:path w="99" h="99">
                  <a:moveTo>
                    <a:pt x="7" y="0"/>
                  </a:moveTo>
                  <a:lnTo>
                    <a:pt x="38" y="6"/>
                  </a:lnTo>
                  <a:cubicBezTo>
                    <a:pt x="40" y="6"/>
                    <a:pt x="42" y="7"/>
                    <a:pt x="44" y="8"/>
                  </a:cubicBezTo>
                  <a:lnTo>
                    <a:pt x="70" y="26"/>
                  </a:lnTo>
                  <a:cubicBezTo>
                    <a:pt x="71" y="27"/>
                    <a:pt x="73" y="29"/>
                    <a:pt x="74" y="30"/>
                  </a:cubicBezTo>
                  <a:lnTo>
                    <a:pt x="91" y="55"/>
                  </a:lnTo>
                  <a:cubicBezTo>
                    <a:pt x="92" y="57"/>
                    <a:pt x="93" y="59"/>
                    <a:pt x="93" y="61"/>
                  </a:cubicBezTo>
                  <a:lnTo>
                    <a:pt x="99" y="92"/>
                  </a:lnTo>
                  <a:lnTo>
                    <a:pt x="68" y="99"/>
                  </a:lnTo>
                  <a:lnTo>
                    <a:pt x="62" y="68"/>
                  </a:lnTo>
                  <a:lnTo>
                    <a:pt x="64" y="73"/>
                  </a:lnTo>
                  <a:lnTo>
                    <a:pt x="47" y="48"/>
                  </a:lnTo>
                  <a:lnTo>
                    <a:pt x="51" y="53"/>
                  </a:lnTo>
                  <a:lnTo>
                    <a:pt x="25" y="35"/>
                  </a:lnTo>
                  <a:lnTo>
                    <a:pt x="31" y="37"/>
                  </a:lnTo>
                  <a:lnTo>
                    <a:pt x="0" y="3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01"/>
            <p:cNvSpPr>
              <a:spLocks/>
            </p:cNvSpPr>
            <p:nvPr/>
          </p:nvSpPr>
          <p:spPr bwMode="auto">
            <a:xfrm>
              <a:off x="5322875" y="4691063"/>
              <a:ext cx="57150" cy="50800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31" y="62"/>
                </a:cxn>
                <a:cxn ang="0">
                  <a:pos x="26" y="64"/>
                </a:cxn>
                <a:cxn ang="0">
                  <a:pos x="52" y="47"/>
                </a:cxn>
                <a:cxn ang="0">
                  <a:pos x="47" y="52"/>
                </a:cxn>
                <a:cxn ang="0">
                  <a:pos x="64" y="26"/>
                </a:cxn>
                <a:cxn ang="0">
                  <a:pos x="62" y="31"/>
                </a:cxn>
                <a:cxn ang="0">
                  <a:pos x="68" y="0"/>
                </a:cxn>
                <a:cxn ang="0">
                  <a:pos x="99" y="7"/>
                </a:cxn>
                <a:cxn ang="0">
                  <a:pos x="93" y="38"/>
                </a:cxn>
                <a:cxn ang="0">
                  <a:pos x="91" y="43"/>
                </a:cxn>
                <a:cxn ang="0">
                  <a:pos x="74" y="69"/>
                </a:cxn>
                <a:cxn ang="0">
                  <a:pos x="69" y="74"/>
                </a:cxn>
                <a:cxn ang="0">
                  <a:pos x="43" y="91"/>
                </a:cxn>
                <a:cxn ang="0">
                  <a:pos x="38" y="93"/>
                </a:cxn>
                <a:cxn ang="0">
                  <a:pos x="7" y="99"/>
                </a:cxn>
                <a:cxn ang="0">
                  <a:pos x="0" y="68"/>
                </a:cxn>
              </a:cxnLst>
              <a:rect l="0" t="0" r="r" b="b"/>
              <a:pathLst>
                <a:path w="99" h="99">
                  <a:moveTo>
                    <a:pt x="0" y="68"/>
                  </a:moveTo>
                  <a:lnTo>
                    <a:pt x="31" y="62"/>
                  </a:lnTo>
                  <a:lnTo>
                    <a:pt x="26" y="64"/>
                  </a:lnTo>
                  <a:lnTo>
                    <a:pt x="52" y="47"/>
                  </a:lnTo>
                  <a:lnTo>
                    <a:pt x="47" y="52"/>
                  </a:lnTo>
                  <a:lnTo>
                    <a:pt x="64" y="26"/>
                  </a:lnTo>
                  <a:lnTo>
                    <a:pt x="62" y="31"/>
                  </a:lnTo>
                  <a:lnTo>
                    <a:pt x="68" y="0"/>
                  </a:lnTo>
                  <a:lnTo>
                    <a:pt x="99" y="7"/>
                  </a:lnTo>
                  <a:lnTo>
                    <a:pt x="93" y="38"/>
                  </a:lnTo>
                  <a:cubicBezTo>
                    <a:pt x="93" y="40"/>
                    <a:pt x="92" y="41"/>
                    <a:pt x="91" y="43"/>
                  </a:cubicBezTo>
                  <a:lnTo>
                    <a:pt x="74" y="69"/>
                  </a:lnTo>
                  <a:cubicBezTo>
                    <a:pt x="73" y="71"/>
                    <a:pt x="71" y="73"/>
                    <a:pt x="69" y="74"/>
                  </a:cubicBezTo>
                  <a:lnTo>
                    <a:pt x="43" y="91"/>
                  </a:lnTo>
                  <a:cubicBezTo>
                    <a:pt x="41" y="92"/>
                    <a:pt x="40" y="93"/>
                    <a:pt x="38" y="93"/>
                  </a:cubicBezTo>
                  <a:lnTo>
                    <a:pt x="7" y="99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02"/>
            <p:cNvSpPr>
              <a:spLocks/>
            </p:cNvSpPr>
            <p:nvPr/>
          </p:nvSpPr>
          <p:spPr bwMode="auto">
            <a:xfrm>
              <a:off x="5141900" y="4398963"/>
              <a:ext cx="47625" cy="50800"/>
            </a:xfrm>
            <a:custGeom>
              <a:avLst/>
              <a:gdLst/>
              <a:ahLst/>
              <a:cxnLst>
                <a:cxn ang="0">
                  <a:pos x="83" y="31"/>
                </a:cxn>
                <a:cxn ang="0">
                  <a:pos x="58" y="37"/>
                </a:cxn>
                <a:cxn ang="0">
                  <a:pos x="65" y="33"/>
                </a:cxn>
                <a:cxn ang="0">
                  <a:pos x="45" y="51"/>
                </a:cxn>
                <a:cxn ang="0">
                  <a:pos x="48" y="47"/>
                </a:cxn>
                <a:cxn ang="0">
                  <a:pos x="34" y="72"/>
                </a:cxn>
                <a:cxn ang="0">
                  <a:pos x="36" y="67"/>
                </a:cxn>
                <a:cxn ang="0">
                  <a:pos x="31" y="98"/>
                </a:cxn>
                <a:cxn ang="0">
                  <a:pos x="0" y="93"/>
                </a:cxn>
                <a:cxn ang="0">
                  <a:pos x="5" y="62"/>
                </a:cxn>
                <a:cxn ang="0">
                  <a:pos x="7" y="57"/>
                </a:cxn>
                <a:cxn ang="0">
                  <a:pos x="21" y="32"/>
                </a:cxn>
                <a:cxn ang="0">
                  <a:pos x="24" y="28"/>
                </a:cxn>
                <a:cxn ang="0">
                  <a:pos x="44" y="10"/>
                </a:cxn>
                <a:cxn ang="0">
                  <a:pos x="51" y="6"/>
                </a:cxn>
                <a:cxn ang="0">
                  <a:pos x="76" y="0"/>
                </a:cxn>
                <a:cxn ang="0">
                  <a:pos x="83" y="31"/>
                </a:cxn>
              </a:cxnLst>
              <a:rect l="0" t="0" r="r" b="b"/>
              <a:pathLst>
                <a:path w="83" h="98">
                  <a:moveTo>
                    <a:pt x="83" y="31"/>
                  </a:moveTo>
                  <a:lnTo>
                    <a:pt x="58" y="37"/>
                  </a:lnTo>
                  <a:lnTo>
                    <a:pt x="65" y="33"/>
                  </a:lnTo>
                  <a:lnTo>
                    <a:pt x="45" y="51"/>
                  </a:lnTo>
                  <a:lnTo>
                    <a:pt x="48" y="47"/>
                  </a:lnTo>
                  <a:lnTo>
                    <a:pt x="34" y="72"/>
                  </a:lnTo>
                  <a:lnTo>
                    <a:pt x="36" y="67"/>
                  </a:lnTo>
                  <a:lnTo>
                    <a:pt x="31" y="98"/>
                  </a:lnTo>
                  <a:lnTo>
                    <a:pt x="0" y="93"/>
                  </a:lnTo>
                  <a:lnTo>
                    <a:pt x="5" y="62"/>
                  </a:lnTo>
                  <a:cubicBezTo>
                    <a:pt x="5" y="60"/>
                    <a:pt x="6" y="58"/>
                    <a:pt x="7" y="57"/>
                  </a:cubicBezTo>
                  <a:lnTo>
                    <a:pt x="21" y="32"/>
                  </a:lnTo>
                  <a:cubicBezTo>
                    <a:pt x="21" y="30"/>
                    <a:pt x="22" y="29"/>
                    <a:pt x="24" y="28"/>
                  </a:cubicBezTo>
                  <a:lnTo>
                    <a:pt x="44" y="10"/>
                  </a:lnTo>
                  <a:cubicBezTo>
                    <a:pt x="46" y="8"/>
                    <a:pt x="48" y="7"/>
                    <a:pt x="51" y="6"/>
                  </a:cubicBezTo>
                  <a:lnTo>
                    <a:pt x="76" y="0"/>
                  </a:lnTo>
                  <a:lnTo>
                    <a:pt x="83" y="31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03"/>
            <p:cNvSpPr>
              <a:spLocks/>
            </p:cNvSpPr>
            <p:nvPr/>
          </p:nvSpPr>
          <p:spPr bwMode="auto">
            <a:xfrm>
              <a:off x="5178412" y="4440238"/>
              <a:ext cx="57150" cy="50800"/>
            </a:xfrm>
            <a:custGeom>
              <a:avLst/>
              <a:gdLst/>
              <a:ahLst/>
              <a:cxnLst>
                <a:cxn ang="0">
                  <a:pos x="99" y="31"/>
                </a:cxn>
                <a:cxn ang="0">
                  <a:pos x="68" y="37"/>
                </a:cxn>
                <a:cxn ang="0">
                  <a:pos x="74" y="34"/>
                </a:cxn>
                <a:cxn ang="0">
                  <a:pos x="49" y="52"/>
                </a:cxn>
                <a:cxn ang="0">
                  <a:pos x="52" y="49"/>
                </a:cxn>
                <a:cxn ang="0">
                  <a:pos x="34" y="74"/>
                </a:cxn>
                <a:cxn ang="0">
                  <a:pos x="37" y="68"/>
                </a:cxn>
                <a:cxn ang="0">
                  <a:pos x="31" y="99"/>
                </a:cxn>
                <a:cxn ang="0">
                  <a:pos x="0" y="92"/>
                </a:cxn>
                <a:cxn ang="0">
                  <a:pos x="6" y="61"/>
                </a:cxn>
                <a:cxn ang="0">
                  <a:pos x="8" y="55"/>
                </a:cxn>
                <a:cxn ang="0">
                  <a:pos x="26" y="30"/>
                </a:cxn>
                <a:cxn ang="0">
                  <a:pos x="30" y="26"/>
                </a:cxn>
                <a:cxn ang="0">
                  <a:pos x="55" y="8"/>
                </a:cxn>
                <a:cxn ang="0">
                  <a:pos x="61" y="6"/>
                </a:cxn>
                <a:cxn ang="0">
                  <a:pos x="92" y="0"/>
                </a:cxn>
                <a:cxn ang="0">
                  <a:pos x="99" y="31"/>
                </a:cxn>
              </a:cxnLst>
              <a:rect l="0" t="0" r="r" b="b"/>
              <a:pathLst>
                <a:path w="99" h="99">
                  <a:moveTo>
                    <a:pt x="99" y="31"/>
                  </a:moveTo>
                  <a:lnTo>
                    <a:pt x="68" y="37"/>
                  </a:lnTo>
                  <a:lnTo>
                    <a:pt x="74" y="34"/>
                  </a:lnTo>
                  <a:lnTo>
                    <a:pt x="49" y="52"/>
                  </a:lnTo>
                  <a:lnTo>
                    <a:pt x="52" y="49"/>
                  </a:lnTo>
                  <a:lnTo>
                    <a:pt x="34" y="74"/>
                  </a:lnTo>
                  <a:lnTo>
                    <a:pt x="37" y="68"/>
                  </a:lnTo>
                  <a:lnTo>
                    <a:pt x="31" y="99"/>
                  </a:lnTo>
                  <a:lnTo>
                    <a:pt x="0" y="92"/>
                  </a:lnTo>
                  <a:lnTo>
                    <a:pt x="6" y="61"/>
                  </a:lnTo>
                  <a:cubicBezTo>
                    <a:pt x="6" y="59"/>
                    <a:pt x="7" y="57"/>
                    <a:pt x="8" y="55"/>
                  </a:cubicBezTo>
                  <a:lnTo>
                    <a:pt x="26" y="30"/>
                  </a:lnTo>
                  <a:cubicBezTo>
                    <a:pt x="27" y="29"/>
                    <a:pt x="29" y="27"/>
                    <a:pt x="30" y="26"/>
                  </a:cubicBezTo>
                  <a:lnTo>
                    <a:pt x="55" y="8"/>
                  </a:lnTo>
                  <a:cubicBezTo>
                    <a:pt x="57" y="7"/>
                    <a:pt x="59" y="6"/>
                    <a:pt x="61" y="6"/>
                  </a:cubicBezTo>
                  <a:lnTo>
                    <a:pt x="92" y="0"/>
                  </a:lnTo>
                  <a:lnTo>
                    <a:pt x="99" y="31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04"/>
            <p:cNvSpPr>
              <a:spLocks/>
            </p:cNvSpPr>
            <p:nvPr/>
          </p:nvSpPr>
          <p:spPr bwMode="auto">
            <a:xfrm>
              <a:off x="5368912" y="4398963"/>
              <a:ext cx="57150" cy="5080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8" y="6"/>
                </a:cxn>
                <a:cxn ang="0">
                  <a:pos x="44" y="8"/>
                </a:cxn>
                <a:cxn ang="0">
                  <a:pos x="70" y="26"/>
                </a:cxn>
                <a:cxn ang="0">
                  <a:pos x="74" y="30"/>
                </a:cxn>
                <a:cxn ang="0">
                  <a:pos x="91" y="55"/>
                </a:cxn>
                <a:cxn ang="0">
                  <a:pos x="93" y="61"/>
                </a:cxn>
                <a:cxn ang="0">
                  <a:pos x="99" y="92"/>
                </a:cxn>
                <a:cxn ang="0">
                  <a:pos x="68" y="99"/>
                </a:cxn>
                <a:cxn ang="0">
                  <a:pos x="62" y="68"/>
                </a:cxn>
                <a:cxn ang="0">
                  <a:pos x="64" y="73"/>
                </a:cxn>
                <a:cxn ang="0">
                  <a:pos x="47" y="48"/>
                </a:cxn>
                <a:cxn ang="0">
                  <a:pos x="51" y="53"/>
                </a:cxn>
                <a:cxn ang="0">
                  <a:pos x="25" y="35"/>
                </a:cxn>
                <a:cxn ang="0">
                  <a:pos x="31" y="37"/>
                </a:cxn>
                <a:cxn ang="0">
                  <a:pos x="0" y="31"/>
                </a:cxn>
                <a:cxn ang="0">
                  <a:pos x="7" y="0"/>
                </a:cxn>
              </a:cxnLst>
              <a:rect l="0" t="0" r="r" b="b"/>
              <a:pathLst>
                <a:path w="99" h="99">
                  <a:moveTo>
                    <a:pt x="7" y="0"/>
                  </a:moveTo>
                  <a:lnTo>
                    <a:pt x="38" y="6"/>
                  </a:lnTo>
                  <a:cubicBezTo>
                    <a:pt x="40" y="6"/>
                    <a:pt x="42" y="7"/>
                    <a:pt x="44" y="8"/>
                  </a:cubicBezTo>
                  <a:lnTo>
                    <a:pt x="70" y="26"/>
                  </a:lnTo>
                  <a:cubicBezTo>
                    <a:pt x="71" y="27"/>
                    <a:pt x="73" y="29"/>
                    <a:pt x="74" y="30"/>
                  </a:cubicBezTo>
                  <a:lnTo>
                    <a:pt x="91" y="55"/>
                  </a:lnTo>
                  <a:cubicBezTo>
                    <a:pt x="92" y="57"/>
                    <a:pt x="93" y="59"/>
                    <a:pt x="93" y="61"/>
                  </a:cubicBezTo>
                  <a:lnTo>
                    <a:pt x="99" y="92"/>
                  </a:lnTo>
                  <a:lnTo>
                    <a:pt x="68" y="99"/>
                  </a:lnTo>
                  <a:lnTo>
                    <a:pt x="62" y="68"/>
                  </a:lnTo>
                  <a:lnTo>
                    <a:pt x="64" y="73"/>
                  </a:lnTo>
                  <a:lnTo>
                    <a:pt x="47" y="48"/>
                  </a:lnTo>
                  <a:lnTo>
                    <a:pt x="51" y="53"/>
                  </a:lnTo>
                  <a:lnTo>
                    <a:pt x="25" y="35"/>
                  </a:lnTo>
                  <a:lnTo>
                    <a:pt x="31" y="37"/>
                  </a:lnTo>
                  <a:lnTo>
                    <a:pt x="0" y="3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05"/>
            <p:cNvSpPr>
              <a:spLocks/>
            </p:cNvSpPr>
            <p:nvPr/>
          </p:nvSpPr>
          <p:spPr bwMode="auto">
            <a:xfrm>
              <a:off x="5408600" y="4773613"/>
              <a:ext cx="57150" cy="50800"/>
            </a:xfrm>
            <a:custGeom>
              <a:avLst/>
              <a:gdLst/>
              <a:ahLst/>
              <a:cxnLst>
                <a:cxn ang="0">
                  <a:pos x="92" y="99"/>
                </a:cxn>
                <a:cxn ang="0">
                  <a:pos x="61" y="93"/>
                </a:cxn>
                <a:cxn ang="0">
                  <a:pos x="55" y="91"/>
                </a:cxn>
                <a:cxn ang="0">
                  <a:pos x="30" y="74"/>
                </a:cxn>
                <a:cxn ang="0">
                  <a:pos x="26" y="70"/>
                </a:cxn>
                <a:cxn ang="0">
                  <a:pos x="8" y="44"/>
                </a:cxn>
                <a:cxn ang="0">
                  <a:pos x="6" y="38"/>
                </a:cxn>
                <a:cxn ang="0">
                  <a:pos x="0" y="7"/>
                </a:cxn>
                <a:cxn ang="0">
                  <a:pos x="31" y="0"/>
                </a:cxn>
                <a:cxn ang="0">
                  <a:pos x="37" y="31"/>
                </a:cxn>
                <a:cxn ang="0">
                  <a:pos x="35" y="25"/>
                </a:cxn>
                <a:cxn ang="0">
                  <a:pos x="53" y="51"/>
                </a:cxn>
                <a:cxn ang="0">
                  <a:pos x="48" y="47"/>
                </a:cxn>
                <a:cxn ang="0">
                  <a:pos x="73" y="64"/>
                </a:cxn>
                <a:cxn ang="0">
                  <a:pos x="68" y="62"/>
                </a:cxn>
                <a:cxn ang="0">
                  <a:pos x="99" y="68"/>
                </a:cxn>
                <a:cxn ang="0">
                  <a:pos x="92" y="99"/>
                </a:cxn>
              </a:cxnLst>
              <a:rect l="0" t="0" r="r" b="b"/>
              <a:pathLst>
                <a:path w="99" h="99">
                  <a:moveTo>
                    <a:pt x="92" y="99"/>
                  </a:moveTo>
                  <a:lnTo>
                    <a:pt x="61" y="93"/>
                  </a:lnTo>
                  <a:cubicBezTo>
                    <a:pt x="59" y="93"/>
                    <a:pt x="57" y="92"/>
                    <a:pt x="55" y="91"/>
                  </a:cubicBezTo>
                  <a:lnTo>
                    <a:pt x="30" y="74"/>
                  </a:lnTo>
                  <a:cubicBezTo>
                    <a:pt x="29" y="73"/>
                    <a:pt x="27" y="71"/>
                    <a:pt x="26" y="70"/>
                  </a:cubicBezTo>
                  <a:lnTo>
                    <a:pt x="8" y="44"/>
                  </a:lnTo>
                  <a:cubicBezTo>
                    <a:pt x="7" y="42"/>
                    <a:pt x="6" y="40"/>
                    <a:pt x="6" y="38"/>
                  </a:cubicBezTo>
                  <a:lnTo>
                    <a:pt x="0" y="7"/>
                  </a:lnTo>
                  <a:lnTo>
                    <a:pt x="31" y="0"/>
                  </a:lnTo>
                  <a:lnTo>
                    <a:pt x="37" y="31"/>
                  </a:lnTo>
                  <a:lnTo>
                    <a:pt x="35" y="25"/>
                  </a:lnTo>
                  <a:lnTo>
                    <a:pt x="53" y="51"/>
                  </a:lnTo>
                  <a:lnTo>
                    <a:pt x="48" y="47"/>
                  </a:lnTo>
                  <a:lnTo>
                    <a:pt x="73" y="64"/>
                  </a:lnTo>
                  <a:lnTo>
                    <a:pt x="68" y="62"/>
                  </a:lnTo>
                  <a:lnTo>
                    <a:pt x="99" y="68"/>
                  </a:lnTo>
                  <a:lnTo>
                    <a:pt x="92" y="99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07"/>
            <p:cNvSpPr>
              <a:spLocks/>
            </p:cNvSpPr>
            <p:nvPr/>
          </p:nvSpPr>
          <p:spPr bwMode="auto">
            <a:xfrm>
              <a:off x="5237150" y="4492625"/>
              <a:ext cx="92075" cy="82550"/>
            </a:xfrm>
            <a:custGeom>
              <a:avLst/>
              <a:gdLst/>
              <a:ahLst/>
              <a:cxnLst>
                <a:cxn ang="0">
                  <a:pos x="160" y="80"/>
                </a:cxn>
                <a:cxn ang="0">
                  <a:pos x="80" y="160"/>
                </a:cxn>
                <a:cxn ang="0">
                  <a:pos x="80" y="160"/>
                </a:cxn>
                <a:cxn ang="0">
                  <a:pos x="80" y="160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160" y="80"/>
                </a:cxn>
                <a:cxn ang="0">
                  <a:pos x="160" y="80"/>
                </a:cxn>
              </a:cxnLst>
              <a:rect l="0" t="0" r="r" b="b"/>
              <a:pathLst>
                <a:path w="160" h="160">
                  <a:moveTo>
                    <a:pt x="160" y="80"/>
                  </a:moveTo>
                  <a:cubicBezTo>
                    <a:pt x="160" y="125"/>
                    <a:pt x="125" y="160"/>
                    <a:pt x="80" y="160"/>
                  </a:cubicBezTo>
                  <a:cubicBezTo>
                    <a:pt x="80" y="160"/>
                    <a:pt x="80" y="160"/>
                    <a:pt x="80" y="160"/>
                  </a:cubicBezTo>
                  <a:lnTo>
                    <a:pt x="80" y="160"/>
                  </a:lnTo>
                  <a:cubicBezTo>
                    <a:pt x="36" y="160"/>
                    <a:pt x="0" y="125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lnTo>
                    <a:pt x="0" y="80"/>
                  </a:lnTo>
                  <a:cubicBezTo>
                    <a:pt x="0" y="36"/>
                    <a:pt x="36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lnTo>
                    <a:pt x="80" y="0"/>
                  </a:lnTo>
                  <a:cubicBezTo>
                    <a:pt x="125" y="0"/>
                    <a:pt x="160" y="36"/>
                    <a:pt x="160" y="80"/>
                  </a:cubicBezTo>
                  <a:cubicBezTo>
                    <a:pt x="160" y="80"/>
                    <a:pt x="160" y="80"/>
                    <a:pt x="160" y="8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08"/>
            <p:cNvSpPr>
              <a:spLocks noEditPoints="1"/>
            </p:cNvSpPr>
            <p:nvPr/>
          </p:nvSpPr>
          <p:spPr bwMode="auto">
            <a:xfrm>
              <a:off x="5232387" y="4487863"/>
              <a:ext cx="103188" cy="92075"/>
            </a:xfrm>
            <a:custGeom>
              <a:avLst/>
              <a:gdLst/>
              <a:ahLst/>
              <a:cxnLst>
                <a:cxn ang="0">
                  <a:pos x="176" y="90"/>
                </a:cxn>
                <a:cxn ang="0">
                  <a:pos x="169" y="124"/>
                </a:cxn>
                <a:cxn ang="0">
                  <a:pos x="150" y="152"/>
                </a:cxn>
                <a:cxn ang="0">
                  <a:pos x="121" y="170"/>
                </a:cxn>
                <a:cxn ang="0">
                  <a:pos x="87" y="176"/>
                </a:cxn>
                <a:cxn ang="0">
                  <a:pos x="53" y="169"/>
                </a:cxn>
                <a:cxn ang="0">
                  <a:pos x="26" y="150"/>
                </a:cxn>
                <a:cxn ang="0">
                  <a:pos x="7" y="121"/>
                </a:cxn>
                <a:cxn ang="0">
                  <a:pos x="1" y="87"/>
                </a:cxn>
                <a:cxn ang="0">
                  <a:pos x="8" y="53"/>
                </a:cxn>
                <a:cxn ang="0">
                  <a:pos x="28" y="26"/>
                </a:cxn>
                <a:cxn ang="0">
                  <a:pos x="56" y="7"/>
                </a:cxn>
                <a:cxn ang="0">
                  <a:pos x="90" y="1"/>
                </a:cxn>
                <a:cxn ang="0">
                  <a:pos x="124" y="8"/>
                </a:cxn>
                <a:cxn ang="0">
                  <a:pos x="152" y="28"/>
                </a:cxn>
                <a:cxn ang="0">
                  <a:pos x="170" y="56"/>
                </a:cxn>
                <a:cxn ang="0">
                  <a:pos x="155" y="59"/>
                </a:cxn>
                <a:cxn ang="0">
                  <a:pos x="139" y="37"/>
                </a:cxn>
                <a:cxn ang="0">
                  <a:pos x="115" y="21"/>
                </a:cxn>
                <a:cxn ang="0">
                  <a:pos x="87" y="16"/>
                </a:cxn>
                <a:cxn ang="0">
                  <a:pos x="59" y="22"/>
                </a:cxn>
                <a:cxn ang="0">
                  <a:pos x="37" y="39"/>
                </a:cxn>
                <a:cxn ang="0">
                  <a:pos x="21" y="62"/>
                </a:cxn>
                <a:cxn ang="0">
                  <a:pos x="16" y="90"/>
                </a:cxn>
                <a:cxn ang="0">
                  <a:pos x="22" y="118"/>
                </a:cxn>
                <a:cxn ang="0">
                  <a:pos x="39" y="141"/>
                </a:cxn>
                <a:cxn ang="0">
                  <a:pos x="62" y="156"/>
                </a:cxn>
                <a:cxn ang="0">
                  <a:pos x="90" y="161"/>
                </a:cxn>
                <a:cxn ang="0">
                  <a:pos x="118" y="155"/>
                </a:cxn>
                <a:cxn ang="0">
                  <a:pos x="141" y="139"/>
                </a:cxn>
                <a:cxn ang="0">
                  <a:pos x="156" y="115"/>
                </a:cxn>
                <a:cxn ang="0">
                  <a:pos x="161" y="87"/>
                </a:cxn>
                <a:cxn ang="0">
                  <a:pos x="155" y="59"/>
                </a:cxn>
              </a:cxnLst>
              <a:rect l="0" t="0" r="r" b="b"/>
              <a:pathLst>
                <a:path w="177" h="177">
                  <a:moveTo>
                    <a:pt x="176" y="87"/>
                  </a:moveTo>
                  <a:cubicBezTo>
                    <a:pt x="177" y="88"/>
                    <a:pt x="177" y="89"/>
                    <a:pt x="176" y="90"/>
                  </a:cubicBezTo>
                  <a:lnTo>
                    <a:pt x="170" y="121"/>
                  </a:lnTo>
                  <a:cubicBezTo>
                    <a:pt x="170" y="122"/>
                    <a:pt x="170" y="123"/>
                    <a:pt x="169" y="124"/>
                  </a:cubicBezTo>
                  <a:lnTo>
                    <a:pt x="152" y="150"/>
                  </a:lnTo>
                  <a:cubicBezTo>
                    <a:pt x="152" y="151"/>
                    <a:pt x="151" y="152"/>
                    <a:pt x="150" y="152"/>
                  </a:cubicBezTo>
                  <a:lnTo>
                    <a:pt x="124" y="169"/>
                  </a:lnTo>
                  <a:cubicBezTo>
                    <a:pt x="123" y="170"/>
                    <a:pt x="122" y="170"/>
                    <a:pt x="121" y="170"/>
                  </a:cubicBezTo>
                  <a:lnTo>
                    <a:pt x="90" y="176"/>
                  </a:lnTo>
                  <a:cubicBezTo>
                    <a:pt x="89" y="177"/>
                    <a:pt x="88" y="177"/>
                    <a:pt x="87" y="176"/>
                  </a:cubicBezTo>
                  <a:lnTo>
                    <a:pt x="56" y="170"/>
                  </a:lnTo>
                  <a:cubicBezTo>
                    <a:pt x="55" y="170"/>
                    <a:pt x="54" y="170"/>
                    <a:pt x="53" y="169"/>
                  </a:cubicBezTo>
                  <a:lnTo>
                    <a:pt x="28" y="152"/>
                  </a:lnTo>
                  <a:cubicBezTo>
                    <a:pt x="27" y="152"/>
                    <a:pt x="26" y="151"/>
                    <a:pt x="26" y="150"/>
                  </a:cubicBezTo>
                  <a:lnTo>
                    <a:pt x="8" y="124"/>
                  </a:lnTo>
                  <a:cubicBezTo>
                    <a:pt x="7" y="123"/>
                    <a:pt x="7" y="122"/>
                    <a:pt x="7" y="121"/>
                  </a:cubicBezTo>
                  <a:lnTo>
                    <a:pt x="1" y="90"/>
                  </a:lnTo>
                  <a:cubicBezTo>
                    <a:pt x="0" y="89"/>
                    <a:pt x="0" y="88"/>
                    <a:pt x="1" y="87"/>
                  </a:cubicBezTo>
                  <a:lnTo>
                    <a:pt x="7" y="56"/>
                  </a:lnTo>
                  <a:cubicBezTo>
                    <a:pt x="7" y="55"/>
                    <a:pt x="7" y="54"/>
                    <a:pt x="8" y="53"/>
                  </a:cubicBezTo>
                  <a:lnTo>
                    <a:pt x="26" y="28"/>
                  </a:lnTo>
                  <a:cubicBezTo>
                    <a:pt x="26" y="27"/>
                    <a:pt x="27" y="26"/>
                    <a:pt x="28" y="26"/>
                  </a:cubicBezTo>
                  <a:lnTo>
                    <a:pt x="53" y="8"/>
                  </a:lnTo>
                  <a:cubicBezTo>
                    <a:pt x="54" y="7"/>
                    <a:pt x="55" y="7"/>
                    <a:pt x="56" y="7"/>
                  </a:cubicBezTo>
                  <a:lnTo>
                    <a:pt x="87" y="1"/>
                  </a:lnTo>
                  <a:cubicBezTo>
                    <a:pt x="88" y="0"/>
                    <a:pt x="89" y="0"/>
                    <a:pt x="90" y="1"/>
                  </a:cubicBezTo>
                  <a:lnTo>
                    <a:pt x="121" y="7"/>
                  </a:lnTo>
                  <a:cubicBezTo>
                    <a:pt x="122" y="7"/>
                    <a:pt x="123" y="7"/>
                    <a:pt x="124" y="8"/>
                  </a:cubicBezTo>
                  <a:lnTo>
                    <a:pt x="150" y="26"/>
                  </a:lnTo>
                  <a:cubicBezTo>
                    <a:pt x="151" y="26"/>
                    <a:pt x="152" y="27"/>
                    <a:pt x="152" y="28"/>
                  </a:cubicBezTo>
                  <a:lnTo>
                    <a:pt x="169" y="53"/>
                  </a:lnTo>
                  <a:cubicBezTo>
                    <a:pt x="170" y="54"/>
                    <a:pt x="170" y="55"/>
                    <a:pt x="170" y="56"/>
                  </a:cubicBezTo>
                  <a:lnTo>
                    <a:pt x="176" y="87"/>
                  </a:lnTo>
                  <a:close/>
                  <a:moveTo>
                    <a:pt x="155" y="59"/>
                  </a:moveTo>
                  <a:lnTo>
                    <a:pt x="156" y="62"/>
                  </a:lnTo>
                  <a:lnTo>
                    <a:pt x="139" y="37"/>
                  </a:lnTo>
                  <a:lnTo>
                    <a:pt x="141" y="39"/>
                  </a:lnTo>
                  <a:lnTo>
                    <a:pt x="115" y="21"/>
                  </a:lnTo>
                  <a:lnTo>
                    <a:pt x="118" y="22"/>
                  </a:lnTo>
                  <a:lnTo>
                    <a:pt x="87" y="16"/>
                  </a:lnTo>
                  <a:lnTo>
                    <a:pt x="90" y="16"/>
                  </a:lnTo>
                  <a:lnTo>
                    <a:pt x="59" y="22"/>
                  </a:lnTo>
                  <a:lnTo>
                    <a:pt x="62" y="21"/>
                  </a:lnTo>
                  <a:lnTo>
                    <a:pt x="37" y="39"/>
                  </a:lnTo>
                  <a:lnTo>
                    <a:pt x="39" y="37"/>
                  </a:lnTo>
                  <a:lnTo>
                    <a:pt x="21" y="62"/>
                  </a:lnTo>
                  <a:lnTo>
                    <a:pt x="22" y="59"/>
                  </a:lnTo>
                  <a:lnTo>
                    <a:pt x="16" y="90"/>
                  </a:lnTo>
                  <a:lnTo>
                    <a:pt x="16" y="87"/>
                  </a:lnTo>
                  <a:lnTo>
                    <a:pt x="22" y="118"/>
                  </a:lnTo>
                  <a:lnTo>
                    <a:pt x="21" y="115"/>
                  </a:lnTo>
                  <a:lnTo>
                    <a:pt x="39" y="141"/>
                  </a:lnTo>
                  <a:lnTo>
                    <a:pt x="37" y="139"/>
                  </a:lnTo>
                  <a:lnTo>
                    <a:pt x="62" y="156"/>
                  </a:lnTo>
                  <a:lnTo>
                    <a:pt x="59" y="155"/>
                  </a:lnTo>
                  <a:lnTo>
                    <a:pt x="90" y="161"/>
                  </a:lnTo>
                  <a:lnTo>
                    <a:pt x="87" y="161"/>
                  </a:lnTo>
                  <a:lnTo>
                    <a:pt x="118" y="155"/>
                  </a:lnTo>
                  <a:lnTo>
                    <a:pt x="115" y="156"/>
                  </a:lnTo>
                  <a:lnTo>
                    <a:pt x="141" y="139"/>
                  </a:lnTo>
                  <a:lnTo>
                    <a:pt x="139" y="141"/>
                  </a:lnTo>
                  <a:lnTo>
                    <a:pt x="156" y="115"/>
                  </a:lnTo>
                  <a:lnTo>
                    <a:pt x="155" y="118"/>
                  </a:lnTo>
                  <a:lnTo>
                    <a:pt x="161" y="87"/>
                  </a:lnTo>
                  <a:lnTo>
                    <a:pt x="161" y="90"/>
                  </a:lnTo>
                  <a:lnTo>
                    <a:pt x="155" y="59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90" name="Straight Connector 189"/>
          <p:cNvCxnSpPr/>
          <p:nvPr/>
        </p:nvCxnSpPr>
        <p:spPr>
          <a:xfrm>
            <a:off x="2375756" y="4005064"/>
            <a:ext cx="0" cy="73320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Box 195"/>
          <p:cNvSpPr txBox="1"/>
          <p:nvPr/>
        </p:nvSpPr>
        <p:spPr>
          <a:xfrm>
            <a:off x="1043608" y="6551766"/>
            <a:ext cx="930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Tube length</a:t>
            </a:r>
            <a:endParaRPr lang="en-US" sz="1100" dirty="0"/>
          </a:p>
        </p:txBody>
      </p:sp>
      <p:sp>
        <p:nvSpPr>
          <p:cNvPr id="197" name="Freeform 196"/>
          <p:cNvSpPr/>
          <p:nvPr/>
        </p:nvSpPr>
        <p:spPr>
          <a:xfrm>
            <a:off x="1372741" y="5372100"/>
            <a:ext cx="923925" cy="752475"/>
          </a:xfrm>
          <a:custGeom>
            <a:avLst/>
            <a:gdLst>
              <a:gd name="connsiteX0" fmla="*/ 0 w 923925"/>
              <a:gd name="connsiteY0" fmla="*/ 304800 h 752475"/>
              <a:gd name="connsiteX1" fmla="*/ 238125 w 923925"/>
              <a:gd name="connsiteY1" fmla="*/ 104775 h 752475"/>
              <a:gd name="connsiteX2" fmla="*/ 533400 w 923925"/>
              <a:gd name="connsiteY2" fmla="*/ 9525 h 752475"/>
              <a:gd name="connsiteX3" fmla="*/ 819150 w 923925"/>
              <a:gd name="connsiteY3" fmla="*/ 161925 h 752475"/>
              <a:gd name="connsiteX4" fmla="*/ 923925 w 923925"/>
              <a:gd name="connsiteY4" fmla="*/ 752475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25" h="752475">
                <a:moveTo>
                  <a:pt x="0" y="304800"/>
                </a:moveTo>
                <a:cubicBezTo>
                  <a:pt x="74612" y="229394"/>
                  <a:pt x="149225" y="153988"/>
                  <a:pt x="238125" y="104775"/>
                </a:cubicBezTo>
                <a:cubicBezTo>
                  <a:pt x="327025" y="55563"/>
                  <a:pt x="436562" y="0"/>
                  <a:pt x="533400" y="9525"/>
                </a:cubicBezTo>
                <a:cubicBezTo>
                  <a:pt x="630238" y="19050"/>
                  <a:pt x="754063" y="38100"/>
                  <a:pt x="819150" y="161925"/>
                </a:cubicBezTo>
                <a:cubicBezTo>
                  <a:pt x="884237" y="285750"/>
                  <a:pt x="904081" y="519112"/>
                  <a:pt x="923925" y="752475"/>
                </a:cubicBezTo>
              </a:path>
            </a:pathLst>
          </a:cu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TextBox 197"/>
          <p:cNvSpPr txBox="1"/>
          <p:nvPr/>
        </p:nvSpPr>
        <p:spPr>
          <a:xfrm>
            <a:off x="2591780" y="4149080"/>
            <a:ext cx="19864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At startup everything is liquid</a:t>
            </a:r>
            <a:endParaRPr lang="en-US" sz="1100" dirty="0"/>
          </a:p>
        </p:txBody>
      </p:sp>
      <p:sp>
        <p:nvSpPr>
          <p:cNvPr id="199" name="TextBox 198"/>
          <p:cNvSpPr txBox="1"/>
          <p:nvPr/>
        </p:nvSpPr>
        <p:spPr>
          <a:xfrm>
            <a:off x="2771800" y="5085184"/>
            <a:ext cx="23762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The outlet starts to boil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The good boiling heat transfer is  taking heat away from the inlet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As a result  boiling at the inlet is suppressed.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Once boiling is achieved it will not go back to the liquid state</a:t>
            </a:r>
            <a:endParaRPr lang="en-US" sz="1100" dirty="0"/>
          </a:p>
        </p:txBody>
      </p:sp>
      <p:sp>
        <p:nvSpPr>
          <p:cNvPr id="200" name="TextBox 199"/>
          <p:cNvSpPr txBox="1"/>
          <p:nvPr/>
        </p:nvSpPr>
        <p:spPr>
          <a:xfrm rot="20372870">
            <a:off x="1092265" y="4761466"/>
            <a:ext cx="8819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Fluid temp.</a:t>
            </a:r>
            <a:endParaRPr lang="en-US" sz="1100" dirty="0"/>
          </a:p>
        </p:txBody>
      </p:sp>
      <p:sp>
        <p:nvSpPr>
          <p:cNvPr id="201" name="TextBox 200"/>
          <p:cNvSpPr txBox="1"/>
          <p:nvPr/>
        </p:nvSpPr>
        <p:spPr>
          <a:xfrm rot="20372870">
            <a:off x="840430" y="4078903"/>
            <a:ext cx="11801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Tube wall temp.</a:t>
            </a:r>
            <a:endParaRPr lang="en-US" sz="1100" dirty="0"/>
          </a:p>
        </p:txBody>
      </p:sp>
      <p:cxnSp>
        <p:nvCxnSpPr>
          <p:cNvPr id="204" name="Straight Arrow Connector 203"/>
          <p:cNvCxnSpPr/>
          <p:nvPr/>
        </p:nvCxnSpPr>
        <p:spPr>
          <a:xfrm flipV="1">
            <a:off x="395536" y="4437112"/>
            <a:ext cx="0" cy="205222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 rot="16200000">
            <a:off x="-506070" y="5231214"/>
            <a:ext cx="15617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Temperature</a:t>
            </a:r>
            <a:endParaRPr lang="en-US" sz="11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024844"/>
            <a:ext cx="8229600" cy="4572508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The common temperature boundaries of all parallel systems are:</a:t>
            </a:r>
          </a:p>
          <a:p>
            <a:pPr lvl="1"/>
            <a:r>
              <a:rPr lang="en-US" dirty="0" smtClean="0"/>
              <a:t> The pressure (=saturation temperature) in the outlet manifold.</a:t>
            </a:r>
          </a:p>
          <a:p>
            <a:pPr lvl="1"/>
            <a:r>
              <a:rPr lang="en-US" dirty="0" smtClean="0"/>
              <a:t>The temperature </a:t>
            </a:r>
            <a:r>
              <a:rPr lang="en-US" dirty="0" smtClean="0"/>
              <a:t>/ enthalpy of </a:t>
            </a:r>
            <a:r>
              <a:rPr lang="en-US" dirty="0" smtClean="0"/>
              <a:t>the liquid in the inlet manifold.</a:t>
            </a:r>
          </a:p>
          <a:p>
            <a:pPr lvl="1"/>
            <a:r>
              <a:rPr lang="en-US" dirty="0" smtClean="0"/>
              <a:t>Normally both temperatures are the same.</a:t>
            </a:r>
          </a:p>
          <a:p>
            <a:endParaRPr lang="en-US" dirty="0" smtClean="0"/>
          </a:p>
          <a:p>
            <a:r>
              <a:rPr lang="en-US" dirty="0" smtClean="0"/>
              <a:t>Parallel channels need flow distribution by increasing the inlet pressure </a:t>
            </a:r>
            <a:r>
              <a:rPr lang="en-US" dirty="0" smtClean="0"/>
              <a:t>drop</a:t>
            </a:r>
          </a:p>
          <a:p>
            <a:endParaRPr lang="en-US" dirty="0" smtClean="0"/>
          </a:p>
          <a:p>
            <a:r>
              <a:rPr lang="en-US" dirty="0" smtClean="0"/>
              <a:t>The in let manifold must be sub-cooled liquid.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Overall performance of the thermal system includes:</a:t>
            </a:r>
          </a:p>
          <a:p>
            <a:pPr lvl="1"/>
            <a:r>
              <a:rPr lang="en-US" dirty="0" smtClean="0"/>
              <a:t>Conductive path in detector structure</a:t>
            </a:r>
          </a:p>
          <a:p>
            <a:pPr lvl="1"/>
            <a:r>
              <a:rPr lang="en-US" dirty="0" smtClean="0"/>
              <a:t>Heat transfer to the evaporative liquid</a:t>
            </a:r>
          </a:p>
          <a:p>
            <a:pPr lvl="1"/>
            <a:r>
              <a:rPr lang="en-US" dirty="0" smtClean="0"/>
              <a:t>Pressure drop in evaporator and outlet tube.</a:t>
            </a:r>
          </a:p>
          <a:p>
            <a:pPr lvl="1"/>
            <a:r>
              <a:rPr lang="en-US" dirty="0" smtClean="0"/>
              <a:t>Full thermal path must be considered in the design optimization</a:t>
            </a:r>
          </a:p>
          <a:p>
            <a:endParaRPr lang="en-US" dirty="0" smtClean="0"/>
          </a:p>
          <a:p>
            <a:r>
              <a:rPr lang="en-US" dirty="0" smtClean="0"/>
              <a:t>Always verify your models with tests. 2-phase flow has sometimes strange behavior </a:t>
            </a:r>
          </a:p>
          <a:p>
            <a:endParaRPr lang="en-US" dirty="0" smtClean="0"/>
          </a:p>
          <a:p>
            <a:r>
              <a:rPr lang="en-US" dirty="0" smtClean="0"/>
              <a:t>Avoid tube crosstalk, boiling in 1 channel can suppress boiling in the other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00D52-9017-4E27-87B9-56C89B8832AB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03548" y="1376772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Things to keep in mind when designing CO</a:t>
            </a:r>
            <a:r>
              <a:rPr lang="en-US" sz="2400" baseline="-25000" dirty="0" smtClean="0">
                <a:solidFill>
                  <a:srgbClr val="C00000"/>
                </a:solidFill>
              </a:rPr>
              <a:t>2</a:t>
            </a:r>
            <a:r>
              <a:rPr lang="en-US" sz="2400" dirty="0" smtClean="0">
                <a:solidFill>
                  <a:srgbClr val="C00000"/>
                </a:solidFill>
              </a:rPr>
              <a:t> cooling loops: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chain in detectors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1188132"/>
          </a:xfrm>
        </p:spPr>
        <p:txBody>
          <a:bodyPr/>
          <a:lstStyle/>
          <a:p>
            <a:r>
              <a:rPr lang="en-US" dirty="0" smtClean="0"/>
              <a:t>The design of the cooling is the whole chain between heat source and heat sink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D41473-FEBD-4F52-826C-16DFD4ACE53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83668" y="3392996"/>
            <a:ext cx="216024" cy="90010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1907704" y="368102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627784" y="3392996"/>
            <a:ext cx="180020" cy="900100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2987824" y="368102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256076" y="3392996"/>
            <a:ext cx="144016" cy="900100"/>
          </a:xfrm>
          <a:prstGeom prst="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5508104" y="368102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156176" y="3537012"/>
            <a:ext cx="576064" cy="540060"/>
          </a:xfrm>
          <a:prstGeom prst="ellipse">
            <a:avLst/>
          </a:prstGeom>
          <a:solidFill>
            <a:srgbClr val="33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6840252" y="368102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560332" y="3356992"/>
            <a:ext cx="180020" cy="2628292"/>
          </a:xfrm>
          <a:prstGeom prst="rect">
            <a:avLst/>
          </a:prstGeom>
          <a:solidFill>
            <a:srgbClr val="0033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4499992" y="368102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707904" y="3392996"/>
            <a:ext cx="648072" cy="900100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ightning Bolt 20"/>
          <p:cNvSpPr/>
          <p:nvPr/>
        </p:nvSpPr>
        <p:spPr>
          <a:xfrm>
            <a:off x="611560" y="3392996"/>
            <a:ext cx="792596" cy="648072"/>
          </a:xfrm>
          <a:prstGeom prst="lightningBol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43508" y="292494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Heatload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259632" y="436510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Silicon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635896" y="436510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C-foam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860032" y="440110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Pipe wall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084168" y="4221088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CO2 in tube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776356" y="4473116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Manifold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50224" y="435581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CF-sheet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 rot="18794141">
            <a:off x="1789665" y="3068375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Th. paste</a:t>
            </a:r>
            <a:endParaRPr lang="en-US" i="1" dirty="0"/>
          </a:p>
        </p:txBody>
      </p:sp>
      <p:sp>
        <p:nvSpPr>
          <p:cNvPr id="31" name="TextBox 30"/>
          <p:cNvSpPr txBox="1"/>
          <p:nvPr/>
        </p:nvSpPr>
        <p:spPr>
          <a:xfrm rot="18794141">
            <a:off x="3052529" y="318356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Glue</a:t>
            </a:r>
            <a:endParaRPr lang="en-US" i="1" dirty="0"/>
          </a:p>
        </p:txBody>
      </p:sp>
      <p:sp>
        <p:nvSpPr>
          <p:cNvPr id="32" name="TextBox 31"/>
          <p:cNvSpPr txBox="1"/>
          <p:nvPr/>
        </p:nvSpPr>
        <p:spPr>
          <a:xfrm rot="18794141">
            <a:off x="4483388" y="321956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Glue</a:t>
            </a:r>
            <a:endParaRPr lang="en-US" i="1" dirty="0"/>
          </a:p>
        </p:txBody>
      </p:sp>
      <p:sp>
        <p:nvSpPr>
          <p:cNvPr id="33" name="TextBox 32"/>
          <p:cNvSpPr txBox="1"/>
          <p:nvPr/>
        </p:nvSpPr>
        <p:spPr>
          <a:xfrm rot="18794141">
            <a:off x="5538824" y="321489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HTC</a:t>
            </a:r>
            <a:endParaRPr lang="en-US" i="1" dirty="0"/>
          </a:p>
        </p:txBody>
      </p:sp>
      <p:sp>
        <p:nvSpPr>
          <p:cNvPr id="34" name="TextBox 33"/>
          <p:cNvSpPr txBox="1"/>
          <p:nvPr/>
        </p:nvSpPr>
        <p:spPr>
          <a:xfrm rot="18794141">
            <a:off x="6933552" y="3250902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 smtClean="0">
                <a:latin typeface="Times New Roman"/>
                <a:cs typeface="Times New Roman"/>
              </a:rPr>
              <a:t>Δ</a:t>
            </a:r>
            <a:r>
              <a:rPr lang="en-US" i="1" dirty="0" smtClean="0">
                <a:latin typeface="Times New Roman"/>
                <a:cs typeface="Times New Roman"/>
              </a:rPr>
              <a:t>P</a:t>
            </a:r>
            <a:endParaRPr lang="en-US" i="1" dirty="0"/>
          </a:p>
        </p:txBody>
      </p:sp>
      <p:sp>
        <p:nvSpPr>
          <p:cNvPr id="35" name="Rectangle 34"/>
          <p:cNvSpPr/>
          <p:nvPr/>
        </p:nvSpPr>
        <p:spPr>
          <a:xfrm>
            <a:off x="1583668" y="5013176"/>
            <a:ext cx="216024" cy="900100"/>
          </a:xfrm>
          <a:prstGeom prst="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/>
          <p:cNvSpPr/>
          <p:nvPr/>
        </p:nvSpPr>
        <p:spPr>
          <a:xfrm>
            <a:off x="1907704" y="530120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627784" y="5013176"/>
            <a:ext cx="180020" cy="900100"/>
          </a:xfrm>
          <a:prstGeom prst="rect">
            <a:avLst/>
          </a:prstGeom>
          <a:solidFill>
            <a:srgbClr val="66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>
            <a:off x="2987824" y="530120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256076" y="5013176"/>
            <a:ext cx="144016" cy="900100"/>
          </a:xfrm>
          <a:prstGeom prst="rect">
            <a:avLst/>
          </a:prstGeom>
          <a:solidFill>
            <a:srgbClr val="00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>
            <a:off x="5508104" y="530120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6156176" y="5157192"/>
            <a:ext cx="576064" cy="540060"/>
          </a:xfrm>
          <a:prstGeom prst="ellipse">
            <a:avLst/>
          </a:prstGeom>
          <a:solidFill>
            <a:srgbClr val="0066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>
            <a:off x="6840252" y="530120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>
            <a:off x="4499992" y="5301208"/>
            <a:ext cx="576064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707904" y="5013176"/>
            <a:ext cx="648072" cy="900100"/>
          </a:xfrm>
          <a:prstGeom prst="rect">
            <a:avLst/>
          </a:prstGeom>
          <a:solidFill>
            <a:srgbClr val="33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683568" y="6273316"/>
            <a:ext cx="7699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Load variations give gradients </a:t>
            </a:r>
            <a:r>
              <a:rPr lang="en-US" dirty="0" err="1" smtClean="0"/>
              <a:t>w.r.t</a:t>
            </a:r>
            <a:r>
              <a:rPr lang="en-US" dirty="0" smtClean="0"/>
              <a:t> the common sink =&gt; </a:t>
            </a:r>
            <a:r>
              <a:rPr lang="en-US" b="1" dirty="0" smtClean="0">
                <a:solidFill>
                  <a:srgbClr val="FF0000"/>
                </a:solidFill>
              </a:rPr>
              <a:t>Outlet manifold!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28184" y="2672916"/>
            <a:ext cx="2582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 example for IBL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5770" y="2742030"/>
            <a:ext cx="4874519" cy="36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33600" y="0"/>
            <a:ext cx="5410200" cy="1173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Design of cooling: </a:t>
            </a:r>
            <a:br>
              <a:rPr lang="en-US" dirty="0" smtClean="0"/>
            </a:br>
            <a:r>
              <a:rPr lang="en-US" i="1" dirty="0" smtClean="0"/>
              <a:t>From source to sink</a:t>
            </a:r>
            <a:endParaRPr lang="en-US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144637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So the reference should not be at a pipe wall, nor at the liquid temperature as it is generally approached. </a:t>
            </a:r>
          </a:p>
          <a:p>
            <a:pPr lvl="1"/>
            <a:r>
              <a:rPr lang="en-US" dirty="0" smtClean="0"/>
              <a:t>This is similar then taking a reference in the middle of the structure.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00D52-9017-4E27-87B9-56C89B8832A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466496" y="5107220"/>
            <a:ext cx="266700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466496" y="4611075"/>
            <a:ext cx="266700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862285" y="3084475"/>
            <a:ext cx="5272512" cy="104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323101" y="5632202"/>
            <a:ext cx="81169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6642242" y="5366654"/>
            <a:ext cx="526247" cy="7381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6667661" y="4852470"/>
            <a:ext cx="485207" cy="2417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6200000" flipV="1">
            <a:off x="6148402" y="3845129"/>
            <a:ext cx="1523410" cy="2102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993096" y="5259880"/>
            <a:ext cx="25106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US" sz="1200" dirty="0" smtClean="0"/>
              <a:t>Pressure drop ~20%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993096" y="4715726"/>
            <a:ext cx="24785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US" sz="1200" dirty="0" smtClean="0"/>
              <a:t>Heat transfer ~ 19%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031261" y="3656950"/>
            <a:ext cx="28520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US" sz="1200" dirty="0" smtClean="0"/>
              <a:t>Stave conductance ~61%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26510" y="2894690"/>
            <a:ext cx="1900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Loaded stave temperature: -24.4°C</a:t>
            </a:r>
          </a:p>
          <a:p>
            <a:r>
              <a:rPr lang="en-US" sz="1200" dirty="0" smtClean="0"/>
              <a:t>(0.72 W/cm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412015" y="5260920"/>
            <a:ext cx="1900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Unloaded stave temperature: -39°C</a:t>
            </a:r>
            <a:endParaRPr lang="en-US" sz="1200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1824120" y="5451745"/>
            <a:ext cx="285782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19572" y="4005064"/>
            <a:ext cx="1163524" cy="64633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Atlas IBL </a:t>
            </a:r>
          </a:p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76257" y="5949280"/>
            <a:ext cx="1584175" cy="430887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Outlet Manifold = temperature reference</a:t>
            </a:r>
            <a:endParaRPr lang="en-US" sz="1100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6552220" y="5661248"/>
            <a:ext cx="324036" cy="28803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763688" y="5949280"/>
            <a:ext cx="718466" cy="430887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Inlet </a:t>
            </a:r>
          </a:p>
          <a:p>
            <a:r>
              <a:rPr lang="en-US" sz="1100" dirty="0" smtClean="0"/>
              <a:t>manifold</a:t>
            </a:r>
            <a:endParaRPr lang="en-US" sz="1100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2375756" y="5661248"/>
            <a:ext cx="432048" cy="28803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7724" y="260648"/>
            <a:ext cx="5580620" cy="922114"/>
          </a:xfrm>
        </p:spPr>
        <p:txBody>
          <a:bodyPr>
            <a:noAutofit/>
          </a:bodyPr>
          <a:lstStyle/>
          <a:p>
            <a:r>
              <a:rPr lang="en-US" sz="2800" dirty="0" smtClean="0"/>
              <a:t>How to optimize the cooling as part of the whole thermal chain?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548" y="1340768"/>
            <a:ext cx="8229600" cy="529258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best thermal solution is not only related to small temperature gradients.</a:t>
            </a:r>
          </a:p>
          <a:p>
            <a:pPr lvl="1"/>
            <a:r>
              <a:rPr lang="en-US" dirty="0" smtClean="0"/>
              <a:t>If so our detectors will be made of copper…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We have to find the balance between the important parameters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Generally thermal gradients </a:t>
            </a:r>
            <a:r>
              <a:rPr lang="en-US" dirty="0" err="1" smtClean="0">
                <a:sym typeface="Wingdings" pitchFamily="2" charset="2"/>
              </a:rPr>
              <a:t>vs</a:t>
            </a:r>
            <a:r>
              <a:rPr lang="en-US" dirty="0" smtClean="0">
                <a:sym typeface="Wingdings" pitchFamily="2" charset="2"/>
              </a:rPr>
              <a:t> mass (rad. Length)</a:t>
            </a:r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smtClean="0"/>
              <a:t>can we find the optimum cooling tube dimension?</a:t>
            </a:r>
          </a:p>
          <a:p>
            <a:pPr lvl="1"/>
            <a:r>
              <a:rPr lang="en-US" dirty="0" smtClean="0"/>
              <a:t>Depends on the </a:t>
            </a:r>
            <a:r>
              <a:rPr lang="en-US" dirty="0" smtClean="0"/>
              <a:t>real criteria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Lowest mass (Radiation length)?</a:t>
            </a:r>
          </a:p>
          <a:p>
            <a:pPr lvl="2"/>
            <a:r>
              <a:rPr lang="en-US" dirty="0" smtClean="0"/>
              <a:t>Smallest pipe?</a:t>
            </a:r>
          </a:p>
          <a:p>
            <a:pPr lvl="2"/>
            <a:r>
              <a:rPr lang="en-US" dirty="0" smtClean="0"/>
              <a:t>Minimum amount of pipes?</a:t>
            </a:r>
          </a:p>
          <a:p>
            <a:pPr lvl="1"/>
            <a:r>
              <a:rPr lang="en-US" dirty="0" smtClean="0"/>
              <a:t>We should not only look at the pipe but also at </a:t>
            </a:r>
            <a:r>
              <a:rPr lang="en-US" dirty="0" smtClean="0"/>
              <a:t>the structure around</a:t>
            </a:r>
          </a:p>
          <a:p>
            <a:pPr lvl="2"/>
            <a:r>
              <a:rPr lang="en-US" dirty="0" smtClean="0"/>
              <a:t>A smaller cooling tube is replaced by other material, when embedded.</a:t>
            </a:r>
          </a:p>
          <a:p>
            <a:r>
              <a:rPr lang="en-US" dirty="0" smtClean="0"/>
              <a:t>Where do we have to look at:</a:t>
            </a:r>
          </a:p>
          <a:p>
            <a:pPr lvl="1"/>
            <a:r>
              <a:rPr lang="en-US" dirty="0" smtClean="0"/>
              <a:t>Pressure drop and heat </a:t>
            </a:r>
            <a:r>
              <a:rPr lang="en-US" dirty="0" smtClean="0"/>
              <a:t>transfer </a:t>
            </a:r>
          </a:p>
          <a:p>
            <a:pPr lvl="2"/>
            <a:r>
              <a:rPr lang="en-US" dirty="0" smtClean="0"/>
              <a:t>As part of the thermal chain </a:t>
            </a:r>
            <a:endParaRPr lang="en-US" dirty="0" smtClean="0"/>
          </a:p>
          <a:p>
            <a:pPr lvl="1"/>
            <a:r>
              <a:rPr lang="en-US" dirty="0" smtClean="0"/>
              <a:t>Flow distribution</a:t>
            </a:r>
          </a:p>
          <a:p>
            <a:pPr lvl="2"/>
            <a:r>
              <a:rPr lang="en-US" dirty="0" smtClean="0"/>
              <a:t>For the proper fluid conditions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D41473-FEBD-4F52-826C-16DFD4ACE53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73FDD-2884-4488-A690-B812DDCF0EBA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897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157108"/>
            <a:ext cx="6192687" cy="931632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First we need to understand what </a:t>
            </a:r>
            <a:r>
              <a:rPr lang="en-US" sz="2400" b="1" dirty="0">
                <a:solidFill>
                  <a:schemeClr val="tx1"/>
                </a:solidFill>
              </a:rPr>
              <a:t>happens inside a cooling tube?</a:t>
            </a:r>
            <a:r>
              <a:rPr lang="en-US" sz="2000" b="1" dirty="0">
                <a:solidFill>
                  <a:schemeClr val="tx1"/>
                </a:solidFill>
              </a:rPr>
              <a:t/>
            </a:r>
            <a:br>
              <a:rPr lang="en-US" sz="2000" b="1" dirty="0">
                <a:solidFill>
                  <a:schemeClr val="tx1"/>
                </a:solidFill>
              </a:rPr>
            </a:br>
            <a:r>
              <a:rPr lang="en-US" sz="1600" b="1" i="1" dirty="0">
                <a:solidFill>
                  <a:srgbClr val="CC3300"/>
                </a:solidFill>
              </a:rPr>
              <a:t>Heating a flow from liquid to gas</a:t>
            </a:r>
          </a:p>
        </p:txBody>
      </p:sp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32756"/>
            <a:ext cx="748788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74638"/>
            <a:ext cx="6002796" cy="598078"/>
          </a:xfrm>
        </p:spPr>
        <p:txBody>
          <a:bodyPr/>
          <a:lstStyle/>
          <a:p>
            <a:r>
              <a:rPr lang="en-US" sz="3200" dirty="0" smtClean="0"/>
              <a:t>Understanding detector </a:t>
            </a:r>
            <a:r>
              <a:rPr lang="en-US" sz="3200" dirty="0" smtClean="0"/>
              <a:t>evaporator tubes</a:t>
            </a:r>
            <a:endParaRPr lang="en-US" sz="3200" dirty="0"/>
          </a:p>
        </p:txBody>
      </p:sp>
      <p:sp>
        <p:nvSpPr>
          <p:cNvPr id="131" name="Content Placeholder 130"/>
          <p:cNvSpPr>
            <a:spLocks noGrp="1"/>
          </p:cNvSpPr>
          <p:nvPr>
            <p:ph idx="1"/>
          </p:nvPr>
        </p:nvSpPr>
        <p:spPr>
          <a:xfrm>
            <a:off x="287524" y="3465004"/>
            <a:ext cx="3816424" cy="306034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In a 2PACL the capillary inlet temperature is a function of the outlet saturation pressure.</a:t>
            </a:r>
          </a:p>
          <a:p>
            <a:r>
              <a:rPr lang="en-US" dirty="0" smtClean="0"/>
              <a:t>The detector inlet is close to saturation.</a:t>
            </a:r>
          </a:p>
          <a:p>
            <a:pPr lvl="1"/>
            <a:r>
              <a:rPr lang="en-US" dirty="0" smtClean="0"/>
              <a:t>But can be liquid due to pressure drop</a:t>
            </a:r>
          </a:p>
          <a:p>
            <a:pPr lvl="1"/>
            <a:r>
              <a:rPr lang="en-US" dirty="0" smtClean="0"/>
              <a:t>Usually ambient heating is enough to overcome sub cooled entry state</a:t>
            </a:r>
          </a:p>
          <a:p>
            <a:pPr lvl="1"/>
            <a:r>
              <a:rPr lang="en-US" dirty="0" smtClean="0"/>
              <a:t>Detectors with high </a:t>
            </a:r>
            <a:r>
              <a:rPr lang="en-US" dirty="0" err="1" smtClean="0"/>
              <a:t>dP</a:t>
            </a:r>
            <a:r>
              <a:rPr lang="en-US" dirty="0" smtClean="0"/>
              <a:t> have to be designed to cope with liquid at the inlet </a:t>
            </a:r>
          </a:p>
          <a:p>
            <a:pPr lvl="2"/>
            <a:r>
              <a:rPr lang="en-US" dirty="0" smtClean="0"/>
              <a:t>FE: pre heating by electronics (CMS pixel)</a:t>
            </a:r>
          </a:p>
          <a:p>
            <a:r>
              <a:rPr lang="en-US" dirty="0" smtClean="0"/>
              <a:t>Pressure drop of the evaporator tube and outlet tube is part of the thermal resistance chain from heat source to sink!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00D52-9017-4E27-87B9-56C89B8832A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 t="15779"/>
          <a:stretch>
            <a:fillRect/>
          </a:stretch>
        </p:blipFill>
        <p:spPr bwMode="auto">
          <a:xfrm>
            <a:off x="395536" y="1052736"/>
            <a:ext cx="6416445" cy="19442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43608" y="980728"/>
            <a:ext cx="1578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Outlet  manifold: </a:t>
            </a:r>
            <a:r>
              <a:rPr lang="en-US" sz="1200" i="1" dirty="0" smtClean="0">
                <a:solidFill>
                  <a:srgbClr val="FF0000"/>
                </a:solidFill>
              </a:rPr>
              <a:t>Pressure = fixed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0281384">
            <a:off x="1396472" y="2700541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Inlet  manifold: </a:t>
            </a:r>
            <a:r>
              <a:rPr lang="en-US" sz="1200" i="1" dirty="0" smtClean="0">
                <a:solidFill>
                  <a:srgbClr val="FF0000"/>
                </a:solidFill>
              </a:rPr>
              <a:t>Temperature = fixed</a:t>
            </a:r>
            <a:endParaRPr lang="en-US" sz="1200" i="1" dirty="0">
              <a:solidFill>
                <a:srgbClr val="FF0000"/>
              </a:solidFill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4175956" y="3176972"/>
            <a:ext cx="4212468" cy="3353854"/>
            <a:chOff x="5400092" y="3897052"/>
            <a:chExt cx="3096344" cy="2453754"/>
          </a:xfrm>
        </p:grpSpPr>
        <p:pic>
          <p:nvPicPr>
            <p:cNvPr id="10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t="9161" r="15827"/>
            <a:stretch>
              <a:fillRect/>
            </a:stretch>
          </p:blipFill>
          <p:spPr bwMode="auto">
            <a:xfrm>
              <a:off x="5400092" y="3897052"/>
              <a:ext cx="3096344" cy="2453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10" name="Straight Connector 109"/>
            <p:cNvCxnSpPr/>
            <p:nvPr/>
          </p:nvCxnSpPr>
          <p:spPr>
            <a:xfrm>
              <a:off x="6516216" y="4689140"/>
              <a:ext cx="0" cy="360040"/>
            </a:xfrm>
            <a:prstGeom prst="line">
              <a:avLst/>
            </a:prstGeom>
            <a:ln w="38100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V="1">
              <a:off x="7200292" y="5193196"/>
              <a:ext cx="0" cy="108012"/>
            </a:xfrm>
            <a:prstGeom prst="line">
              <a:avLst/>
            </a:prstGeom>
            <a:ln w="38100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6516216" y="5049180"/>
              <a:ext cx="684076" cy="108012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Freeform 122"/>
          <p:cNvSpPr/>
          <p:nvPr/>
        </p:nvSpPr>
        <p:spPr>
          <a:xfrm>
            <a:off x="5295519" y="4265092"/>
            <a:ext cx="1329117" cy="1027254"/>
          </a:xfrm>
          <a:custGeom>
            <a:avLst/>
            <a:gdLst>
              <a:gd name="connsiteX0" fmla="*/ 1314450 w 1323975"/>
              <a:gd name="connsiteY0" fmla="*/ 885825 h 1117600"/>
              <a:gd name="connsiteX1" fmla="*/ 1171575 w 1323975"/>
              <a:gd name="connsiteY1" fmla="*/ 1019175 h 1117600"/>
              <a:gd name="connsiteX2" fmla="*/ 400050 w 1323975"/>
              <a:gd name="connsiteY2" fmla="*/ 1047750 h 1117600"/>
              <a:gd name="connsiteX3" fmla="*/ 38100 w 1323975"/>
              <a:gd name="connsiteY3" fmla="*/ 600075 h 1117600"/>
              <a:gd name="connsiteX4" fmla="*/ 171450 w 1323975"/>
              <a:gd name="connsiteY4" fmla="*/ 114300 h 1117600"/>
              <a:gd name="connsiteX5" fmla="*/ 304800 w 1323975"/>
              <a:gd name="connsiteY5" fmla="*/ 0 h 1117600"/>
              <a:gd name="connsiteX0" fmla="*/ 1327247 w 1336772"/>
              <a:gd name="connsiteY0" fmla="*/ 906983 h 1138758"/>
              <a:gd name="connsiteX1" fmla="*/ 1184372 w 1336772"/>
              <a:gd name="connsiteY1" fmla="*/ 1040333 h 1138758"/>
              <a:gd name="connsiteX2" fmla="*/ 412847 w 1336772"/>
              <a:gd name="connsiteY2" fmla="*/ 1068908 h 1138758"/>
              <a:gd name="connsiteX3" fmla="*/ 50897 w 1336772"/>
              <a:gd name="connsiteY3" fmla="*/ 621233 h 1138758"/>
              <a:gd name="connsiteX4" fmla="*/ 107464 w 1336772"/>
              <a:gd name="connsiteY4" fmla="*/ 100012 h 1138758"/>
              <a:gd name="connsiteX5" fmla="*/ 317597 w 1336772"/>
              <a:gd name="connsiteY5" fmla="*/ 21158 h 1138758"/>
              <a:gd name="connsiteX0" fmla="*/ 1327247 w 1332009"/>
              <a:gd name="connsiteY0" fmla="*/ 906983 h 1144056"/>
              <a:gd name="connsiteX1" fmla="*/ 935556 w 1332009"/>
              <a:gd name="connsiteY1" fmla="*/ 1072120 h 1144056"/>
              <a:gd name="connsiteX2" fmla="*/ 412847 w 1332009"/>
              <a:gd name="connsiteY2" fmla="*/ 1068908 h 1144056"/>
              <a:gd name="connsiteX3" fmla="*/ 50897 w 1332009"/>
              <a:gd name="connsiteY3" fmla="*/ 621233 h 1144056"/>
              <a:gd name="connsiteX4" fmla="*/ 107464 w 1332009"/>
              <a:gd name="connsiteY4" fmla="*/ 100012 h 1144056"/>
              <a:gd name="connsiteX5" fmla="*/ 317597 w 1332009"/>
              <a:gd name="connsiteY5" fmla="*/ 21158 h 1144056"/>
              <a:gd name="connsiteX0" fmla="*/ 1327247 w 1332009"/>
              <a:gd name="connsiteY0" fmla="*/ 906983 h 1132054"/>
              <a:gd name="connsiteX1" fmla="*/ 863549 w 1332009"/>
              <a:gd name="connsiteY1" fmla="*/ 1000112 h 1132054"/>
              <a:gd name="connsiteX2" fmla="*/ 412847 w 1332009"/>
              <a:gd name="connsiteY2" fmla="*/ 1068908 h 1132054"/>
              <a:gd name="connsiteX3" fmla="*/ 50897 w 1332009"/>
              <a:gd name="connsiteY3" fmla="*/ 621233 h 1132054"/>
              <a:gd name="connsiteX4" fmla="*/ 107464 w 1332009"/>
              <a:gd name="connsiteY4" fmla="*/ 100012 h 1132054"/>
              <a:gd name="connsiteX5" fmla="*/ 317597 w 1332009"/>
              <a:gd name="connsiteY5" fmla="*/ 21158 h 1132054"/>
              <a:gd name="connsiteX0" fmla="*/ 1324355 w 1329117"/>
              <a:gd name="connsiteY0" fmla="*/ 906983 h 1027254"/>
              <a:gd name="connsiteX1" fmla="*/ 860657 w 1329117"/>
              <a:gd name="connsiteY1" fmla="*/ 1000112 h 1027254"/>
              <a:gd name="connsiteX2" fmla="*/ 392605 w 1329117"/>
              <a:gd name="connsiteY2" fmla="*/ 964108 h 1027254"/>
              <a:gd name="connsiteX3" fmla="*/ 48005 w 1329117"/>
              <a:gd name="connsiteY3" fmla="*/ 621233 h 1027254"/>
              <a:gd name="connsiteX4" fmla="*/ 104572 w 1329117"/>
              <a:gd name="connsiteY4" fmla="*/ 100012 h 1027254"/>
              <a:gd name="connsiteX5" fmla="*/ 314705 w 1329117"/>
              <a:gd name="connsiteY5" fmla="*/ 21158 h 1027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9117" h="1027254">
                <a:moveTo>
                  <a:pt x="1324355" y="906983"/>
                </a:moveTo>
                <a:cubicBezTo>
                  <a:pt x="1329117" y="960164"/>
                  <a:pt x="1015949" y="990591"/>
                  <a:pt x="860657" y="1000112"/>
                </a:cubicBezTo>
                <a:cubicBezTo>
                  <a:pt x="705365" y="1009633"/>
                  <a:pt x="528047" y="1027254"/>
                  <a:pt x="392605" y="964108"/>
                </a:cubicBezTo>
                <a:cubicBezTo>
                  <a:pt x="257163" y="900962"/>
                  <a:pt x="96011" y="765249"/>
                  <a:pt x="48005" y="621233"/>
                </a:cubicBezTo>
                <a:cubicBezTo>
                  <a:pt x="0" y="477217"/>
                  <a:pt x="60122" y="200024"/>
                  <a:pt x="104572" y="100012"/>
                </a:cubicBezTo>
                <a:cubicBezTo>
                  <a:pt x="149022" y="0"/>
                  <a:pt x="270255" y="28302"/>
                  <a:pt x="314705" y="21158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extBox 123"/>
          <p:cNvSpPr txBox="1"/>
          <p:nvPr/>
        </p:nvSpPr>
        <p:spPr>
          <a:xfrm>
            <a:off x="5508104" y="5265204"/>
            <a:ext cx="1188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Temperature exchange</a:t>
            </a:r>
            <a:endParaRPr lang="en-US" sz="1200" dirty="0"/>
          </a:p>
        </p:txBody>
      </p:sp>
      <p:sp>
        <p:nvSpPr>
          <p:cNvPr id="125" name="TextBox 124"/>
          <p:cNvSpPr txBox="1"/>
          <p:nvPr/>
        </p:nvSpPr>
        <p:spPr>
          <a:xfrm>
            <a:off x="6624228" y="4797152"/>
            <a:ext cx="1188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Outlet line </a:t>
            </a:r>
            <a:r>
              <a:rPr lang="en-US" sz="1200" dirty="0" err="1" smtClean="0"/>
              <a:t>dP</a:t>
            </a:r>
            <a:endParaRPr lang="en-US" sz="1200" dirty="0"/>
          </a:p>
        </p:txBody>
      </p:sp>
      <p:sp>
        <p:nvSpPr>
          <p:cNvPr id="126" name="TextBox 125"/>
          <p:cNvSpPr txBox="1"/>
          <p:nvPr/>
        </p:nvSpPr>
        <p:spPr>
          <a:xfrm>
            <a:off x="6084168" y="4581128"/>
            <a:ext cx="1188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Detector </a:t>
            </a:r>
            <a:r>
              <a:rPr lang="en-US" sz="1200" dirty="0" err="1" smtClean="0"/>
              <a:t>dP</a:t>
            </a:r>
            <a:endParaRPr lang="en-US" sz="1200" dirty="0"/>
          </a:p>
        </p:txBody>
      </p:sp>
      <p:sp>
        <p:nvSpPr>
          <p:cNvPr id="127" name="TextBox 126"/>
          <p:cNvSpPr txBox="1"/>
          <p:nvPr/>
        </p:nvSpPr>
        <p:spPr>
          <a:xfrm>
            <a:off x="5652120" y="4293096"/>
            <a:ext cx="1404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Inlet capillary </a:t>
            </a:r>
            <a:r>
              <a:rPr lang="en-US" sz="1200" dirty="0" err="1" smtClean="0"/>
              <a:t>dP</a:t>
            </a:r>
            <a:endParaRPr lang="en-US" sz="1200" dirty="0"/>
          </a:p>
        </p:txBody>
      </p:sp>
      <p:sp>
        <p:nvSpPr>
          <p:cNvPr id="128" name="TextBox 127"/>
          <p:cNvSpPr txBox="1"/>
          <p:nvPr/>
        </p:nvSpPr>
        <p:spPr>
          <a:xfrm>
            <a:off x="4932040" y="3933056"/>
            <a:ext cx="1404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Inlet manifold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516216" y="5121188"/>
            <a:ext cx="1404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outlet manifold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auto">
          <a:xfrm>
            <a:off x="2213228" y="1082803"/>
            <a:ext cx="2670371" cy="38113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716201" y="1090895"/>
            <a:ext cx="1497027" cy="38032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96652"/>
            <a:ext cx="5364596" cy="720080"/>
          </a:xfrm>
        </p:spPr>
        <p:txBody>
          <a:bodyPr/>
          <a:lstStyle/>
          <a:p>
            <a:r>
              <a:rPr lang="en-US" sz="2800" dirty="0" smtClean="0"/>
              <a:t>Long branch thermal profile</a:t>
            </a:r>
            <a:endParaRPr lang="en-US" sz="2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4138" r="49036"/>
          <a:stretch>
            <a:fillRect/>
          </a:stretch>
        </p:blipFill>
        <p:spPr bwMode="auto">
          <a:xfrm>
            <a:off x="0" y="1867731"/>
            <a:ext cx="5474318" cy="3585379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 t="15779"/>
          <a:stretch>
            <a:fillRect/>
          </a:stretch>
        </p:blipFill>
        <p:spPr bwMode="auto">
          <a:xfrm>
            <a:off x="4794914" y="5193196"/>
            <a:ext cx="4066219" cy="1447754"/>
          </a:xfrm>
          <a:prstGeom prst="rect">
            <a:avLst/>
          </a:prstGeom>
          <a:noFill/>
        </p:spPr>
      </p:pic>
      <p:cxnSp>
        <p:nvCxnSpPr>
          <p:cNvPr id="7" name="Straight Connector 6"/>
          <p:cNvCxnSpPr/>
          <p:nvPr/>
        </p:nvCxnSpPr>
        <p:spPr bwMode="auto">
          <a:xfrm flipV="1">
            <a:off x="3483677" y="3421401"/>
            <a:ext cx="2354783" cy="809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4777054" y="4229018"/>
            <a:ext cx="1345023" cy="833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588874" y="1924374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Outlet tube</a:t>
            </a:r>
            <a:endParaRPr lang="en-US" sz="1600" dirty="0"/>
          </a:p>
        </p:txBody>
      </p:sp>
      <p:cxnSp>
        <p:nvCxnSpPr>
          <p:cNvPr id="13" name="Straight Connector 12"/>
          <p:cNvCxnSpPr/>
          <p:nvPr/>
        </p:nvCxnSpPr>
        <p:spPr bwMode="auto">
          <a:xfrm flipV="1">
            <a:off x="3524137" y="2337069"/>
            <a:ext cx="2330507" cy="809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892878" y="1955394"/>
            <a:ext cx="1065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Inlet tube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2153888" y="1929768"/>
            <a:ext cx="12488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Evaporator tube</a:t>
            </a:r>
            <a:endParaRPr lang="en-US" sz="1600" dirty="0"/>
          </a:p>
        </p:txBody>
      </p:sp>
      <p:cxnSp>
        <p:nvCxnSpPr>
          <p:cNvPr id="23" name="Straight Arrow Connector 22"/>
          <p:cNvCxnSpPr/>
          <p:nvPr/>
        </p:nvCxnSpPr>
        <p:spPr bwMode="auto">
          <a:xfrm flipV="1">
            <a:off x="5773723" y="3405219"/>
            <a:ext cx="8092" cy="8334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flipV="1">
            <a:off x="5780466" y="2337069"/>
            <a:ext cx="9441" cy="10748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5838460" y="3477409"/>
            <a:ext cx="2856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Offset of evaporator temperature due to outlet pressure drop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5838221" y="2535405"/>
            <a:ext cx="26460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Temperature gradient inside detector due to pressure drop and heat transfer</a:t>
            </a:r>
            <a:endParaRPr lang="en-US" sz="1400" dirty="0"/>
          </a:p>
        </p:txBody>
      </p:sp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314" t="9956" r="55381" b="76347"/>
          <a:stretch>
            <a:fillRect/>
          </a:stretch>
        </p:blipFill>
        <p:spPr bwMode="auto">
          <a:xfrm>
            <a:off x="5074794" y="1179906"/>
            <a:ext cx="1271202" cy="5758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8" name="TextBox 37"/>
          <p:cNvSpPr txBox="1"/>
          <p:nvPr/>
        </p:nvSpPr>
        <p:spPr>
          <a:xfrm>
            <a:off x="1116996" y="1247184"/>
            <a:ext cx="721672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Liquid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3098196" y="1247184"/>
            <a:ext cx="906017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2-Phase</a:t>
            </a:r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6143261" y="4095978"/>
            <a:ext cx="25516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Manifold temperature = common reference of all branches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 bwMode="auto">
          <a:xfrm flipV="1">
            <a:off x="2273442" y="3000854"/>
            <a:ext cx="3230071" cy="2523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flipV="1">
            <a:off x="5378007" y="3010772"/>
            <a:ext cx="397" cy="4114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 flipV="1">
            <a:off x="5378007" y="2346430"/>
            <a:ext cx="0" cy="6364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4897167" y="2527151"/>
            <a:ext cx="1153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HTC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995780" y="3056066"/>
            <a:ext cx="561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dP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2333021" y="4086301"/>
            <a:ext cx="1458233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Liquid entry into evaporator</a:t>
            </a:r>
            <a:endParaRPr lang="en-US" sz="1400" dirty="0"/>
          </a:p>
        </p:txBody>
      </p:sp>
      <p:cxnSp>
        <p:nvCxnSpPr>
          <p:cNvPr id="52" name="Straight Arrow Connector 51"/>
          <p:cNvCxnSpPr/>
          <p:nvPr/>
        </p:nvCxnSpPr>
        <p:spPr bwMode="auto">
          <a:xfrm flipH="1" flipV="1">
            <a:off x="2168642" y="3610454"/>
            <a:ext cx="448235" cy="4930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179512" y="6021288"/>
            <a:ext cx="4716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Inlet: 2mm x 4m, Detector: </a:t>
            </a:r>
            <a:r>
              <a:rPr lang="en-US" sz="1400" dirty="0" smtClean="0"/>
              <a:t>2mm x </a:t>
            </a:r>
            <a:r>
              <a:rPr lang="en-US" sz="1400" dirty="0" smtClean="0"/>
              <a:t>4m, Outlet: </a:t>
            </a:r>
            <a:r>
              <a:rPr lang="en-US" sz="1400" dirty="0" smtClean="0"/>
              <a:t>2mm x </a:t>
            </a:r>
            <a:r>
              <a:rPr lang="en-US" sz="1400" dirty="0" smtClean="0"/>
              <a:t>4m</a:t>
            </a:r>
          </a:p>
          <a:p>
            <a:r>
              <a:rPr lang="en-US" sz="1400" dirty="0" err="1" smtClean="0"/>
              <a:t>Heatload</a:t>
            </a:r>
            <a:r>
              <a:rPr lang="en-US" sz="1400" dirty="0" smtClean="0"/>
              <a:t> on detector: 200 Watt 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732" y="224644"/>
            <a:ext cx="5105400" cy="10301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Flow distribution:</a:t>
            </a:r>
            <a:br>
              <a:rPr lang="en-US" dirty="0" smtClean="0"/>
            </a:br>
            <a:r>
              <a:rPr lang="en-US" i="1" dirty="0" smtClean="0"/>
              <a:t>Inlet tube reduction</a:t>
            </a:r>
            <a:endParaRPr lang="en-US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B00D52-9017-4E27-87B9-56C89B8832A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359532" y="2816932"/>
            <a:ext cx="7703646" cy="3917666"/>
            <a:chOff x="6013" y="-3092"/>
            <a:chExt cx="9360" cy="4761"/>
          </a:xfrm>
        </p:grpSpPr>
        <p:sp>
          <p:nvSpPr>
            <p:cNvPr id="87042" name="AutoShape 2"/>
            <p:cNvSpPr>
              <a:spLocks noChangeAspect="1" noChangeArrowheads="1"/>
            </p:cNvSpPr>
            <p:nvPr/>
          </p:nvSpPr>
          <p:spPr bwMode="auto">
            <a:xfrm>
              <a:off x="6013" y="-3092"/>
              <a:ext cx="9360" cy="476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87044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13" y="-3092"/>
              <a:ext cx="9360" cy="4032"/>
            </a:xfrm>
            <a:prstGeom prst="rect">
              <a:avLst/>
            </a:prstGeom>
            <a:noFill/>
          </p:spPr>
        </p:pic>
      </p:grpSp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548" y="1232756"/>
            <a:ext cx="3312368" cy="68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6457890"/>
            <a:ext cx="78838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Figures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from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: DESIGN CONSIDERATIONS OF LONG LENGTH EVAPORATIVE CO2 COOLING LINES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1000" dirty="0" smtClean="0">
                <a:latin typeface="Arial" pitchFamily="34" charset="0"/>
                <a:cs typeface="Arial" pitchFamily="34" charset="0"/>
              </a:rPr>
              <a:t>Bart Verlaat and 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Joao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Noite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, GL-209, 10th IIF/IIR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Gustav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Lorentzen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Conference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Natural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Working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Fluids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, Delft, The </a:t>
            </a:r>
            <a:r>
              <a:rPr lang="nl-NL" sz="1000" dirty="0" err="1" smtClean="0">
                <a:latin typeface="Arial" pitchFamily="34" charset="0"/>
                <a:cs typeface="Arial" pitchFamily="34" charset="0"/>
              </a:rPr>
              <a:t>Netherlands</a:t>
            </a:r>
            <a:r>
              <a:rPr lang="nl-NL" sz="1000" dirty="0" smtClean="0">
                <a:latin typeface="Arial" pitchFamily="34" charset="0"/>
                <a:cs typeface="Arial" pitchFamily="34" charset="0"/>
              </a:rPr>
              <a:t> 2012</a:t>
            </a:r>
            <a:endParaRPr kumimoji="0" lang="nl-N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2"/>
          <p:cNvGrpSpPr>
            <a:grpSpLocks noChangeAspect="1"/>
          </p:cNvGrpSpPr>
          <p:nvPr/>
        </p:nvGrpSpPr>
        <p:grpSpPr bwMode="auto">
          <a:xfrm>
            <a:off x="4319972" y="1160748"/>
            <a:ext cx="4493788" cy="2160240"/>
            <a:chOff x="1440" y="1680"/>
            <a:chExt cx="16628" cy="7992"/>
          </a:xfrm>
        </p:grpSpPr>
        <p:sp>
          <p:nvSpPr>
            <p:cNvPr id="12" name="AutoShape 3"/>
            <p:cNvSpPr>
              <a:spLocks noChangeAspect="1" noChangeArrowheads="1"/>
            </p:cNvSpPr>
            <p:nvPr/>
          </p:nvSpPr>
          <p:spPr bwMode="auto">
            <a:xfrm>
              <a:off x="1440" y="1680"/>
              <a:ext cx="16628" cy="799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40" y="1680"/>
              <a:ext cx="16238" cy="5841"/>
            </a:xfrm>
            <a:prstGeom prst="rect">
              <a:avLst/>
            </a:prstGeom>
            <a:noFill/>
          </p:spPr>
        </p:pic>
      </p:grpSp>
      <p:sp>
        <p:nvSpPr>
          <p:cNvPr id="15" name="TextBox 14"/>
          <p:cNvSpPr txBox="1"/>
          <p:nvPr/>
        </p:nvSpPr>
        <p:spPr>
          <a:xfrm>
            <a:off x="1079612" y="2672916"/>
            <a:ext cx="1512167" cy="646331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Inlet: 2mm x 4m</a:t>
            </a:r>
          </a:p>
          <a:p>
            <a:r>
              <a:rPr lang="en-US" sz="1200" dirty="0" smtClean="0"/>
              <a:t>Stave: 2mm x 4m</a:t>
            </a:r>
          </a:p>
          <a:p>
            <a:r>
              <a:rPr lang="en-US" sz="1200" dirty="0" smtClean="0"/>
              <a:t>Outlet: 2mm x 4m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680012" y="2708920"/>
            <a:ext cx="1512167" cy="646331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Inlet: 1mm x 4m</a:t>
            </a:r>
          </a:p>
          <a:p>
            <a:r>
              <a:rPr lang="en-US" sz="1200" dirty="0" smtClean="0"/>
              <a:t>Stave: 2mm x 4m</a:t>
            </a:r>
          </a:p>
          <a:p>
            <a:r>
              <a:rPr lang="en-US" sz="1200" dirty="0" smtClean="0"/>
              <a:t>Outlet: 2mm x 4m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251520" y="6093296"/>
            <a:ext cx="82173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Pumping energy is flow x </a:t>
            </a:r>
            <a:r>
              <a:rPr lang="en-US" sz="1100" dirty="0" err="1" smtClean="0"/>
              <a:t>dP</a:t>
            </a:r>
            <a:r>
              <a:rPr lang="en-US" sz="1100" dirty="0" smtClean="0"/>
              <a:t>.  Adding capillaries can save pumping power (in example 1.61*3.54/2.18*3.75=0.70  =&gt;  30% saving)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7092280" y="4509120"/>
            <a:ext cx="1910105" cy="120032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Pressure drop and dry-out calculated using </a:t>
            </a:r>
            <a:r>
              <a:rPr lang="en-US" dirty="0" err="1" smtClean="0"/>
              <a:t>CoBra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1916832"/>
            <a:ext cx="342038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Which flow do we need when 200 Watt to a single stave is applied?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20117</TotalTime>
  <Words>2255</Words>
  <Application>Microsoft Office PowerPoint</Application>
  <PresentationFormat>On-screen Show (4:3)</PresentationFormat>
  <Paragraphs>417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Default Design</vt:lpstr>
      <vt:lpstr>Dimensioning of CO2 cooling pipes in detector structures  Pipe dimensioning &amp; Flow distribution   Detector Mechanics Forum  Oxford,  20 June 2013 </vt:lpstr>
      <vt:lpstr>Thermal chain in detectors</vt:lpstr>
      <vt:lpstr>Thermal chain in detectors</vt:lpstr>
      <vt:lpstr>Design of cooling:  From source to sink</vt:lpstr>
      <vt:lpstr>How to optimize the cooling as part of the whole thermal chain?</vt:lpstr>
      <vt:lpstr>First we need to understand what happens inside a cooling tube? Heating a flow from liquid to gas</vt:lpstr>
      <vt:lpstr>Understanding detector evaporator tubes</vt:lpstr>
      <vt:lpstr>Long branch thermal profile</vt:lpstr>
      <vt:lpstr>Flow distribution: Inlet tube reduction</vt:lpstr>
      <vt:lpstr>Influence of the in and outlet-lines on thermal performance</vt:lpstr>
      <vt:lpstr>Dealing with environmental heat pick-up </vt:lpstr>
      <vt:lpstr>IBL: A detector with very long in and outlet lines</vt:lpstr>
      <vt:lpstr>Cooling tube temperature profile (HTC &amp; ΔP)</vt:lpstr>
      <vt:lpstr>Cooling tube performance example</vt:lpstr>
      <vt:lpstr>Comparison of fluids</vt:lpstr>
      <vt:lpstr>“Drawback” of smaller pipes</vt:lpstr>
      <vt:lpstr>Mass related results  (Same case as previous)</vt:lpstr>
      <vt:lpstr>Recalculating the IBL</vt:lpstr>
      <vt:lpstr>CO2 heat transfer and pressure drop modeling</vt:lpstr>
      <vt:lpstr>Experimental heat transfer data (measured at SLAC)</vt:lpstr>
      <vt:lpstr>CoBra Model (CO2 BRAnch Model)</vt:lpstr>
      <vt:lpstr>CoBra example calculation</vt:lpstr>
      <vt:lpstr>Cobra example: Node network for IBL</vt:lpstr>
      <vt:lpstr>Internal heat exchange and ambient heating</vt:lpstr>
      <vt:lpstr>Comparison to test results</vt:lpstr>
      <vt:lpstr>Cooling development philosophy</vt:lpstr>
      <vt:lpstr>Strange start-up behavior in the Velo</vt:lpstr>
      <vt:lpstr>Conclusions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CO2 cooling pipe dimensioning  Pixel Upgrade Local Supports and Mechanics R&amp;D</dc:title>
  <dc:creator>Administrator</dc:creator>
  <cp:lastModifiedBy>bverlaat</cp:lastModifiedBy>
  <cp:revision>487</cp:revision>
  <dcterms:created xsi:type="dcterms:W3CDTF">2009-09-22T13:43:09Z</dcterms:created>
  <dcterms:modified xsi:type="dcterms:W3CDTF">2013-06-20T06:52:13Z</dcterms:modified>
</cp:coreProperties>
</file>