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79" r:id="rId4"/>
    <p:sldId id="281" r:id="rId5"/>
    <p:sldId id="284" r:id="rId6"/>
    <p:sldId id="280" r:id="rId7"/>
    <p:sldId id="257" r:id="rId8"/>
    <p:sldId id="256" r:id="rId9"/>
    <p:sldId id="262" r:id="rId10"/>
    <p:sldId id="264" r:id="rId11"/>
    <p:sldId id="265" r:id="rId12"/>
    <p:sldId id="263" r:id="rId13"/>
    <p:sldId id="266" r:id="rId14"/>
    <p:sldId id="268" r:id="rId15"/>
    <p:sldId id="269" r:id="rId16"/>
    <p:sldId id="270" r:id="rId17"/>
    <p:sldId id="290" r:id="rId18"/>
    <p:sldId id="267" r:id="rId19"/>
    <p:sldId id="271" r:id="rId20"/>
    <p:sldId id="274" r:id="rId21"/>
    <p:sldId id="273" r:id="rId22"/>
    <p:sldId id="272" r:id="rId23"/>
    <p:sldId id="288" r:id="rId24"/>
    <p:sldId id="285" r:id="rId25"/>
    <p:sldId id="291" r:id="rId26"/>
    <p:sldId id="289" r:id="rId27"/>
    <p:sldId id="286" r:id="rId28"/>
    <p:sldId id="287" r:id="rId2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099" autoAdjust="0"/>
    <p:restoredTop sz="94201" autoAdjust="0"/>
  </p:normalViewPr>
  <p:slideViewPr>
    <p:cSldViewPr>
      <p:cViewPr>
        <p:scale>
          <a:sx n="100" d="100"/>
          <a:sy n="100" d="100"/>
        </p:scale>
        <p:origin x="-1944" y="-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134.158.152.100\mecanique\users\laporte\x0\middle_long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calcul_X0!$B$1</c:f>
              <c:strCache>
                <c:ptCount val="1"/>
                <c:pt idx="0">
                  <c:v>maillon middle</c:v>
                </c:pt>
              </c:strCache>
            </c:strRef>
          </c:tx>
          <c:cat>
            <c:numRef>
              <c:f>calcul_X0!$A$2:$A$42</c:f>
              <c:numCache>
                <c:formatCode>General</c:formatCode>
                <c:ptCount val="41"/>
                <c:pt idx="0">
                  <c:v>-20</c:v>
                </c:pt>
                <c:pt idx="1">
                  <c:v>-19</c:v>
                </c:pt>
                <c:pt idx="2">
                  <c:v>-18</c:v>
                </c:pt>
                <c:pt idx="3">
                  <c:v>-17</c:v>
                </c:pt>
                <c:pt idx="4">
                  <c:v>-16</c:v>
                </c:pt>
                <c:pt idx="5">
                  <c:v>-15</c:v>
                </c:pt>
                <c:pt idx="6">
                  <c:v>-14</c:v>
                </c:pt>
                <c:pt idx="7">
                  <c:v>-13</c:v>
                </c:pt>
                <c:pt idx="8">
                  <c:v>-12</c:v>
                </c:pt>
                <c:pt idx="9">
                  <c:v>-11</c:v>
                </c:pt>
                <c:pt idx="10">
                  <c:v>-10</c:v>
                </c:pt>
                <c:pt idx="11">
                  <c:v>-9</c:v>
                </c:pt>
                <c:pt idx="12">
                  <c:v>-8</c:v>
                </c:pt>
                <c:pt idx="13">
                  <c:v>-7</c:v>
                </c:pt>
                <c:pt idx="14">
                  <c:v>-6</c:v>
                </c:pt>
                <c:pt idx="15">
                  <c:v>-5</c:v>
                </c:pt>
                <c:pt idx="16">
                  <c:v>-4</c:v>
                </c:pt>
                <c:pt idx="17">
                  <c:v>-3</c:v>
                </c:pt>
                <c:pt idx="18">
                  <c:v>-2</c:v>
                </c:pt>
                <c:pt idx="19">
                  <c:v>-1</c:v>
                </c:pt>
                <c:pt idx="20">
                  <c:v>0</c:v>
                </c:pt>
                <c:pt idx="21">
                  <c:v>1</c:v>
                </c:pt>
                <c:pt idx="22">
                  <c:v>2</c:v>
                </c:pt>
                <c:pt idx="23">
                  <c:v>3</c:v>
                </c:pt>
                <c:pt idx="24">
                  <c:v>4</c:v>
                </c:pt>
                <c:pt idx="25">
                  <c:v>5</c:v>
                </c:pt>
                <c:pt idx="26">
                  <c:v>6</c:v>
                </c:pt>
                <c:pt idx="27">
                  <c:v>7</c:v>
                </c:pt>
                <c:pt idx="28">
                  <c:v>8</c:v>
                </c:pt>
                <c:pt idx="29">
                  <c:v>9</c:v>
                </c:pt>
                <c:pt idx="30">
                  <c:v>10</c:v>
                </c:pt>
                <c:pt idx="31">
                  <c:v>11</c:v>
                </c:pt>
                <c:pt idx="32">
                  <c:v>12</c:v>
                </c:pt>
                <c:pt idx="33">
                  <c:v>13</c:v>
                </c:pt>
                <c:pt idx="34">
                  <c:v>14</c:v>
                </c:pt>
                <c:pt idx="35">
                  <c:v>15</c:v>
                </c:pt>
                <c:pt idx="36">
                  <c:v>16</c:v>
                </c:pt>
                <c:pt idx="37">
                  <c:v>17</c:v>
                </c:pt>
                <c:pt idx="38">
                  <c:v>18</c:v>
                </c:pt>
                <c:pt idx="39">
                  <c:v>19</c:v>
                </c:pt>
                <c:pt idx="40">
                  <c:v>20</c:v>
                </c:pt>
              </c:numCache>
            </c:numRef>
          </c:cat>
          <c:val>
            <c:numRef>
              <c:f>calcul_X0!$B$2:$B$42</c:f>
              <c:numCache>
                <c:formatCode>General</c:formatCode>
                <c:ptCount val="41"/>
                <c:pt idx="19">
                  <c:v>3.2</c:v>
                </c:pt>
                <c:pt idx="20">
                  <c:v>3.2</c:v>
                </c:pt>
                <c:pt idx="21">
                  <c:v>3.2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calcul_X0!$C$1</c:f>
              <c:strCache>
                <c:ptCount val="1"/>
                <c:pt idx="0">
                  <c:v>face plate</c:v>
                </c:pt>
              </c:strCache>
            </c:strRef>
          </c:tx>
          <c:cat>
            <c:numRef>
              <c:f>calcul_X0!$A$2:$A$42</c:f>
              <c:numCache>
                <c:formatCode>General</c:formatCode>
                <c:ptCount val="41"/>
                <c:pt idx="0">
                  <c:v>-20</c:v>
                </c:pt>
                <c:pt idx="1">
                  <c:v>-19</c:v>
                </c:pt>
                <c:pt idx="2">
                  <c:v>-18</c:v>
                </c:pt>
                <c:pt idx="3">
                  <c:v>-17</c:v>
                </c:pt>
                <c:pt idx="4">
                  <c:v>-16</c:v>
                </c:pt>
                <c:pt idx="5">
                  <c:v>-15</c:v>
                </c:pt>
                <c:pt idx="6">
                  <c:v>-14</c:v>
                </c:pt>
                <c:pt idx="7">
                  <c:v>-13</c:v>
                </c:pt>
                <c:pt idx="8">
                  <c:v>-12</c:v>
                </c:pt>
                <c:pt idx="9">
                  <c:v>-11</c:v>
                </c:pt>
                <c:pt idx="10">
                  <c:v>-10</c:v>
                </c:pt>
                <c:pt idx="11">
                  <c:v>-9</c:v>
                </c:pt>
                <c:pt idx="12">
                  <c:v>-8</c:v>
                </c:pt>
                <c:pt idx="13">
                  <c:v>-7</c:v>
                </c:pt>
                <c:pt idx="14">
                  <c:v>-6</c:v>
                </c:pt>
                <c:pt idx="15">
                  <c:v>-5</c:v>
                </c:pt>
                <c:pt idx="16">
                  <c:v>-4</c:v>
                </c:pt>
                <c:pt idx="17">
                  <c:v>-3</c:v>
                </c:pt>
                <c:pt idx="18">
                  <c:v>-2</c:v>
                </c:pt>
                <c:pt idx="19">
                  <c:v>-1</c:v>
                </c:pt>
                <c:pt idx="20">
                  <c:v>0</c:v>
                </c:pt>
                <c:pt idx="21">
                  <c:v>1</c:v>
                </c:pt>
                <c:pt idx="22">
                  <c:v>2</c:v>
                </c:pt>
                <c:pt idx="23">
                  <c:v>3</c:v>
                </c:pt>
                <c:pt idx="24">
                  <c:v>4</c:v>
                </c:pt>
                <c:pt idx="25">
                  <c:v>5</c:v>
                </c:pt>
                <c:pt idx="26">
                  <c:v>6</c:v>
                </c:pt>
                <c:pt idx="27">
                  <c:v>7</c:v>
                </c:pt>
                <c:pt idx="28">
                  <c:v>8</c:v>
                </c:pt>
                <c:pt idx="29">
                  <c:v>9</c:v>
                </c:pt>
                <c:pt idx="30">
                  <c:v>10</c:v>
                </c:pt>
                <c:pt idx="31">
                  <c:v>11</c:v>
                </c:pt>
                <c:pt idx="32">
                  <c:v>12</c:v>
                </c:pt>
                <c:pt idx="33">
                  <c:v>13</c:v>
                </c:pt>
                <c:pt idx="34">
                  <c:v>14</c:v>
                </c:pt>
                <c:pt idx="35">
                  <c:v>15</c:v>
                </c:pt>
                <c:pt idx="36">
                  <c:v>16</c:v>
                </c:pt>
                <c:pt idx="37">
                  <c:v>17</c:v>
                </c:pt>
                <c:pt idx="38">
                  <c:v>18</c:v>
                </c:pt>
                <c:pt idx="39">
                  <c:v>19</c:v>
                </c:pt>
                <c:pt idx="40">
                  <c:v>20</c:v>
                </c:pt>
              </c:numCache>
            </c:numRef>
          </c:cat>
          <c:val>
            <c:numRef>
              <c:f>calcul_X0!$C$2:$C$42</c:f>
              <c:numCache>
                <c:formatCode>General</c:formatCode>
                <c:ptCount val="41"/>
                <c:pt idx="0">
                  <c:v>0.21900000000000039</c:v>
                </c:pt>
                <c:pt idx="1">
                  <c:v>0.21800000000000039</c:v>
                </c:pt>
                <c:pt idx="2">
                  <c:v>0.21600000000000036</c:v>
                </c:pt>
                <c:pt idx="3">
                  <c:v>0.21500000000000036</c:v>
                </c:pt>
                <c:pt idx="4">
                  <c:v>0.21400000000000036</c:v>
                </c:pt>
                <c:pt idx="5">
                  <c:v>0.21300000000000024</c:v>
                </c:pt>
                <c:pt idx="6">
                  <c:v>0.21200000000000024</c:v>
                </c:pt>
                <c:pt idx="7">
                  <c:v>0.21100000000000024</c:v>
                </c:pt>
                <c:pt idx="8">
                  <c:v>0.21000000000000021</c:v>
                </c:pt>
                <c:pt idx="9">
                  <c:v>0.21000000000000021</c:v>
                </c:pt>
                <c:pt idx="10">
                  <c:v>0.20900000000000021</c:v>
                </c:pt>
                <c:pt idx="11">
                  <c:v>0.20800000000000021</c:v>
                </c:pt>
                <c:pt idx="12">
                  <c:v>0.20800000000000021</c:v>
                </c:pt>
                <c:pt idx="13">
                  <c:v>0.20700000000000021</c:v>
                </c:pt>
                <c:pt idx="14">
                  <c:v>0.20700000000000021</c:v>
                </c:pt>
                <c:pt idx="15">
                  <c:v>0.20600000000000004</c:v>
                </c:pt>
                <c:pt idx="16">
                  <c:v>0.20600000000000004</c:v>
                </c:pt>
                <c:pt idx="17">
                  <c:v>0.20600000000000004</c:v>
                </c:pt>
                <c:pt idx="18">
                  <c:v>0.20600000000000004</c:v>
                </c:pt>
                <c:pt idx="19">
                  <c:v>0.20600000000000004</c:v>
                </c:pt>
                <c:pt idx="20">
                  <c:v>0.20600000000000004</c:v>
                </c:pt>
                <c:pt idx="21">
                  <c:v>0.20600000000000004</c:v>
                </c:pt>
                <c:pt idx="22">
                  <c:v>0.20600000000000004</c:v>
                </c:pt>
                <c:pt idx="23">
                  <c:v>0.20600000000000004</c:v>
                </c:pt>
                <c:pt idx="24">
                  <c:v>0.20600000000000004</c:v>
                </c:pt>
                <c:pt idx="25">
                  <c:v>0.20600000000000004</c:v>
                </c:pt>
                <c:pt idx="26">
                  <c:v>0.20700000000000021</c:v>
                </c:pt>
                <c:pt idx="27">
                  <c:v>0.20700000000000021</c:v>
                </c:pt>
                <c:pt idx="28">
                  <c:v>0.20800000000000021</c:v>
                </c:pt>
                <c:pt idx="29">
                  <c:v>0.20800000000000021</c:v>
                </c:pt>
                <c:pt idx="30">
                  <c:v>0.20900000000000021</c:v>
                </c:pt>
                <c:pt idx="31">
                  <c:v>0.21000000000000021</c:v>
                </c:pt>
                <c:pt idx="32">
                  <c:v>0.21000000000000021</c:v>
                </c:pt>
                <c:pt idx="33">
                  <c:v>0.21100000000000024</c:v>
                </c:pt>
                <c:pt idx="34">
                  <c:v>0.21200000000000024</c:v>
                </c:pt>
                <c:pt idx="35">
                  <c:v>0.21300000000000024</c:v>
                </c:pt>
                <c:pt idx="36">
                  <c:v>0.21400000000000036</c:v>
                </c:pt>
                <c:pt idx="37">
                  <c:v>0.21500000000000036</c:v>
                </c:pt>
                <c:pt idx="38">
                  <c:v>0.21600000000000036</c:v>
                </c:pt>
                <c:pt idx="39">
                  <c:v>0.21800000000000039</c:v>
                </c:pt>
                <c:pt idx="40">
                  <c:v>0.21900000000000039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calcul_X0!$D$1</c:f>
              <c:strCache>
                <c:ptCount val="1"/>
                <c:pt idx="0">
                  <c:v>foam</c:v>
                </c:pt>
              </c:strCache>
            </c:strRef>
          </c:tx>
          <c:cat>
            <c:numRef>
              <c:f>calcul_X0!$A$2:$A$42</c:f>
              <c:numCache>
                <c:formatCode>General</c:formatCode>
                <c:ptCount val="41"/>
                <c:pt idx="0">
                  <c:v>-20</c:v>
                </c:pt>
                <c:pt idx="1">
                  <c:v>-19</c:v>
                </c:pt>
                <c:pt idx="2">
                  <c:v>-18</c:v>
                </c:pt>
                <c:pt idx="3">
                  <c:v>-17</c:v>
                </c:pt>
                <c:pt idx="4">
                  <c:v>-16</c:v>
                </c:pt>
                <c:pt idx="5">
                  <c:v>-15</c:v>
                </c:pt>
                <c:pt idx="6">
                  <c:v>-14</c:v>
                </c:pt>
                <c:pt idx="7">
                  <c:v>-13</c:v>
                </c:pt>
                <c:pt idx="8">
                  <c:v>-12</c:v>
                </c:pt>
                <c:pt idx="9">
                  <c:v>-11</c:v>
                </c:pt>
                <c:pt idx="10">
                  <c:v>-10</c:v>
                </c:pt>
                <c:pt idx="11">
                  <c:v>-9</c:v>
                </c:pt>
                <c:pt idx="12">
                  <c:v>-8</c:v>
                </c:pt>
                <c:pt idx="13">
                  <c:v>-7</c:v>
                </c:pt>
                <c:pt idx="14">
                  <c:v>-6</c:v>
                </c:pt>
                <c:pt idx="15">
                  <c:v>-5</c:v>
                </c:pt>
                <c:pt idx="16">
                  <c:v>-4</c:v>
                </c:pt>
                <c:pt idx="17">
                  <c:v>-3</c:v>
                </c:pt>
                <c:pt idx="18">
                  <c:v>-2</c:v>
                </c:pt>
                <c:pt idx="19">
                  <c:v>-1</c:v>
                </c:pt>
                <c:pt idx="20">
                  <c:v>0</c:v>
                </c:pt>
                <c:pt idx="21">
                  <c:v>1</c:v>
                </c:pt>
                <c:pt idx="22">
                  <c:v>2</c:v>
                </c:pt>
                <c:pt idx="23">
                  <c:v>3</c:v>
                </c:pt>
                <c:pt idx="24">
                  <c:v>4</c:v>
                </c:pt>
                <c:pt idx="25">
                  <c:v>5</c:v>
                </c:pt>
                <c:pt idx="26">
                  <c:v>6</c:v>
                </c:pt>
                <c:pt idx="27">
                  <c:v>7</c:v>
                </c:pt>
                <c:pt idx="28">
                  <c:v>8</c:v>
                </c:pt>
                <c:pt idx="29">
                  <c:v>9</c:v>
                </c:pt>
                <c:pt idx="30">
                  <c:v>10</c:v>
                </c:pt>
                <c:pt idx="31">
                  <c:v>11</c:v>
                </c:pt>
                <c:pt idx="32">
                  <c:v>12</c:v>
                </c:pt>
                <c:pt idx="33">
                  <c:v>13</c:v>
                </c:pt>
                <c:pt idx="34">
                  <c:v>14</c:v>
                </c:pt>
                <c:pt idx="35">
                  <c:v>15</c:v>
                </c:pt>
                <c:pt idx="36">
                  <c:v>16</c:v>
                </c:pt>
                <c:pt idx="37">
                  <c:v>17</c:v>
                </c:pt>
                <c:pt idx="38">
                  <c:v>18</c:v>
                </c:pt>
                <c:pt idx="39">
                  <c:v>19</c:v>
                </c:pt>
                <c:pt idx="40">
                  <c:v>20</c:v>
                </c:pt>
              </c:numCache>
            </c:numRef>
          </c:cat>
          <c:val>
            <c:numRef>
              <c:f>calcul_X0!$D$2:$D$42</c:f>
              <c:numCache>
                <c:formatCode>General</c:formatCode>
                <c:ptCount val="41"/>
                <c:pt idx="0">
                  <c:v>2.4589999999999987</c:v>
                </c:pt>
                <c:pt idx="1">
                  <c:v>2.444</c:v>
                </c:pt>
                <c:pt idx="2">
                  <c:v>2.4299999999999997</c:v>
                </c:pt>
                <c:pt idx="3">
                  <c:v>2.4169999999999967</c:v>
                </c:pt>
                <c:pt idx="4">
                  <c:v>2.4039999999999999</c:v>
                </c:pt>
                <c:pt idx="5">
                  <c:v>2.3919999999999977</c:v>
                </c:pt>
                <c:pt idx="6">
                  <c:v>2.3819999999999997</c:v>
                </c:pt>
                <c:pt idx="7">
                  <c:v>2.3719999999999977</c:v>
                </c:pt>
                <c:pt idx="8">
                  <c:v>2.363</c:v>
                </c:pt>
                <c:pt idx="9">
                  <c:v>2.3539999999999988</c:v>
                </c:pt>
                <c:pt idx="10">
                  <c:v>2.347</c:v>
                </c:pt>
                <c:pt idx="11">
                  <c:v>2.34</c:v>
                </c:pt>
                <c:pt idx="12">
                  <c:v>2.3339999999999987</c:v>
                </c:pt>
                <c:pt idx="13">
                  <c:v>2.3279999999999998</c:v>
                </c:pt>
                <c:pt idx="14">
                  <c:v>2.3239999999999998</c:v>
                </c:pt>
                <c:pt idx="15">
                  <c:v>2.3199999999999967</c:v>
                </c:pt>
                <c:pt idx="16">
                  <c:v>2.3169999999999944</c:v>
                </c:pt>
                <c:pt idx="17">
                  <c:v>2.3139999999999987</c:v>
                </c:pt>
                <c:pt idx="18">
                  <c:v>2.3119999999999967</c:v>
                </c:pt>
                <c:pt idx="19">
                  <c:v>2.3109999999999977</c:v>
                </c:pt>
                <c:pt idx="20">
                  <c:v>2.3109999999999977</c:v>
                </c:pt>
                <c:pt idx="21">
                  <c:v>2.3109999999999977</c:v>
                </c:pt>
                <c:pt idx="22">
                  <c:v>2.3119999999999967</c:v>
                </c:pt>
                <c:pt idx="23">
                  <c:v>2.3139999999999987</c:v>
                </c:pt>
                <c:pt idx="24">
                  <c:v>2.3169999999999944</c:v>
                </c:pt>
                <c:pt idx="25">
                  <c:v>2.3199999999999967</c:v>
                </c:pt>
                <c:pt idx="26">
                  <c:v>2.3239999999999998</c:v>
                </c:pt>
                <c:pt idx="27">
                  <c:v>2.3279999999999998</c:v>
                </c:pt>
                <c:pt idx="28">
                  <c:v>2.3339999999999987</c:v>
                </c:pt>
                <c:pt idx="29">
                  <c:v>2.34</c:v>
                </c:pt>
                <c:pt idx="30">
                  <c:v>2.347</c:v>
                </c:pt>
                <c:pt idx="31">
                  <c:v>2.3539999999999988</c:v>
                </c:pt>
                <c:pt idx="32">
                  <c:v>2.363</c:v>
                </c:pt>
                <c:pt idx="33">
                  <c:v>2.3719999999999977</c:v>
                </c:pt>
                <c:pt idx="34">
                  <c:v>2.3819999999999997</c:v>
                </c:pt>
                <c:pt idx="35">
                  <c:v>2.3919999999999977</c:v>
                </c:pt>
                <c:pt idx="36">
                  <c:v>2.4039999999999999</c:v>
                </c:pt>
                <c:pt idx="37">
                  <c:v>2.4169999999999967</c:v>
                </c:pt>
                <c:pt idx="38">
                  <c:v>2.4299999999999997</c:v>
                </c:pt>
                <c:pt idx="39">
                  <c:v>2.444</c:v>
                </c:pt>
                <c:pt idx="40">
                  <c:v>2.4589999999999987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calcul_X0!$E$1</c:f>
              <c:strCache>
                <c:ptCount val="1"/>
                <c:pt idx="0">
                  <c:v>Omega</c:v>
                </c:pt>
              </c:strCache>
            </c:strRef>
          </c:tx>
          <c:cat>
            <c:numRef>
              <c:f>calcul_X0!$A$2:$A$42</c:f>
              <c:numCache>
                <c:formatCode>General</c:formatCode>
                <c:ptCount val="41"/>
                <c:pt idx="0">
                  <c:v>-20</c:v>
                </c:pt>
                <c:pt idx="1">
                  <c:v>-19</c:v>
                </c:pt>
                <c:pt idx="2">
                  <c:v>-18</c:v>
                </c:pt>
                <c:pt idx="3">
                  <c:v>-17</c:v>
                </c:pt>
                <c:pt idx="4">
                  <c:v>-16</c:v>
                </c:pt>
                <c:pt idx="5">
                  <c:v>-15</c:v>
                </c:pt>
                <c:pt idx="6">
                  <c:v>-14</c:v>
                </c:pt>
                <c:pt idx="7">
                  <c:v>-13</c:v>
                </c:pt>
                <c:pt idx="8">
                  <c:v>-12</c:v>
                </c:pt>
                <c:pt idx="9">
                  <c:v>-11</c:v>
                </c:pt>
                <c:pt idx="10">
                  <c:v>-10</c:v>
                </c:pt>
                <c:pt idx="11">
                  <c:v>-9</c:v>
                </c:pt>
                <c:pt idx="12">
                  <c:v>-8</c:v>
                </c:pt>
                <c:pt idx="13">
                  <c:v>-7</c:v>
                </c:pt>
                <c:pt idx="14">
                  <c:v>-6</c:v>
                </c:pt>
                <c:pt idx="15">
                  <c:v>-5</c:v>
                </c:pt>
                <c:pt idx="16">
                  <c:v>-4</c:v>
                </c:pt>
                <c:pt idx="17">
                  <c:v>-3</c:v>
                </c:pt>
                <c:pt idx="18">
                  <c:v>-2</c:v>
                </c:pt>
                <c:pt idx="19">
                  <c:v>-1</c:v>
                </c:pt>
                <c:pt idx="20">
                  <c:v>0</c:v>
                </c:pt>
                <c:pt idx="21">
                  <c:v>1</c:v>
                </c:pt>
                <c:pt idx="22">
                  <c:v>2</c:v>
                </c:pt>
                <c:pt idx="23">
                  <c:v>3</c:v>
                </c:pt>
                <c:pt idx="24">
                  <c:v>4</c:v>
                </c:pt>
                <c:pt idx="25">
                  <c:v>5</c:v>
                </c:pt>
                <c:pt idx="26">
                  <c:v>6</c:v>
                </c:pt>
                <c:pt idx="27">
                  <c:v>7</c:v>
                </c:pt>
                <c:pt idx="28">
                  <c:v>8</c:v>
                </c:pt>
                <c:pt idx="29">
                  <c:v>9</c:v>
                </c:pt>
                <c:pt idx="30">
                  <c:v>10</c:v>
                </c:pt>
                <c:pt idx="31">
                  <c:v>11</c:v>
                </c:pt>
                <c:pt idx="32">
                  <c:v>12</c:v>
                </c:pt>
                <c:pt idx="33">
                  <c:v>13</c:v>
                </c:pt>
                <c:pt idx="34">
                  <c:v>14</c:v>
                </c:pt>
                <c:pt idx="35">
                  <c:v>15</c:v>
                </c:pt>
                <c:pt idx="36">
                  <c:v>16</c:v>
                </c:pt>
                <c:pt idx="37">
                  <c:v>17</c:v>
                </c:pt>
                <c:pt idx="38">
                  <c:v>18</c:v>
                </c:pt>
                <c:pt idx="39">
                  <c:v>19</c:v>
                </c:pt>
                <c:pt idx="40">
                  <c:v>20</c:v>
                </c:pt>
              </c:numCache>
            </c:numRef>
          </c:cat>
          <c:val>
            <c:numRef>
              <c:f>calcul_X0!$E$2:$E$42</c:f>
              <c:numCache>
                <c:formatCode>General</c:formatCode>
                <c:ptCount val="41"/>
                <c:pt idx="0">
                  <c:v>0.20800000000000021</c:v>
                </c:pt>
                <c:pt idx="1">
                  <c:v>0.20600000000000004</c:v>
                </c:pt>
                <c:pt idx="2">
                  <c:v>0.20500000000000004</c:v>
                </c:pt>
                <c:pt idx="3">
                  <c:v>0.20400000000000001</c:v>
                </c:pt>
                <c:pt idx="4">
                  <c:v>0.20300000000000001</c:v>
                </c:pt>
                <c:pt idx="5">
                  <c:v>0.20200000000000001</c:v>
                </c:pt>
                <c:pt idx="6">
                  <c:v>0.20100000000000001</c:v>
                </c:pt>
                <c:pt idx="7">
                  <c:v>0.2</c:v>
                </c:pt>
                <c:pt idx="8">
                  <c:v>0.19900000000000009</c:v>
                </c:pt>
                <c:pt idx="9">
                  <c:v>0.19900000000000009</c:v>
                </c:pt>
                <c:pt idx="10">
                  <c:v>0.19800000000000006</c:v>
                </c:pt>
                <c:pt idx="11">
                  <c:v>0.19800000000000006</c:v>
                </c:pt>
                <c:pt idx="12">
                  <c:v>0.19700000000000006</c:v>
                </c:pt>
                <c:pt idx="13">
                  <c:v>0.19700000000000006</c:v>
                </c:pt>
                <c:pt idx="14">
                  <c:v>0.19600000000000006</c:v>
                </c:pt>
                <c:pt idx="15">
                  <c:v>0.19600000000000006</c:v>
                </c:pt>
                <c:pt idx="16">
                  <c:v>0.19600000000000006</c:v>
                </c:pt>
                <c:pt idx="17">
                  <c:v>0.19500000000000006</c:v>
                </c:pt>
                <c:pt idx="18">
                  <c:v>0.19500000000000006</c:v>
                </c:pt>
                <c:pt idx="19">
                  <c:v>0.19500000000000006</c:v>
                </c:pt>
                <c:pt idx="20">
                  <c:v>0.19500000000000006</c:v>
                </c:pt>
                <c:pt idx="21">
                  <c:v>0.19500000000000006</c:v>
                </c:pt>
                <c:pt idx="22">
                  <c:v>0.19500000000000006</c:v>
                </c:pt>
                <c:pt idx="23">
                  <c:v>0.19500000000000006</c:v>
                </c:pt>
                <c:pt idx="24">
                  <c:v>0.19600000000000006</c:v>
                </c:pt>
                <c:pt idx="25">
                  <c:v>0.19600000000000006</c:v>
                </c:pt>
                <c:pt idx="26">
                  <c:v>0.19600000000000006</c:v>
                </c:pt>
                <c:pt idx="27">
                  <c:v>0.19700000000000006</c:v>
                </c:pt>
                <c:pt idx="28">
                  <c:v>0.19700000000000006</c:v>
                </c:pt>
                <c:pt idx="29">
                  <c:v>0.19800000000000006</c:v>
                </c:pt>
                <c:pt idx="30">
                  <c:v>0.19800000000000006</c:v>
                </c:pt>
                <c:pt idx="31">
                  <c:v>0.19900000000000009</c:v>
                </c:pt>
                <c:pt idx="32">
                  <c:v>0.19900000000000009</c:v>
                </c:pt>
                <c:pt idx="33">
                  <c:v>0.2</c:v>
                </c:pt>
                <c:pt idx="34">
                  <c:v>0.20100000000000001</c:v>
                </c:pt>
                <c:pt idx="35">
                  <c:v>0.20200000000000001</c:v>
                </c:pt>
                <c:pt idx="36">
                  <c:v>0.20300000000000001</c:v>
                </c:pt>
                <c:pt idx="37">
                  <c:v>0.20400000000000001</c:v>
                </c:pt>
                <c:pt idx="38">
                  <c:v>0.20500000000000004</c:v>
                </c:pt>
                <c:pt idx="39">
                  <c:v>0.20600000000000004</c:v>
                </c:pt>
                <c:pt idx="40">
                  <c:v>0.20800000000000021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calcul_X0!$F$1</c:f>
              <c:strCache>
                <c:ptCount val="1"/>
                <c:pt idx="0">
                  <c:v>chip</c:v>
                </c:pt>
              </c:strCache>
            </c:strRef>
          </c:tx>
          <c:cat>
            <c:numRef>
              <c:f>calcul_X0!$A$2:$A$42</c:f>
              <c:numCache>
                <c:formatCode>General</c:formatCode>
                <c:ptCount val="41"/>
                <c:pt idx="0">
                  <c:v>-20</c:v>
                </c:pt>
                <c:pt idx="1">
                  <c:v>-19</c:v>
                </c:pt>
                <c:pt idx="2">
                  <c:v>-18</c:v>
                </c:pt>
                <c:pt idx="3">
                  <c:v>-17</c:v>
                </c:pt>
                <c:pt idx="4">
                  <c:v>-16</c:v>
                </c:pt>
                <c:pt idx="5">
                  <c:v>-15</c:v>
                </c:pt>
                <c:pt idx="6">
                  <c:v>-14</c:v>
                </c:pt>
                <c:pt idx="7">
                  <c:v>-13</c:v>
                </c:pt>
                <c:pt idx="8">
                  <c:v>-12</c:v>
                </c:pt>
                <c:pt idx="9">
                  <c:v>-11</c:v>
                </c:pt>
                <c:pt idx="10">
                  <c:v>-10</c:v>
                </c:pt>
                <c:pt idx="11">
                  <c:v>-9</c:v>
                </c:pt>
                <c:pt idx="12">
                  <c:v>-8</c:v>
                </c:pt>
                <c:pt idx="13">
                  <c:v>-7</c:v>
                </c:pt>
                <c:pt idx="14">
                  <c:v>-6</c:v>
                </c:pt>
                <c:pt idx="15">
                  <c:v>-5</c:v>
                </c:pt>
                <c:pt idx="16">
                  <c:v>-4</c:v>
                </c:pt>
                <c:pt idx="17">
                  <c:v>-3</c:v>
                </c:pt>
                <c:pt idx="18">
                  <c:v>-2</c:v>
                </c:pt>
                <c:pt idx="19">
                  <c:v>-1</c:v>
                </c:pt>
                <c:pt idx="20">
                  <c:v>0</c:v>
                </c:pt>
                <c:pt idx="21">
                  <c:v>1</c:v>
                </c:pt>
                <c:pt idx="22">
                  <c:v>2</c:v>
                </c:pt>
                <c:pt idx="23">
                  <c:v>3</c:v>
                </c:pt>
                <c:pt idx="24">
                  <c:v>4</c:v>
                </c:pt>
                <c:pt idx="25">
                  <c:v>5</c:v>
                </c:pt>
                <c:pt idx="26">
                  <c:v>6</c:v>
                </c:pt>
                <c:pt idx="27">
                  <c:v>7</c:v>
                </c:pt>
                <c:pt idx="28">
                  <c:v>8</c:v>
                </c:pt>
                <c:pt idx="29">
                  <c:v>9</c:v>
                </c:pt>
                <c:pt idx="30">
                  <c:v>10</c:v>
                </c:pt>
                <c:pt idx="31">
                  <c:v>11</c:v>
                </c:pt>
                <c:pt idx="32">
                  <c:v>12</c:v>
                </c:pt>
                <c:pt idx="33">
                  <c:v>13</c:v>
                </c:pt>
                <c:pt idx="34">
                  <c:v>14</c:v>
                </c:pt>
                <c:pt idx="35">
                  <c:v>15</c:v>
                </c:pt>
                <c:pt idx="36">
                  <c:v>16</c:v>
                </c:pt>
                <c:pt idx="37">
                  <c:v>17</c:v>
                </c:pt>
                <c:pt idx="38">
                  <c:v>18</c:v>
                </c:pt>
                <c:pt idx="39">
                  <c:v>19</c:v>
                </c:pt>
                <c:pt idx="40">
                  <c:v>20</c:v>
                </c:pt>
              </c:numCache>
            </c:numRef>
          </c:cat>
          <c:val>
            <c:numRef>
              <c:f>calcul_X0!$F$2:$F$42</c:f>
              <c:numCache>
                <c:formatCode>General</c:formatCode>
                <c:ptCount val="41"/>
                <c:pt idx="0">
                  <c:v>0.28100000000000008</c:v>
                </c:pt>
                <c:pt idx="1">
                  <c:v>0.27900000000000008</c:v>
                </c:pt>
                <c:pt idx="2">
                  <c:v>0.27700000000000002</c:v>
                </c:pt>
                <c:pt idx="3">
                  <c:v>0.27600000000000002</c:v>
                </c:pt>
                <c:pt idx="4">
                  <c:v>0.27400000000000002</c:v>
                </c:pt>
                <c:pt idx="5">
                  <c:v>0.27300000000000002</c:v>
                </c:pt>
                <c:pt idx="6">
                  <c:v>0.27200000000000002</c:v>
                </c:pt>
                <c:pt idx="7">
                  <c:v>0.27100000000000002</c:v>
                </c:pt>
                <c:pt idx="8">
                  <c:v>0.27</c:v>
                </c:pt>
                <c:pt idx="9">
                  <c:v>0.26900000000000002</c:v>
                </c:pt>
                <c:pt idx="10">
                  <c:v>0.26800000000000002</c:v>
                </c:pt>
                <c:pt idx="11">
                  <c:v>0.26700000000000002</c:v>
                </c:pt>
                <c:pt idx="12">
                  <c:v>0.26600000000000001</c:v>
                </c:pt>
                <c:pt idx="13">
                  <c:v>0.26600000000000001</c:v>
                </c:pt>
                <c:pt idx="14">
                  <c:v>0.26500000000000001</c:v>
                </c:pt>
                <c:pt idx="15">
                  <c:v>0.26500000000000001</c:v>
                </c:pt>
                <c:pt idx="16">
                  <c:v>0.26400000000000001</c:v>
                </c:pt>
                <c:pt idx="17">
                  <c:v>0.26400000000000001</c:v>
                </c:pt>
                <c:pt idx="19">
                  <c:v>0.26400000000000001</c:v>
                </c:pt>
                <c:pt idx="20">
                  <c:v>0.26400000000000001</c:v>
                </c:pt>
                <c:pt idx="21">
                  <c:v>0.26400000000000001</c:v>
                </c:pt>
                <c:pt idx="23">
                  <c:v>0.26400000000000001</c:v>
                </c:pt>
                <c:pt idx="24">
                  <c:v>0.26400000000000001</c:v>
                </c:pt>
                <c:pt idx="25">
                  <c:v>0.26500000000000001</c:v>
                </c:pt>
                <c:pt idx="26">
                  <c:v>0.26500000000000001</c:v>
                </c:pt>
                <c:pt idx="27">
                  <c:v>0.26600000000000001</c:v>
                </c:pt>
                <c:pt idx="28">
                  <c:v>0.26600000000000001</c:v>
                </c:pt>
                <c:pt idx="29">
                  <c:v>0.26700000000000002</c:v>
                </c:pt>
                <c:pt idx="30">
                  <c:v>0.26800000000000002</c:v>
                </c:pt>
                <c:pt idx="31">
                  <c:v>0.26900000000000002</c:v>
                </c:pt>
                <c:pt idx="32">
                  <c:v>0.27</c:v>
                </c:pt>
                <c:pt idx="33">
                  <c:v>0.27100000000000002</c:v>
                </c:pt>
                <c:pt idx="34">
                  <c:v>0.27200000000000002</c:v>
                </c:pt>
                <c:pt idx="35">
                  <c:v>0.27300000000000002</c:v>
                </c:pt>
                <c:pt idx="36">
                  <c:v>0.27400000000000002</c:v>
                </c:pt>
                <c:pt idx="37">
                  <c:v>0.27600000000000002</c:v>
                </c:pt>
                <c:pt idx="38">
                  <c:v>0.27700000000000002</c:v>
                </c:pt>
                <c:pt idx="39">
                  <c:v>0.27900000000000008</c:v>
                </c:pt>
                <c:pt idx="40">
                  <c:v>0.28100000000000008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calcul_X0!$G$1</c:f>
              <c:strCache>
                <c:ptCount val="1"/>
                <c:pt idx="0">
                  <c:v>sensor</c:v>
                </c:pt>
              </c:strCache>
            </c:strRef>
          </c:tx>
          <c:cat>
            <c:numRef>
              <c:f>calcul_X0!$A$2:$A$42</c:f>
              <c:numCache>
                <c:formatCode>General</c:formatCode>
                <c:ptCount val="41"/>
                <c:pt idx="0">
                  <c:v>-20</c:v>
                </c:pt>
                <c:pt idx="1">
                  <c:v>-19</c:v>
                </c:pt>
                <c:pt idx="2">
                  <c:v>-18</c:v>
                </c:pt>
                <c:pt idx="3">
                  <c:v>-17</c:v>
                </c:pt>
                <c:pt idx="4">
                  <c:v>-16</c:v>
                </c:pt>
                <c:pt idx="5">
                  <c:v>-15</c:v>
                </c:pt>
                <c:pt idx="6">
                  <c:v>-14</c:v>
                </c:pt>
                <c:pt idx="7">
                  <c:v>-13</c:v>
                </c:pt>
                <c:pt idx="8">
                  <c:v>-12</c:v>
                </c:pt>
                <c:pt idx="9">
                  <c:v>-11</c:v>
                </c:pt>
                <c:pt idx="10">
                  <c:v>-10</c:v>
                </c:pt>
                <c:pt idx="11">
                  <c:v>-9</c:v>
                </c:pt>
                <c:pt idx="12">
                  <c:v>-8</c:v>
                </c:pt>
                <c:pt idx="13">
                  <c:v>-7</c:v>
                </c:pt>
                <c:pt idx="14">
                  <c:v>-6</c:v>
                </c:pt>
                <c:pt idx="15">
                  <c:v>-5</c:v>
                </c:pt>
                <c:pt idx="16">
                  <c:v>-4</c:v>
                </c:pt>
                <c:pt idx="17">
                  <c:v>-3</c:v>
                </c:pt>
                <c:pt idx="18">
                  <c:v>-2</c:v>
                </c:pt>
                <c:pt idx="19">
                  <c:v>-1</c:v>
                </c:pt>
                <c:pt idx="20">
                  <c:v>0</c:v>
                </c:pt>
                <c:pt idx="21">
                  <c:v>1</c:v>
                </c:pt>
                <c:pt idx="22">
                  <c:v>2</c:v>
                </c:pt>
                <c:pt idx="23">
                  <c:v>3</c:v>
                </c:pt>
                <c:pt idx="24">
                  <c:v>4</c:v>
                </c:pt>
                <c:pt idx="25">
                  <c:v>5</c:v>
                </c:pt>
                <c:pt idx="26">
                  <c:v>6</c:v>
                </c:pt>
                <c:pt idx="27">
                  <c:v>7</c:v>
                </c:pt>
                <c:pt idx="28">
                  <c:v>8</c:v>
                </c:pt>
                <c:pt idx="29">
                  <c:v>9</c:v>
                </c:pt>
                <c:pt idx="30">
                  <c:v>10</c:v>
                </c:pt>
                <c:pt idx="31">
                  <c:v>11</c:v>
                </c:pt>
                <c:pt idx="32">
                  <c:v>12</c:v>
                </c:pt>
                <c:pt idx="33">
                  <c:v>13</c:v>
                </c:pt>
                <c:pt idx="34">
                  <c:v>14</c:v>
                </c:pt>
                <c:pt idx="35">
                  <c:v>15</c:v>
                </c:pt>
                <c:pt idx="36">
                  <c:v>16</c:v>
                </c:pt>
                <c:pt idx="37">
                  <c:v>17</c:v>
                </c:pt>
                <c:pt idx="38">
                  <c:v>18</c:v>
                </c:pt>
                <c:pt idx="39">
                  <c:v>19</c:v>
                </c:pt>
                <c:pt idx="40">
                  <c:v>20</c:v>
                </c:pt>
              </c:numCache>
            </c:numRef>
          </c:cat>
          <c:val>
            <c:numRef>
              <c:f>calcul_X0!$G$2:$G$42</c:f>
              <c:numCache>
                <c:formatCode>General</c:formatCode>
                <c:ptCount val="41"/>
                <c:pt idx="0">
                  <c:v>0.33700000000000097</c:v>
                </c:pt>
                <c:pt idx="1">
                  <c:v>0.33500000000000096</c:v>
                </c:pt>
                <c:pt idx="2">
                  <c:v>0.33300000000000096</c:v>
                </c:pt>
                <c:pt idx="3">
                  <c:v>0.33100000000000096</c:v>
                </c:pt>
                <c:pt idx="4">
                  <c:v>0.32900000000000096</c:v>
                </c:pt>
                <c:pt idx="5">
                  <c:v>0.32800000000000085</c:v>
                </c:pt>
                <c:pt idx="6">
                  <c:v>0.32600000000000084</c:v>
                </c:pt>
                <c:pt idx="7">
                  <c:v>0.32500000000000084</c:v>
                </c:pt>
                <c:pt idx="8">
                  <c:v>0.32400000000000084</c:v>
                </c:pt>
                <c:pt idx="9">
                  <c:v>0.32200000000000084</c:v>
                </c:pt>
                <c:pt idx="10">
                  <c:v>0.32100000000000084</c:v>
                </c:pt>
                <c:pt idx="11">
                  <c:v>0.32000000000000084</c:v>
                </c:pt>
                <c:pt idx="12">
                  <c:v>0.32000000000000084</c:v>
                </c:pt>
                <c:pt idx="13">
                  <c:v>0.31900000000000084</c:v>
                </c:pt>
                <c:pt idx="14">
                  <c:v>0.31800000000000084</c:v>
                </c:pt>
                <c:pt idx="15">
                  <c:v>0.31800000000000084</c:v>
                </c:pt>
                <c:pt idx="16">
                  <c:v>0.31700000000000084</c:v>
                </c:pt>
                <c:pt idx="17">
                  <c:v>0.31700000000000084</c:v>
                </c:pt>
                <c:pt idx="18">
                  <c:v>0.31700000000000084</c:v>
                </c:pt>
                <c:pt idx="19">
                  <c:v>0.31700000000000084</c:v>
                </c:pt>
                <c:pt idx="20">
                  <c:v>0.31600000000000078</c:v>
                </c:pt>
                <c:pt idx="21">
                  <c:v>0.31700000000000084</c:v>
                </c:pt>
                <c:pt idx="22">
                  <c:v>0.31700000000000084</c:v>
                </c:pt>
                <c:pt idx="23">
                  <c:v>0.31700000000000084</c:v>
                </c:pt>
                <c:pt idx="24">
                  <c:v>0.31700000000000084</c:v>
                </c:pt>
                <c:pt idx="25">
                  <c:v>0.31800000000000084</c:v>
                </c:pt>
                <c:pt idx="26">
                  <c:v>0.31800000000000084</c:v>
                </c:pt>
                <c:pt idx="27">
                  <c:v>0.31900000000000084</c:v>
                </c:pt>
                <c:pt idx="28">
                  <c:v>0.32000000000000084</c:v>
                </c:pt>
                <c:pt idx="29">
                  <c:v>0.32000000000000084</c:v>
                </c:pt>
                <c:pt idx="30">
                  <c:v>0.32100000000000084</c:v>
                </c:pt>
                <c:pt idx="31">
                  <c:v>0.32200000000000084</c:v>
                </c:pt>
                <c:pt idx="32">
                  <c:v>0.32400000000000084</c:v>
                </c:pt>
                <c:pt idx="33">
                  <c:v>0.32500000000000084</c:v>
                </c:pt>
                <c:pt idx="34">
                  <c:v>0.32600000000000084</c:v>
                </c:pt>
                <c:pt idx="35">
                  <c:v>0.32800000000000085</c:v>
                </c:pt>
                <c:pt idx="36">
                  <c:v>0.32900000000000096</c:v>
                </c:pt>
                <c:pt idx="37">
                  <c:v>0.33100000000000096</c:v>
                </c:pt>
                <c:pt idx="38">
                  <c:v>0.33300000000000096</c:v>
                </c:pt>
                <c:pt idx="39">
                  <c:v>0.33500000000000096</c:v>
                </c:pt>
                <c:pt idx="40">
                  <c:v>0.33700000000000097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calcul_X0!$H$1</c:f>
              <c:strCache>
                <c:ptCount val="1"/>
                <c:pt idx="0">
                  <c:v>flex module</c:v>
                </c:pt>
              </c:strCache>
            </c:strRef>
          </c:tx>
          <c:cat>
            <c:numRef>
              <c:f>calcul_X0!$A$2:$A$42</c:f>
              <c:numCache>
                <c:formatCode>General</c:formatCode>
                <c:ptCount val="41"/>
                <c:pt idx="0">
                  <c:v>-20</c:v>
                </c:pt>
                <c:pt idx="1">
                  <c:v>-19</c:v>
                </c:pt>
                <c:pt idx="2">
                  <c:v>-18</c:v>
                </c:pt>
                <c:pt idx="3">
                  <c:v>-17</c:v>
                </c:pt>
                <c:pt idx="4">
                  <c:v>-16</c:v>
                </c:pt>
                <c:pt idx="5">
                  <c:v>-15</c:v>
                </c:pt>
                <c:pt idx="6">
                  <c:v>-14</c:v>
                </c:pt>
                <c:pt idx="7">
                  <c:v>-13</c:v>
                </c:pt>
                <c:pt idx="8">
                  <c:v>-12</c:v>
                </c:pt>
                <c:pt idx="9">
                  <c:v>-11</c:v>
                </c:pt>
                <c:pt idx="10">
                  <c:v>-10</c:v>
                </c:pt>
                <c:pt idx="11">
                  <c:v>-9</c:v>
                </c:pt>
                <c:pt idx="12">
                  <c:v>-8</c:v>
                </c:pt>
                <c:pt idx="13">
                  <c:v>-7</c:v>
                </c:pt>
                <c:pt idx="14">
                  <c:v>-6</c:v>
                </c:pt>
                <c:pt idx="15">
                  <c:v>-5</c:v>
                </c:pt>
                <c:pt idx="16">
                  <c:v>-4</c:v>
                </c:pt>
                <c:pt idx="17">
                  <c:v>-3</c:v>
                </c:pt>
                <c:pt idx="18">
                  <c:v>-2</c:v>
                </c:pt>
                <c:pt idx="19">
                  <c:v>-1</c:v>
                </c:pt>
                <c:pt idx="20">
                  <c:v>0</c:v>
                </c:pt>
                <c:pt idx="21">
                  <c:v>1</c:v>
                </c:pt>
                <c:pt idx="22">
                  <c:v>2</c:v>
                </c:pt>
                <c:pt idx="23">
                  <c:v>3</c:v>
                </c:pt>
                <c:pt idx="24">
                  <c:v>4</c:v>
                </c:pt>
                <c:pt idx="25">
                  <c:v>5</c:v>
                </c:pt>
                <c:pt idx="26">
                  <c:v>6</c:v>
                </c:pt>
                <c:pt idx="27">
                  <c:v>7</c:v>
                </c:pt>
                <c:pt idx="28">
                  <c:v>8</c:v>
                </c:pt>
                <c:pt idx="29">
                  <c:v>9</c:v>
                </c:pt>
                <c:pt idx="30">
                  <c:v>10</c:v>
                </c:pt>
                <c:pt idx="31">
                  <c:v>11</c:v>
                </c:pt>
                <c:pt idx="32">
                  <c:v>12</c:v>
                </c:pt>
                <c:pt idx="33">
                  <c:v>13</c:v>
                </c:pt>
                <c:pt idx="34">
                  <c:v>14</c:v>
                </c:pt>
                <c:pt idx="35">
                  <c:v>15</c:v>
                </c:pt>
                <c:pt idx="36">
                  <c:v>16</c:v>
                </c:pt>
                <c:pt idx="37">
                  <c:v>17</c:v>
                </c:pt>
                <c:pt idx="38">
                  <c:v>18</c:v>
                </c:pt>
                <c:pt idx="39">
                  <c:v>19</c:v>
                </c:pt>
                <c:pt idx="40">
                  <c:v>20</c:v>
                </c:pt>
              </c:numCache>
            </c:numRef>
          </c:cat>
          <c:val>
            <c:numRef>
              <c:f>calcul_X0!$H$2:$H$42</c:f>
              <c:numCache>
                <c:formatCode>General</c:formatCode>
                <c:ptCount val="41"/>
                <c:pt idx="0">
                  <c:v>0.22500000000000006</c:v>
                </c:pt>
                <c:pt idx="1">
                  <c:v>0.22300000000000006</c:v>
                </c:pt>
                <c:pt idx="2">
                  <c:v>0.22200000000000006</c:v>
                </c:pt>
                <c:pt idx="3">
                  <c:v>0.22100000000000006</c:v>
                </c:pt>
                <c:pt idx="4">
                  <c:v>0.21900000000000039</c:v>
                </c:pt>
                <c:pt idx="5">
                  <c:v>0.21800000000000039</c:v>
                </c:pt>
                <c:pt idx="6">
                  <c:v>0.21700000000000036</c:v>
                </c:pt>
                <c:pt idx="7">
                  <c:v>0.21700000000000036</c:v>
                </c:pt>
                <c:pt idx="8">
                  <c:v>0.21600000000000036</c:v>
                </c:pt>
                <c:pt idx="9">
                  <c:v>0.21500000000000036</c:v>
                </c:pt>
                <c:pt idx="10">
                  <c:v>0.21400000000000036</c:v>
                </c:pt>
                <c:pt idx="11">
                  <c:v>0.21400000000000036</c:v>
                </c:pt>
                <c:pt idx="12">
                  <c:v>0.21300000000000024</c:v>
                </c:pt>
                <c:pt idx="13">
                  <c:v>0.21300000000000024</c:v>
                </c:pt>
                <c:pt idx="14">
                  <c:v>0.21200000000000024</c:v>
                </c:pt>
                <c:pt idx="15">
                  <c:v>0.21200000000000024</c:v>
                </c:pt>
                <c:pt idx="16">
                  <c:v>0.21200000000000024</c:v>
                </c:pt>
                <c:pt idx="17">
                  <c:v>0.21100000000000024</c:v>
                </c:pt>
                <c:pt idx="18">
                  <c:v>0.21100000000000024</c:v>
                </c:pt>
                <c:pt idx="19">
                  <c:v>0.21100000000000024</c:v>
                </c:pt>
                <c:pt idx="20">
                  <c:v>0.21100000000000024</c:v>
                </c:pt>
                <c:pt idx="21">
                  <c:v>0.21100000000000024</c:v>
                </c:pt>
                <c:pt idx="22">
                  <c:v>0.21100000000000024</c:v>
                </c:pt>
                <c:pt idx="23">
                  <c:v>0.21100000000000024</c:v>
                </c:pt>
                <c:pt idx="24">
                  <c:v>0.21200000000000024</c:v>
                </c:pt>
                <c:pt idx="25">
                  <c:v>0.21200000000000024</c:v>
                </c:pt>
                <c:pt idx="26">
                  <c:v>0.21200000000000024</c:v>
                </c:pt>
                <c:pt idx="27">
                  <c:v>0.21300000000000024</c:v>
                </c:pt>
                <c:pt idx="28">
                  <c:v>0.21300000000000024</c:v>
                </c:pt>
                <c:pt idx="29">
                  <c:v>0.21400000000000036</c:v>
                </c:pt>
                <c:pt idx="30">
                  <c:v>0.21400000000000036</c:v>
                </c:pt>
                <c:pt idx="31">
                  <c:v>0.21500000000000036</c:v>
                </c:pt>
                <c:pt idx="32">
                  <c:v>0.21600000000000036</c:v>
                </c:pt>
                <c:pt idx="33">
                  <c:v>0.21700000000000036</c:v>
                </c:pt>
                <c:pt idx="34">
                  <c:v>0.21700000000000036</c:v>
                </c:pt>
                <c:pt idx="35">
                  <c:v>0.21800000000000039</c:v>
                </c:pt>
                <c:pt idx="36">
                  <c:v>0.21900000000000039</c:v>
                </c:pt>
                <c:pt idx="37">
                  <c:v>0.22100000000000006</c:v>
                </c:pt>
                <c:pt idx="38">
                  <c:v>0.22200000000000006</c:v>
                </c:pt>
                <c:pt idx="39">
                  <c:v>0.22300000000000006</c:v>
                </c:pt>
                <c:pt idx="40">
                  <c:v>0.22500000000000006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calcul_X0!$I$1</c:f>
              <c:strCache>
                <c:ptCount val="1"/>
                <c:pt idx="0">
                  <c:v>graisse</c:v>
                </c:pt>
              </c:strCache>
            </c:strRef>
          </c:tx>
          <c:cat>
            <c:numRef>
              <c:f>calcul_X0!$A$2:$A$42</c:f>
              <c:numCache>
                <c:formatCode>General</c:formatCode>
                <c:ptCount val="41"/>
                <c:pt idx="0">
                  <c:v>-20</c:v>
                </c:pt>
                <c:pt idx="1">
                  <c:v>-19</c:v>
                </c:pt>
                <c:pt idx="2">
                  <c:v>-18</c:v>
                </c:pt>
                <c:pt idx="3">
                  <c:v>-17</c:v>
                </c:pt>
                <c:pt idx="4">
                  <c:v>-16</c:v>
                </c:pt>
                <c:pt idx="5">
                  <c:v>-15</c:v>
                </c:pt>
                <c:pt idx="6">
                  <c:v>-14</c:v>
                </c:pt>
                <c:pt idx="7">
                  <c:v>-13</c:v>
                </c:pt>
                <c:pt idx="8">
                  <c:v>-12</c:v>
                </c:pt>
                <c:pt idx="9">
                  <c:v>-11</c:v>
                </c:pt>
                <c:pt idx="10">
                  <c:v>-10</c:v>
                </c:pt>
                <c:pt idx="11">
                  <c:v>-9</c:v>
                </c:pt>
                <c:pt idx="12">
                  <c:v>-8</c:v>
                </c:pt>
                <c:pt idx="13">
                  <c:v>-7</c:v>
                </c:pt>
                <c:pt idx="14">
                  <c:v>-6</c:v>
                </c:pt>
                <c:pt idx="15">
                  <c:v>-5</c:v>
                </c:pt>
                <c:pt idx="16">
                  <c:v>-4</c:v>
                </c:pt>
                <c:pt idx="17">
                  <c:v>-3</c:v>
                </c:pt>
                <c:pt idx="18">
                  <c:v>-2</c:v>
                </c:pt>
                <c:pt idx="19">
                  <c:v>-1</c:v>
                </c:pt>
                <c:pt idx="20">
                  <c:v>0</c:v>
                </c:pt>
                <c:pt idx="21">
                  <c:v>1</c:v>
                </c:pt>
                <c:pt idx="22">
                  <c:v>2</c:v>
                </c:pt>
                <c:pt idx="23">
                  <c:v>3</c:v>
                </c:pt>
                <c:pt idx="24">
                  <c:v>4</c:v>
                </c:pt>
                <c:pt idx="25">
                  <c:v>5</c:v>
                </c:pt>
                <c:pt idx="26">
                  <c:v>6</c:v>
                </c:pt>
                <c:pt idx="27">
                  <c:v>7</c:v>
                </c:pt>
                <c:pt idx="28">
                  <c:v>8</c:v>
                </c:pt>
                <c:pt idx="29">
                  <c:v>9</c:v>
                </c:pt>
                <c:pt idx="30">
                  <c:v>10</c:v>
                </c:pt>
                <c:pt idx="31">
                  <c:v>11</c:v>
                </c:pt>
                <c:pt idx="32">
                  <c:v>12</c:v>
                </c:pt>
                <c:pt idx="33">
                  <c:v>13</c:v>
                </c:pt>
                <c:pt idx="34">
                  <c:v>14</c:v>
                </c:pt>
                <c:pt idx="35">
                  <c:v>15</c:v>
                </c:pt>
                <c:pt idx="36">
                  <c:v>16</c:v>
                </c:pt>
                <c:pt idx="37">
                  <c:v>17</c:v>
                </c:pt>
                <c:pt idx="38">
                  <c:v>18</c:v>
                </c:pt>
                <c:pt idx="39">
                  <c:v>19</c:v>
                </c:pt>
                <c:pt idx="40">
                  <c:v>20</c:v>
                </c:pt>
              </c:numCache>
            </c:numRef>
          </c:cat>
          <c:val>
            <c:numRef>
              <c:f>calcul_X0!$I$2:$I$42</c:f>
              <c:numCache>
                <c:formatCode>General</c:formatCode>
                <c:ptCount val="41"/>
                <c:pt idx="0">
                  <c:v>0.11200000000000003</c:v>
                </c:pt>
                <c:pt idx="1">
                  <c:v>0.11200000000000003</c:v>
                </c:pt>
                <c:pt idx="2">
                  <c:v>0.11100000000000003</c:v>
                </c:pt>
                <c:pt idx="3">
                  <c:v>0.11000000000000003</c:v>
                </c:pt>
                <c:pt idx="4">
                  <c:v>0.11000000000000003</c:v>
                </c:pt>
                <c:pt idx="5">
                  <c:v>0.10900000000000012</c:v>
                </c:pt>
                <c:pt idx="6">
                  <c:v>0.10900000000000012</c:v>
                </c:pt>
                <c:pt idx="7">
                  <c:v>0.10800000000000012</c:v>
                </c:pt>
                <c:pt idx="8">
                  <c:v>0.10800000000000012</c:v>
                </c:pt>
                <c:pt idx="9">
                  <c:v>0.10700000000000012</c:v>
                </c:pt>
                <c:pt idx="10">
                  <c:v>0.10700000000000012</c:v>
                </c:pt>
                <c:pt idx="11">
                  <c:v>0.10700000000000012</c:v>
                </c:pt>
                <c:pt idx="12">
                  <c:v>0.10700000000000012</c:v>
                </c:pt>
                <c:pt idx="13">
                  <c:v>0.10600000000000002</c:v>
                </c:pt>
                <c:pt idx="14">
                  <c:v>0.10600000000000002</c:v>
                </c:pt>
                <c:pt idx="26">
                  <c:v>0.10600000000000002</c:v>
                </c:pt>
                <c:pt idx="27">
                  <c:v>0.10600000000000002</c:v>
                </c:pt>
                <c:pt idx="28">
                  <c:v>0.10700000000000012</c:v>
                </c:pt>
                <c:pt idx="29">
                  <c:v>0.10700000000000012</c:v>
                </c:pt>
                <c:pt idx="30">
                  <c:v>0.10700000000000012</c:v>
                </c:pt>
                <c:pt idx="31">
                  <c:v>0.10700000000000012</c:v>
                </c:pt>
                <c:pt idx="32">
                  <c:v>0.10800000000000012</c:v>
                </c:pt>
                <c:pt idx="33">
                  <c:v>0.10800000000000012</c:v>
                </c:pt>
                <c:pt idx="34">
                  <c:v>0.10900000000000012</c:v>
                </c:pt>
                <c:pt idx="35">
                  <c:v>0.10900000000000012</c:v>
                </c:pt>
                <c:pt idx="36">
                  <c:v>0.11000000000000003</c:v>
                </c:pt>
                <c:pt idx="37">
                  <c:v>0.11000000000000003</c:v>
                </c:pt>
                <c:pt idx="38">
                  <c:v>0.11100000000000003</c:v>
                </c:pt>
                <c:pt idx="39">
                  <c:v>0.11200000000000003</c:v>
                </c:pt>
                <c:pt idx="40">
                  <c:v>0.11200000000000003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calcul_X0!$J$1</c:f>
              <c:strCache>
                <c:ptCount val="1"/>
                <c:pt idx="0">
                  <c:v>jambe milieu</c:v>
                </c:pt>
              </c:strCache>
            </c:strRef>
          </c:tx>
          <c:cat>
            <c:numRef>
              <c:f>calcul_X0!$A$2:$A$42</c:f>
              <c:numCache>
                <c:formatCode>General</c:formatCode>
                <c:ptCount val="41"/>
                <c:pt idx="0">
                  <c:v>-20</c:v>
                </c:pt>
                <c:pt idx="1">
                  <c:v>-19</c:v>
                </c:pt>
                <c:pt idx="2">
                  <c:v>-18</c:v>
                </c:pt>
                <c:pt idx="3">
                  <c:v>-17</c:v>
                </c:pt>
                <c:pt idx="4">
                  <c:v>-16</c:v>
                </c:pt>
                <c:pt idx="5">
                  <c:v>-15</c:v>
                </c:pt>
                <c:pt idx="6">
                  <c:v>-14</c:v>
                </c:pt>
                <c:pt idx="7">
                  <c:v>-13</c:v>
                </c:pt>
                <c:pt idx="8">
                  <c:v>-12</c:v>
                </c:pt>
                <c:pt idx="9">
                  <c:v>-11</c:v>
                </c:pt>
                <c:pt idx="10">
                  <c:v>-10</c:v>
                </c:pt>
                <c:pt idx="11">
                  <c:v>-9</c:v>
                </c:pt>
                <c:pt idx="12">
                  <c:v>-8</c:v>
                </c:pt>
                <c:pt idx="13">
                  <c:v>-7</c:v>
                </c:pt>
                <c:pt idx="14">
                  <c:v>-6</c:v>
                </c:pt>
                <c:pt idx="15">
                  <c:v>-5</c:v>
                </c:pt>
                <c:pt idx="16">
                  <c:v>-4</c:v>
                </c:pt>
                <c:pt idx="17">
                  <c:v>-3</c:v>
                </c:pt>
                <c:pt idx="18">
                  <c:v>-2</c:v>
                </c:pt>
                <c:pt idx="19">
                  <c:v>-1</c:v>
                </c:pt>
                <c:pt idx="20">
                  <c:v>0</c:v>
                </c:pt>
                <c:pt idx="21">
                  <c:v>1</c:v>
                </c:pt>
                <c:pt idx="22">
                  <c:v>2</c:v>
                </c:pt>
                <c:pt idx="23">
                  <c:v>3</c:v>
                </c:pt>
                <c:pt idx="24">
                  <c:v>4</c:v>
                </c:pt>
                <c:pt idx="25">
                  <c:v>5</c:v>
                </c:pt>
                <c:pt idx="26">
                  <c:v>6</c:v>
                </c:pt>
                <c:pt idx="27">
                  <c:v>7</c:v>
                </c:pt>
                <c:pt idx="28">
                  <c:v>8</c:v>
                </c:pt>
                <c:pt idx="29">
                  <c:v>9</c:v>
                </c:pt>
                <c:pt idx="30">
                  <c:v>10</c:v>
                </c:pt>
                <c:pt idx="31">
                  <c:v>11</c:v>
                </c:pt>
                <c:pt idx="32">
                  <c:v>12</c:v>
                </c:pt>
                <c:pt idx="33">
                  <c:v>13</c:v>
                </c:pt>
                <c:pt idx="34">
                  <c:v>14</c:v>
                </c:pt>
                <c:pt idx="35">
                  <c:v>15</c:v>
                </c:pt>
                <c:pt idx="36">
                  <c:v>16</c:v>
                </c:pt>
                <c:pt idx="37">
                  <c:v>17</c:v>
                </c:pt>
                <c:pt idx="38">
                  <c:v>18</c:v>
                </c:pt>
                <c:pt idx="39">
                  <c:v>19</c:v>
                </c:pt>
                <c:pt idx="40">
                  <c:v>20</c:v>
                </c:pt>
              </c:numCache>
            </c:numRef>
          </c:cat>
          <c:val>
            <c:numRef>
              <c:f>calcul_X0!$J$2:$J$42</c:f>
              <c:numCache>
                <c:formatCode>General</c:formatCode>
                <c:ptCount val="41"/>
                <c:pt idx="14">
                  <c:v>0.80500000000000005</c:v>
                </c:pt>
                <c:pt idx="15">
                  <c:v>0.80300000000000005</c:v>
                </c:pt>
                <c:pt idx="16">
                  <c:v>0.80200000000000005</c:v>
                </c:pt>
                <c:pt idx="17">
                  <c:v>0.80100000000000005</c:v>
                </c:pt>
                <c:pt idx="18">
                  <c:v>0.80100000000000005</c:v>
                </c:pt>
                <c:pt idx="19">
                  <c:v>0.8</c:v>
                </c:pt>
                <c:pt idx="20">
                  <c:v>0.8</c:v>
                </c:pt>
                <c:pt idx="21">
                  <c:v>0.8</c:v>
                </c:pt>
                <c:pt idx="22">
                  <c:v>0.80100000000000005</c:v>
                </c:pt>
                <c:pt idx="23">
                  <c:v>0.80100000000000005</c:v>
                </c:pt>
                <c:pt idx="24">
                  <c:v>0.80200000000000005</c:v>
                </c:pt>
                <c:pt idx="25">
                  <c:v>0.80300000000000005</c:v>
                </c:pt>
                <c:pt idx="26">
                  <c:v>0.80500000000000005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calcul_X0!$K$1</c:f>
              <c:strCache>
                <c:ptCount val="1"/>
                <c:pt idx="0">
                  <c:v>flex</c:v>
                </c:pt>
              </c:strCache>
            </c:strRef>
          </c:tx>
          <c:cat>
            <c:numRef>
              <c:f>calcul_X0!$A$2:$A$42</c:f>
              <c:numCache>
                <c:formatCode>General</c:formatCode>
                <c:ptCount val="41"/>
                <c:pt idx="0">
                  <c:v>-20</c:v>
                </c:pt>
                <c:pt idx="1">
                  <c:v>-19</c:v>
                </c:pt>
                <c:pt idx="2">
                  <c:v>-18</c:v>
                </c:pt>
                <c:pt idx="3">
                  <c:v>-17</c:v>
                </c:pt>
                <c:pt idx="4">
                  <c:v>-16</c:v>
                </c:pt>
                <c:pt idx="5">
                  <c:v>-15</c:v>
                </c:pt>
                <c:pt idx="6">
                  <c:v>-14</c:v>
                </c:pt>
                <c:pt idx="7">
                  <c:v>-13</c:v>
                </c:pt>
                <c:pt idx="8">
                  <c:v>-12</c:v>
                </c:pt>
                <c:pt idx="9">
                  <c:v>-11</c:v>
                </c:pt>
                <c:pt idx="10">
                  <c:v>-10</c:v>
                </c:pt>
                <c:pt idx="11">
                  <c:v>-9</c:v>
                </c:pt>
                <c:pt idx="12">
                  <c:v>-8</c:v>
                </c:pt>
                <c:pt idx="13">
                  <c:v>-7</c:v>
                </c:pt>
                <c:pt idx="14">
                  <c:v>-6</c:v>
                </c:pt>
                <c:pt idx="15">
                  <c:v>-5</c:v>
                </c:pt>
                <c:pt idx="16">
                  <c:v>-4</c:v>
                </c:pt>
                <c:pt idx="17">
                  <c:v>-3</c:v>
                </c:pt>
                <c:pt idx="18">
                  <c:v>-2</c:v>
                </c:pt>
                <c:pt idx="19">
                  <c:v>-1</c:v>
                </c:pt>
                <c:pt idx="20">
                  <c:v>0</c:v>
                </c:pt>
                <c:pt idx="21">
                  <c:v>1</c:v>
                </c:pt>
                <c:pt idx="22">
                  <c:v>2</c:v>
                </c:pt>
                <c:pt idx="23">
                  <c:v>3</c:v>
                </c:pt>
                <c:pt idx="24">
                  <c:v>4</c:v>
                </c:pt>
                <c:pt idx="25">
                  <c:v>5</c:v>
                </c:pt>
                <c:pt idx="26">
                  <c:v>6</c:v>
                </c:pt>
                <c:pt idx="27">
                  <c:v>7</c:v>
                </c:pt>
                <c:pt idx="28">
                  <c:v>8</c:v>
                </c:pt>
                <c:pt idx="29">
                  <c:v>9</c:v>
                </c:pt>
                <c:pt idx="30">
                  <c:v>10</c:v>
                </c:pt>
                <c:pt idx="31">
                  <c:v>11</c:v>
                </c:pt>
                <c:pt idx="32">
                  <c:v>12</c:v>
                </c:pt>
                <c:pt idx="33">
                  <c:v>13</c:v>
                </c:pt>
                <c:pt idx="34">
                  <c:v>14</c:v>
                </c:pt>
                <c:pt idx="35">
                  <c:v>15</c:v>
                </c:pt>
                <c:pt idx="36">
                  <c:v>16</c:v>
                </c:pt>
                <c:pt idx="37">
                  <c:v>17</c:v>
                </c:pt>
                <c:pt idx="38">
                  <c:v>18</c:v>
                </c:pt>
                <c:pt idx="39">
                  <c:v>19</c:v>
                </c:pt>
                <c:pt idx="40">
                  <c:v>20</c:v>
                </c:pt>
              </c:numCache>
            </c:numRef>
          </c:cat>
          <c:val>
            <c:numRef>
              <c:f>calcul_X0!$K$2:$K$42</c:f>
              <c:numCache>
                <c:formatCode>General</c:formatCode>
                <c:ptCount val="41"/>
                <c:pt idx="0">
                  <c:v>0.60700000000000065</c:v>
                </c:pt>
                <c:pt idx="1">
                  <c:v>0.60300000000000065</c:v>
                </c:pt>
                <c:pt idx="2">
                  <c:v>0.60000000000000064</c:v>
                </c:pt>
                <c:pt idx="3">
                  <c:v>0.5960000000000002</c:v>
                </c:pt>
                <c:pt idx="4">
                  <c:v>0.59300000000000019</c:v>
                </c:pt>
                <c:pt idx="5">
                  <c:v>0.59000000000000019</c:v>
                </c:pt>
                <c:pt idx="6">
                  <c:v>0.58800000000000019</c:v>
                </c:pt>
                <c:pt idx="7">
                  <c:v>0.58500000000000019</c:v>
                </c:pt>
                <c:pt idx="8">
                  <c:v>0.58300000000000018</c:v>
                </c:pt>
                <c:pt idx="9">
                  <c:v>0.58100000000000018</c:v>
                </c:pt>
                <c:pt idx="10">
                  <c:v>0.57900000000000063</c:v>
                </c:pt>
                <c:pt idx="11">
                  <c:v>0.57700000000000062</c:v>
                </c:pt>
                <c:pt idx="29">
                  <c:v>0.57700000000000062</c:v>
                </c:pt>
                <c:pt idx="30">
                  <c:v>0.57900000000000063</c:v>
                </c:pt>
                <c:pt idx="31">
                  <c:v>0.58100000000000018</c:v>
                </c:pt>
                <c:pt idx="32">
                  <c:v>0.58300000000000018</c:v>
                </c:pt>
                <c:pt idx="33">
                  <c:v>0.58500000000000019</c:v>
                </c:pt>
                <c:pt idx="34">
                  <c:v>0.58800000000000019</c:v>
                </c:pt>
                <c:pt idx="35">
                  <c:v>0.59000000000000019</c:v>
                </c:pt>
                <c:pt idx="36">
                  <c:v>0.59300000000000019</c:v>
                </c:pt>
                <c:pt idx="37">
                  <c:v>0.5960000000000002</c:v>
                </c:pt>
                <c:pt idx="38">
                  <c:v>0.60000000000000064</c:v>
                </c:pt>
                <c:pt idx="39">
                  <c:v>0.60300000000000065</c:v>
                </c:pt>
                <c:pt idx="40">
                  <c:v>0.60700000000000065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1554560"/>
        <c:axId val="91556096"/>
      </c:lineChart>
      <c:catAx>
        <c:axId val="915545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1556096"/>
        <c:crosses val="autoZero"/>
        <c:auto val="1"/>
        <c:lblAlgn val="ctr"/>
        <c:lblOffset val="100"/>
        <c:noMultiLvlLbl val="0"/>
      </c:catAx>
      <c:valAx>
        <c:axId val="915560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1554560"/>
        <c:crosses val="autoZero"/>
        <c:crossBetween val="between"/>
      </c:valAx>
    </c:plotArea>
    <c:legend>
      <c:legendPos val="r"/>
      <c:layout/>
      <c:overlay val="0"/>
    </c:legend>
    <c:plotVisOnly val="1"/>
    <c:dispBlanksAs val="zero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D2AC-58C7-4665-9853-C728C7A9B8CD}" type="datetimeFigureOut">
              <a:rPr lang="fr-FR" smtClean="0"/>
              <a:t>21/06/2013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DFF52-D1FE-48E2-9855-F3348119AA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664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D2AC-58C7-4665-9853-C728C7A9B8CD}" type="datetimeFigureOut">
              <a:rPr lang="fr-FR" smtClean="0"/>
              <a:t>21/06/2013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DFF52-D1FE-48E2-9855-F3348119AA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2616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D2AC-58C7-4665-9853-C728C7A9B8CD}" type="datetimeFigureOut">
              <a:rPr lang="fr-FR" smtClean="0"/>
              <a:t>21/06/2013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DFF52-D1FE-48E2-9855-F3348119AA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2810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D2AC-58C7-4665-9853-C728C7A9B8CD}" type="datetimeFigureOut">
              <a:rPr lang="fr-FR" smtClean="0"/>
              <a:t>21/06/2013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DFF52-D1FE-48E2-9855-F3348119AA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7219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D2AC-58C7-4665-9853-C728C7A9B8CD}" type="datetimeFigureOut">
              <a:rPr lang="fr-FR" smtClean="0"/>
              <a:t>21/06/2013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DFF52-D1FE-48E2-9855-F3348119AA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443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D2AC-58C7-4665-9853-C728C7A9B8CD}" type="datetimeFigureOut">
              <a:rPr lang="fr-FR" smtClean="0"/>
              <a:t>21/06/2013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DFF52-D1FE-48E2-9855-F3348119AA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8511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D2AC-58C7-4665-9853-C728C7A9B8CD}" type="datetimeFigureOut">
              <a:rPr lang="fr-FR" smtClean="0"/>
              <a:t>21/06/2013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DFF52-D1FE-48E2-9855-F3348119AA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045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D2AC-58C7-4665-9853-C728C7A9B8CD}" type="datetimeFigureOut">
              <a:rPr lang="fr-FR" smtClean="0"/>
              <a:t>21/06/2013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DFF52-D1FE-48E2-9855-F3348119AA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4260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D2AC-58C7-4665-9853-C728C7A9B8CD}" type="datetimeFigureOut">
              <a:rPr lang="fr-FR" smtClean="0"/>
              <a:t>21/06/2013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DFF52-D1FE-48E2-9855-F3348119AA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8466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D2AC-58C7-4665-9853-C728C7A9B8CD}" type="datetimeFigureOut">
              <a:rPr lang="fr-FR" smtClean="0"/>
              <a:t>21/06/2013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DFF52-D1FE-48E2-9855-F3348119AA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469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D2AC-58C7-4665-9853-C728C7A9B8CD}" type="datetimeFigureOut">
              <a:rPr lang="fr-FR" smtClean="0"/>
              <a:t>21/06/2013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DFF52-D1FE-48E2-9855-F3348119AA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664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D2AC-58C7-4665-9853-C728C7A9B8CD}" type="datetimeFigureOut">
              <a:rPr lang="fr-FR" smtClean="0"/>
              <a:t>21/06/2013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DFF52-D1FE-48E2-9855-F3348119AAFF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Picture 7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409230" y="0"/>
            <a:ext cx="734770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laporte\Documents\Dossier lpnhe\Modelewordexcel\logo_16BIS-05.jp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2469"/>
            <a:ext cx="1825625" cy="89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14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470025"/>
          </a:xfrm>
        </p:spPr>
        <p:txBody>
          <a:bodyPr/>
          <a:lstStyle/>
          <a:p>
            <a:r>
              <a:rPr lang="fr-FR" dirty="0" err="1" smtClean="0"/>
              <a:t>Material</a:t>
            </a:r>
            <a:r>
              <a:rPr lang="fr-FR" dirty="0" smtClean="0"/>
              <a:t> </a:t>
            </a:r>
            <a:r>
              <a:rPr lang="fr-FR" dirty="0" err="1" smtClean="0"/>
              <a:t>evaluation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59632" y="4077072"/>
            <a:ext cx="6400800" cy="2088232"/>
          </a:xfrm>
        </p:spPr>
        <p:txBody>
          <a:bodyPr>
            <a:normAutofit/>
          </a:bodyPr>
          <a:lstStyle/>
          <a:p>
            <a:r>
              <a:rPr lang="fr-FR" dirty="0" smtClean="0"/>
              <a:t>CNRS – LPNHE Paris</a:t>
            </a:r>
          </a:p>
          <a:p>
            <a:endParaRPr lang="fr-FR" dirty="0" smtClean="0"/>
          </a:p>
          <a:p>
            <a:r>
              <a:rPr lang="fr-FR" dirty="0" smtClean="0"/>
              <a:t>Didier Laporte / Philippe </a:t>
            </a:r>
            <a:r>
              <a:rPr lang="fr-FR" dirty="0" err="1" smtClean="0"/>
              <a:t>Schwemling</a:t>
            </a:r>
            <a:endParaRPr lang="fr-FR" dirty="0" smtClean="0"/>
          </a:p>
        </p:txBody>
      </p:sp>
      <p:pic>
        <p:nvPicPr>
          <p:cNvPr id="4" name="Picture 3" descr="C:\Users\laporte\Documents\presentations\2013_06_19_forum_tracking_oxford\centrale_maillon_double_Page_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3" t="17908" r="13958" b="21781"/>
          <a:stretch/>
        </p:blipFill>
        <p:spPr bwMode="auto">
          <a:xfrm>
            <a:off x="539552" y="3120582"/>
            <a:ext cx="1757945" cy="178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0" y="645333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Forum on </a:t>
            </a:r>
            <a:r>
              <a:rPr lang="fr-FR" dirty="0" err="1"/>
              <a:t>tracking</a:t>
            </a:r>
            <a:r>
              <a:rPr lang="fr-FR" dirty="0"/>
              <a:t> detector </a:t>
            </a:r>
            <a:r>
              <a:rPr lang="fr-FR" dirty="0" err="1" smtClean="0"/>
              <a:t>mechanics</a:t>
            </a:r>
            <a:r>
              <a:rPr lang="fr-FR" dirty="0" smtClean="0"/>
              <a:t>					21 </a:t>
            </a:r>
            <a:r>
              <a:rPr lang="fr-FR" dirty="0" err="1"/>
              <a:t>june</a:t>
            </a:r>
            <a:r>
              <a:rPr lang="fr-FR" dirty="0"/>
              <a:t> 2013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680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268760"/>
            <a:ext cx="3688911" cy="3523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fr-FR" dirty="0" smtClean="0"/>
              <a:t>CAD comparaison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36512" y="1124744"/>
            <a:ext cx="8229600" cy="5472608"/>
          </a:xfrm>
        </p:spPr>
        <p:txBody>
          <a:bodyPr>
            <a:normAutofit/>
          </a:bodyPr>
          <a:lstStyle/>
          <a:p>
            <a:r>
              <a:rPr lang="fr-FR" dirty="0" smtClean="0"/>
              <a:t>Central ring in </a:t>
            </a:r>
            <a:r>
              <a:rPr lang="fr-FR" dirty="0" err="1" smtClean="0"/>
              <a:t>carbon</a:t>
            </a:r>
            <a:r>
              <a:rPr lang="fr-FR" dirty="0" smtClean="0"/>
              <a:t> :</a:t>
            </a:r>
            <a:endParaRPr lang="fr-FR" dirty="0"/>
          </a:p>
          <a:p>
            <a:pPr lvl="1"/>
            <a:r>
              <a:rPr lang="fr-FR" dirty="0" err="1"/>
              <a:t>Material</a:t>
            </a:r>
            <a:r>
              <a:rPr lang="fr-FR" dirty="0"/>
              <a:t> : </a:t>
            </a:r>
          </a:p>
          <a:p>
            <a:pPr lvl="2"/>
            <a:r>
              <a:rPr lang="fr-FR" dirty="0"/>
              <a:t>Link : </a:t>
            </a:r>
            <a:r>
              <a:rPr lang="fr-FR" dirty="0" err="1" smtClean="0"/>
              <a:t>Carbon</a:t>
            </a:r>
            <a:r>
              <a:rPr lang="fr-FR" dirty="0" smtClean="0"/>
              <a:t> </a:t>
            </a:r>
            <a:r>
              <a:rPr lang="fr-FR" dirty="0" err="1" smtClean="0"/>
              <a:t>foam</a:t>
            </a:r>
            <a:r>
              <a:rPr lang="fr-FR" dirty="0" smtClean="0"/>
              <a:t> + </a:t>
            </a:r>
            <a:r>
              <a:rPr lang="fr-FR" dirty="0" err="1" smtClean="0"/>
              <a:t>carbon</a:t>
            </a:r>
            <a:r>
              <a:rPr lang="fr-FR" dirty="0" smtClean="0"/>
              <a:t> </a:t>
            </a:r>
            <a:r>
              <a:rPr lang="fr-FR" dirty="0" err="1" smtClean="0"/>
              <a:t>fiber</a:t>
            </a:r>
            <a:endParaRPr lang="fr-FR" dirty="0"/>
          </a:p>
          <a:p>
            <a:pPr lvl="2"/>
            <a:r>
              <a:rPr lang="fr-FR" dirty="0"/>
              <a:t>Axis : </a:t>
            </a:r>
            <a:r>
              <a:rPr lang="fr-FR" dirty="0" err="1" smtClean="0"/>
              <a:t>Titanium</a:t>
            </a:r>
            <a:endParaRPr lang="fr-FR" dirty="0" smtClean="0"/>
          </a:p>
          <a:p>
            <a:pPr lvl="2"/>
            <a:endParaRPr lang="fr-FR" dirty="0"/>
          </a:p>
        </p:txBody>
      </p:sp>
      <p:sp>
        <p:nvSpPr>
          <p:cNvPr id="7" name="Espace réservé du contenu 2"/>
          <p:cNvSpPr>
            <a:spLocks noGrp="1"/>
          </p:cNvSpPr>
          <p:nvPr/>
        </p:nvSpPr>
        <p:spPr>
          <a:xfrm>
            <a:off x="3059832" y="5256397"/>
            <a:ext cx="3754760" cy="2913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 err="1" smtClean="0"/>
              <a:t>Carbon</a:t>
            </a:r>
            <a:r>
              <a:rPr lang="fr-FR" sz="2400" dirty="0" smtClean="0"/>
              <a:t> </a:t>
            </a:r>
            <a:r>
              <a:rPr lang="fr-FR" sz="2400" dirty="0" err="1" smtClean="0"/>
              <a:t>fiber</a:t>
            </a:r>
            <a:r>
              <a:rPr lang="fr-FR" sz="2400" dirty="0" smtClean="0"/>
              <a:t> : 0,145 mm,</a:t>
            </a:r>
          </a:p>
          <a:p>
            <a:r>
              <a:rPr lang="fr-FR" sz="2400" dirty="0" err="1" smtClean="0"/>
              <a:t>Carbon</a:t>
            </a:r>
            <a:r>
              <a:rPr lang="fr-FR" sz="2400" dirty="0" smtClean="0"/>
              <a:t> </a:t>
            </a:r>
            <a:r>
              <a:rPr lang="fr-FR" sz="2400" dirty="0" err="1" smtClean="0"/>
              <a:t>foam</a:t>
            </a:r>
            <a:r>
              <a:rPr lang="fr-FR" sz="2400" dirty="0" smtClean="0"/>
              <a:t> : 3,71 mm</a:t>
            </a:r>
            <a:endParaRPr lang="fr-FR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75" y="3427528"/>
            <a:ext cx="2738257" cy="32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Connecteur droit avec flèche 8"/>
          <p:cNvCxnSpPr/>
          <p:nvPr/>
        </p:nvCxnSpPr>
        <p:spPr>
          <a:xfrm flipH="1" flipV="1">
            <a:off x="755576" y="5051378"/>
            <a:ext cx="2383656" cy="4974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 flipV="1">
            <a:off x="1835696" y="5548839"/>
            <a:ext cx="1303536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H="1">
            <a:off x="1482022" y="5949280"/>
            <a:ext cx="1692188" cy="2794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16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aporte\Documents\2013_06_11_ring_renfor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53"/>
          <a:stretch/>
        </p:blipFill>
        <p:spPr bwMode="auto">
          <a:xfrm>
            <a:off x="6300193" y="44624"/>
            <a:ext cx="2843808" cy="4092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fr-FR" dirty="0" smtClean="0"/>
              <a:t>CAD comparaison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/>
          </a:bodyPr>
          <a:lstStyle/>
          <a:p>
            <a:r>
              <a:rPr lang="fr-FR" dirty="0" smtClean="0"/>
              <a:t>Central ring last version :</a:t>
            </a:r>
          </a:p>
          <a:p>
            <a:pPr lvl="1"/>
            <a:r>
              <a:rPr lang="fr-FR" dirty="0" err="1"/>
              <a:t>Material</a:t>
            </a:r>
            <a:r>
              <a:rPr lang="fr-FR" dirty="0"/>
              <a:t> : </a:t>
            </a:r>
          </a:p>
          <a:p>
            <a:pPr lvl="2"/>
            <a:r>
              <a:rPr lang="fr-FR" dirty="0"/>
              <a:t>Link : </a:t>
            </a:r>
            <a:r>
              <a:rPr lang="fr-FR" dirty="0" smtClean="0"/>
              <a:t>PEEK CF or PAI </a:t>
            </a:r>
            <a:r>
              <a:rPr lang="fr-FR" i="1" dirty="0" smtClean="0"/>
              <a:t>(Polyamide-imide)</a:t>
            </a:r>
            <a:endParaRPr lang="fr-FR" dirty="0" smtClean="0"/>
          </a:p>
          <a:p>
            <a:pPr lvl="2"/>
            <a:r>
              <a:rPr lang="fr-FR" dirty="0" smtClean="0"/>
              <a:t>Axis </a:t>
            </a:r>
            <a:r>
              <a:rPr lang="fr-FR" dirty="0"/>
              <a:t>: </a:t>
            </a:r>
            <a:r>
              <a:rPr lang="fr-FR" dirty="0" smtClean="0"/>
              <a:t>no </a:t>
            </a:r>
            <a:r>
              <a:rPr lang="fr-FR" dirty="0" err="1" smtClean="0"/>
              <a:t>additional</a:t>
            </a:r>
            <a:r>
              <a:rPr lang="fr-FR" dirty="0" smtClean="0"/>
              <a:t> axis</a:t>
            </a:r>
            <a:endParaRPr lang="fr-FR" dirty="0"/>
          </a:p>
          <a:p>
            <a:pPr lvl="2"/>
            <a:endParaRPr lang="fr-FR" dirty="0"/>
          </a:p>
        </p:txBody>
      </p:sp>
      <p:pic>
        <p:nvPicPr>
          <p:cNvPr id="4100" name="Picture 4" descr="C:\Users\laporte\Pictures\boulot\IMG_253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09" b="31981"/>
          <a:stretch/>
        </p:blipFill>
        <p:spPr bwMode="auto">
          <a:xfrm>
            <a:off x="251520" y="5036440"/>
            <a:ext cx="5370968" cy="1369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laporte\Pictures\boulot\centrale ring\IMG_251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49" t="21110" r="17010" b="9994"/>
          <a:stretch/>
        </p:blipFill>
        <p:spPr bwMode="auto">
          <a:xfrm>
            <a:off x="5721816" y="4137185"/>
            <a:ext cx="3270631" cy="2458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laporte\Pictures\boulot\centrale ring\IMG_252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77" r="12054" b="31462"/>
          <a:stretch/>
        </p:blipFill>
        <p:spPr bwMode="auto">
          <a:xfrm>
            <a:off x="672554" y="3789039"/>
            <a:ext cx="3379208" cy="90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6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4410" y="-6591"/>
            <a:ext cx="8229600" cy="915311"/>
          </a:xfrm>
        </p:spPr>
        <p:txBody>
          <a:bodyPr/>
          <a:lstStyle/>
          <a:p>
            <a:r>
              <a:rPr lang="fr-FR" dirty="0" err="1" smtClean="0"/>
              <a:t>Results</a:t>
            </a:r>
            <a:endParaRPr lang="fr-F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317" y="81512"/>
            <a:ext cx="1802926" cy="1798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C:\Users\laporte\Documents\presentations\2013_06_19_forum_tracking_oxford\centrale_maillon_sym_moins100_Page_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3" t="17851" r="13645" b="53927"/>
          <a:stretch/>
        </p:blipFill>
        <p:spPr bwMode="auto">
          <a:xfrm>
            <a:off x="1331640" y="4019266"/>
            <a:ext cx="6155140" cy="283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laporte\Documents\presentations\2013_06_19_forum_tracking_oxford\centrale_maillon_sym_moins100_Page_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5" t="17700" r="13133" b="53825"/>
          <a:stretch/>
        </p:blipFill>
        <p:spPr bwMode="auto">
          <a:xfrm>
            <a:off x="1299771" y="1162831"/>
            <a:ext cx="6218877" cy="2864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979712" y="9807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length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582954" y="94846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X0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 rot="16200000">
            <a:off x="527119" y="2410231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Axis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 rot="16200000">
            <a:off x="537982" y="5143007"/>
            <a:ext cx="51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link</a:t>
            </a:r>
            <a:endParaRPr lang="fr-FR" dirty="0"/>
          </a:p>
        </p:txBody>
      </p:sp>
      <p:cxnSp>
        <p:nvCxnSpPr>
          <p:cNvPr id="9" name="Connecteur droit 8"/>
          <p:cNvCxnSpPr/>
          <p:nvPr/>
        </p:nvCxnSpPr>
        <p:spPr>
          <a:xfrm>
            <a:off x="1763688" y="5078929"/>
            <a:ext cx="23762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2519772" y="4869160"/>
            <a:ext cx="828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2,8</a:t>
            </a:r>
            <a:endParaRPr lang="fr-FR" dirty="0"/>
          </a:p>
        </p:txBody>
      </p:sp>
      <p:cxnSp>
        <p:nvCxnSpPr>
          <p:cNvPr id="13" name="Connecteur droit 12"/>
          <p:cNvCxnSpPr/>
          <p:nvPr/>
        </p:nvCxnSpPr>
        <p:spPr>
          <a:xfrm>
            <a:off x="1763688" y="3501008"/>
            <a:ext cx="23762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2411760" y="321297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0,37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2923567" y="76379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Interaction point -100 mm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1083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4410" y="-6591"/>
            <a:ext cx="8229600" cy="915311"/>
          </a:xfrm>
        </p:spPr>
        <p:txBody>
          <a:bodyPr/>
          <a:lstStyle/>
          <a:p>
            <a:r>
              <a:rPr lang="fr-FR" dirty="0" err="1" smtClean="0"/>
              <a:t>Results</a:t>
            </a:r>
            <a:endParaRPr lang="fr-F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317" y="81512"/>
            <a:ext cx="1802926" cy="1798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979712" y="9807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length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6180205" y="1513955"/>
            <a:ext cx="1194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Length</a:t>
            </a:r>
            <a:r>
              <a:rPr lang="fr-FR" dirty="0" smtClean="0"/>
              <a:t>/X0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 rot="16200000">
            <a:off x="-198520" y="3815614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Axis+link</a:t>
            </a:r>
            <a:endParaRPr lang="fr-FR" dirty="0"/>
          </a:p>
        </p:txBody>
      </p:sp>
      <p:pic>
        <p:nvPicPr>
          <p:cNvPr id="2050" name="Picture 2" descr="C:\Users\laporte\Documents\presentations\2013_06_19_forum_tracking_oxford\centrale_maillon_sym_moins100_Page_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6" t="18270" r="13885" b="22334"/>
          <a:stretch/>
        </p:blipFill>
        <p:spPr bwMode="auto">
          <a:xfrm>
            <a:off x="573087" y="1979273"/>
            <a:ext cx="4108984" cy="404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laporte\Documents\presentations\2013_06_19_forum_tracking_oxford\centrale_maillon_sym_moins100_Page_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3" t="17840" r="13122" b="21372"/>
          <a:stretch/>
        </p:blipFill>
        <p:spPr bwMode="auto">
          <a:xfrm>
            <a:off x="4662438" y="1979273"/>
            <a:ext cx="4230042" cy="408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3203848" y="1361867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Interaction point -100 mm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4783044" y="6021288"/>
            <a:ext cx="1483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 : </a:t>
            </a:r>
            <a:r>
              <a:rPr lang="fr-FR" dirty="0" err="1" smtClean="0"/>
              <a:t>link</a:t>
            </a:r>
            <a:r>
              <a:rPr lang="fr-FR" dirty="0" smtClean="0"/>
              <a:t> (black)</a:t>
            </a:r>
          </a:p>
          <a:p>
            <a:r>
              <a:rPr lang="fr-FR" dirty="0" smtClean="0"/>
              <a:t>2 : axis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391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4410" y="-6591"/>
            <a:ext cx="8229600" cy="915311"/>
          </a:xfrm>
        </p:spPr>
        <p:txBody>
          <a:bodyPr/>
          <a:lstStyle/>
          <a:p>
            <a:r>
              <a:rPr lang="fr-FR" dirty="0" err="1" smtClean="0"/>
              <a:t>Results</a:t>
            </a:r>
            <a:endParaRPr lang="fr-F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317" y="81512"/>
            <a:ext cx="1802926" cy="1798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979712" y="9807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length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6180205" y="1513955"/>
            <a:ext cx="1194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Length</a:t>
            </a:r>
            <a:r>
              <a:rPr lang="fr-FR" dirty="0" smtClean="0"/>
              <a:t>/X0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 rot="16200000">
            <a:off x="-198520" y="3815614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Axis+link</a:t>
            </a:r>
            <a:endParaRPr lang="fr-FR" dirty="0"/>
          </a:p>
        </p:txBody>
      </p:sp>
      <p:pic>
        <p:nvPicPr>
          <p:cNvPr id="2050" name="Picture 2" descr="C:\Users\laporte\Documents\presentations\2013_06_19_forum_tracking_oxford\centrale_maillon_sym_moins100_Page_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6" t="18270" r="13885" b="22334"/>
          <a:stretch/>
        </p:blipFill>
        <p:spPr bwMode="auto">
          <a:xfrm>
            <a:off x="573087" y="1979273"/>
            <a:ext cx="4108984" cy="404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laporte\Documents\presentations\2013_06_19_forum_tracking_oxford\centrale_maillon_sym_moins100_Page_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3" t="17840" r="13122" b="21372"/>
          <a:stretch/>
        </p:blipFill>
        <p:spPr bwMode="auto">
          <a:xfrm>
            <a:off x="4682071" y="2007640"/>
            <a:ext cx="4230042" cy="408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3203848" y="1361867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Interaction 0 mm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4783044" y="6021288"/>
            <a:ext cx="1483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 : </a:t>
            </a:r>
            <a:r>
              <a:rPr lang="fr-FR" dirty="0" err="1" smtClean="0"/>
              <a:t>link</a:t>
            </a:r>
            <a:r>
              <a:rPr lang="fr-FR" dirty="0" smtClean="0"/>
              <a:t> (black)</a:t>
            </a:r>
          </a:p>
          <a:p>
            <a:r>
              <a:rPr lang="fr-FR" dirty="0" smtClean="0"/>
              <a:t>2 : axis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062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4410" y="-6591"/>
            <a:ext cx="8229600" cy="915311"/>
          </a:xfrm>
        </p:spPr>
        <p:txBody>
          <a:bodyPr/>
          <a:lstStyle/>
          <a:p>
            <a:r>
              <a:rPr lang="fr-FR" dirty="0" err="1" smtClean="0"/>
              <a:t>Results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979712" y="9807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length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939659" y="1177201"/>
            <a:ext cx="1194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Length</a:t>
            </a:r>
            <a:r>
              <a:rPr lang="fr-FR" dirty="0" smtClean="0"/>
              <a:t>/X0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3203848" y="1361867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Interaction 0 mm</a:t>
            </a:r>
            <a:endParaRPr lang="fr-FR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634" y="25499"/>
            <a:ext cx="1254973" cy="1488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C:\Users\laporte\Documents\presentations\2013_06_19_forum_tracking_oxford\centrale_maillon_carbone_Page_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8" t="17543" r="14177" b="21649"/>
          <a:stretch/>
        </p:blipFill>
        <p:spPr bwMode="auto">
          <a:xfrm>
            <a:off x="611560" y="1734093"/>
            <a:ext cx="3888432" cy="3889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laporte\Documents\presentations\2013_06_19_forum_tracking_oxford\centrale_maillon_carbone_Page_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0" t="17168" r="13818" b="21910"/>
          <a:stretch/>
        </p:blipFill>
        <p:spPr bwMode="auto">
          <a:xfrm>
            <a:off x="5124328" y="1680242"/>
            <a:ext cx="4019672" cy="3940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/>
          <p:cNvSpPr txBox="1"/>
          <p:nvPr/>
        </p:nvSpPr>
        <p:spPr>
          <a:xfrm rot="16200000">
            <a:off x="-198519" y="3815613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Axis+link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4067944" y="5733256"/>
            <a:ext cx="21241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 : </a:t>
            </a:r>
            <a:r>
              <a:rPr lang="fr-FR" dirty="0" err="1" smtClean="0"/>
              <a:t>foam</a:t>
            </a:r>
            <a:r>
              <a:rPr lang="fr-FR" dirty="0" smtClean="0"/>
              <a:t> (black)</a:t>
            </a:r>
          </a:p>
          <a:p>
            <a:r>
              <a:rPr lang="fr-FR" dirty="0" smtClean="0"/>
              <a:t>2 : </a:t>
            </a:r>
            <a:r>
              <a:rPr lang="fr-FR" dirty="0" err="1" smtClean="0"/>
              <a:t>carbon</a:t>
            </a:r>
            <a:r>
              <a:rPr lang="fr-FR" dirty="0" smtClean="0"/>
              <a:t> </a:t>
            </a:r>
            <a:r>
              <a:rPr lang="fr-FR" dirty="0" err="1" smtClean="0"/>
              <a:t>fiber</a:t>
            </a:r>
            <a:r>
              <a:rPr lang="fr-FR" dirty="0" smtClean="0"/>
              <a:t> (</a:t>
            </a:r>
            <a:r>
              <a:rPr lang="fr-FR" dirty="0" err="1" smtClean="0"/>
              <a:t>red</a:t>
            </a:r>
            <a:r>
              <a:rPr lang="fr-FR" dirty="0" smtClean="0"/>
              <a:t>)</a:t>
            </a:r>
          </a:p>
          <a:p>
            <a:r>
              <a:rPr lang="fr-FR" dirty="0" smtClean="0"/>
              <a:t>3 : axis (green)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691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63688" y="-6591"/>
            <a:ext cx="4104456" cy="915311"/>
          </a:xfrm>
        </p:spPr>
        <p:txBody>
          <a:bodyPr/>
          <a:lstStyle/>
          <a:p>
            <a:r>
              <a:rPr lang="fr-FR" dirty="0" err="1" smtClean="0"/>
              <a:t>Results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390851" y="1606886"/>
            <a:ext cx="1432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Length</a:t>
            </a:r>
            <a:r>
              <a:rPr lang="fr-FR" dirty="0" smtClean="0"/>
              <a:t> (mm)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748157" y="1657971"/>
            <a:ext cx="1194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Length</a:t>
            </a:r>
            <a:r>
              <a:rPr lang="fr-FR" dirty="0" smtClean="0"/>
              <a:t>/X0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267744" y="5988741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Only</a:t>
            </a:r>
            <a:r>
              <a:rPr lang="fr-FR" dirty="0" smtClean="0"/>
              <a:t> PEEK </a:t>
            </a:r>
            <a:r>
              <a:rPr lang="fr-FR" dirty="0" err="1" smtClean="0"/>
              <a:t>used</a:t>
            </a:r>
            <a:endParaRPr lang="fr-FR" dirty="0"/>
          </a:p>
        </p:txBody>
      </p:sp>
      <p:pic>
        <p:nvPicPr>
          <p:cNvPr id="3" name="Picture 2" descr="C:\Users\laporte\Documents\presentations\2013_06_19_forum_tracking_oxford\centrale_maillon_double_Page_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8" t="17874" r="14107" b="21746"/>
          <a:stretch/>
        </p:blipFill>
        <p:spPr bwMode="auto">
          <a:xfrm>
            <a:off x="4297828" y="2024088"/>
            <a:ext cx="4043549" cy="3925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laporte\Documents\presentations\2013_06_19_forum_tracking_oxford\centrale_maillon_double_Page_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3" t="17908" r="13958" b="21781"/>
          <a:stretch/>
        </p:blipFill>
        <p:spPr bwMode="auto">
          <a:xfrm>
            <a:off x="179512" y="2033792"/>
            <a:ext cx="3855177" cy="391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laporte\Pictures\boulot\centrale ring\IMG_251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49" t="21110" r="17010" b="9994"/>
          <a:stretch/>
        </p:blipFill>
        <p:spPr bwMode="auto">
          <a:xfrm>
            <a:off x="6998169" y="-1144"/>
            <a:ext cx="2145831" cy="1613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3922628" y="5896408"/>
            <a:ext cx="15321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 : first </a:t>
            </a:r>
            <a:r>
              <a:rPr lang="fr-FR" dirty="0" err="1" smtClean="0"/>
              <a:t>link</a:t>
            </a:r>
            <a:endParaRPr lang="fr-FR" dirty="0" smtClean="0"/>
          </a:p>
          <a:p>
            <a:r>
              <a:rPr lang="fr-FR" dirty="0" smtClean="0"/>
              <a:t>2 : </a:t>
            </a:r>
            <a:r>
              <a:rPr lang="fr-FR" dirty="0" err="1" smtClean="0"/>
              <a:t>link</a:t>
            </a:r>
            <a:r>
              <a:rPr lang="fr-FR" dirty="0" smtClean="0"/>
              <a:t> (2 to 5)</a:t>
            </a:r>
          </a:p>
          <a:p>
            <a:r>
              <a:rPr lang="fr-FR" dirty="0" smtClean="0"/>
              <a:t>3 : last </a:t>
            </a:r>
            <a:r>
              <a:rPr lang="fr-FR" dirty="0" err="1" smtClean="0"/>
              <a:t>link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691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laporte\Documents\presentations\2013_06_19_forum_tracking_oxford\centrale_maillon_double_Page_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3" t="17908" r="13958" b="21781"/>
          <a:stretch/>
        </p:blipFill>
        <p:spPr bwMode="auto">
          <a:xfrm>
            <a:off x="332950" y="2259383"/>
            <a:ext cx="3855177" cy="391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laporte\Pictures\boulot\centrale ring\IMG_251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49" t="21110" r="17010" b="9994"/>
          <a:stretch/>
        </p:blipFill>
        <p:spPr bwMode="auto">
          <a:xfrm>
            <a:off x="1187624" y="332656"/>
            <a:ext cx="2145831" cy="1613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39943"/>
            <a:ext cx="1802926" cy="1798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laporte\Documents\presentations\2013_06_19_forum_tracking_oxford\centrale_maillon_sym_moins100_Page_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6" t="18270" r="13885" b="22334"/>
          <a:stretch/>
        </p:blipFill>
        <p:spPr bwMode="auto">
          <a:xfrm>
            <a:off x="4304014" y="2132856"/>
            <a:ext cx="4108984" cy="404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885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fr-FR" dirty="0" smtClean="0"/>
              <a:t>Data information :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IBL values :</a:t>
            </a:r>
          </a:p>
          <a:p>
            <a:pPr lvl="1"/>
            <a:r>
              <a:rPr lang="fr-FR" dirty="0" smtClean="0"/>
              <a:t>X0 PEEK : 323,6 mm (</a:t>
            </a:r>
            <a:r>
              <a:rPr lang="fr-FR" dirty="0" err="1" smtClean="0"/>
              <a:t>density</a:t>
            </a:r>
            <a:r>
              <a:rPr lang="fr-FR" dirty="0" smtClean="0"/>
              <a:t> 1,3)</a:t>
            </a:r>
          </a:p>
          <a:p>
            <a:pPr lvl="1"/>
            <a:r>
              <a:rPr lang="fr-FR" dirty="0" smtClean="0"/>
              <a:t>X0 PAI : 299,6 mm (</a:t>
            </a:r>
            <a:r>
              <a:rPr lang="fr-FR" dirty="0" err="1" smtClean="0"/>
              <a:t>density</a:t>
            </a:r>
            <a:r>
              <a:rPr lang="fr-FR" dirty="0" smtClean="0"/>
              <a:t> 1,4)</a:t>
            </a:r>
          </a:p>
          <a:p>
            <a:pPr lvl="1"/>
            <a:r>
              <a:rPr lang="fr-FR" dirty="0" smtClean="0"/>
              <a:t>X0 </a:t>
            </a:r>
            <a:r>
              <a:rPr lang="fr-FR" dirty="0" err="1" smtClean="0"/>
              <a:t>Titanium</a:t>
            </a:r>
            <a:r>
              <a:rPr lang="fr-FR" dirty="0" smtClean="0"/>
              <a:t> : 35,6 mm (</a:t>
            </a:r>
            <a:r>
              <a:rPr lang="fr-FR" dirty="0" err="1" smtClean="0"/>
              <a:t>density</a:t>
            </a:r>
            <a:r>
              <a:rPr lang="fr-FR" dirty="0" smtClean="0"/>
              <a:t> 5)</a:t>
            </a:r>
          </a:p>
          <a:p>
            <a:pPr lvl="1"/>
            <a:r>
              <a:rPr lang="fr-FR" dirty="0" smtClean="0"/>
              <a:t>X0 </a:t>
            </a:r>
            <a:r>
              <a:rPr lang="fr-FR" dirty="0" err="1" smtClean="0"/>
              <a:t>Foam</a:t>
            </a:r>
            <a:r>
              <a:rPr lang="fr-FR" dirty="0" smtClean="0"/>
              <a:t> : 1940,95 mm (</a:t>
            </a:r>
            <a:r>
              <a:rPr lang="fr-FR" dirty="0" err="1" smtClean="0"/>
              <a:t>density</a:t>
            </a:r>
            <a:r>
              <a:rPr lang="fr-FR" dirty="0" smtClean="0"/>
              <a:t> 0,22)</a:t>
            </a:r>
          </a:p>
          <a:p>
            <a:pPr lvl="1"/>
            <a:r>
              <a:rPr lang="fr-FR" dirty="0" smtClean="0"/>
              <a:t>X0 </a:t>
            </a:r>
            <a:r>
              <a:rPr lang="fr-FR" dirty="0" err="1" smtClean="0"/>
              <a:t>Carbon</a:t>
            </a:r>
            <a:r>
              <a:rPr lang="fr-FR" dirty="0" smtClean="0"/>
              <a:t> </a:t>
            </a:r>
            <a:r>
              <a:rPr lang="fr-FR" dirty="0" err="1" smtClean="0"/>
              <a:t>fiber+glue</a:t>
            </a:r>
            <a:r>
              <a:rPr lang="fr-FR" dirty="0" smtClean="0"/>
              <a:t> : 210,67 mm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991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Another</a:t>
            </a:r>
            <a:r>
              <a:rPr lang="fr-FR" dirty="0" smtClean="0"/>
              <a:t> use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It’s</a:t>
            </a:r>
            <a:r>
              <a:rPr lang="fr-FR" dirty="0" smtClean="0"/>
              <a:t> possible to use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tool</a:t>
            </a:r>
            <a:r>
              <a:rPr lang="fr-FR" dirty="0" smtClean="0"/>
              <a:t> to check the correct position of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sensor</a:t>
            </a:r>
            <a:r>
              <a:rPr lang="fr-FR" dirty="0" smtClean="0"/>
              <a:t> for one detector.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427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fr-FR" dirty="0" smtClean="0"/>
              <a:t>Abstract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3"/>
          </a:xfrm>
        </p:spPr>
        <p:txBody>
          <a:bodyPr>
            <a:normAutofit/>
          </a:bodyPr>
          <a:lstStyle/>
          <a:p>
            <a:r>
              <a:rPr lang="en-US" dirty="0" smtClean="0"/>
              <a:t>Whenever </a:t>
            </a:r>
            <a:r>
              <a:rPr lang="en-US" dirty="0"/>
              <a:t>we build a detector, we try to reduce the amount of matter of this </a:t>
            </a:r>
            <a:r>
              <a:rPr lang="en-US" dirty="0" smtClean="0"/>
              <a:t>detector,</a:t>
            </a:r>
          </a:p>
          <a:p>
            <a:endParaRPr lang="en-US" dirty="0"/>
          </a:p>
          <a:p>
            <a:r>
              <a:rPr lang="en-US" dirty="0" smtClean="0"/>
              <a:t>Each part have a contribution on the material budget of a detector :	</a:t>
            </a:r>
          </a:p>
          <a:p>
            <a:pPr lvl="1"/>
            <a:r>
              <a:rPr lang="en-US" dirty="0" smtClean="0"/>
              <a:t>screws,</a:t>
            </a:r>
          </a:p>
          <a:p>
            <a:pPr lvl="1"/>
            <a:r>
              <a:rPr lang="en-US" dirty="0" smtClean="0"/>
              <a:t>services,</a:t>
            </a:r>
          </a:p>
          <a:p>
            <a:pPr lvl="1"/>
            <a:r>
              <a:rPr lang="en-US" dirty="0" smtClean="0"/>
              <a:t>electronics,</a:t>
            </a:r>
          </a:p>
          <a:p>
            <a:pPr lvl="1"/>
            <a:r>
              <a:rPr lang="en-US" dirty="0" smtClean="0"/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79228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Example</a:t>
            </a:r>
            <a:r>
              <a:rPr lang="fr-FR" dirty="0" smtClean="0"/>
              <a:t> : </a:t>
            </a:r>
            <a:r>
              <a:rPr lang="fr-FR" dirty="0" err="1" smtClean="0"/>
              <a:t>sensor</a:t>
            </a:r>
            <a:r>
              <a:rPr lang="fr-FR" dirty="0" smtClean="0"/>
              <a:t> position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Picture 3" descr="C:\Users\laporte\Documents\X0_etudes\trace_trou\trace_tro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54" y="1714500"/>
            <a:ext cx="906988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laporte\Documents\X0_etudes\trace_trou\trace_trou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0"/>
            <a:ext cx="37322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911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Alpha </a:t>
            </a:r>
            <a:endParaRPr lang="fr-FR" dirty="0"/>
          </a:p>
        </p:txBody>
      </p:sp>
      <p:pic>
        <p:nvPicPr>
          <p:cNvPr id="1026" name="Picture 2" descr="C:\Users\laporte\Documents\presentations\2013_06_19_forum_tracking_oxford\moins100_Page_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3" t="17292" r="12255" b="21513"/>
          <a:stretch/>
        </p:blipFill>
        <p:spPr bwMode="auto">
          <a:xfrm>
            <a:off x="145126" y="1844824"/>
            <a:ext cx="4426874" cy="425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laporte\Documents\presentations\2013_06_19_forum_tracking_oxford\plus100_Page_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3" t="16738" r="12069" b="20826"/>
          <a:stretch/>
        </p:blipFill>
        <p:spPr bwMode="auto">
          <a:xfrm>
            <a:off x="4673324" y="1797686"/>
            <a:ext cx="4437635" cy="4363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835696" y="629773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Position -100mm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940152" y="621394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Position +100mm</a:t>
            </a:r>
            <a:endParaRPr lang="fr-FR" dirty="0"/>
          </a:p>
        </p:txBody>
      </p:sp>
      <p:sp>
        <p:nvSpPr>
          <p:cNvPr id="5" name="Ellipse 4"/>
          <p:cNvSpPr/>
          <p:nvPr/>
        </p:nvSpPr>
        <p:spPr>
          <a:xfrm>
            <a:off x="5148064" y="1988840"/>
            <a:ext cx="936104" cy="7920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avec flèche 10"/>
          <p:cNvCxnSpPr>
            <a:stCxn id="12" idx="2"/>
            <a:endCxn id="5" idx="7"/>
          </p:cNvCxnSpPr>
          <p:nvPr/>
        </p:nvCxnSpPr>
        <p:spPr>
          <a:xfrm flipH="1">
            <a:off x="5947079" y="1278052"/>
            <a:ext cx="1361225" cy="8267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6516216" y="90872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discontinuity</a:t>
            </a:r>
            <a:endParaRPr lang="fr-FR" dirty="0"/>
          </a:p>
        </p:txBody>
      </p:sp>
      <p:sp>
        <p:nvSpPr>
          <p:cNvPr id="13" name="Ellipse 12"/>
          <p:cNvSpPr/>
          <p:nvPr/>
        </p:nvSpPr>
        <p:spPr>
          <a:xfrm>
            <a:off x="7956376" y="1988840"/>
            <a:ext cx="936104" cy="7920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avec flèche 13"/>
          <p:cNvCxnSpPr>
            <a:stCxn id="12" idx="2"/>
            <a:endCxn id="13" idx="1"/>
          </p:cNvCxnSpPr>
          <p:nvPr/>
        </p:nvCxnSpPr>
        <p:spPr>
          <a:xfrm>
            <a:off x="7308304" y="1278052"/>
            <a:ext cx="785161" cy="8267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391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Beta</a:t>
            </a:r>
            <a:endParaRPr lang="fr-FR" dirty="0"/>
          </a:p>
        </p:txBody>
      </p:sp>
      <p:pic>
        <p:nvPicPr>
          <p:cNvPr id="2051" name="Picture 3" descr="C:\Users\laporte\Documents\presentations\2013_06_19_forum_tracking_oxford\plus100_Page_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8" t="17445" r="11963" b="22447"/>
          <a:stretch/>
        </p:blipFill>
        <p:spPr bwMode="auto">
          <a:xfrm>
            <a:off x="4499992" y="1842897"/>
            <a:ext cx="3888432" cy="3720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6156176" y="112474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No </a:t>
            </a:r>
            <a:r>
              <a:rPr lang="fr-FR" dirty="0" err="1" smtClean="0"/>
              <a:t>sensor</a:t>
            </a:r>
            <a:endParaRPr lang="fr-FR" dirty="0"/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7020272" y="1494076"/>
            <a:ext cx="1080120" cy="22949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3" descr="C:\Users\laporte\Documents\presentations\2013_06_19_forum_tracking_oxford\moins100_Page_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2" t="17454" r="13271" b="21352"/>
          <a:stretch/>
        </p:blipFill>
        <p:spPr bwMode="auto">
          <a:xfrm>
            <a:off x="539552" y="1824899"/>
            <a:ext cx="3816424" cy="380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1187624" y="623731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Position -100mm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5724128" y="618309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Position +100mm</a:t>
            </a:r>
            <a:endParaRPr lang="fr-FR" dirty="0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6948264" y="1556792"/>
            <a:ext cx="0" cy="2232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03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All the parts of the detector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check,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645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2564904"/>
            <a:ext cx="8229600" cy="1143000"/>
          </a:xfrm>
        </p:spPr>
        <p:txBody>
          <a:bodyPr/>
          <a:lstStyle/>
          <a:p>
            <a:r>
              <a:rPr lang="fr-FR" dirty="0" smtClean="0"/>
              <a:t>Backup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581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/>
          <p:nvPr>
            <p:extLst>
              <p:ext uri="{D42A27DB-BD31-4B8C-83A1-F6EECF244321}">
                <p14:modId xmlns:p14="http://schemas.microsoft.com/office/powerpoint/2010/main" val="2433699106"/>
              </p:ext>
            </p:extLst>
          </p:nvPr>
        </p:nvGraphicFramePr>
        <p:xfrm>
          <a:off x="3203848" y="1772816"/>
          <a:ext cx="5620072" cy="2617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2" descr="V:\users\laporte\2011-06-08 09h21_30.jpg"/>
          <p:cNvPicPr>
            <a:picLocks noChangeAspect="1" noChangeArrowheads="1"/>
          </p:cNvPicPr>
          <p:nvPr/>
        </p:nvPicPr>
        <p:blipFill>
          <a:blip r:embed="rId3" cstate="print"/>
          <a:srcRect t="18649" b="18951"/>
          <a:stretch>
            <a:fillRect/>
          </a:stretch>
        </p:blipFill>
        <p:spPr bwMode="auto">
          <a:xfrm>
            <a:off x="395536" y="2060848"/>
            <a:ext cx="2551658" cy="2304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23500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2" descr="C:\Users\laporte\Documents\SmarTeam\Work\2013_05_central_ring_SM4_DRW464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7838"/>
            <a:ext cx="9144000" cy="646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80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10667" y="0"/>
            <a:ext cx="6654205" cy="836712"/>
          </a:xfrm>
        </p:spPr>
        <p:txBody>
          <a:bodyPr/>
          <a:lstStyle/>
          <a:p>
            <a:r>
              <a:rPr lang="fr-FR" dirty="0" smtClean="0"/>
              <a:t>Barrel </a:t>
            </a:r>
            <a:r>
              <a:rPr lang="fr-FR" dirty="0" err="1" smtClean="0"/>
              <a:t>calorimeter</a:t>
            </a:r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5" t="59911" r="18659" b="26026"/>
          <a:stretch/>
        </p:blipFill>
        <p:spPr bwMode="auto">
          <a:xfrm>
            <a:off x="-89810" y="1268760"/>
            <a:ext cx="9377826" cy="179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Connecteur droit avec flèche 12"/>
          <p:cNvCxnSpPr/>
          <p:nvPr/>
        </p:nvCxnSpPr>
        <p:spPr>
          <a:xfrm flipV="1">
            <a:off x="107504" y="3573016"/>
            <a:ext cx="0" cy="24149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92100" y="5987918"/>
            <a:ext cx="24636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/>
        </p:nvSpPr>
        <p:spPr>
          <a:xfrm>
            <a:off x="-354565" y="5229200"/>
            <a:ext cx="894117" cy="24330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atin typeface="Arial Narrow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21349" y="4657861"/>
            <a:ext cx="3916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000" dirty="0" smtClean="0">
                <a:latin typeface="Arial Narrow" pitchFamily="34" charset="0"/>
              </a:rPr>
              <a:t>θ</a:t>
            </a:r>
            <a:endParaRPr lang="fr-FR" sz="4000" dirty="0">
              <a:latin typeface="Arial Narrow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1616166" y="6169034"/>
            <a:ext cx="4223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ial Narrow" pitchFamily="34" charset="0"/>
              </a:rPr>
              <a:t>Point d’interaction</a:t>
            </a:r>
            <a:endParaRPr lang="fr-FR" sz="2800" dirty="0">
              <a:latin typeface="Arial Narrow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676556" y="5168103"/>
            <a:ext cx="1879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>
                <a:latin typeface="Arial Narrow" pitchFamily="34" charset="0"/>
              </a:rPr>
              <a:t>η</a:t>
            </a:r>
            <a:r>
              <a:rPr lang="fr-FR" sz="2400" dirty="0" smtClean="0">
                <a:latin typeface="Arial Narrow" pitchFamily="34" charset="0"/>
              </a:rPr>
              <a:t>=-ln(tan(</a:t>
            </a:r>
            <a:r>
              <a:rPr lang="el-GR" sz="2400" dirty="0" smtClean="0">
                <a:latin typeface="Arial Narrow" pitchFamily="34" charset="0"/>
              </a:rPr>
              <a:t>θ</a:t>
            </a:r>
            <a:r>
              <a:rPr lang="fr-FR" sz="2400" dirty="0" smtClean="0">
                <a:latin typeface="Arial Narrow" pitchFamily="34" charset="0"/>
              </a:rPr>
              <a:t>/2))</a:t>
            </a:r>
            <a:endParaRPr lang="fr-FR" sz="2400" dirty="0">
              <a:latin typeface="Arial Narrow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203848" y="3772073"/>
            <a:ext cx="58517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latin typeface="Arial Narrow" pitchFamily="34" charset="0"/>
              </a:rPr>
              <a:t>S</a:t>
            </a:r>
            <a:r>
              <a:rPr lang="fr-FR" sz="3200" dirty="0" smtClean="0">
                <a:latin typeface="Arial Narrow" pitchFamily="34" charset="0"/>
              </a:rPr>
              <a:t>tructure des électrodes complexe, difficile à modéliser </a:t>
            </a:r>
            <a:r>
              <a:rPr lang="fr-FR" sz="3200" dirty="0">
                <a:latin typeface="Arial Narrow" pitchFamily="34" charset="0"/>
              </a:rPr>
              <a:t>p</a:t>
            </a:r>
            <a:r>
              <a:rPr lang="fr-FR" sz="3200" dirty="0" smtClean="0">
                <a:latin typeface="Arial Narrow" pitchFamily="34" charset="0"/>
              </a:rPr>
              <a:t>arfaitement avec Geant4.</a:t>
            </a:r>
            <a:endParaRPr lang="fr-FR" sz="3200" dirty="0">
              <a:latin typeface="Arial Narrow" pitchFamily="34" charset="0"/>
            </a:endParaRPr>
          </a:p>
        </p:txBody>
      </p:sp>
      <p:cxnSp>
        <p:nvCxnSpPr>
          <p:cNvPr id="20" name="Connecteur droit avec flèche 19"/>
          <p:cNvCxnSpPr>
            <a:stCxn id="17" idx="1"/>
          </p:cNvCxnSpPr>
          <p:nvPr/>
        </p:nvCxnSpPr>
        <p:spPr>
          <a:xfrm flipH="1" flipV="1">
            <a:off x="161925" y="6067425"/>
            <a:ext cx="1454241" cy="3632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flipH="1">
            <a:off x="161926" y="2519742"/>
            <a:ext cx="3978026" cy="0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1854684" y="1811856"/>
            <a:ext cx="4351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atin typeface="Arial Narrow" pitchFamily="34" charset="0"/>
              </a:rPr>
              <a:t>A</a:t>
            </a:r>
          </a:p>
        </p:txBody>
      </p:sp>
      <p:cxnSp>
        <p:nvCxnSpPr>
          <p:cNvPr id="23" name="Connecteur droit avec flèche 22"/>
          <p:cNvCxnSpPr/>
          <p:nvPr/>
        </p:nvCxnSpPr>
        <p:spPr>
          <a:xfrm flipH="1">
            <a:off x="4355976" y="2540576"/>
            <a:ext cx="4536504" cy="0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6406663" y="1873937"/>
            <a:ext cx="4351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latin typeface="Arial Narrow" pitchFamily="34" charset="0"/>
              </a:rPr>
              <a:t>B</a:t>
            </a:r>
            <a:endParaRPr lang="fr-FR" sz="4000" dirty="0">
              <a:latin typeface="Arial Narrow" pitchFamily="34" charset="0"/>
            </a:endParaRPr>
          </a:p>
        </p:txBody>
      </p:sp>
      <p:cxnSp>
        <p:nvCxnSpPr>
          <p:cNvPr id="53" name="Connecteur droit avec flèche 52"/>
          <p:cNvCxnSpPr/>
          <p:nvPr/>
        </p:nvCxnSpPr>
        <p:spPr>
          <a:xfrm flipV="1">
            <a:off x="107504" y="3875442"/>
            <a:ext cx="1138105" cy="21124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01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2" t="8615" r="7018"/>
          <a:stretch/>
        </p:blipFill>
        <p:spPr>
          <a:xfrm>
            <a:off x="4059584" y="2503100"/>
            <a:ext cx="4953618" cy="345821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" t="6327" r="7268" b="5608"/>
          <a:stretch/>
        </p:blipFill>
        <p:spPr>
          <a:xfrm>
            <a:off x="-108519" y="1824925"/>
            <a:ext cx="4168104" cy="4047175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410315" y="1826127"/>
            <a:ext cx="4424300" cy="5614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129333" tIns="64668" rIns="129333" bIns="64668">
            <a:spAutoFit/>
          </a:bodyPr>
          <a:lstStyle>
            <a:defPPr>
              <a:defRPr lang="fr-FR"/>
            </a:defPPr>
            <a:lvl1pPr algn="ctr">
              <a:defRPr sz="2800" b="1" i="1">
                <a:latin typeface="Arial Narrow" pitchFamily="34" charset="0"/>
              </a:defRPr>
            </a:lvl1pPr>
          </a:lstStyle>
          <a:p>
            <a:r>
              <a:rPr lang="fr-FR" dirty="0"/>
              <a:t>Energie déposée (Données)</a:t>
            </a:r>
          </a:p>
        </p:txBody>
      </p:sp>
      <p:sp>
        <p:nvSpPr>
          <p:cNvPr id="7" name="Rectangle 6"/>
          <p:cNvSpPr/>
          <p:nvPr/>
        </p:nvSpPr>
        <p:spPr>
          <a:xfrm>
            <a:off x="7020272" y="4156321"/>
            <a:ext cx="1440160" cy="1034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Arial Narrow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417072" y="5717783"/>
            <a:ext cx="2891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000" dirty="0" smtClean="0">
                <a:latin typeface="Arial Narrow" pitchFamily="34" charset="0"/>
              </a:rPr>
              <a:t>η</a:t>
            </a:r>
            <a:endParaRPr lang="fr-FR" sz="4000" dirty="0">
              <a:latin typeface="Arial Narrow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24189" y="5934969"/>
            <a:ext cx="2891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000" dirty="0" smtClean="0">
                <a:latin typeface="Arial Narrow" pitchFamily="34" charset="0"/>
              </a:rPr>
              <a:t>η</a:t>
            </a:r>
            <a:endParaRPr lang="fr-FR" sz="4000" dirty="0">
              <a:latin typeface="Arial Narrow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0267" y="1052736"/>
            <a:ext cx="3793054" cy="99237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129333" tIns="64668" rIns="129333" bIns="64668">
            <a:spAutoFit/>
          </a:bodyPr>
          <a:lstStyle>
            <a:defPPr>
              <a:defRPr lang="fr-FR"/>
            </a:defPPr>
            <a:lvl1pPr algn="ctr">
              <a:defRPr sz="2800" b="1" i="1">
                <a:latin typeface="Arial Narrow" pitchFamily="34" charset="0"/>
              </a:defRPr>
            </a:lvl1pPr>
          </a:lstStyle>
          <a:p>
            <a:r>
              <a:rPr lang="fr-FR" dirty="0"/>
              <a:t>Distance parcourue </a:t>
            </a:r>
            <a:r>
              <a:rPr lang="fr-FR" dirty="0" smtClean="0"/>
              <a:t>(</a:t>
            </a:r>
            <a:r>
              <a:rPr lang="fr-FR" dirty="0"/>
              <a:t>simulation </a:t>
            </a:r>
            <a:r>
              <a:rPr lang="fr-FR" dirty="0" err="1"/>
              <a:t>Catia</a:t>
            </a:r>
            <a:r>
              <a:rPr lang="fr-FR" dirty="0"/>
              <a:t>)</a:t>
            </a:r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468231" y="2780928"/>
            <a:ext cx="1572499" cy="0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955470" y="2106870"/>
            <a:ext cx="2819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atin typeface="Arial Narrow" pitchFamily="34" charset="0"/>
              </a:rPr>
              <a:t>A</a:t>
            </a:r>
          </a:p>
        </p:txBody>
      </p:sp>
      <p:cxnSp>
        <p:nvCxnSpPr>
          <p:cNvPr id="13" name="Connecteur droit avec flèche 12"/>
          <p:cNvCxnSpPr/>
          <p:nvPr/>
        </p:nvCxnSpPr>
        <p:spPr>
          <a:xfrm flipH="1">
            <a:off x="2195736" y="2793548"/>
            <a:ext cx="662533" cy="0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2366385" y="2118612"/>
            <a:ext cx="3212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latin typeface="Arial Narrow" pitchFamily="34" charset="0"/>
              </a:rPr>
              <a:t>B</a:t>
            </a:r>
            <a:endParaRPr lang="fr-FR" sz="4000" dirty="0">
              <a:latin typeface="Arial Narrow" pitchFamily="34" charset="0"/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 flipH="1">
            <a:off x="4387446" y="5171589"/>
            <a:ext cx="2416802" cy="0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5638807" y="4473291"/>
            <a:ext cx="3212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latin typeface="Arial Narrow" pitchFamily="34" charset="0"/>
              </a:rPr>
              <a:t>A</a:t>
            </a:r>
          </a:p>
        </p:txBody>
      </p:sp>
      <p:cxnSp>
        <p:nvCxnSpPr>
          <p:cNvPr id="17" name="Connecteur droit avec flèche 16"/>
          <p:cNvCxnSpPr/>
          <p:nvPr/>
        </p:nvCxnSpPr>
        <p:spPr>
          <a:xfrm flipH="1">
            <a:off x="6804249" y="5171589"/>
            <a:ext cx="1901954" cy="19176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7594609" y="4463703"/>
            <a:ext cx="3212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latin typeface="Arial Narrow" pitchFamily="34" charset="0"/>
              </a:rPr>
              <a:t>B</a:t>
            </a:r>
            <a:endParaRPr lang="fr-FR" sz="40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89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1337" y="44173"/>
            <a:ext cx="8229600" cy="1143000"/>
          </a:xfrm>
        </p:spPr>
        <p:txBody>
          <a:bodyPr/>
          <a:lstStyle/>
          <a:p>
            <a:r>
              <a:rPr lang="fr-FR" dirty="0" smtClean="0"/>
              <a:t>Tools</a:t>
            </a:r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467544" y="1484784"/>
            <a:ext cx="8496944" cy="479377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 smtClean="0"/>
              <a:t>From</a:t>
            </a:r>
            <a:r>
              <a:rPr lang="fr-FR" dirty="0" smtClean="0"/>
              <a:t> a CAD model 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evaluate</a:t>
            </a:r>
            <a:r>
              <a:rPr lang="fr-FR" dirty="0" smtClean="0"/>
              <a:t> more </a:t>
            </a:r>
            <a:r>
              <a:rPr lang="fr-FR" dirty="0" err="1" smtClean="0"/>
              <a:t>precisely</a:t>
            </a:r>
            <a:r>
              <a:rPr lang="fr-FR" dirty="0" smtClean="0"/>
              <a:t> the </a:t>
            </a:r>
            <a:r>
              <a:rPr lang="fr-FR" dirty="0" err="1" smtClean="0"/>
              <a:t>material</a:t>
            </a:r>
            <a:r>
              <a:rPr lang="fr-FR" dirty="0" smtClean="0"/>
              <a:t>  budget of one system or </a:t>
            </a:r>
            <a:r>
              <a:rPr lang="fr-FR" dirty="0" err="1" smtClean="0"/>
              <a:t>sub</a:t>
            </a:r>
            <a:r>
              <a:rPr lang="fr-FR" dirty="0" smtClean="0"/>
              <a:t>-system.</a:t>
            </a:r>
          </a:p>
          <a:p>
            <a:endParaRPr lang="fr-FR" dirty="0" smtClean="0"/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have a </a:t>
            </a:r>
            <a:r>
              <a:rPr lang="fr-FR" dirty="0" err="1" smtClean="0"/>
              <a:t>cartography</a:t>
            </a:r>
            <a:r>
              <a:rPr lang="fr-FR" dirty="0" smtClean="0"/>
              <a:t> (all the parts and </a:t>
            </a:r>
            <a:r>
              <a:rPr lang="fr-FR" dirty="0" err="1" smtClean="0"/>
              <a:t>theirs</a:t>
            </a:r>
            <a:r>
              <a:rPr lang="fr-FR" dirty="0" smtClean="0"/>
              <a:t> contributions )</a:t>
            </a:r>
          </a:p>
          <a:p>
            <a:endParaRPr lang="fr-FR" dirty="0"/>
          </a:p>
          <a:p>
            <a:r>
              <a:rPr lang="fr-FR" dirty="0" smtClean="0"/>
              <a:t>This application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developped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CAD system </a:t>
            </a:r>
            <a:r>
              <a:rPr lang="fr-FR" dirty="0" err="1" smtClean="0"/>
              <a:t>Catia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445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fr-FR" dirty="0" err="1" smtClean="0"/>
              <a:t>Parameters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32040" y="1556792"/>
            <a:ext cx="4752528" cy="4525963"/>
          </a:xfrm>
        </p:spPr>
        <p:txBody>
          <a:bodyPr>
            <a:normAutofit fontScale="70000" lnSpcReduction="20000"/>
          </a:bodyPr>
          <a:lstStyle/>
          <a:p>
            <a:r>
              <a:rPr lang="fr-FR" dirty="0"/>
              <a:t>14000</a:t>
            </a:r>
          </a:p>
          <a:p>
            <a:r>
              <a:rPr lang="fr-FR" dirty="0" smtClean="0"/>
              <a:t>C:\centrale_maillon_sym.CATpart</a:t>
            </a:r>
            <a:endParaRPr lang="fr-FR" dirty="0"/>
          </a:p>
          <a:p>
            <a:r>
              <a:rPr lang="fr-FR" dirty="0"/>
              <a:t>0</a:t>
            </a:r>
          </a:p>
          <a:p>
            <a:r>
              <a:rPr lang="fr-FR" dirty="0"/>
              <a:t>360</a:t>
            </a:r>
          </a:p>
          <a:p>
            <a:r>
              <a:rPr lang="fr-FR" dirty="0"/>
              <a:t>0,1</a:t>
            </a:r>
          </a:p>
          <a:p>
            <a:r>
              <a:rPr lang="fr-FR" dirty="0"/>
              <a:t>65</a:t>
            </a:r>
          </a:p>
          <a:p>
            <a:r>
              <a:rPr lang="fr-FR" dirty="0"/>
              <a:t>115</a:t>
            </a:r>
          </a:p>
          <a:p>
            <a:r>
              <a:rPr lang="fr-FR" dirty="0"/>
              <a:t>0,1</a:t>
            </a:r>
          </a:p>
          <a:p>
            <a:r>
              <a:rPr lang="fr-FR" dirty="0"/>
              <a:t>-100</a:t>
            </a:r>
          </a:p>
          <a:p>
            <a:r>
              <a:rPr lang="fr-FR" dirty="0"/>
              <a:t>0</a:t>
            </a:r>
          </a:p>
          <a:p>
            <a:r>
              <a:rPr lang="fr-FR" dirty="0"/>
              <a:t>0</a:t>
            </a:r>
          </a:p>
          <a:p>
            <a:r>
              <a:rPr lang="fr-FR" dirty="0"/>
              <a:t>centrale_maillon_sym_moins100</a:t>
            </a:r>
          </a:p>
          <a:p>
            <a:r>
              <a:rPr lang="fr-FR" dirty="0"/>
              <a:t>x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123728" y="1556792"/>
            <a:ext cx="2736304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fr-FR" dirty="0" smtClean="0"/>
              <a:t>Memory size</a:t>
            </a:r>
          </a:p>
          <a:p>
            <a:pPr marL="0" indent="0" algn="r">
              <a:buNone/>
            </a:pPr>
            <a:r>
              <a:rPr lang="fr-FR" dirty="0" smtClean="0"/>
              <a:t>File </a:t>
            </a:r>
            <a:r>
              <a:rPr lang="fr-FR" dirty="0" err="1" smtClean="0"/>
              <a:t>name</a:t>
            </a:r>
            <a:endParaRPr lang="fr-FR" dirty="0" smtClean="0"/>
          </a:p>
          <a:p>
            <a:pPr marL="0" indent="0" algn="r">
              <a:buNone/>
            </a:pPr>
            <a:r>
              <a:rPr lang="fr-FR" dirty="0" smtClean="0"/>
              <a:t>Alpha min</a:t>
            </a:r>
          </a:p>
          <a:p>
            <a:pPr marL="0" indent="0" algn="r">
              <a:buNone/>
            </a:pPr>
            <a:r>
              <a:rPr lang="fr-FR" dirty="0" smtClean="0"/>
              <a:t>Alpha max</a:t>
            </a:r>
          </a:p>
          <a:p>
            <a:pPr marL="0" indent="0" algn="r">
              <a:buNone/>
            </a:pPr>
            <a:r>
              <a:rPr lang="fr-FR" dirty="0" smtClean="0"/>
              <a:t>Alpha </a:t>
            </a:r>
            <a:r>
              <a:rPr lang="fr-FR" dirty="0" err="1" smtClean="0"/>
              <a:t>step</a:t>
            </a:r>
            <a:endParaRPr lang="fr-FR" dirty="0" smtClean="0"/>
          </a:p>
          <a:p>
            <a:pPr marL="0" indent="0" algn="r">
              <a:buNone/>
            </a:pPr>
            <a:r>
              <a:rPr lang="fr-FR" dirty="0" smtClean="0"/>
              <a:t>Beta min</a:t>
            </a:r>
          </a:p>
          <a:p>
            <a:pPr marL="0" indent="0" algn="r">
              <a:buNone/>
            </a:pPr>
            <a:r>
              <a:rPr lang="fr-FR" dirty="0" smtClean="0"/>
              <a:t>Beta max</a:t>
            </a:r>
          </a:p>
          <a:p>
            <a:pPr marL="0" indent="0" algn="r">
              <a:buNone/>
            </a:pPr>
            <a:r>
              <a:rPr lang="fr-FR" dirty="0" smtClean="0"/>
              <a:t>Beta </a:t>
            </a:r>
            <a:r>
              <a:rPr lang="fr-FR" dirty="0" err="1" smtClean="0"/>
              <a:t>step</a:t>
            </a:r>
            <a:endParaRPr lang="fr-FR" dirty="0" smtClean="0"/>
          </a:p>
          <a:p>
            <a:pPr marL="0" indent="0" algn="r">
              <a:buNone/>
            </a:pPr>
            <a:r>
              <a:rPr lang="fr-FR" dirty="0" smtClean="0"/>
              <a:t>Position X</a:t>
            </a:r>
          </a:p>
          <a:p>
            <a:pPr marL="0" indent="0" algn="r">
              <a:buNone/>
            </a:pPr>
            <a:r>
              <a:rPr lang="fr-FR" dirty="0" smtClean="0"/>
              <a:t>Position Y</a:t>
            </a:r>
          </a:p>
          <a:p>
            <a:pPr marL="0" indent="0" algn="r">
              <a:buNone/>
            </a:pPr>
            <a:r>
              <a:rPr lang="fr-FR" dirty="0" smtClean="0"/>
              <a:t>Position Z</a:t>
            </a:r>
          </a:p>
          <a:p>
            <a:pPr marL="0" indent="0" algn="r">
              <a:buNone/>
            </a:pPr>
            <a:r>
              <a:rPr lang="fr-FR" dirty="0" smtClean="0"/>
              <a:t>Output file</a:t>
            </a:r>
          </a:p>
          <a:p>
            <a:pPr marL="0" indent="0" algn="r">
              <a:buNone/>
            </a:pPr>
            <a:r>
              <a:rPr lang="fr-FR" dirty="0" smtClean="0"/>
              <a:t>Axis </a:t>
            </a:r>
            <a:endParaRPr lang="fr-FR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 cstate="print"/>
          <a:srcRect l="7200" t="41119" r="45960" b="24869"/>
          <a:stretch/>
        </p:blipFill>
        <p:spPr bwMode="auto">
          <a:xfrm>
            <a:off x="25340" y="2636911"/>
            <a:ext cx="3131388" cy="1899303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049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/>
          <a:lstStyle/>
          <a:p>
            <a:r>
              <a:rPr lang="fr-FR" dirty="0" smtClean="0"/>
              <a:t>File </a:t>
            </a:r>
            <a:r>
              <a:rPr lang="fr-FR" dirty="0" err="1" smtClean="0"/>
              <a:t>results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607842" y="1052736"/>
            <a:ext cx="504771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catpart</a:t>
            </a:r>
            <a:r>
              <a:rPr lang="fr-FR" dirty="0"/>
              <a:t>=C</a:t>
            </a:r>
            <a:r>
              <a:rPr lang="fr-FR" dirty="0" smtClean="0"/>
              <a:t>:\centrale_maillon_sym.CATpart</a:t>
            </a:r>
            <a:endParaRPr lang="fr-FR" dirty="0"/>
          </a:p>
          <a:p>
            <a:r>
              <a:rPr lang="fr-FR" dirty="0" err="1"/>
              <a:t>alphamin</a:t>
            </a:r>
            <a:r>
              <a:rPr lang="fr-FR" dirty="0"/>
              <a:t>=0</a:t>
            </a:r>
          </a:p>
          <a:p>
            <a:r>
              <a:rPr lang="fr-FR" dirty="0" err="1"/>
              <a:t>alphamax</a:t>
            </a:r>
            <a:r>
              <a:rPr lang="fr-FR" dirty="0"/>
              <a:t>=360</a:t>
            </a:r>
          </a:p>
          <a:p>
            <a:r>
              <a:rPr lang="fr-FR" dirty="0" err="1"/>
              <a:t>alphapas</a:t>
            </a:r>
            <a:r>
              <a:rPr lang="fr-FR" dirty="0"/>
              <a:t>=0,1</a:t>
            </a:r>
          </a:p>
          <a:p>
            <a:r>
              <a:rPr lang="fr-FR" dirty="0" err="1"/>
              <a:t>betamin</a:t>
            </a:r>
            <a:r>
              <a:rPr lang="fr-FR" dirty="0"/>
              <a:t>=65</a:t>
            </a:r>
          </a:p>
          <a:p>
            <a:r>
              <a:rPr lang="fr-FR" dirty="0" err="1"/>
              <a:t>betamax</a:t>
            </a:r>
            <a:r>
              <a:rPr lang="fr-FR" dirty="0"/>
              <a:t>=115</a:t>
            </a:r>
          </a:p>
          <a:p>
            <a:r>
              <a:rPr lang="fr-FR" dirty="0" err="1"/>
              <a:t>betapas</a:t>
            </a:r>
            <a:r>
              <a:rPr lang="fr-FR" dirty="0"/>
              <a:t>=0,1</a:t>
            </a:r>
          </a:p>
          <a:p>
            <a:r>
              <a:rPr lang="fr-FR" dirty="0"/>
              <a:t>X0=-100</a:t>
            </a:r>
          </a:p>
          <a:p>
            <a:r>
              <a:rPr lang="fr-FR" dirty="0"/>
              <a:t>Y0=0</a:t>
            </a:r>
          </a:p>
          <a:p>
            <a:r>
              <a:rPr lang="fr-FR" dirty="0"/>
              <a:t>Z0=0</a:t>
            </a:r>
          </a:p>
          <a:p>
            <a:r>
              <a:rPr lang="fr-FR" dirty="0" smtClean="0"/>
              <a:t>nom_rapport=centrale_maillon_sym_moins100.txt</a:t>
            </a:r>
          </a:p>
          <a:p>
            <a:r>
              <a:rPr lang="fr-FR" dirty="0" smtClean="0"/>
              <a:t>Axe </a:t>
            </a:r>
            <a:r>
              <a:rPr lang="fr-FR" dirty="0"/>
              <a:t>Faisceau=x</a:t>
            </a:r>
          </a:p>
          <a:p>
            <a:r>
              <a:rPr lang="fr-FR" dirty="0" smtClean="0"/>
              <a:t>0</a:t>
            </a:r>
            <a:r>
              <a:rPr lang="fr-FR" dirty="0"/>
              <a:t>	111,3	0,519	1</a:t>
            </a:r>
          </a:p>
          <a:p>
            <a:r>
              <a:rPr lang="fr-FR" dirty="0"/>
              <a:t>0	111,4	1,068	1</a:t>
            </a:r>
          </a:p>
          <a:p>
            <a:r>
              <a:rPr lang="fr-FR" dirty="0"/>
              <a:t>0	111,5	1,613	1</a:t>
            </a:r>
          </a:p>
          <a:p>
            <a:r>
              <a:rPr lang="fr-FR" dirty="0"/>
              <a:t>0	111,6	2,154	1</a:t>
            </a:r>
          </a:p>
          <a:p>
            <a:r>
              <a:rPr lang="fr-FR" dirty="0"/>
              <a:t>0	111,7	2,691	1</a:t>
            </a:r>
          </a:p>
          <a:p>
            <a:r>
              <a:rPr lang="fr-FR" dirty="0"/>
              <a:t>0	111,8	3,13	1</a:t>
            </a:r>
          </a:p>
        </p:txBody>
      </p:sp>
      <p:pic>
        <p:nvPicPr>
          <p:cNvPr id="4" name="Picture 2" descr="V:\users\laporte\2011-06-08 09h21_30.jpg"/>
          <p:cNvPicPr>
            <a:picLocks noChangeAspect="1" noChangeArrowheads="1"/>
          </p:cNvPicPr>
          <p:nvPr/>
        </p:nvPicPr>
        <p:blipFill>
          <a:blip r:embed="rId2" cstate="print"/>
          <a:srcRect t="18649" b="18951"/>
          <a:stretch>
            <a:fillRect/>
          </a:stretch>
        </p:blipFill>
        <p:spPr bwMode="auto">
          <a:xfrm>
            <a:off x="251520" y="2204864"/>
            <a:ext cx="3212306" cy="290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3175794" y="610494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Alpha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355976" y="611015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Beta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372472" y="612556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Length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6156176" y="6093296"/>
            <a:ext cx="1584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Part </a:t>
            </a:r>
            <a:r>
              <a:rPr lang="fr-FR" dirty="0" err="1" smtClean="0"/>
              <a:t>number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7147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2262" y="10482"/>
            <a:ext cx="8229600" cy="898238"/>
          </a:xfrm>
        </p:spPr>
        <p:txBody>
          <a:bodyPr/>
          <a:lstStyle/>
          <a:p>
            <a:r>
              <a:rPr lang="fr-FR" dirty="0" smtClean="0"/>
              <a:t>IBL central ring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7" descr="V:\commun\Projets\ATLAS Upgrade\IBL\capture\2013_05_02_middle7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8735101" cy="535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121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laporte\Documents\2013_06_11_maillon_sy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0"/>
            <a:ext cx="4464496" cy="6794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cteur droit 4"/>
          <p:cNvCxnSpPr/>
          <p:nvPr/>
        </p:nvCxnSpPr>
        <p:spPr>
          <a:xfrm flipV="1">
            <a:off x="395536" y="2276872"/>
            <a:ext cx="7776864" cy="2664296"/>
          </a:xfrm>
          <a:prstGeom prst="line">
            <a:avLst/>
          </a:prstGeom>
          <a:ln w="12700" cmpd="sng"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2123728" y="2002737"/>
            <a:ext cx="4752528" cy="3370479"/>
          </a:xfrm>
          <a:prstGeom prst="line">
            <a:avLst/>
          </a:prstGeom>
          <a:ln w="12700" cmpd="sng"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4363245" y="116632"/>
            <a:ext cx="0" cy="6552728"/>
          </a:xfrm>
          <a:prstGeom prst="line">
            <a:avLst/>
          </a:prstGeom>
          <a:ln w="12700" cmpd="sng"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4363245" y="364556"/>
            <a:ext cx="1083484" cy="3208460"/>
          </a:xfrm>
          <a:prstGeom prst="line">
            <a:avLst/>
          </a:prstGeom>
          <a:ln w="12700" cmpd="sng"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295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laporte\Documents\2013_06_11_maillon_sym_fa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9518"/>
            <a:ext cx="6840760" cy="682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Connecteur droit 11"/>
          <p:cNvCxnSpPr/>
          <p:nvPr/>
        </p:nvCxnSpPr>
        <p:spPr>
          <a:xfrm>
            <a:off x="611560" y="3409950"/>
            <a:ext cx="8280920" cy="0"/>
          </a:xfrm>
          <a:prstGeom prst="line">
            <a:avLst/>
          </a:prstGeom>
          <a:ln w="12700" cmpd="sng"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4579269" y="260648"/>
            <a:ext cx="0" cy="6552728"/>
          </a:xfrm>
          <a:prstGeom prst="line">
            <a:avLst/>
          </a:prstGeom>
          <a:ln w="12700" cmpd="sng"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lipse 4"/>
          <p:cNvSpPr/>
          <p:nvPr/>
        </p:nvSpPr>
        <p:spPr>
          <a:xfrm>
            <a:off x="4507274" y="3337448"/>
            <a:ext cx="136747" cy="129206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3404632" y="3265934"/>
            <a:ext cx="111224" cy="1324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69" t="7599" r="18753" b="32270"/>
          <a:stretch/>
        </p:blipFill>
        <p:spPr bwMode="auto">
          <a:xfrm>
            <a:off x="2665742" y="1462124"/>
            <a:ext cx="3827054" cy="3872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Connecteur droit 15"/>
          <p:cNvCxnSpPr/>
          <p:nvPr/>
        </p:nvCxnSpPr>
        <p:spPr>
          <a:xfrm flipV="1">
            <a:off x="4716016" y="4005064"/>
            <a:ext cx="216024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flipV="1">
            <a:off x="4932040" y="3537012"/>
            <a:ext cx="346185" cy="45878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 flipV="1">
            <a:off x="5278225" y="3258035"/>
            <a:ext cx="216024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4748596" y="4067780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α</a:t>
            </a:r>
            <a:r>
              <a:rPr lang="fr-FR" dirty="0"/>
              <a:t>1l</a:t>
            </a:r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5084712" y="3682770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α</a:t>
            </a:r>
            <a:r>
              <a:rPr lang="fr-FR" dirty="0">
                <a:solidFill>
                  <a:srgbClr val="FF0000"/>
                </a:solidFill>
              </a:rPr>
              <a:t>1l</a:t>
            </a:r>
            <a:r>
              <a:rPr lang="fr-FR" dirty="0" smtClean="0">
                <a:solidFill>
                  <a:srgbClr val="FF0000"/>
                </a:solidFill>
              </a:rPr>
              <a:t>2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5301848" y="3313438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α</a:t>
            </a:r>
            <a:r>
              <a:rPr lang="fr-FR" dirty="0" smtClean="0"/>
              <a:t>1l3</a:t>
            </a:r>
            <a:endParaRPr lang="fr-FR" dirty="0"/>
          </a:p>
        </p:txBody>
      </p:sp>
      <p:sp>
        <p:nvSpPr>
          <p:cNvPr id="30" name="Ellipse 29"/>
          <p:cNvSpPr/>
          <p:nvPr/>
        </p:nvSpPr>
        <p:spPr>
          <a:xfrm>
            <a:off x="4541954" y="3370217"/>
            <a:ext cx="66693" cy="7250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2" name="Connecteur droit 31"/>
          <p:cNvCxnSpPr/>
          <p:nvPr/>
        </p:nvCxnSpPr>
        <p:spPr>
          <a:xfrm flipV="1">
            <a:off x="4575300" y="3867436"/>
            <a:ext cx="248728" cy="3286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 flipV="1">
            <a:off x="4824028" y="3537013"/>
            <a:ext cx="257293" cy="3304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 flipV="1">
            <a:off x="5103761" y="3221292"/>
            <a:ext cx="216024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4211960" y="3717032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α</a:t>
            </a:r>
            <a:r>
              <a:rPr lang="fr-FR" dirty="0" smtClean="0"/>
              <a:t>2l1</a:t>
            </a:r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4520129" y="3430377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α</a:t>
            </a:r>
            <a:r>
              <a:rPr lang="fr-FR" dirty="0" smtClean="0">
                <a:solidFill>
                  <a:srgbClr val="FF0000"/>
                </a:solidFill>
              </a:rPr>
              <a:t>2l2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4716016" y="3068960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α</a:t>
            </a:r>
            <a:r>
              <a:rPr lang="fr-FR" dirty="0"/>
              <a:t>2</a:t>
            </a:r>
            <a:r>
              <a:rPr lang="fr-FR" dirty="0" smtClean="0"/>
              <a:t>l3</a:t>
            </a:r>
            <a:endParaRPr lang="fr-FR" dirty="0"/>
          </a:p>
        </p:txBody>
      </p:sp>
      <p:cxnSp>
        <p:nvCxnSpPr>
          <p:cNvPr id="41" name="Connecteur droit 40"/>
          <p:cNvCxnSpPr/>
          <p:nvPr/>
        </p:nvCxnSpPr>
        <p:spPr>
          <a:xfrm flipV="1">
            <a:off x="5513437" y="2677679"/>
            <a:ext cx="391461" cy="5257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/>
          <p:cNvCxnSpPr/>
          <p:nvPr/>
        </p:nvCxnSpPr>
        <p:spPr>
          <a:xfrm flipV="1">
            <a:off x="5408561" y="2564904"/>
            <a:ext cx="354237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Arc 43"/>
          <p:cNvSpPr/>
          <p:nvPr/>
        </p:nvSpPr>
        <p:spPr>
          <a:xfrm>
            <a:off x="5459357" y="2677679"/>
            <a:ext cx="408787" cy="319273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ZoneTexte 45"/>
          <p:cNvSpPr txBox="1"/>
          <p:nvPr/>
        </p:nvSpPr>
        <p:spPr>
          <a:xfrm>
            <a:off x="5652120" y="2348880"/>
            <a:ext cx="786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Step</a:t>
            </a:r>
            <a:r>
              <a:rPr lang="fr-FR" dirty="0" smtClean="0"/>
              <a:t> </a:t>
            </a:r>
            <a:r>
              <a:rPr lang="el-GR" dirty="0" smtClean="0"/>
              <a:t>α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2128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7.40741E-7 L 0.23593 -0.406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88" y="-20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29" grpId="0"/>
      <p:bldP spid="30" grpId="0" animBg="1"/>
      <p:bldP spid="35" grpId="0"/>
      <p:bldP spid="36" grpId="0"/>
      <p:bldP spid="37" grpId="0"/>
      <p:bldP spid="44" grpId="0" animBg="1"/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3608" y="-15486"/>
            <a:ext cx="8100392" cy="1143000"/>
          </a:xfrm>
        </p:spPr>
        <p:txBody>
          <a:bodyPr/>
          <a:lstStyle/>
          <a:p>
            <a:r>
              <a:rPr lang="fr-FR" dirty="0" smtClean="0"/>
              <a:t>CAD comparaison </a:t>
            </a:r>
            <a:r>
              <a:rPr lang="fr-FR" dirty="0" err="1" smtClean="0"/>
              <a:t>example</a:t>
            </a:r>
            <a:r>
              <a:rPr lang="fr-FR" dirty="0" err="1"/>
              <a:t>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196752"/>
            <a:ext cx="8229600" cy="5472608"/>
          </a:xfrm>
        </p:spPr>
        <p:txBody>
          <a:bodyPr>
            <a:normAutofit/>
          </a:bodyPr>
          <a:lstStyle/>
          <a:p>
            <a:r>
              <a:rPr lang="fr-FR" dirty="0" smtClean="0"/>
              <a:t>Central ring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linksym</a:t>
            </a:r>
            <a:r>
              <a:rPr lang="fr-FR" dirty="0" smtClean="0"/>
              <a:t> :</a:t>
            </a:r>
          </a:p>
          <a:p>
            <a:pPr lvl="1"/>
            <a:r>
              <a:rPr lang="fr-FR" dirty="0" err="1" smtClean="0"/>
              <a:t>Material</a:t>
            </a:r>
            <a:r>
              <a:rPr lang="fr-FR" dirty="0" smtClean="0"/>
              <a:t> : </a:t>
            </a:r>
          </a:p>
          <a:p>
            <a:pPr lvl="2"/>
            <a:r>
              <a:rPr lang="fr-FR" dirty="0" smtClean="0"/>
              <a:t>Link : PEEK CF (PEEK </a:t>
            </a:r>
            <a:r>
              <a:rPr lang="fr-FR" dirty="0" err="1" smtClean="0"/>
              <a:t>with</a:t>
            </a:r>
            <a:r>
              <a:rPr lang="fr-FR" dirty="0" smtClean="0"/>
              <a:t> carbone) </a:t>
            </a:r>
            <a:r>
              <a:rPr lang="fr-FR" i="1" dirty="0" smtClean="0"/>
              <a:t>(</a:t>
            </a:r>
            <a:r>
              <a:rPr lang="fr-FR" i="1" dirty="0" err="1"/>
              <a:t>Polyetheretherketone</a:t>
            </a:r>
            <a:r>
              <a:rPr lang="fr-FR" i="1" dirty="0" smtClean="0"/>
              <a:t>)</a:t>
            </a:r>
            <a:endParaRPr lang="fr-FR" dirty="0" smtClean="0"/>
          </a:p>
          <a:p>
            <a:pPr lvl="2"/>
            <a:r>
              <a:rPr lang="fr-FR" dirty="0" smtClean="0"/>
              <a:t>Axis : </a:t>
            </a:r>
            <a:r>
              <a:rPr lang="fr-FR" dirty="0" err="1" smtClean="0"/>
              <a:t>Titanium</a:t>
            </a:r>
            <a:endParaRPr lang="fr-FR" dirty="0"/>
          </a:p>
          <a:p>
            <a:pPr lvl="2"/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706" y="3573016"/>
            <a:ext cx="3046468" cy="3038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Users\laporte\Documents\2013_06_11_maillon_sy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206356"/>
            <a:ext cx="2735892" cy="4163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005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577</TotalTime>
  <Words>493</Words>
  <Application>Microsoft Office PowerPoint</Application>
  <PresentationFormat>Affichage à l'écran (4:3)</PresentationFormat>
  <Paragraphs>167</Paragraphs>
  <Slides>28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29" baseType="lpstr">
      <vt:lpstr>Thème Office</vt:lpstr>
      <vt:lpstr>Material evaluation</vt:lpstr>
      <vt:lpstr>Abstract</vt:lpstr>
      <vt:lpstr>Tools</vt:lpstr>
      <vt:lpstr>Parameters</vt:lpstr>
      <vt:lpstr>File results</vt:lpstr>
      <vt:lpstr>IBL central ring</vt:lpstr>
      <vt:lpstr>Présentation PowerPoint</vt:lpstr>
      <vt:lpstr>Présentation PowerPoint</vt:lpstr>
      <vt:lpstr>CAD comparaison examples</vt:lpstr>
      <vt:lpstr>CAD comparaison</vt:lpstr>
      <vt:lpstr>CAD comparaison</vt:lpstr>
      <vt:lpstr>Results</vt:lpstr>
      <vt:lpstr>Results</vt:lpstr>
      <vt:lpstr>Results</vt:lpstr>
      <vt:lpstr>Results</vt:lpstr>
      <vt:lpstr>Results</vt:lpstr>
      <vt:lpstr>Présentation PowerPoint</vt:lpstr>
      <vt:lpstr>Data information :</vt:lpstr>
      <vt:lpstr>Another use</vt:lpstr>
      <vt:lpstr>Example : sensor position</vt:lpstr>
      <vt:lpstr>Alpha </vt:lpstr>
      <vt:lpstr>Beta</vt:lpstr>
      <vt:lpstr>Conclusion</vt:lpstr>
      <vt:lpstr>Backup</vt:lpstr>
      <vt:lpstr>Présentation PowerPoint</vt:lpstr>
      <vt:lpstr>Présentation PowerPoint</vt:lpstr>
      <vt:lpstr>Barrel calorimeter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Didier Laporte</dc:creator>
  <cp:lastModifiedBy>Didier Laporte</cp:lastModifiedBy>
  <cp:revision>57</cp:revision>
  <dcterms:created xsi:type="dcterms:W3CDTF">2013-06-07T14:35:15Z</dcterms:created>
  <dcterms:modified xsi:type="dcterms:W3CDTF">2013-06-21T12:06:56Z</dcterms:modified>
</cp:coreProperties>
</file>