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41"/>
  </p:notesMasterIdLst>
  <p:handoutMasterIdLst>
    <p:handoutMasterId r:id="rId42"/>
  </p:handoutMasterIdLst>
  <p:sldIdLst>
    <p:sldId id="256" r:id="rId2"/>
    <p:sldId id="741" r:id="rId3"/>
    <p:sldId id="730" r:id="rId4"/>
    <p:sldId id="728" r:id="rId5"/>
    <p:sldId id="745" r:id="rId6"/>
    <p:sldId id="755" r:id="rId7"/>
    <p:sldId id="777" r:id="rId8"/>
    <p:sldId id="756" r:id="rId9"/>
    <p:sldId id="747" r:id="rId10"/>
    <p:sldId id="758" r:id="rId11"/>
    <p:sldId id="759" r:id="rId12"/>
    <p:sldId id="752" r:id="rId13"/>
    <p:sldId id="753" r:id="rId14"/>
    <p:sldId id="778" r:id="rId15"/>
    <p:sldId id="734" r:id="rId16"/>
    <p:sldId id="736" r:id="rId17"/>
    <p:sldId id="721" r:id="rId18"/>
    <p:sldId id="760" r:id="rId19"/>
    <p:sldId id="763" r:id="rId20"/>
    <p:sldId id="780" r:id="rId21"/>
    <p:sldId id="781" r:id="rId22"/>
    <p:sldId id="776" r:id="rId23"/>
    <p:sldId id="762" r:id="rId24"/>
    <p:sldId id="761" r:id="rId25"/>
    <p:sldId id="764" r:id="rId26"/>
    <p:sldId id="765" r:id="rId27"/>
    <p:sldId id="766" r:id="rId28"/>
    <p:sldId id="767" r:id="rId29"/>
    <p:sldId id="768" r:id="rId30"/>
    <p:sldId id="769" r:id="rId31"/>
    <p:sldId id="770" r:id="rId32"/>
    <p:sldId id="773" r:id="rId33"/>
    <p:sldId id="774" r:id="rId34"/>
    <p:sldId id="702" r:id="rId35"/>
    <p:sldId id="727" r:id="rId36"/>
    <p:sldId id="742" r:id="rId37"/>
    <p:sldId id="743" r:id="rId38"/>
    <p:sldId id="771" r:id="rId39"/>
    <p:sldId id="772" r:id="rId40"/>
  </p:sldIdLst>
  <p:sldSz cx="9144000" cy="6858000" type="screen4x3"/>
  <p:notesSz cx="6669088" cy="9775825"/>
  <p:defaultTextStyle>
    <a:defPPr>
      <a:defRPr lang="en-US"/>
    </a:defPPr>
    <a:lvl1pPr algn="l" rtl="0" fontAlgn="base">
      <a:spcBef>
        <a:spcPct val="0"/>
      </a:spcBef>
      <a:spcAft>
        <a:spcPct val="0"/>
      </a:spcAft>
      <a:defRPr sz="2000" i="1" kern="1200">
        <a:solidFill>
          <a:srgbClr val="7979FF"/>
        </a:solidFill>
        <a:latin typeface="Calibri" pitchFamily="34" charset="0"/>
        <a:ea typeface="+mn-ea"/>
        <a:cs typeface="Arial" charset="0"/>
      </a:defRPr>
    </a:lvl1pPr>
    <a:lvl2pPr marL="457200" algn="l" rtl="0" fontAlgn="base">
      <a:spcBef>
        <a:spcPct val="0"/>
      </a:spcBef>
      <a:spcAft>
        <a:spcPct val="0"/>
      </a:spcAft>
      <a:defRPr sz="2000" i="1" kern="1200">
        <a:solidFill>
          <a:srgbClr val="7979FF"/>
        </a:solidFill>
        <a:latin typeface="Calibri" pitchFamily="34" charset="0"/>
        <a:ea typeface="+mn-ea"/>
        <a:cs typeface="Arial" charset="0"/>
      </a:defRPr>
    </a:lvl2pPr>
    <a:lvl3pPr marL="914400" algn="l" rtl="0" fontAlgn="base">
      <a:spcBef>
        <a:spcPct val="0"/>
      </a:spcBef>
      <a:spcAft>
        <a:spcPct val="0"/>
      </a:spcAft>
      <a:defRPr sz="2000" i="1" kern="1200">
        <a:solidFill>
          <a:srgbClr val="7979FF"/>
        </a:solidFill>
        <a:latin typeface="Calibri" pitchFamily="34" charset="0"/>
        <a:ea typeface="+mn-ea"/>
        <a:cs typeface="Arial" charset="0"/>
      </a:defRPr>
    </a:lvl3pPr>
    <a:lvl4pPr marL="1371600" algn="l" rtl="0" fontAlgn="base">
      <a:spcBef>
        <a:spcPct val="0"/>
      </a:spcBef>
      <a:spcAft>
        <a:spcPct val="0"/>
      </a:spcAft>
      <a:defRPr sz="2000" i="1" kern="1200">
        <a:solidFill>
          <a:srgbClr val="7979FF"/>
        </a:solidFill>
        <a:latin typeface="Calibri" pitchFamily="34" charset="0"/>
        <a:ea typeface="+mn-ea"/>
        <a:cs typeface="Arial" charset="0"/>
      </a:defRPr>
    </a:lvl4pPr>
    <a:lvl5pPr marL="1828800" algn="l" rtl="0" fontAlgn="base">
      <a:spcBef>
        <a:spcPct val="0"/>
      </a:spcBef>
      <a:spcAft>
        <a:spcPct val="0"/>
      </a:spcAft>
      <a:defRPr sz="2000" i="1" kern="1200">
        <a:solidFill>
          <a:srgbClr val="7979FF"/>
        </a:solidFill>
        <a:latin typeface="Calibri" pitchFamily="34" charset="0"/>
        <a:ea typeface="+mn-ea"/>
        <a:cs typeface="Arial" charset="0"/>
      </a:defRPr>
    </a:lvl5pPr>
    <a:lvl6pPr marL="2286000" algn="l" defTabSz="914400" rtl="0" eaLnBrk="1" latinLnBrk="0" hangingPunct="1">
      <a:defRPr sz="2000" i="1" kern="1200">
        <a:solidFill>
          <a:srgbClr val="7979FF"/>
        </a:solidFill>
        <a:latin typeface="Calibri" pitchFamily="34" charset="0"/>
        <a:ea typeface="+mn-ea"/>
        <a:cs typeface="Arial" charset="0"/>
      </a:defRPr>
    </a:lvl6pPr>
    <a:lvl7pPr marL="2743200" algn="l" defTabSz="914400" rtl="0" eaLnBrk="1" latinLnBrk="0" hangingPunct="1">
      <a:defRPr sz="2000" i="1" kern="1200">
        <a:solidFill>
          <a:srgbClr val="7979FF"/>
        </a:solidFill>
        <a:latin typeface="Calibri" pitchFamily="34" charset="0"/>
        <a:ea typeface="+mn-ea"/>
        <a:cs typeface="Arial" charset="0"/>
      </a:defRPr>
    </a:lvl7pPr>
    <a:lvl8pPr marL="3200400" algn="l" defTabSz="914400" rtl="0" eaLnBrk="1" latinLnBrk="0" hangingPunct="1">
      <a:defRPr sz="2000" i="1" kern="1200">
        <a:solidFill>
          <a:srgbClr val="7979FF"/>
        </a:solidFill>
        <a:latin typeface="Calibri" pitchFamily="34" charset="0"/>
        <a:ea typeface="+mn-ea"/>
        <a:cs typeface="Arial" charset="0"/>
      </a:defRPr>
    </a:lvl8pPr>
    <a:lvl9pPr marL="3657600" algn="l" defTabSz="914400" rtl="0" eaLnBrk="1" latinLnBrk="0" hangingPunct="1">
      <a:defRPr sz="2000" i="1" kern="1200">
        <a:solidFill>
          <a:srgbClr val="7979FF"/>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1BEB"/>
    <a:srgbClr val="F34313"/>
    <a:srgbClr val="7979FF"/>
    <a:srgbClr val="00FF00"/>
    <a:srgbClr val="AFAFFF"/>
    <a:srgbClr val="DBD9E7"/>
    <a:srgbClr val="66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93" autoAdjust="0"/>
    <p:restoredTop sz="86378" autoAdjust="0"/>
  </p:normalViewPr>
  <p:slideViewPr>
    <p:cSldViewPr>
      <p:cViewPr varScale="1">
        <p:scale>
          <a:sx n="92" d="100"/>
          <a:sy n="92" d="100"/>
        </p:scale>
        <p:origin x="-264" y="-90"/>
      </p:cViewPr>
      <p:guideLst>
        <p:guide orient="horz" pos="2160"/>
        <p:guide pos="2880"/>
      </p:guideLst>
    </p:cSldViewPr>
  </p:slideViewPr>
  <p:outlineViewPr>
    <p:cViewPr>
      <p:scale>
        <a:sx n="33" d="100"/>
        <a:sy n="33" d="100"/>
      </p:scale>
      <p:origin x="0" y="4674"/>
    </p:cViewPr>
  </p:outlineViewPr>
  <p:notesTextViewPr>
    <p:cViewPr>
      <p:scale>
        <a:sx n="100" d="100"/>
        <a:sy n="100" d="100"/>
      </p:scale>
      <p:origin x="0" y="0"/>
    </p:cViewPr>
  </p:notesTextViewPr>
  <p:sorterViewPr>
    <p:cViewPr>
      <p:scale>
        <a:sx n="79" d="100"/>
        <a:sy n="79" d="100"/>
      </p:scale>
      <p:origin x="0" y="0"/>
    </p:cViewPr>
  </p:sorterViewPr>
  <p:notesViewPr>
    <p:cSldViewPr>
      <p:cViewPr varScale="1">
        <p:scale>
          <a:sx n="60" d="100"/>
          <a:sy n="60" d="100"/>
        </p:scale>
        <p:origin x="-1764" y="-90"/>
      </p:cViewPr>
      <p:guideLst>
        <p:guide orient="horz" pos="3079"/>
        <p:guide pos="210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890838"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1507" name="Rectangle 3"/>
          <p:cNvSpPr>
            <a:spLocks noGrp="1" noChangeArrowheads="1"/>
          </p:cNvSpPr>
          <p:nvPr>
            <p:ph type="dt" sz="quarter" idx="1"/>
          </p:nvPr>
        </p:nvSpPr>
        <p:spPr bwMode="auto">
          <a:xfrm>
            <a:off x="3778250" y="0"/>
            <a:ext cx="2889250"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1508" name="Rectangle 4"/>
          <p:cNvSpPr>
            <a:spLocks noGrp="1" noChangeArrowheads="1"/>
          </p:cNvSpPr>
          <p:nvPr>
            <p:ph type="ftr" sz="quarter" idx="2"/>
          </p:nvPr>
        </p:nvSpPr>
        <p:spPr bwMode="auto">
          <a:xfrm>
            <a:off x="0" y="9285288"/>
            <a:ext cx="2890838"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1509" name="Rectangle 5"/>
          <p:cNvSpPr>
            <a:spLocks noGrp="1" noChangeArrowheads="1"/>
          </p:cNvSpPr>
          <p:nvPr>
            <p:ph type="sldNum" sz="quarter" idx="3"/>
          </p:nvPr>
        </p:nvSpPr>
        <p:spPr bwMode="auto">
          <a:xfrm>
            <a:off x="3778250" y="9285288"/>
            <a:ext cx="2889250"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fld id="{3C358AED-9BBE-408C-BD43-D09A559965FF}" type="slidenum">
              <a:rPr lang="en-US"/>
              <a:pPr>
                <a:defRPr/>
              </a:pPr>
              <a:t>‹#›</a:t>
            </a:fld>
            <a:endParaRPr lang="en-US"/>
          </a:p>
        </p:txBody>
      </p:sp>
    </p:spTree>
    <p:extLst>
      <p:ext uri="{BB962C8B-B14F-4D97-AF65-F5344CB8AC3E}">
        <p14:creationId xmlns:p14="http://schemas.microsoft.com/office/powerpoint/2010/main" val="1564651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890838"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6147" name="Rectangle 3"/>
          <p:cNvSpPr>
            <a:spLocks noGrp="1" noChangeArrowheads="1"/>
          </p:cNvSpPr>
          <p:nvPr>
            <p:ph type="dt" idx="1"/>
          </p:nvPr>
        </p:nvSpPr>
        <p:spPr bwMode="auto">
          <a:xfrm>
            <a:off x="3778250" y="0"/>
            <a:ext cx="2889250"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890588" y="733425"/>
            <a:ext cx="4887912" cy="3665538"/>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66750" y="4643438"/>
            <a:ext cx="5335588" cy="4398962"/>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p>
            <a:pPr lvl="0"/>
            <a:r>
              <a:rPr lang="en-US" noProof="0" smtClean="0"/>
              <a:t>Haga clic para modificar el estilo de texto del patrón</a:t>
            </a:r>
          </a:p>
          <a:p>
            <a:pPr lvl="1"/>
            <a:r>
              <a:rPr lang="en-US" noProof="0" smtClean="0"/>
              <a:t>Segundo nivel</a:t>
            </a:r>
          </a:p>
          <a:p>
            <a:pPr lvl="2"/>
            <a:r>
              <a:rPr lang="en-US" noProof="0" smtClean="0"/>
              <a:t>Tercer nivel</a:t>
            </a:r>
          </a:p>
          <a:p>
            <a:pPr lvl="3"/>
            <a:r>
              <a:rPr lang="en-US" noProof="0" smtClean="0"/>
              <a:t>Cuarto nivel</a:t>
            </a:r>
          </a:p>
          <a:p>
            <a:pPr lvl="4"/>
            <a:r>
              <a:rPr lang="en-US" noProof="0" smtClean="0"/>
              <a:t>Quinto nivel</a:t>
            </a:r>
          </a:p>
        </p:txBody>
      </p:sp>
      <p:sp>
        <p:nvSpPr>
          <p:cNvPr id="6150" name="Rectangle 6"/>
          <p:cNvSpPr>
            <a:spLocks noGrp="1" noChangeArrowheads="1"/>
          </p:cNvSpPr>
          <p:nvPr>
            <p:ph type="ftr" sz="quarter" idx="4"/>
          </p:nvPr>
        </p:nvSpPr>
        <p:spPr bwMode="auto">
          <a:xfrm>
            <a:off x="0" y="9285288"/>
            <a:ext cx="2890838"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6151" name="Rectangle 7"/>
          <p:cNvSpPr>
            <a:spLocks noGrp="1" noChangeArrowheads="1"/>
          </p:cNvSpPr>
          <p:nvPr>
            <p:ph type="sldNum" sz="quarter" idx="5"/>
          </p:nvPr>
        </p:nvSpPr>
        <p:spPr bwMode="auto">
          <a:xfrm>
            <a:off x="3778250" y="9285288"/>
            <a:ext cx="2889250"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fld id="{1E44C185-8ADA-4BBC-8D95-D8E4E592272A}" type="slidenum">
              <a:rPr lang="en-US"/>
              <a:pPr>
                <a:defRPr/>
              </a:pPr>
              <a:t>‹#›</a:t>
            </a:fld>
            <a:endParaRPr lang="en-US"/>
          </a:p>
        </p:txBody>
      </p:sp>
    </p:spTree>
    <p:extLst>
      <p:ext uri="{BB962C8B-B14F-4D97-AF65-F5344CB8AC3E}">
        <p14:creationId xmlns:p14="http://schemas.microsoft.com/office/powerpoint/2010/main" val="4180945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F3FC0E5C-7771-4516-8C46-5FB44ED3ADBC}" type="slidenum">
              <a:rPr lang="en-US" smtClean="0">
                <a:cs typeface="Arial" charset="0"/>
              </a:rPr>
              <a:pPr/>
              <a:t>1</a:t>
            </a:fld>
            <a:endParaRPr lang="en-US" smtClean="0">
              <a:cs typeface="Arial"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s-ES_tradnl"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Small</a:t>
            </a:r>
            <a:r>
              <a:rPr lang="es-ES" baseline="0" dirty="0" smtClean="0"/>
              <a:t> </a:t>
            </a:r>
            <a:r>
              <a:rPr lang="es-ES" baseline="0" dirty="0" err="1" smtClean="0"/>
              <a:t>sensitivity</a:t>
            </a:r>
            <a:r>
              <a:rPr lang="es-ES" baseline="0" dirty="0" smtClean="0"/>
              <a:t>, idea </a:t>
            </a:r>
            <a:r>
              <a:rPr lang="es-ES" baseline="0" dirty="0" err="1" smtClean="0"/>
              <a:t>to</a:t>
            </a:r>
            <a:r>
              <a:rPr lang="es-ES" baseline="0" dirty="0" smtClean="0"/>
              <a:t> </a:t>
            </a:r>
            <a:r>
              <a:rPr lang="es-ES" baseline="0" dirty="0" err="1" smtClean="0"/>
              <a:t>carry</a:t>
            </a:r>
            <a:r>
              <a:rPr lang="es-ES" baseline="0" dirty="0" smtClean="0"/>
              <a:t> </a:t>
            </a:r>
            <a:r>
              <a:rPr lang="es-ES" baseline="0" dirty="0" err="1" smtClean="0"/>
              <a:t>out</a:t>
            </a:r>
            <a:r>
              <a:rPr lang="es-ES" baseline="0" dirty="0" smtClean="0"/>
              <a:t> a pre-</a:t>
            </a:r>
            <a:r>
              <a:rPr lang="es-ES" baseline="0" dirty="0" err="1" smtClean="0"/>
              <a:t>burning</a:t>
            </a:r>
            <a:r>
              <a:rPr lang="es-ES" baseline="0" dirty="0" smtClean="0"/>
              <a:t> </a:t>
            </a:r>
            <a:endParaRPr lang="es-ES_tradnl"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13</a:t>
            </a:fld>
            <a:endParaRPr lang="en-US"/>
          </a:p>
        </p:txBody>
      </p:sp>
    </p:spTree>
    <p:extLst>
      <p:ext uri="{BB962C8B-B14F-4D97-AF65-F5344CB8AC3E}">
        <p14:creationId xmlns:p14="http://schemas.microsoft.com/office/powerpoint/2010/main" val="833933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Overall</a:t>
            </a:r>
            <a:r>
              <a:rPr lang="es-ES" baseline="0" dirty="0" smtClean="0"/>
              <a:t> </a:t>
            </a:r>
            <a:r>
              <a:rPr lang="es-ES" baseline="0" dirty="0" err="1" smtClean="0"/>
              <a:t>geometry</a:t>
            </a:r>
            <a:r>
              <a:rPr lang="es-ES" baseline="0" dirty="0" smtClean="0"/>
              <a:t> and </a:t>
            </a:r>
            <a:r>
              <a:rPr lang="es-ES" baseline="0" dirty="0" err="1" smtClean="0"/>
              <a:t>technology</a:t>
            </a:r>
            <a:endParaRPr lang="es-ES" baseline="0" dirty="0" smtClean="0"/>
          </a:p>
          <a:p>
            <a:r>
              <a:rPr lang="es-ES" baseline="0" dirty="0" err="1" smtClean="0"/>
              <a:t>Independent</a:t>
            </a:r>
            <a:r>
              <a:rPr lang="es-ES" baseline="0" dirty="0" smtClean="0"/>
              <a:t> </a:t>
            </a:r>
            <a:r>
              <a:rPr lang="es-ES" baseline="0" dirty="0" err="1" smtClean="0"/>
              <a:t>support</a:t>
            </a:r>
            <a:r>
              <a:rPr lang="es-ES" baseline="0" dirty="0" smtClean="0"/>
              <a:t> </a:t>
            </a:r>
          </a:p>
          <a:p>
            <a:r>
              <a:rPr lang="es-ES" baseline="0" dirty="0" smtClean="0"/>
              <a:t>Central </a:t>
            </a:r>
            <a:r>
              <a:rPr lang="es-ES" baseline="0" dirty="0" err="1" smtClean="0"/>
              <a:t>drift</a:t>
            </a:r>
            <a:r>
              <a:rPr lang="es-ES" baseline="0" dirty="0" smtClean="0"/>
              <a:t> </a:t>
            </a:r>
            <a:r>
              <a:rPr lang="es-ES" baseline="0" dirty="0" err="1" smtClean="0"/>
              <a:t>chamber</a:t>
            </a:r>
            <a:endParaRPr lang="es-ES" baseline="0" dirty="0" smtClean="0"/>
          </a:p>
          <a:p>
            <a:r>
              <a:rPr lang="es-ES" baseline="0" dirty="0" err="1" smtClean="0"/>
              <a:t>Thermal</a:t>
            </a:r>
            <a:r>
              <a:rPr lang="es-ES" baseline="0" dirty="0" smtClean="0"/>
              <a:t> </a:t>
            </a:r>
            <a:r>
              <a:rPr lang="es-ES" baseline="0" dirty="0" err="1" smtClean="0"/>
              <a:t>envelope</a:t>
            </a:r>
            <a:endParaRPr lang="es-ES" baseline="0" dirty="0" smtClean="0"/>
          </a:p>
          <a:p>
            <a:r>
              <a:rPr lang="es-ES" baseline="0" dirty="0" smtClean="0"/>
              <a:t>SVD </a:t>
            </a:r>
            <a:r>
              <a:rPr lang="es-ES" baseline="0" dirty="0" err="1" smtClean="0"/>
              <a:t>sensors</a:t>
            </a:r>
            <a:r>
              <a:rPr lang="es-ES" baseline="0" dirty="0" smtClean="0"/>
              <a:t>, </a:t>
            </a:r>
            <a:r>
              <a:rPr lang="es-ES" baseline="0" dirty="0" err="1" smtClean="0"/>
              <a:t>origami</a:t>
            </a:r>
            <a:r>
              <a:rPr lang="es-ES" baseline="0" dirty="0" smtClean="0"/>
              <a:t> </a:t>
            </a:r>
            <a:r>
              <a:rPr lang="es-ES" baseline="0" dirty="0" err="1" smtClean="0"/>
              <a:t>sensors</a:t>
            </a:r>
            <a:r>
              <a:rPr lang="es-ES" baseline="0" dirty="0" smtClean="0"/>
              <a:t> </a:t>
            </a:r>
            <a:r>
              <a:rPr lang="es-ES" baseline="0" dirty="0" err="1" smtClean="0"/>
              <a:t>Supported</a:t>
            </a:r>
            <a:r>
              <a:rPr lang="es-ES" baseline="0" dirty="0" smtClean="0"/>
              <a:t> </a:t>
            </a:r>
            <a:r>
              <a:rPr lang="es-ES" baseline="0" dirty="0" err="1" smtClean="0"/>
              <a:t>by</a:t>
            </a:r>
            <a:r>
              <a:rPr lang="es-ES" baseline="0" dirty="0" smtClean="0"/>
              <a:t> </a:t>
            </a:r>
            <a:r>
              <a:rPr lang="es-ES" baseline="0" dirty="0" err="1" smtClean="0"/>
              <a:t>rips</a:t>
            </a:r>
            <a:r>
              <a:rPr lang="es-ES" baseline="0" dirty="0" smtClean="0"/>
              <a:t>, and </a:t>
            </a:r>
            <a:r>
              <a:rPr lang="es-ES" baseline="0" dirty="0" err="1" smtClean="0"/>
              <a:t>endrings</a:t>
            </a:r>
            <a:r>
              <a:rPr lang="es-ES" baseline="0" dirty="0" smtClean="0"/>
              <a:t>.</a:t>
            </a:r>
          </a:p>
          <a:p>
            <a:endParaRPr lang="es-ES" baseline="0" dirty="0" smtClean="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Foto PXD especifica</a:t>
            </a:r>
          </a:p>
          <a:p>
            <a:r>
              <a:rPr lang="es-ES" baseline="0" dirty="0" err="1" smtClean="0"/>
              <a:t>Cooling</a:t>
            </a:r>
            <a:r>
              <a:rPr lang="es-ES" baseline="0" dirty="0" smtClean="0"/>
              <a:t> PXD (Co2 </a:t>
            </a:r>
            <a:r>
              <a:rPr lang="es-ES" baseline="0" dirty="0" err="1" smtClean="0"/>
              <a:t>cooling</a:t>
            </a:r>
            <a:r>
              <a:rPr lang="es-ES" baseline="0" dirty="0" smtClean="0"/>
              <a:t>, </a:t>
            </a:r>
            <a:r>
              <a:rPr lang="es-ES" baseline="0" dirty="0" err="1" smtClean="0"/>
              <a:t>beampipe</a:t>
            </a:r>
            <a:r>
              <a:rPr lang="es-ES" baseline="0" dirty="0" smtClean="0"/>
              <a:t>, </a:t>
            </a:r>
            <a:r>
              <a:rPr lang="es-ES" baseline="0" dirty="0" err="1" smtClean="0"/>
              <a:t>blowing</a:t>
            </a:r>
            <a:r>
              <a:rPr lang="es-ES" baseline="0" dirty="0" smtClean="0"/>
              <a:t> air)</a:t>
            </a:r>
          </a:p>
          <a:p>
            <a:r>
              <a:rPr lang="es-ES" baseline="0" dirty="0" err="1" smtClean="0"/>
              <a:t>Support</a:t>
            </a:r>
            <a:r>
              <a:rPr lang="es-ES" baseline="0" dirty="0" smtClean="0"/>
              <a:t> </a:t>
            </a:r>
            <a:r>
              <a:rPr lang="es-ES" baseline="0" dirty="0" err="1" smtClean="0"/>
              <a:t>on</a:t>
            </a:r>
            <a:r>
              <a:rPr lang="es-ES" baseline="0" dirty="0" smtClean="0"/>
              <a:t> </a:t>
            </a:r>
            <a:r>
              <a:rPr lang="es-ES" baseline="0" dirty="0" err="1" smtClean="0"/>
              <a:t>beampipe</a:t>
            </a:r>
            <a:endParaRPr lang="es-ES" baseline="0" dirty="0" smtClean="0"/>
          </a:p>
          <a:p>
            <a:r>
              <a:rPr lang="es-ES" baseline="0" dirty="0" smtClean="0"/>
              <a:t>Air </a:t>
            </a:r>
            <a:r>
              <a:rPr lang="es-ES" baseline="0" dirty="0" err="1" smtClean="0"/>
              <a:t>cooling</a:t>
            </a:r>
            <a:endParaRPr lang="es-ES" baseline="0" dirty="0" smtClean="0"/>
          </a:p>
          <a:p>
            <a:r>
              <a:rPr lang="es-ES" baseline="0" dirty="0" smtClean="0"/>
              <a:t>Para el </a:t>
            </a:r>
            <a:r>
              <a:rPr lang="es-ES" baseline="0" dirty="0" err="1" smtClean="0"/>
              <a:t>SVd</a:t>
            </a:r>
            <a:r>
              <a:rPr lang="es-ES" baseline="0" dirty="0" smtClean="0"/>
              <a:t> lo mismo. </a:t>
            </a:r>
          </a:p>
          <a:p>
            <a:r>
              <a:rPr lang="es-ES" baseline="0" dirty="0" smtClean="0"/>
              <a:t>In </a:t>
            </a:r>
            <a:r>
              <a:rPr lang="es-ES" baseline="0" dirty="0" err="1" smtClean="0"/>
              <a:t>consequience</a:t>
            </a:r>
            <a:r>
              <a:rPr lang="es-ES" baseline="0" dirty="0" smtClean="0"/>
              <a:t> </a:t>
            </a:r>
            <a:r>
              <a:rPr lang="es-ES" baseline="0" dirty="0" err="1" smtClean="0"/>
              <a:t>thermal</a:t>
            </a:r>
            <a:r>
              <a:rPr lang="es-ES" baseline="0" dirty="0" smtClean="0"/>
              <a:t> </a:t>
            </a:r>
            <a:r>
              <a:rPr lang="es-ES" baseline="0" dirty="0" err="1" smtClean="0"/>
              <a:t>gradients</a:t>
            </a:r>
            <a:r>
              <a:rPr lang="es-ES" baseline="0" dirty="0" smtClean="0"/>
              <a:t>, </a:t>
            </a:r>
            <a:r>
              <a:rPr lang="es-ES" baseline="0" dirty="0" err="1" smtClean="0"/>
              <a:t>vibrations</a:t>
            </a:r>
            <a:r>
              <a:rPr lang="es-ES" baseline="0" dirty="0" smtClean="0"/>
              <a:t>…..</a:t>
            </a:r>
          </a:p>
          <a:p>
            <a:endParaRPr lang="es-ES" baseline="0" dirty="0" smtClean="0"/>
          </a:p>
          <a:p>
            <a:endParaRPr lang="es-ES" baseline="0" dirty="0" smtClean="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1" eaLnBrk="1" hangingPunct="1">
              <a:lnSpc>
                <a:spcPct val="90000"/>
              </a:lnSpc>
            </a:pPr>
            <a:r>
              <a:rPr lang="en-US" sz="2400" dirty="0" smtClean="0"/>
              <a:t>L shape, combinable</a:t>
            </a:r>
            <a:r>
              <a:rPr lang="en-US" sz="2400" baseline="0" dirty="0" smtClean="0"/>
              <a:t> con la anterior. </a:t>
            </a:r>
            <a:r>
              <a:rPr lang="en-US" sz="2400" dirty="0" smtClean="0"/>
              <a:t> Solo L-shape</a:t>
            </a:r>
          </a:p>
          <a:p>
            <a:pPr lvl="1" eaLnBrk="1" hangingPunct="1">
              <a:lnSpc>
                <a:spcPct val="90000"/>
              </a:lnSpc>
            </a:pPr>
            <a:endParaRPr lang="en-US" sz="2400" dirty="0" smtClean="0"/>
          </a:p>
          <a:p>
            <a:pPr lvl="1" eaLnBrk="1" hangingPunct="1">
              <a:lnSpc>
                <a:spcPct val="90000"/>
              </a:lnSpc>
            </a:pPr>
            <a:r>
              <a:rPr lang="en-US" sz="2400" dirty="0" smtClean="0"/>
              <a:t>Relative PXD-SVD radial positioning. Using displacement – strain transducers ( Omega and L-shape) we will be able to measure online, radial relative displacements between PXD and SVD. This is a degree of freedom of the detector (PXD and SVD are mechanically independent)  to which software alignment is blind</a:t>
            </a:r>
          </a:p>
          <a:p>
            <a:pPr lvl="1" eaLnBrk="1" hangingPunct="1">
              <a:lnSpc>
                <a:spcPct val="90000"/>
              </a:lnSpc>
            </a:pPr>
            <a:r>
              <a:rPr lang="en-US" sz="2400" dirty="0" smtClean="0"/>
              <a:t>Environmental measurement inside PXD-SVD volume. The PXD-SVD will be inside a thermal envelop. PXD will be cooled with CO2, and forced air convection ,and SVD will also need forced air convection. In the thermal envelop we will have a dry atmosphere ( Dry air or Nitrogen). Having a distributed FBG system for temperature and humidity monitoring, will allow us to know what is happening inside the thermal envelop at every moment, and fast detection of possible cooling problems or leakage of the cooling system. </a:t>
            </a:r>
          </a:p>
          <a:p>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1" eaLnBrk="1" hangingPunct="1">
              <a:lnSpc>
                <a:spcPct val="90000"/>
              </a:lnSpc>
            </a:pPr>
            <a:r>
              <a:rPr lang="en-US" sz="2400" dirty="0" smtClean="0"/>
              <a:t>L shape, combinable</a:t>
            </a:r>
            <a:r>
              <a:rPr lang="en-US" sz="2400" baseline="0" dirty="0" smtClean="0"/>
              <a:t> con la anterior. </a:t>
            </a:r>
            <a:r>
              <a:rPr lang="en-US" sz="2400" dirty="0" smtClean="0"/>
              <a:t> Solo L-shape</a:t>
            </a:r>
          </a:p>
          <a:p>
            <a:pPr lvl="1" eaLnBrk="1" hangingPunct="1">
              <a:lnSpc>
                <a:spcPct val="90000"/>
              </a:lnSpc>
            </a:pPr>
            <a:endParaRPr lang="en-US" sz="2400" dirty="0" smtClean="0"/>
          </a:p>
          <a:p>
            <a:pPr lvl="1" eaLnBrk="1" hangingPunct="1">
              <a:lnSpc>
                <a:spcPct val="90000"/>
              </a:lnSpc>
            </a:pPr>
            <a:r>
              <a:rPr lang="en-US" sz="2400" dirty="0" smtClean="0"/>
              <a:t>Relative PXD-SVD radial positioning. Using displacement – strain transducers ( Omega and L-shape) we will be able to measure online, radial relative displacements between PXD and SVD. This is a degree of freedom of the detector (PXD and SVD are mechanically independent)  to which software alignment is blind</a:t>
            </a:r>
          </a:p>
          <a:p>
            <a:pPr lvl="1" eaLnBrk="1" hangingPunct="1">
              <a:lnSpc>
                <a:spcPct val="90000"/>
              </a:lnSpc>
            </a:pPr>
            <a:r>
              <a:rPr lang="en-US" sz="2400" dirty="0" smtClean="0"/>
              <a:t>Environmental measurement inside PXD-SVD volume. The PXD-SVD will be inside a thermal envelop. PXD will be cooled with CO2, and forced air convection ,and SVD will also need forced air convection. In the thermal envelop we will have a dry atmosphere ( Dry air or Nitrogen). Having a distributed FBG system for temperature and humidity monitoring, will allow us to know what is happening inside the thermal envelop at every moment, and fast detection of possible cooling problems or leakage of the cooling system. </a:t>
            </a:r>
          </a:p>
          <a:p>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1" eaLnBrk="1" hangingPunct="1">
              <a:lnSpc>
                <a:spcPct val="90000"/>
              </a:lnSpc>
            </a:pPr>
            <a:r>
              <a:rPr lang="en-US" sz="2400" dirty="0" smtClean="0"/>
              <a:t>L shape, combinable</a:t>
            </a:r>
            <a:r>
              <a:rPr lang="en-US" sz="2400" baseline="0" dirty="0" smtClean="0"/>
              <a:t> con la anterior. </a:t>
            </a:r>
            <a:r>
              <a:rPr lang="en-US" sz="2400" dirty="0" smtClean="0"/>
              <a:t> Solo L-shape</a:t>
            </a:r>
          </a:p>
          <a:p>
            <a:pPr lvl="1" eaLnBrk="1" hangingPunct="1">
              <a:lnSpc>
                <a:spcPct val="90000"/>
              </a:lnSpc>
            </a:pPr>
            <a:endParaRPr lang="en-US" sz="2400" dirty="0" smtClean="0"/>
          </a:p>
          <a:p>
            <a:pPr lvl="1" eaLnBrk="1" hangingPunct="1">
              <a:lnSpc>
                <a:spcPct val="90000"/>
              </a:lnSpc>
            </a:pPr>
            <a:r>
              <a:rPr lang="en-US" sz="2400" dirty="0" smtClean="0"/>
              <a:t>Relative PXD-SVD radial positioning. Using displacement – strain transducers ( Omega and L-shape) we will be able to measure online, radial relative displacements between PXD and SVD. This is a degree of freedom of the detector (PXD and SVD are mechanically independent)  to which software alignment is blind</a:t>
            </a:r>
          </a:p>
          <a:p>
            <a:pPr lvl="1" eaLnBrk="1" hangingPunct="1">
              <a:lnSpc>
                <a:spcPct val="90000"/>
              </a:lnSpc>
            </a:pPr>
            <a:r>
              <a:rPr lang="en-US" sz="2400" dirty="0" smtClean="0"/>
              <a:t>Environmental measurement inside PXD-SVD volume. The PXD-SVD will be inside a thermal envelop. PXD will be cooled with CO2, and forced air convection ,and SVD will also need forced air convection. In the thermal envelop we will have a dry atmosphere ( Dry air or Nitrogen). Having a distributed FBG system for temperature and humidity monitoring, will allow us to know what is happening inside the thermal envelop at every moment, and fast detection of possible cooling problems or leakage of the cooling system. </a:t>
            </a:r>
          </a:p>
          <a:p>
            <a:r>
              <a:rPr lang="es-ES" dirty="0" smtClean="0"/>
              <a:t>	</a:t>
            </a:r>
          </a:p>
          <a:p>
            <a:r>
              <a:rPr lang="es-ES" dirty="0" smtClean="0"/>
              <a:t>         </a:t>
            </a:r>
            <a:r>
              <a:rPr lang="en-US" noProof="0" dirty="0" smtClean="0"/>
              <a:t>Fibers</a:t>
            </a:r>
            <a:r>
              <a:rPr lang="en-US" baseline="0" noProof="0" dirty="0" smtClean="0"/>
              <a:t> were optimal for positioning in inaccessible places for any other sensor ( beam-pipe, between ladders, …) </a:t>
            </a:r>
            <a:endParaRPr lang="en-US" noProof="0"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1" eaLnBrk="1" hangingPunct="1">
              <a:lnSpc>
                <a:spcPct val="90000"/>
              </a:lnSpc>
            </a:pPr>
            <a:r>
              <a:rPr lang="en-US" sz="2400" dirty="0" smtClean="0"/>
              <a:t>L shape, combinable</a:t>
            </a:r>
            <a:r>
              <a:rPr lang="en-US" sz="2400" baseline="0" dirty="0" smtClean="0"/>
              <a:t> con la anterior. </a:t>
            </a:r>
            <a:r>
              <a:rPr lang="en-US" sz="2400" dirty="0" smtClean="0"/>
              <a:t> Solo L-shape</a:t>
            </a:r>
          </a:p>
          <a:p>
            <a:pPr lvl="1" eaLnBrk="1" hangingPunct="1">
              <a:lnSpc>
                <a:spcPct val="90000"/>
              </a:lnSpc>
            </a:pPr>
            <a:endParaRPr lang="en-US" sz="2400" dirty="0" smtClean="0"/>
          </a:p>
          <a:p>
            <a:pPr lvl="1" eaLnBrk="1" hangingPunct="1">
              <a:lnSpc>
                <a:spcPct val="90000"/>
              </a:lnSpc>
            </a:pPr>
            <a:r>
              <a:rPr lang="en-US" sz="2400" dirty="0" smtClean="0"/>
              <a:t>Relative PXD-SVD radial positioning. Using displacement – strain transducers ( Omega and L-shape) we will be able to measure online, radial relative displacements between PXD and SVD. This is a degree of freedom of the detector (PXD and SVD are mechanically independent)  to which software alignment is blind</a:t>
            </a:r>
          </a:p>
          <a:p>
            <a:pPr lvl="1" eaLnBrk="1" hangingPunct="1">
              <a:lnSpc>
                <a:spcPct val="90000"/>
              </a:lnSpc>
            </a:pPr>
            <a:r>
              <a:rPr lang="en-US" sz="2400" dirty="0" smtClean="0"/>
              <a:t>Environmental measurement inside PXD-SVD volume. The PXD-SVD will be inside a thermal envelop. PXD will be cooled with CO2, and forced air convection ,and SVD will also need forced air convection. In the thermal envelop we will have a dry atmosphere ( Dry air or Nitrogen). Having a distributed FBG system for temperature and humidity monitoring, will allow us to know what is happening inside the thermal envelop at every moment, and fast detection of possible cooling problems or leakage of the cooling system. </a:t>
            </a:r>
          </a:p>
          <a:p>
            <a:r>
              <a:rPr lang="es-ES" dirty="0" smtClean="0"/>
              <a:t>	</a:t>
            </a:r>
          </a:p>
          <a:p>
            <a:r>
              <a:rPr lang="es-ES" dirty="0" smtClean="0"/>
              <a:t>         </a:t>
            </a:r>
            <a:r>
              <a:rPr lang="en-US" noProof="0" dirty="0" smtClean="0"/>
              <a:t>Fibers</a:t>
            </a:r>
            <a:r>
              <a:rPr lang="en-US" baseline="0" noProof="0" dirty="0" smtClean="0"/>
              <a:t> were optimal for positioning in inaccessible places for any other sensor ( beam-pipe, between ladders, …) </a:t>
            </a:r>
            <a:endParaRPr lang="en-US" noProof="0"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1" eaLnBrk="1" hangingPunct="1">
              <a:lnSpc>
                <a:spcPct val="90000"/>
              </a:lnSpc>
            </a:pPr>
            <a:r>
              <a:rPr lang="en-US" sz="2400" dirty="0" smtClean="0"/>
              <a:t>L shape, combinable</a:t>
            </a:r>
            <a:r>
              <a:rPr lang="en-US" sz="2400" baseline="0" dirty="0" smtClean="0"/>
              <a:t> con la anterior. </a:t>
            </a:r>
            <a:r>
              <a:rPr lang="en-US" sz="2400" dirty="0" smtClean="0"/>
              <a:t> Solo L-shape</a:t>
            </a:r>
          </a:p>
          <a:p>
            <a:pPr lvl="1" eaLnBrk="1" hangingPunct="1">
              <a:lnSpc>
                <a:spcPct val="90000"/>
              </a:lnSpc>
            </a:pPr>
            <a:endParaRPr lang="en-US" sz="2400" dirty="0" smtClean="0"/>
          </a:p>
          <a:p>
            <a:pPr lvl="1" eaLnBrk="1" hangingPunct="1">
              <a:lnSpc>
                <a:spcPct val="90000"/>
              </a:lnSpc>
            </a:pPr>
            <a:r>
              <a:rPr lang="en-US" sz="2400" dirty="0" smtClean="0"/>
              <a:t>Relative PXD-SVD radial positioning. Using displacement – strain transducers ( Omega and L-shape) we will be able to measure online, radial relative displacements between PXD and SVD. This is a degree of freedom of the detector (PXD and SVD are mechanically independent)  to which software alignment is blind</a:t>
            </a:r>
          </a:p>
          <a:p>
            <a:pPr lvl="1" eaLnBrk="1" hangingPunct="1">
              <a:lnSpc>
                <a:spcPct val="90000"/>
              </a:lnSpc>
            </a:pPr>
            <a:r>
              <a:rPr lang="en-US" sz="2400" dirty="0" smtClean="0"/>
              <a:t>Environmental measurement inside PXD-SVD volume. The PXD-SVD will be inside a thermal envelop. PXD will be cooled with CO2, and forced air convection ,and SVD will also need forced air convection. In the thermal envelop we will have a dry atmosphere ( Dry air or Nitrogen). Having a distributed FBG system for temperature and humidity monitoring, will allow us to know what is happening inside the thermal envelop at every moment, and fast detection of possible cooling problems or leakage of the cooling system. </a:t>
            </a:r>
          </a:p>
          <a:p>
            <a:r>
              <a:rPr lang="es-ES" dirty="0" smtClean="0"/>
              <a:t>	</a:t>
            </a:r>
          </a:p>
          <a:p>
            <a:r>
              <a:rPr lang="es-ES" dirty="0" smtClean="0"/>
              <a:t>         </a:t>
            </a:r>
            <a:r>
              <a:rPr lang="en-US" noProof="0" dirty="0" smtClean="0"/>
              <a:t>Fibers</a:t>
            </a:r>
            <a:r>
              <a:rPr lang="en-US" baseline="0" noProof="0" dirty="0" smtClean="0"/>
              <a:t> were optimal for positioning in inaccessible places for any other sensor ( beam-pipe, between ladders, …) </a:t>
            </a:r>
            <a:endParaRPr lang="en-US" noProof="0"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1" eaLnBrk="1" hangingPunct="1">
              <a:lnSpc>
                <a:spcPct val="90000"/>
              </a:lnSpc>
            </a:pPr>
            <a:r>
              <a:rPr lang="en-US" sz="2400" dirty="0" smtClean="0"/>
              <a:t>L shape, combinable</a:t>
            </a:r>
            <a:r>
              <a:rPr lang="en-US" sz="2400" baseline="0" dirty="0" smtClean="0"/>
              <a:t> con la anterior. </a:t>
            </a:r>
            <a:r>
              <a:rPr lang="en-US" sz="2400" dirty="0" smtClean="0"/>
              <a:t> Solo L-shape</a:t>
            </a:r>
          </a:p>
          <a:p>
            <a:pPr lvl="1" eaLnBrk="1" hangingPunct="1">
              <a:lnSpc>
                <a:spcPct val="90000"/>
              </a:lnSpc>
            </a:pPr>
            <a:endParaRPr lang="en-US" sz="2400" dirty="0" smtClean="0"/>
          </a:p>
          <a:p>
            <a:pPr lvl="1" eaLnBrk="1" hangingPunct="1">
              <a:lnSpc>
                <a:spcPct val="90000"/>
              </a:lnSpc>
            </a:pPr>
            <a:r>
              <a:rPr lang="en-US" sz="2400" dirty="0" smtClean="0"/>
              <a:t>Relative PXD-SVD radial positioning. Using displacement – strain transducers ( Omega and L-shape) we will be able to measure online, radial relative displacements between PXD and SVD. This is a degree of freedom of the detector (PXD and SVD are mechanically independent)  to which software alignment is blind</a:t>
            </a:r>
          </a:p>
          <a:p>
            <a:pPr lvl="1" eaLnBrk="1" hangingPunct="1">
              <a:lnSpc>
                <a:spcPct val="90000"/>
              </a:lnSpc>
            </a:pPr>
            <a:r>
              <a:rPr lang="en-US" sz="2400" dirty="0" smtClean="0"/>
              <a:t>Environmental measurement inside PXD-SVD volume. The PXD-SVD will be inside a thermal envelop. PXD will be cooled with CO2, and forced air convection ,and SVD will also need forced air convection. In the thermal envelop we will have a dry atmosphere ( Dry air or Nitrogen). Having a distributed FBG system for temperature and humidity monitoring, will allow us to know what is happening inside the thermal envelop at every moment, and fast detection of possible cooling problems or leakage of the cooling system. </a:t>
            </a:r>
          </a:p>
          <a:p>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1" eaLnBrk="1" hangingPunct="1">
              <a:lnSpc>
                <a:spcPct val="90000"/>
              </a:lnSpc>
            </a:pPr>
            <a:r>
              <a:rPr lang="en-US" sz="2400" dirty="0" smtClean="0"/>
              <a:t>L shape, combinable</a:t>
            </a:r>
            <a:r>
              <a:rPr lang="en-US" sz="2400" baseline="0" dirty="0" smtClean="0"/>
              <a:t> con la anterior. </a:t>
            </a:r>
            <a:r>
              <a:rPr lang="en-US" sz="2400" dirty="0" smtClean="0"/>
              <a:t> Solo L-shape</a:t>
            </a:r>
          </a:p>
          <a:p>
            <a:pPr lvl="1" eaLnBrk="1" hangingPunct="1">
              <a:lnSpc>
                <a:spcPct val="90000"/>
              </a:lnSpc>
            </a:pPr>
            <a:endParaRPr lang="en-US" sz="2400" dirty="0" smtClean="0"/>
          </a:p>
          <a:p>
            <a:pPr lvl="1" eaLnBrk="1" hangingPunct="1">
              <a:lnSpc>
                <a:spcPct val="90000"/>
              </a:lnSpc>
            </a:pPr>
            <a:r>
              <a:rPr lang="en-US" sz="2400" dirty="0" smtClean="0"/>
              <a:t>Relative PXD-SVD radial positioning. Using displacement – strain transducers ( Omega and L-shape) we will be able to measure online, radial relative displacements between PXD and SVD. This is a degree of freedom of the detector (PXD and SVD are mechanically independent)  to which software alignment is blind</a:t>
            </a:r>
          </a:p>
          <a:p>
            <a:pPr lvl="1" eaLnBrk="1" hangingPunct="1">
              <a:lnSpc>
                <a:spcPct val="90000"/>
              </a:lnSpc>
            </a:pPr>
            <a:r>
              <a:rPr lang="en-US" sz="2400" dirty="0" smtClean="0"/>
              <a:t>Environmental measurement inside PXD-SVD volume. The PXD-SVD will be inside a thermal envelop. PXD will be cooled with CO2, and forced air convection ,and SVD will also need forced air convection. In the thermal envelop we will have a dry atmosphere ( Dry air or Nitrogen). Having a distributed FBG system for temperature and humidity monitoring, will allow us to know what is happening inside the thermal envelop at every moment, and fast detection of possible cooling problems or leakage of the cooling system. </a:t>
            </a:r>
          </a:p>
          <a:p>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_tradnl" dirty="0" smtClean="0"/>
              <a:t>	</a:t>
            </a:r>
            <a:endParaRPr lang="en-US"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2</a:t>
            </a:fld>
            <a:endParaRPr lang="en-US"/>
          </a:p>
        </p:txBody>
      </p:sp>
    </p:spTree>
    <p:extLst>
      <p:ext uri="{BB962C8B-B14F-4D97-AF65-F5344CB8AC3E}">
        <p14:creationId xmlns:p14="http://schemas.microsoft.com/office/powerpoint/2010/main" val="337618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1" eaLnBrk="1" hangingPunct="1">
              <a:lnSpc>
                <a:spcPct val="90000"/>
              </a:lnSpc>
            </a:pPr>
            <a:r>
              <a:rPr lang="en-US" sz="2400" dirty="0" smtClean="0"/>
              <a:t>L shape, combinable</a:t>
            </a:r>
            <a:r>
              <a:rPr lang="en-US" sz="2400" baseline="0" dirty="0" smtClean="0"/>
              <a:t> con la anterior. </a:t>
            </a:r>
            <a:r>
              <a:rPr lang="en-US" sz="2400" dirty="0" smtClean="0"/>
              <a:t> Solo L-shape</a:t>
            </a:r>
          </a:p>
          <a:p>
            <a:pPr lvl="1" eaLnBrk="1" hangingPunct="1">
              <a:lnSpc>
                <a:spcPct val="90000"/>
              </a:lnSpc>
            </a:pPr>
            <a:endParaRPr lang="en-US" sz="2400" dirty="0" smtClean="0"/>
          </a:p>
          <a:p>
            <a:pPr lvl="1" eaLnBrk="1" hangingPunct="1">
              <a:lnSpc>
                <a:spcPct val="90000"/>
              </a:lnSpc>
            </a:pPr>
            <a:r>
              <a:rPr lang="en-US" sz="2400" dirty="0" smtClean="0"/>
              <a:t>Relative PXD-SVD radial positioning. Using displacement – strain transducers ( Omega and L-shape) we will be able to measure online, radial relative displacements between PXD and SVD. This is a degree of freedom of the detector (PXD and SVD are mechanically independent)  to which software alignment is blind</a:t>
            </a:r>
          </a:p>
          <a:p>
            <a:pPr lvl="1" eaLnBrk="1" hangingPunct="1">
              <a:lnSpc>
                <a:spcPct val="90000"/>
              </a:lnSpc>
            </a:pPr>
            <a:r>
              <a:rPr lang="en-US" sz="2400" dirty="0" smtClean="0"/>
              <a:t>Environmental measurement inside PXD-SVD volume. The PXD-SVD will be inside a thermal envelop. PXD will be cooled with CO2, and forced air convection ,and SVD will also need forced air convection. In the thermal envelop we will have a dry atmosphere ( Dry air or Nitrogen). Having a distributed FBG system for temperature and humidity monitoring, will allow us to know what is happening inside the thermal envelop at every moment, and fast detection of possible cooling problems or leakage of the cooling system. </a:t>
            </a:r>
          </a:p>
          <a:p>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a:xfrm>
            <a:off x="666802" y="4643634"/>
            <a:ext cx="5335485" cy="4399355"/>
          </a:xfrm>
          <a:prstGeom prst="rect">
            <a:avLst/>
          </a:prstGeom>
        </p:spPr>
        <p:txBody>
          <a:bodyPr/>
          <a:lstStyle/>
          <a:p>
            <a:endParaRPr lang="es-ES_tradnl" dirty="0"/>
          </a:p>
        </p:txBody>
      </p:sp>
      <p:sp>
        <p:nvSpPr>
          <p:cNvPr id="4" name="3 Marcador de número de diapositiva"/>
          <p:cNvSpPr>
            <a:spLocks noGrp="1"/>
          </p:cNvSpPr>
          <p:nvPr>
            <p:ph type="sldNum" sz="quarter" idx="10"/>
          </p:nvPr>
        </p:nvSpPr>
        <p:spPr/>
        <p:txBody>
          <a:bodyPr/>
          <a:lstStyle/>
          <a:p>
            <a:pPr>
              <a:defRPr/>
            </a:pPr>
            <a:fld id="{D803D7F9-FAF6-443E-B929-0F0EFB9553AF}" type="slidenum">
              <a:rPr lang="en-US" smtClean="0"/>
              <a:pPr>
                <a:defRPr/>
              </a:pPr>
              <a:t>26</a:t>
            </a:fld>
            <a:endParaRPr lang="en-US" dirty="0"/>
          </a:p>
        </p:txBody>
      </p:sp>
    </p:spTree>
    <p:extLst>
      <p:ext uri="{BB962C8B-B14F-4D97-AF65-F5344CB8AC3E}">
        <p14:creationId xmlns:p14="http://schemas.microsoft.com/office/powerpoint/2010/main" val="19405666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66751" y="4643439"/>
            <a:ext cx="5335588" cy="4398962"/>
          </a:xfrm>
          <a:prstGeom prst="rect">
            <a:avLst/>
          </a:prstGeom>
        </p:spPr>
        <p:txBody>
          <a:bodyPr>
            <a:normAutofit/>
          </a:bodyPr>
          <a:lstStyle/>
          <a:p>
            <a:r>
              <a:rPr lang="es-ES" dirty="0" smtClean="0"/>
              <a:t>Poner primero el año</a:t>
            </a:r>
          </a:p>
          <a:p>
            <a:r>
              <a:rPr lang="es-ES" dirty="0" smtClean="0"/>
              <a:t>Poner</a:t>
            </a:r>
            <a:r>
              <a:rPr lang="es-ES" baseline="0" dirty="0" smtClean="0"/>
              <a:t> omega-</a:t>
            </a:r>
            <a:r>
              <a:rPr lang="es-ES" baseline="0" dirty="0" err="1" smtClean="0"/>
              <a:t>shape</a:t>
            </a:r>
            <a:endParaRPr lang="es-ES" baseline="0" dirty="0" smtClean="0"/>
          </a:p>
          <a:p>
            <a:r>
              <a:rPr lang="es-ES" baseline="0" dirty="0" smtClean="0"/>
              <a:t>Test in </a:t>
            </a:r>
            <a:r>
              <a:rPr lang="es-ES" baseline="0" dirty="0" err="1" smtClean="0"/>
              <a:t>first</a:t>
            </a:r>
            <a:r>
              <a:rPr lang="es-ES" baseline="0" dirty="0" smtClean="0"/>
              <a:t> </a:t>
            </a:r>
            <a:r>
              <a:rPr lang="es-ES" baseline="0" dirty="0" err="1" smtClean="0"/>
              <a:t>Depfet</a:t>
            </a:r>
            <a:r>
              <a:rPr lang="es-ES" baseline="0" dirty="0" smtClean="0"/>
              <a:t> </a:t>
            </a:r>
            <a:r>
              <a:rPr lang="es-ES" baseline="0" dirty="0" err="1" smtClean="0"/>
              <a:t>mock</a:t>
            </a:r>
            <a:r>
              <a:rPr lang="es-ES" baseline="0" dirty="0" smtClean="0"/>
              <a:t>-up</a:t>
            </a:r>
          </a:p>
          <a:p>
            <a:r>
              <a:rPr lang="es-ES" baseline="0" dirty="0" smtClean="0"/>
              <a:t>Poner punto de la calibración</a:t>
            </a:r>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31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33</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pPr>
              <a:defRPr/>
            </a:pPr>
            <a:fld id="{D803D7F9-FAF6-443E-B929-0F0EFB9553AF}" type="slidenum">
              <a:rPr lang="en-US" smtClean="0"/>
              <a:pPr>
                <a:defRPr/>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noProof="0" dirty="0" smtClean="0"/>
              <a:t>Message:</a:t>
            </a:r>
            <a:r>
              <a:rPr lang="en-US" baseline="0" noProof="0" dirty="0" smtClean="0"/>
              <a:t> FOS  (</a:t>
            </a:r>
            <a:r>
              <a:rPr lang="en-US" baseline="0" noProof="0" dirty="0" err="1" smtClean="0"/>
              <a:t>FBG</a:t>
            </a:r>
            <a:r>
              <a:rPr lang="en-US" baseline="0" noProof="0" dirty="0" smtClean="0"/>
              <a:t> is a established technology)</a:t>
            </a:r>
            <a:endParaRPr lang="en-US" noProof="0"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3</a:t>
            </a:fld>
            <a:endParaRPr lang="en-US"/>
          </a:p>
        </p:txBody>
      </p:sp>
    </p:spTree>
    <p:extLst>
      <p:ext uri="{BB962C8B-B14F-4D97-AF65-F5344CB8AC3E}">
        <p14:creationId xmlns:p14="http://schemas.microsoft.com/office/powerpoint/2010/main" val="1759054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err="1" smtClean="0"/>
              <a:t>FBG</a:t>
            </a:r>
            <a:r>
              <a:rPr lang="es-ES" dirty="0" smtClean="0"/>
              <a:t> </a:t>
            </a:r>
            <a:r>
              <a:rPr lang="es-ES" dirty="0" err="1" smtClean="0"/>
              <a:t>is</a:t>
            </a:r>
            <a:r>
              <a:rPr lang="es-ES" dirty="0" smtClean="0"/>
              <a:t> a </a:t>
            </a:r>
            <a:r>
              <a:rPr lang="es-ES" dirty="0" err="1" smtClean="0"/>
              <a:t>direct</a:t>
            </a:r>
            <a:r>
              <a:rPr lang="es-ES" baseline="0" dirty="0" smtClean="0"/>
              <a:t> </a:t>
            </a:r>
            <a:r>
              <a:rPr lang="es-ES" baseline="0" dirty="0" err="1" smtClean="0"/>
              <a:t>transducer</a:t>
            </a:r>
            <a:r>
              <a:rPr lang="es-ES" baseline="0" dirty="0" smtClean="0"/>
              <a:t> </a:t>
            </a:r>
            <a:r>
              <a:rPr lang="es-ES" baseline="0" dirty="0" err="1" smtClean="0"/>
              <a:t>for</a:t>
            </a:r>
            <a:r>
              <a:rPr lang="es-ES" baseline="0" dirty="0" smtClean="0"/>
              <a:t> </a:t>
            </a:r>
            <a:r>
              <a:rPr lang="es-ES" baseline="0" dirty="0" err="1" smtClean="0"/>
              <a:t>temperarute</a:t>
            </a:r>
            <a:r>
              <a:rPr lang="es-ES" baseline="0" dirty="0" smtClean="0"/>
              <a:t> and </a:t>
            </a:r>
            <a:r>
              <a:rPr lang="es-ES" baseline="0" dirty="0" err="1" smtClean="0"/>
              <a:t>strain</a:t>
            </a:r>
            <a:r>
              <a:rPr lang="es-ES" baseline="0" dirty="0" smtClean="0"/>
              <a:t>. </a:t>
            </a:r>
            <a:r>
              <a:rPr lang="es-ES" baseline="0" dirty="0" err="1" smtClean="0"/>
              <a:t>Overall</a:t>
            </a:r>
            <a:r>
              <a:rPr lang="es-ES" baseline="0" dirty="0" smtClean="0"/>
              <a:t> </a:t>
            </a:r>
            <a:r>
              <a:rPr lang="es-ES" baseline="0" dirty="0" err="1" smtClean="0"/>
              <a:t>sensitivy</a:t>
            </a:r>
            <a:r>
              <a:rPr lang="es-ES" baseline="0" dirty="0" smtClean="0"/>
              <a:t> 10pm/kelvin &amp; 1pm/</a:t>
            </a:r>
            <a:r>
              <a:rPr lang="es-ES" baseline="0" dirty="0" err="1" smtClean="0"/>
              <a:t>uepsilon</a:t>
            </a:r>
            <a:r>
              <a:rPr lang="es-ES" baseline="0" dirty="0" smtClean="0"/>
              <a:t> (</a:t>
            </a:r>
            <a:r>
              <a:rPr lang="es-ES" baseline="0" dirty="0" err="1" smtClean="0"/>
              <a:t>recall</a:t>
            </a:r>
            <a:r>
              <a:rPr lang="es-ES" baseline="0" dirty="0" smtClean="0"/>
              <a:t> </a:t>
            </a:r>
            <a:r>
              <a:rPr lang="es-ES" baseline="0" dirty="0" err="1" smtClean="0"/>
              <a:t>the</a:t>
            </a:r>
            <a:r>
              <a:rPr lang="es-ES" baseline="0" dirty="0" smtClean="0"/>
              <a:t> </a:t>
            </a:r>
            <a:r>
              <a:rPr lang="es-ES" baseline="0" dirty="0" err="1" smtClean="0"/>
              <a:t>typical</a:t>
            </a:r>
            <a:r>
              <a:rPr lang="es-ES" baseline="0" dirty="0" smtClean="0"/>
              <a:t> </a:t>
            </a:r>
            <a:r>
              <a:rPr lang="es-ES" baseline="0" dirty="0" err="1" smtClean="0"/>
              <a:t>resolution</a:t>
            </a:r>
            <a:endParaRPr lang="es-ES" baseline="0" dirty="0" smtClean="0"/>
          </a:p>
          <a:p>
            <a:r>
              <a:rPr lang="es-ES" baseline="0" dirty="0" err="1" smtClean="0"/>
              <a:t>Scientific</a:t>
            </a:r>
            <a:r>
              <a:rPr lang="es-ES" baseline="0" dirty="0" smtClean="0"/>
              <a:t> </a:t>
            </a:r>
            <a:r>
              <a:rPr lang="es-ES" baseline="0" dirty="0" err="1" smtClean="0"/>
              <a:t>quality</a:t>
            </a:r>
            <a:r>
              <a:rPr lang="es-ES" baseline="0" dirty="0" smtClean="0"/>
              <a:t> </a:t>
            </a:r>
            <a:r>
              <a:rPr lang="es-ES" baseline="0" dirty="0" err="1" smtClean="0"/>
              <a:t>interrogator</a:t>
            </a:r>
            <a:r>
              <a:rPr lang="es-ES" baseline="0" dirty="0" smtClean="0"/>
              <a:t> </a:t>
            </a:r>
            <a:r>
              <a:rPr lang="es-ES" baseline="0" dirty="0" err="1" smtClean="0"/>
              <a:t>is</a:t>
            </a:r>
            <a:r>
              <a:rPr lang="es-ES" baseline="0" dirty="0" smtClean="0"/>
              <a:t> 0.1-0.2 pm</a:t>
            </a:r>
            <a:endParaRPr lang="es-ES_tradnl"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5</a:t>
            </a:fld>
            <a:endParaRPr lang="en-US"/>
          </a:p>
        </p:txBody>
      </p:sp>
    </p:spTree>
    <p:extLst>
      <p:ext uri="{BB962C8B-B14F-4D97-AF65-F5344CB8AC3E}">
        <p14:creationId xmlns:p14="http://schemas.microsoft.com/office/powerpoint/2010/main" val="1888484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err="1" smtClean="0"/>
              <a:t>Highlight</a:t>
            </a:r>
            <a:r>
              <a:rPr lang="es-ES" baseline="0" dirty="0" smtClean="0"/>
              <a:t> </a:t>
            </a:r>
            <a:r>
              <a:rPr lang="es-ES" baseline="0" dirty="0" err="1" smtClean="0"/>
              <a:t>the</a:t>
            </a:r>
            <a:r>
              <a:rPr lang="es-ES" baseline="0" dirty="0" smtClean="0"/>
              <a:t> </a:t>
            </a:r>
            <a:r>
              <a:rPr lang="es-ES" baseline="0" dirty="0" err="1" smtClean="0"/>
              <a:t>resistance</a:t>
            </a:r>
            <a:r>
              <a:rPr lang="es-ES" baseline="0" dirty="0" smtClean="0"/>
              <a:t> </a:t>
            </a:r>
            <a:r>
              <a:rPr lang="es-ES" baseline="0" dirty="0" err="1" smtClean="0"/>
              <a:t>to</a:t>
            </a:r>
            <a:r>
              <a:rPr lang="es-ES" baseline="0" dirty="0" smtClean="0"/>
              <a:t> </a:t>
            </a:r>
            <a:r>
              <a:rPr lang="es-ES" baseline="0" dirty="0" err="1" smtClean="0"/>
              <a:t>radiation</a:t>
            </a:r>
            <a:r>
              <a:rPr lang="es-ES" baseline="0" dirty="0" smtClean="0"/>
              <a:t>, </a:t>
            </a:r>
            <a:r>
              <a:rPr lang="es-ES" baseline="0" dirty="0" err="1" smtClean="0"/>
              <a:t>high</a:t>
            </a:r>
            <a:r>
              <a:rPr lang="es-ES" baseline="0" dirty="0" smtClean="0"/>
              <a:t> </a:t>
            </a:r>
            <a:r>
              <a:rPr lang="es-ES" baseline="0" dirty="0" err="1" smtClean="0"/>
              <a:t>magnetic</a:t>
            </a:r>
            <a:r>
              <a:rPr lang="es-ES" baseline="0" dirty="0" smtClean="0"/>
              <a:t> </a:t>
            </a:r>
            <a:r>
              <a:rPr lang="es-ES" baseline="0" dirty="0" err="1" smtClean="0"/>
              <a:t>field</a:t>
            </a:r>
            <a:r>
              <a:rPr lang="es-ES" baseline="0" dirty="0" smtClean="0"/>
              <a:t> and </a:t>
            </a:r>
            <a:r>
              <a:rPr lang="es-ES" baseline="0" dirty="0" err="1" smtClean="0"/>
              <a:t>embedding</a:t>
            </a:r>
            <a:r>
              <a:rPr lang="es-ES" baseline="0" dirty="0" smtClean="0"/>
              <a:t> in </a:t>
            </a:r>
            <a:r>
              <a:rPr lang="es-ES" baseline="0" dirty="0" err="1" smtClean="0"/>
              <a:t>composite</a:t>
            </a:r>
            <a:r>
              <a:rPr lang="es-ES" baseline="0" dirty="0" smtClean="0"/>
              <a:t> </a:t>
            </a:r>
            <a:r>
              <a:rPr lang="es-ES" baseline="0" dirty="0" err="1" smtClean="0"/>
              <a:t>materials</a:t>
            </a:r>
            <a:r>
              <a:rPr lang="es-ES" baseline="0" dirty="0" smtClean="0"/>
              <a:t>.</a:t>
            </a:r>
            <a:endParaRPr lang="es-ES_tradnl"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6</a:t>
            </a:fld>
            <a:endParaRPr lang="en-US"/>
          </a:p>
        </p:txBody>
      </p:sp>
    </p:spTree>
    <p:extLst>
      <p:ext uri="{BB962C8B-B14F-4D97-AF65-F5344CB8AC3E}">
        <p14:creationId xmlns:p14="http://schemas.microsoft.com/office/powerpoint/2010/main" val="1528159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890588" y="733425"/>
            <a:ext cx="4887912" cy="3665538"/>
          </a:xfrm>
          <a:solidFill>
            <a:schemeClr val="accent1"/>
          </a:solidFill>
          <a:ln w="3240">
            <a:solidFill>
              <a:srgbClr val="FF0000"/>
            </a:solidFill>
            <a:prstDash val="solid"/>
            <a:round/>
          </a:ln>
        </p:spPr>
      </p:sp>
      <p:sp>
        <p:nvSpPr>
          <p:cNvPr id="3" name="Notes Placeholder 2"/>
          <p:cNvSpPr txBox="1">
            <a:spLocks noGrp="1"/>
          </p:cNvSpPr>
          <p:nvPr>
            <p:ph type="body" idx="1"/>
          </p:nvPr>
        </p:nvSpPr>
        <p:spPr>
          <a:xfrm>
            <a:off x="666720" y="4643279"/>
            <a:ext cx="5334840" cy="4398839"/>
          </a:xfrm>
          <a:prstGeom prst="rect">
            <a:avLst/>
          </a:prstGeom>
          <a:noFill/>
          <a:ln>
            <a:noFill/>
          </a:ln>
        </p:spPr>
        <p:txBody>
          <a:bodyPr lIns="0" tIns="0" rIns="0" bIns="0"/>
          <a:lstStyle/>
          <a:p>
            <a:pPr marL="216000" indent="-216000" hangingPunct="0"/>
            <a:endParaRPr lang="en-GB" sz="2000">
              <a:latin typeface="Arial" pitchFamily="1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890588" y="733425"/>
            <a:ext cx="4887912" cy="3665538"/>
          </a:xfrm>
          <a:solidFill>
            <a:schemeClr val="accent1"/>
          </a:solidFill>
          <a:ln w="3240">
            <a:solidFill>
              <a:srgbClr val="FF0000"/>
            </a:solidFill>
            <a:prstDash val="solid"/>
            <a:round/>
          </a:ln>
        </p:spPr>
      </p:sp>
      <p:sp>
        <p:nvSpPr>
          <p:cNvPr id="3" name="Notes Placeholder 2"/>
          <p:cNvSpPr txBox="1">
            <a:spLocks noGrp="1"/>
          </p:cNvSpPr>
          <p:nvPr>
            <p:ph type="body" idx="1"/>
          </p:nvPr>
        </p:nvSpPr>
        <p:spPr>
          <a:xfrm>
            <a:off x="666720" y="4643279"/>
            <a:ext cx="5334840" cy="4398839"/>
          </a:xfrm>
          <a:prstGeom prst="rect">
            <a:avLst/>
          </a:prstGeom>
          <a:noFill/>
          <a:ln>
            <a:noFill/>
          </a:ln>
        </p:spPr>
        <p:txBody>
          <a:bodyPr lIns="0" tIns="0" rIns="0" bIns="0"/>
          <a:lstStyle/>
          <a:p>
            <a:pPr marL="216000" indent="-216000" hangingPunct="0"/>
            <a:endParaRPr lang="en-GB" sz="2000">
              <a:latin typeface="Arial" pitchFamily="1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890588" y="733425"/>
            <a:ext cx="4887912" cy="3665538"/>
          </a:xfrm>
          <a:solidFill>
            <a:schemeClr val="accent1"/>
          </a:solidFill>
          <a:ln w="3240">
            <a:solidFill>
              <a:srgbClr val="FF0000"/>
            </a:solidFill>
            <a:prstDash val="solid"/>
            <a:round/>
          </a:ln>
        </p:spPr>
      </p:sp>
      <p:sp>
        <p:nvSpPr>
          <p:cNvPr id="3" name="Notes Placeholder 2"/>
          <p:cNvSpPr txBox="1">
            <a:spLocks noGrp="1"/>
          </p:cNvSpPr>
          <p:nvPr>
            <p:ph type="body" idx="1"/>
          </p:nvPr>
        </p:nvSpPr>
        <p:spPr>
          <a:xfrm>
            <a:off x="666720" y="4643279"/>
            <a:ext cx="5334840" cy="4398839"/>
          </a:xfrm>
          <a:prstGeom prst="rect">
            <a:avLst/>
          </a:prstGeom>
          <a:noFill/>
          <a:ln>
            <a:noFill/>
          </a:ln>
        </p:spPr>
        <p:txBody>
          <a:bodyPr lIns="0" tIns="0" rIns="0" bIns="0"/>
          <a:lstStyle/>
          <a:p>
            <a:pPr marL="216000" indent="-216000" hangingPunct="0"/>
            <a:r>
              <a:rPr lang="en-GB" sz="2000" dirty="0" smtClean="0">
                <a:latin typeface="Arial" pitchFamily="18"/>
              </a:rPr>
              <a:t>211 (¿</a:t>
            </a:r>
            <a:r>
              <a:rPr lang="en-GB" sz="2000" dirty="0" err="1" smtClean="0">
                <a:latin typeface="Arial" pitchFamily="18"/>
              </a:rPr>
              <a:t>fue</a:t>
            </a:r>
            <a:r>
              <a:rPr lang="en-GB" sz="2000" baseline="0" dirty="0" smtClean="0">
                <a:latin typeface="Arial" pitchFamily="18"/>
              </a:rPr>
              <a:t> </a:t>
            </a:r>
            <a:r>
              <a:rPr lang="en-GB" sz="2000" baseline="0" dirty="0" err="1" smtClean="0">
                <a:latin typeface="Arial" pitchFamily="18"/>
              </a:rPr>
              <a:t>irradiada</a:t>
            </a:r>
            <a:r>
              <a:rPr lang="en-GB" sz="2000" baseline="0" dirty="0" smtClean="0">
                <a:latin typeface="Arial" pitchFamily="18"/>
              </a:rPr>
              <a:t>?)</a:t>
            </a:r>
            <a:endParaRPr lang="en-GB" sz="2000" dirty="0">
              <a:latin typeface="Arial" pitchFamily="1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_tradnl"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12</a:t>
            </a:fld>
            <a:endParaRPr lang="en-US"/>
          </a:p>
        </p:txBody>
      </p:sp>
    </p:spTree>
    <p:extLst>
      <p:ext uri="{BB962C8B-B14F-4D97-AF65-F5344CB8AC3E}">
        <p14:creationId xmlns:p14="http://schemas.microsoft.com/office/powerpoint/2010/main" val="1347514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09600" y="685800"/>
            <a:ext cx="7623175" cy="1752600"/>
          </a:xfrm>
        </p:spPr>
        <p:txBody>
          <a:bodyPr/>
          <a:lstStyle>
            <a:lvl1pPr>
              <a:defRPr sz="3800" baseline="0">
                <a:solidFill>
                  <a:srgbClr val="2A1BEB"/>
                </a:solidFill>
                <a:latin typeface="Calibri" pitchFamily="34" charset="0"/>
              </a:defRPr>
            </a:lvl1pPr>
          </a:lstStyle>
          <a:p>
            <a:r>
              <a:rPr lang="es-ES_tradnl" altLang="en-US" dirty="0"/>
              <a:t>Haga clic para cambiar el estilo de título	</a:t>
            </a:r>
          </a:p>
        </p:txBody>
      </p:sp>
      <p:sp>
        <p:nvSpPr>
          <p:cNvPr id="19459" name="Rectangle 3"/>
          <p:cNvSpPr>
            <a:spLocks noGrp="1" noChangeArrowheads="1"/>
          </p:cNvSpPr>
          <p:nvPr>
            <p:ph type="subTitle" idx="1"/>
          </p:nvPr>
        </p:nvSpPr>
        <p:spPr>
          <a:xfrm>
            <a:off x="1981200" y="4648200"/>
            <a:ext cx="6553200" cy="1752600"/>
          </a:xfrm>
        </p:spPr>
        <p:txBody>
          <a:bodyPr/>
          <a:lstStyle>
            <a:lvl1pPr marL="0" indent="0">
              <a:buFont typeface="Wingdings" pitchFamily="2" charset="2"/>
              <a:buNone/>
              <a:defRPr sz="2800" baseline="0">
                <a:solidFill>
                  <a:srgbClr val="B1EBA5"/>
                </a:solidFill>
                <a:latin typeface="Calibri" pitchFamily="34" charset="0"/>
              </a:defRPr>
            </a:lvl1pPr>
          </a:lstStyle>
          <a:p>
            <a:r>
              <a:rPr lang="es-ES_tradnl" altLang="en-US" dirty="0"/>
              <a:t>Haga clic para modificar el estilo de subtítulo del patrón</a:t>
            </a:r>
          </a:p>
        </p:txBody>
      </p:sp>
      <p:sp>
        <p:nvSpPr>
          <p:cNvPr id="4" name="Rectangle 10"/>
          <p:cNvSpPr>
            <a:spLocks noGrp="1" noChangeArrowheads="1"/>
          </p:cNvSpPr>
          <p:nvPr>
            <p:ph type="dt" sz="half" idx="10"/>
          </p:nvPr>
        </p:nvSpPr>
        <p:spPr bwMode="auto">
          <a:xfrm>
            <a:off x="6378575" y="6467475"/>
            <a:ext cx="2133600" cy="1524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200" i="0">
                <a:solidFill>
                  <a:srgbClr val="44ADC2"/>
                </a:solidFill>
                <a:latin typeface="+mn-lt"/>
                <a:cs typeface="+mn-cs"/>
              </a:defRPr>
            </a:lvl1pPr>
          </a:lstStyle>
          <a:p>
            <a:pPr>
              <a:defRPr/>
            </a:pPr>
            <a:endParaRPr lang="es-ES_tradnl" altLang="en-US"/>
          </a:p>
        </p:txBody>
      </p:sp>
      <p:sp>
        <p:nvSpPr>
          <p:cNvPr id="5" name="Rectangle 11"/>
          <p:cNvSpPr>
            <a:spLocks noGrp="1" noChangeArrowheads="1"/>
          </p:cNvSpPr>
          <p:nvPr>
            <p:ph type="ftr" sz="quarter" idx="11"/>
          </p:nvPr>
        </p:nvSpPr>
        <p:spPr>
          <a:xfrm>
            <a:off x="5257800" y="6543675"/>
            <a:ext cx="3276600" cy="228600"/>
          </a:xfrm>
        </p:spPr>
        <p:txBody>
          <a:bodyPr/>
          <a:lstStyle>
            <a:lvl1pPr>
              <a:defRPr baseline="0">
                <a:solidFill>
                  <a:srgbClr val="47A4E3"/>
                </a:solidFill>
                <a:latin typeface="Calibri" pitchFamily="34" charset="0"/>
              </a:defRPr>
            </a:lvl1pPr>
          </a:lstStyle>
          <a:p>
            <a:pPr>
              <a:defRPr/>
            </a:pPr>
            <a:r>
              <a:rPr lang="en-US" altLang="en-US" smtClean="0"/>
              <a:t>D.Moya, Forum on Tracking Detector Mechanics , Oxford June 19th  2013  </a:t>
            </a:r>
            <a:endParaRPr lang="es-ES_tradnl" altLang="en-US"/>
          </a:p>
        </p:txBody>
      </p:sp>
      <p:sp>
        <p:nvSpPr>
          <p:cNvPr id="6" name="Rectangle 12"/>
          <p:cNvSpPr>
            <a:spLocks noGrp="1" noChangeArrowheads="1"/>
          </p:cNvSpPr>
          <p:nvPr>
            <p:ph type="sldNum" sz="quarter" idx="12"/>
          </p:nvPr>
        </p:nvSpPr>
        <p:spPr>
          <a:xfrm>
            <a:off x="8577263" y="6324600"/>
            <a:ext cx="533400" cy="457200"/>
          </a:xfrm>
          <a:prstGeom prst="rect">
            <a:avLst/>
          </a:prstGeom>
        </p:spPr>
        <p:txBody>
          <a:bodyPr/>
          <a:lstStyle>
            <a:lvl1pPr>
              <a:defRPr baseline="0">
                <a:solidFill>
                  <a:srgbClr val="47A4E3"/>
                </a:solidFill>
                <a:latin typeface="Calibri" pitchFamily="34" charset="0"/>
              </a:defRPr>
            </a:lvl1pPr>
          </a:lstStyle>
          <a:p>
            <a:pPr>
              <a:defRPr/>
            </a:pPr>
            <a:fld id="{91247D56-85F9-4BBA-95E7-D204FF297E1D}" type="slidenum">
              <a:rPr lang="es-ES_tradnl" altLang="en-US"/>
              <a:pPr>
                <a:defRPr/>
              </a:pPr>
              <a:t>‹#›</a:t>
            </a:fld>
            <a:endParaRPr lang="es-ES_tradnl"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F4F3B3FF-FF08-477A-A718-6209CDC79FAC}" type="slidenum">
              <a:rPr lang="es-ES_tradnl" altLang="en-US"/>
              <a:pPr>
                <a:defRPr/>
              </a:pPr>
              <a:t>‹#›</a:t>
            </a:fld>
            <a:endParaRPr lang="es-ES_tradnl"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Oxford June 19th  2013  </a:t>
            </a:r>
            <a:endParaRPr lang="es-ES_tradnl"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7150"/>
            <a:ext cx="2057400" cy="607377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7150"/>
            <a:ext cx="6019800" cy="60737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F5678C45-88A7-41B8-8D58-091C4F1D1546}" type="slidenum">
              <a:rPr lang="es-ES_tradnl" altLang="en-US"/>
              <a:pPr>
                <a:defRPr/>
              </a:pPr>
              <a:t>‹#›</a:t>
            </a:fld>
            <a:endParaRPr lang="es-ES_tradnl"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Oxford June 19th  2013  </a:t>
            </a:r>
            <a:endParaRPr lang="es-ES_tradnl"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50"/>
            <a:ext cx="7391400" cy="1139825"/>
          </a:xfrm>
        </p:spPr>
        <p:txBody>
          <a:bodyPr/>
          <a:lstStyle/>
          <a:p>
            <a:r>
              <a:rPr lang="es-ES" smtClean="0"/>
              <a:t>Haga clic para modificar el estilo de título del patrón</a:t>
            </a:r>
            <a:endParaRPr lang="en-U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contenido"/>
          <p:cNvSpPr>
            <a:spLocks noGrp="1"/>
          </p:cNvSpPr>
          <p:nvPr>
            <p:ph sz="quarter" idx="3"/>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Oxford June 19th  2013  </a:t>
            </a:r>
            <a:endParaRPr lang="es-ES_tradnl" alt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mio2">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7620000" cy="1143000"/>
          </a:xfrm>
        </p:spPr>
        <p:txBody>
          <a:bodyPr/>
          <a:lstStyle>
            <a:lvl1pPr>
              <a:defRPr sz="3600" cap="none" baseline="0">
                <a:solidFill>
                  <a:srgbClr val="AFAFFF"/>
                </a:solidFill>
              </a:defRPr>
            </a:lvl1pPr>
          </a:lstStyle>
          <a:p>
            <a:r>
              <a:rPr lang="es-ES" dirty="0" smtClean="0"/>
              <a:t>Haga clic para modificar el estilo de título del patrón</a:t>
            </a:r>
            <a:endParaRPr lang="en-US" dirty="0"/>
          </a:p>
        </p:txBody>
      </p:sp>
      <p:sp>
        <p:nvSpPr>
          <p:cNvPr id="3" name="2 Marcador de contenido"/>
          <p:cNvSpPr>
            <a:spLocks noGrp="1"/>
          </p:cNvSpPr>
          <p:nvPr>
            <p:ph idx="1"/>
          </p:nvPr>
        </p:nvSpPr>
        <p:spPr>
          <a:xfrm>
            <a:off x="381000" y="1371600"/>
            <a:ext cx="8458200" cy="4800600"/>
          </a:xfrm>
        </p:spPr>
        <p:txBody>
          <a:bodyPr/>
          <a:lstStyle>
            <a:lvl1pPr marL="342900" indent="-342900">
              <a:buSzPct val="100000"/>
              <a:buFont typeface="Wingdings" pitchFamily="2" charset="2"/>
              <a:buChar char="§"/>
              <a:defRPr/>
            </a:lvl1pPr>
            <a:lvl2pPr marL="669925" indent="-325438">
              <a:buSzPct val="64000"/>
              <a:buFont typeface="Wingdings" pitchFamily="2" charset="2"/>
              <a:buChar char="q"/>
              <a:defRPr baseline="0">
                <a:solidFill>
                  <a:srgbClr val="AFAFFF"/>
                </a:solidFill>
              </a:defRPr>
            </a:lvl2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8" name="7 Marcador de pie de página"/>
          <p:cNvSpPr>
            <a:spLocks noGrp="1"/>
          </p:cNvSpPr>
          <p:nvPr>
            <p:ph type="ftr" sz="quarter" idx="11"/>
          </p:nvPr>
        </p:nvSpPr>
        <p:spPr>
          <a:xfrm>
            <a:off x="2286000" y="6324600"/>
            <a:ext cx="6477000" cy="457200"/>
          </a:xfrm>
        </p:spPr>
        <p:txBody>
          <a:bodyPr/>
          <a:lstStyle>
            <a:lvl1pPr>
              <a:defRPr baseline="0">
                <a:solidFill>
                  <a:srgbClr val="7030A0"/>
                </a:solidFill>
              </a:defRPr>
            </a:lvl1pPr>
          </a:lstStyle>
          <a:p>
            <a:pPr>
              <a:defRPr/>
            </a:pPr>
            <a:r>
              <a:rPr lang="en-US" altLang="en-US" smtClean="0"/>
              <a:t>D.Moya, Forum on Tracking Detector Mechanics , Oxford June 19th  2013  </a:t>
            </a:r>
            <a:endParaRPr lang="es-ES_tradnl" altLang="en-US" dirty="0"/>
          </a:p>
        </p:txBody>
      </p:sp>
      <p:pic>
        <p:nvPicPr>
          <p:cNvPr id="9" name="Picture 9" descr="ifca3"/>
          <p:cNvPicPr>
            <a:picLocks noChangeAspect="1" noChangeArrowheads="1"/>
          </p:cNvPicPr>
          <p:nvPr userDrawn="1"/>
        </p:nvPicPr>
        <p:blipFill>
          <a:blip r:embed="rId2" cstate="print"/>
          <a:srcRect/>
          <a:stretch>
            <a:fillRect/>
          </a:stretch>
        </p:blipFill>
        <p:spPr bwMode="auto">
          <a:xfrm>
            <a:off x="8382000" y="152400"/>
            <a:ext cx="571500" cy="762000"/>
          </a:xfrm>
          <a:prstGeom prst="rect">
            <a:avLst/>
          </a:prstGeom>
          <a:noFill/>
          <a:ln w="9525">
            <a:noFill/>
            <a:miter lim="800000"/>
            <a:headEnd/>
            <a:tailEnd/>
          </a:ln>
        </p:spPr>
      </p:pic>
    </p:spTree>
    <p:extLst>
      <p:ext uri="{BB962C8B-B14F-4D97-AF65-F5344CB8AC3E}">
        <p14:creationId xmlns:p14="http://schemas.microsoft.com/office/powerpoint/2010/main" val="17225867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1 Título"/>
          <p:cNvSpPr txBox="1">
            <a:spLocks noGrp="1"/>
          </p:cNvSpPr>
          <p:nvPr>
            <p:ph type="title"/>
          </p:nvPr>
        </p:nvSpPr>
        <p:spPr>
          <a:xfrm>
            <a:off x="304920" y="0"/>
            <a:ext cx="7391520" cy="1139759"/>
          </a:xfrm>
        </p:spPr>
        <p:txBody>
          <a:bodyPr/>
          <a:lstStyle>
            <a:lvl1pPr>
              <a:defRPr lang="en-US" sz="3600"/>
            </a:lvl1pPr>
          </a:lstStyle>
          <a:p>
            <a:pPr lvl="0"/>
            <a:r>
              <a:rPr lang="en-US"/>
              <a:t>Haga clic para modificar el estilo de título del patrón</a:t>
            </a:r>
          </a:p>
        </p:txBody>
      </p:sp>
      <p:sp>
        <p:nvSpPr>
          <p:cNvPr id="3" name="2 Marcador de contenido"/>
          <p:cNvSpPr txBox="1">
            <a:spLocks noGrp="1"/>
          </p:cNvSpPr>
          <p:nvPr>
            <p:ph type="title" idx="4294967295"/>
          </p:nvPr>
        </p:nvSpPr>
        <p:spPr>
          <a:xfrm>
            <a:off x="380880" y="1371599"/>
            <a:ext cx="8458199" cy="4800600"/>
          </a:xfrm>
        </p:spPr>
        <p:txBody>
          <a:bodyPr/>
          <a:lstStyle>
            <a:lvl1pPr marL="343080" indent="-343080">
              <a:spcBef>
                <a:spcPts val="700"/>
              </a:spcBef>
              <a:buClr>
                <a:srgbClr val="0E3E58"/>
              </a:buClr>
              <a:buSzPct val="65000"/>
              <a:buFont typeface="Calibri" pitchFamily="34"/>
              <a:buChar char="—"/>
              <a:defRPr lang="en-US">
                <a:solidFill>
                  <a:srgbClr val="0E3E58"/>
                </a:solidFill>
              </a:defRPr>
            </a:lvl1pPr>
          </a:lstStyle>
          <a:p>
            <a:pPr lvl="0"/>
            <a:r>
              <a:rPr lang="en-US"/>
              <a:t>Haga clic para modificar el estilo de texto del patrón</a:t>
            </a:r>
            <a:br>
              <a:rPr lang="en-US"/>
            </a:br>
            <a:r>
              <a:rPr lang="en-US"/>
              <a:t>Segundo nivel</a:t>
            </a:r>
            <a:br>
              <a:rPr lang="en-US"/>
            </a:br>
            <a:endParaRPr lang="en-US"/>
          </a:p>
        </p:txBody>
      </p:sp>
      <p:sp>
        <p:nvSpPr>
          <p:cNvPr id="5" name="7 Marcador de pie de página"/>
          <p:cNvSpPr txBox="1">
            <a:spLocks noGrp="1"/>
          </p:cNvSpPr>
          <p:nvPr>
            <p:ph type="ftr" sz="quarter" idx="9"/>
          </p:nvPr>
        </p:nvSpPr>
        <p:spPr>
          <a:xfrm>
            <a:off x="2895479" y="6350400"/>
            <a:ext cx="5410079" cy="457200"/>
          </a:xfrm>
        </p:spPr>
        <p:txBody>
          <a:bodyPr/>
          <a:lstStyle>
            <a:lvl1pPr>
              <a:defRPr>
                <a:latin typeface="Candara" pitchFamily="34"/>
              </a:defRPr>
            </a:lvl1pPr>
          </a:lstStyle>
          <a:p>
            <a:pPr lvl="0"/>
            <a:r>
              <a:rPr lang="en-US" smtClean="0"/>
              <a:t>D.Moya, Forum on Tracking Detector Mechanics , Oxford June 19th  2013  </a:t>
            </a:r>
            <a:endParaRPr lang="en-US"/>
          </a:p>
        </p:txBody>
      </p:sp>
      <p:pic>
        <p:nvPicPr>
          <p:cNvPr id="6" name="Picture 9" descr="ifca3"/>
          <p:cNvPicPr>
            <a:picLocks noChangeAspect="1"/>
          </p:cNvPicPr>
          <p:nvPr/>
        </p:nvPicPr>
        <p:blipFill>
          <a:blip r:embed="rId2" cstate="print"/>
          <a:srcRect/>
          <a:stretch>
            <a:fillRect/>
          </a:stretch>
        </p:blipFill>
        <p:spPr>
          <a:xfrm>
            <a:off x="8342280" y="95400"/>
            <a:ext cx="714960" cy="952559"/>
          </a:xfrm>
          <a:prstGeom prst="rect">
            <a:avLst/>
          </a:prstGeom>
          <a:noFill/>
          <a:ln>
            <a:noFill/>
          </a:ln>
        </p:spPr>
      </p:pic>
      <p:pic>
        <p:nvPicPr>
          <p:cNvPr id="7" name="Picture 2"/>
          <p:cNvPicPr>
            <a:picLocks noChangeAspect="1"/>
          </p:cNvPicPr>
          <p:nvPr/>
        </p:nvPicPr>
        <p:blipFill>
          <a:blip r:embed="rId3" cstate="print"/>
          <a:srcRect/>
          <a:stretch>
            <a:fillRect/>
          </a:stretch>
        </p:blipFill>
        <p:spPr>
          <a:xfrm>
            <a:off x="7734239" y="190440"/>
            <a:ext cx="611999" cy="611999"/>
          </a:xfrm>
          <a:prstGeom prst="rect">
            <a:avLst/>
          </a:prstGeom>
          <a:noFill/>
          <a:ln>
            <a:noFill/>
          </a:ln>
        </p:spPr>
      </p:pic>
      <p:sp>
        <p:nvSpPr>
          <p:cNvPr id="8" name="Content Placeholder 7"/>
          <p:cNvSpPr txBox="1">
            <a:spLocks noGrp="1"/>
          </p:cNvSpPr>
          <p:nvPr>
            <p:ph idx="1"/>
          </p:nvPr>
        </p:nvSpPr>
        <p:spPr>
          <a:xfrm>
            <a:off x="457200" y="1604519"/>
            <a:ext cx="8229240" cy="4526280"/>
          </a:xfrm>
        </p:spPr>
        <p:txBody>
          <a:bodyPr lIns="0" tIns="0" rIns="0" bIns="0"/>
          <a:lstStyle>
            <a:lvl1pPr>
              <a:spcBef>
                <a:spcPts val="0"/>
              </a:spcBef>
              <a:spcAft>
                <a:spcPts val="1417"/>
              </a:spcAft>
              <a:defRPr lang="en-GB" sz="3200" kern="1200">
                <a:ln>
                  <a:noFill/>
                </a:ln>
                <a:latin typeface="Arial" pitchFamily="18"/>
              </a:defRPr>
            </a:lvl1pPr>
          </a:lstStyle>
          <a:p>
            <a:endParaRPr lang="en-GB"/>
          </a:p>
        </p:txBody>
      </p:sp>
    </p:spTree>
    <p:extLst>
      <p:ext uri="{BB962C8B-B14F-4D97-AF65-F5344CB8AC3E}">
        <p14:creationId xmlns:p14="http://schemas.microsoft.com/office/powerpoint/2010/main" val="106412163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bg>
      <p:bgRef idx="1001">
        <a:schemeClr val="bg1"/>
      </p:bgRef>
    </p:bg>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a:xfrm>
            <a:off x="8686800" y="6400800"/>
            <a:ext cx="533400" cy="457200"/>
          </a:xfrm>
          <a:prstGeom prst="rect">
            <a:avLst/>
          </a:prstGeom>
        </p:spPr>
        <p:txBody>
          <a:bodyPr/>
          <a:lstStyle>
            <a:lvl1pPr>
              <a:defRPr baseline="0">
                <a:solidFill>
                  <a:srgbClr val="7030A0"/>
                </a:solidFill>
              </a:defRPr>
            </a:lvl1pPr>
          </a:lstStyle>
          <a:p>
            <a:pPr>
              <a:defRPr/>
            </a:pPr>
            <a:fld id="{6FE4F4B8-546B-4655-8B7D-7E5F0E211980}" type="slidenum">
              <a:rPr lang="es-ES_tradnl" altLang="en-US"/>
              <a:pPr>
                <a:defRPr/>
              </a:pPr>
              <a:t>‹#›</a:t>
            </a:fld>
            <a:endParaRPr lang="es-ES_tradnl" altLang="en-US" dirty="0"/>
          </a:p>
        </p:txBody>
      </p:sp>
      <p:sp>
        <p:nvSpPr>
          <p:cNvPr id="3" name="7 Marcador de pie de página"/>
          <p:cNvSpPr>
            <a:spLocks noGrp="1"/>
          </p:cNvSpPr>
          <p:nvPr>
            <p:ph type="ftr" sz="quarter" idx="11"/>
          </p:nvPr>
        </p:nvSpPr>
        <p:spPr>
          <a:xfrm>
            <a:off x="3962400" y="6400800"/>
            <a:ext cx="4800600" cy="457200"/>
          </a:xfrm>
        </p:spPr>
        <p:txBody>
          <a:bodyPr/>
          <a:lstStyle>
            <a:lvl1pPr>
              <a:defRPr baseline="0">
                <a:solidFill>
                  <a:srgbClr val="7030A0"/>
                </a:solidFill>
              </a:defRPr>
            </a:lvl1pPr>
          </a:lstStyle>
          <a:p>
            <a:pPr>
              <a:defRPr/>
            </a:pPr>
            <a:r>
              <a:rPr lang="en-US" altLang="en-US" smtClean="0"/>
              <a:t>D.Moya, Forum on Tracking Detector Mechanics , Oxford June 19th  2013  </a:t>
            </a:r>
            <a:endParaRPr lang="es-ES_tradnl"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D621F1A6-2A23-4400-96CE-4EC9B6BC6AEA}" type="slidenum">
              <a:rPr lang="es-ES_tradnl" altLang="en-US"/>
              <a:pPr>
                <a:defRPr/>
              </a:pPr>
              <a:t>‹#›</a:t>
            </a:fld>
            <a:endParaRPr lang="es-ES_tradnl"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Oxford June 19th  2013  </a:t>
            </a:r>
            <a:endParaRPr lang="es-ES_tradnl"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2EC0FF87-9B26-4D2D-84DC-7CE1C1FDCA97}" type="slidenum">
              <a:rPr lang="es-ES_tradnl" altLang="en-US"/>
              <a:pPr>
                <a:defRPr/>
              </a:pPr>
              <a:t>‹#›</a:t>
            </a:fld>
            <a:endParaRPr lang="es-ES_tradnl"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Oxford June 19th  2013  </a:t>
            </a:r>
            <a:endParaRPr lang="es-ES_tradnl"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F9D93F29-D135-4574-A6F1-F5CE3BE94B25}" type="slidenum">
              <a:rPr lang="es-ES_tradnl" altLang="en-US"/>
              <a:pPr>
                <a:defRPr/>
              </a:pPr>
              <a:t>‹#›</a:t>
            </a:fld>
            <a:endParaRPr lang="es-ES_tradnl" alt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Oxford June 19th  2013  </a:t>
            </a:r>
            <a:endParaRPr lang="es-ES_tradnl"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215A28EB-2861-486D-BE8B-045F5F35EFBB}" type="slidenum">
              <a:rPr lang="es-ES_tradnl" altLang="en-US"/>
              <a:pPr>
                <a:defRPr/>
              </a:pPr>
              <a:t>‹#›</a:t>
            </a:fld>
            <a:endParaRPr lang="es-ES_tradnl" alt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Oxford June 19th  2013  </a:t>
            </a:r>
            <a:endParaRPr lang="es-ES_tradnl"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DDCF073C-0E6C-4E31-BE96-E3104970EF6A}" type="slidenum">
              <a:rPr lang="es-ES_tradnl" altLang="en-US"/>
              <a:pPr>
                <a:defRPr/>
              </a:pPr>
              <a:t>‹#›</a:t>
            </a:fld>
            <a:endParaRPr lang="es-ES_tradnl" alt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Oxford June 19th  2013  </a:t>
            </a:r>
            <a:endParaRPr lang="es-ES_tradnl"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389F3320-AA75-4FBF-BE20-28CC9E8056B6}" type="slidenum">
              <a:rPr lang="es-ES_tradnl" altLang="en-US"/>
              <a:pPr>
                <a:defRPr/>
              </a:pPr>
              <a:t>‹#›</a:t>
            </a:fld>
            <a:endParaRPr lang="es-ES_tradnl"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Oxford June 19th  2013  </a:t>
            </a:r>
            <a:endParaRPr lang="es-ES_tradnl"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3BE6D12A-E58D-4947-BD17-1EAA1BA461CB}" type="slidenum">
              <a:rPr lang="es-ES_tradnl" altLang="en-US"/>
              <a:pPr>
                <a:defRPr/>
              </a:pPr>
              <a:t>‹#›</a:t>
            </a:fld>
            <a:endParaRPr lang="es-ES_tradnl"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Oxford June 19th  2013  </a:t>
            </a:r>
            <a:endParaRPr lang="es-ES_tradnl"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457200" y="57150"/>
            <a:ext cx="70104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smtClean="0"/>
              <a:t>Haga clic para cambiar el estilo de título	</a:t>
            </a:r>
          </a:p>
        </p:txBody>
      </p:sp>
      <p:sp>
        <p:nvSpPr>
          <p:cNvPr id="20483"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dirty="0" smtClean="0"/>
              <a:t>Haga clic para modificar el estilo de texto del patrón</a:t>
            </a:r>
          </a:p>
          <a:p>
            <a:pPr lvl="1"/>
            <a:r>
              <a:rPr lang="es-ES_tradnl" altLang="en-US" dirty="0" smtClean="0"/>
              <a:t>Segundo nivel</a:t>
            </a:r>
          </a:p>
          <a:p>
            <a:pPr lvl="2"/>
            <a:r>
              <a:rPr lang="es-ES_tradnl" altLang="en-US" dirty="0" smtClean="0"/>
              <a:t>Tercer nivel</a:t>
            </a:r>
          </a:p>
          <a:p>
            <a:pPr lvl="3"/>
            <a:r>
              <a:rPr lang="es-ES_tradnl" altLang="en-US" dirty="0" smtClean="0"/>
              <a:t>Cuarto nivel</a:t>
            </a:r>
          </a:p>
          <a:p>
            <a:pPr lvl="4"/>
            <a:r>
              <a:rPr lang="es-ES_tradnl" altLang="en-US" dirty="0" smtClean="0"/>
              <a:t>Quinto nivel</a:t>
            </a:r>
          </a:p>
        </p:txBody>
      </p:sp>
      <p:sp>
        <p:nvSpPr>
          <p:cNvPr id="18437" name="Rectangle 5"/>
          <p:cNvSpPr>
            <a:spLocks noGrp="1" noChangeArrowheads="1"/>
          </p:cNvSpPr>
          <p:nvPr>
            <p:ph type="ftr" sz="quarter" idx="3"/>
          </p:nvPr>
        </p:nvSpPr>
        <p:spPr bwMode="auto">
          <a:xfrm>
            <a:off x="2743200" y="6232525"/>
            <a:ext cx="5562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400" i="0" cap="none" baseline="0">
                <a:solidFill>
                  <a:srgbClr val="7030A0"/>
                </a:solidFill>
                <a:latin typeface="Calibri" pitchFamily="34" charset="0"/>
                <a:cs typeface="+mn-cs"/>
              </a:defRPr>
            </a:lvl1pPr>
          </a:lstStyle>
          <a:p>
            <a:pPr>
              <a:defRPr/>
            </a:pPr>
            <a:r>
              <a:rPr lang="en-US" altLang="en-US" dirty="0" err="1" smtClean="0"/>
              <a:t>D.Moya</a:t>
            </a:r>
            <a:r>
              <a:rPr lang="en-US" altLang="en-US" dirty="0" smtClean="0"/>
              <a:t>, Forum on Tracking Detector Mechanics , Oxford June 19th  2013  </a:t>
            </a:r>
            <a:endParaRPr lang="es-ES_tradnl" altLang="en-US" dirty="0"/>
          </a:p>
        </p:txBody>
      </p:sp>
      <p:pic>
        <p:nvPicPr>
          <p:cNvPr id="20486" name="Picture 9" descr="ifca3"/>
          <p:cNvPicPr>
            <a:picLocks noChangeAspect="1" noChangeArrowheads="1"/>
          </p:cNvPicPr>
          <p:nvPr/>
        </p:nvPicPr>
        <p:blipFill>
          <a:blip r:embed="rId16" cstate="print"/>
          <a:srcRect/>
          <a:stretch>
            <a:fillRect/>
          </a:stretch>
        </p:blipFill>
        <p:spPr bwMode="auto">
          <a:xfrm>
            <a:off x="8382000" y="152400"/>
            <a:ext cx="571500" cy="762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7" r:id="rId1"/>
    <p:sldLayoutId id="2147483818"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9" r:id="rId13"/>
    <p:sldLayoutId id="2147483820" r:id="rId14"/>
  </p:sldLayoutIdLst>
  <p:timing>
    <p:tnLst>
      <p:par>
        <p:cTn id="1" dur="indefinite" restart="never" nodeType="tmRoot"/>
      </p:par>
    </p:tnLst>
  </p:timing>
  <p:hf hdr="0" dt="0"/>
  <p:txStyles>
    <p:titleStyle>
      <a:lvl1pPr algn="l" rtl="0" eaLnBrk="0" fontAlgn="base" hangingPunct="0">
        <a:spcBef>
          <a:spcPct val="0"/>
        </a:spcBef>
        <a:spcAft>
          <a:spcPct val="0"/>
        </a:spcAft>
        <a:defRPr sz="3000">
          <a:solidFill>
            <a:srgbClr val="AFAFFF"/>
          </a:solidFill>
          <a:latin typeface="Calibri" pitchFamily="34" charset="0"/>
          <a:ea typeface="+mj-ea"/>
          <a:cs typeface="+mj-cs"/>
        </a:defRPr>
      </a:lvl1pPr>
      <a:lvl2pPr algn="l" rtl="0" eaLnBrk="0" fontAlgn="base" hangingPunct="0">
        <a:spcBef>
          <a:spcPct val="0"/>
        </a:spcBef>
        <a:spcAft>
          <a:spcPct val="0"/>
        </a:spcAft>
        <a:defRPr sz="3000">
          <a:solidFill>
            <a:srgbClr val="AFAFFF"/>
          </a:solidFill>
          <a:latin typeface="Calibri" pitchFamily="34" charset="0"/>
        </a:defRPr>
      </a:lvl2pPr>
      <a:lvl3pPr algn="l" rtl="0" eaLnBrk="0" fontAlgn="base" hangingPunct="0">
        <a:spcBef>
          <a:spcPct val="0"/>
        </a:spcBef>
        <a:spcAft>
          <a:spcPct val="0"/>
        </a:spcAft>
        <a:defRPr sz="3000">
          <a:solidFill>
            <a:srgbClr val="AFAFFF"/>
          </a:solidFill>
          <a:latin typeface="Calibri" pitchFamily="34" charset="0"/>
        </a:defRPr>
      </a:lvl3pPr>
      <a:lvl4pPr algn="l" rtl="0" eaLnBrk="0" fontAlgn="base" hangingPunct="0">
        <a:spcBef>
          <a:spcPct val="0"/>
        </a:spcBef>
        <a:spcAft>
          <a:spcPct val="0"/>
        </a:spcAft>
        <a:defRPr sz="3000">
          <a:solidFill>
            <a:srgbClr val="AFAFFF"/>
          </a:solidFill>
          <a:latin typeface="Calibri" pitchFamily="34" charset="0"/>
        </a:defRPr>
      </a:lvl4pPr>
      <a:lvl5pPr algn="l" rtl="0" eaLnBrk="0" fontAlgn="base" hangingPunct="0">
        <a:spcBef>
          <a:spcPct val="0"/>
        </a:spcBef>
        <a:spcAft>
          <a:spcPct val="0"/>
        </a:spcAft>
        <a:defRPr sz="3000">
          <a:solidFill>
            <a:srgbClr val="AFAFFF"/>
          </a:solidFill>
          <a:latin typeface="Calibri" pitchFamily="34" charset="0"/>
        </a:defRPr>
      </a:lvl5pPr>
      <a:lvl6pPr marL="457200" algn="l" rtl="0" fontAlgn="base">
        <a:spcBef>
          <a:spcPct val="0"/>
        </a:spcBef>
        <a:spcAft>
          <a:spcPct val="0"/>
        </a:spcAft>
        <a:defRPr sz="3000">
          <a:solidFill>
            <a:schemeClr val="bg1"/>
          </a:solidFill>
          <a:latin typeface="Tahoma" pitchFamily="34" charset="0"/>
        </a:defRPr>
      </a:lvl6pPr>
      <a:lvl7pPr marL="914400" algn="l" rtl="0" fontAlgn="base">
        <a:spcBef>
          <a:spcPct val="0"/>
        </a:spcBef>
        <a:spcAft>
          <a:spcPct val="0"/>
        </a:spcAft>
        <a:defRPr sz="3000">
          <a:solidFill>
            <a:schemeClr val="bg1"/>
          </a:solidFill>
          <a:latin typeface="Tahoma" pitchFamily="34" charset="0"/>
        </a:defRPr>
      </a:lvl7pPr>
      <a:lvl8pPr marL="1371600" algn="l" rtl="0" fontAlgn="base">
        <a:spcBef>
          <a:spcPct val="0"/>
        </a:spcBef>
        <a:spcAft>
          <a:spcPct val="0"/>
        </a:spcAft>
        <a:defRPr sz="3000">
          <a:solidFill>
            <a:schemeClr val="bg1"/>
          </a:solidFill>
          <a:latin typeface="Tahoma" pitchFamily="34" charset="0"/>
        </a:defRPr>
      </a:lvl8pPr>
      <a:lvl9pPr marL="1828800" algn="l" rtl="0" fontAlgn="base">
        <a:spcBef>
          <a:spcPct val="0"/>
        </a:spcBef>
        <a:spcAft>
          <a:spcPct val="0"/>
        </a:spcAft>
        <a:defRPr sz="3000">
          <a:solidFill>
            <a:schemeClr val="bg1"/>
          </a:solidFill>
          <a:latin typeface="Tahoma" pitchFamily="34" charset="0"/>
        </a:defRPr>
      </a:lvl9pPr>
    </p:titleStyle>
    <p:body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notesSlide" Target="../notesSlides/notesSlide12.xml"/><Relationship Id="rId7"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ieeexplore.ieee.org/xpl/mostRecentIssue.jsp?punumber=6114955"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13.xml"/><Relationship Id="rId5" Type="http://schemas.openxmlformats.org/officeDocument/2006/relationships/image" Target="../media/image35.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6.png"/><Relationship Id="rId7" Type="http://schemas.openxmlformats.org/officeDocument/2006/relationships/image" Target="../media/image40.jpe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gif"/></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3.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13.xml"/><Relationship Id="rId5" Type="http://schemas.openxmlformats.org/officeDocument/2006/relationships/image" Target="../media/image59.png"/><Relationship Id="rId4" Type="http://schemas.openxmlformats.org/officeDocument/2006/relationships/image" Target="../media/image58.emf"/></Relationships>
</file>

<file path=ppt/slides/_rels/slide4.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7.png"/><Relationship Id="rId7"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76200" y="76200"/>
            <a:ext cx="9144000" cy="2362200"/>
          </a:xfrm>
        </p:spPr>
        <p:txBody>
          <a:bodyPr/>
          <a:lstStyle/>
          <a:p>
            <a:pPr algn="ctr"/>
            <a:r>
              <a:rPr lang="en-US" sz="3200" noProof="0" dirty="0" smtClean="0"/>
              <a:t>FIBER BRAGG GRATING SENSORS FOR SMART-TRACKERS:  A REAL-TIME DEFORMATION, TEMPERATURE AND HUMIDITY MONITOR FOR THE BELLE-II VERTEX DETECTOR</a:t>
            </a:r>
            <a:br>
              <a:rPr lang="en-US" sz="3200" noProof="0" dirty="0" smtClean="0"/>
            </a:br>
            <a:r>
              <a:rPr lang="en-US" sz="3600" noProof="0" dirty="0" smtClean="0"/>
              <a:t/>
            </a:r>
            <a:br>
              <a:rPr lang="en-US" sz="3600" noProof="0" dirty="0" smtClean="0"/>
            </a:br>
            <a:r>
              <a:rPr lang="en-US" sz="4400" noProof="0" dirty="0" smtClean="0"/>
              <a:t/>
            </a:r>
            <a:br>
              <a:rPr lang="en-US" sz="4400" noProof="0" dirty="0" smtClean="0"/>
            </a:br>
            <a:r>
              <a:rPr lang="en-US" noProof="0" dirty="0" smtClean="0"/>
              <a:t/>
            </a:r>
            <a:br>
              <a:rPr lang="en-US" noProof="0" dirty="0" smtClean="0"/>
            </a:br>
            <a:r>
              <a:rPr lang="en-US" noProof="0" dirty="0" smtClean="0"/>
              <a:t/>
            </a:r>
            <a:br>
              <a:rPr lang="en-US" noProof="0" dirty="0" smtClean="0"/>
            </a:br>
            <a:r>
              <a:rPr lang="en-US" noProof="0" dirty="0" smtClean="0"/>
              <a:t> 		</a:t>
            </a:r>
          </a:p>
        </p:txBody>
      </p:sp>
      <p:sp>
        <p:nvSpPr>
          <p:cNvPr id="23555" name="Text Box 5"/>
          <p:cNvSpPr txBox="1">
            <a:spLocks noChangeArrowheads="1"/>
          </p:cNvSpPr>
          <p:nvPr/>
        </p:nvSpPr>
        <p:spPr bwMode="auto">
          <a:xfrm>
            <a:off x="3810000" y="6145232"/>
            <a:ext cx="8305800" cy="769441"/>
          </a:xfrm>
          <a:prstGeom prst="rect">
            <a:avLst/>
          </a:prstGeom>
          <a:noFill/>
          <a:ln w="9525">
            <a:noFill/>
            <a:miter lim="800000"/>
            <a:headEnd/>
            <a:tailEnd/>
          </a:ln>
        </p:spPr>
        <p:txBody>
          <a:bodyPr>
            <a:spAutoFit/>
          </a:bodyPr>
          <a:lstStyle/>
          <a:p>
            <a:r>
              <a:rPr lang="en-US" sz="2400" i="0" dirty="0"/>
              <a:t>David </a:t>
            </a:r>
            <a:r>
              <a:rPr lang="en-US" sz="2400" i="0" dirty="0" err="1"/>
              <a:t>Moya</a:t>
            </a:r>
            <a:r>
              <a:rPr lang="en-US" sz="2400" i="0" dirty="0"/>
              <a:t> </a:t>
            </a:r>
            <a:r>
              <a:rPr lang="en-US" sz="2400" i="0" dirty="0" smtClean="0"/>
              <a:t>Martín, </a:t>
            </a:r>
            <a:r>
              <a:rPr lang="en-US" sz="2400" i="0" dirty="0" err="1"/>
              <a:t>IFCA</a:t>
            </a:r>
            <a:r>
              <a:rPr lang="en-US" sz="2400" i="0" dirty="0"/>
              <a:t> (</a:t>
            </a:r>
            <a:r>
              <a:rPr lang="en-US" sz="2400" i="0" dirty="0" err="1"/>
              <a:t>CSIC-UC</a:t>
            </a:r>
            <a:r>
              <a:rPr lang="en-US" sz="2400" i="0" dirty="0"/>
              <a:t>) </a:t>
            </a:r>
          </a:p>
          <a:p>
            <a:endParaRPr lang="en-US" i="0" dirty="0"/>
          </a:p>
        </p:txBody>
      </p:sp>
      <p:sp>
        <p:nvSpPr>
          <p:cNvPr id="23556" name="11 Rectángulo"/>
          <p:cNvSpPr>
            <a:spLocks noChangeArrowheads="1"/>
          </p:cNvSpPr>
          <p:nvPr/>
        </p:nvSpPr>
        <p:spPr bwMode="auto">
          <a:xfrm>
            <a:off x="152400" y="2203002"/>
            <a:ext cx="9144000" cy="387798"/>
          </a:xfrm>
          <a:prstGeom prst="rect">
            <a:avLst/>
          </a:prstGeom>
          <a:noFill/>
          <a:ln w="9525">
            <a:noFill/>
            <a:miter lim="800000"/>
            <a:headEnd/>
            <a:tailEnd/>
          </a:ln>
        </p:spPr>
        <p:txBody>
          <a:bodyPr wrap="square">
            <a:spAutoFit/>
          </a:bodyPr>
          <a:lstStyle/>
          <a:p>
            <a:pPr marL="342900" indent="-342900" algn="ctr">
              <a:lnSpc>
                <a:spcPct val="80000"/>
              </a:lnSpc>
              <a:spcBef>
                <a:spcPct val="20000"/>
              </a:spcBef>
              <a:buClr>
                <a:schemeClr val="bg1"/>
              </a:buClr>
              <a:buSzPct val="100000"/>
              <a:buFont typeface="Wingdings" pitchFamily="2" charset="2"/>
              <a:buNone/>
            </a:pPr>
            <a:r>
              <a:rPr lang="es-ES_tradnl" sz="2400" i="0" dirty="0" err="1" smtClean="0">
                <a:solidFill>
                  <a:srgbClr val="7030A0"/>
                </a:solidFill>
                <a:latin typeface="Tahoma" pitchFamily="34" charset="0"/>
              </a:rPr>
              <a:t>Forum</a:t>
            </a:r>
            <a:r>
              <a:rPr lang="es-ES_tradnl" sz="2400" i="0" dirty="0" smtClean="0">
                <a:solidFill>
                  <a:srgbClr val="7030A0"/>
                </a:solidFill>
                <a:latin typeface="Tahoma" pitchFamily="34" charset="0"/>
              </a:rPr>
              <a:t> </a:t>
            </a:r>
            <a:r>
              <a:rPr lang="es-ES_tradnl" sz="2400" i="0" dirty="0" err="1" smtClean="0">
                <a:solidFill>
                  <a:srgbClr val="7030A0"/>
                </a:solidFill>
                <a:latin typeface="Tahoma" pitchFamily="34" charset="0"/>
              </a:rPr>
              <a:t>on</a:t>
            </a:r>
            <a:r>
              <a:rPr lang="es-ES_tradnl" sz="2400" i="0" dirty="0" smtClean="0">
                <a:solidFill>
                  <a:srgbClr val="7030A0"/>
                </a:solidFill>
                <a:latin typeface="Tahoma" pitchFamily="34" charset="0"/>
              </a:rPr>
              <a:t> Tracking Detector </a:t>
            </a:r>
            <a:r>
              <a:rPr lang="es-ES_tradnl" sz="2400" i="0" dirty="0" err="1" smtClean="0">
                <a:solidFill>
                  <a:srgbClr val="7030A0"/>
                </a:solidFill>
                <a:latin typeface="Tahoma" pitchFamily="34" charset="0"/>
              </a:rPr>
              <a:t>Mechanics</a:t>
            </a:r>
            <a:r>
              <a:rPr lang="es-ES_tradnl" sz="2400" i="0" dirty="0" smtClean="0">
                <a:solidFill>
                  <a:srgbClr val="7030A0"/>
                </a:solidFill>
                <a:latin typeface="Tahoma" pitchFamily="34" charset="0"/>
              </a:rPr>
              <a:t>, June 2013</a:t>
            </a:r>
            <a:endParaRPr lang="es-ES_tradnl" sz="2400" i="0" dirty="0">
              <a:solidFill>
                <a:srgbClr val="7030A0"/>
              </a:solidFill>
              <a:latin typeface="Tahoma" pitchFamily="34" charset="0"/>
            </a:endParaRPr>
          </a:p>
        </p:txBody>
      </p:sp>
      <p:pic>
        <p:nvPicPr>
          <p:cNvPr id="23557" name="Picture 9" descr="ifca3"/>
          <p:cNvPicPr>
            <a:picLocks noChangeAspect="1" noChangeArrowheads="1"/>
          </p:cNvPicPr>
          <p:nvPr/>
        </p:nvPicPr>
        <p:blipFill>
          <a:blip r:embed="rId3" cstate="print"/>
          <a:srcRect/>
          <a:stretch>
            <a:fillRect/>
          </a:stretch>
        </p:blipFill>
        <p:spPr bwMode="auto">
          <a:xfrm>
            <a:off x="533400" y="4876800"/>
            <a:ext cx="1430338" cy="1905000"/>
          </a:xfrm>
          <a:prstGeom prst="rect">
            <a:avLst/>
          </a:prstGeom>
          <a:noFill/>
          <a:ln w="9525">
            <a:noFill/>
            <a:miter lim="800000"/>
            <a:headEnd/>
            <a:tailEnd/>
          </a:ln>
        </p:spPr>
      </p:pic>
      <p:sp>
        <p:nvSpPr>
          <p:cNvPr id="6" name="2 Marcador de contenido"/>
          <p:cNvSpPr txBox="1">
            <a:spLocks/>
          </p:cNvSpPr>
          <p:nvPr/>
        </p:nvSpPr>
        <p:spPr bwMode="auto">
          <a:xfrm>
            <a:off x="990600" y="2819400"/>
            <a:ext cx="8458200" cy="3009900"/>
          </a:xfrm>
          <a:prstGeom prst="rect">
            <a:avLst/>
          </a:prstGeom>
          <a:noFill/>
          <a:ln w="9525">
            <a:noFill/>
            <a:miter lim="800000"/>
            <a:headEnd/>
            <a:tailEnd/>
          </a:ln>
        </p:spPr>
        <p:txBody>
          <a:bodyPr/>
          <a:lstStyle/>
          <a:p>
            <a:pPr marL="342900" indent="-342900" algn="ctr" eaLnBrk="0" hangingPunct="0">
              <a:spcBef>
                <a:spcPct val="20000"/>
              </a:spcBef>
              <a:buClr>
                <a:srgbClr val="0E3E58"/>
              </a:buClr>
              <a:buSzPct val="65000"/>
              <a:buFont typeface="Wingdings" pitchFamily="2" charset="2"/>
              <a:buNone/>
              <a:defRPr/>
            </a:pPr>
            <a:r>
              <a:rPr lang="en-US" sz="2400" i="0" kern="0" dirty="0">
                <a:solidFill>
                  <a:srgbClr val="002060"/>
                </a:solidFill>
                <a:cs typeface="+mn-cs"/>
              </a:rPr>
              <a:t>D. </a:t>
            </a:r>
            <a:r>
              <a:rPr lang="en-US" sz="2400" i="0" kern="0" dirty="0" err="1">
                <a:solidFill>
                  <a:srgbClr val="002060"/>
                </a:solidFill>
                <a:cs typeface="+mn-cs"/>
              </a:rPr>
              <a:t>Moya</a:t>
            </a:r>
            <a:r>
              <a:rPr lang="en-US" sz="2400" i="0" kern="0" dirty="0">
                <a:solidFill>
                  <a:srgbClr val="002060"/>
                </a:solidFill>
                <a:cs typeface="+mn-cs"/>
              </a:rPr>
              <a:t>, I. Vila,  A. L. </a:t>
            </a:r>
            <a:r>
              <a:rPr lang="en-US" sz="2400" i="0" kern="0" dirty="0" err="1">
                <a:solidFill>
                  <a:srgbClr val="002060"/>
                </a:solidFill>
                <a:cs typeface="+mn-cs"/>
              </a:rPr>
              <a:t>Virto</a:t>
            </a:r>
            <a:r>
              <a:rPr lang="en-US" sz="2400" i="0" kern="0" dirty="0">
                <a:solidFill>
                  <a:srgbClr val="002060"/>
                </a:solidFill>
                <a:cs typeface="+mn-cs"/>
              </a:rPr>
              <a:t>, E. </a:t>
            </a:r>
            <a:r>
              <a:rPr lang="en-US" sz="2400" i="0" kern="0" dirty="0" err="1" smtClean="0">
                <a:solidFill>
                  <a:srgbClr val="002060"/>
                </a:solidFill>
                <a:cs typeface="+mn-cs"/>
              </a:rPr>
              <a:t>Currás</a:t>
            </a:r>
            <a:r>
              <a:rPr lang="en-US" sz="2400" i="0" kern="0" dirty="0" smtClean="0">
                <a:solidFill>
                  <a:srgbClr val="002060"/>
                </a:solidFill>
                <a:cs typeface="+mn-cs"/>
              </a:rPr>
              <a:t> </a:t>
            </a:r>
            <a:r>
              <a:rPr lang="en-US" sz="2400" i="0" kern="0" dirty="0">
                <a:solidFill>
                  <a:srgbClr val="002060"/>
                </a:solidFill>
                <a:cs typeface="+mn-cs"/>
              </a:rPr>
              <a:t>, </a:t>
            </a:r>
            <a:r>
              <a:rPr lang="en-US" sz="2400" i="0" kern="0" dirty="0" err="1">
                <a:solidFill>
                  <a:srgbClr val="002060"/>
                </a:solidFill>
                <a:cs typeface="+mn-cs"/>
              </a:rPr>
              <a:t>A.Ruiz</a:t>
            </a:r>
            <a:endParaRPr lang="en-US" sz="2400" i="0" kern="0" dirty="0">
              <a:solidFill>
                <a:srgbClr val="002060"/>
              </a:solidFill>
              <a:cs typeface="+mn-cs"/>
            </a:endParaRPr>
          </a:p>
          <a:p>
            <a:pPr marL="342900" indent="-342900" algn="ctr" eaLnBrk="0" hangingPunct="0">
              <a:spcBef>
                <a:spcPct val="20000"/>
              </a:spcBef>
              <a:buClr>
                <a:srgbClr val="0E3E58"/>
              </a:buClr>
              <a:buSzPct val="65000"/>
              <a:buFont typeface="Wingdings" pitchFamily="2" charset="2"/>
              <a:buNone/>
              <a:defRPr/>
            </a:pPr>
            <a:r>
              <a:rPr lang="en-US" sz="2400" i="0" kern="0" dirty="0" err="1">
                <a:solidFill>
                  <a:srgbClr val="F34313"/>
                </a:solidFill>
                <a:cs typeface="+mn-cs"/>
              </a:rPr>
              <a:t>Instituto</a:t>
            </a:r>
            <a:r>
              <a:rPr lang="en-US" sz="2400" i="0" kern="0" dirty="0">
                <a:solidFill>
                  <a:srgbClr val="F34313"/>
                </a:solidFill>
                <a:cs typeface="+mn-cs"/>
              </a:rPr>
              <a:t> de </a:t>
            </a:r>
            <a:r>
              <a:rPr lang="en-US" sz="2400" i="0" kern="0" dirty="0" err="1">
                <a:solidFill>
                  <a:srgbClr val="F34313"/>
                </a:solidFill>
                <a:cs typeface="+mn-cs"/>
              </a:rPr>
              <a:t>Física</a:t>
            </a:r>
            <a:r>
              <a:rPr lang="en-US" sz="2400" i="0" kern="0" dirty="0">
                <a:solidFill>
                  <a:srgbClr val="F34313"/>
                </a:solidFill>
                <a:cs typeface="+mn-cs"/>
              </a:rPr>
              <a:t> de Cantabria</a:t>
            </a:r>
          </a:p>
          <a:p>
            <a:pPr marL="342900" indent="-342900" algn="ctr" eaLnBrk="0" hangingPunct="0">
              <a:spcBef>
                <a:spcPct val="20000"/>
              </a:spcBef>
              <a:buClr>
                <a:srgbClr val="0E3E58"/>
              </a:buClr>
              <a:buSzPct val="65000"/>
              <a:buFont typeface="Wingdings" pitchFamily="2" charset="2"/>
              <a:buNone/>
              <a:defRPr/>
            </a:pPr>
            <a:r>
              <a:rPr lang="en-US" sz="2400" i="0" kern="0" dirty="0">
                <a:solidFill>
                  <a:srgbClr val="002060"/>
                </a:solidFill>
                <a:cs typeface="+mn-cs"/>
              </a:rPr>
              <a:t>M. </a:t>
            </a:r>
            <a:r>
              <a:rPr lang="en-US" sz="2400" i="0" kern="0" dirty="0" err="1">
                <a:solidFill>
                  <a:srgbClr val="002060"/>
                </a:solidFill>
                <a:cs typeface="+mn-cs"/>
              </a:rPr>
              <a:t>Frovel</a:t>
            </a:r>
            <a:r>
              <a:rPr lang="en-US" sz="2400" i="0" kern="0" dirty="0">
                <a:solidFill>
                  <a:srgbClr val="002060"/>
                </a:solidFill>
                <a:cs typeface="+mn-cs"/>
              </a:rPr>
              <a:t>, J.G. </a:t>
            </a:r>
            <a:r>
              <a:rPr lang="en-US" sz="2400" i="0" kern="0" dirty="0" err="1">
                <a:solidFill>
                  <a:srgbClr val="002060"/>
                </a:solidFill>
                <a:cs typeface="+mn-cs"/>
              </a:rPr>
              <a:t>Carrión</a:t>
            </a:r>
            <a:endParaRPr lang="en-US" sz="2400" i="0" kern="0" dirty="0">
              <a:solidFill>
                <a:srgbClr val="002060"/>
              </a:solidFill>
              <a:cs typeface="+mn-cs"/>
            </a:endParaRPr>
          </a:p>
          <a:p>
            <a:pPr marL="342900" indent="-342900" algn="ctr" eaLnBrk="0" hangingPunct="0">
              <a:spcBef>
                <a:spcPct val="20000"/>
              </a:spcBef>
              <a:buClr>
                <a:srgbClr val="0E3E58"/>
              </a:buClr>
              <a:buSzPct val="65000"/>
              <a:buFont typeface="Wingdings" pitchFamily="2" charset="2"/>
              <a:buNone/>
              <a:defRPr/>
            </a:pPr>
            <a:r>
              <a:rPr lang="en-US" sz="2400" i="0" kern="0" dirty="0" err="1">
                <a:solidFill>
                  <a:srgbClr val="F34313"/>
                </a:solidFill>
                <a:cs typeface="+mn-cs"/>
              </a:rPr>
              <a:t>Instituto</a:t>
            </a:r>
            <a:r>
              <a:rPr lang="en-US" sz="2400" i="0" kern="0" dirty="0">
                <a:solidFill>
                  <a:srgbClr val="F34313"/>
                </a:solidFill>
                <a:cs typeface="+mn-cs"/>
              </a:rPr>
              <a:t> </a:t>
            </a:r>
            <a:r>
              <a:rPr lang="en-US" sz="2400" i="0" kern="0" dirty="0" err="1">
                <a:solidFill>
                  <a:srgbClr val="F34313"/>
                </a:solidFill>
                <a:cs typeface="+mn-cs"/>
              </a:rPr>
              <a:t>Nacional</a:t>
            </a:r>
            <a:r>
              <a:rPr lang="en-US" sz="2400" i="0" kern="0" dirty="0">
                <a:solidFill>
                  <a:srgbClr val="F34313"/>
                </a:solidFill>
                <a:cs typeface="+mn-cs"/>
              </a:rPr>
              <a:t> de </a:t>
            </a:r>
            <a:r>
              <a:rPr lang="en-US" sz="2400" i="0" kern="0" dirty="0" err="1">
                <a:solidFill>
                  <a:srgbClr val="F34313"/>
                </a:solidFill>
                <a:cs typeface="+mn-cs"/>
              </a:rPr>
              <a:t>Técnica</a:t>
            </a:r>
            <a:r>
              <a:rPr lang="en-US" sz="2400" i="0" kern="0" dirty="0">
                <a:solidFill>
                  <a:srgbClr val="F34313"/>
                </a:solidFill>
                <a:cs typeface="+mn-cs"/>
              </a:rPr>
              <a:t> </a:t>
            </a:r>
            <a:r>
              <a:rPr lang="en-US" sz="2400" i="0" kern="0" dirty="0" err="1" smtClean="0">
                <a:solidFill>
                  <a:srgbClr val="F34313"/>
                </a:solidFill>
                <a:cs typeface="+mn-cs"/>
              </a:rPr>
              <a:t>Aeroespacial</a:t>
            </a:r>
            <a:endParaRPr lang="en-US" sz="2400" i="0" kern="0" dirty="0" smtClean="0">
              <a:solidFill>
                <a:srgbClr val="F34313"/>
              </a:solidFill>
              <a:cs typeface="+mn-cs"/>
            </a:endParaRPr>
          </a:p>
          <a:p>
            <a:pPr marL="342900" indent="-342900" algn="ctr" eaLnBrk="0" hangingPunct="0">
              <a:spcBef>
                <a:spcPct val="20000"/>
              </a:spcBef>
              <a:buClr>
                <a:srgbClr val="0E3E58"/>
              </a:buClr>
              <a:buSzPct val="65000"/>
              <a:buFont typeface="Wingdings" pitchFamily="2" charset="2"/>
              <a:buNone/>
              <a:defRPr/>
            </a:pPr>
            <a:r>
              <a:rPr lang="es-ES_tradnl" sz="2400" i="0" kern="0" dirty="0" smtClean="0">
                <a:solidFill>
                  <a:srgbClr val="002060"/>
                </a:solidFill>
                <a:cs typeface="+mn-cs"/>
              </a:rPr>
              <a:t>A. </a:t>
            </a:r>
            <a:r>
              <a:rPr lang="es-ES_tradnl" sz="2400" i="0" kern="0" dirty="0" err="1" smtClean="0">
                <a:solidFill>
                  <a:srgbClr val="002060"/>
                </a:solidFill>
                <a:cs typeface="+mn-cs"/>
              </a:rPr>
              <a:t>Oyanguren</a:t>
            </a:r>
            <a:r>
              <a:rPr lang="es-ES_tradnl" sz="2400" i="0" kern="0" dirty="0" smtClean="0">
                <a:solidFill>
                  <a:srgbClr val="002060"/>
                </a:solidFill>
                <a:cs typeface="+mn-cs"/>
              </a:rPr>
              <a:t>, C. </a:t>
            </a:r>
            <a:r>
              <a:rPr lang="es-ES_tradnl" sz="2400" i="0" kern="0" dirty="0" err="1">
                <a:solidFill>
                  <a:srgbClr val="002060"/>
                </a:solidFill>
                <a:cs typeface="+mn-cs"/>
              </a:rPr>
              <a:t>L</a:t>
            </a:r>
            <a:r>
              <a:rPr lang="es-ES_tradnl" sz="2400" i="0" kern="0" dirty="0" err="1" smtClean="0">
                <a:solidFill>
                  <a:srgbClr val="002060"/>
                </a:solidFill>
                <a:cs typeface="+mn-cs"/>
              </a:rPr>
              <a:t>acasta</a:t>
            </a:r>
            <a:r>
              <a:rPr lang="es-ES_tradnl" sz="2400" i="0" kern="0" dirty="0" smtClean="0">
                <a:solidFill>
                  <a:srgbClr val="002060"/>
                </a:solidFill>
                <a:cs typeface="+mn-cs"/>
              </a:rPr>
              <a:t>, P. Ruiz</a:t>
            </a:r>
          </a:p>
          <a:p>
            <a:pPr marL="342900" indent="-342900" algn="ctr" eaLnBrk="0" hangingPunct="0">
              <a:spcBef>
                <a:spcPct val="20000"/>
              </a:spcBef>
              <a:buClr>
                <a:srgbClr val="0E3E58"/>
              </a:buClr>
              <a:buSzPct val="65000"/>
              <a:buFont typeface="Wingdings" pitchFamily="2" charset="2"/>
              <a:buNone/>
              <a:defRPr/>
            </a:pPr>
            <a:r>
              <a:rPr lang="es-ES_tradnl" sz="2400" i="0" kern="0" dirty="0" smtClean="0">
                <a:solidFill>
                  <a:srgbClr val="F34313"/>
                </a:solidFill>
                <a:cs typeface="+mn-cs"/>
              </a:rPr>
              <a:t>Instituto de Física Corpuscular</a:t>
            </a:r>
            <a:endParaRPr lang="en-US" sz="3200" i="0" kern="0" dirty="0">
              <a:solidFill>
                <a:srgbClr val="F34313"/>
              </a:solidFill>
              <a:cs typeface="+mn-cs"/>
            </a:endParaRPr>
          </a:p>
          <a:p>
            <a:pPr eaLnBrk="0" hangingPunct="0">
              <a:spcBef>
                <a:spcPct val="20000"/>
              </a:spcBef>
              <a:buClr>
                <a:srgbClr val="0E3E58"/>
              </a:buClr>
              <a:buSzPct val="65000"/>
              <a:defRPr/>
            </a:pPr>
            <a:endParaRPr lang="en-US" sz="3000" i="0" kern="0" dirty="0">
              <a:solidFill>
                <a:srgbClr val="0E3E58"/>
              </a:solidFill>
              <a:cs typeface="+mn-cs"/>
            </a:endParaRPr>
          </a:p>
        </p:txBody>
      </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588" y="3729038"/>
            <a:ext cx="1223962" cy="1223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998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9180" y="2700338"/>
            <a:ext cx="1249338" cy="804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noGrp="1"/>
          </p:cNvSpPr>
          <p:nvPr>
            <p:ph type="title"/>
          </p:nvPr>
        </p:nvSpPr>
        <p:spPr>
          <a:xfrm>
            <a:off x="0" y="0"/>
            <a:ext cx="7772400" cy="114300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smtClean="0">
                <a:solidFill>
                  <a:srgbClr val="000080"/>
                </a:solidFill>
              </a:rPr>
              <a:t>FBG characterization for particle physics</a:t>
            </a:r>
            <a:endParaRPr lang="en-US" dirty="0">
              <a:solidFill>
                <a:srgbClr val="000080"/>
              </a:solidFill>
            </a:endParaRPr>
          </a:p>
        </p:txBody>
      </p:sp>
      <p:sp>
        <p:nvSpPr>
          <p:cNvPr id="11" name="Footer Placeholder 10"/>
          <p:cNvSpPr>
            <a:spLocks noGrp="1"/>
          </p:cNvSpPr>
          <p:nvPr>
            <p:ph type="ftr" sz="quarter" idx="11"/>
          </p:nvPr>
        </p:nvSpPr>
        <p:spPr/>
        <p:txBody>
          <a:bodyPr/>
          <a:lstStyle/>
          <a:p>
            <a:pPr lvl="0"/>
            <a:r>
              <a:rPr lang="en-US" smtClean="0"/>
              <a:t>D.Moya, Forum on Tracking Detector Mechanics , Oxford June 19th  2013  </a:t>
            </a:r>
            <a:endParaRPr lang="en-US"/>
          </a:p>
        </p:txBody>
      </p:sp>
      <p:sp>
        <p:nvSpPr>
          <p:cNvPr id="3" name="3 Marcador de número de diapositiva"/>
          <p:cNvSpPr txBox="1"/>
          <p:nvPr/>
        </p:nvSpPr>
        <p:spPr>
          <a:xfrm>
            <a:off x="8521560" y="6340680"/>
            <a:ext cx="533519" cy="457200"/>
          </a:xfrm>
          <a:prstGeom prst="rect">
            <a:avLst/>
          </a:prstGeom>
          <a:noFill/>
          <a:ln>
            <a:noFill/>
          </a:ln>
        </p:spPr>
        <p:txBody>
          <a:bodyPr vert="horz" wrap="square" lIns="91440" tIns="45720" rIns="91440" bIns="45720" anchor="b"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1">
              <a:lnSpc>
                <a:spcPct val="100000"/>
              </a:lnSpc>
              <a:spcBef>
                <a:spcPts val="0"/>
              </a:spcBef>
              <a:spcAft>
                <a:spcPts val="0"/>
              </a:spcAft>
              <a:buNone/>
              <a:tabLst/>
            </a:pPr>
            <a:fld id="{A069AF1E-9F2E-43BB-9B59-9EF9793F9AA8}" type="slidenum">
              <a:rPr/>
              <a:pPr marL="0" marR="0" lvl="0" indent="0" algn="ctr" rtl="0" hangingPunct="1">
                <a:lnSpc>
                  <a:spcPct val="100000"/>
                </a:lnSpc>
                <a:spcBef>
                  <a:spcPts val="0"/>
                </a:spcBef>
                <a:spcAft>
                  <a:spcPts val="0"/>
                </a:spcAft>
                <a:buNone/>
                <a:tabLst/>
              </a:pPr>
              <a:t>10</a:t>
            </a:fld>
            <a:endParaRPr lang="es-ES" sz="1400" b="0" i="0" u="none" strike="noStrike" kern="1200" spc="0" baseline="0">
              <a:ln>
                <a:noFill/>
              </a:ln>
              <a:solidFill>
                <a:srgbClr val="7030A0"/>
              </a:solidFill>
              <a:latin typeface="Candara" pitchFamily="34"/>
              <a:ea typeface="DejaVu Sans" pitchFamily="2"/>
              <a:cs typeface="DejaVu Sans" pitchFamily="2"/>
            </a:endParaRPr>
          </a:p>
        </p:txBody>
      </p:sp>
      <p:pic>
        <p:nvPicPr>
          <p:cNvPr id="4" name="Picture 2" descr="D:\DCIM\100DSCIM\BILD0125.JPG"/>
          <p:cNvPicPr>
            <a:picLocks noChangeAspect="1"/>
          </p:cNvPicPr>
          <p:nvPr/>
        </p:nvPicPr>
        <p:blipFill>
          <a:blip r:embed="rId3" cstate="print"/>
          <a:srcRect/>
          <a:stretch>
            <a:fillRect/>
          </a:stretch>
        </p:blipFill>
        <p:spPr>
          <a:xfrm>
            <a:off x="5760000" y="1304442"/>
            <a:ext cx="3124079" cy="2343960"/>
          </a:xfrm>
          <a:prstGeom prst="rect">
            <a:avLst/>
          </a:prstGeom>
          <a:noFill/>
          <a:ln>
            <a:noFill/>
          </a:ln>
        </p:spPr>
      </p:pic>
      <p:sp>
        <p:nvSpPr>
          <p:cNvPr id="6" name="TextBox 5"/>
          <p:cNvSpPr txBox="1"/>
          <p:nvPr/>
        </p:nvSpPr>
        <p:spPr>
          <a:xfrm>
            <a:off x="36000" y="2780928"/>
            <a:ext cx="5400000" cy="468000"/>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669959" marR="0" lvl="0" indent="-325440" algn="l" rtl="0" hangingPunct="0">
              <a:lnSpc>
                <a:spcPct val="100000"/>
              </a:lnSpc>
              <a:spcBef>
                <a:spcPts val="601"/>
              </a:spcBef>
              <a:spcAft>
                <a:spcPts val="0"/>
              </a:spcAft>
              <a:buNone/>
              <a:tabLst/>
            </a:pPr>
            <a:r>
              <a:rPr lang="en-US" sz="2400" b="0" i="0" u="none" strike="noStrike" kern="0" spc="0" baseline="0" dirty="0">
                <a:ln>
                  <a:noFill/>
                </a:ln>
                <a:solidFill>
                  <a:srgbClr val="000080"/>
                </a:solidFill>
                <a:latin typeface="Calibri" pitchFamily="34"/>
                <a:ea typeface="DejaVu Sans" pitchFamily="2"/>
                <a:cs typeface="DejaVu Sans" pitchFamily="2"/>
              </a:rPr>
              <a:t>Outcome of irradiations:</a:t>
            </a:r>
          </a:p>
        </p:txBody>
      </p:sp>
      <p:sp>
        <p:nvSpPr>
          <p:cNvPr id="7" name="TextBox 6"/>
          <p:cNvSpPr txBox="1"/>
          <p:nvPr/>
        </p:nvSpPr>
        <p:spPr>
          <a:xfrm>
            <a:off x="180000" y="788759"/>
            <a:ext cx="5580000" cy="1687663"/>
          </a:xfrm>
          <a:prstGeom prst="rect">
            <a:avLst/>
          </a:prstGeom>
          <a:noFill/>
          <a:ln>
            <a:noFill/>
          </a:ln>
        </p:spPr>
        <p:txBody>
          <a:bodyPr vert="horz" lIns="90000" tIns="45000" rIns="90000" bIns="45000"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0">
              <a:lnSpc>
                <a:spcPct val="100000"/>
              </a:lnSpc>
              <a:spcBef>
                <a:spcPts val="0"/>
              </a:spcBef>
              <a:spcAft>
                <a:spcPts val="0"/>
              </a:spcAft>
              <a:buNone/>
              <a:tabLst/>
            </a:pPr>
            <a:r>
              <a:rPr lang="en-US" sz="2200" b="0" i="0" u="none" strike="noStrike" kern="0" spc="0" baseline="0" dirty="0">
                <a:ln>
                  <a:noFill/>
                </a:ln>
                <a:solidFill>
                  <a:srgbClr val="2A1BEB"/>
                </a:solidFill>
                <a:latin typeface="Calibri" pitchFamily="34"/>
                <a:ea typeface="DejaVu Sans" pitchFamily="2"/>
                <a:cs typeface="DejaVu Sans" pitchFamily="2"/>
              </a:rPr>
              <a:t>Irradiation of Fiber Grating Sensors</a:t>
            </a:r>
          </a:p>
          <a:p>
            <a:pPr marL="0" marR="0" lvl="1" indent="0" algn="l" rtl="0" hangingPunct="0">
              <a:lnSpc>
                <a:spcPct val="100000"/>
              </a:lnSpc>
              <a:spcBef>
                <a:spcPts val="0"/>
              </a:spcBef>
              <a:spcAft>
                <a:spcPts val="0"/>
              </a:spcAft>
              <a:buNone/>
              <a:tabLst/>
            </a:pPr>
            <a:r>
              <a:rPr lang="en-US" sz="2000" b="0" i="0" u="none" strike="noStrike" kern="0" spc="0" baseline="0" dirty="0">
                <a:ln>
                  <a:noFill/>
                </a:ln>
                <a:solidFill>
                  <a:srgbClr val="00B0F0"/>
                </a:solidFill>
                <a:latin typeface="Calibri" pitchFamily="34"/>
                <a:ea typeface="DejaVu Sans" pitchFamily="2"/>
                <a:cs typeface="DejaVu Sans" pitchFamily="2"/>
              </a:rPr>
              <a:t>Two </a:t>
            </a:r>
            <a:r>
              <a:rPr lang="en-US" sz="2000" b="0" i="0" u="none" strike="noStrike" kern="0" spc="0" baseline="0" dirty="0" smtClean="0">
                <a:ln>
                  <a:noFill/>
                </a:ln>
                <a:solidFill>
                  <a:srgbClr val="00B0F0"/>
                </a:solidFill>
                <a:latin typeface="Calibri" pitchFamily="34"/>
                <a:ea typeface="DejaVu Sans" pitchFamily="2"/>
                <a:cs typeface="DejaVu Sans" pitchFamily="2"/>
              </a:rPr>
              <a:t>FBG </a:t>
            </a:r>
            <a:r>
              <a:rPr lang="en-US" sz="2000" b="0" i="0" u="none" strike="noStrike" kern="0" spc="0" baseline="0" dirty="0">
                <a:ln>
                  <a:noFill/>
                </a:ln>
                <a:solidFill>
                  <a:srgbClr val="00B0F0"/>
                </a:solidFill>
                <a:latin typeface="Calibri" pitchFamily="34"/>
                <a:ea typeface="DejaVu Sans" pitchFamily="2"/>
                <a:cs typeface="DejaVu Sans" pitchFamily="2"/>
              </a:rPr>
              <a:t>active irradiation campaigns done at “</a:t>
            </a:r>
            <a:r>
              <a:rPr lang="en-US" sz="2000" b="0" i="1" u="none" strike="noStrike" kern="0" spc="0" baseline="0" dirty="0">
                <a:ln>
                  <a:noFill/>
                </a:ln>
                <a:solidFill>
                  <a:srgbClr val="00B0F0"/>
                </a:solidFill>
                <a:latin typeface="Calibri" pitchFamily="34"/>
                <a:ea typeface="DejaVu Sans" pitchFamily="2"/>
                <a:cs typeface="DejaVu Sans" pitchFamily="2"/>
              </a:rPr>
              <a:t>Centro </a:t>
            </a:r>
            <a:r>
              <a:rPr lang="en-US" sz="2000" b="0" i="1" u="none" strike="noStrike" kern="0" spc="0" baseline="0" dirty="0" err="1">
                <a:ln>
                  <a:noFill/>
                </a:ln>
                <a:solidFill>
                  <a:srgbClr val="00B0F0"/>
                </a:solidFill>
                <a:latin typeface="Calibri" pitchFamily="34"/>
                <a:ea typeface="DejaVu Sans" pitchFamily="2"/>
                <a:cs typeface="DejaVu Sans" pitchFamily="2"/>
              </a:rPr>
              <a:t>Nacional</a:t>
            </a:r>
            <a:r>
              <a:rPr lang="en-US" sz="2000" b="0" i="1" u="none" strike="noStrike" kern="0" spc="0" baseline="0" dirty="0">
                <a:ln>
                  <a:noFill/>
                </a:ln>
                <a:solidFill>
                  <a:srgbClr val="00B0F0"/>
                </a:solidFill>
                <a:latin typeface="Calibri" pitchFamily="34"/>
                <a:ea typeface="DejaVu Sans" pitchFamily="2"/>
                <a:cs typeface="DejaVu Sans" pitchFamily="2"/>
              </a:rPr>
              <a:t> de </a:t>
            </a:r>
            <a:r>
              <a:rPr lang="en-US" sz="2000" b="0" i="1" u="none" strike="noStrike" kern="0" spc="0" baseline="0" dirty="0" err="1">
                <a:ln>
                  <a:noFill/>
                </a:ln>
                <a:solidFill>
                  <a:srgbClr val="00B0F0"/>
                </a:solidFill>
                <a:latin typeface="Calibri" pitchFamily="34"/>
                <a:ea typeface="DejaVu Sans" pitchFamily="2"/>
                <a:cs typeface="DejaVu Sans" pitchFamily="2"/>
              </a:rPr>
              <a:t>Aceleradores</a:t>
            </a:r>
            <a:r>
              <a:rPr lang="en-US" sz="2000" b="0" i="0" u="none" strike="noStrike" kern="0" spc="0" baseline="0" dirty="0">
                <a:ln>
                  <a:noFill/>
                </a:ln>
                <a:solidFill>
                  <a:srgbClr val="00B0F0"/>
                </a:solidFill>
                <a:latin typeface="Calibri" pitchFamily="34"/>
                <a:ea typeface="DejaVu Sans" pitchFamily="2"/>
                <a:cs typeface="DejaVu Sans" pitchFamily="2"/>
              </a:rPr>
              <a:t>” (CNA)  with protons up to an absorbed dose of 1.5 </a:t>
            </a:r>
            <a:r>
              <a:rPr lang="en-US" sz="2000" b="0" i="0" u="none" strike="noStrike" kern="0" spc="0" baseline="0" dirty="0" err="1">
                <a:ln>
                  <a:noFill/>
                </a:ln>
                <a:solidFill>
                  <a:srgbClr val="00B0F0"/>
                </a:solidFill>
                <a:latin typeface="Calibri" pitchFamily="34"/>
                <a:ea typeface="DejaVu Sans" pitchFamily="2"/>
                <a:cs typeface="DejaVu Sans" pitchFamily="2"/>
              </a:rPr>
              <a:t>GRad</a:t>
            </a:r>
            <a:r>
              <a:rPr lang="en-US" sz="2000" b="0" i="0" u="none" strike="noStrike" kern="0" spc="0" baseline="0" dirty="0">
                <a:ln>
                  <a:noFill/>
                </a:ln>
                <a:solidFill>
                  <a:srgbClr val="00B0F0"/>
                </a:solidFill>
                <a:latin typeface="Calibri" pitchFamily="34"/>
                <a:ea typeface="DejaVu Sans" pitchFamily="2"/>
                <a:cs typeface="DejaVu Sans" pitchFamily="2"/>
              </a:rPr>
              <a:t> and 10 </a:t>
            </a:r>
            <a:r>
              <a:rPr lang="en-US" sz="2000" b="0" i="0" u="none" strike="noStrike" kern="0" spc="0" baseline="0" dirty="0" err="1" smtClean="0">
                <a:ln>
                  <a:noFill/>
                </a:ln>
                <a:solidFill>
                  <a:srgbClr val="00B0F0"/>
                </a:solidFill>
                <a:latin typeface="Calibri" pitchFamily="34"/>
                <a:ea typeface="DejaVu Sans" pitchFamily="2"/>
                <a:cs typeface="DejaVu Sans" pitchFamily="2"/>
              </a:rPr>
              <a:t>Mrad</a:t>
            </a:r>
            <a:r>
              <a:rPr lang="en-US" sz="2000" b="0" i="0" u="none" strike="noStrike" kern="0" spc="0" baseline="0" dirty="0" smtClean="0">
                <a:ln>
                  <a:noFill/>
                </a:ln>
                <a:solidFill>
                  <a:srgbClr val="00B0F0"/>
                </a:solidFill>
                <a:latin typeface="Calibri" pitchFamily="34"/>
                <a:ea typeface="DejaVu Sans" pitchFamily="2"/>
                <a:cs typeface="DejaVu Sans" pitchFamily="2"/>
              </a:rPr>
              <a:t> (Belle</a:t>
            </a:r>
            <a:r>
              <a:rPr lang="en-US" sz="2000" b="0" i="0" u="none" strike="noStrike" kern="0" spc="0" dirty="0" smtClean="0">
                <a:ln>
                  <a:noFill/>
                </a:ln>
                <a:solidFill>
                  <a:srgbClr val="00B0F0"/>
                </a:solidFill>
                <a:latin typeface="Calibri" pitchFamily="34"/>
                <a:ea typeface="DejaVu Sans" pitchFamily="2"/>
                <a:cs typeface="DejaVu Sans" pitchFamily="2"/>
              </a:rPr>
              <a:t> II)</a:t>
            </a:r>
            <a:r>
              <a:rPr lang="en-US" sz="2000" b="0" i="0" u="none" strike="noStrike" kern="0" spc="0" baseline="0" dirty="0" smtClean="0">
                <a:ln>
                  <a:noFill/>
                </a:ln>
                <a:solidFill>
                  <a:srgbClr val="00B0F0"/>
                </a:solidFill>
                <a:latin typeface="Calibri" pitchFamily="34"/>
                <a:ea typeface="DejaVu Sans" pitchFamily="2"/>
                <a:cs typeface="DejaVu Sans" pitchFamily="2"/>
              </a:rPr>
              <a:t>.</a:t>
            </a:r>
            <a:endParaRPr lang="en-US" sz="2000" b="0" i="0" u="none" strike="noStrike" kern="0" spc="0" baseline="0" dirty="0">
              <a:ln>
                <a:noFill/>
              </a:ln>
              <a:solidFill>
                <a:srgbClr val="00B0F0"/>
              </a:solidFill>
              <a:latin typeface="Calibri" pitchFamily="34"/>
              <a:ea typeface="DejaVu Sans" pitchFamily="2"/>
              <a:cs typeface="DejaVu Sans" pitchFamily="2"/>
            </a:endParaRPr>
          </a:p>
        </p:txBody>
      </p:sp>
      <p:sp>
        <p:nvSpPr>
          <p:cNvPr id="8" name="TextBox 7"/>
          <p:cNvSpPr txBox="1"/>
          <p:nvPr/>
        </p:nvSpPr>
        <p:spPr>
          <a:xfrm>
            <a:off x="58800" y="3284984"/>
            <a:ext cx="4970400" cy="2685960"/>
          </a:xfrm>
          <a:prstGeom prst="rect">
            <a:avLst/>
          </a:prstGeom>
          <a:noFill/>
          <a:ln>
            <a:noFill/>
            <a:headEnd type="arrow"/>
            <a:tailEnd type="arrow"/>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0">
              <a:lnSpc>
                <a:spcPct val="100000"/>
              </a:lnSpc>
              <a:spcBef>
                <a:spcPts val="0"/>
              </a:spcBef>
              <a:spcAft>
                <a:spcPts val="0"/>
              </a:spcAft>
              <a:buNone/>
              <a:tabLst/>
            </a:pPr>
            <a:r>
              <a:rPr lang="en-US" sz="1800" b="0" i="0" u="none" strike="noStrike" kern="0" spc="0" baseline="0" dirty="0">
                <a:ln>
                  <a:noFill/>
                </a:ln>
                <a:solidFill>
                  <a:srgbClr val="00B0F0"/>
                </a:solidFill>
                <a:latin typeface="Calibri" pitchFamily="34"/>
                <a:ea typeface="DejaVu Sans" pitchFamily="2"/>
                <a:cs typeface="DejaVu Sans" pitchFamily="2"/>
              </a:rPr>
              <a:t>- </a:t>
            </a:r>
            <a:r>
              <a:rPr lang="en-US" sz="1800" b="1" i="0" u="none" strike="noStrike" kern="0" spc="0" baseline="0" dirty="0">
                <a:ln>
                  <a:noFill/>
                </a:ln>
                <a:solidFill>
                  <a:srgbClr val="00B0F0"/>
                </a:solidFill>
                <a:latin typeface="Calibri" pitchFamily="34"/>
                <a:ea typeface="DejaVu Sans" pitchFamily="2"/>
                <a:cs typeface="DejaVu Sans" pitchFamily="2"/>
              </a:rPr>
              <a:t>Reflected</a:t>
            </a:r>
            <a:r>
              <a:rPr lang="en-US" sz="1800" b="0" i="0" u="none" strike="noStrike" kern="0" spc="0" baseline="0" dirty="0">
                <a:ln>
                  <a:noFill/>
                </a:ln>
                <a:solidFill>
                  <a:srgbClr val="00B0F0"/>
                </a:solidFill>
                <a:latin typeface="Calibri" pitchFamily="34"/>
                <a:ea typeface="DejaVu Sans" pitchFamily="2"/>
                <a:cs typeface="DejaVu Sans" pitchFamily="2"/>
              </a:rPr>
              <a:t> lambda affected by type of </a:t>
            </a:r>
            <a:r>
              <a:rPr lang="en-US" sz="1800" b="1" i="0" u="none" strike="noStrike" kern="0" spc="0" baseline="0" dirty="0">
                <a:ln>
                  <a:noFill/>
                </a:ln>
                <a:solidFill>
                  <a:srgbClr val="00B0F0"/>
                </a:solidFill>
                <a:latin typeface="Calibri" pitchFamily="34"/>
                <a:ea typeface="DejaVu Sans" pitchFamily="2"/>
                <a:cs typeface="DejaVu Sans" pitchFamily="2"/>
              </a:rPr>
              <a:t>coating</a:t>
            </a:r>
          </a:p>
          <a:p>
            <a:pPr marL="0" marR="0" lvl="0" indent="0" algn="l" rtl="0" hangingPunct="0">
              <a:lnSpc>
                <a:spcPct val="100000"/>
              </a:lnSpc>
              <a:spcBef>
                <a:spcPts val="0"/>
              </a:spcBef>
              <a:spcAft>
                <a:spcPts val="0"/>
              </a:spcAft>
              <a:buNone/>
              <a:tabLst/>
            </a:pPr>
            <a:endParaRPr lang="en-US" sz="1800" b="0" i="0" u="none" strike="noStrike" kern="0" spc="0" baseline="0" dirty="0">
              <a:ln>
                <a:noFill/>
              </a:ln>
              <a:solidFill>
                <a:srgbClr val="00B0F0"/>
              </a:solidFill>
              <a:latin typeface="Calibri" pitchFamily="34"/>
              <a:ea typeface="DejaVu Sans" pitchFamily="2"/>
              <a:cs typeface="DejaVu Sans" pitchFamily="2"/>
            </a:endParaRPr>
          </a:p>
          <a:p>
            <a:pPr marL="0" marR="0" lvl="0" indent="0" algn="l" rtl="0" hangingPunct="0">
              <a:lnSpc>
                <a:spcPct val="100000"/>
              </a:lnSpc>
              <a:spcBef>
                <a:spcPts val="0"/>
              </a:spcBef>
              <a:spcAft>
                <a:spcPts val="0"/>
              </a:spcAft>
              <a:buNone/>
              <a:tabLst/>
            </a:pPr>
            <a:endParaRPr lang="en-US" b="0" i="0" u="none" strike="noStrike" kern="0" spc="0" baseline="0" dirty="0">
              <a:ln>
                <a:noFill/>
              </a:ln>
              <a:solidFill>
                <a:srgbClr val="00B0F0"/>
              </a:solidFill>
              <a:latin typeface="Calibri" pitchFamily="34"/>
              <a:ea typeface="DejaVu Sans" pitchFamily="2"/>
              <a:cs typeface="DejaVu Sans" pitchFamily="2"/>
            </a:endParaRPr>
          </a:p>
          <a:p>
            <a:pPr marL="0" marR="0" lvl="0" indent="0" algn="l" rtl="0" hangingPunct="0">
              <a:lnSpc>
                <a:spcPct val="100000"/>
              </a:lnSpc>
              <a:spcBef>
                <a:spcPts val="0"/>
              </a:spcBef>
              <a:spcAft>
                <a:spcPts val="0"/>
              </a:spcAft>
              <a:buNone/>
              <a:tabLst/>
            </a:pPr>
            <a:endParaRPr lang="en-US" b="0" i="0" u="none" strike="noStrike" kern="0" spc="0" baseline="0" dirty="0">
              <a:ln>
                <a:noFill/>
              </a:ln>
              <a:solidFill>
                <a:srgbClr val="00B0F0"/>
              </a:solidFill>
              <a:latin typeface="Calibri" pitchFamily="34"/>
              <a:ea typeface="DejaVu Sans" pitchFamily="2"/>
              <a:cs typeface="DejaVu Sans" pitchFamily="2"/>
            </a:endParaRPr>
          </a:p>
          <a:p>
            <a:pPr marL="0" marR="0" lvl="0" indent="0" algn="l" rtl="0" hangingPunct="0">
              <a:lnSpc>
                <a:spcPct val="100000"/>
              </a:lnSpc>
              <a:spcBef>
                <a:spcPts val="0"/>
              </a:spcBef>
              <a:spcAft>
                <a:spcPts val="0"/>
              </a:spcAft>
              <a:buNone/>
              <a:tabLst/>
            </a:pPr>
            <a:endParaRPr lang="en-US" sz="1800" b="0" i="0" u="none" strike="noStrike" kern="0" spc="0" baseline="0" dirty="0" smtClean="0">
              <a:ln>
                <a:noFill/>
              </a:ln>
              <a:solidFill>
                <a:srgbClr val="00B0F0"/>
              </a:solidFill>
              <a:latin typeface="Calibri" pitchFamily="34"/>
              <a:ea typeface="DejaVu Sans" pitchFamily="2"/>
              <a:cs typeface="DejaVu Sans" pitchFamily="2"/>
            </a:endParaRPr>
          </a:p>
          <a:p>
            <a:pPr marL="0" marR="0" lvl="0" indent="0" algn="l" rtl="0" hangingPunct="0">
              <a:lnSpc>
                <a:spcPct val="100000"/>
              </a:lnSpc>
              <a:spcBef>
                <a:spcPts val="0"/>
              </a:spcBef>
              <a:spcAft>
                <a:spcPts val="0"/>
              </a:spcAft>
              <a:buNone/>
              <a:tabLst/>
            </a:pPr>
            <a:endParaRPr lang="en-US" sz="1800" i="0" kern="0" dirty="0">
              <a:solidFill>
                <a:srgbClr val="00B0F0"/>
              </a:solidFill>
              <a:latin typeface="Calibri" pitchFamily="34"/>
              <a:ea typeface="DejaVu Sans" pitchFamily="2"/>
              <a:cs typeface="DejaVu Sans" pitchFamily="2"/>
            </a:endParaRPr>
          </a:p>
          <a:p>
            <a:pPr marL="0" marR="0" lvl="0" indent="0" algn="l" rtl="0" hangingPunct="0">
              <a:lnSpc>
                <a:spcPct val="100000"/>
              </a:lnSpc>
              <a:spcBef>
                <a:spcPts val="0"/>
              </a:spcBef>
              <a:spcAft>
                <a:spcPts val="0"/>
              </a:spcAft>
              <a:buNone/>
              <a:tabLst/>
            </a:pPr>
            <a:r>
              <a:rPr lang="en-US" sz="1800" b="1" i="0" u="none" strike="noStrike" kern="0" spc="0" baseline="0" dirty="0" smtClean="0">
                <a:ln>
                  <a:noFill/>
                </a:ln>
                <a:solidFill>
                  <a:srgbClr val="00B0F0"/>
                </a:solidFill>
                <a:latin typeface="Calibri" pitchFamily="34"/>
                <a:ea typeface="DejaVu Sans" pitchFamily="2"/>
                <a:cs typeface="DejaVu Sans" pitchFamily="2"/>
              </a:rPr>
              <a:t>Attenuation</a:t>
            </a:r>
            <a:r>
              <a:rPr lang="en-US" sz="1800" b="0" i="0" u="none" strike="noStrike" kern="0" spc="0" baseline="0" dirty="0" smtClean="0">
                <a:ln>
                  <a:noFill/>
                </a:ln>
                <a:solidFill>
                  <a:srgbClr val="00B0F0"/>
                </a:solidFill>
                <a:latin typeface="Calibri" pitchFamily="34"/>
                <a:ea typeface="DejaVu Sans" pitchFamily="2"/>
                <a:cs typeface="DejaVu Sans" pitchFamily="2"/>
              </a:rPr>
              <a:t> </a:t>
            </a:r>
            <a:r>
              <a:rPr lang="en-US" sz="1800" b="0" i="0" u="none" strike="noStrike" kern="0" spc="0" baseline="0" dirty="0">
                <a:ln>
                  <a:noFill/>
                </a:ln>
                <a:solidFill>
                  <a:srgbClr val="00B0F0"/>
                </a:solidFill>
                <a:latin typeface="Calibri" pitchFamily="34"/>
                <a:ea typeface="DejaVu Sans" pitchFamily="2"/>
                <a:cs typeface="DejaVu Sans" pitchFamily="2"/>
              </a:rPr>
              <a:t>is affected by the type of </a:t>
            </a:r>
            <a:r>
              <a:rPr lang="en-US" sz="1800" b="1" i="0" u="none" strike="noStrike" kern="0" spc="0" baseline="0" dirty="0">
                <a:ln>
                  <a:noFill/>
                </a:ln>
                <a:solidFill>
                  <a:srgbClr val="00B0F0"/>
                </a:solidFill>
                <a:latin typeface="Calibri" pitchFamily="34"/>
                <a:ea typeface="DejaVu Sans" pitchFamily="2"/>
                <a:cs typeface="DejaVu Sans" pitchFamily="2"/>
              </a:rPr>
              <a:t>core</a:t>
            </a:r>
          </a:p>
          <a:p>
            <a:pPr marL="0" marR="0" lvl="0" indent="0" algn="l" rtl="0" hangingPunct="0">
              <a:lnSpc>
                <a:spcPct val="100000"/>
              </a:lnSpc>
              <a:spcBef>
                <a:spcPts val="0"/>
              </a:spcBef>
              <a:spcAft>
                <a:spcPts val="0"/>
              </a:spcAft>
              <a:buNone/>
              <a:tabLst/>
            </a:pPr>
            <a:endParaRPr lang="en-US" sz="1800" b="0" i="0" u="none" strike="noStrike" kern="0" spc="0" baseline="0" dirty="0">
              <a:ln>
                <a:noFill/>
              </a:ln>
              <a:solidFill>
                <a:srgbClr val="00B0F0"/>
              </a:solidFill>
              <a:latin typeface="Calibri" pitchFamily="34"/>
              <a:ea typeface="DejaVu Sans" pitchFamily="2"/>
              <a:cs typeface="DejaVu Sans" pitchFamily="2"/>
            </a:endParaRPr>
          </a:p>
          <a:p>
            <a:pPr marL="285750" marR="0" lvl="0" indent="-285750" algn="l" rtl="0" hangingPunct="0">
              <a:lnSpc>
                <a:spcPct val="100000"/>
              </a:lnSpc>
              <a:spcBef>
                <a:spcPts val="0"/>
              </a:spcBef>
              <a:spcAft>
                <a:spcPts val="0"/>
              </a:spcAft>
              <a:buFontTx/>
              <a:buChar char="-"/>
              <a:tabLst/>
            </a:pPr>
            <a:r>
              <a:rPr lang="en-US" sz="1800" b="0" i="0" u="none" strike="noStrike" kern="0" spc="0" baseline="0" dirty="0" smtClean="0">
                <a:ln>
                  <a:noFill/>
                </a:ln>
                <a:solidFill>
                  <a:srgbClr val="00B0F0"/>
                </a:solidFill>
                <a:latin typeface="Calibri" pitchFamily="34"/>
                <a:ea typeface="DejaVu Sans" pitchFamily="2"/>
                <a:cs typeface="DejaVu Sans" pitchFamily="2"/>
              </a:rPr>
              <a:t>Annealing </a:t>
            </a:r>
            <a:r>
              <a:rPr lang="en-US" sz="1800" b="0" i="0" u="none" strike="noStrike" kern="0" spc="0" baseline="0" dirty="0">
                <a:ln>
                  <a:noFill/>
                </a:ln>
                <a:solidFill>
                  <a:srgbClr val="00B0F0"/>
                </a:solidFill>
                <a:latin typeface="Calibri" pitchFamily="34"/>
                <a:ea typeface="DejaVu Sans" pitchFamily="2"/>
                <a:cs typeface="DejaVu Sans" pitchFamily="2"/>
              </a:rPr>
              <a:t>observed after irradiation (</a:t>
            </a:r>
            <a:r>
              <a:rPr lang="en-US" sz="1800" b="0" i="0" u="none" strike="noStrike" kern="0" spc="0" baseline="0" dirty="0" smtClean="0">
                <a:ln>
                  <a:noFill/>
                </a:ln>
                <a:solidFill>
                  <a:srgbClr val="00B0F0"/>
                </a:solidFill>
                <a:latin typeface="Calibri" pitchFamily="34"/>
                <a:ea typeface="DejaVu Sans" pitchFamily="2"/>
                <a:cs typeface="DejaVu Sans" pitchFamily="2"/>
              </a:rPr>
              <a:t>two</a:t>
            </a:r>
            <a:r>
              <a:rPr lang="en-US" sz="1800" b="0" i="0" u="none" strike="noStrike" kern="0" spc="0" dirty="0" smtClean="0">
                <a:ln>
                  <a:noFill/>
                </a:ln>
                <a:solidFill>
                  <a:srgbClr val="00B0F0"/>
                </a:solidFill>
                <a:latin typeface="Calibri" pitchFamily="34"/>
                <a:ea typeface="DejaVu Sans" pitchFamily="2"/>
                <a:cs typeface="DejaVu Sans" pitchFamily="2"/>
              </a:rPr>
              <a:t> </a:t>
            </a:r>
            <a:r>
              <a:rPr lang="en-US" sz="1800" b="0" i="0" u="none" strike="noStrike" kern="0" spc="0" baseline="0" dirty="0" smtClean="0">
                <a:ln>
                  <a:noFill/>
                </a:ln>
                <a:solidFill>
                  <a:srgbClr val="00B0F0"/>
                </a:solidFill>
                <a:latin typeface="Calibri" pitchFamily="34"/>
                <a:ea typeface="DejaVu Sans" pitchFamily="2"/>
                <a:cs typeface="DejaVu Sans" pitchFamily="2"/>
              </a:rPr>
              <a:t>weeks</a:t>
            </a:r>
            <a:r>
              <a:rPr lang="en-US" sz="1800" b="0" i="0" u="none" strike="noStrike" kern="0" spc="0" baseline="0" dirty="0">
                <a:ln>
                  <a:noFill/>
                </a:ln>
                <a:solidFill>
                  <a:srgbClr val="00B0F0"/>
                </a:solidFill>
                <a:latin typeface="Calibri" pitchFamily="34"/>
                <a:ea typeface="DejaVu Sans" pitchFamily="2"/>
                <a:cs typeface="DejaVu Sans" pitchFamily="2"/>
              </a:rPr>
              <a:t>). Studying it now in more </a:t>
            </a:r>
            <a:r>
              <a:rPr lang="en-US" sz="1800" b="0" i="0" u="none" strike="noStrike" kern="0" spc="0" baseline="0" dirty="0" smtClean="0">
                <a:ln>
                  <a:noFill/>
                </a:ln>
                <a:solidFill>
                  <a:srgbClr val="00B0F0"/>
                </a:solidFill>
                <a:latin typeface="Calibri" pitchFamily="34"/>
                <a:ea typeface="DejaVu Sans" pitchFamily="2"/>
                <a:cs typeface="DejaVu Sans" pitchFamily="2"/>
              </a:rPr>
              <a:t>detail</a:t>
            </a:r>
          </a:p>
          <a:p>
            <a:pPr marL="285750" marR="0" lvl="0" indent="-285750" algn="l" rtl="0" hangingPunct="0">
              <a:lnSpc>
                <a:spcPct val="100000"/>
              </a:lnSpc>
              <a:spcBef>
                <a:spcPts val="0"/>
              </a:spcBef>
              <a:spcAft>
                <a:spcPts val="0"/>
              </a:spcAft>
              <a:buFontTx/>
              <a:buChar char="-"/>
              <a:tabLst/>
            </a:pPr>
            <a:endParaRPr lang="en-US" sz="1800" b="0" i="0" u="none" strike="noStrike" kern="0" spc="0" baseline="0" dirty="0" smtClean="0">
              <a:ln>
                <a:noFill/>
              </a:ln>
              <a:solidFill>
                <a:srgbClr val="00B0F0"/>
              </a:solidFill>
              <a:latin typeface="Calibri" pitchFamily="34"/>
              <a:ea typeface="DejaVu Sans" pitchFamily="2"/>
              <a:cs typeface="DejaVu Sans" pitchFamily="2"/>
            </a:endParaRPr>
          </a:p>
        </p:txBody>
      </p:sp>
      <p:sp>
        <p:nvSpPr>
          <p:cNvPr id="9" name="TextBox 8"/>
          <p:cNvSpPr txBox="1"/>
          <p:nvPr/>
        </p:nvSpPr>
        <p:spPr>
          <a:xfrm>
            <a:off x="304800" y="3714392"/>
            <a:ext cx="4419600" cy="324720"/>
          </a:xfrm>
          <a:prstGeom prst="rect">
            <a:avLst/>
          </a:prstGeom>
          <a:noFill/>
          <a:ln>
            <a:noFill/>
          </a:ln>
        </p:spPr>
        <p:txBody>
          <a:bodyPr vert="horz"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0">
              <a:lnSpc>
                <a:spcPct val="100000"/>
              </a:lnSpc>
              <a:spcBef>
                <a:spcPts val="0"/>
              </a:spcBef>
              <a:spcAft>
                <a:spcPts val="0"/>
              </a:spcAft>
              <a:buNone/>
              <a:tabLst/>
            </a:pPr>
            <a:r>
              <a:rPr lang="en-US" sz="1800" b="0" i="0" u="none" strike="noStrike" kern="0" spc="0" baseline="0" dirty="0">
                <a:ln>
                  <a:noFill/>
                </a:ln>
                <a:solidFill>
                  <a:srgbClr val="00B0F0"/>
                </a:solidFill>
                <a:latin typeface="Calibri" pitchFamily="34"/>
                <a:ea typeface="DejaVu Sans" pitchFamily="2"/>
                <a:cs typeface="DejaVu Sans" pitchFamily="2"/>
              </a:rPr>
              <a:t>Acrylate coated fibers displayed no peak </a:t>
            </a:r>
            <a:r>
              <a:rPr lang="en-US" sz="1800" b="0" i="0" u="none" strike="noStrike" kern="0" spc="0" baseline="0" dirty="0" smtClean="0">
                <a:ln>
                  <a:noFill/>
                </a:ln>
                <a:solidFill>
                  <a:srgbClr val="00B0F0"/>
                </a:solidFill>
                <a:latin typeface="Calibri" pitchFamily="34"/>
                <a:ea typeface="DejaVu Sans" pitchFamily="2"/>
                <a:cs typeface="DejaVu Sans" pitchFamily="2"/>
              </a:rPr>
              <a:t>shift</a:t>
            </a:r>
          </a:p>
          <a:p>
            <a:pPr hangingPunct="0">
              <a:spcBef>
                <a:spcPts val="0"/>
              </a:spcBef>
              <a:spcAft>
                <a:spcPts val="0"/>
              </a:spcAft>
              <a:buNone/>
            </a:pPr>
            <a:endParaRPr lang="en-US" sz="1800" i="0" kern="0" dirty="0">
              <a:solidFill>
                <a:srgbClr val="00B0F0"/>
              </a:solidFill>
              <a:latin typeface="Calibri" pitchFamily="34"/>
              <a:ea typeface="DejaVu Sans" pitchFamily="2"/>
              <a:cs typeface="DejaVu Sans" pitchFamily="2"/>
            </a:endParaRPr>
          </a:p>
          <a:p>
            <a:pPr hangingPunct="0">
              <a:spcBef>
                <a:spcPts val="0"/>
              </a:spcBef>
              <a:spcAft>
                <a:spcPts val="0"/>
              </a:spcAft>
              <a:buNone/>
            </a:pPr>
            <a:r>
              <a:rPr lang="en-US" sz="1800" b="1" i="0" kern="0" dirty="0" smtClean="0">
                <a:solidFill>
                  <a:srgbClr val="00B0F0"/>
                </a:solidFill>
                <a:latin typeface="Calibri" pitchFamily="34"/>
                <a:ea typeface="DejaVu Sans" pitchFamily="2"/>
                <a:cs typeface="DejaVu Sans" pitchFamily="2"/>
              </a:rPr>
              <a:t>Different peak shift</a:t>
            </a:r>
            <a:r>
              <a:rPr lang="en-US" sz="1800" i="0" kern="0" dirty="0" smtClean="0">
                <a:solidFill>
                  <a:srgbClr val="00B0F0"/>
                </a:solidFill>
                <a:latin typeface="Calibri" pitchFamily="34"/>
                <a:ea typeface="DejaVu Sans" pitchFamily="2"/>
                <a:cs typeface="DejaVu Sans" pitchFamily="2"/>
              </a:rPr>
              <a:t> </a:t>
            </a:r>
            <a:r>
              <a:rPr lang="en-US" sz="1800" i="0" kern="0" dirty="0">
                <a:solidFill>
                  <a:srgbClr val="00B0F0"/>
                </a:solidFill>
                <a:latin typeface="Calibri" pitchFamily="34"/>
                <a:ea typeface="DejaVu Sans" pitchFamily="2"/>
                <a:cs typeface="DejaVu Sans" pitchFamily="2"/>
              </a:rPr>
              <a:t>of sensors embedded in C.F. structure.</a:t>
            </a:r>
            <a:endParaRPr lang="en-US" sz="1800" b="1" i="0" kern="0" dirty="0">
              <a:solidFill>
                <a:srgbClr val="00B0F0"/>
              </a:solidFill>
              <a:latin typeface="Calibri" pitchFamily="34"/>
              <a:ea typeface="DejaVu Sans" pitchFamily="2"/>
              <a:cs typeface="DejaVu Sans" pitchFamily="2"/>
            </a:endParaRPr>
          </a:p>
          <a:p>
            <a:pPr marL="0" marR="0" lvl="0" indent="0" algn="l" rtl="0" hangingPunct="0">
              <a:lnSpc>
                <a:spcPct val="100000"/>
              </a:lnSpc>
              <a:spcBef>
                <a:spcPts val="0"/>
              </a:spcBef>
              <a:spcAft>
                <a:spcPts val="0"/>
              </a:spcAft>
              <a:buNone/>
              <a:tabLst/>
            </a:pPr>
            <a:endParaRPr lang="en-US" sz="1800" b="0" i="0" u="none" strike="noStrike" kern="0" spc="0" baseline="0" dirty="0">
              <a:ln>
                <a:noFill/>
              </a:ln>
              <a:solidFill>
                <a:srgbClr val="00B0F0"/>
              </a:solidFill>
              <a:latin typeface="Calibri" pitchFamily="34"/>
              <a:ea typeface="DejaVu Sans" pitchFamily="2"/>
              <a:cs typeface="DejaVu Sans" pitchFamily="2"/>
            </a:endParaRPr>
          </a:p>
        </p:txBody>
      </p:sp>
      <p:grpSp>
        <p:nvGrpSpPr>
          <p:cNvPr id="12" name="11 Grupo"/>
          <p:cNvGrpSpPr/>
          <p:nvPr/>
        </p:nvGrpSpPr>
        <p:grpSpPr>
          <a:xfrm>
            <a:off x="4876800" y="3744000"/>
            <a:ext cx="4191000" cy="2772000"/>
            <a:chOff x="6866496" y="3744000"/>
            <a:chExt cx="4191000" cy="2772000"/>
          </a:xfrm>
        </p:grpSpPr>
        <p:sp>
          <p:nvSpPr>
            <p:cNvPr id="13" name="Oval 11"/>
            <p:cNvSpPr>
              <a:spLocks noChangeArrowheads="1"/>
            </p:cNvSpPr>
            <p:nvPr/>
          </p:nvSpPr>
          <p:spPr bwMode="auto">
            <a:xfrm>
              <a:off x="7857096" y="4769689"/>
              <a:ext cx="762000" cy="793630"/>
            </a:xfrm>
            <a:prstGeom prst="ellipse">
              <a:avLst/>
            </a:prstGeom>
            <a:noFill/>
            <a:ln w="12700" algn="ctr">
              <a:solidFill>
                <a:schemeClr val="tx1"/>
              </a:solidFill>
              <a:round/>
              <a:headEnd/>
              <a:tailEnd/>
            </a:ln>
          </p:spPr>
          <p:txBody>
            <a:bodyPr wrap="none" lIns="90000" tIns="46800" rIns="90000" bIns="46800">
              <a:spAutoFit/>
            </a:bodyPr>
            <a:lstStyle/>
            <a:p>
              <a:pPr marL="342900" indent="-342900" algn="ctr">
                <a:lnSpc>
                  <a:spcPct val="80000"/>
                </a:lnSpc>
                <a:spcBef>
                  <a:spcPct val="20000"/>
                </a:spcBef>
                <a:buClr>
                  <a:schemeClr val="bg1"/>
                </a:buClr>
                <a:buSzPct val="100000"/>
                <a:buFont typeface="Wingdings" pitchFamily="2" charset="2"/>
                <a:buNone/>
              </a:pPr>
              <a:endParaRPr lang="es-ES" sz="2000"/>
            </a:p>
          </p:txBody>
        </p:sp>
        <p:pic>
          <p:nvPicPr>
            <p:cNvPr id="14" name="Picture 12" descr="IMG_1906.JPG"/>
            <p:cNvPicPr>
              <a:picLocks noChangeAspect="1"/>
            </p:cNvPicPr>
            <p:nvPr/>
          </p:nvPicPr>
          <p:blipFill rotWithShape="1">
            <a:blip r:embed="rId4" cstate="print"/>
            <a:srcRect l="-82" t="12249" r="18963" b="8669"/>
            <a:stretch/>
          </p:blipFill>
          <p:spPr bwMode="auto">
            <a:xfrm>
              <a:off x="6866496" y="3744000"/>
              <a:ext cx="4176000" cy="2772000"/>
            </a:xfrm>
            <a:prstGeom prst="rect">
              <a:avLst/>
            </a:prstGeom>
            <a:noFill/>
            <a:ln w="9525">
              <a:noFill/>
              <a:miter lim="800000"/>
              <a:headEnd/>
              <a:tailEnd/>
            </a:ln>
          </p:spPr>
        </p:pic>
        <p:sp>
          <p:nvSpPr>
            <p:cNvPr id="15" name="Oval 16"/>
            <p:cNvSpPr>
              <a:spLocks noChangeArrowheads="1"/>
            </p:cNvSpPr>
            <p:nvPr/>
          </p:nvSpPr>
          <p:spPr bwMode="auto">
            <a:xfrm>
              <a:off x="8161896" y="5166504"/>
              <a:ext cx="609600" cy="793630"/>
            </a:xfrm>
            <a:prstGeom prst="ellipse">
              <a:avLst/>
            </a:prstGeom>
            <a:noFill/>
            <a:ln w="12700" algn="ctr">
              <a:solidFill>
                <a:schemeClr val="tx1"/>
              </a:solidFill>
              <a:round/>
              <a:headEnd/>
              <a:tailEnd/>
            </a:ln>
          </p:spPr>
          <p:txBody>
            <a:bodyPr wrap="none" lIns="90000" tIns="46800" rIns="90000" bIns="46800">
              <a:spAutoFit/>
            </a:bodyPr>
            <a:lstStyle/>
            <a:p>
              <a:pPr marL="342900" indent="-342900" algn="ctr">
                <a:lnSpc>
                  <a:spcPct val="80000"/>
                </a:lnSpc>
                <a:spcBef>
                  <a:spcPct val="20000"/>
                </a:spcBef>
                <a:buClr>
                  <a:schemeClr val="bg1"/>
                </a:buClr>
                <a:buSzPct val="100000"/>
                <a:buFont typeface="Wingdings" pitchFamily="2" charset="2"/>
                <a:buNone/>
              </a:pPr>
              <a:endParaRPr lang="es-ES" sz="2000"/>
            </a:p>
          </p:txBody>
        </p:sp>
        <p:cxnSp>
          <p:nvCxnSpPr>
            <p:cNvPr id="16" name="Straight Arrow Connector 19"/>
            <p:cNvCxnSpPr>
              <a:cxnSpLocks noChangeShapeType="1"/>
              <a:endCxn id="15" idx="0"/>
            </p:cNvCxnSpPr>
            <p:nvPr/>
          </p:nvCxnSpPr>
          <p:spPr bwMode="auto">
            <a:xfrm>
              <a:off x="7933296" y="4901960"/>
              <a:ext cx="533400" cy="264543"/>
            </a:xfrm>
            <a:prstGeom prst="straightConnector1">
              <a:avLst/>
            </a:prstGeom>
            <a:noFill/>
            <a:ln w="25400" algn="ctr">
              <a:solidFill>
                <a:srgbClr val="00B0F0"/>
              </a:solidFill>
              <a:round/>
              <a:headEnd/>
              <a:tailEnd type="arrow" w="med" len="med"/>
            </a:ln>
          </p:spPr>
        </p:cxnSp>
        <p:cxnSp>
          <p:nvCxnSpPr>
            <p:cNvPr id="17" name="Straight Arrow Connector 25"/>
            <p:cNvCxnSpPr>
              <a:cxnSpLocks noChangeShapeType="1"/>
            </p:cNvCxnSpPr>
            <p:nvPr/>
          </p:nvCxnSpPr>
          <p:spPr bwMode="auto">
            <a:xfrm flipH="1" flipV="1">
              <a:off x="9000096" y="5364911"/>
              <a:ext cx="762000" cy="198408"/>
            </a:xfrm>
            <a:prstGeom prst="straightConnector1">
              <a:avLst/>
            </a:prstGeom>
            <a:noFill/>
            <a:ln w="25400" algn="ctr">
              <a:solidFill>
                <a:srgbClr val="00B0F0"/>
              </a:solidFill>
              <a:round/>
              <a:headEnd/>
              <a:tailEnd type="arrow" w="med" len="med"/>
            </a:ln>
          </p:spPr>
        </p:cxnSp>
        <p:cxnSp>
          <p:nvCxnSpPr>
            <p:cNvPr id="18" name="Straight Arrow Connector 29"/>
            <p:cNvCxnSpPr>
              <a:cxnSpLocks noChangeShapeType="1"/>
            </p:cNvCxnSpPr>
            <p:nvPr/>
          </p:nvCxnSpPr>
          <p:spPr bwMode="auto">
            <a:xfrm>
              <a:off x="10219296" y="4174466"/>
              <a:ext cx="228600" cy="793630"/>
            </a:xfrm>
            <a:prstGeom prst="straightConnector1">
              <a:avLst/>
            </a:prstGeom>
            <a:noFill/>
            <a:ln w="25400" algn="ctr">
              <a:solidFill>
                <a:srgbClr val="00B0F0"/>
              </a:solidFill>
              <a:round/>
              <a:headEnd/>
              <a:tailEnd type="arrow" w="med" len="med"/>
            </a:ln>
          </p:spPr>
        </p:cxnSp>
        <p:sp>
          <p:nvSpPr>
            <p:cNvPr id="19" name="TextBox 36"/>
            <p:cNvSpPr txBox="1"/>
            <p:nvPr/>
          </p:nvSpPr>
          <p:spPr>
            <a:xfrm>
              <a:off x="6866496" y="4571281"/>
              <a:ext cx="1219200" cy="560777"/>
            </a:xfrm>
            <a:prstGeom prst="rect">
              <a:avLst/>
            </a:prstGeom>
            <a:noFill/>
          </p:spPr>
          <p:txBody>
            <a:bodyPr>
              <a:spAutoFit/>
            </a:bodyPr>
            <a:lstStyle/>
            <a:p>
              <a:pPr>
                <a:defRPr/>
              </a:pPr>
              <a:r>
                <a:rPr lang="es-ES" sz="1800" dirty="0" err="1">
                  <a:solidFill>
                    <a:schemeClr val="tx2">
                      <a:lumMod val="60000"/>
                      <a:lumOff val="40000"/>
                    </a:schemeClr>
                  </a:solidFill>
                </a:rPr>
                <a:t>Irradiated</a:t>
              </a:r>
              <a:r>
                <a:rPr lang="es-ES" sz="1800" dirty="0">
                  <a:solidFill>
                    <a:schemeClr val="tx2">
                      <a:lumMod val="60000"/>
                      <a:lumOff val="40000"/>
                    </a:schemeClr>
                  </a:solidFill>
                </a:rPr>
                <a:t> </a:t>
              </a:r>
              <a:r>
                <a:rPr lang="es-ES" sz="1800" dirty="0" err="1" smtClean="0">
                  <a:solidFill>
                    <a:schemeClr val="tx2">
                      <a:lumMod val="60000"/>
                      <a:lumOff val="40000"/>
                    </a:schemeClr>
                  </a:solidFill>
                </a:rPr>
                <a:t>sensors</a:t>
              </a:r>
              <a:endParaRPr lang="es-ES" sz="1800" dirty="0">
                <a:solidFill>
                  <a:schemeClr val="tx2">
                    <a:lumMod val="60000"/>
                    <a:lumOff val="40000"/>
                  </a:schemeClr>
                </a:solidFill>
              </a:endParaRPr>
            </a:p>
          </p:txBody>
        </p:sp>
        <p:sp>
          <p:nvSpPr>
            <p:cNvPr id="20" name="TextBox 37"/>
            <p:cNvSpPr txBox="1"/>
            <p:nvPr/>
          </p:nvSpPr>
          <p:spPr>
            <a:xfrm>
              <a:off x="9838296" y="5364911"/>
              <a:ext cx="1219200" cy="560777"/>
            </a:xfrm>
            <a:prstGeom prst="rect">
              <a:avLst/>
            </a:prstGeom>
            <a:noFill/>
          </p:spPr>
          <p:txBody>
            <a:bodyPr>
              <a:spAutoFit/>
            </a:bodyPr>
            <a:lstStyle/>
            <a:p>
              <a:pPr>
                <a:defRPr/>
              </a:pPr>
              <a:r>
                <a:rPr lang="es-ES" sz="1800" dirty="0" err="1">
                  <a:solidFill>
                    <a:schemeClr val="tx2">
                      <a:lumMod val="60000"/>
                      <a:lumOff val="40000"/>
                    </a:schemeClr>
                  </a:solidFill>
                </a:rPr>
                <a:t>Irradiation</a:t>
              </a:r>
              <a:r>
                <a:rPr lang="es-ES" sz="1800" dirty="0"/>
                <a:t> </a:t>
              </a:r>
              <a:r>
                <a:rPr lang="es-ES" sz="1800" dirty="0" err="1">
                  <a:solidFill>
                    <a:schemeClr val="tx2">
                      <a:lumMod val="60000"/>
                      <a:lumOff val="40000"/>
                    </a:schemeClr>
                  </a:solidFill>
                </a:rPr>
                <a:t>Mask</a:t>
              </a:r>
              <a:endParaRPr lang="es-ES" sz="1800" dirty="0">
                <a:solidFill>
                  <a:schemeClr val="tx2">
                    <a:lumMod val="60000"/>
                    <a:lumOff val="40000"/>
                  </a:schemeClr>
                </a:solidFill>
              </a:endParaRPr>
            </a:p>
          </p:txBody>
        </p:sp>
        <p:sp>
          <p:nvSpPr>
            <p:cNvPr id="21" name="TextBox 38"/>
            <p:cNvSpPr txBox="1"/>
            <p:nvPr/>
          </p:nvSpPr>
          <p:spPr>
            <a:xfrm>
              <a:off x="9304896" y="3777651"/>
              <a:ext cx="1524000" cy="321035"/>
            </a:xfrm>
            <a:prstGeom prst="rect">
              <a:avLst/>
            </a:prstGeom>
            <a:noFill/>
          </p:spPr>
          <p:txBody>
            <a:bodyPr>
              <a:spAutoFit/>
            </a:bodyPr>
            <a:lstStyle/>
            <a:p>
              <a:pPr>
                <a:defRPr/>
              </a:pPr>
              <a:r>
                <a:rPr lang="es-ES" sz="1800" dirty="0" err="1">
                  <a:solidFill>
                    <a:schemeClr val="tx2">
                      <a:lumMod val="60000"/>
                      <a:lumOff val="40000"/>
                    </a:schemeClr>
                  </a:solidFill>
                </a:rPr>
                <a:t>Protons</a:t>
              </a:r>
              <a:r>
                <a:rPr lang="es-ES" sz="1800" dirty="0">
                  <a:solidFill>
                    <a:schemeClr val="tx2">
                      <a:lumMod val="60000"/>
                      <a:lumOff val="40000"/>
                    </a:schemeClr>
                  </a:solidFill>
                </a:rPr>
                <a:t> </a:t>
              </a:r>
              <a:r>
                <a:rPr lang="es-ES" sz="1800" dirty="0" err="1">
                  <a:solidFill>
                    <a:schemeClr val="tx2">
                      <a:lumMod val="60000"/>
                      <a:lumOff val="40000"/>
                    </a:schemeClr>
                  </a:solidFill>
                </a:rPr>
                <a:t>beam</a:t>
              </a:r>
              <a:endParaRPr lang="es-ES" sz="1800" dirty="0">
                <a:solidFill>
                  <a:schemeClr val="tx2">
                    <a:lumMod val="60000"/>
                    <a:lumOff val="40000"/>
                  </a:schemeClr>
                </a:solidFill>
              </a:endParaRPr>
            </a:p>
          </p:txBody>
        </p:sp>
      </p:grpSp>
    </p:spTree>
    <p:extLst>
      <p:ext uri="{BB962C8B-B14F-4D97-AF65-F5344CB8AC3E}">
        <p14:creationId xmlns:p14="http://schemas.microsoft.com/office/powerpoint/2010/main" val="4291583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noGrp="1"/>
          </p:cNvSpPr>
          <p:nvPr>
            <p:ph type="title"/>
          </p:nvPr>
        </p:nvSpPr>
        <p:spPr>
          <a:xfrm>
            <a:off x="0" y="0"/>
            <a:ext cx="7620000" cy="68580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smtClean="0">
                <a:solidFill>
                  <a:srgbClr val="7979FF"/>
                </a:solidFill>
              </a:rPr>
              <a:t>First irradiation campaign main results</a:t>
            </a:r>
            <a:endParaRPr lang="en-US" dirty="0">
              <a:solidFill>
                <a:srgbClr val="7979FF"/>
              </a:solidFill>
            </a:endParaRPr>
          </a:p>
        </p:txBody>
      </p:sp>
      <p:sp>
        <p:nvSpPr>
          <p:cNvPr id="11" name="Footer Placeholder 10"/>
          <p:cNvSpPr>
            <a:spLocks noGrp="1"/>
          </p:cNvSpPr>
          <p:nvPr>
            <p:ph type="ftr" sz="quarter" idx="11"/>
          </p:nvPr>
        </p:nvSpPr>
        <p:spPr/>
        <p:txBody>
          <a:bodyPr/>
          <a:lstStyle/>
          <a:p>
            <a:pPr lvl="0"/>
            <a:r>
              <a:rPr lang="en-US" smtClean="0"/>
              <a:t>D.Moya, Forum on Tracking Detector Mechanics , Oxford June 19th  2013  </a:t>
            </a:r>
            <a:endParaRPr lang="en-US"/>
          </a:p>
        </p:txBody>
      </p:sp>
      <p:graphicFrame>
        <p:nvGraphicFramePr>
          <p:cNvPr id="10" name="9 Tabla"/>
          <p:cNvGraphicFramePr>
            <a:graphicFrameLocks noGrp="1"/>
          </p:cNvGraphicFramePr>
          <p:nvPr>
            <p:extLst>
              <p:ext uri="{D42A27DB-BD31-4B8C-83A1-F6EECF244321}">
                <p14:modId xmlns:p14="http://schemas.microsoft.com/office/powerpoint/2010/main" val="1573018605"/>
              </p:ext>
            </p:extLst>
          </p:nvPr>
        </p:nvGraphicFramePr>
        <p:xfrm>
          <a:off x="228600" y="1981200"/>
          <a:ext cx="8559718" cy="4145280"/>
        </p:xfrm>
        <a:graphic>
          <a:graphicData uri="http://schemas.openxmlformats.org/drawingml/2006/table">
            <a:tbl>
              <a:tblPr firstRow="1" firstCol="1" bandRow="1" bandCol="1"/>
              <a:tblGrid>
                <a:gridCol w="1844132"/>
                <a:gridCol w="1727450"/>
                <a:gridCol w="2453952"/>
                <a:gridCol w="2534184"/>
              </a:tblGrid>
              <a:tr h="242570">
                <a:tc>
                  <a:txBody>
                    <a:bodyPr/>
                    <a:lstStyle/>
                    <a:p>
                      <a:pPr algn="ctr">
                        <a:spcAft>
                          <a:spcPts val="1600"/>
                        </a:spcAft>
                      </a:pPr>
                      <a:r>
                        <a:rPr lang="en-US" sz="2000" dirty="0">
                          <a:effectLst/>
                          <a:latin typeface="Times New Roman"/>
                          <a:ea typeface="Times New Roman"/>
                        </a:rPr>
                        <a:t>Sensor code</a:t>
                      </a:r>
                    </a:p>
                  </a:txBody>
                  <a:tcPr marL="68580" marR="68580" marT="0" marB="0" anchor="ctr">
                    <a:lnL>
                      <a:noFill/>
                    </a:lnL>
                    <a:lnR>
                      <a:noFill/>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1600"/>
                        </a:spcAft>
                      </a:pPr>
                      <a:r>
                        <a:rPr lang="en-US" sz="2000" dirty="0">
                          <a:effectLst/>
                          <a:latin typeface="Times New Roman"/>
                          <a:ea typeface="Times New Roman"/>
                        </a:rPr>
                        <a:t>Coating</a:t>
                      </a:r>
                    </a:p>
                  </a:txBody>
                  <a:tcPr marL="68580" marR="68580" marT="0" marB="0" anchor="ctr">
                    <a:lnL>
                      <a:noFill/>
                    </a:lnL>
                    <a:lnR>
                      <a:noFill/>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1600"/>
                        </a:spcAft>
                      </a:pPr>
                      <a:r>
                        <a:rPr lang="en-US" sz="2000" dirty="0">
                          <a:effectLst/>
                          <a:latin typeface="Times New Roman"/>
                          <a:ea typeface="Times New Roman"/>
                        </a:rPr>
                        <a:t>Amp. Change, dB</a:t>
                      </a:r>
                    </a:p>
                  </a:txBody>
                  <a:tcPr marL="68580" marR="68580" marT="0" marB="0" anchor="ctr">
                    <a:lnL>
                      <a:noFill/>
                    </a:lnL>
                    <a:lnR>
                      <a:noFill/>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1600"/>
                        </a:spcAft>
                      </a:pPr>
                      <a:r>
                        <a:rPr lang="en-US" sz="2000" dirty="0">
                          <a:effectLst/>
                          <a:latin typeface="Times New Roman"/>
                          <a:ea typeface="Times New Roman"/>
                        </a:rPr>
                        <a:t>Peak Shift, pm</a:t>
                      </a:r>
                    </a:p>
                  </a:txBody>
                  <a:tcPr marL="68580" marR="68580" marT="0" marB="0" anchor="ctr">
                    <a:lnL>
                      <a:noFill/>
                    </a:lnL>
                    <a:lnR>
                      <a:noFill/>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182880">
                <a:tc>
                  <a:txBody>
                    <a:bodyPr/>
                    <a:lstStyle/>
                    <a:p>
                      <a:pPr algn="ctr">
                        <a:spcAft>
                          <a:spcPts val="1600"/>
                        </a:spcAft>
                      </a:pPr>
                      <a:r>
                        <a:rPr lang="en-US" sz="1800" dirty="0">
                          <a:effectLst/>
                          <a:latin typeface="Times New Roman"/>
                          <a:ea typeface="Times New Roman"/>
                        </a:rPr>
                        <a:t>111</a:t>
                      </a: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solidFill>
                      <a:srgbClr val="FFFFFF"/>
                    </a:solidFill>
                  </a:tcPr>
                </a:tc>
                <a:tc>
                  <a:txBody>
                    <a:bodyPr/>
                    <a:lstStyle/>
                    <a:p>
                      <a:pPr algn="ctr">
                        <a:spcAft>
                          <a:spcPts val="1600"/>
                        </a:spcAft>
                      </a:pPr>
                      <a:r>
                        <a:rPr lang="en-US" sz="1800" dirty="0">
                          <a:effectLst/>
                          <a:latin typeface="Times New Roman"/>
                          <a:ea typeface="Times New Roman"/>
                        </a:rPr>
                        <a:t>acrylate</a:t>
                      </a: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solidFill>
                      <a:srgbClr val="FFFFFF"/>
                    </a:solidFill>
                  </a:tcPr>
                </a:tc>
                <a:tc>
                  <a:txBody>
                    <a:bodyPr/>
                    <a:lstStyle/>
                    <a:p>
                      <a:pPr algn="ctr">
                        <a:spcAft>
                          <a:spcPts val="1600"/>
                        </a:spcAft>
                      </a:pPr>
                      <a:r>
                        <a:rPr lang="en-US" sz="1800" dirty="0">
                          <a:effectLst/>
                          <a:latin typeface="Times New Roman"/>
                          <a:ea typeface="Times New Roman"/>
                        </a:rPr>
                        <a:t>-0.42</a:t>
                      </a: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solidFill>
                      <a:srgbClr val="FFFFFF"/>
                    </a:solidFill>
                  </a:tcPr>
                </a:tc>
                <a:tc>
                  <a:txBody>
                    <a:bodyPr/>
                    <a:lstStyle/>
                    <a:p>
                      <a:pPr algn="ctr">
                        <a:spcAft>
                          <a:spcPts val="1600"/>
                        </a:spcAft>
                      </a:pPr>
                      <a:r>
                        <a:rPr lang="en-US" sz="1800" dirty="0">
                          <a:effectLst/>
                          <a:latin typeface="Times New Roman"/>
                          <a:ea typeface="Times New Roman"/>
                        </a:rPr>
                        <a:t>-3</a:t>
                      </a:r>
                    </a:p>
                  </a:txBody>
                  <a:tcPr marL="68580" marR="68580" marT="0" marB="0" anchor="ctr">
                    <a:lnL>
                      <a:noFill/>
                    </a:lnL>
                    <a:lnR>
                      <a:noFill/>
                    </a:lnR>
                    <a:lnT w="19050" cap="flat" cmpd="dbl" algn="ctr">
                      <a:solidFill>
                        <a:srgbClr val="000000"/>
                      </a:solidFill>
                      <a:prstDash val="solid"/>
                      <a:round/>
                      <a:headEnd type="none" w="med" len="med"/>
                      <a:tailEnd type="none" w="med" len="med"/>
                    </a:lnT>
                    <a:lnB>
                      <a:noFill/>
                    </a:lnB>
                    <a:solidFill>
                      <a:srgbClr val="FFFFFF"/>
                    </a:solidFill>
                  </a:tcPr>
                </a:tc>
              </a:tr>
              <a:tr h="182880">
                <a:tc>
                  <a:txBody>
                    <a:bodyPr/>
                    <a:lstStyle/>
                    <a:p>
                      <a:pPr algn="ctr">
                        <a:spcAft>
                          <a:spcPts val="1600"/>
                        </a:spcAft>
                      </a:pPr>
                      <a:r>
                        <a:rPr lang="en-US" sz="1800" dirty="0">
                          <a:effectLst/>
                          <a:latin typeface="Times New Roman"/>
                          <a:ea typeface="Times New Roman"/>
                        </a:rPr>
                        <a:t>112</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effectLst/>
                          <a:latin typeface="Times New Roman"/>
                          <a:ea typeface="Times New Roman"/>
                        </a:rPr>
                        <a:t>acrylate</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effectLst/>
                          <a:latin typeface="Times New Roman"/>
                          <a:ea typeface="Times New Roman"/>
                        </a:rPr>
                        <a:t>-0.15</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effectLst/>
                          <a:latin typeface="Times New Roman"/>
                          <a:ea typeface="Times New Roman"/>
                        </a:rPr>
                        <a:t>-14</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dirty="0">
                          <a:solidFill>
                            <a:srgbClr val="F34313"/>
                          </a:solidFill>
                          <a:effectLst/>
                          <a:latin typeface="Times New Roman"/>
                          <a:ea typeface="Times New Roman"/>
                        </a:rPr>
                        <a:t>212</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polyimide</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solidFill>
                            <a:srgbClr val="F34313"/>
                          </a:solidFill>
                          <a:effectLst/>
                          <a:latin typeface="Times New Roman"/>
                          <a:ea typeface="Times New Roman"/>
                        </a:rPr>
                        <a:t>-6.05</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solidFill>
                            <a:srgbClr val="F34313"/>
                          </a:solidFill>
                          <a:effectLst/>
                          <a:latin typeface="Times New Roman"/>
                          <a:ea typeface="Times New Roman"/>
                        </a:rPr>
                        <a:t>140</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dirty="0">
                          <a:solidFill>
                            <a:srgbClr val="F34313"/>
                          </a:solidFill>
                          <a:effectLst/>
                          <a:latin typeface="Times New Roman"/>
                          <a:ea typeface="Times New Roman"/>
                        </a:rPr>
                        <a:t>213</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polyimide</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-6.26</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173</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a:solidFill>
                            <a:srgbClr val="F34313"/>
                          </a:solidFill>
                          <a:effectLst/>
                          <a:latin typeface="Times New Roman"/>
                          <a:ea typeface="Times New Roman"/>
                        </a:rPr>
                        <a:t>214</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polyimide</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-7.16</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175</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a:solidFill>
                            <a:srgbClr val="F34313"/>
                          </a:solidFill>
                          <a:effectLst/>
                          <a:latin typeface="Times New Roman"/>
                          <a:ea typeface="Times New Roman"/>
                        </a:rPr>
                        <a:t>221</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solidFill>
                            <a:srgbClr val="F34313"/>
                          </a:solidFill>
                          <a:effectLst/>
                          <a:latin typeface="Times New Roman"/>
                          <a:ea typeface="Times New Roman"/>
                        </a:rPr>
                        <a:t>polyimide</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-7.56</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158</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a:solidFill>
                            <a:srgbClr val="F34313"/>
                          </a:solidFill>
                          <a:effectLst/>
                          <a:latin typeface="Times New Roman"/>
                          <a:ea typeface="Times New Roman"/>
                        </a:rPr>
                        <a:t>222</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solidFill>
                            <a:srgbClr val="F34313"/>
                          </a:solidFill>
                          <a:effectLst/>
                          <a:latin typeface="Times New Roman"/>
                          <a:ea typeface="Times New Roman"/>
                        </a:rPr>
                        <a:t>polyimide</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-6.92</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175</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a:solidFill>
                            <a:srgbClr val="F34313"/>
                          </a:solidFill>
                          <a:effectLst/>
                          <a:latin typeface="Times New Roman"/>
                          <a:ea typeface="Times New Roman"/>
                        </a:rPr>
                        <a:t>223</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solidFill>
                            <a:srgbClr val="F34313"/>
                          </a:solidFill>
                          <a:effectLst/>
                          <a:latin typeface="Times New Roman"/>
                          <a:ea typeface="Times New Roman"/>
                        </a:rPr>
                        <a:t>polyimide</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-6.92</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F34313"/>
                          </a:solidFill>
                          <a:effectLst/>
                          <a:latin typeface="Times New Roman"/>
                          <a:ea typeface="Times New Roman"/>
                        </a:rPr>
                        <a:t>173</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dirty="0">
                          <a:solidFill>
                            <a:srgbClr val="2A1BEB"/>
                          </a:solidFill>
                          <a:effectLst/>
                          <a:latin typeface="Times New Roman"/>
                          <a:ea typeface="Times New Roman"/>
                        </a:rPr>
                        <a:t>021</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solidFill>
                            <a:srgbClr val="2A1BEB"/>
                          </a:solidFill>
                          <a:effectLst/>
                          <a:latin typeface="Times New Roman"/>
                          <a:ea typeface="Times New Roman"/>
                        </a:rPr>
                        <a:t>ormocer</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2A1BEB"/>
                          </a:solidFill>
                          <a:effectLst/>
                          <a:latin typeface="Times New Roman"/>
                          <a:ea typeface="Times New Roman"/>
                        </a:rPr>
                        <a:t>-6.23</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solidFill>
                            <a:srgbClr val="2A1BEB"/>
                          </a:solidFill>
                          <a:effectLst/>
                          <a:latin typeface="Times New Roman"/>
                          <a:ea typeface="Times New Roman"/>
                        </a:rPr>
                        <a:t>308</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a:solidFill>
                            <a:srgbClr val="2A1BEB"/>
                          </a:solidFill>
                          <a:effectLst/>
                          <a:latin typeface="Times New Roman"/>
                          <a:ea typeface="Times New Roman"/>
                        </a:rPr>
                        <a:t>022</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2A1BEB"/>
                          </a:solidFill>
                          <a:effectLst/>
                          <a:latin typeface="Times New Roman"/>
                          <a:ea typeface="Times New Roman"/>
                        </a:rPr>
                        <a:t>ormocer</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2A1BEB"/>
                          </a:solidFill>
                          <a:effectLst/>
                          <a:latin typeface="Times New Roman"/>
                          <a:ea typeface="Times New Roman"/>
                        </a:rPr>
                        <a:t>-8.80</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solidFill>
                            <a:srgbClr val="2A1BEB"/>
                          </a:solidFill>
                          <a:effectLst/>
                          <a:latin typeface="Times New Roman"/>
                          <a:ea typeface="Times New Roman"/>
                        </a:rPr>
                        <a:t>379</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a:solidFill>
                            <a:srgbClr val="2A1BEB"/>
                          </a:solidFill>
                          <a:effectLst/>
                          <a:latin typeface="Times New Roman"/>
                          <a:ea typeface="Times New Roman"/>
                        </a:rPr>
                        <a:t>023</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2A1BEB"/>
                          </a:solidFill>
                          <a:effectLst/>
                          <a:latin typeface="Times New Roman"/>
                          <a:ea typeface="Times New Roman"/>
                        </a:rPr>
                        <a:t>ormocer</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2A1BEB"/>
                          </a:solidFill>
                          <a:effectLst/>
                          <a:latin typeface="Times New Roman"/>
                          <a:ea typeface="Times New Roman"/>
                        </a:rPr>
                        <a:t>-5.00</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solidFill>
                            <a:srgbClr val="2A1BEB"/>
                          </a:solidFill>
                          <a:effectLst/>
                          <a:latin typeface="Times New Roman"/>
                          <a:ea typeface="Times New Roman"/>
                        </a:rPr>
                        <a:t>334</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a:solidFill>
                            <a:srgbClr val="2A1BEB"/>
                          </a:solidFill>
                          <a:effectLst/>
                          <a:latin typeface="Times New Roman"/>
                          <a:ea typeface="Times New Roman"/>
                        </a:rPr>
                        <a:t>03</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solidFill>
                            <a:srgbClr val="2A1BEB"/>
                          </a:solidFill>
                          <a:effectLst/>
                          <a:latin typeface="Times New Roman"/>
                          <a:ea typeface="Times New Roman"/>
                        </a:rPr>
                        <a:t>ormocer</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2A1BEB"/>
                          </a:solidFill>
                          <a:effectLst/>
                          <a:latin typeface="Times New Roman"/>
                          <a:ea typeface="Times New Roman"/>
                        </a:rPr>
                        <a:t>-0.01</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2A1BEB"/>
                          </a:solidFill>
                          <a:effectLst/>
                          <a:latin typeface="Times New Roman"/>
                          <a:ea typeface="Times New Roman"/>
                        </a:rPr>
                        <a:t>206</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a:solidFill>
                            <a:srgbClr val="2A1BEB"/>
                          </a:solidFill>
                          <a:effectLst/>
                          <a:latin typeface="Times New Roman"/>
                          <a:ea typeface="Times New Roman"/>
                        </a:rPr>
                        <a:t>04</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a:solidFill>
                            <a:srgbClr val="2A1BEB"/>
                          </a:solidFill>
                          <a:effectLst/>
                          <a:latin typeface="Times New Roman"/>
                          <a:ea typeface="Times New Roman"/>
                        </a:rPr>
                        <a:t>ormocer</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2A1BEB"/>
                          </a:solidFill>
                          <a:effectLst/>
                          <a:latin typeface="Times New Roman"/>
                          <a:ea typeface="Times New Roman"/>
                        </a:rPr>
                        <a:t>-0.03</a:t>
                      </a:r>
                    </a:p>
                  </a:txBody>
                  <a:tcPr marL="68580" marR="68580" marT="0" marB="0" anchor="ctr">
                    <a:lnL>
                      <a:noFill/>
                    </a:lnL>
                    <a:lnR>
                      <a:noFill/>
                    </a:lnR>
                    <a:lnT>
                      <a:noFill/>
                    </a:lnT>
                    <a:lnB>
                      <a:noFill/>
                    </a:lnB>
                    <a:solidFill>
                      <a:srgbClr val="FFFFFF"/>
                    </a:solidFill>
                  </a:tcPr>
                </a:tc>
                <a:tc>
                  <a:txBody>
                    <a:bodyPr/>
                    <a:lstStyle/>
                    <a:p>
                      <a:pPr algn="ctr">
                        <a:spcAft>
                          <a:spcPts val="1600"/>
                        </a:spcAft>
                      </a:pPr>
                      <a:r>
                        <a:rPr lang="en-US" sz="1800" dirty="0">
                          <a:solidFill>
                            <a:srgbClr val="2A1BEB"/>
                          </a:solidFill>
                          <a:effectLst/>
                          <a:latin typeface="Times New Roman"/>
                          <a:ea typeface="Times New Roman"/>
                        </a:rPr>
                        <a:t>307</a:t>
                      </a:r>
                    </a:p>
                  </a:txBody>
                  <a:tcPr marL="68580" marR="68580" marT="0" marB="0" anchor="ctr">
                    <a:lnL>
                      <a:noFill/>
                    </a:lnL>
                    <a:lnR>
                      <a:noFill/>
                    </a:lnR>
                    <a:lnT>
                      <a:noFill/>
                    </a:lnT>
                    <a:lnB>
                      <a:noFill/>
                    </a:lnB>
                    <a:solidFill>
                      <a:srgbClr val="FFFFFF"/>
                    </a:solidFill>
                  </a:tcPr>
                </a:tc>
              </a:tr>
              <a:tr h="182880">
                <a:tc>
                  <a:txBody>
                    <a:bodyPr/>
                    <a:lstStyle/>
                    <a:p>
                      <a:pPr algn="ctr">
                        <a:spcAft>
                          <a:spcPts val="1600"/>
                        </a:spcAft>
                      </a:pPr>
                      <a:r>
                        <a:rPr lang="en-US" sz="1800">
                          <a:solidFill>
                            <a:srgbClr val="2A1BEB"/>
                          </a:solidFill>
                          <a:effectLst/>
                          <a:latin typeface="Times New Roman"/>
                          <a:ea typeface="Times New Roman"/>
                        </a:rPr>
                        <a:t>05</a:t>
                      </a: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solidFill>
                      <a:srgbClr val="FFFFFF"/>
                    </a:solidFill>
                  </a:tcPr>
                </a:tc>
                <a:tc>
                  <a:txBody>
                    <a:bodyPr/>
                    <a:lstStyle/>
                    <a:p>
                      <a:pPr algn="ctr">
                        <a:spcAft>
                          <a:spcPts val="1600"/>
                        </a:spcAft>
                      </a:pPr>
                      <a:r>
                        <a:rPr lang="en-US" sz="1800">
                          <a:solidFill>
                            <a:srgbClr val="2A1BEB"/>
                          </a:solidFill>
                          <a:effectLst/>
                          <a:latin typeface="Times New Roman"/>
                          <a:ea typeface="Times New Roman"/>
                        </a:rPr>
                        <a:t>ormocer</a:t>
                      </a: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solidFill>
                      <a:srgbClr val="FFFFFF"/>
                    </a:solidFill>
                  </a:tcPr>
                </a:tc>
                <a:tc>
                  <a:txBody>
                    <a:bodyPr/>
                    <a:lstStyle/>
                    <a:p>
                      <a:pPr algn="ctr">
                        <a:spcAft>
                          <a:spcPts val="1600"/>
                        </a:spcAft>
                      </a:pPr>
                      <a:r>
                        <a:rPr lang="en-US" sz="1800" dirty="0">
                          <a:solidFill>
                            <a:srgbClr val="2A1BEB"/>
                          </a:solidFill>
                          <a:effectLst/>
                          <a:latin typeface="Times New Roman"/>
                          <a:ea typeface="Times New Roman"/>
                        </a:rPr>
                        <a:t>-0.21</a:t>
                      </a: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solidFill>
                      <a:srgbClr val="FFFFFF"/>
                    </a:solidFill>
                  </a:tcPr>
                </a:tc>
                <a:tc>
                  <a:txBody>
                    <a:bodyPr/>
                    <a:lstStyle/>
                    <a:p>
                      <a:pPr algn="ctr">
                        <a:spcAft>
                          <a:spcPts val="1600"/>
                        </a:spcAft>
                      </a:pPr>
                      <a:r>
                        <a:rPr lang="en-US" sz="1800" dirty="0">
                          <a:solidFill>
                            <a:srgbClr val="2A1BEB"/>
                          </a:solidFill>
                          <a:effectLst/>
                          <a:latin typeface="Times New Roman"/>
                          <a:ea typeface="Times New Roman"/>
                        </a:rPr>
                        <a:t>359</a:t>
                      </a: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solidFill>
                      <a:srgbClr val="FFFFFF"/>
                    </a:solidFill>
                  </a:tcPr>
                </a:tc>
              </a:tr>
            </a:tbl>
          </a:graphicData>
        </a:graphic>
      </p:graphicFrame>
      <p:sp>
        <p:nvSpPr>
          <p:cNvPr id="24" name="Rectangle 13"/>
          <p:cNvSpPr>
            <a:spLocks noGrp="1" noChangeArrowheads="1"/>
          </p:cNvSpPr>
          <p:nvPr>
            <p:ph idx="1"/>
          </p:nvPr>
        </p:nvSpPr>
        <p:spPr>
          <a:xfrm>
            <a:off x="184882" y="838200"/>
            <a:ext cx="8120918" cy="838200"/>
          </a:xfrm>
          <a:solidFill>
            <a:schemeClr val="bg1"/>
          </a:solidFill>
          <a:ln/>
        </p:spPr>
        <p:txBody>
          <a:bodyPr/>
          <a:lstStyle/>
          <a:p>
            <a:pPr>
              <a:lnSpc>
                <a:spcPct val="90000"/>
              </a:lnSpc>
            </a:pPr>
            <a:r>
              <a:rPr lang="en-US" sz="2800" noProof="0" dirty="0" smtClean="0"/>
              <a:t>Irradiation</a:t>
            </a:r>
            <a:r>
              <a:rPr lang="en-US" sz="2800" dirty="0" smtClean="0"/>
              <a:t> up to a total absorbed dose of 1.5 </a:t>
            </a:r>
            <a:r>
              <a:rPr lang="en-US" sz="2800" dirty="0" err="1" smtClean="0"/>
              <a:t>GRads</a:t>
            </a:r>
            <a:r>
              <a:rPr lang="en-US" sz="2800" dirty="0" smtClean="0"/>
              <a:t> of seven different fibers. </a:t>
            </a:r>
            <a:endParaRPr lang="en-US" sz="2800" noProof="0" dirty="0"/>
          </a:p>
        </p:txBody>
      </p:sp>
      <p:sp>
        <p:nvSpPr>
          <p:cNvPr id="5" name="Slide Number Placeholder 4"/>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11</a:t>
            </a:fld>
            <a:endParaRPr lang="es-ES_tradnl" altLang="en-US" dirty="0"/>
          </a:p>
        </p:txBody>
      </p:sp>
    </p:spTree>
    <p:extLst>
      <p:ext uri="{BB962C8B-B14F-4D97-AF65-F5344CB8AC3E}">
        <p14:creationId xmlns:p14="http://schemas.microsoft.com/office/powerpoint/2010/main" val="2527996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idx="4294967295"/>
          </p:nvPr>
        </p:nvSpPr>
        <p:spPr/>
        <p:txBody>
          <a:bodyPr/>
          <a:lstStyle/>
          <a:p>
            <a:r>
              <a:rPr lang="en-US" dirty="0" smtClean="0"/>
              <a:t>Second </a:t>
            </a:r>
            <a:r>
              <a:rPr lang="en-US" dirty="0"/>
              <a:t>i</a:t>
            </a:r>
            <a:r>
              <a:rPr lang="en-US" dirty="0" smtClean="0"/>
              <a:t>rradiation campaign: results</a:t>
            </a:r>
          </a:p>
        </p:txBody>
      </p:sp>
      <p:sp>
        <p:nvSpPr>
          <p:cNvPr id="4" name="3 Marcador de número de diapositiva"/>
          <p:cNvSpPr txBox="1">
            <a:spLocks noGrp="1"/>
          </p:cNvSpPr>
          <p:nvPr/>
        </p:nvSpPr>
        <p:spPr bwMode="auto">
          <a:xfrm>
            <a:off x="8653463" y="6362700"/>
            <a:ext cx="533400" cy="457200"/>
          </a:xfrm>
          <a:prstGeom prst="rect">
            <a:avLst/>
          </a:prstGeom>
          <a:noFill/>
          <a:ln>
            <a:miter lim="800000"/>
            <a:headEnd/>
            <a:tailEnd/>
          </a:ln>
        </p:spPr>
        <p:txBody>
          <a:bodyPr anchor="b"/>
          <a:lstStyle/>
          <a:p>
            <a:pPr algn="ctr">
              <a:defRPr/>
            </a:pPr>
            <a:fld id="{BDA82B73-4C59-4ABB-9DCD-5EEA9A6EDEFE}" type="slidenum">
              <a:rPr lang="es-ES_tradnl" altLang="en-US" sz="1200" i="0">
                <a:solidFill>
                  <a:schemeClr val="bg1"/>
                </a:solidFill>
                <a:latin typeface="+mn-lt"/>
              </a:rPr>
              <a:pPr algn="ctr">
                <a:defRPr/>
              </a:pPr>
              <a:t>12</a:t>
            </a:fld>
            <a:endParaRPr lang="es-ES_tradnl" altLang="en-US" sz="1200" i="0">
              <a:solidFill>
                <a:schemeClr val="bg1"/>
              </a:solidFill>
              <a:latin typeface="+mn-lt"/>
            </a:endParaRPr>
          </a:p>
        </p:txBody>
      </p:sp>
      <p:sp>
        <p:nvSpPr>
          <p:cNvPr id="46085" name="4 Marcador de pie de página"/>
          <p:cNvSpPr txBox="1">
            <a:spLocks noGrp="1"/>
          </p:cNvSpPr>
          <p:nvPr/>
        </p:nvSpPr>
        <p:spPr bwMode="auto">
          <a:xfrm>
            <a:off x="1308100" y="6667500"/>
            <a:ext cx="70866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i="1">
                <a:solidFill>
                  <a:srgbClr val="7979FF"/>
                </a:solidFill>
                <a:latin typeface="Calibri" pitchFamily="34" charset="0"/>
              </a:defRPr>
            </a:lvl1pPr>
            <a:lvl2pPr marL="742950" indent="-285750" eaLnBrk="0" hangingPunct="0">
              <a:defRPr sz="2000" i="1">
                <a:solidFill>
                  <a:srgbClr val="7979FF"/>
                </a:solidFill>
                <a:latin typeface="Calibri" pitchFamily="34" charset="0"/>
              </a:defRPr>
            </a:lvl2pPr>
            <a:lvl3pPr marL="1143000" indent="-228600" eaLnBrk="0" hangingPunct="0">
              <a:defRPr sz="2000" i="1">
                <a:solidFill>
                  <a:srgbClr val="7979FF"/>
                </a:solidFill>
                <a:latin typeface="Calibri" pitchFamily="34" charset="0"/>
              </a:defRPr>
            </a:lvl3pPr>
            <a:lvl4pPr marL="1600200" indent="-228600" eaLnBrk="0" hangingPunct="0">
              <a:defRPr sz="2000" i="1">
                <a:solidFill>
                  <a:srgbClr val="7979FF"/>
                </a:solidFill>
                <a:latin typeface="Calibri" pitchFamily="34" charset="0"/>
              </a:defRPr>
            </a:lvl4pPr>
            <a:lvl5pPr marL="2057400" indent="-228600" eaLnBrk="0" hangingPunct="0">
              <a:defRPr sz="2000" i="1">
                <a:solidFill>
                  <a:srgbClr val="7979FF"/>
                </a:solidFill>
                <a:latin typeface="Calibri" pitchFamily="34" charset="0"/>
              </a:defRPr>
            </a:lvl5pPr>
            <a:lvl6pPr marL="2514600" indent="-228600" eaLnBrk="0" fontAlgn="base" hangingPunct="0">
              <a:spcBef>
                <a:spcPct val="0"/>
              </a:spcBef>
              <a:spcAft>
                <a:spcPct val="0"/>
              </a:spcAft>
              <a:defRPr sz="2000" i="1">
                <a:solidFill>
                  <a:srgbClr val="7979FF"/>
                </a:solidFill>
                <a:latin typeface="Calibri" pitchFamily="34" charset="0"/>
              </a:defRPr>
            </a:lvl6pPr>
            <a:lvl7pPr marL="2971800" indent="-228600" eaLnBrk="0" fontAlgn="base" hangingPunct="0">
              <a:spcBef>
                <a:spcPct val="0"/>
              </a:spcBef>
              <a:spcAft>
                <a:spcPct val="0"/>
              </a:spcAft>
              <a:defRPr sz="2000" i="1">
                <a:solidFill>
                  <a:srgbClr val="7979FF"/>
                </a:solidFill>
                <a:latin typeface="Calibri" pitchFamily="34" charset="0"/>
              </a:defRPr>
            </a:lvl7pPr>
            <a:lvl8pPr marL="3429000" indent="-228600" eaLnBrk="0" fontAlgn="base" hangingPunct="0">
              <a:spcBef>
                <a:spcPct val="0"/>
              </a:spcBef>
              <a:spcAft>
                <a:spcPct val="0"/>
              </a:spcAft>
              <a:defRPr sz="2000" i="1">
                <a:solidFill>
                  <a:srgbClr val="7979FF"/>
                </a:solidFill>
                <a:latin typeface="Calibri" pitchFamily="34" charset="0"/>
              </a:defRPr>
            </a:lvl8pPr>
            <a:lvl9pPr marL="3886200" indent="-228600" eaLnBrk="0" fontAlgn="base" hangingPunct="0">
              <a:spcBef>
                <a:spcPct val="0"/>
              </a:spcBef>
              <a:spcAft>
                <a:spcPct val="0"/>
              </a:spcAft>
              <a:defRPr sz="2000" i="1">
                <a:solidFill>
                  <a:srgbClr val="7979FF"/>
                </a:solidFill>
                <a:latin typeface="Calibri" pitchFamily="34" charset="0"/>
              </a:defRPr>
            </a:lvl9pPr>
          </a:lstStyle>
          <a:p>
            <a:pPr algn="r" eaLnBrk="1" hangingPunct="1"/>
            <a:r>
              <a:rPr lang="en-US" altLang="en-US" sz="1200" i="0" dirty="0">
                <a:solidFill>
                  <a:schemeClr val="bg1"/>
                </a:solidFill>
                <a:latin typeface="Tahoma" pitchFamily="34" charset="0"/>
              </a:rPr>
              <a:t>13th  October  '10,  D. </a:t>
            </a:r>
            <a:r>
              <a:rPr lang="en-US" altLang="en-US" sz="1200" i="0" dirty="0" err="1">
                <a:solidFill>
                  <a:schemeClr val="bg1"/>
                </a:solidFill>
                <a:latin typeface="Tahoma" pitchFamily="34" charset="0"/>
              </a:rPr>
              <a:t>Moya</a:t>
            </a:r>
            <a:r>
              <a:rPr lang="en-US" altLang="en-US" sz="1200" i="0" dirty="0">
                <a:solidFill>
                  <a:schemeClr val="bg1"/>
                </a:solidFill>
                <a:latin typeface="Tahoma" pitchFamily="34" charset="0"/>
              </a:rPr>
              <a:t> / moyad@ifca.unican.es</a:t>
            </a:r>
            <a:endParaRPr lang="es-ES_tradnl" altLang="en-US" sz="1200" i="0" dirty="0">
              <a:solidFill>
                <a:schemeClr val="bg1"/>
              </a:solidFill>
              <a:latin typeface="Tahoma" pitchFamily="34" charset="0"/>
            </a:endParaRPr>
          </a:p>
        </p:txBody>
      </p:sp>
      <p:pic>
        <p:nvPicPr>
          <p:cNvPr id="29" name="Picture 6" descr="3.3 polimida time.jpg"/>
          <p:cNvPicPr>
            <a:picLocks noChangeAspect="1"/>
          </p:cNvPicPr>
          <p:nvPr/>
        </p:nvPicPr>
        <p:blipFill>
          <a:blip r:embed="rId3" cstate="print"/>
          <a:srcRect l="5806" r="4424"/>
          <a:stretch>
            <a:fillRect/>
          </a:stretch>
        </p:blipFill>
        <p:spPr>
          <a:xfrm>
            <a:off x="0" y="1981200"/>
            <a:ext cx="6403094" cy="4160998"/>
          </a:xfrm>
          <a:prstGeom prst="rect">
            <a:avLst/>
          </a:prstGeom>
        </p:spPr>
      </p:pic>
      <p:pic>
        <p:nvPicPr>
          <p:cNvPr id="30" name="29 Marcador de contenido"/>
          <p:cNvPicPr>
            <a:picLocks noGrp="1" noChangeAspect="1"/>
          </p:cNvPicPr>
          <p:nvPr>
            <p:ph idx="4294967295"/>
          </p:nvPr>
        </p:nvPicPr>
        <p:blipFill rotWithShape="1">
          <a:blip r:embed="rId4" cstate="print">
            <a:extLst>
              <a:ext uri="{28A0092B-C50C-407E-A947-70E740481C1C}">
                <a14:useLocalDpi xmlns:a14="http://schemas.microsoft.com/office/drawing/2010/main" val="0"/>
              </a:ext>
            </a:extLst>
          </a:blip>
          <a:srcRect l="-747" t="4815" r="279" b="8472"/>
          <a:stretch/>
        </p:blipFill>
        <p:spPr>
          <a:xfrm>
            <a:off x="4680532" y="3657600"/>
            <a:ext cx="4304009" cy="2971800"/>
          </a:xfrm>
          <a:prstGeom prst="rect">
            <a:avLst/>
          </a:prstGeom>
        </p:spPr>
      </p:pic>
      <p:sp>
        <p:nvSpPr>
          <p:cNvPr id="5" name="4 Marcador de pie de página"/>
          <p:cNvSpPr>
            <a:spLocks noGrp="1"/>
          </p:cNvSpPr>
          <p:nvPr>
            <p:ph type="ftr" sz="quarter" idx="11"/>
          </p:nvPr>
        </p:nvSpPr>
        <p:spPr/>
        <p:txBody>
          <a:bodyPr/>
          <a:lstStyle/>
          <a:p>
            <a:pPr>
              <a:defRPr/>
            </a:pPr>
            <a:r>
              <a:rPr lang="en-US" altLang="en-US" smtClean="0"/>
              <a:t>D.Moya, Forum on Tracking Detector Mechanics , Oxford June 19th  2013  </a:t>
            </a:r>
            <a:endParaRPr lang="es-ES_tradnl" altLang="en-US" dirty="0"/>
          </a:p>
        </p:txBody>
      </p:sp>
      <p:sp>
        <p:nvSpPr>
          <p:cNvPr id="31" name="2 Marcador de contenido"/>
          <p:cNvSpPr txBox="1">
            <a:spLocks/>
          </p:cNvSpPr>
          <p:nvPr/>
        </p:nvSpPr>
        <p:spPr bwMode="auto">
          <a:xfrm>
            <a:off x="152400" y="533400"/>
            <a:ext cx="8462963"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r>
              <a:rPr lang="en-US" sz="2200" i="0" kern="0" dirty="0" smtClean="0"/>
              <a:t>Absorbed dose similar to expected at Belle II for 10 years (10 </a:t>
            </a:r>
            <a:r>
              <a:rPr lang="en-US" sz="2200" i="0" kern="0" dirty="0" err="1" smtClean="0"/>
              <a:t>Mrads</a:t>
            </a:r>
            <a:r>
              <a:rPr lang="en-US" sz="2200" i="0" kern="0" dirty="0" smtClean="0"/>
              <a:t>)</a:t>
            </a:r>
          </a:p>
          <a:p>
            <a:r>
              <a:rPr lang="en-US" sz="2200" i="0" kern="0" dirty="0" smtClean="0"/>
              <a:t>Five irradiation steps </a:t>
            </a:r>
          </a:p>
          <a:p>
            <a:pPr lvl="1"/>
            <a:r>
              <a:rPr lang="en-US" sz="1800" i="0" kern="0" dirty="0" smtClean="0"/>
              <a:t>Radiation and radiation induced temperature effect can be disentangle</a:t>
            </a:r>
          </a:p>
          <a:p>
            <a:pPr lvl="1"/>
            <a:r>
              <a:rPr lang="en-US" sz="1800" i="0" kern="0" dirty="0" smtClean="0"/>
              <a:t>FBG Annealing after each irradiation step. </a:t>
            </a:r>
          </a:p>
        </p:txBody>
      </p:sp>
      <p:sp>
        <p:nvSpPr>
          <p:cNvPr id="3" name="Slide Number Placeholder 2"/>
          <p:cNvSpPr>
            <a:spLocks noGrp="1"/>
          </p:cNvSpPr>
          <p:nvPr>
            <p:ph type="sldNum" sz="quarter" idx="10"/>
          </p:nvPr>
        </p:nvSpPr>
        <p:spPr/>
        <p:txBody>
          <a:bodyPr/>
          <a:lstStyle/>
          <a:p>
            <a:pPr>
              <a:defRPr/>
            </a:pPr>
            <a:fld id="{DDCF073C-0E6C-4E31-BE96-E3104970EF6A}" type="slidenum">
              <a:rPr lang="es-ES_tradnl" altLang="en-US" smtClean="0"/>
              <a:pPr>
                <a:defRPr/>
              </a:pPr>
              <a:t>12</a:t>
            </a:fld>
            <a:endParaRPr lang="es-ES_tradnl" altLang="en-US" dirty="0"/>
          </a:p>
        </p:txBody>
      </p:sp>
    </p:spTree>
    <p:extLst>
      <p:ext uri="{BB962C8B-B14F-4D97-AF65-F5344CB8AC3E}">
        <p14:creationId xmlns:p14="http://schemas.microsoft.com/office/powerpoint/2010/main" val="6886075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idx="4294967295"/>
          </p:nvPr>
        </p:nvSpPr>
        <p:spPr/>
        <p:txBody>
          <a:bodyPr/>
          <a:lstStyle/>
          <a:p>
            <a:r>
              <a:rPr lang="en-US" dirty="0" smtClean="0"/>
              <a:t>Second </a:t>
            </a:r>
            <a:r>
              <a:rPr lang="en-US" dirty="0"/>
              <a:t>i</a:t>
            </a:r>
            <a:r>
              <a:rPr lang="en-US" dirty="0" smtClean="0"/>
              <a:t>rradiation campaign: results</a:t>
            </a:r>
          </a:p>
        </p:txBody>
      </p:sp>
      <p:sp>
        <p:nvSpPr>
          <p:cNvPr id="4" name="3 Marcador de número de diapositiva"/>
          <p:cNvSpPr txBox="1">
            <a:spLocks noGrp="1"/>
          </p:cNvSpPr>
          <p:nvPr/>
        </p:nvSpPr>
        <p:spPr bwMode="auto">
          <a:xfrm>
            <a:off x="8653463" y="6362700"/>
            <a:ext cx="533400" cy="457200"/>
          </a:xfrm>
          <a:prstGeom prst="rect">
            <a:avLst/>
          </a:prstGeom>
          <a:noFill/>
          <a:ln>
            <a:miter lim="800000"/>
            <a:headEnd/>
            <a:tailEnd/>
          </a:ln>
        </p:spPr>
        <p:txBody>
          <a:bodyPr anchor="b"/>
          <a:lstStyle/>
          <a:p>
            <a:pPr algn="ctr">
              <a:defRPr/>
            </a:pPr>
            <a:fld id="{BDA82B73-4C59-4ABB-9DCD-5EEA9A6EDEFE}" type="slidenum">
              <a:rPr lang="es-ES_tradnl" altLang="en-US" sz="1200" i="0">
                <a:solidFill>
                  <a:schemeClr val="bg1"/>
                </a:solidFill>
                <a:latin typeface="+mn-lt"/>
              </a:rPr>
              <a:pPr algn="ctr">
                <a:defRPr/>
              </a:pPr>
              <a:t>13</a:t>
            </a:fld>
            <a:endParaRPr lang="es-ES_tradnl" altLang="en-US" sz="1200" i="0">
              <a:solidFill>
                <a:schemeClr val="bg1"/>
              </a:solidFill>
              <a:latin typeface="+mn-lt"/>
            </a:endParaRPr>
          </a:p>
        </p:txBody>
      </p:sp>
      <p:sp>
        <p:nvSpPr>
          <p:cNvPr id="46085" name="4 Marcador de pie de página"/>
          <p:cNvSpPr txBox="1">
            <a:spLocks noGrp="1"/>
          </p:cNvSpPr>
          <p:nvPr/>
        </p:nvSpPr>
        <p:spPr bwMode="auto">
          <a:xfrm>
            <a:off x="1308100" y="6667500"/>
            <a:ext cx="70866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i="1">
                <a:solidFill>
                  <a:srgbClr val="7979FF"/>
                </a:solidFill>
                <a:latin typeface="Calibri" pitchFamily="34" charset="0"/>
              </a:defRPr>
            </a:lvl1pPr>
            <a:lvl2pPr marL="742950" indent="-285750" eaLnBrk="0" hangingPunct="0">
              <a:defRPr sz="2000" i="1">
                <a:solidFill>
                  <a:srgbClr val="7979FF"/>
                </a:solidFill>
                <a:latin typeface="Calibri" pitchFamily="34" charset="0"/>
              </a:defRPr>
            </a:lvl2pPr>
            <a:lvl3pPr marL="1143000" indent="-228600" eaLnBrk="0" hangingPunct="0">
              <a:defRPr sz="2000" i="1">
                <a:solidFill>
                  <a:srgbClr val="7979FF"/>
                </a:solidFill>
                <a:latin typeface="Calibri" pitchFamily="34" charset="0"/>
              </a:defRPr>
            </a:lvl3pPr>
            <a:lvl4pPr marL="1600200" indent="-228600" eaLnBrk="0" hangingPunct="0">
              <a:defRPr sz="2000" i="1">
                <a:solidFill>
                  <a:srgbClr val="7979FF"/>
                </a:solidFill>
                <a:latin typeface="Calibri" pitchFamily="34" charset="0"/>
              </a:defRPr>
            </a:lvl4pPr>
            <a:lvl5pPr marL="2057400" indent="-228600" eaLnBrk="0" hangingPunct="0">
              <a:defRPr sz="2000" i="1">
                <a:solidFill>
                  <a:srgbClr val="7979FF"/>
                </a:solidFill>
                <a:latin typeface="Calibri" pitchFamily="34" charset="0"/>
              </a:defRPr>
            </a:lvl5pPr>
            <a:lvl6pPr marL="2514600" indent="-228600" eaLnBrk="0" fontAlgn="base" hangingPunct="0">
              <a:spcBef>
                <a:spcPct val="0"/>
              </a:spcBef>
              <a:spcAft>
                <a:spcPct val="0"/>
              </a:spcAft>
              <a:defRPr sz="2000" i="1">
                <a:solidFill>
                  <a:srgbClr val="7979FF"/>
                </a:solidFill>
                <a:latin typeface="Calibri" pitchFamily="34" charset="0"/>
              </a:defRPr>
            </a:lvl6pPr>
            <a:lvl7pPr marL="2971800" indent="-228600" eaLnBrk="0" fontAlgn="base" hangingPunct="0">
              <a:spcBef>
                <a:spcPct val="0"/>
              </a:spcBef>
              <a:spcAft>
                <a:spcPct val="0"/>
              </a:spcAft>
              <a:defRPr sz="2000" i="1">
                <a:solidFill>
                  <a:srgbClr val="7979FF"/>
                </a:solidFill>
                <a:latin typeface="Calibri" pitchFamily="34" charset="0"/>
              </a:defRPr>
            </a:lvl7pPr>
            <a:lvl8pPr marL="3429000" indent="-228600" eaLnBrk="0" fontAlgn="base" hangingPunct="0">
              <a:spcBef>
                <a:spcPct val="0"/>
              </a:spcBef>
              <a:spcAft>
                <a:spcPct val="0"/>
              </a:spcAft>
              <a:defRPr sz="2000" i="1">
                <a:solidFill>
                  <a:srgbClr val="7979FF"/>
                </a:solidFill>
                <a:latin typeface="Calibri" pitchFamily="34" charset="0"/>
              </a:defRPr>
            </a:lvl8pPr>
            <a:lvl9pPr marL="3886200" indent="-228600" eaLnBrk="0" fontAlgn="base" hangingPunct="0">
              <a:spcBef>
                <a:spcPct val="0"/>
              </a:spcBef>
              <a:spcAft>
                <a:spcPct val="0"/>
              </a:spcAft>
              <a:defRPr sz="2000" i="1">
                <a:solidFill>
                  <a:srgbClr val="7979FF"/>
                </a:solidFill>
                <a:latin typeface="Calibri" pitchFamily="34" charset="0"/>
              </a:defRPr>
            </a:lvl9pPr>
          </a:lstStyle>
          <a:p>
            <a:pPr algn="r" eaLnBrk="1" hangingPunct="1"/>
            <a:r>
              <a:rPr lang="en-US" altLang="en-US" sz="1200" i="0" dirty="0">
                <a:solidFill>
                  <a:schemeClr val="bg1"/>
                </a:solidFill>
                <a:latin typeface="Tahoma" pitchFamily="34" charset="0"/>
              </a:rPr>
              <a:t>13th  October  '10,  D. </a:t>
            </a:r>
            <a:r>
              <a:rPr lang="en-US" altLang="en-US" sz="1200" i="0" dirty="0" err="1">
                <a:solidFill>
                  <a:schemeClr val="bg1"/>
                </a:solidFill>
                <a:latin typeface="Tahoma" pitchFamily="34" charset="0"/>
              </a:rPr>
              <a:t>Moya</a:t>
            </a:r>
            <a:r>
              <a:rPr lang="en-US" altLang="en-US" sz="1200" i="0" dirty="0">
                <a:solidFill>
                  <a:schemeClr val="bg1"/>
                </a:solidFill>
                <a:latin typeface="Tahoma" pitchFamily="34" charset="0"/>
              </a:rPr>
              <a:t> / moyad@ifca.unican.es</a:t>
            </a:r>
            <a:endParaRPr lang="es-ES_tradnl" altLang="en-US" sz="1200" i="0" dirty="0">
              <a:solidFill>
                <a:schemeClr val="bg1"/>
              </a:solidFill>
              <a:latin typeface="Tahoma" pitchFamily="34" charset="0"/>
            </a:endParaRPr>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Oxford June 19th  2013  </a:t>
            </a:r>
            <a:endParaRPr lang="es-ES_tradnl" altLang="en-US" dirty="0"/>
          </a:p>
        </p:txBody>
      </p:sp>
      <p:sp>
        <p:nvSpPr>
          <p:cNvPr id="31" name="2 Marcador de contenido"/>
          <p:cNvSpPr txBox="1">
            <a:spLocks/>
          </p:cNvSpPr>
          <p:nvPr/>
        </p:nvSpPr>
        <p:spPr bwMode="auto">
          <a:xfrm>
            <a:off x="457200" y="685800"/>
            <a:ext cx="8462963"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r>
              <a:rPr lang="en-US" sz="2200" i="0" kern="0" dirty="0" smtClean="0"/>
              <a:t>FBGs sensitivity to radiation seems to saturate at higher absorbed doses. </a:t>
            </a:r>
            <a:endParaRPr lang="en-US" sz="1800" i="0" kern="0" dirty="0" smtClean="0"/>
          </a:p>
        </p:txBody>
      </p:sp>
      <p:pic>
        <p:nvPicPr>
          <p:cNvPr id="9" name="Content Placeholder 5" descr="3.3 polimida dose.jpg"/>
          <p:cNvPicPr>
            <a:picLocks noChangeAspect="1"/>
          </p:cNvPicPr>
          <p:nvPr/>
        </p:nvPicPr>
        <p:blipFill>
          <a:blip r:embed="rId3" cstate="print"/>
          <a:srcRect l="5253" r="3594"/>
          <a:stretch>
            <a:fillRect/>
          </a:stretch>
        </p:blipFill>
        <p:spPr bwMode="auto">
          <a:xfrm>
            <a:off x="263993" y="1676400"/>
            <a:ext cx="8389470" cy="4580026"/>
          </a:xfrm>
          <a:prstGeom prst="rect">
            <a:avLst/>
          </a:prstGeom>
          <a:noFill/>
          <a:ln w="9525">
            <a:noFill/>
            <a:miter lim="800000"/>
            <a:headEnd/>
            <a:tailEnd/>
          </a:ln>
        </p:spPr>
      </p:pic>
      <p:sp>
        <p:nvSpPr>
          <p:cNvPr id="3" name="Slide Number Placeholder 2"/>
          <p:cNvSpPr>
            <a:spLocks noGrp="1"/>
          </p:cNvSpPr>
          <p:nvPr>
            <p:ph type="sldNum" sz="quarter" idx="10"/>
          </p:nvPr>
        </p:nvSpPr>
        <p:spPr/>
        <p:txBody>
          <a:bodyPr/>
          <a:lstStyle/>
          <a:p>
            <a:pPr>
              <a:defRPr/>
            </a:pPr>
            <a:fld id="{DDCF073C-0E6C-4E31-BE96-E3104970EF6A}" type="slidenum">
              <a:rPr lang="es-ES_tradnl" altLang="en-US" smtClean="0"/>
              <a:pPr>
                <a:defRPr/>
              </a:pPr>
              <a:t>13</a:t>
            </a:fld>
            <a:endParaRPr lang="es-ES_tradnl" altLang="en-US" dirty="0"/>
          </a:p>
        </p:txBody>
      </p:sp>
    </p:spTree>
    <p:extLst>
      <p:ext uri="{BB962C8B-B14F-4D97-AF65-F5344CB8AC3E}">
        <p14:creationId xmlns:p14="http://schemas.microsoft.com/office/powerpoint/2010/main" val="9396727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n-US" sz="4800" dirty="0"/>
              <a:t>A </a:t>
            </a:r>
            <a:r>
              <a:rPr lang="en-US" sz="4800" dirty="0" err="1"/>
              <a:t>FBG</a:t>
            </a:r>
            <a:r>
              <a:rPr lang="en-US" sz="4800" dirty="0"/>
              <a:t>-based Real-time Structural &amp; </a:t>
            </a:r>
            <a:r>
              <a:rPr lang="en-US" sz="4800" dirty="0" smtClean="0"/>
              <a:t>Environmental </a:t>
            </a:r>
            <a:r>
              <a:rPr lang="en-US" sz="4800" dirty="0"/>
              <a:t>monitor for Belle- II </a:t>
            </a:r>
            <a:endParaRPr lang="es-ES_tradnl" sz="4800" dirty="0"/>
          </a:p>
        </p:txBody>
      </p:sp>
      <p:sp>
        <p:nvSpPr>
          <p:cNvPr id="3" name="Footer Placeholder 2"/>
          <p:cNvSpPr>
            <a:spLocks noGrp="1"/>
          </p:cNvSpPr>
          <p:nvPr>
            <p:ph type="ftr" sz="quarter" idx="11"/>
          </p:nvPr>
        </p:nvSpPr>
        <p:spPr/>
        <p:txBody>
          <a:bodyPr/>
          <a:lstStyle/>
          <a:p>
            <a:pPr>
              <a:defRPr/>
            </a:pPr>
            <a:r>
              <a:rPr lang="en-US" altLang="en-US" smtClean="0"/>
              <a:t>D.Moya, Forum on Tracking Detector Mechanics , Oxford June 19th  2013  </a:t>
            </a:r>
            <a:endParaRPr lang="es-ES_tradnl" altLang="en-US" dirty="0"/>
          </a:p>
        </p:txBody>
      </p:sp>
      <p:sp>
        <p:nvSpPr>
          <p:cNvPr id="4" name="Slide Number Placeholder 3"/>
          <p:cNvSpPr>
            <a:spLocks noGrp="1"/>
          </p:cNvSpPr>
          <p:nvPr>
            <p:ph type="sldNum" sz="quarter" idx="10"/>
          </p:nvPr>
        </p:nvSpPr>
        <p:spPr/>
        <p:txBody>
          <a:bodyPr/>
          <a:lstStyle/>
          <a:p>
            <a:pPr>
              <a:defRPr/>
            </a:pPr>
            <a:fld id="{215A28EB-2861-486D-BE8B-045F5F35EFBB}" type="slidenum">
              <a:rPr lang="es-ES_tradnl" altLang="en-US" smtClean="0"/>
              <a:pPr>
                <a:defRPr/>
              </a:pPr>
              <a:t>14</a:t>
            </a:fld>
            <a:endParaRPr lang="es-ES_tradnl" altLang="en-US" dirty="0"/>
          </a:p>
        </p:txBody>
      </p:sp>
    </p:spTree>
    <p:extLst>
      <p:ext uri="{BB962C8B-B14F-4D97-AF65-F5344CB8AC3E}">
        <p14:creationId xmlns:p14="http://schemas.microsoft.com/office/powerpoint/2010/main" val="33065930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2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676400"/>
            <a:ext cx="9144000" cy="4000500"/>
          </a:xfrm>
          <a:prstGeom prst="rect">
            <a:avLst/>
          </a:prstGeom>
        </p:spPr>
      </p:pic>
      <p:sp>
        <p:nvSpPr>
          <p:cNvPr id="3075" name="4 Marcador de pie de página"/>
          <p:cNvSpPr>
            <a:spLocks noGrp="1"/>
          </p:cNvSpPr>
          <p:nvPr>
            <p:ph type="ftr" sz="quarter" idx="11"/>
          </p:nvPr>
        </p:nvSpPr>
        <p:spPr/>
        <p:txBody>
          <a:bodyPr/>
          <a:lstStyle/>
          <a:p>
            <a:r>
              <a:rPr lang="en-US" altLang="en-US" smtClean="0"/>
              <a:t>D.Moya, Forum on Tracking Detector Mechanics , Oxford June 19th  2013  </a:t>
            </a:r>
            <a:endParaRPr lang="es-ES_tradnl" altLang="en-US"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cxnSp>
        <p:nvCxnSpPr>
          <p:cNvPr id="11" name="Straight Arrow Connector 10"/>
          <p:cNvCxnSpPr/>
          <p:nvPr/>
        </p:nvCxnSpPr>
        <p:spPr bwMode="auto">
          <a:xfrm flipV="1">
            <a:off x="4419600" y="1524000"/>
            <a:ext cx="1828800" cy="571500"/>
          </a:xfrm>
          <a:prstGeom prst="straightConnector1">
            <a:avLst/>
          </a:prstGeom>
          <a:noFill/>
          <a:ln w="15875" cap="flat" cmpd="sng" algn="ctr">
            <a:solidFill>
              <a:srgbClr val="FF0000"/>
            </a:solidFill>
            <a:prstDash val="solid"/>
            <a:round/>
            <a:headEnd type="stealth" w="med" len="med"/>
            <a:tailEnd type="none"/>
          </a:ln>
          <a:effectLst/>
        </p:spPr>
      </p:cxnSp>
      <p:sp>
        <p:nvSpPr>
          <p:cNvPr id="13" name="TextBox 12"/>
          <p:cNvSpPr txBox="1"/>
          <p:nvPr/>
        </p:nvSpPr>
        <p:spPr>
          <a:xfrm>
            <a:off x="6324600" y="990600"/>
            <a:ext cx="2303066" cy="707886"/>
          </a:xfrm>
          <a:prstGeom prst="rect">
            <a:avLst/>
          </a:prstGeom>
          <a:noFill/>
        </p:spPr>
        <p:txBody>
          <a:bodyPr wrap="none" rtlCol="0">
            <a:spAutoFit/>
          </a:bodyPr>
          <a:lstStyle/>
          <a:p>
            <a:r>
              <a:rPr lang="es-ES" dirty="0" err="1" smtClean="0"/>
              <a:t>Strip</a:t>
            </a:r>
            <a:r>
              <a:rPr lang="es-ES" dirty="0" smtClean="0"/>
              <a:t> </a:t>
            </a:r>
            <a:r>
              <a:rPr lang="es-ES" dirty="0" err="1" smtClean="0"/>
              <a:t>Vertex</a:t>
            </a:r>
            <a:r>
              <a:rPr lang="es-ES" dirty="0" smtClean="0"/>
              <a:t> detector</a:t>
            </a:r>
          </a:p>
          <a:p>
            <a:r>
              <a:rPr lang="es-ES" dirty="0" smtClean="0"/>
              <a:t>(</a:t>
            </a:r>
            <a:r>
              <a:rPr lang="es-ES" dirty="0" err="1" smtClean="0"/>
              <a:t>microstrips</a:t>
            </a:r>
            <a:r>
              <a:rPr lang="es-ES" dirty="0" smtClean="0"/>
              <a:t>)</a:t>
            </a:r>
            <a:endParaRPr lang="es-ES" dirty="0"/>
          </a:p>
        </p:txBody>
      </p:sp>
      <p:cxnSp>
        <p:nvCxnSpPr>
          <p:cNvPr id="14" name="Straight Arrow Connector 13"/>
          <p:cNvCxnSpPr/>
          <p:nvPr/>
        </p:nvCxnSpPr>
        <p:spPr bwMode="auto">
          <a:xfrm flipV="1">
            <a:off x="4724400" y="1600200"/>
            <a:ext cx="1447800" cy="876300"/>
          </a:xfrm>
          <a:prstGeom prst="straightConnector1">
            <a:avLst/>
          </a:prstGeom>
          <a:noFill/>
          <a:ln w="15875" cap="flat" cmpd="sng" algn="ctr">
            <a:solidFill>
              <a:srgbClr val="FF0000"/>
            </a:solidFill>
            <a:prstDash val="solid"/>
            <a:round/>
            <a:headEnd type="stealth" w="med" len="med"/>
            <a:tailEnd type="none"/>
          </a:ln>
          <a:effectLst/>
        </p:spPr>
      </p:cxnSp>
      <p:cxnSp>
        <p:nvCxnSpPr>
          <p:cNvPr id="15" name="Straight Arrow Connector 14"/>
          <p:cNvCxnSpPr/>
          <p:nvPr/>
        </p:nvCxnSpPr>
        <p:spPr bwMode="auto">
          <a:xfrm flipV="1">
            <a:off x="5372100" y="1600200"/>
            <a:ext cx="876300" cy="1447800"/>
          </a:xfrm>
          <a:prstGeom prst="straightConnector1">
            <a:avLst/>
          </a:prstGeom>
          <a:noFill/>
          <a:ln w="15875" cap="flat" cmpd="sng" algn="ctr">
            <a:solidFill>
              <a:srgbClr val="FF0000"/>
            </a:solidFill>
            <a:prstDash val="solid"/>
            <a:round/>
            <a:headEnd type="stealth" w="med" len="med"/>
            <a:tailEnd type="none"/>
          </a:ln>
          <a:effectLst/>
        </p:spPr>
      </p:cxnSp>
      <p:cxnSp>
        <p:nvCxnSpPr>
          <p:cNvPr id="16" name="Straight Arrow Connector 15"/>
          <p:cNvCxnSpPr/>
          <p:nvPr/>
        </p:nvCxnSpPr>
        <p:spPr bwMode="auto">
          <a:xfrm flipV="1">
            <a:off x="4343400" y="1545570"/>
            <a:ext cx="1905000" cy="1654830"/>
          </a:xfrm>
          <a:prstGeom prst="straightConnector1">
            <a:avLst/>
          </a:prstGeom>
          <a:noFill/>
          <a:ln w="15875" cap="flat" cmpd="sng" algn="ctr">
            <a:solidFill>
              <a:srgbClr val="FF0000"/>
            </a:solidFill>
            <a:prstDash val="solid"/>
            <a:round/>
            <a:headEnd type="stealth" w="med" len="med"/>
            <a:tailEnd type="none"/>
          </a:ln>
          <a:effectLst/>
        </p:spPr>
      </p:cxnSp>
      <p:cxnSp>
        <p:nvCxnSpPr>
          <p:cNvPr id="26" name="Straight Arrow Connector 25"/>
          <p:cNvCxnSpPr/>
          <p:nvPr/>
        </p:nvCxnSpPr>
        <p:spPr bwMode="auto">
          <a:xfrm>
            <a:off x="3962400" y="3505200"/>
            <a:ext cx="1104900" cy="1263466"/>
          </a:xfrm>
          <a:prstGeom prst="straightConnector1">
            <a:avLst/>
          </a:prstGeom>
          <a:noFill/>
          <a:ln w="15875" cap="flat" cmpd="sng" algn="ctr">
            <a:solidFill>
              <a:srgbClr val="FF0000"/>
            </a:solidFill>
            <a:prstDash val="solid"/>
            <a:round/>
            <a:headEnd type="stealth" w="med" len="med"/>
            <a:tailEnd type="none"/>
          </a:ln>
          <a:effectLst/>
        </p:spPr>
      </p:cxnSp>
      <p:sp>
        <p:nvSpPr>
          <p:cNvPr id="29" name="TextBox 28"/>
          <p:cNvSpPr txBox="1"/>
          <p:nvPr/>
        </p:nvSpPr>
        <p:spPr>
          <a:xfrm>
            <a:off x="4434636" y="4768666"/>
            <a:ext cx="2270964" cy="707886"/>
          </a:xfrm>
          <a:prstGeom prst="rect">
            <a:avLst/>
          </a:prstGeom>
          <a:noFill/>
        </p:spPr>
        <p:txBody>
          <a:bodyPr wrap="square" rtlCol="0">
            <a:spAutoFit/>
          </a:bodyPr>
          <a:lstStyle/>
          <a:p>
            <a:r>
              <a:rPr lang="es-ES" dirty="0" smtClean="0">
                <a:solidFill>
                  <a:schemeClr val="bg1"/>
                </a:solidFill>
              </a:rPr>
              <a:t>DEPFET  PIXELS   (90-122 mm </a:t>
            </a:r>
            <a:r>
              <a:rPr lang="es-ES" dirty="0" err="1" smtClean="0">
                <a:solidFill>
                  <a:schemeClr val="bg1"/>
                </a:solidFill>
              </a:rPr>
              <a:t>length</a:t>
            </a:r>
            <a:r>
              <a:rPr lang="es-ES" dirty="0" smtClean="0">
                <a:solidFill>
                  <a:schemeClr val="bg1"/>
                </a:solidFill>
              </a:rPr>
              <a:t>)</a:t>
            </a:r>
            <a:endParaRPr lang="es-ES" dirty="0">
              <a:solidFill>
                <a:schemeClr val="bg1"/>
              </a:solidFill>
            </a:endParaRPr>
          </a:p>
        </p:txBody>
      </p:sp>
      <p:cxnSp>
        <p:nvCxnSpPr>
          <p:cNvPr id="18" name="Straight Connector 17"/>
          <p:cNvCxnSpPr/>
          <p:nvPr/>
        </p:nvCxnSpPr>
        <p:spPr bwMode="auto">
          <a:xfrm>
            <a:off x="533400" y="4876800"/>
            <a:ext cx="0" cy="1600200"/>
          </a:xfrm>
          <a:prstGeom prst="line">
            <a:avLst/>
          </a:prstGeom>
          <a:noFill/>
          <a:ln w="25400" cap="flat" cmpd="sng" algn="ctr">
            <a:solidFill>
              <a:srgbClr val="FF0000"/>
            </a:solidFill>
            <a:prstDash val="solid"/>
            <a:round/>
            <a:headEnd type="none" w="med" len="med"/>
            <a:tailEnd type="none" w="med" len="med"/>
          </a:ln>
          <a:effectLst/>
        </p:spPr>
      </p:cxnSp>
      <p:cxnSp>
        <p:nvCxnSpPr>
          <p:cNvPr id="20" name="Straight Connector 19"/>
          <p:cNvCxnSpPr/>
          <p:nvPr/>
        </p:nvCxnSpPr>
        <p:spPr bwMode="auto">
          <a:xfrm>
            <a:off x="8534400" y="4495800"/>
            <a:ext cx="0" cy="1905000"/>
          </a:xfrm>
          <a:prstGeom prst="line">
            <a:avLst/>
          </a:prstGeom>
          <a:noFill/>
          <a:ln w="25400" cap="flat" cmpd="sng" algn="ctr">
            <a:solidFill>
              <a:srgbClr val="FF0000"/>
            </a:solidFill>
            <a:prstDash val="solid"/>
            <a:round/>
            <a:headEnd type="none" w="med" len="med"/>
            <a:tailEnd type="none" w="med" len="med"/>
          </a:ln>
          <a:effectLst/>
        </p:spPr>
      </p:cxnSp>
      <p:cxnSp>
        <p:nvCxnSpPr>
          <p:cNvPr id="32" name="Straight Arrow Connector 31"/>
          <p:cNvCxnSpPr/>
          <p:nvPr/>
        </p:nvCxnSpPr>
        <p:spPr bwMode="auto">
          <a:xfrm flipH="1" flipV="1">
            <a:off x="533400" y="5908910"/>
            <a:ext cx="8002659" cy="190129"/>
          </a:xfrm>
          <a:prstGeom prst="straightConnector1">
            <a:avLst/>
          </a:prstGeom>
          <a:noFill/>
          <a:ln w="25400" cap="flat" cmpd="sng" algn="ctr">
            <a:solidFill>
              <a:srgbClr val="FF0000"/>
            </a:solidFill>
            <a:prstDash val="solid"/>
            <a:round/>
            <a:headEnd type="triangle"/>
            <a:tailEnd type="triangle"/>
          </a:ln>
          <a:effectLst/>
        </p:spPr>
      </p:cxnSp>
      <p:sp>
        <p:nvSpPr>
          <p:cNvPr id="36" name="TextBox 35"/>
          <p:cNvSpPr txBox="1"/>
          <p:nvPr/>
        </p:nvSpPr>
        <p:spPr>
          <a:xfrm>
            <a:off x="3619500" y="5708855"/>
            <a:ext cx="1447800" cy="400110"/>
          </a:xfrm>
          <a:prstGeom prst="rect">
            <a:avLst/>
          </a:prstGeom>
          <a:noFill/>
        </p:spPr>
        <p:txBody>
          <a:bodyPr wrap="square" rtlCol="0">
            <a:spAutoFit/>
          </a:bodyPr>
          <a:lstStyle/>
          <a:p>
            <a:r>
              <a:rPr lang="es-ES" dirty="0" smtClean="0">
                <a:solidFill>
                  <a:srgbClr val="FF0000"/>
                </a:solidFill>
              </a:rPr>
              <a:t>≈900mm</a:t>
            </a:r>
            <a:endParaRPr lang="es-ES" dirty="0">
              <a:solidFill>
                <a:srgbClr val="FF0000"/>
              </a:solidFill>
            </a:endParaRPr>
          </a:p>
        </p:txBody>
      </p:sp>
      <p:cxnSp>
        <p:nvCxnSpPr>
          <p:cNvPr id="38" name="Straight Connector 37"/>
          <p:cNvCxnSpPr/>
          <p:nvPr/>
        </p:nvCxnSpPr>
        <p:spPr bwMode="auto">
          <a:xfrm>
            <a:off x="1295400" y="5463049"/>
            <a:ext cx="1371600" cy="0"/>
          </a:xfrm>
          <a:prstGeom prst="line">
            <a:avLst/>
          </a:prstGeom>
          <a:noFill/>
          <a:ln w="25400" cap="flat" cmpd="sng" algn="ctr">
            <a:solidFill>
              <a:srgbClr val="FF0000"/>
            </a:solidFill>
            <a:prstDash val="solid"/>
            <a:round/>
            <a:headEnd type="none" w="med" len="med"/>
            <a:tailEnd type="none" w="med" len="med"/>
          </a:ln>
          <a:effectLst/>
        </p:spPr>
      </p:cxnSp>
      <p:cxnSp>
        <p:nvCxnSpPr>
          <p:cNvPr id="40" name="Straight Connector 39"/>
          <p:cNvCxnSpPr/>
          <p:nvPr/>
        </p:nvCxnSpPr>
        <p:spPr bwMode="auto">
          <a:xfrm>
            <a:off x="1104900" y="1831258"/>
            <a:ext cx="1447800" cy="0"/>
          </a:xfrm>
          <a:prstGeom prst="line">
            <a:avLst/>
          </a:prstGeom>
          <a:noFill/>
          <a:ln w="25400" cap="flat" cmpd="sng" algn="ctr">
            <a:solidFill>
              <a:srgbClr val="FF0000"/>
            </a:solidFill>
            <a:prstDash val="solid"/>
            <a:round/>
            <a:headEnd type="none" w="med" len="med"/>
            <a:tailEnd type="none" w="med" len="med"/>
          </a:ln>
          <a:effectLst/>
        </p:spPr>
      </p:cxnSp>
      <p:cxnSp>
        <p:nvCxnSpPr>
          <p:cNvPr id="47" name="Straight Arrow Connector 46"/>
          <p:cNvCxnSpPr/>
          <p:nvPr/>
        </p:nvCxnSpPr>
        <p:spPr bwMode="auto">
          <a:xfrm>
            <a:off x="1828800" y="1828800"/>
            <a:ext cx="0" cy="3612740"/>
          </a:xfrm>
          <a:prstGeom prst="straightConnector1">
            <a:avLst/>
          </a:prstGeom>
          <a:noFill/>
          <a:ln w="25400" cap="flat" cmpd="sng" algn="ctr">
            <a:solidFill>
              <a:srgbClr val="FF0000"/>
            </a:solidFill>
            <a:prstDash val="solid"/>
            <a:round/>
            <a:headEnd type="triangle"/>
            <a:tailEnd type="triangle"/>
          </a:ln>
          <a:effectLst/>
        </p:spPr>
      </p:cxnSp>
      <p:sp>
        <p:nvSpPr>
          <p:cNvPr id="50" name="TextBox 49"/>
          <p:cNvSpPr txBox="1"/>
          <p:nvPr/>
        </p:nvSpPr>
        <p:spPr>
          <a:xfrm rot="5400000">
            <a:off x="1525319" y="4667220"/>
            <a:ext cx="1123950" cy="400110"/>
          </a:xfrm>
          <a:prstGeom prst="rect">
            <a:avLst/>
          </a:prstGeom>
          <a:noFill/>
        </p:spPr>
        <p:txBody>
          <a:bodyPr wrap="square" rtlCol="0">
            <a:spAutoFit/>
          </a:bodyPr>
          <a:lstStyle/>
          <a:p>
            <a:r>
              <a:rPr lang="es-ES" dirty="0" smtClean="0">
                <a:solidFill>
                  <a:srgbClr val="FF0000"/>
                </a:solidFill>
              </a:rPr>
              <a:t>≈300mm</a:t>
            </a:r>
            <a:endParaRPr lang="es-ES" dirty="0">
              <a:solidFill>
                <a:srgbClr val="FF0000"/>
              </a:solidFill>
            </a:endParaRPr>
          </a:p>
        </p:txBody>
      </p:sp>
      <p:sp>
        <p:nvSpPr>
          <p:cNvPr id="37" name="TextBox 12"/>
          <p:cNvSpPr txBox="1"/>
          <p:nvPr/>
        </p:nvSpPr>
        <p:spPr>
          <a:xfrm>
            <a:off x="2540354" y="1104287"/>
            <a:ext cx="2031646" cy="400110"/>
          </a:xfrm>
          <a:prstGeom prst="rect">
            <a:avLst/>
          </a:prstGeom>
          <a:noFill/>
        </p:spPr>
        <p:txBody>
          <a:bodyPr wrap="none" rtlCol="0">
            <a:spAutoFit/>
          </a:bodyPr>
          <a:lstStyle/>
          <a:p>
            <a:r>
              <a:rPr lang="es-ES" dirty="0" err="1" smtClean="0"/>
              <a:t>Thermal</a:t>
            </a:r>
            <a:r>
              <a:rPr lang="es-ES" dirty="0" smtClean="0"/>
              <a:t> </a:t>
            </a:r>
            <a:r>
              <a:rPr lang="es-ES" dirty="0" err="1" smtClean="0"/>
              <a:t>envelope</a:t>
            </a:r>
            <a:endParaRPr lang="es-ES" dirty="0"/>
          </a:p>
        </p:txBody>
      </p:sp>
      <p:cxnSp>
        <p:nvCxnSpPr>
          <p:cNvPr id="39" name="Straight Arrow Connector 10"/>
          <p:cNvCxnSpPr>
            <a:endCxn id="37" idx="2"/>
          </p:cNvCxnSpPr>
          <p:nvPr/>
        </p:nvCxnSpPr>
        <p:spPr bwMode="auto">
          <a:xfrm flipH="1" flipV="1">
            <a:off x="3556177" y="1504397"/>
            <a:ext cx="406223" cy="326861"/>
          </a:xfrm>
          <a:prstGeom prst="straightConnector1">
            <a:avLst/>
          </a:prstGeom>
          <a:noFill/>
          <a:ln w="15875" cap="flat" cmpd="sng" algn="ctr">
            <a:solidFill>
              <a:srgbClr val="FF0000"/>
            </a:solidFill>
            <a:prstDash val="solid"/>
            <a:round/>
            <a:headEnd type="stealth" w="med" len="med"/>
            <a:tailEnd type="none"/>
          </a:ln>
          <a:effectLst/>
        </p:spPr>
      </p:cxnSp>
      <p:sp>
        <p:nvSpPr>
          <p:cNvPr id="5" name="4 Título"/>
          <p:cNvSpPr>
            <a:spLocks noGrp="1"/>
          </p:cNvSpPr>
          <p:nvPr>
            <p:ph type="title"/>
          </p:nvPr>
        </p:nvSpPr>
        <p:spPr/>
        <p:txBody>
          <a:bodyPr/>
          <a:lstStyle/>
          <a:p>
            <a:r>
              <a:rPr lang="es-ES" sz="3600" dirty="0" smtClean="0"/>
              <a:t>Belle-II </a:t>
            </a:r>
            <a:r>
              <a:rPr lang="es-ES" sz="3600" dirty="0" err="1"/>
              <a:t>V</a:t>
            </a:r>
            <a:r>
              <a:rPr lang="es-ES" sz="3600" dirty="0" err="1" smtClean="0"/>
              <a:t>ertex</a:t>
            </a:r>
            <a:r>
              <a:rPr lang="es-ES" sz="3600" dirty="0" smtClean="0"/>
              <a:t> Detector</a:t>
            </a:r>
            <a:endParaRPr lang="es-ES_tradnl" sz="3600" dirty="0"/>
          </a:p>
        </p:txBody>
      </p:sp>
      <p:sp>
        <p:nvSpPr>
          <p:cNvPr id="3" name="Slide Number Placeholder 2"/>
          <p:cNvSpPr>
            <a:spLocks noGrp="1"/>
          </p:cNvSpPr>
          <p:nvPr>
            <p:ph type="sldNum" sz="quarter" idx="10"/>
          </p:nvPr>
        </p:nvSpPr>
        <p:spPr/>
        <p:txBody>
          <a:bodyPr/>
          <a:lstStyle/>
          <a:p>
            <a:pPr>
              <a:defRPr/>
            </a:pPr>
            <a:fld id="{215A28EB-2861-486D-BE8B-045F5F35EFBB}" type="slidenum">
              <a:rPr lang="es-ES_tradnl" altLang="en-US" smtClean="0"/>
              <a:pPr>
                <a:defRPr/>
              </a:pPr>
              <a:t>15</a:t>
            </a:fld>
            <a:endParaRPr lang="es-ES_tradnl"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pxd21.png"/>
          <p:cNvPicPr>
            <a:picLocks noChangeAspect="1"/>
          </p:cNvPicPr>
          <p:nvPr/>
        </p:nvPicPr>
        <p:blipFill>
          <a:blip r:embed="rId4" cstate="print"/>
          <a:stretch>
            <a:fillRect/>
          </a:stretch>
        </p:blipFill>
        <p:spPr>
          <a:xfrm>
            <a:off x="457200" y="4572000"/>
            <a:ext cx="3962400" cy="2300748"/>
          </a:xfrm>
          <a:prstGeom prst="rect">
            <a:avLst/>
          </a:prstGeom>
        </p:spPr>
      </p:pic>
      <p:pic>
        <p:nvPicPr>
          <p:cNvPr id="168963" name="Picture 3"/>
          <p:cNvPicPr>
            <a:picLocks noChangeAspect="1" noChangeArrowheads="1"/>
          </p:cNvPicPr>
          <p:nvPr/>
        </p:nvPicPr>
        <p:blipFill>
          <a:blip r:embed="rId5" cstate="print"/>
          <a:srcRect/>
          <a:stretch>
            <a:fillRect/>
          </a:stretch>
        </p:blipFill>
        <p:spPr bwMode="auto">
          <a:xfrm>
            <a:off x="-133350" y="1371600"/>
            <a:ext cx="3790950" cy="2819400"/>
          </a:xfrm>
          <a:prstGeom prst="rect">
            <a:avLst/>
          </a:prstGeom>
          <a:noFill/>
          <a:ln w="9525">
            <a:noFill/>
            <a:miter lim="800000"/>
            <a:headEnd/>
            <a:tailEnd/>
          </a:ln>
        </p:spPr>
      </p:pic>
      <p:sp>
        <p:nvSpPr>
          <p:cNvPr id="3075" name="4 Marcador de pie de página"/>
          <p:cNvSpPr>
            <a:spLocks noGrp="1"/>
          </p:cNvSpPr>
          <p:nvPr>
            <p:ph type="ftr" sz="quarter" idx="11"/>
          </p:nvPr>
        </p:nvSpPr>
        <p:spPr>
          <a:xfrm>
            <a:off x="3200400" y="6400800"/>
            <a:ext cx="5562600" cy="457200"/>
          </a:xfrm>
          <a:noFill/>
        </p:spPr>
        <p:txBody>
          <a:bodyPr/>
          <a:lstStyle/>
          <a:p>
            <a:r>
              <a:rPr lang="en-US" altLang="en-US" dirty="0" err="1" smtClean="0">
                <a:cs typeface="Arial" charset="0"/>
              </a:rPr>
              <a:t>D.Moya</a:t>
            </a:r>
            <a:r>
              <a:rPr lang="en-US" altLang="en-US" dirty="0" smtClean="0">
                <a:cs typeface="Arial" charset="0"/>
              </a:rPr>
              <a:t>, Forum on Tracking Detector Mechanics , Oxford June 19th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0"/>
            <a:ext cx="8077200" cy="1139825"/>
          </a:xfrm>
        </p:spPr>
        <p:txBody>
          <a:bodyPr/>
          <a:lstStyle/>
          <a:p>
            <a:pPr eaLnBrk="1" hangingPunct="1"/>
            <a:r>
              <a:rPr lang="en-US" sz="4000" noProof="0" dirty="0" err="1" smtClean="0"/>
              <a:t>PXD</a:t>
            </a:r>
            <a:r>
              <a:rPr lang="en-US" sz="4000" noProof="0" dirty="0" smtClean="0"/>
              <a:t> Cooling Strategy</a:t>
            </a:r>
            <a:r>
              <a:rPr lang="en-US" sz="4000" noProof="0" dirty="0" smtClean="0">
                <a:solidFill>
                  <a:srgbClr val="002060"/>
                </a:solidFill>
              </a:rPr>
              <a:t/>
            </a:r>
            <a:br>
              <a:rPr lang="en-US" sz="4000" noProof="0" dirty="0" smtClean="0">
                <a:solidFill>
                  <a:srgbClr val="002060"/>
                </a:solidFill>
              </a:rPr>
            </a:br>
            <a:endParaRPr lang="en-US" noProof="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graphicFrame>
        <p:nvGraphicFramePr>
          <p:cNvPr id="3074" name="Object 2"/>
          <p:cNvGraphicFramePr>
            <a:graphicFrameLocks noChangeAspect="1"/>
          </p:cNvGraphicFramePr>
          <p:nvPr/>
        </p:nvGraphicFramePr>
        <p:xfrm>
          <a:off x="-228600" y="4114800"/>
          <a:ext cx="2590800" cy="849313"/>
        </p:xfrm>
        <a:graphic>
          <a:graphicData uri="http://schemas.openxmlformats.org/presentationml/2006/ole">
            <mc:AlternateContent xmlns:mc="http://schemas.openxmlformats.org/markup-compatibility/2006">
              <mc:Choice xmlns:v="urn:schemas-microsoft-com:vml" Requires="v">
                <p:oleObj spid="_x0000_s169036" name="Document" r:id="rId7" imgW="955293" imgH="315371" progId="Word.Document.12">
                  <p:embed/>
                </p:oleObj>
              </mc:Choice>
              <mc:Fallback>
                <p:oleObj name="Document" r:id="rId7" imgW="955293" imgH="315371" progId="Word.Document.12">
                  <p:embed/>
                  <p:pic>
                    <p:nvPicPr>
                      <p:cNvPr id="0" name="Picture 7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4114800"/>
                        <a:ext cx="2590800" cy="84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5" name="Straight Arrow Connector 14"/>
          <p:cNvCxnSpPr/>
          <p:nvPr/>
        </p:nvCxnSpPr>
        <p:spPr bwMode="auto">
          <a:xfrm>
            <a:off x="4419600" y="5486400"/>
            <a:ext cx="3352800" cy="685800"/>
          </a:xfrm>
          <a:prstGeom prst="straightConnector1">
            <a:avLst/>
          </a:prstGeom>
          <a:noFill/>
          <a:ln w="25400" cap="flat" cmpd="sng" algn="ctr">
            <a:solidFill>
              <a:srgbClr val="FF0000"/>
            </a:solidFill>
            <a:prstDash val="solid"/>
            <a:round/>
            <a:headEnd type="triangle" w="med" len="med"/>
            <a:tailEnd type="none"/>
          </a:ln>
          <a:effectLst/>
        </p:spPr>
      </p:cxnSp>
      <p:sp>
        <p:nvSpPr>
          <p:cNvPr id="25" name="TextBox 24"/>
          <p:cNvSpPr txBox="1"/>
          <p:nvPr/>
        </p:nvSpPr>
        <p:spPr>
          <a:xfrm>
            <a:off x="7239000" y="6096000"/>
            <a:ext cx="1588897" cy="400110"/>
          </a:xfrm>
          <a:prstGeom prst="rect">
            <a:avLst/>
          </a:prstGeom>
          <a:noFill/>
        </p:spPr>
        <p:txBody>
          <a:bodyPr wrap="none" rtlCol="0">
            <a:spAutoFit/>
          </a:bodyPr>
          <a:lstStyle/>
          <a:p>
            <a:r>
              <a:rPr lang="es-ES" dirty="0" smtClean="0"/>
              <a:t>DEPFET PIXEL</a:t>
            </a:r>
            <a:endParaRPr lang="es-ES" dirty="0"/>
          </a:p>
        </p:txBody>
      </p:sp>
      <p:sp>
        <p:nvSpPr>
          <p:cNvPr id="39" name="TextBox 38"/>
          <p:cNvSpPr txBox="1"/>
          <p:nvPr/>
        </p:nvSpPr>
        <p:spPr>
          <a:xfrm>
            <a:off x="6553200" y="4953000"/>
            <a:ext cx="1568058" cy="400110"/>
          </a:xfrm>
          <a:prstGeom prst="rect">
            <a:avLst/>
          </a:prstGeom>
          <a:noFill/>
        </p:spPr>
        <p:txBody>
          <a:bodyPr wrap="none" rtlCol="0">
            <a:spAutoFit/>
          </a:bodyPr>
          <a:lstStyle/>
          <a:p>
            <a:r>
              <a:rPr lang="en-US" dirty="0" smtClean="0"/>
              <a:t>Cooling block</a:t>
            </a:r>
            <a:endParaRPr lang="en-US" dirty="0"/>
          </a:p>
        </p:txBody>
      </p:sp>
      <p:cxnSp>
        <p:nvCxnSpPr>
          <p:cNvPr id="57" name="Straight Arrow Connector 56"/>
          <p:cNvCxnSpPr/>
          <p:nvPr/>
        </p:nvCxnSpPr>
        <p:spPr bwMode="auto">
          <a:xfrm flipH="1" flipV="1">
            <a:off x="1371600" y="4800600"/>
            <a:ext cx="1066800" cy="457200"/>
          </a:xfrm>
          <a:prstGeom prst="straightConnector1">
            <a:avLst/>
          </a:prstGeom>
          <a:noFill/>
          <a:ln w="25400" cap="flat" cmpd="sng" algn="ctr">
            <a:solidFill>
              <a:srgbClr val="FF0000"/>
            </a:solidFill>
            <a:prstDash val="solid"/>
            <a:round/>
            <a:headEnd type="triangle" w="med" len="med"/>
            <a:tailEnd type="none"/>
          </a:ln>
          <a:effectLst/>
        </p:spPr>
      </p:cxnSp>
      <p:cxnSp>
        <p:nvCxnSpPr>
          <p:cNvPr id="65" name="Straight Arrow Connector 64"/>
          <p:cNvCxnSpPr/>
          <p:nvPr/>
        </p:nvCxnSpPr>
        <p:spPr bwMode="auto">
          <a:xfrm flipV="1">
            <a:off x="2667000" y="4495800"/>
            <a:ext cx="762000" cy="381000"/>
          </a:xfrm>
          <a:prstGeom prst="straightConnector1">
            <a:avLst/>
          </a:prstGeom>
          <a:noFill/>
          <a:ln w="25400" cap="flat" cmpd="sng" algn="ctr">
            <a:solidFill>
              <a:srgbClr val="FF0000"/>
            </a:solidFill>
            <a:prstDash val="solid"/>
            <a:round/>
            <a:headEnd type="triangle" w="med" len="med"/>
            <a:tailEnd type="none"/>
          </a:ln>
          <a:effectLst/>
        </p:spPr>
      </p:cxnSp>
      <p:grpSp>
        <p:nvGrpSpPr>
          <p:cNvPr id="73" name="Group 72"/>
          <p:cNvGrpSpPr/>
          <p:nvPr/>
        </p:nvGrpSpPr>
        <p:grpSpPr>
          <a:xfrm>
            <a:off x="3810000" y="1143000"/>
            <a:ext cx="5181600" cy="3810000"/>
            <a:chOff x="3085674" y="533400"/>
            <a:chExt cx="5181600" cy="3810000"/>
          </a:xfrm>
        </p:grpSpPr>
        <p:pic>
          <p:nvPicPr>
            <p:cNvPr id="19" name="Picture 18" descr="pxd111.png"/>
            <p:cNvPicPr>
              <a:picLocks noChangeAspect="1"/>
            </p:cNvPicPr>
            <p:nvPr/>
          </p:nvPicPr>
          <p:blipFill>
            <a:blip r:embed="rId9" cstate="print"/>
            <a:srcRect r="11379"/>
            <a:stretch>
              <a:fillRect/>
            </a:stretch>
          </p:blipFill>
          <p:spPr>
            <a:xfrm>
              <a:off x="3220748" y="870206"/>
              <a:ext cx="5046526" cy="3092194"/>
            </a:xfrm>
            <a:prstGeom prst="rect">
              <a:avLst/>
            </a:prstGeom>
          </p:spPr>
        </p:pic>
        <p:cxnSp>
          <p:nvCxnSpPr>
            <p:cNvPr id="11" name="Straight Arrow Connector 10"/>
            <p:cNvCxnSpPr/>
            <p:nvPr/>
          </p:nvCxnSpPr>
          <p:spPr bwMode="auto">
            <a:xfrm flipH="1" flipV="1">
              <a:off x="5066874" y="1219200"/>
              <a:ext cx="267126" cy="457200"/>
            </a:xfrm>
            <a:prstGeom prst="straightConnector1">
              <a:avLst/>
            </a:prstGeom>
            <a:noFill/>
            <a:ln w="25400" cap="flat" cmpd="sng" algn="ctr">
              <a:solidFill>
                <a:srgbClr val="FF0000"/>
              </a:solidFill>
              <a:prstDash val="solid"/>
              <a:round/>
              <a:headEnd type="triangle" w="med" len="med"/>
              <a:tailEnd type="none"/>
            </a:ln>
            <a:effectLst/>
          </p:spPr>
        </p:cxnSp>
        <p:cxnSp>
          <p:nvCxnSpPr>
            <p:cNvPr id="14" name="Straight Arrow Connector 13"/>
            <p:cNvCxnSpPr/>
            <p:nvPr/>
          </p:nvCxnSpPr>
          <p:spPr bwMode="auto">
            <a:xfrm flipH="1">
              <a:off x="7086600" y="3276600"/>
              <a:ext cx="381000" cy="1066800"/>
            </a:xfrm>
            <a:prstGeom prst="straightConnector1">
              <a:avLst/>
            </a:prstGeom>
            <a:noFill/>
            <a:ln w="25400" cap="flat" cmpd="sng" algn="ctr">
              <a:solidFill>
                <a:srgbClr val="FF0000"/>
              </a:solidFill>
              <a:prstDash val="solid"/>
              <a:round/>
              <a:headEnd type="triangle" w="med" len="med"/>
              <a:tailEnd type="none"/>
            </a:ln>
            <a:effectLst/>
          </p:spPr>
        </p:cxnSp>
        <p:cxnSp>
          <p:nvCxnSpPr>
            <p:cNvPr id="16" name="Straight Arrow Connector 15"/>
            <p:cNvCxnSpPr/>
            <p:nvPr/>
          </p:nvCxnSpPr>
          <p:spPr bwMode="auto">
            <a:xfrm flipH="1">
              <a:off x="7010400" y="1905000"/>
              <a:ext cx="228600" cy="2438400"/>
            </a:xfrm>
            <a:prstGeom prst="straightConnector1">
              <a:avLst/>
            </a:prstGeom>
            <a:noFill/>
            <a:ln w="25400" cap="flat" cmpd="sng" algn="ctr">
              <a:solidFill>
                <a:srgbClr val="FF0000"/>
              </a:solidFill>
              <a:prstDash val="solid"/>
              <a:round/>
              <a:headEnd type="triangle" w="med" len="med"/>
              <a:tailEnd type="none"/>
            </a:ln>
            <a:effectLst/>
          </p:spPr>
        </p:cxnSp>
        <p:cxnSp>
          <p:nvCxnSpPr>
            <p:cNvPr id="40" name="Straight Arrow Connector 39"/>
            <p:cNvCxnSpPr>
              <a:endCxn id="49" idx="2"/>
            </p:cNvCxnSpPr>
            <p:nvPr/>
          </p:nvCxnSpPr>
          <p:spPr bwMode="auto">
            <a:xfrm flipH="1" flipV="1">
              <a:off x="4800174" y="1241286"/>
              <a:ext cx="762426" cy="2263914"/>
            </a:xfrm>
            <a:prstGeom prst="straightConnector1">
              <a:avLst/>
            </a:prstGeom>
            <a:noFill/>
            <a:ln w="25400" cap="flat" cmpd="sng" algn="ctr">
              <a:solidFill>
                <a:srgbClr val="FF0000"/>
              </a:solidFill>
              <a:prstDash val="solid"/>
              <a:round/>
              <a:headEnd type="triangle" w="med" len="med"/>
              <a:tailEnd type="none"/>
            </a:ln>
            <a:effectLst/>
          </p:spPr>
        </p:cxnSp>
        <p:sp>
          <p:nvSpPr>
            <p:cNvPr id="49" name="TextBox 48"/>
            <p:cNvSpPr txBox="1"/>
            <p:nvPr/>
          </p:nvSpPr>
          <p:spPr>
            <a:xfrm>
              <a:off x="3085674" y="533400"/>
              <a:ext cx="3429000" cy="707886"/>
            </a:xfrm>
            <a:prstGeom prst="rect">
              <a:avLst/>
            </a:prstGeom>
            <a:noFill/>
          </p:spPr>
          <p:txBody>
            <a:bodyPr wrap="square" rtlCol="0">
              <a:spAutoFit/>
            </a:bodyPr>
            <a:lstStyle/>
            <a:p>
              <a:r>
                <a:rPr lang="en-US" dirty="0" smtClean="0">
                  <a:solidFill>
                    <a:schemeClr val="tx1"/>
                  </a:solidFill>
                </a:rPr>
                <a:t>Cooling block screwed to ring, attached to the beam pipe</a:t>
              </a:r>
              <a:endParaRPr lang="en-US" dirty="0">
                <a:solidFill>
                  <a:schemeClr val="tx1"/>
                </a:solidFill>
              </a:endParaRPr>
            </a:p>
          </p:txBody>
        </p:sp>
      </p:grpSp>
      <p:sp>
        <p:nvSpPr>
          <p:cNvPr id="70" name="TextBox 69"/>
          <p:cNvSpPr txBox="1"/>
          <p:nvPr/>
        </p:nvSpPr>
        <p:spPr>
          <a:xfrm>
            <a:off x="152400" y="4343400"/>
            <a:ext cx="1752600" cy="400110"/>
          </a:xfrm>
          <a:prstGeom prst="rect">
            <a:avLst/>
          </a:prstGeom>
          <a:noFill/>
        </p:spPr>
        <p:txBody>
          <a:bodyPr wrap="square" rtlCol="0">
            <a:spAutoFit/>
          </a:bodyPr>
          <a:lstStyle/>
          <a:p>
            <a:r>
              <a:rPr lang="en-US" dirty="0" smtClean="0"/>
              <a:t>CO2 inlet</a:t>
            </a:r>
            <a:endParaRPr lang="en-US" dirty="0"/>
          </a:p>
        </p:txBody>
      </p:sp>
      <p:sp>
        <p:nvSpPr>
          <p:cNvPr id="71" name="TextBox 70"/>
          <p:cNvSpPr txBox="1"/>
          <p:nvPr/>
        </p:nvSpPr>
        <p:spPr>
          <a:xfrm>
            <a:off x="3505200" y="4248090"/>
            <a:ext cx="1752600" cy="400110"/>
          </a:xfrm>
          <a:prstGeom prst="rect">
            <a:avLst/>
          </a:prstGeom>
          <a:noFill/>
        </p:spPr>
        <p:txBody>
          <a:bodyPr wrap="square" rtlCol="0">
            <a:spAutoFit/>
          </a:bodyPr>
          <a:lstStyle/>
          <a:p>
            <a:r>
              <a:rPr lang="en-US" dirty="0" smtClean="0"/>
              <a:t>Air inlet</a:t>
            </a:r>
            <a:endParaRPr lang="en-US" dirty="0"/>
          </a:p>
        </p:txBody>
      </p:sp>
      <p:cxnSp>
        <p:nvCxnSpPr>
          <p:cNvPr id="80" name="Straight Arrow Connector 79"/>
          <p:cNvCxnSpPr/>
          <p:nvPr/>
        </p:nvCxnSpPr>
        <p:spPr bwMode="auto">
          <a:xfrm>
            <a:off x="2362200" y="2209800"/>
            <a:ext cx="1676400" cy="2057400"/>
          </a:xfrm>
          <a:prstGeom prst="straightConnector1">
            <a:avLst/>
          </a:prstGeom>
          <a:noFill/>
          <a:ln w="25400" cap="flat" cmpd="sng" algn="ctr">
            <a:solidFill>
              <a:srgbClr val="FF0000"/>
            </a:solidFill>
            <a:prstDash val="solid"/>
            <a:round/>
            <a:headEnd type="triangle" w="med" len="med"/>
            <a:tailEnd type="none"/>
          </a:ln>
          <a:effectLst/>
        </p:spPr>
      </p:cxnSp>
      <p:cxnSp>
        <p:nvCxnSpPr>
          <p:cNvPr id="83" name="Straight Arrow Connector 82"/>
          <p:cNvCxnSpPr>
            <a:endCxn id="70" idx="0"/>
          </p:cNvCxnSpPr>
          <p:nvPr/>
        </p:nvCxnSpPr>
        <p:spPr bwMode="auto">
          <a:xfrm flipH="1">
            <a:off x="1028700" y="2743200"/>
            <a:ext cx="1409700" cy="1600200"/>
          </a:xfrm>
          <a:prstGeom prst="straightConnector1">
            <a:avLst/>
          </a:prstGeom>
          <a:noFill/>
          <a:ln w="25400" cap="flat" cmpd="sng" algn="ctr">
            <a:solidFill>
              <a:srgbClr val="FF0000"/>
            </a:solidFill>
            <a:prstDash val="solid"/>
            <a:round/>
            <a:headEnd type="triangle" w="med" len="med"/>
            <a:tailEnd type="none"/>
          </a:ln>
          <a:effectLst/>
        </p:spPr>
      </p:cxnSp>
      <p:cxnSp>
        <p:nvCxnSpPr>
          <p:cNvPr id="26" name="Straight Arrow Connector 25"/>
          <p:cNvCxnSpPr/>
          <p:nvPr/>
        </p:nvCxnSpPr>
        <p:spPr bwMode="auto">
          <a:xfrm flipH="1">
            <a:off x="7848600" y="4038600"/>
            <a:ext cx="762000" cy="2057400"/>
          </a:xfrm>
          <a:prstGeom prst="straightConnector1">
            <a:avLst/>
          </a:prstGeom>
          <a:noFill/>
          <a:ln w="25400" cap="flat" cmpd="sng" algn="ctr">
            <a:solidFill>
              <a:srgbClr val="FF0000"/>
            </a:solidFill>
            <a:prstDash val="solid"/>
            <a:round/>
            <a:headEnd type="triangle" w="med" len="med"/>
            <a:tailEnd type="none"/>
          </a:ln>
          <a:effectLst/>
        </p:spPr>
      </p:cxnSp>
      <p:cxnSp>
        <p:nvCxnSpPr>
          <p:cNvPr id="91" name="Straight Arrow Connector 90"/>
          <p:cNvCxnSpPr/>
          <p:nvPr/>
        </p:nvCxnSpPr>
        <p:spPr bwMode="auto">
          <a:xfrm flipV="1">
            <a:off x="3505200" y="1828800"/>
            <a:ext cx="685800" cy="1295400"/>
          </a:xfrm>
          <a:prstGeom prst="straightConnector1">
            <a:avLst/>
          </a:prstGeom>
          <a:noFill/>
          <a:ln w="25400" cap="flat" cmpd="sng" algn="ctr">
            <a:solidFill>
              <a:srgbClr val="FF0000"/>
            </a:solidFill>
            <a:prstDash val="solid"/>
            <a:round/>
            <a:headEnd type="triangle" w="med" len="med"/>
            <a:tailEnd type="none"/>
          </a:ln>
          <a:effectLst/>
        </p:spPr>
      </p:cxnSp>
      <p:cxnSp>
        <p:nvCxnSpPr>
          <p:cNvPr id="92" name="Straight Arrow Connector 91"/>
          <p:cNvCxnSpPr>
            <a:endCxn id="49" idx="1"/>
          </p:cNvCxnSpPr>
          <p:nvPr/>
        </p:nvCxnSpPr>
        <p:spPr bwMode="auto">
          <a:xfrm flipV="1">
            <a:off x="2667000" y="1496943"/>
            <a:ext cx="1143000" cy="179457"/>
          </a:xfrm>
          <a:prstGeom prst="straightConnector1">
            <a:avLst/>
          </a:prstGeom>
          <a:noFill/>
          <a:ln w="25400" cap="flat" cmpd="sng" algn="ctr">
            <a:solidFill>
              <a:srgbClr val="FF0000"/>
            </a:solidFill>
            <a:prstDash val="solid"/>
            <a:round/>
            <a:headEnd type="triangle" w="med" len="med"/>
            <a:tailEnd type="none"/>
          </a:ln>
          <a:effectLst/>
        </p:spPr>
      </p:cxnSp>
      <p:sp>
        <p:nvSpPr>
          <p:cNvPr id="3" name="Slide Number Placeholder 2"/>
          <p:cNvSpPr>
            <a:spLocks noGrp="1"/>
          </p:cNvSpPr>
          <p:nvPr>
            <p:ph type="sldNum" sz="quarter" idx="10"/>
          </p:nvPr>
        </p:nvSpPr>
        <p:spPr/>
        <p:txBody>
          <a:bodyPr/>
          <a:lstStyle/>
          <a:p>
            <a:pPr>
              <a:defRPr/>
            </a:pPr>
            <a:fld id="{6FE4F4B8-546B-4655-8B7D-7E5F0E211980}" type="slidenum">
              <a:rPr lang="es-ES_tradnl" altLang="en-US" smtClean="0"/>
              <a:pPr>
                <a:defRPr/>
              </a:pPr>
              <a:t>16</a:t>
            </a:fld>
            <a:endParaRPr lang="es-ES_tradnl"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4 Marcador de pie de página"/>
          <p:cNvSpPr>
            <a:spLocks noGrp="1"/>
          </p:cNvSpPr>
          <p:nvPr>
            <p:ph type="ftr" sz="quarter" idx="11"/>
          </p:nvPr>
        </p:nvSpPr>
        <p:spPr>
          <a:xfrm>
            <a:off x="3200400" y="6400800"/>
            <a:ext cx="5562600" cy="457200"/>
          </a:xfrm>
          <a:noFill/>
        </p:spPr>
        <p:txBody>
          <a:bodyPr/>
          <a:lstStyle/>
          <a:p>
            <a:r>
              <a:rPr lang="en-US" altLang="en-US" smtClean="0">
                <a:cs typeface="Arial" charset="0"/>
              </a:rPr>
              <a:t>D.Moya, Forum on Tracking Detector Mechanics , Oxford June 19th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0"/>
            <a:ext cx="8077200" cy="1139825"/>
          </a:xfrm>
        </p:spPr>
        <p:txBody>
          <a:bodyPr/>
          <a:lstStyle/>
          <a:p>
            <a:pPr eaLnBrk="1" hangingPunct="1"/>
            <a:r>
              <a:rPr lang="en-US" sz="3600" noProof="0" dirty="0" smtClean="0"/>
              <a:t>FBG Real time monitor for Belle II VXD</a:t>
            </a:r>
            <a:r>
              <a:rPr lang="en-US" sz="4000" noProof="0" dirty="0" smtClean="0">
                <a:solidFill>
                  <a:srgbClr val="002060"/>
                </a:solidFill>
              </a:rPr>
              <a:t/>
            </a:r>
            <a:br>
              <a:rPr lang="en-US" sz="4000" noProof="0" dirty="0" smtClean="0">
                <a:solidFill>
                  <a:srgbClr val="002060"/>
                </a:solidFill>
              </a:rPr>
            </a:br>
            <a:endParaRPr lang="en-US" noProof="0" dirty="0" smtClean="0"/>
          </a:p>
        </p:txBody>
      </p:sp>
      <p:sp>
        <p:nvSpPr>
          <p:cNvPr id="3077" name="Rectangle 3"/>
          <p:cNvSpPr>
            <a:spLocks noGrp="1" noChangeArrowheads="1"/>
          </p:cNvSpPr>
          <p:nvPr>
            <p:ph type="body" idx="4294967295"/>
          </p:nvPr>
        </p:nvSpPr>
        <p:spPr>
          <a:xfrm>
            <a:off x="228600" y="685800"/>
            <a:ext cx="8458200" cy="1752600"/>
          </a:xfrm>
        </p:spPr>
        <p:txBody>
          <a:bodyPr/>
          <a:lstStyle/>
          <a:p>
            <a:pPr eaLnBrk="1" hangingPunct="1">
              <a:lnSpc>
                <a:spcPct val="90000"/>
              </a:lnSpc>
            </a:pPr>
            <a:r>
              <a:rPr lang="en-US" noProof="0" smtClean="0"/>
              <a:t>Relative PXD-SVD radial positioning. </a:t>
            </a:r>
          </a:p>
          <a:p>
            <a:pPr lvl="1" eaLnBrk="1" hangingPunct="1">
              <a:lnSpc>
                <a:spcPct val="90000"/>
              </a:lnSpc>
            </a:pPr>
            <a:r>
              <a:rPr lang="en-US" sz="2800" noProof="0" smtClean="0"/>
              <a:t>Using displacement  FOS-based custom made transducers  ( Omega and L-shape) </a:t>
            </a:r>
          </a:p>
          <a:p>
            <a:pPr lvl="1" eaLnBrk="1" hangingPunct="1">
              <a:lnSpc>
                <a:spcPct val="90000"/>
              </a:lnSpc>
            </a:pPr>
            <a:r>
              <a:rPr lang="en-US" sz="2800" noProof="0" smtClean="0"/>
              <a:t>Radial compressions  and expansions (PXD and SVD are mechanically independent)  are a mode to which track-based alignment has a poor sensitivity.</a:t>
            </a:r>
          </a:p>
          <a:p>
            <a:pPr eaLnBrk="1" hangingPunct="1">
              <a:lnSpc>
                <a:spcPct val="90000"/>
              </a:lnSpc>
            </a:pPr>
            <a:r>
              <a:rPr lang="en-US" noProof="0" smtClean="0"/>
              <a:t>Environmental and deformation measurement inside the PXD-SVD thermal envelope</a:t>
            </a:r>
          </a:p>
          <a:p>
            <a:pPr lvl="1" eaLnBrk="1" hangingPunct="1">
              <a:lnSpc>
                <a:spcPct val="90000"/>
              </a:lnSpc>
            </a:pPr>
            <a:r>
              <a:rPr lang="en-US" sz="2400" noProof="0" smtClean="0"/>
              <a:t>PXD &amp; SVD cooled with CO2 and forced air; inside the thermal envelop we will have a dry atmosphere ( Dry air or Nitrogen). </a:t>
            </a:r>
          </a:p>
          <a:p>
            <a:pPr lvl="1" eaLnBrk="1" hangingPunct="1">
              <a:lnSpc>
                <a:spcPct val="90000"/>
              </a:lnSpc>
            </a:pPr>
            <a:r>
              <a:rPr lang="en-US" sz="2400" noProof="0" smtClean="0"/>
              <a:t>Distributed FBG network for temperature and humidity monitoring. </a:t>
            </a:r>
          </a:p>
          <a:p>
            <a:pPr lvl="1" eaLnBrk="1" hangingPunct="1">
              <a:lnSpc>
                <a:spcPct val="90000"/>
              </a:lnSpc>
            </a:pPr>
            <a:r>
              <a:rPr lang="en-US" sz="2400" smtClean="0"/>
              <a:t>Some FBG sensors to measure cooling-blocks relative displacements</a:t>
            </a:r>
            <a:endParaRPr lang="en-US" sz="2400" noProof="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 name="Slide Number Placeholder 2"/>
          <p:cNvSpPr>
            <a:spLocks noGrp="1"/>
          </p:cNvSpPr>
          <p:nvPr>
            <p:ph type="sldNum" sz="quarter" idx="10"/>
          </p:nvPr>
        </p:nvSpPr>
        <p:spPr/>
        <p:txBody>
          <a:bodyPr/>
          <a:lstStyle/>
          <a:p>
            <a:pPr>
              <a:defRPr/>
            </a:pPr>
            <a:fld id="{6FE4F4B8-546B-4655-8B7D-7E5F0E211980}" type="slidenum">
              <a:rPr lang="es-ES_tradnl" altLang="en-US" smtClean="0"/>
              <a:pPr>
                <a:defRPr/>
              </a:pPr>
              <a:t>17</a:t>
            </a:fld>
            <a:endParaRPr lang="es-ES_tradnl"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4 Marcador de pie de página"/>
          <p:cNvSpPr>
            <a:spLocks noGrp="1"/>
          </p:cNvSpPr>
          <p:nvPr>
            <p:ph type="ftr" sz="quarter" idx="11"/>
          </p:nvPr>
        </p:nvSpPr>
        <p:spPr>
          <a:xfrm>
            <a:off x="3200400" y="6400800"/>
            <a:ext cx="5562600" cy="457200"/>
          </a:xfrm>
          <a:noFill/>
        </p:spPr>
        <p:txBody>
          <a:bodyPr/>
          <a:lstStyle/>
          <a:p>
            <a:r>
              <a:rPr lang="en-US" altLang="en-US" smtClean="0">
                <a:cs typeface="Arial" charset="0"/>
              </a:rPr>
              <a:t>D.Moya, Forum on Tracking Detector Mechanics , Oxford June 19th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0"/>
            <a:ext cx="8400242" cy="1139825"/>
          </a:xfrm>
        </p:spPr>
        <p:txBody>
          <a:bodyPr/>
          <a:lstStyle/>
          <a:p>
            <a:pPr eaLnBrk="1" hangingPunct="1"/>
            <a:r>
              <a:rPr lang="en-US" sz="2800" dirty="0" err="1" smtClean="0"/>
              <a:t>FBG</a:t>
            </a:r>
            <a:r>
              <a:rPr lang="en-US" sz="2800" dirty="0" smtClean="0"/>
              <a:t> sensors integration in Belle II Vertex  detector for environmental monitoring. </a:t>
            </a:r>
            <a:r>
              <a:rPr lang="en-US" sz="4000" noProof="0" dirty="0" smtClean="0">
                <a:solidFill>
                  <a:srgbClr val="002060"/>
                </a:solidFill>
              </a:rPr>
              <a:t/>
            </a:r>
            <a:br>
              <a:rPr lang="en-US" sz="4000" noProof="0" dirty="0" smtClean="0">
                <a:solidFill>
                  <a:srgbClr val="002060"/>
                </a:solidFill>
              </a:rPr>
            </a:br>
            <a:endParaRPr lang="en-US" noProof="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pic>
        <p:nvPicPr>
          <p:cNvPr id="2" name="1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 y="1978294"/>
            <a:ext cx="8001000" cy="4286250"/>
          </a:xfrm>
          <a:prstGeom prst="rect">
            <a:avLst/>
          </a:prstGeom>
        </p:spPr>
      </p:pic>
      <p:cxnSp>
        <p:nvCxnSpPr>
          <p:cNvPr id="4" name="3 Conector recto de flecha"/>
          <p:cNvCxnSpPr/>
          <p:nvPr/>
        </p:nvCxnSpPr>
        <p:spPr bwMode="auto">
          <a:xfrm>
            <a:off x="5534025" y="2639943"/>
            <a:ext cx="638175" cy="789057"/>
          </a:xfrm>
          <a:prstGeom prst="straightConnector1">
            <a:avLst/>
          </a:prstGeom>
          <a:noFill/>
          <a:ln w="22225" cap="flat" cmpd="sng" algn="ctr">
            <a:solidFill>
              <a:schemeClr val="tx1"/>
            </a:solidFill>
            <a:prstDash val="solid"/>
            <a:round/>
            <a:headEnd type="none" w="med" len="med"/>
            <a:tailEnd type="arrow"/>
          </a:ln>
          <a:effectLst/>
        </p:spPr>
      </p:cxnSp>
      <p:cxnSp>
        <p:nvCxnSpPr>
          <p:cNvPr id="14" name="13 Conector recto de flecha"/>
          <p:cNvCxnSpPr/>
          <p:nvPr/>
        </p:nvCxnSpPr>
        <p:spPr bwMode="auto">
          <a:xfrm flipH="1">
            <a:off x="5257800" y="2665547"/>
            <a:ext cx="276225" cy="763453"/>
          </a:xfrm>
          <a:prstGeom prst="straightConnector1">
            <a:avLst/>
          </a:prstGeom>
          <a:noFill/>
          <a:ln w="22225" cap="flat" cmpd="sng" algn="ctr">
            <a:solidFill>
              <a:schemeClr val="tx1"/>
            </a:solidFill>
            <a:prstDash val="solid"/>
            <a:round/>
            <a:headEnd type="none" w="med" len="med"/>
            <a:tailEnd type="arrow"/>
          </a:ln>
          <a:effectLst/>
        </p:spPr>
      </p:cxnSp>
      <p:cxnSp>
        <p:nvCxnSpPr>
          <p:cNvPr id="16" name="15 Conector recto de flecha"/>
          <p:cNvCxnSpPr/>
          <p:nvPr/>
        </p:nvCxnSpPr>
        <p:spPr bwMode="auto">
          <a:xfrm flipH="1">
            <a:off x="4876800" y="2665547"/>
            <a:ext cx="609600" cy="687253"/>
          </a:xfrm>
          <a:prstGeom prst="straightConnector1">
            <a:avLst/>
          </a:prstGeom>
          <a:noFill/>
          <a:ln w="22225" cap="flat" cmpd="sng" algn="ctr">
            <a:solidFill>
              <a:schemeClr val="tx1"/>
            </a:solidFill>
            <a:prstDash val="solid"/>
            <a:round/>
            <a:headEnd type="none" w="med" len="med"/>
            <a:tailEnd type="arrow"/>
          </a:ln>
          <a:effectLst/>
        </p:spPr>
      </p:cxnSp>
      <p:cxnSp>
        <p:nvCxnSpPr>
          <p:cNvPr id="17" name="16 Conector recto de flecha"/>
          <p:cNvCxnSpPr/>
          <p:nvPr/>
        </p:nvCxnSpPr>
        <p:spPr bwMode="auto">
          <a:xfrm>
            <a:off x="5534025" y="2639943"/>
            <a:ext cx="600075" cy="2465457"/>
          </a:xfrm>
          <a:prstGeom prst="straightConnector1">
            <a:avLst/>
          </a:prstGeom>
          <a:noFill/>
          <a:ln w="22225" cap="flat" cmpd="sng" algn="ctr">
            <a:solidFill>
              <a:schemeClr val="tx1"/>
            </a:solidFill>
            <a:prstDash val="solid"/>
            <a:round/>
            <a:headEnd type="none" w="med" len="med"/>
            <a:tailEnd type="arrow"/>
          </a:ln>
          <a:effectLst/>
        </p:spPr>
      </p:cxnSp>
      <p:sp>
        <p:nvSpPr>
          <p:cNvPr id="18" name="17 CuadroTexto"/>
          <p:cNvSpPr txBox="1"/>
          <p:nvPr/>
        </p:nvSpPr>
        <p:spPr>
          <a:xfrm>
            <a:off x="3867150" y="1631803"/>
            <a:ext cx="3752850" cy="1015663"/>
          </a:xfrm>
          <a:prstGeom prst="rect">
            <a:avLst/>
          </a:prstGeom>
          <a:noFill/>
        </p:spPr>
        <p:txBody>
          <a:bodyPr wrap="square" rtlCol="0">
            <a:spAutoFit/>
          </a:bodyPr>
          <a:lstStyle/>
          <a:p>
            <a:pPr algn="ctr"/>
            <a:r>
              <a:rPr lang="en-US" dirty="0" smtClean="0">
                <a:solidFill>
                  <a:srgbClr val="FF0000"/>
                </a:solidFill>
              </a:rPr>
              <a:t>FBG sensors for Temperature , humidity, vibrations and displacement monitoring </a:t>
            </a:r>
            <a:endParaRPr lang="en-US" dirty="0">
              <a:solidFill>
                <a:srgbClr val="FF0000"/>
              </a:solidFill>
            </a:endParaRPr>
          </a:p>
        </p:txBody>
      </p:sp>
      <p:cxnSp>
        <p:nvCxnSpPr>
          <p:cNvPr id="27" name="26 Conector recto de flecha"/>
          <p:cNvCxnSpPr/>
          <p:nvPr/>
        </p:nvCxnSpPr>
        <p:spPr bwMode="auto">
          <a:xfrm>
            <a:off x="2095500" y="2895600"/>
            <a:ext cx="190500" cy="1144453"/>
          </a:xfrm>
          <a:prstGeom prst="straightConnector1">
            <a:avLst/>
          </a:prstGeom>
          <a:noFill/>
          <a:ln w="22225" cap="flat" cmpd="sng" algn="ctr">
            <a:solidFill>
              <a:schemeClr val="tx1"/>
            </a:solidFill>
            <a:prstDash val="solid"/>
            <a:round/>
            <a:headEnd type="none" w="med" len="med"/>
            <a:tailEnd type="arrow"/>
          </a:ln>
          <a:effectLst/>
        </p:spPr>
      </p:cxnSp>
      <p:sp>
        <p:nvSpPr>
          <p:cNvPr id="30" name="29 CuadroTexto"/>
          <p:cNvSpPr txBox="1"/>
          <p:nvPr/>
        </p:nvSpPr>
        <p:spPr>
          <a:xfrm>
            <a:off x="152400" y="2286000"/>
            <a:ext cx="3752850" cy="1015663"/>
          </a:xfrm>
          <a:prstGeom prst="rect">
            <a:avLst/>
          </a:prstGeom>
          <a:noFill/>
        </p:spPr>
        <p:txBody>
          <a:bodyPr wrap="square" rtlCol="0">
            <a:spAutoFit/>
          </a:bodyPr>
          <a:lstStyle/>
          <a:p>
            <a:pPr algn="ctr"/>
            <a:r>
              <a:rPr lang="en-US" dirty="0" smtClean="0">
                <a:solidFill>
                  <a:srgbClr val="FF0000"/>
                </a:solidFill>
              </a:rPr>
              <a:t>Fiber optic guide and locking           ( for displacement, vibrations measurement)</a:t>
            </a:r>
            <a:endParaRPr lang="en-US" dirty="0">
              <a:solidFill>
                <a:srgbClr val="FF0000"/>
              </a:solidFill>
            </a:endParaRPr>
          </a:p>
        </p:txBody>
      </p:sp>
      <p:cxnSp>
        <p:nvCxnSpPr>
          <p:cNvPr id="22" name="21 Conector recto"/>
          <p:cNvCxnSpPr/>
          <p:nvPr/>
        </p:nvCxnSpPr>
        <p:spPr bwMode="auto">
          <a:xfrm>
            <a:off x="7620000" y="1978294"/>
            <a:ext cx="914400" cy="914400"/>
          </a:xfrm>
          <a:prstGeom prst="line">
            <a:avLst/>
          </a:prstGeom>
          <a:noFill/>
          <a:ln w="19050" cap="flat" cmpd="sng" algn="ctr">
            <a:noFill/>
            <a:prstDash val="solid"/>
            <a:round/>
            <a:headEnd type="none" w="med" len="med"/>
            <a:tailEnd type="none" w="med" len="med"/>
          </a:ln>
          <a:effectLst/>
        </p:spPr>
      </p:cxnSp>
      <p:cxnSp>
        <p:nvCxnSpPr>
          <p:cNvPr id="33" name="32 Conector recto de flecha"/>
          <p:cNvCxnSpPr/>
          <p:nvPr/>
        </p:nvCxnSpPr>
        <p:spPr bwMode="auto">
          <a:xfrm flipH="1" flipV="1">
            <a:off x="6781800" y="4040053"/>
            <a:ext cx="628650" cy="1065347"/>
          </a:xfrm>
          <a:prstGeom prst="straightConnector1">
            <a:avLst/>
          </a:prstGeom>
          <a:noFill/>
          <a:ln w="22225" cap="flat" cmpd="sng" algn="ctr">
            <a:solidFill>
              <a:schemeClr val="tx1"/>
            </a:solidFill>
            <a:prstDash val="solid"/>
            <a:round/>
            <a:headEnd type="none" w="med" len="med"/>
            <a:tailEnd type="arrow"/>
          </a:ln>
          <a:effectLst/>
        </p:spPr>
      </p:cxnSp>
      <p:sp>
        <p:nvSpPr>
          <p:cNvPr id="37" name="36 CuadroTexto"/>
          <p:cNvSpPr txBox="1"/>
          <p:nvPr/>
        </p:nvSpPr>
        <p:spPr>
          <a:xfrm>
            <a:off x="6283755" y="5105400"/>
            <a:ext cx="2116487" cy="707886"/>
          </a:xfrm>
          <a:prstGeom prst="rect">
            <a:avLst/>
          </a:prstGeom>
          <a:noFill/>
        </p:spPr>
        <p:txBody>
          <a:bodyPr wrap="square" rtlCol="0">
            <a:spAutoFit/>
          </a:bodyPr>
          <a:lstStyle/>
          <a:p>
            <a:pPr algn="ctr"/>
            <a:r>
              <a:rPr lang="en-US" dirty="0" smtClean="0">
                <a:solidFill>
                  <a:srgbClr val="FF0000"/>
                </a:solidFill>
              </a:rPr>
              <a:t>Outer PXD layer (122 mm </a:t>
            </a:r>
            <a:r>
              <a:rPr lang="en-US" dirty="0" err="1" smtClean="0">
                <a:solidFill>
                  <a:srgbClr val="FF0000"/>
                </a:solidFill>
              </a:rPr>
              <a:t>DEPFET</a:t>
            </a:r>
            <a:r>
              <a:rPr lang="en-US" dirty="0" smtClean="0">
                <a:solidFill>
                  <a:srgbClr val="FF0000"/>
                </a:solidFill>
              </a:rPr>
              <a:t>)</a:t>
            </a:r>
            <a:endParaRPr lang="en-US" dirty="0">
              <a:solidFill>
                <a:srgbClr val="FF0000"/>
              </a:solidFill>
            </a:endParaRPr>
          </a:p>
        </p:txBody>
      </p:sp>
      <p:sp>
        <p:nvSpPr>
          <p:cNvPr id="5" name="Slide Number Placeholder 4"/>
          <p:cNvSpPr>
            <a:spLocks noGrp="1"/>
          </p:cNvSpPr>
          <p:nvPr>
            <p:ph type="sldNum" sz="quarter" idx="10"/>
          </p:nvPr>
        </p:nvSpPr>
        <p:spPr/>
        <p:txBody>
          <a:bodyPr/>
          <a:lstStyle/>
          <a:p>
            <a:pPr>
              <a:defRPr/>
            </a:pPr>
            <a:fld id="{6FE4F4B8-546B-4655-8B7D-7E5F0E211980}" type="slidenum">
              <a:rPr lang="es-ES_tradnl" altLang="en-US" smtClean="0"/>
              <a:pPr>
                <a:defRPr/>
              </a:pPr>
              <a:t>18</a:t>
            </a:fld>
            <a:endParaRPr lang="es-ES_tradnl" altLang="en-US" dirty="0"/>
          </a:p>
        </p:txBody>
      </p:sp>
    </p:spTree>
    <p:extLst>
      <p:ext uri="{BB962C8B-B14F-4D97-AF65-F5344CB8AC3E}">
        <p14:creationId xmlns:p14="http://schemas.microsoft.com/office/powerpoint/2010/main" val="26180294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4 Marcador de pie de página"/>
          <p:cNvSpPr>
            <a:spLocks noGrp="1"/>
          </p:cNvSpPr>
          <p:nvPr>
            <p:ph type="ftr" sz="quarter" idx="11"/>
          </p:nvPr>
        </p:nvSpPr>
        <p:spPr>
          <a:xfrm>
            <a:off x="3200400" y="6400800"/>
            <a:ext cx="5562600" cy="457200"/>
          </a:xfrm>
          <a:noFill/>
        </p:spPr>
        <p:txBody>
          <a:bodyPr/>
          <a:lstStyle/>
          <a:p>
            <a:r>
              <a:rPr lang="en-US" altLang="en-US" smtClean="0">
                <a:cs typeface="Arial" charset="0"/>
              </a:rPr>
              <a:t>D.Moya, Forum on Tracking Detector Mechanics , Oxford June 19th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1"/>
            <a:ext cx="8382000" cy="457200"/>
          </a:xfrm>
        </p:spPr>
        <p:txBody>
          <a:bodyPr/>
          <a:lstStyle/>
          <a:p>
            <a:pPr eaLnBrk="1" hangingPunct="1"/>
            <a:r>
              <a:rPr lang="en-US" sz="2600" noProof="0" dirty="0" smtClean="0"/>
              <a:t>Measurements at IFIC </a:t>
            </a:r>
            <a:r>
              <a:rPr lang="en-US" sz="2600" noProof="0" dirty="0" err="1" smtClean="0"/>
              <a:t>Depfet</a:t>
            </a:r>
            <a:r>
              <a:rPr lang="en-US" sz="2600" noProof="0" dirty="0" smtClean="0"/>
              <a:t> thermo-mechanical Mock-up</a:t>
            </a:r>
            <a:r>
              <a:rPr lang="en-US" sz="4000" noProof="0" dirty="0" smtClean="0">
                <a:solidFill>
                  <a:srgbClr val="002060"/>
                </a:solidFill>
              </a:rPr>
              <a:t/>
            </a:r>
            <a:br>
              <a:rPr lang="en-US" sz="4000" noProof="0" dirty="0" smtClean="0">
                <a:solidFill>
                  <a:srgbClr val="002060"/>
                </a:solidFill>
              </a:rPr>
            </a:br>
            <a:endParaRPr lang="en-US" noProof="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9" name="2 Marcador de contenido"/>
          <p:cNvSpPr txBox="1">
            <a:spLocks/>
          </p:cNvSpPr>
          <p:nvPr/>
        </p:nvSpPr>
        <p:spPr>
          <a:xfrm>
            <a:off x="389305" y="472698"/>
            <a:ext cx="8305800" cy="1219200"/>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r>
              <a:rPr lang="en-US" sz="2400" i="0" kern="0" dirty="0" smtClean="0"/>
              <a:t>Aim:</a:t>
            </a:r>
          </a:p>
          <a:p>
            <a:pPr lvl="1"/>
            <a:r>
              <a:rPr lang="en-US" sz="2200" i="0" kern="0" dirty="0" smtClean="0"/>
              <a:t>Address the utility of FBG sensors for temperature and humidity measurements.   </a:t>
            </a:r>
          </a:p>
          <a:p>
            <a:pPr lvl="1"/>
            <a:r>
              <a:rPr lang="en-US" sz="2200" i="0" kern="0" dirty="0" smtClean="0"/>
              <a:t>Study the cooling system in a realistic </a:t>
            </a:r>
            <a:r>
              <a:rPr lang="en-US" sz="2200" i="0" kern="0" dirty="0" err="1" smtClean="0"/>
              <a:t>Depfet</a:t>
            </a:r>
            <a:r>
              <a:rPr lang="en-US" sz="2200" i="0" kern="0" dirty="0" smtClean="0"/>
              <a:t> mock-up </a:t>
            </a:r>
            <a:endParaRPr lang="en-US" sz="2200" i="0" kern="0" dirty="0"/>
          </a:p>
        </p:txBody>
      </p:sp>
      <p:pic>
        <p:nvPicPr>
          <p:cNvPr id="193538" name="Picture 2"/>
          <p:cNvPicPr>
            <a:picLocks noChangeAspect="1" noChangeArrowheads="1"/>
          </p:cNvPicPr>
          <p:nvPr/>
        </p:nvPicPr>
        <p:blipFill>
          <a:blip r:embed="rId3" cstate="print"/>
          <a:srcRect/>
          <a:stretch>
            <a:fillRect/>
          </a:stretch>
        </p:blipFill>
        <p:spPr bwMode="auto">
          <a:xfrm>
            <a:off x="3200400" y="2438400"/>
            <a:ext cx="5791200" cy="3810000"/>
          </a:xfrm>
          <a:prstGeom prst="rect">
            <a:avLst/>
          </a:prstGeom>
          <a:noFill/>
          <a:ln w="9525">
            <a:noFill/>
            <a:miter lim="800000"/>
            <a:headEnd/>
            <a:tailEnd/>
          </a:ln>
        </p:spPr>
      </p:pic>
      <p:sp>
        <p:nvSpPr>
          <p:cNvPr id="12" name="2 Marcador de contenido"/>
          <p:cNvSpPr txBox="1">
            <a:spLocks/>
          </p:cNvSpPr>
          <p:nvPr/>
        </p:nvSpPr>
        <p:spPr>
          <a:xfrm>
            <a:off x="381000" y="2819400"/>
            <a:ext cx="2819400" cy="1219200"/>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marL="0" indent="0">
              <a:buNone/>
            </a:pPr>
            <a:r>
              <a:rPr lang="en-US" sz="2200" i="0" kern="0" dirty="0" smtClean="0"/>
              <a:t>The whole  mock up Is inside a </a:t>
            </a:r>
            <a:r>
              <a:rPr lang="en-US" sz="2200" i="0" kern="0" dirty="0" err="1" smtClean="0"/>
              <a:t>methacrylate</a:t>
            </a:r>
            <a:r>
              <a:rPr lang="en-US" sz="2200" i="0" kern="0" dirty="0" smtClean="0"/>
              <a:t> box </a:t>
            </a:r>
            <a:r>
              <a:rPr lang="en-US" sz="2200" i="0" kern="0" dirty="0" err="1" smtClean="0"/>
              <a:t>whichs</a:t>
            </a:r>
            <a:r>
              <a:rPr lang="en-US" sz="2200" i="0" kern="0" dirty="0" smtClean="0"/>
              <a:t> allows </a:t>
            </a:r>
            <a:r>
              <a:rPr lang="en-US" sz="2200" i="0" kern="0" dirty="0" err="1" smtClean="0"/>
              <a:t>contlol</a:t>
            </a:r>
            <a:r>
              <a:rPr lang="en-US" sz="2200" i="0" kern="0" dirty="0" smtClean="0"/>
              <a:t> of the “environment inside</a:t>
            </a:r>
          </a:p>
          <a:p>
            <a:pPr marL="0" indent="0">
              <a:buNone/>
            </a:pPr>
            <a:endParaRPr lang="en-US" sz="2200" i="0" kern="0" dirty="0" smtClean="0"/>
          </a:p>
          <a:p>
            <a:pPr marL="92075" indent="-92075">
              <a:buNone/>
            </a:pPr>
            <a:r>
              <a:rPr lang="en-US" sz="2200" i="0" kern="0" dirty="0" smtClean="0"/>
              <a:t>Humidity low and fixed to avoid condensation</a:t>
            </a:r>
            <a:endParaRPr lang="en-US" sz="2200" i="0" kern="0" dirty="0"/>
          </a:p>
        </p:txBody>
      </p:sp>
      <p:sp>
        <p:nvSpPr>
          <p:cNvPr id="3" name="Slide Number Placeholder 2"/>
          <p:cNvSpPr>
            <a:spLocks noGrp="1"/>
          </p:cNvSpPr>
          <p:nvPr>
            <p:ph type="sldNum" sz="quarter" idx="10"/>
          </p:nvPr>
        </p:nvSpPr>
        <p:spPr/>
        <p:txBody>
          <a:bodyPr/>
          <a:lstStyle/>
          <a:p>
            <a:pPr>
              <a:defRPr/>
            </a:pPr>
            <a:fld id="{6FE4F4B8-546B-4655-8B7D-7E5F0E211980}" type="slidenum">
              <a:rPr lang="es-ES_tradnl" altLang="en-US" smtClean="0"/>
              <a:pPr>
                <a:defRPr/>
              </a:pPr>
              <a:t>19</a:t>
            </a:fld>
            <a:endParaRPr lang="es-ES_tradnl" altLang="en-US" dirty="0"/>
          </a:p>
        </p:txBody>
      </p:sp>
    </p:spTree>
    <p:extLst>
      <p:ext uri="{BB962C8B-B14F-4D97-AF65-F5344CB8AC3E}">
        <p14:creationId xmlns:p14="http://schemas.microsoft.com/office/powerpoint/2010/main" val="479437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304800" y="-152400"/>
            <a:ext cx="7391400" cy="1139825"/>
          </a:xfrm>
        </p:spPr>
        <p:txBody>
          <a:bodyPr/>
          <a:lstStyle/>
          <a:p>
            <a:r>
              <a:rPr lang="en-US" sz="5400" noProof="0" dirty="0" smtClean="0"/>
              <a:t>_Outline</a:t>
            </a:r>
            <a:endParaRPr lang="en-US" sz="5400" noProof="0" dirty="0"/>
          </a:p>
        </p:txBody>
      </p:sp>
      <p:sp>
        <p:nvSpPr>
          <p:cNvPr id="7" name="6 Marcador de contenido"/>
          <p:cNvSpPr>
            <a:spLocks noGrp="1"/>
          </p:cNvSpPr>
          <p:nvPr>
            <p:ph idx="1"/>
          </p:nvPr>
        </p:nvSpPr>
        <p:spPr>
          <a:xfrm>
            <a:off x="304800" y="609600"/>
            <a:ext cx="9220200" cy="4800600"/>
          </a:xfrm>
        </p:spPr>
        <p:txBody>
          <a:bodyPr/>
          <a:lstStyle/>
          <a:p>
            <a:r>
              <a:rPr lang="en-US" sz="4000" noProof="0" dirty="0" smtClean="0"/>
              <a:t>Introduction to FOS</a:t>
            </a:r>
            <a:r>
              <a:rPr lang="en-US" sz="3600" noProof="0" dirty="0"/>
              <a:t>:</a:t>
            </a:r>
            <a:endParaRPr lang="en-US" sz="3600" noProof="0" dirty="0" smtClean="0"/>
          </a:p>
          <a:p>
            <a:pPr lvl="1"/>
            <a:r>
              <a:rPr lang="en-US" sz="3200" noProof="0" dirty="0" smtClean="0">
                <a:solidFill>
                  <a:srgbClr val="7979FF"/>
                </a:solidFill>
              </a:rPr>
              <a:t>Working principle &amp; advantages.</a:t>
            </a:r>
          </a:p>
          <a:p>
            <a:r>
              <a:rPr lang="en-US" sz="4000" noProof="0" dirty="0" err="1" smtClean="0"/>
              <a:t>FBG</a:t>
            </a:r>
            <a:r>
              <a:rPr lang="en-US" sz="4000" noProof="0" dirty="0" smtClean="0"/>
              <a:t> </a:t>
            </a:r>
            <a:r>
              <a:rPr lang="en-US" sz="4000" dirty="0" smtClean="0"/>
              <a:t>qualification for particle physics applications. </a:t>
            </a:r>
            <a:endParaRPr lang="en-US" sz="4000" noProof="0" dirty="0" smtClean="0"/>
          </a:p>
          <a:p>
            <a:r>
              <a:rPr lang="en-US" sz="4000" noProof="0" dirty="0" smtClean="0"/>
              <a:t>Application case: Belle II </a:t>
            </a:r>
            <a:r>
              <a:rPr lang="en-US" sz="4000" noProof="0" dirty="0" err="1" smtClean="0"/>
              <a:t>VTX</a:t>
            </a:r>
            <a:r>
              <a:rPr lang="en-US" sz="4000" noProof="0" dirty="0" smtClean="0"/>
              <a:t> detector</a:t>
            </a:r>
          </a:p>
          <a:p>
            <a:pPr lvl="1"/>
            <a:r>
              <a:rPr lang="en-US" sz="3200" dirty="0" smtClean="0">
                <a:solidFill>
                  <a:srgbClr val="7979FF"/>
                </a:solidFill>
              </a:rPr>
              <a:t>Introduction to Belle II mechanics</a:t>
            </a:r>
            <a:endParaRPr lang="en-US" sz="3200" noProof="0" dirty="0" smtClean="0">
              <a:solidFill>
                <a:srgbClr val="7979FF"/>
              </a:solidFill>
            </a:endParaRPr>
          </a:p>
          <a:p>
            <a:pPr lvl="1"/>
            <a:r>
              <a:rPr lang="en-US" sz="3200" noProof="0" dirty="0" smtClean="0">
                <a:solidFill>
                  <a:srgbClr val="7979FF"/>
                </a:solidFill>
              </a:rPr>
              <a:t>Real time monitoring </a:t>
            </a:r>
            <a:r>
              <a:rPr lang="en-US" sz="3200" noProof="0" dirty="0" err="1" smtClean="0">
                <a:solidFill>
                  <a:srgbClr val="7979FF"/>
                </a:solidFill>
              </a:rPr>
              <a:t>fo</a:t>
            </a:r>
            <a:r>
              <a:rPr lang="en-US" sz="3200" dirty="0" smtClean="0">
                <a:solidFill>
                  <a:srgbClr val="7979FF"/>
                </a:solidFill>
              </a:rPr>
              <a:t>r Belle II Vertex.</a:t>
            </a:r>
            <a:endParaRPr lang="en-US" sz="3200" noProof="0" dirty="0" smtClean="0">
              <a:solidFill>
                <a:srgbClr val="7979FF"/>
              </a:solidFill>
            </a:endParaRPr>
          </a:p>
          <a:p>
            <a:pPr lvl="1"/>
            <a:r>
              <a:rPr lang="en-US" sz="3200" noProof="0" dirty="0" smtClean="0">
                <a:solidFill>
                  <a:srgbClr val="7979FF"/>
                </a:solidFill>
              </a:rPr>
              <a:t>FOS-based displacement sensors.</a:t>
            </a:r>
          </a:p>
          <a:p>
            <a:pPr lvl="0"/>
            <a:r>
              <a:rPr lang="en-US" sz="4000" noProof="0" dirty="0" smtClean="0"/>
              <a:t>Conclusions and Outlook</a:t>
            </a:r>
          </a:p>
          <a:p>
            <a:pPr lvl="1"/>
            <a:endParaRPr lang="en-US" sz="2400" noProof="0" dirty="0" smtClean="0">
              <a:solidFill>
                <a:srgbClr val="7979FF"/>
              </a:solidFill>
            </a:endParaRPr>
          </a:p>
          <a:p>
            <a:pPr lvl="1"/>
            <a:endParaRPr lang="en-US" sz="2400" noProof="0" dirty="0" smtClean="0">
              <a:solidFill>
                <a:srgbClr val="7979FF"/>
              </a:solidFill>
            </a:endParaRPr>
          </a:p>
        </p:txBody>
      </p:sp>
      <p:sp>
        <p:nvSpPr>
          <p:cNvPr id="8" name="7 Marcador de pie de página"/>
          <p:cNvSpPr>
            <a:spLocks noGrp="1"/>
          </p:cNvSpPr>
          <p:nvPr>
            <p:ph type="ftr" sz="quarter" idx="11"/>
          </p:nvPr>
        </p:nvSpPr>
        <p:spPr>
          <a:xfrm>
            <a:off x="3429000" y="6400800"/>
            <a:ext cx="5715000" cy="457200"/>
          </a:xfrm>
        </p:spPr>
        <p:txBody>
          <a:bodyPr/>
          <a:lstStyle/>
          <a:p>
            <a:pPr>
              <a:defRPr/>
            </a:pPr>
            <a:r>
              <a:rPr lang="en-US" altLang="en-US" dirty="0" err="1" smtClean="0"/>
              <a:t>D.Moya</a:t>
            </a:r>
            <a:r>
              <a:rPr lang="en-US" altLang="en-US" dirty="0" smtClean="0"/>
              <a:t>, Forum on Tracking Detector Mechanics , Oxford June 19th  2013  </a:t>
            </a:r>
            <a:endParaRPr lang="es-ES_tradnl" altLang="en-US" dirty="0"/>
          </a:p>
        </p:txBody>
      </p:sp>
      <p:sp>
        <p:nvSpPr>
          <p:cNvPr id="3" name="Slide Number Placeholder 2"/>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a:t>
            </a:fld>
            <a:endParaRPr lang="es-ES_tradnl" altLang="en-US" dirty="0"/>
          </a:p>
        </p:txBody>
      </p:sp>
    </p:spTree>
    <p:extLst>
      <p:ext uri="{BB962C8B-B14F-4D97-AF65-F5344CB8AC3E}">
        <p14:creationId xmlns:p14="http://schemas.microsoft.com/office/powerpoint/2010/main" val="15770016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4 Marcador de pie de página"/>
          <p:cNvSpPr>
            <a:spLocks noGrp="1"/>
          </p:cNvSpPr>
          <p:nvPr>
            <p:ph type="ftr" sz="quarter" idx="11"/>
          </p:nvPr>
        </p:nvSpPr>
        <p:spPr>
          <a:xfrm>
            <a:off x="3200400" y="6400800"/>
            <a:ext cx="5562600" cy="457200"/>
          </a:xfrm>
          <a:noFill/>
        </p:spPr>
        <p:txBody>
          <a:bodyPr/>
          <a:lstStyle/>
          <a:p>
            <a:r>
              <a:rPr lang="en-US" altLang="en-US" smtClean="0">
                <a:cs typeface="Arial" charset="0"/>
              </a:rPr>
              <a:t>D.Moya, Forum on Tracking Detector Mechanics , Oxford June 19th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1"/>
            <a:ext cx="8382000" cy="457200"/>
          </a:xfrm>
        </p:spPr>
        <p:txBody>
          <a:bodyPr/>
          <a:lstStyle/>
          <a:p>
            <a:pPr eaLnBrk="1" hangingPunct="1"/>
            <a:r>
              <a:rPr lang="en-US" sz="2600" noProof="0" dirty="0" smtClean="0"/>
              <a:t>PXD IFIC  SET UP</a:t>
            </a:r>
            <a:r>
              <a:rPr lang="en-US" sz="4000" noProof="0" dirty="0" smtClean="0">
                <a:solidFill>
                  <a:srgbClr val="002060"/>
                </a:solidFill>
              </a:rPr>
              <a:t/>
            </a:r>
            <a:br>
              <a:rPr lang="en-US" sz="4000" noProof="0" dirty="0" smtClean="0">
                <a:solidFill>
                  <a:srgbClr val="002060"/>
                </a:solidFill>
              </a:rPr>
            </a:br>
            <a:endParaRPr lang="en-US" noProof="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9" name="2 Marcador de contenido"/>
          <p:cNvSpPr txBox="1">
            <a:spLocks/>
          </p:cNvSpPr>
          <p:nvPr/>
        </p:nvSpPr>
        <p:spPr>
          <a:xfrm>
            <a:off x="389305" y="472698"/>
            <a:ext cx="8305800" cy="1219200"/>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endParaRPr lang="en-US" sz="2200" i="0" kern="0" dirty="0"/>
          </a:p>
        </p:txBody>
      </p:sp>
      <p:pic>
        <p:nvPicPr>
          <p:cNvPr id="10" name="Picture 3"/>
          <p:cNvPicPr>
            <a:picLocks noChangeAspect="1" noChangeArrowheads="1"/>
          </p:cNvPicPr>
          <p:nvPr/>
        </p:nvPicPr>
        <p:blipFill>
          <a:blip r:embed="rId3" cstate="print"/>
          <a:srcRect/>
          <a:stretch>
            <a:fillRect/>
          </a:stretch>
        </p:blipFill>
        <p:spPr bwMode="auto">
          <a:xfrm>
            <a:off x="157162" y="609600"/>
            <a:ext cx="8910638" cy="2350922"/>
          </a:xfrm>
          <a:prstGeom prst="rect">
            <a:avLst/>
          </a:prstGeom>
          <a:noFill/>
          <a:ln w="9525">
            <a:noFill/>
            <a:miter lim="800000"/>
            <a:headEnd/>
            <a:tailEnd/>
          </a:ln>
        </p:spPr>
      </p:pic>
      <p:pic>
        <p:nvPicPr>
          <p:cNvPr id="191491" name="Picture 3"/>
          <p:cNvPicPr>
            <a:picLocks noChangeAspect="1" noChangeArrowheads="1"/>
          </p:cNvPicPr>
          <p:nvPr/>
        </p:nvPicPr>
        <p:blipFill>
          <a:blip r:embed="rId4" cstate="print"/>
          <a:srcRect l="3098" r="774"/>
          <a:stretch>
            <a:fillRect/>
          </a:stretch>
        </p:blipFill>
        <p:spPr bwMode="auto">
          <a:xfrm>
            <a:off x="0" y="3048000"/>
            <a:ext cx="8936106" cy="2143125"/>
          </a:xfrm>
          <a:prstGeom prst="rect">
            <a:avLst/>
          </a:prstGeom>
          <a:noFill/>
          <a:ln w="9525">
            <a:noFill/>
            <a:miter lim="800000"/>
            <a:headEnd/>
            <a:tailEnd/>
          </a:ln>
        </p:spPr>
      </p:pic>
      <p:sp>
        <p:nvSpPr>
          <p:cNvPr id="16" name="2 Marcador de contenido"/>
          <p:cNvSpPr txBox="1">
            <a:spLocks/>
          </p:cNvSpPr>
          <p:nvPr/>
        </p:nvSpPr>
        <p:spPr>
          <a:xfrm>
            <a:off x="304800" y="5638800"/>
            <a:ext cx="9144000" cy="457200"/>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buNone/>
            </a:pPr>
            <a:r>
              <a:rPr lang="en-US" sz="2000" i="0" kern="0" dirty="0" smtClean="0"/>
              <a:t>Temperature measured with Thermal Camera, FBG ( Temp, humidity) and PT100</a:t>
            </a:r>
            <a:endParaRPr lang="en-US" sz="2000" i="0" kern="0" dirty="0"/>
          </a:p>
        </p:txBody>
      </p:sp>
      <p:sp>
        <p:nvSpPr>
          <p:cNvPr id="3" name="Slide Number Placeholder 2"/>
          <p:cNvSpPr>
            <a:spLocks noGrp="1"/>
          </p:cNvSpPr>
          <p:nvPr>
            <p:ph type="sldNum" sz="quarter" idx="10"/>
          </p:nvPr>
        </p:nvSpPr>
        <p:spPr/>
        <p:txBody>
          <a:bodyPr/>
          <a:lstStyle/>
          <a:p>
            <a:pPr>
              <a:defRPr/>
            </a:pPr>
            <a:fld id="{6FE4F4B8-546B-4655-8B7D-7E5F0E211980}" type="slidenum">
              <a:rPr lang="es-ES_tradnl" altLang="en-US" smtClean="0"/>
              <a:pPr>
                <a:defRPr/>
              </a:pPr>
              <a:t>20</a:t>
            </a:fld>
            <a:endParaRPr lang="es-ES_tradnl" altLang="en-US" dirty="0"/>
          </a:p>
        </p:txBody>
      </p:sp>
    </p:spTree>
    <p:extLst>
      <p:ext uri="{BB962C8B-B14F-4D97-AF65-F5344CB8AC3E}">
        <p14:creationId xmlns:p14="http://schemas.microsoft.com/office/powerpoint/2010/main" val="4794375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514" name="Picture 2"/>
          <p:cNvPicPr>
            <a:picLocks noChangeAspect="1" noChangeArrowheads="1"/>
          </p:cNvPicPr>
          <p:nvPr/>
        </p:nvPicPr>
        <p:blipFill>
          <a:blip r:embed="rId3" cstate="print"/>
          <a:srcRect/>
          <a:stretch>
            <a:fillRect/>
          </a:stretch>
        </p:blipFill>
        <p:spPr bwMode="auto">
          <a:xfrm>
            <a:off x="381000" y="914400"/>
            <a:ext cx="8458200" cy="5638800"/>
          </a:xfrm>
          <a:prstGeom prst="rect">
            <a:avLst/>
          </a:prstGeom>
          <a:noFill/>
          <a:ln w="9525">
            <a:noFill/>
            <a:miter lim="800000"/>
            <a:headEnd/>
            <a:tailEnd/>
          </a:ln>
        </p:spPr>
      </p:pic>
      <p:sp>
        <p:nvSpPr>
          <p:cNvPr id="3075" name="4 Marcador de pie de página"/>
          <p:cNvSpPr>
            <a:spLocks noGrp="1"/>
          </p:cNvSpPr>
          <p:nvPr>
            <p:ph type="ftr" sz="quarter" idx="11"/>
          </p:nvPr>
        </p:nvSpPr>
        <p:spPr>
          <a:xfrm>
            <a:off x="3200400" y="6400800"/>
            <a:ext cx="5562600" cy="457200"/>
          </a:xfrm>
          <a:noFill/>
        </p:spPr>
        <p:txBody>
          <a:bodyPr/>
          <a:lstStyle/>
          <a:p>
            <a:r>
              <a:rPr lang="en-US" altLang="en-US" smtClean="0">
                <a:cs typeface="Arial" charset="0"/>
              </a:rPr>
              <a:t>D.Moya, Forum on Tracking Detector Mechanics , Oxford June 19th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1"/>
            <a:ext cx="8382000" cy="457200"/>
          </a:xfrm>
        </p:spPr>
        <p:txBody>
          <a:bodyPr/>
          <a:lstStyle/>
          <a:p>
            <a:pPr eaLnBrk="1" hangingPunct="1"/>
            <a:r>
              <a:rPr lang="en-US" sz="2600" noProof="0" dirty="0" smtClean="0"/>
              <a:t>Temperature measurement with FBG sensors</a:t>
            </a:r>
            <a:r>
              <a:rPr lang="en-US" sz="4000" noProof="0" dirty="0" smtClean="0">
                <a:solidFill>
                  <a:srgbClr val="002060"/>
                </a:solidFill>
              </a:rPr>
              <a:t/>
            </a:r>
            <a:br>
              <a:rPr lang="en-US" sz="4000" noProof="0" dirty="0" smtClean="0">
                <a:solidFill>
                  <a:srgbClr val="002060"/>
                </a:solidFill>
              </a:rPr>
            </a:br>
            <a:endParaRPr lang="en-US" noProof="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9" name="2 Marcador de contenido"/>
          <p:cNvSpPr txBox="1">
            <a:spLocks/>
          </p:cNvSpPr>
          <p:nvPr/>
        </p:nvSpPr>
        <p:spPr>
          <a:xfrm>
            <a:off x="389305" y="472698"/>
            <a:ext cx="8305800" cy="1219200"/>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endParaRPr lang="en-US" sz="2200" i="0" kern="0" dirty="0"/>
          </a:p>
        </p:txBody>
      </p:sp>
      <p:sp>
        <p:nvSpPr>
          <p:cNvPr id="3" name="Slide Number Placeholder 2"/>
          <p:cNvSpPr>
            <a:spLocks noGrp="1"/>
          </p:cNvSpPr>
          <p:nvPr>
            <p:ph type="sldNum" sz="quarter" idx="10"/>
          </p:nvPr>
        </p:nvSpPr>
        <p:spPr/>
        <p:txBody>
          <a:bodyPr/>
          <a:lstStyle/>
          <a:p>
            <a:pPr>
              <a:defRPr/>
            </a:pPr>
            <a:fld id="{6FE4F4B8-546B-4655-8B7D-7E5F0E211980}" type="slidenum">
              <a:rPr lang="es-ES_tradnl" altLang="en-US" smtClean="0"/>
              <a:pPr>
                <a:defRPr/>
              </a:pPr>
              <a:t>21</a:t>
            </a:fld>
            <a:endParaRPr lang="es-ES_tradnl" altLang="en-US" dirty="0"/>
          </a:p>
        </p:txBody>
      </p:sp>
    </p:spTree>
    <p:extLst>
      <p:ext uri="{BB962C8B-B14F-4D97-AF65-F5344CB8AC3E}">
        <p14:creationId xmlns:p14="http://schemas.microsoft.com/office/powerpoint/2010/main" val="4794375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4 Marcador de pie de página"/>
          <p:cNvSpPr>
            <a:spLocks noGrp="1"/>
          </p:cNvSpPr>
          <p:nvPr>
            <p:ph type="ftr" sz="quarter" idx="11"/>
          </p:nvPr>
        </p:nvSpPr>
        <p:spPr>
          <a:xfrm>
            <a:off x="3200400" y="6400800"/>
            <a:ext cx="5562600" cy="457200"/>
          </a:xfrm>
          <a:noFill/>
        </p:spPr>
        <p:txBody>
          <a:bodyPr/>
          <a:lstStyle/>
          <a:p>
            <a:r>
              <a:rPr lang="en-US" altLang="en-US" smtClean="0">
                <a:cs typeface="Arial" charset="0"/>
              </a:rPr>
              <a:t>D.Moya, Forum on Tracking Detector Mechanics , Oxford June 19th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1"/>
            <a:ext cx="8077200" cy="609600"/>
          </a:xfrm>
        </p:spPr>
        <p:txBody>
          <a:bodyPr/>
          <a:lstStyle/>
          <a:p>
            <a:pPr eaLnBrk="1" hangingPunct="1"/>
            <a:r>
              <a:rPr lang="en-US" sz="3200" noProof="0" dirty="0" smtClean="0"/>
              <a:t>Measurements at thermo-mechanical Set-up</a:t>
            </a:r>
            <a:r>
              <a:rPr lang="en-US" sz="4000" noProof="0" dirty="0" smtClean="0">
                <a:solidFill>
                  <a:srgbClr val="002060"/>
                </a:solidFill>
              </a:rPr>
              <a:t/>
            </a:r>
            <a:br>
              <a:rPr lang="en-US" sz="4000" noProof="0" dirty="0" smtClean="0">
                <a:solidFill>
                  <a:srgbClr val="002060"/>
                </a:solidFill>
              </a:rPr>
            </a:br>
            <a:endParaRPr lang="en-US" noProof="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pic>
        <p:nvPicPr>
          <p:cNvPr id="17203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509712"/>
            <a:ext cx="8296275" cy="5057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1600200" y="2895600"/>
            <a:ext cx="1828800" cy="707886"/>
          </a:xfrm>
          <a:prstGeom prst="rect">
            <a:avLst/>
          </a:prstGeom>
          <a:noFill/>
        </p:spPr>
        <p:txBody>
          <a:bodyPr wrap="square" rtlCol="0">
            <a:spAutoFit/>
          </a:bodyPr>
          <a:lstStyle/>
          <a:p>
            <a:r>
              <a:rPr lang="en-US" smtClean="0">
                <a:solidFill>
                  <a:schemeClr val="tx1"/>
                </a:solidFill>
              </a:rPr>
              <a:t>CO2 system failure</a:t>
            </a:r>
            <a:endParaRPr lang="en-US">
              <a:solidFill>
                <a:schemeClr val="tx1"/>
              </a:solidFill>
            </a:endParaRPr>
          </a:p>
        </p:txBody>
      </p:sp>
      <p:cxnSp>
        <p:nvCxnSpPr>
          <p:cNvPr id="4" name="3 Conector recto de flecha"/>
          <p:cNvCxnSpPr/>
          <p:nvPr/>
        </p:nvCxnSpPr>
        <p:spPr bwMode="auto">
          <a:xfrm>
            <a:off x="2514600" y="3429000"/>
            <a:ext cx="1600200" cy="2209800"/>
          </a:xfrm>
          <a:prstGeom prst="straightConnector1">
            <a:avLst/>
          </a:prstGeom>
          <a:noFill/>
          <a:ln w="25400" cap="flat" cmpd="sng" algn="ctr">
            <a:solidFill>
              <a:schemeClr val="tx1"/>
            </a:solidFill>
            <a:prstDash val="solid"/>
            <a:round/>
            <a:headEnd type="none" w="med" len="med"/>
            <a:tailEnd type="arrow"/>
          </a:ln>
          <a:effectLst/>
        </p:spPr>
      </p:cxnSp>
      <p:cxnSp>
        <p:nvCxnSpPr>
          <p:cNvPr id="13" name="12 Conector recto de flecha"/>
          <p:cNvCxnSpPr/>
          <p:nvPr/>
        </p:nvCxnSpPr>
        <p:spPr bwMode="auto">
          <a:xfrm>
            <a:off x="2514600" y="3352800"/>
            <a:ext cx="1524000" cy="1676400"/>
          </a:xfrm>
          <a:prstGeom prst="straightConnector1">
            <a:avLst/>
          </a:prstGeom>
          <a:noFill/>
          <a:ln w="25400" cap="flat" cmpd="sng" algn="ctr">
            <a:solidFill>
              <a:schemeClr val="tx1"/>
            </a:solidFill>
            <a:prstDash val="solid"/>
            <a:round/>
            <a:headEnd type="none" w="med" len="med"/>
            <a:tailEnd type="arrow"/>
          </a:ln>
          <a:effectLst/>
        </p:spPr>
      </p:cxnSp>
      <p:cxnSp>
        <p:nvCxnSpPr>
          <p:cNvPr id="9" name="8 Conector recto"/>
          <p:cNvCxnSpPr/>
          <p:nvPr/>
        </p:nvCxnSpPr>
        <p:spPr bwMode="auto">
          <a:xfrm>
            <a:off x="5434914" y="2286000"/>
            <a:ext cx="0" cy="3505200"/>
          </a:xfrm>
          <a:prstGeom prst="line">
            <a:avLst/>
          </a:prstGeom>
          <a:noFill/>
          <a:ln w="19050" cap="flat" cmpd="sng" algn="ctr">
            <a:solidFill>
              <a:schemeClr val="tx1"/>
            </a:solidFill>
            <a:prstDash val="dash"/>
            <a:round/>
            <a:headEnd type="none" w="med" len="med"/>
            <a:tailEnd type="none" w="med" len="med"/>
          </a:ln>
          <a:effectLst/>
        </p:spPr>
      </p:cxnSp>
      <p:cxnSp>
        <p:nvCxnSpPr>
          <p:cNvPr id="19" name="18 Conector recto"/>
          <p:cNvCxnSpPr/>
          <p:nvPr/>
        </p:nvCxnSpPr>
        <p:spPr bwMode="auto">
          <a:xfrm>
            <a:off x="4343400" y="2286000"/>
            <a:ext cx="0" cy="3515497"/>
          </a:xfrm>
          <a:prstGeom prst="line">
            <a:avLst/>
          </a:prstGeom>
          <a:noFill/>
          <a:ln w="19050" cap="flat" cmpd="sng" algn="ctr">
            <a:solidFill>
              <a:schemeClr val="tx1"/>
            </a:solidFill>
            <a:prstDash val="dash"/>
            <a:round/>
            <a:headEnd type="none" w="med" len="med"/>
            <a:tailEnd type="none" w="med" len="med"/>
          </a:ln>
          <a:effectLst/>
        </p:spPr>
      </p:cxnSp>
      <p:cxnSp>
        <p:nvCxnSpPr>
          <p:cNvPr id="12" name="11 Conector recto de flecha"/>
          <p:cNvCxnSpPr/>
          <p:nvPr/>
        </p:nvCxnSpPr>
        <p:spPr bwMode="auto">
          <a:xfrm flipH="1">
            <a:off x="4343400" y="5638800"/>
            <a:ext cx="216000" cy="0"/>
          </a:xfrm>
          <a:prstGeom prst="straightConnector1">
            <a:avLst/>
          </a:prstGeom>
          <a:noFill/>
          <a:ln w="31750" cap="flat" cmpd="sng" algn="ctr">
            <a:solidFill>
              <a:schemeClr val="tx1"/>
            </a:solidFill>
            <a:prstDash val="solid"/>
            <a:round/>
            <a:headEnd type="none" w="med" len="med"/>
            <a:tailEnd type="arrow"/>
          </a:ln>
          <a:effectLst/>
        </p:spPr>
      </p:cxnSp>
      <p:cxnSp>
        <p:nvCxnSpPr>
          <p:cNvPr id="23" name="22 Conector recto de flecha"/>
          <p:cNvCxnSpPr/>
          <p:nvPr/>
        </p:nvCxnSpPr>
        <p:spPr bwMode="auto">
          <a:xfrm>
            <a:off x="5169000" y="5634681"/>
            <a:ext cx="241200" cy="0"/>
          </a:xfrm>
          <a:prstGeom prst="straightConnector1">
            <a:avLst/>
          </a:prstGeom>
          <a:noFill/>
          <a:ln w="31750" cap="flat" cmpd="sng" algn="ctr">
            <a:solidFill>
              <a:schemeClr val="tx1"/>
            </a:solidFill>
            <a:prstDash val="solid"/>
            <a:round/>
            <a:headEnd type="none" w="med" len="med"/>
            <a:tailEnd type="arrow"/>
          </a:ln>
          <a:effectLst/>
        </p:spPr>
      </p:cxnSp>
      <p:sp>
        <p:nvSpPr>
          <p:cNvPr id="15" name="14 CuadroTexto"/>
          <p:cNvSpPr txBox="1"/>
          <p:nvPr/>
        </p:nvSpPr>
        <p:spPr>
          <a:xfrm>
            <a:off x="4419600" y="5452646"/>
            <a:ext cx="862914" cy="369332"/>
          </a:xfrm>
          <a:prstGeom prst="rect">
            <a:avLst/>
          </a:prstGeom>
          <a:noFill/>
        </p:spPr>
        <p:txBody>
          <a:bodyPr wrap="square" rtlCol="0">
            <a:spAutoFit/>
          </a:bodyPr>
          <a:lstStyle/>
          <a:p>
            <a:pPr algn="ctr"/>
            <a:r>
              <a:rPr lang="es-ES_tradnl" sz="1800" dirty="0" smtClean="0">
                <a:solidFill>
                  <a:schemeClr val="tx1"/>
                </a:solidFill>
              </a:rPr>
              <a:t>3 min</a:t>
            </a:r>
            <a:endParaRPr lang="en-US" sz="1800" dirty="0">
              <a:solidFill>
                <a:schemeClr val="tx1"/>
              </a:solidFill>
            </a:endParaRPr>
          </a:p>
        </p:txBody>
      </p:sp>
      <p:sp>
        <p:nvSpPr>
          <p:cNvPr id="27" name="Rectangle 3"/>
          <p:cNvSpPr txBox="1">
            <a:spLocks noChangeArrowheads="1"/>
          </p:cNvSpPr>
          <p:nvPr/>
        </p:nvSpPr>
        <p:spPr bwMode="auto">
          <a:xfrm>
            <a:off x="231619" y="762000"/>
            <a:ext cx="8458200"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eaLnBrk="1" hangingPunct="1">
              <a:lnSpc>
                <a:spcPct val="90000"/>
              </a:lnSpc>
            </a:pPr>
            <a:r>
              <a:rPr lang="en-US" sz="2800" i="0" kern="0" dirty="0" smtClean="0"/>
              <a:t>Very fast response after a CO2 cooling failure of the mock-up </a:t>
            </a:r>
            <a:endParaRPr lang="en-US" sz="2400" i="0" kern="0" dirty="0" smtClean="0"/>
          </a:p>
        </p:txBody>
      </p:sp>
      <p:sp>
        <p:nvSpPr>
          <p:cNvPr id="5" name="Slide Number Placeholder 4"/>
          <p:cNvSpPr>
            <a:spLocks noGrp="1"/>
          </p:cNvSpPr>
          <p:nvPr>
            <p:ph type="sldNum" sz="quarter" idx="10"/>
          </p:nvPr>
        </p:nvSpPr>
        <p:spPr/>
        <p:txBody>
          <a:bodyPr/>
          <a:lstStyle/>
          <a:p>
            <a:pPr>
              <a:defRPr/>
            </a:pPr>
            <a:fld id="{6FE4F4B8-546B-4655-8B7D-7E5F0E211980}" type="slidenum">
              <a:rPr lang="es-ES_tradnl" altLang="en-US" smtClean="0"/>
              <a:pPr>
                <a:defRPr/>
              </a:pPr>
              <a:t>22</a:t>
            </a:fld>
            <a:endParaRPr lang="es-ES_tradnl" altLang="en-US" dirty="0"/>
          </a:p>
        </p:txBody>
      </p:sp>
    </p:spTree>
    <p:extLst>
      <p:ext uri="{BB962C8B-B14F-4D97-AF65-F5344CB8AC3E}">
        <p14:creationId xmlns:p14="http://schemas.microsoft.com/office/powerpoint/2010/main" val="39005133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4 Marcador de pie de página"/>
          <p:cNvSpPr>
            <a:spLocks noGrp="1"/>
          </p:cNvSpPr>
          <p:nvPr>
            <p:ph type="ftr" sz="quarter" idx="11"/>
          </p:nvPr>
        </p:nvSpPr>
        <p:spPr>
          <a:xfrm>
            <a:off x="3200400" y="6400800"/>
            <a:ext cx="5562600" cy="457200"/>
          </a:xfrm>
          <a:noFill/>
        </p:spPr>
        <p:txBody>
          <a:bodyPr/>
          <a:lstStyle/>
          <a:p>
            <a:r>
              <a:rPr lang="en-US" altLang="en-US" smtClean="0">
                <a:cs typeface="Arial" charset="0"/>
              </a:rPr>
              <a:t>D.Moya, Forum on Tracking Detector Mechanics , Oxford June 19th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1"/>
            <a:ext cx="8077200" cy="609600"/>
          </a:xfrm>
        </p:spPr>
        <p:txBody>
          <a:bodyPr/>
          <a:lstStyle/>
          <a:p>
            <a:pPr eaLnBrk="1" hangingPunct="1"/>
            <a:r>
              <a:rPr lang="en-US" sz="2800" noProof="0" dirty="0" smtClean="0"/>
              <a:t>Air cooling at different ambient temperatures</a:t>
            </a:r>
            <a:r>
              <a:rPr lang="en-US" sz="4000" noProof="0" dirty="0" smtClean="0">
                <a:solidFill>
                  <a:srgbClr val="002060"/>
                </a:solidFill>
              </a:rPr>
              <a:t/>
            </a:r>
            <a:br>
              <a:rPr lang="en-US" sz="4000" noProof="0" dirty="0" smtClean="0">
                <a:solidFill>
                  <a:srgbClr val="002060"/>
                </a:solidFill>
              </a:rPr>
            </a:br>
            <a:endParaRPr lang="en-US" noProof="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27" name="Rectangle 3"/>
          <p:cNvSpPr txBox="1">
            <a:spLocks noChangeArrowheads="1"/>
          </p:cNvSpPr>
          <p:nvPr/>
        </p:nvSpPr>
        <p:spPr bwMode="auto">
          <a:xfrm>
            <a:off x="252283" y="533400"/>
            <a:ext cx="8458200"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eaLnBrk="1" hangingPunct="1">
              <a:lnSpc>
                <a:spcPct val="90000"/>
              </a:lnSpc>
            </a:pPr>
            <a:r>
              <a:rPr lang="en-US" sz="2800" i="0" kern="0" dirty="0" smtClean="0"/>
              <a:t>FBG to measure sensor and switchers temperature on N</a:t>
            </a:r>
            <a:r>
              <a:rPr lang="en-US" sz="2800" i="0" kern="0" baseline="-25000" dirty="0" smtClean="0"/>
              <a:t>2</a:t>
            </a:r>
            <a:r>
              <a:rPr lang="en-US" sz="2800" i="0" kern="0" dirty="0" smtClean="0"/>
              <a:t> atmosphere</a:t>
            </a:r>
          </a:p>
          <a:p>
            <a:pPr lvl="1" eaLnBrk="1" hangingPunct="1">
              <a:lnSpc>
                <a:spcPct val="90000"/>
              </a:lnSpc>
            </a:pPr>
            <a:r>
              <a:rPr lang="en-US" sz="2300" i="0" kern="0" dirty="0" smtClean="0"/>
              <a:t>The air cooling was confirmed for sensor temperature and temperature gradient reduction</a:t>
            </a:r>
          </a:p>
          <a:p>
            <a:pPr lvl="1" eaLnBrk="1" hangingPunct="1">
              <a:lnSpc>
                <a:spcPct val="90000"/>
              </a:lnSpc>
            </a:pPr>
            <a:r>
              <a:rPr lang="en-US" sz="2300" i="0" kern="0" dirty="0" smtClean="0"/>
              <a:t>Sensors temperature with convective cooling depends on the ambient temperature. </a:t>
            </a:r>
          </a:p>
        </p:txBody>
      </p:sp>
      <p:graphicFrame>
        <p:nvGraphicFramePr>
          <p:cNvPr id="5" name="4 Tabla"/>
          <p:cNvGraphicFramePr>
            <a:graphicFrameLocks noGrp="1"/>
          </p:cNvGraphicFramePr>
          <p:nvPr>
            <p:extLst>
              <p:ext uri="{D42A27DB-BD31-4B8C-83A1-F6EECF244321}">
                <p14:modId xmlns:p14="http://schemas.microsoft.com/office/powerpoint/2010/main" val="997232199"/>
              </p:ext>
            </p:extLst>
          </p:nvPr>
        </p:nvGraphicFramePr>
        <p:xfrm>
          <a:off x="762000" y="2819399"/>
          <a:ext cx="7543799" cy="2514601"/>
        </p:xfrm>
        <a:graphic>
          <a:graphicData uri="http://schemas.openxmlformats.org/drawingml/2006/table">
            <a:tbl>
              <a:tblPr/>
              <a:tblGrid>
                <a:gridCol w="1131570"/>
                <a:gridCol w="2305049"/>
                <a:gridCol w="2263140"/>
                <a:gridCol w="1844040"/>
              </a:tblGrid>
              <a:tr h="546652">
                <a:tc rowSpan="2">
                  <a:txBody>
                    <a:bodyPr/>
                    <a:lstStyle/>
                    <a:p>
                      <a:pPr algn="ctr" fontAlgn="ctr"/>
                      <a:r>
                        <a:rPr lang="en-US" sz="1800" b="1" i="0" u="none" strike="noStrike" dirty="0">
                          <a:solidFill>
                            <a:srgbClr val="000000"/>
                          </a:solidFill>
                          <a:effectLst/>
                          <a:latin typeface="Calibri"/>
                        </a:rPr>
                        <a:t>Ambient T    ( ±2ºC)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US" sz="1800" b="0" i="0" u="none" strike="noStrike" dirty="0">
                          <a:solidFill>
                            <a:srgbClr val="000000"/>
                          </a:solidFill>
                          <a:effectLst/>
                          <a:latin typeface="Calibri"/>
                        </a:rPr>
                        <a:t>No air cooling </a:t>
                      </a:r>
                      <a:r>
                        <a:rPr lang="en-US" sz="1800" b="0" i="0" u="none" strike="noStrike" dirty="0" smtClean="0">
                          <a:solidFill>
                            <a:srgbClr val="000000"/>
                          </a:solidFill>
                          <a:effectLst/>
                          <a:latin typeface="Calibri"/>
                        </a:rPr>
                        <a:t>T ( </a:t>
                      </a:r>
                      <a:r>
                        <a:rPr lang="en-US" sz="1800" b="0" i="0" u="none" strike="noStrike" dirty="0">
                          <a:solidFill>
                            <a:srgbClr val="000000"/>
                          </a:solidFill>
                          <a:effectLst/>
                          <a:latin typeface="Calibri"/>
                        </a:rPr>
                        <a:t>±2 ºC)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US" sz="1800" b="0" i="0" u="none" strike="noStrike" dirty="0">
                          <a:solidFill>
                            <a:srgbClr val="000000"/>
                          </a:solidFill>
                          <a:effectLst/>
                          <a:latin typeface="Calibri"/>
                        </a:rPr>
                        <a:t>Air cooling </a:t>
                      </a:r>
                      <a:r>
                        <a:rPr lang="en-US" sz="1800" b="0" i="0" u="none" strike="noStrike" dirty="0" smtClean="0">
                          <a:solidFill>
                            <a:srgbClr val="000000"/>
                          </a:solidFill>
                          <a:effectLst/>
                          <a:latin typeface="Calibri"/>
                        </a:rPr>
                        <a:t>T (  </a:t>
                      </a:r>
                      <a:r>
                        <a:rPr lang="en-US" sz="1800" b="0" i="0" u="none" strike="noStrike" dirty="0">
                          <a:solidFill>
                            <a:srgbClr val="000000"/>
                          </a:solidFill>
                          <a:effectLst/>
                          <a:latin typeface="Calibri"/>
                        </a:rPr>
                        <a:t>±2ºC)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US" sz="1800" b="0" i="0" u="none" strike="noStrike" dirty="0" err="1">
                          <a:solidFill>
                            <a:srgbClr val="000000"/>
                          </a:solidFill>
                          <a:effectLst/>
                          <a:latin typeface="Calibri"/>
                        </a:rPr>
                        <a:t>T</a:t>
                      </a:r>
                      <a:r>
                        <a:rPr lang="en-US" sz="1800" b="0" i="0" u="none" strike="noStrike" baseline="-25000" dirty="0" err="1">
                          <a:solidFill>
                            <a:srgbClr val="000000"/>
                          </a:solidFill>
                          <a:effectLst/>
                          <a:latin typeface="Calibri"/>
                        </a:rPr>
                        <a:t>hot</a:t>
                      </a:r>
                      <a:r>
                        <a:rPr lang="en-US" sz="1800" b="0" i="0" u="none" strike="noStrike" dirty="0" err="1">
                          <a:solidFill>
                            <a:srgbClr val="000000"/>
                          </a:solidFill>
                          <a:effectLst/>
                          <a:latin typeface="Calibri"/>
                        </a:rPr>
                        <a:t>-T</a:t>
                      </a:r>
                      <a:r>
                        <a:rPr lang="en-US" sz="1800" b="0" i="0" u="none" strike="noStrike" baseline="-25000" dirty="0" err="1">
                          <a:solidFill>
                            <a:srgbClr val="000000"/>
                          </a:solidFill>
                          <a:effectLst/>
                          <a:latin typeface="Calibri"/>
                        </a:rPr>
                        <a:t>cool</a:t>
                      </a:r>
                      <a:r>
                        <a:rPr lang="en-US" sz="1800" b="0" i="0" u="none" strike="noStrike" dirty="0">
                          <a:solidFill>
                            <a:srgbClr val="000000"/>
                          </a:solidFill>
                          <a:effectLst/>
                          <a:latin typeface="Calibri"/>
                        </a:rPr>
                        <a:t> (  ±3 ºC)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r>
              <a:tr h="655983">
                <a:tc vMerge="1">
                  <a:txBody>
                    <a:bodyPr/>
                    <a:lstStyle/>
                    <a:p>
                      <a:endParaRPr lang="en-US"/>
                    </a:p>
                  </a:txBody>
                  <a:tcPr/>
                </a:tc>
                <a:tc>
                  <a:txBody>
                    <a:bodyPr/>
                    <a:lstStyle/>
                    <a:p>
                      <a:pPr algn="ctr" fontAlgn="ctr"/>
                      <a:r>
                        <a:rPr lang="en-US" sz="1800" b="0" i="0" u="none" strike="noStrike">
                          <a:solidFill>
                            <a:srgbClr val="000000"/>
                          </a:solidFill>
                          <a:effectLst/>
                          <a:latin typeface="Calibri"/>
                        </a:rPr>
                        <a:t>Sensor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US" sz="1800" b="0" i="0" u="none" strike="noStrike" dirty="0">
                          <a:solidFill>
                            <a:srgbClr val="000000"/>
                          </a:solidFill>
                          <a:effectLst/>
                          <a:latin typeface="Calibri"/>
                        </a:rPr>
                        <a:t>Sensor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US" sz="1800" b="0" i="0" u="none" strike="noStrike">
                          <a:solidFill>
                            <a:srgbClr val="000000"/>
                          </a:solidFill>
                          <a:effectLst/>
                          <a:latin typeface="Calibri"/>
                        </a:rPr>
                        <a:t>Sensor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r>
              <a:tr h="437322">
                <a:tc>
                  <a:txBody>
                    <a:bodyPr/>
                    <a:lstStyle/>
                    <a:p>
                      <a:pPr algn="ctr" fontAlgn="ctr"/>
                      <a:r>
                        <a:rPr lang="en-US" sz="1800" b="0" i="0" u="none" strike="noStrike" dirty="0">
                          <a:solidFill>
                            <a:srgbClr val="000000"/>
                          </a:solidFill>
                          <a:effectLst/>
                          <a:latin typeface="Calibri"/>
                        </a:rPr>
                        <a:t>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800" b="0" i="0" u="none" strike="noStrike" dirty="0">
                          <a:solidFill>
                            <a:srgbClr val="000000"/>
                          </a:solidFill>
                          <a:effectLst/>
                          <a:latin typeface="Calibri"/>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800" b="0" i="0" u="none" strike="noStrike">
                          <a:solidFill>
                            <a:srgbClr val="000000"/>
                          </a:solidFill>
                          <a:effectLst/>
                          <a:latin typeface="Calibri"/>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800" b="1" i="0" u="none" strike="noStrike">
                          <a:solidFill>
                            <a:srgbClr val="000000"/>
                          </a:solidFill>
                          <a:effectLst/>
                          <a:latin typeface="Calibri"/>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437322">
                <a:tc>
                  <a:txBody>
                    <a:bodyPr/>
                    <a:lstStyle/>
                    <a:p>
                      <a:pPr algn="ctr" fontAlgn="ctr"/>
                      <a:r>
                        <a:rPr lang="en-US" sz="1800" b="0" i="0" u="none" strike="noStrike">
                          <a:solidFill>
                            <a:srgbClr val="000000"/>
                          </a:solidFill>
                          <a:effectLst/>
                          <a:latin typeface="Calibri"/>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800" b="0" i="0" u="none" strike="noStrike" dirty="0">
                          <a:solidFill>
                            <a:srgbClr val="000000"/>
                          </a:solidFill>
                          <a:effectLst/>
                          <a:latin typeface="Calibri"/>
                        </a:rPr>
                        <a:t>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800" b="0" i="0" u="none" strike="noStrike" dirty="0">
                          <a:solidFill>
                            <a:srgbClr val="000000"/>
                          </a:solidFill>
                          <a:effectLst/>
                          <a:latin typeface="Calibri"/>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800" b="1" i="0" u="none" strike="noStrike" dirty="0">
                          <a:solidFill>
                            <a:srgbClr val="000000"/>
                          </a:solidFill>
                          <a:effectLst/>
                          <a:latin typeface="Calibri"/>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437322">
                <a:tc>
                  <a:txBody>
                    <a:bodyPr/>
                    <a:lstStyle/>
                    <a:p>
                      <a:pPr algn="ctr" fontAlgn="ctr"/>
                      <a:r>
                        <a:rPr lang="en-US" sz="1800" b="0" i="0" u="none" strike="noStrike">
                          <a:solidFill>
                            <a:srgbClr val="000000"/>
                          </a:solidFill>
                          <a:effectLst/>
                          <a:latin typeface="Calibri"/>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800" b="0" i="0" u="none" strike="noStrike">
                          <a:solidFill>
                            <a:srgbClr val="000000"/>
                          </a:solidFill>
                          <a:effectLst/>
                          <a:latin typeface="Calibri"/>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800" b="0" i="0" u="none" strike="noStrike">
                          <a:solidFill>
                            <a:srgbClr val="000000"/>
                          </a:solidFill>
                          <a:effectLst/>
                          <a:latin typeface="Calibri"/>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800" b="1" i="0" u="none" strike="noStrike" dirty="0">
                          <a:solidFill>
                            <a:srgbClr val="000000"/>
                          </a:solidFill>
                          <a:effectLst/>
                          <a:latin typeface="Calibri"/>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bl>
          </a:graphicData>
        </a:graphic>
      </p:graphicFrame>
      <p:pic>
        <p:nvPicPr>
          <p:cNvPr id="189443" name="Picture 3"/>
          <p:cNvPicPr>
            <a:picLocks noChangeAspect="1" noChangeArrowheads="1"/>
          </p:cNvPicPr>
          <p:nvPr/>
        </p:nvPicPr>
        <p:blipFill>
          <a:blip r:embed="rId3" cstate="print"/>
          <a:srcRect/>
          <a:stretch>
            <a:fillRect/>
          </a:stretch>
        </p:blipFill>
        <p:spPr bwMode="auto">
          <a:xfrm>
            <a:off x="1676400" y="5410200"/>
            <a:ext cx="5686425" cy="1219200"/>
          </a:xfrm>
          <a:prstGeom prst="rect">
            <a:avLst/>
          </a:prstGeom>
          <a:noFill/>
          <a:ln w="9525">
            <a:noFill/>
            <a:miter lim="800000"/>
            <a:headEnd/>
            <a:tailEnd/>
          </a:ln>
        </p:spPr>
      </p:pic>
      <p:sp>
        <p:nvSpPr>
          <p:cNvPr id="3" name="Slide Number Placeholder 2"/>
          <p:cNvSpPr>
            <a:spLocks noGrp="1"/>
          </p:cNvSpPr>
          <p:nvPr>
            <p:ph type="sldNum" sz="quarter" idx="10"/>
          </p:nvPr>
        </p:nvSpPr>
        <p:spPr/>
        <p:txBody>
          <a:bodyPr/>
          <a:lstStyle/>
          <a:p>
            <a:pPr>
              <a:defRPr/>
            </a:pPr>
            <a:fld id="{6FE4F4B8-546B-4655-8B7D-7E5F0E211980}" type="slidenum">
              <a:rPr lang="es-ES_tradnl" altLang="en-US" smtClean="0"/>
              <a:pPr>
                <a:defRPr/>
              </a:pPr>
              <a:t>23</a:t>
            </a:fld>
            <a:endParaRPr lang="es-ES_tradnl" altLang="en-US" dirty="0"/>
          </a:p>
        </p:txBody>
      </p:sp>
    </p:spTree>
    <p:extLst>
      <p:ext uri="{BB962C8B-B14F-4D97-AF65-F5344CB8AC3E}">
        <p14:creationId xmlns:p14="http://schemas.microsoft.com/office/powerpoint/2010/main" val="3038462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4 Marcador de pie de página"/>
          <p:cNvSpPr>
            <a:spLocks noGrp="1"/>
          </p:cNvSpPr>
          <p:nvPr>
            <p:ph type="ftr" sz="quarter" idx="11"/>
          </p:nvPr>
        </p:nvSpPr>
        <p:spPr>
          <a:xfrm>
            <a:off x="3200400" y="6400800"/>
            <a:ext cx="5562600" cy="457200"/>
          </a:xfrm>
          <a:noFill/>
        </p:spPr>
        <p:txBody>
          <a:bodyPr/>
          <a:lstStyle/>
          <a:p>
            <a:r>
              <a:rPr lang="en-US" altLang="en-US" smtClean="0">
                <a:cs typeface="Arial" charset="0"/>
              </a:rPr>
              <a:t>D.Moya, Forum on Tracking Detector Mechanics , Oxford June 19th  2013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1"/>
            <a:ext cx="8077200" cy="609600"/>
          </a:xfrm>
        </p:spPr>
        <p:txBody>
          <a:bodyPr/>
          <a:lstStyle/>
          <a:p>
            <a:pPr eaLnBrk="1" hangingPunct="1"/>
            <a:r>
              <a:rPr lang="en-US" sz="3200" dirty="0" smtClean="0"/>
              <a:t>FBG for h</a:t>
            </a:r>
            <a:r>
              <a:rPr lang="en-US" sz="3200" noProof="0" dirty="0" err="1" smtClean="0"/>
              <a:t>umidity</a:t>
            </a:r>
            <a:r>
              <a:rPr lang="en-US" sz="3200" noProof="0" dirty="0" smtClean="0"/>
              <a:t> measurements</a:t>
            </a:r>
            <a:r>
              <a:rPr lang="en-US" sz="4000" noProof="0" dirty="0" smtClean="0">
                <a:solidFill>
                  <a:srgbClr val="002060"/>
                </a:solidFill>
              </a:rPr>
              <a:t/>
            </a:r>
            <a:br>
              <a:rPr lang="en-US" sz="4000" noProof="0" dirty="0" smtClean="0">
                <a:solidFill>
                  <a:srgbClr val="002060"/>
                </a:solidFill>
              </a:rPr>
            </a:br>
            <a:endParaRPr lang="en-US" noProof="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pic>
        <p:nvPicPr>
          <p:cNvPr id="3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3200" y="2667000"/>
            <a:ext cx="6553200" cy="3931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Rectangle 3"/>
          <p:cNvSpPr txBox="1">
            <a:spLocks noChangeArrowheads="1"/>
          </p:cNvSpPr>
          <p:nvPr/>
        </p:nvSpPr>
        <p:spPr bwMode="auto">
          <a:xfrm>
            <a:off x="304800" y="2819400"/>
            <a:ext cx="3048000" cy="2362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eaLnBrk="1" hangingPunct="1">
              <a:lnSpc>
                <a:spcPct val="90000"/>
              </a:lnSpc>
            </a:pPr>
            <a:endParaRPr lang="en-US" sz="2400" i="0" kern="0" dirty="0" smtClean="0"/>
          </a:p>
          <a:p>
            <a:pPr eaLnBrk="1" hangingPunct="1">
              <a:lnSpc>
                <a:spcPct val="90000"/>
              </a:lnSpc>
            </a:pPr>
            <a:r>
              <a:rPr lang="en-US" sz="2400" i="0" kern="0" dirty="0" smtClean="0"/>
              <a:t>The possibility of use FBGs as Humidity sensors under study  </a:t>
            </a:r>
          </a:p>
          <a:p>
            <a:pPr eaLnBrk="1" hangingPunct="1">
              <a:lnSpc>
                <a:spcPct val="90000"/>
              </a:lnSpc>
            </a:pPr>
            <a:r>
              <a:rPr lang="en-US" sz="2400" i="0" kern="0" dirty="0"/>
              <a:t>B</a:t>
            </a:r>
            <a:r>
              <a:rPr lang="en-US" sz="2400" i="0" kern="0" dirty="0" smtClean="0"/>
              <a:t>y now only as on/off sensor</a:t>
            </a:r>
            <a:endParaRPr lang="en-US" sz="2000" i="0" kern="0" dirty="0" smtClean="0"/>
          </a:p>
        </p:txBody>
      </p:sp>
      <p:sp>
        <p:nvSpPr>
          <p:cNvPr id="27" name="Rectangle 3"/>
          <p:cNvSpPr txBox="1">
            <a:spLocks noChangeArrowheads="1"/>
          </p:cNvSpPr>
          <p:nvPr/>
        </p:nvSpPr>
        <p:spPr bwMode="auto">
          <a:xfrm>
            <a:off x="304800" y="533400"/>
            <a:ext cx="8458200" cy="2362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eaLnBrk="1" hangingPunct="1">
              <a:lnSpc>
                <a:spcPct val="90000"/>
              </a:lnSpc>
            </a:pPr>
            <a:r>
              <a:rPr lang="en-US" sz="2400" i="0" kern="0" dirty="0" smtClean="0"/>
              <a:t>Some humidity measurements done at IFIC                              thermo-mechanical Set-up.</a:t>
            </a:r>
          </a:p>
          <a:p>
            <a:r>
              <a:rPr lang="en-US" sz="2400" i="0" kern="0" dirty="0" smtClean="0"/>
              <a:t>Another particle physics group working on this.(G. </a:t>
            </a:r>
            <a:r>
              <a:rPr lang="en-US" sz="2400" i="0" kern="0" dirty="0" err="1" smtClean="0"/>
              <a:t>Berruti</a:t>
            </a:r>
            <a:r>
              <a:rPr lang="en-US" sz="2400" i="0" kern="0" dirty="0" smtClean="0"/>
              <a:t> et al “</a:t>
            </a:r>
            <a:r>
              <a:rPr lang="en-US" sz="2400" i="0" dirty="0" smtClean="0"/>
              <a:t>Radiation </a:t>
            </a:r>
            <a:r>
              <a:rPr lang="en-US" sz="2400" i="0" dirty="0"/>
              <a:t>Hard Humidity Sensors for High </a:t>
            </a:r>
            <a:r>
              <a:rPr lang="en-US" sz="2400" i="0" dirty="0" smtClean="0"/>
              <a:t>Energy Physics </a:t>
            </a:r>
            <a:r>
              <a:rPr lang="en-US" sz="2400" i="0" dirty="0"/>
              <a:t>Applications using </a:t>
            </a:r>
            <a:r>
              <a:rPr lang="en-US" sz="2400" i="0" dirty="0" smtClean="0"/>
              <a:t>Polyimide-coated Fiber Bragg </a:t>
            </a:r>
            <a:r>
              <a:rPr lang="en-US" sz="2400" i="0" dirty="0"/>
              <a:t>Gratings </a:t>
            </a:r>
            <a:r>
              <a:rPr lang="en-US" sz="2400" i="0" dirty="0" smtClean="0"/>
              <a:t>Sensors” </a:t>
            </a:r>
            <a:r>
              <a:rPr lang="en-US" sz="2400" i="0" dirty="0">
                <a:solidFill>
                  <a:srgbClr val="7979FF"/>
                </a:solidFill>
                <a:hlinkClick r:id="rId4"/>
              </a:rPr>
              <a:t>Sensors, 2011 </a:t>
            </a:r>
            <a:r>
              <a:rPr lang="en-US" sz="2400" i="0" dirty="0" smtClean="0">
                <a:solidFill>
                  <a:srgbClr val="7979FF"/>
                </a:solidFill>
                <a:hlinkClick r:id="rId4"/>
              </a:rPr>
              <a:t>IEEE</a:t>
            </a:r>
            <a:r>
              <a:rPr lang="en-US" sz="2400" i="0" dirty="0" smtClean="0">
                <a:solidFill>
                  <a:srgbClr val="7979FF"/>
                </a:solidFill>
              </a:rPr>
              <a:t>  </a:t>
            </a:r>
            <a:r>
              <a:rPr lang="en-US" sz="2400" i="0" dirty="0" smtClean="0">
                <a:solidFill>
                  <a:srgbClr val="002060"/>
                </a:solidFill>
              </a:rPr>
              <a:t>pages</a:t>
            </a:r>
            <a:r>
              <a:rPr lang="en-US" sz="2400" i="0" dirty="0" smtClean="0"/>
              <a:t>1484 – 1487)</a:t>
            </a:r>
            <a:endParaRPr lang="en-US" sz="2400" i="0" kern="0" dirty="0" smtClean="0"/>
          </a:p>
          <a:p>
            <a:pPr eaLnBrk="1" hangingPunct="1">
              <a:lnSpc>
                <a:spcPct val="90000"/>
              </a:lnSpc>
            </a:pPr>
            <a:endParaRPr lang="en-US" sz="2400" i="0" kern="0" dirty="0" smtClean="0"/>
          </a:p>
        </p:txBody>
      </p:sp>
      <p:sp>
        <p:nvSpPr>
          <p:cNvPr id="3" name="Slide Number Placeholder 2"/>
          <p:cNvSpPr>
            <a:spLocks noGrp="1"/>
          </p:cNvSpPr>
          <p:nvPr>
            <p:ph type="sldNum" sz="quarter" idx="10"/>
          </p:nvPr>
        </p:nvSpPr>
        <p:spPr/>
        <p:txBody>
          <a:bodyPr/>
          <a:lstStyle/>
          <a:p>
            <a:pPr>
              <a:defRPr/>
            </a:pPr>
            <a:fld id="{6FE4F4B8-546B-4655-8B7D-7E5F0E211980}" type="slidenum">
              <a:rPr lang="es-ES_tradnl" altLang="en-US" smtClean="0"/>
              <a:pPr>
                <a:defRPr/>
              </a:pPr>
              <a:t>24</a:t>
            </a:fld>
            <a:endParaRPr lang="es-ES_tradnl" altLang="en-US" dirty="0"/>
          </a:p>
        </p:txBody>
      </p:sp>
    </p:spTree>
    <p:extLst>
      <p:ext uri="{BB962C8B-B14F-4D97-AF65-F5344CB8AC3E}">
        <p14:creationId xmlns:p14="http://schemas.microsoft.com/office/powerpoint/2010/main" val="15435576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400" dirty="0" smtClean="0"/>
              <a:t>Position transducer: The L-shape</a:t>
            </a:r>
            <a:endParaRPr lang="en-US" sz="4400" dirty="0"/>
          </a:p>
        </p:txBody>
      </p:sp>
      <p:sp>
        <p:nvSpPr>
          <p:cNvPr id="3" name="2 Marcador de contenido"/>
          <p:cNvSpPr>
            <a:spLocks noGrp="1"/>
          </p:cNvSpPr>
          <p:nvPr>
            <p:ph idx="1"/>
          </p:nvPr>
        </p:nvSpPr>
        <p:spPr>
          <a:xfrm>
            <a:off x="381000" y="914400"/>
            <a:ext cx="8305800" cy="1219200"/>
          </a:xfrm>
        </p:spPr>
        <p:txBody>
          <a:bodyPr/>
          <a:lstStyle/>
          <a:p>
            <a:r>
              <a:rPr lang="en-US" dirty="0" smtClean="0"/>
              <a:t> Temperature &amp; strain to displacement transducer with custom geometry for  integration in </a:t>
            </a:r>
            <a:r>
              <a:rPr lang="en-US" dirty="0" err="1" smtClean="0"/>
              <a:t>PXD</a:t>
            </a:r>
            <a:endParaRPr lang="en-US" dirty="0" smtClean="0"/>
          </a:p>
          <a:p>
            <a:r>
              <a:rPr lang="en-US" dirty="0" smtClean="0"/>
              <a:t>Readout speed from zero to  1KHz (vibrations)</a:t>
            </a:r>
          </a:p>
          <a:p>
            <a:r>
              <a:rPr lang="en-US" dirty="0" smtClean="0"/>
              <a:t>Currently three demonstrators manufactured</a:t>
            </a:r>
            <a:endParaRPr lang="en-US" dirty="0"/>
          </a:p>
        </p:txBody>
      </p:sp>
      <p:sp>
        <p:nvSpPr>
          <p:cNvPr id="4" name="3 Marcador de número de diapositiva"/>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25</a:t>
            </a:fld>
            <a:endParaRPr lang="es-ES_tradnl" altLang="en-US" dirty="0"/>
          </a:p>
        </p:txBody>
      </p:sp>
      <p:sp>
        <p:nvSpPr>
          <p:cNvPr id="5" name="4 Marcador de pie de página"/>
          <p:cNvSpPr>
            <a:spLocks noGrp="1"/>
          </p:cNvSpPr>
          <p:nvPr>
            <p:ph type="ftr" sz="quarter" idx="11"/>
          </p:nvPr>
        </p:nvSpPr>
        <p:spPr/>
        <p:txBody>
          <a:bodyPr/>
          <a:lstStyle/>
          <a:p>
            <a:pPr>
              <a:defRPr/>
            </a:pPr>
            <a:r>
              <a:rPr lang="en-GB" altLang="en-US" smtClean="0"/>
              <a:t>D.Moya, Forum on Tracking Detector Mechanics , Oxford June 19th  2013  </a:t>
            </a:r>
            <a:endParaRPr lang="es-ES_tradnl" altLang="en-US" dirty="0"/>
          </a:p>
        </p:txBody>
      </p:sp>
      <p:pic>
        <p:nvPicPr>
          <p:cNvPr id="15" name="Picture 29" descr="Picture1.png"/>
          <p:cNvPicPr>
            <a:picLocks noChangeAspect="1"/>
          </p:cNvPicPr>
          <p:nvPr/>
        </p:nvPicPr>
        <p:blipFill>
          <a:blip r:embed="rId2" cstate="print"/>
          <a:stretch>
            <a:fillRect/>
          </a:stretch>
        </p:blipFill>
        <p:spPr>
          <a:xfrm>
            <a:off x="61434" y="2971800"/>
            <a:ext cx="4510566" cy="3388688"/>
          </a:xfrm>
          <a:prstGeom prst="rect">
            <a:avLst/>
          </a:prstGeom>
        </p:spPr>
      </p:pic>
      <p:sp>
        <p:nvSpPr>
          <p:cNvPr id="16" name="TextBox 26"/>
          <p:cNvSpPr txBox="1"/>
          <p:nvPr/>
        </p:nvSpPr>
        <p:spPr>
          <a:xfrm>
            <a:off x="1143000" y="3200400"/>
            <a:ext cx="1828800" cy="400110"/>
          </a:xfrm>
          <a:prstGeom prst="rect">
            <a:avLst/>
          </a:prstGeom>
          <a:noFill/>
        </p:spPr>
        <p:txBody>
          <a:bodyPr wrap="square" rtlCol="0">
            <a:spAutoFit/>
          </a:bodyPr>
          <a:lstStyle/>
          <a:p>
            <a:r>
              <a:rPr lang="es-ES" dirty="0" err="1" smtClean="0">
                <a:solidFill>
                  <a:srgbClr val="FF0000"/>
                </a:solidFill>
              </a:rPr>
              <a:t>Contact</a:t>
            </a:r>
            <a:r>
              <a:rPr lang="es-ES" dirty="0" smtClean="0">
                <a:solidFill>
                  <a:srgbClr val="FF0000"/>
                </a:solidFill>
              </a:rPr>
              <a:t> </a:t>
            </a:r>
            <a:r>
              <a:rPr lang="es-ES" dirty="0" err="1" smtClean="0">
                <a:solidFill>
                  <a:srgbClr val="FF0000"/>
                </a:solidFill>
              </a:rPr>
              <a:t>surface</a:t>
            </a:r>
            <a:endParaRPr lang="es-ES" dirty="0">
              <a:solidFill>
                <a:srgbClr val="FF0000"/>
              </a:solidFill>
            </a:endParaRPr>
          </a:p>
        </p:txBody>
      </p:sp>
      <p:sp>
        <p:nvSpPr>
          <p:cNvPr id="17" name="TextBox 27"/>
          <p:cNvSpPr txBox="1"/>
          <p:nvPr/>
        </p:nvSpPr>
        <p:spPr>
          <a:xfrm>
            <a:off x="2286000" y="5410200"/>
            <a:ext cx="1828800" cy="400110"/>
          </a:xfrm>
          <a:prstGeom prst="rect">
            <a:avLst/>
          </a:prstGeom>
          <a:noFill/>
        </p:spPr>
        <p:txBody>
          <a:bodyPr wrap="square" rtlCol="0">
            <a:spAutoFit/>
          </a:bodyPr>
          <a:lstStyle/>
          <a:p>
            <a:r>
              <a:rPr lang="es-ES" dirty="0" err="1" smtClean="0">
                <a:solidFill>
                  <a:srgbClr val="FF0000"/>
                </a:solidFill>
              </a:rPr>
              <a:t>Contact</a:t>
            </a:r>
            <a:r>
              <a:rPr lang="es-ES" dirty="0" smtClean="0">
                <a:solidFill>
                  <a:srgbClr val="FF0000"/>
                </a:solidFill>
              </a:rPr>
              <a:t> </a:t>
            </a:r>
            <a:r>
              <a:rPr lang="es-ES" dirty="0" err="1" smtClean="0">
                <a:solidFill>
                  <a:srgbClr val="FF0000"/>
                </a:solidFill>
              </a:rPr>
              <a:t>ball</a:t>
            </a:r>
            <a:endParaRPr lang="es-ES" dirty="0">
              <a:solidFill>
                <a:srgbClr val="FF0000"/>
              </a:solidFill>
            </a:endParaRPr>
          </a:p>
        </p:txBody>
      </p:sp>
      <p:sp>
        <p:nvSpPr>
          <p:cNvPr id="18" name="TextBox 28"/>
          <p:cNvSpPr txBox="1"/>
          <p:nvPr/>
        </p:nvSpPr>
        <p:spPr>
          <a:xfrm>
            <a:off x="0" y="3657600"/>
            <a:ext cx="1828800" cy="400110"/>
          </a:xfrm>
          <a:prstGeom prst="rect">
            <a:avLst/>
          </a:prstGeom>
          <a:noFill/>
        </p:spPr>
        <p:txBody>
          <a:bodyPr wrap="square" rtlCol="0">
            <a:spAutoFit/>
          </a:bodyPr>
          <a:lstStyle/>
          <a:p>
            <a:r>
              <a:rPr lang="es-ES" dirty="0" err="1" smtClean="0">
                <a:solidFill>
                  <a:srgbClr val="FF0000"/>
                </a:solidFill>
              </a:rPr>
              <a:t>Locked</a:t>
            </a:r>
            <a:r>
              <a:rPr lang="es-ES" dirty="0" smtClean="0">
                <a:solidFill>
                  <a:srgbClr val="FF0000"/>
                </a:solidFill>
              </a:rPr>
              <a:t> </a:t>
            </a:r>
            <a:r>
              <a:rPr lang="es-ES" dirty="0" err="1" smtClean="0">
                <a:solidFill>
                  <a:srgbClr val="FF0000"/>
                </a:solidFill>
              </a:rPr>
              <a:t>part</a:t>
            </a:r>
            <a:endParaRPr lang="es-ES" dirty="0">
              <a:solidFill>
                <a:srgbClr val="FF0000"/>
              </a:solidFill>
            </a:endParaRPr>
          </a:p>
        </p:txBody>
      </p:sp>
      <p:sp>
        <p:nvSpPr>
          <p:cNvPr id="19" name="TextBox 30"/>
          <p:cNvSpPr txBox="1"/>
          <p:nvPr/>
        </p:nvSpPr>
        <p:spPr>
          <a:xfrm>
            <a:off x="1219200" y="4038600"/>
            <a:ext cx="1828800" cy="400110"/>
          </a:xfrm>
          <a:prstGeom prst="rect">
            <a:avLst/>
          </a:prstGeom>
          <a:noFill/>
        </p:spPr>
        <p:txBody>
          <a:bodyPr wrap="square" rtlCol="0">
            <a:spAutoFit/>
          </a:bodyPr>
          <a:lstStyle/>
          <a:p>
            <a:r>
              <a:rPr lang="es-ES" dirty="0" smtClean="0">
                <a:solidFill>
                  <a:srgbClr val="FF0000"/>
                </a:solidFill>
              </a:rPr>
              <a:t>FBG </a:t>
            </a:r>
            <a:r>
              <a:rPr lang="es-ES" dirty="0" err="1" smtClean="0">
                <a:solidFill>
                  <a:srgbClr val="FF0000"/>
                </a:solidFill>
              </a:rPr>
              <a:t>sensors</a:t>
            </a:r>
            <a:endParaRPr lang="es-ES" dirty="0">
              <a:solidFill>
                <a:srgbClr val="FF0000"/>
              </a:solidFill>
            </a:endParaRPr>
          </a:p>
        </p:txBody>
      </p:sp>
      <p:cxnSp>
        <p:nvCxnSpPr>
          <p:cNvPr id="20" name="Straight Arrow Connector 34"/>
          <p:cNvCxnSpPr/>
          <p:nvPr/>
        </p:nvCxnSpPr>
        <p:spPr bwMode="auto">
          <a:xfrm flipV="1">
            <a:off x="3581400" y="4572000"/>
            <a:ext cx="76200" cy="1066800"/>
          </a:xfrm>
          <a:prstGeom prst="straightConnector1">
            <a:avLst/>
          </a:prstGeom>
          <a:noFill/>
          <a:ln w="25400" cap="flat" cmpd="sng" algn="ctr">
            <a:solidFill>
              <a:srgbClr val="FF0000"/>
            </a:solidFill>
            <a:prstDash val="solid"/>
            <a:round/>
            <a:headEnd type="none" w="med" len="med"/>
            <a:tailEnd type="arrow"/>
          </a:ln>
          <a:effectLst/>
        </p:spPr>
      </p:cxnSp>
      <p:cxnSp>
        <p:nvCxnSpPr>
          <p:cNvPr id="21" name="Straight Arrow Connector 36"/>
          <p:cNvCxnSpPr>
            <a:stCxn id="18" idx="2"/>
          </p:cNvCxnSpPr>
          <p:nvPr/>
        </p:nvCxnSpPr>
        <p:spPr bwMode="auto">
          <a:xfrm flipH="1">
            <a:off x="533400" y="4057710"/>
            <a:ext cx="381000" cy="1276290"/>
          </a:xfrm>
          <a:prstGeom prst="straightConnector1">
            <a:avLst/>
          </a:prstGeom>
          <a:noFill/>
          <a:ln w="25400" cap="flat" cmpd="sng" algn="ctr">
            <a:solidFill>
              <a:srgbClr val="FF0000"/>
            </a:solidFill>
            <a:prstDash val="solid"/>
            <a:round/>
            <a:headEnd type="none" w="med" len="med"/>
            <a:tailEnd type="arrow"/>
          </a:ln>
          <a:effectLst/>
        </p:spPr>
      </p:cxnSp>
      <p:cxnSp>
        <p:nvCxnSpPr>
          <p:cNvPr id="22" name="Straight Arrow Connector 36"/>
          <p:cNvCxnSpPr/>
          <p:nvPr/>
        </p:nvCxnSpPr>
        <p:spPr bwMode="auto">
          <a:xfrm>
            <a:off x="2438400" y="3657600"/>
            <a:ext cx="762000" cy="381000"/>
          </a:xfrm>
          <a:prstGeom prst="straightConnector1">
            <a:avLst/>
          </a:prstGeom>
          <a:noFill/>
          <a:ln w="25400" cap="flat" cmpd="sng" algn="ctr">
            <a:solidFill>
              <a:srgbClr val="FF0000"/>
            </a:solidFill>
            <a:prstDash val="solid"/>
            <a:round/>
            <a:headEnd type="none" w="med" len="med"/>
            <a:tailEnd type="arrow"/>
          </a:ln>
          <a:effectLst/>
        </p:spPr>
      </p:cxnSp>
      <p:cxnSp>
        <p:nvCxnSpPr>
          <p:cNvPr id="24" name="Straight Arrow Connector 36"/>
          <p:cNvCxnSpPr/>
          <p:nvPr/>
        </p:nvCxnSpPr>
        <p:spPr bwMode="auto">
          <a:xfrm flipH="1">
            <a:off x="1828800" y="4381500"/>
            <a:ext cx="76200" cy="723900"/>
          </a:xfrm>
          <a:prstGeom prst="straightConnector1">
            <a:avLst/>
          </a:prstGeom>
          <a:noFill/>
          <a:ln w="25400" cap="flat" cmpd="sng" algn="ctr">
            <a:solidFill>
              <a:srgbClr val="FF0000"/>
            </a:solidFill>
            <a:prstDash val="solid"/>
            <a:round/>
            <a:headEnd type="none" w="med" len="med"/>
            <a:tailEnd type="arrow"/>
          </a:ln>
          <a:effectLst/>
        </p:spPr>
      </p:cxn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2325" y="3105150"/>
            <a:ext cx="4206875"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56055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400" dirty="0" smtClean="0"/>
              <a:t>L-Shape </a:t>
            </a:r>
            <a:r>
              <a:rPr lang="en-US" sz="4400" dirty="0" err="1" smtClean="0"/>
              <a:t>Demostrators</a:t>
            </a:r>
            <a:endParaRPr lang="en-US" sz="4400" dirty="0"/>
          </a:p>
        </p:txBody>
      </p:sp>
      <p:sp>
        <p:nvSpPr>
          <p:cNvPr id="4" name="3 Marcador de número de diapositiva"/>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26</a:t>
            </a:fld>
            <a:endParaRPr lang="es-ES_tradnl" altLang="en-US" dirty="0"/>
          </a:p>
        </p:txBody>
      </p:sp>
      <p:sp>
        <p:nvSpPr>
          <p:cNvPr id="5" name="4 Marcador de pie de página"/>
          <p:cNvSpPr>
            <a:spLocks noGrp="1"/>
          </p:cNvSpPr>
          <p:nvPr>
            <p:ph type="ftr" sz="quarter" idx="11"/>
          </p:nvPr>
        </p:nvSpPr>
        <p:spPr/>
        <p:txBody>
          <a:bodyPr/>
          <a:lstStyle/>
          <a:p>
            <a:pPr>
              <a:defRPr/>
            </a:pPr>
            <a:r>
              <a:rPr lang="en-GB" altLang="en-US" smtClean="0"/>
              <a:t>D.Moya, Forum on Tracking Detector Mechanics , Oxford June 19th  2013  </a:t>
            </a:r>
            <a:endParaRPr lang="es-ES_tradnl" altLang="en-US" dirty="0"/>
          </a:p>
        </p:txBody>
      </p:sp>
      <p:pic>
        <p:nvPicPr>
          <p:cNvPr id="6" name="Picture 71" descr="medium_IMG_2013_02_01_1927.JPG"/>
          <p:cNvPicPr>
            <a:picLocks noChangeAspect="1"/>
          </p:cNvPicPr>
          <p:nvPr/>
        </p:nvPicPr>
        <p:blipFill>
          <a:blip r:embed="rId3" cstate="print"/>
          <a:srcRect l="18036" t="20997" r="39841" b="37957"/>
          <a:stretch>
            <a:fillRect/>
          </a:stretch>
        </p:blipFill>
        <p:spPr>
          <a:xfrm>
            <a:off x="314938" y="1219200"/>
            <a:ext cx="4372236" cy="2840315"/>
          </a:xfrm>
          <a:prstGeom prst="rect">
            <a:avLst/>
          </a:prstGeom>
          <a:effectLst>
            <a:glow rad="101600">
              <a:schemeClr val="accent4">
                <a:satMod val="175000"/>
                <a:alpha val="40000"/>
              </a:schemeClr>
            </a:glow>
          </a:effectLst>
        </p:spPr>
      </p:pic>
      <p:sp>
        <p:nvSpPr>
          <p:cNvPr id="7" name="TextBox 72"/>
          <p:cNvSpPr txBox="1"/>
          <p:nvPr/>
        </p:nvSpPr>
        <p:spPr>
          <a:xfrm>
            <a:off x="4572000" y="1477816"/>
            <a:ext cx="3915094" cy="683264"/>
          </a:xfrm>
          <a:prstGeom prst="rect">
            <a:avLst/>
          </a:prstGeom>
          <a:noFill/>
        </p:spPr>
        <p:txBody>
          <a:bodyPr wrap="square" rtlCol="0">
            <a:spAutoFit/>
          </a:bodyPr>
          <a:lstStyle/>
          <a:p>
            <a:r>
              <a:rPr lang="es-ES" sz="2400" i="0" dirty="0" err="1" smtClean="0"/>
              <a:t>One</a:t>
            </a:r>
            <a:r>
              <a:rPr lang="es-ES" sz="2400" i="0" dirty="0" smtClean="0"/>
              <a:t> </a:t>
            </a:r>
            <a:r>
              <a:rPr lang="es-ES" sz="2400" i="0" dirty="0" err="1" smtClean="0"/>
              <a:t>millimiter</a:t>
            </a:r>
            <a:r>
              <a:rPr lang="es-ES" sz="2400" i="0" dirty="0" smtClean="0"/>
              <a:t> </a:t>
            </a:r>
            <a:r>
              <a:rPr lang="es-ES" sz="2400" i="0" dirty="0" err="1" smtClean="0"/>
              <a:t>Diameter</a:t>
            </a:r>
            <a:r>
              <a:rPr lang="es-ES" sz="2400" i="0" dirty="0" smtClean="0"/>
              <a:t> </a:t>
            </a:r>
            <a:r>
              <a:rPr lang="es-ES" sz="2400" i="0" dirty="0" err="1" smtClean="0"/>
              <a:t>Quartz</a:t>
            </a:r>
            <a:r>
              <a:rPr lang="es-ES" sz="2400" i="0" dirty="0" smtClean="0"/>
              <a:t> </a:t>
            </a:r>
            <a:r>
              <a:rPr lang="es-ES" sz="2400" i="0" dirty="0" err="1" smtClean="0"/>
              <a:t>contact</a:t>
            </a:r>
            <a:r>
              <a:rPr lang="es-ES" sz="2400" i="0" dirty="0" smtClean="0"/>
              <a:t> </a:t>
            </a:r>
            <a:r>
              <a:rPr lang="es-ES" sz="2400" i="0" dirty="0" err="1" smtClean="0"/>
              <a:t>ball</a:t>
            </a:r>
            <a:endParaRPr lang="es-ES" sz="2400" i="0" dirty="0"/>
          </a:p>
        </p:txBody>
      </p:sp>
      <p:sp>
        <p:nvSpPr>
          <p:cNvPr id="8" name="TextBox 73"/>
          <p:cNvSpPr txBox="1"/>
          <p:nvPr/>
        </p:nvSpPr>
        <p:spPr>
          <a:xfrm>
            <a:off x="-533400" y="3443508"/>
            <a:ext cx="3915094" cy="496161"/>
          </a:xfrm>
          <a:prstGeom prst="rect">
            <a:avLst/>
          </a:prstGeom>
          <a:noFill/>
        </p:spPr>
        <p:txBody>
          <a:bodyPr wrap="square" rtlCol="0">
            <a:spAutoFit/>
          </a:bodyPr>
          <a:lstStyle/>
          <a:p>
            <a:r>
              <a:rPr lang="es-ES" sz="3200" i="0" dirty="0" smtClean="0">
                <a:solidFill>
                  <a:srgbClr val="FF0000"/>
                </a:solidFill>
              </a:rPr>
              <a:t>L-</a:t>
            </a:r>
            <a:r>
              <a:rPr lang="es-ES" sz="3200" i="0" dirty="0" err="1" smtClean="0">
                <a:solidFill>
                  <a:srgbClr val="FF0000"/>
                </a:solidFill>
              </a:rPr>
              <a:t>shape</a:t>
            </a:r>
            <a:r>
              <a:rPr lang="es-ES" sz="3200" i="0" dirty="0" smtClean="0">
                <a:solidFill>
                  <a:srgbClr val="FF0000"/>
                </a:solidFill>
              </a:rPr>
              <a:t> </a:t>
            </a:r>
            <a:r>
              <a:rPr lang="es-ES" sz="3200" i="0" dirty="0" err="1" smtClean="0">
                <a:solidFill>
                  <a:srgbClr val="FF0000"/>
                </a:solidFill>
              </a:rPr>
              <a:t>tip</a:t>
            </a:r>
            <a:endParaRPr lang="es-ES" sz="3200" i="0" dirty="0">
              <a:solidFill>
                <a:srgbClr val="FF0000"/>
              </a:solidFill>
            </a:endParaRPr>
          </a:p>
        </p:txBody>
      </p:sp>
      <p:cxnSp>
        <p:nvCxnSpPr>
          <p:cNvPr id="9" name="Straight Arrow Connector 74"/>
          <p:cNvCxnSpPr/>
          <p:nvPr/>
        </p:nvCxnSpPr>
        <p:spPr bwMode="auto">
          <a:xfrm flipH="1">
            <a:off x="3962400" y="1919508"/>
            <a:ext cx="1171895" cy="1492553"/>
          </a:xfrm>
          <a:prstGeom prst="straightConnector1">
            <a:avLst/>
          </a:prstGeom>
          <a:noFill/>
          <a:ln w="25400" cap="flat" cmpd="sng" algn="ctr">
            <a:solidFill>
              <a:srgbClr val="FF0000"/>
            </a:solidFill>
            <a:prstDash val="solid"/>
            <a:round/>
            <a:headEnd type="none" w="med" len="med"/>
            <a:tailEnd type="arrow"/>
          </a:ln>
          <a:effectLst/>
        </p:spPr>
      </p:cxnSp>
      <p:cxnSp>
        <p:nvCxnSpPr>
          <p:cNvPr id="10" name="Straight Arrow Connector 77"/>
          <p:cNvCxnSpPr/>
          <p:nvPr/>
        </p:nvCxnSpPr>
        <p:spPr bwMode="auto">
          <a:xfrm flipV="1">
            <a:off x="1781494" y="1770203"/>
            <a:ext cx="1066800" cy="1641858"/>
          </a:xfrm>
          <a:prstGeom prst="straightConnector1">
            <a:avLst/>
          </a:prstGeom>
          <a:noFill/>
          <a:ln w="25400" cap="flat" cmpd="sng" algn="ctr">
            <a:solidFill>
              <a:srgbClr val="FF0000"/>
            </a:solidFill>
            <a:prstDash val="solid"/>
            <a:round/>
            <a:headEnd type="none" w="med" len="med"/>
            <a:tailEnd type="arrow"/>
          </a:ln>
          <a:effectLst/>
        </p:spPr>
      </p:cxnSp>
      <p:grpSp>
        <p:nvGrpSpPr>
          <p:cNvPr id="18" name="Group 68"/>
          <p:cNvGrpSpPr/>
          <p:nvPr/>
        </p:nvGrpSpPr>
        <p:grpSpPr>
          <a:xfrm>
            <a:off x="4800600" y="2895600"/>
            <a:ext cx="3962400" cy="2340178"/>
            <a:chOff x="152401" y="2819400"/>
            <a:chExt cx="7010399" cy="3502013"/>
          </a:xfrm>
        </p:grpSpPr>
        <p:pic>
          <p:nvPicPr>
            <p:cNvPr id="19" name="Picture 2"/>
            <p:cNvPicPr>
              <a:picLocks noChangeAspect="1" noChangeArrowheads="1"/>
            </p:cNvPicPr>
            <p:nvPr/>
          </p:nvPicPr>
          <p:blipFill>
            <a:blip r:embed="rId4" cstate="print"/>
            <a:srcRect/>
            <a:stretch>
              <a:fillRect/>
            </a:stretch>
          </p:blipFill>
          <p:spPr bwMode="auto">
            <a:xfrm>
              <a:off x="152401" y="3087434"/>
              <a:ext cx="7010399" cy="3233979"/>
            </a:xfrm>
            <a:prstGeom prst="rect">
              <a:avLst/>
            </a:prstGeom>
            <a:noFill/>
            <a:ln w="0">
              <a:noFill/>
              <a:miter lim="800000"/>
              <a:headEnd/>
              <a:tailEnd/>
            </a:ln>
          </p:spPr>
        </p:pic>
        <p:sp>
          <p:nvSpPr>
            <p:cNvPr id="20" name="TextBox 60"/>
            <p:cNvSpPr txBox="1"/>
            <p:nvPr/>
          </p:nvSpPr>
          <p:spPr>
            <a:xfrm>
              <a:off x="1142999" y="3200400"/>
              <a:ext cx="1905000" cy="480038"/>
            </a:xfrm>
            <a:prstGeom prst="rect">
              <a:avLst/>
            </a:prstGeom>
            <a:noFill/>
          </p:spPr>
          <p:txBody>
            <a:bodyPr wrap="square" rtlCol="0">
              <a:spAutoFit/>
            </a:bodyPr>
            <a:lstStyle/>
            <a:p>
              <a:r>
                <a:rPr lang="es-ES" dirty="0" err="1" smtClean="0"/>
                <a:t>ball</a:t>
              </a:r>
              <a:r>
                <a:rPr lang="es-ES" dirty="0" smtClean="0"/>
                <a:t> </a:t>
              </a:r>
              <a:r>
                <a:rPr lang="es-ES" dirty="0" err="1" smtClean="0"/>
                <a:t>glued</a:t>
              </a:r>
              <a:endParaRPr lang="es-ES" dirty="0"/>
            </a:p>
          </p:txBody>
        </p:sp>
        <p:sp>
          <p:nvSpPr>
            <p:cNvPr id="21" name="Oval 61"/>
            <p:cNvSpPr/>
            <p:nvPr/>
          </p:nvSpPr>
          <p:spPr bwMode="auto">
            <a:xfrm>
              <a:off x="4876800" y="3124200"/>
              <a:ext cx="2286000" cy="3124200"/>
            </a:xfrm>
            <a:prstGeom prst="ellipse">
              <a:avLst/>
            </a:prstGeom>
            <a:noFill/>
            <a:ln w="19050"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
          <p:nvSpPr>
            <p:cNvPr id="22" name="TextBox 62"/>
            <p:cNvSpPr txBox="1"/>
            <p:nvPr/>
          </p:nvSpPr>
          <p:spPr>
            <a:xfrm>
              <a:off x="3048000" y="2819400"/>
              <a:ext cx="2286000" cy="344710"/>
            </a:xfrm>
            <a:prstGeom prst="rect">
              <a:avLst/>
            </a:prstGeom>
            <a:noFill/>
          </p:spPr>
          <p:txBody>
            <a:bodyPr wrap="square" rtlCol="0">
              <a:spAutoFit/>
            </a:bodyPr>
            <a:lstStyle/>
            <a:p>
              <a:r>
                <a:rPr lang="es-ES" dirty="0" err="1" smtClean="0"/>
                <a:t>Clamping</a:t>
              </a:r>
              <a:r>
                <a:rPr lang="es-ES" dirty="0" smtClean="0"/>
                <a:t> </a:t>
              </a:r>
              <a:r>
                <a:rPr lang="es-ES" dirty="0" err="1" smtClean="0"/>
                <a:t>system</a:t>
              </a:r>
              <a:endParaRPr lang="es-ES" dirty="0"/>
            </a:p>
          </p:txBody>
        </p:sp>
        <p:cxnSp>
          <p:nvCxnSpPr>
            <p:cNvPr id="23" name="Straight Arrow Connector 64"/>
            <p:cNvCxnSpPr/>
            <p:nvPr/>
          </p:nvCxnSpPr>
          <p:spPr bwMode="auto">
            <a:xfrm flipH="1">
              <a:off x="990600" y="3581400"/>
              <a:ext cx="381000" cy="76200"/>
            </a:xfrm>
            <a:prstGeom prst="straightConnector1">
              <a:avLst/>
            </a:prstGeom>
            <a:noFill/>
            <a:ln w="25400" cap="flat" cmpd="sng" algn="ctr">
              <a:solidFill>
                <a:srgbClr val="FF0000"/>
              </a:solidFill>
              <a:prstDash val="solid"/>
              <a:round/>
              <a:headEnd type="none" w="med" len="med"/>
              <a:tailEnd type="arrow"/>
            </a:ln>
            <a:effectLst/>
          </p:spPr>
        </p:cxnSp>
        <p:cxnSp>
          <p:nvCxnSpPr>
            <p:cNvPr id="24" name="Straight Arrow Connector 65"/>
            <p:cNvCxnSpPr>
              <a:stCxn id="22" idx="2"/>
            </p:cNvCxnSpPr>
            <p:nvPr/>
          </p:nvCxnSpPr>
          <p:spPr bwMode="auto">
            <a:xfrm>
              <a:off x="4191000" y="3164110"/>
              <a:ext cx="1066800" cy="264890"/>
            </a:xfrm>
            <a:prstGeom prst="straightConnector1">
              <a:avLst/>
            </a:prstGeom>
            <a:noFill/>
            <a:ln w="25400" cap="flat" cmpd="sng" algn="ctr">
              <a:solidFill>
                <a:srgbClr val="FF0000"/>
              </a:solidFill>
              <a:prstDash val="solid"/>
              <a:round/>
              <a:headEnd type="none" w="med" len="med"/>
              <a:tailEnd type="arrow"/>
            </a:ln>
            <a:effectLst/>
          </p:spPr>
        </p:cxnSp>
      </p:grpSp>
      <p:pic>
        <p:nvPicPr>
          <p:cNvPr id="307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1537" y="4536190"/>
            <a:ext cx="3222946" cy="1483609"/>
          </a:xfrm>
          <a:prstGeom prst="rect">
            <a:avLst/>
          </a:prstGeom>
          <a:noFill/>
          <a:ln>
            <a:noFill/>
          </a:ln>
          <a:effectLst>
            <a:glow rad="101600">
              <a:schemeClr val="accent4">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64050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4953000" y="685800"/>
            <a:ext cx="1363065" cy="1327385"/>
            <a:chOff x="265113" y="2819400"/>
            <a:chExt cx="3968750" cy="4065588"/>
          </a:xfrm>
        </p:grpSpPr>
        <p:pic>
          <p:nvPicPr>
            <p:cNvPr id="11" name="6 Imagen" descr="omega+fbgs.bmp"/>
            <p:cNvPicPr>
              <a:picLocks noChangeAspect="1"/>
            </p:cNvPicPr>
            <p:nvPr/>
          </p:nvPicPr>
          <p:blipFill>
            <a:blip r:embed="rId3" cstate="print"/>
            <a:srcRect/>
            <a:stretch>
              <a:fillRect/>
            </a:stretch>
          </p:blipFill>
          <p:spPr bwMode="auto">
            <a:xfrm>
              <a:off x="860425" y="2819400"/>
              <a:ext cx="2743201" cy="3636963"/>
            </a:xfrm>
            <a:prstGeom prst="rect">
              <a:avLst/>
            </a:prstGeom>
            <a:noFill/>
            <a:ln w="9525">
              <a:noFill/>
              <a:miter lim="800000"/>
              <a:headEnd/>
              <a:tailEnd/>
            </a:ln>
          </p:spPr>
        </p:pic>
        <p:sp>
          <p:nvSpPr>
            <p:cNvPr id="12" name="Right Arrow 21"/>
            <p:cNvSpPr>
              <a:spLocks noChangeArrowheads="1"/>
            </p:cNvSpPr>
            <p:nvPr/>
          </p:nvSpPr>
          <p:spPr bwMode="auto">
            <a:xfrm rot="2352593">
              <a:off x="3395663" y="6208713"/>
              <a:ext cx="838200" cy="676275"/>
            </a:xfrm>
            <a:prstGeom prst="rightArrow">
              <a:avLst>
                <a:gd name="adj1" fmla="val 50000"/>
                <a:gd name="adj2" fmla="val 50042"/>
              </a:avLst>
            </a:prstGeom>
            <a:gradFill rotWithShape="1">
              <a:gsLst>
                <a:gs pos="0">
                  <a:srgbClr val="DDEBCF"/>
                </a:gs>
                <a:gs pos="50000">
                  <a:srgbClr val="9CB86E"/>
                </a:gs>
                <a:gs pos="100000">
                  <a:srgbClr val="156B13"/>
                </a:gs>
              </a:gsLst>
              <a:path path="rect">
                <a:fillToRect l="50000" t="50000" r="50000" b="50000"/>
              </a:path>
            </a:gradFill>
            <a:ln w="3175" algn="ctr">
              <a:solidFill>
                <a:srgbClr val="AFAFFF"/>
              </a:solidFill>
              <a:round/>
              <a:headEnd/>
              <a:tailEnd/>
            </a:ln>
          </p:spPr>
          <p:txBody>
            <a:bodyPr lIns="90000" tIns="46800" rIns="90000" bIns="46800">
              <a:spAutoFit/>
            </a:bodyPr>
            <a:lstStyle/>
            <a:p>
              <a:pPr marL="342900" indent="-342900" algn="ctr">
                <a:lnSpc>
                  <a:spcPct val="80000"/>
                </a:lnSpc>
                <a:spcBef>
                  <a:spcPct val="20000"/>
                </a:spcBef>
                <a:buClr>
                  <a:schemeClr val="bg1"/>
                </a:buClr>
                <a:buSzPct val="100000"/>
                <a:buFont typeface="Wingdings" pitchFamily="2" charset="2"/>
                <a:buNone/>
              </a:pPr>
              <a:endParaRPr lang="es-ES">
                <a:solidFill>
                  <a:schemeClr val="bg1"/>
                </a:solidFill>
              </a:endParaRPr>
            </a:p>
          </p:txBody>
        </p:sp>
        <p:sp>
          <p:nvSpPr>
            <p:cNvPr id="13" name="Right Arrow 22"/>
            <p:cNvSpPr>
              <a:spLocks noChangeArrowheads="1"/>
            </p:cNvSpPr>
            <p:nvPr/>
          </p:nvSpPr>
          <p:spPr bwMode="auto">
            <a:xfrm rot="-8901521">
              <a:off x="265113" y="4589463"/>
              <a:ext cx="838200" cy="676275"/>
            </a:xfrm>
            <a:prstGeom prst="rightArrow">
              <a:avLst>
                <a:gd name="adj1" fmla="val 50000"/>
                <a:gd name="adj2" fmla="val 50042"/>
              </a:avLst>
            </a:prstGeom>
            <a:gradFill rotWithShape="1">
              <a:gsLst>
                <a:gs pos="0">
                  <a:srgbClr val="DDEBCF"/>
                </a:gs>
                <a:gs pos="50000">
                  <a:srgbClr val="9CB86E"/>
                </a:gs>
                <a:gs pos="100000">
                  <a:srgbClr val="156B13"/>
                </a:gs>
              </a:gsLst>
              <a:path path="rect">
                <a:fillToRect l="50000" t="50000" r="50000" b="50000"/>
              </a:path>
            </a:gradFill>
            <a:ln w="3175" algn="ctr">
              <a:solidFill>
                <a:srgbClr val="AFAFFF"/>
              </a:solidFill>
              <a:round/>
              <a:headEnd/>
              <a:tailEnd/>
            </a:ln>
          </p:spPr>
          <p:txBody>
            <a:bodyPr lIns="90000" tIns="46800" rIns="90000" bIns="46800">
              <a:spAutoFit/>
            </a:bodyPr>
            <a:lstStyle/>
            <a:p>
              <a:pPr marL="342900" indent="-342900" algn="ctr">
                <a:lnSpc>
                  <a:spcPct val="80000"/>
                </a:lnSpc>
                <a:spcBef>
                  <a:spcPct val="20000"/>
                </a:spcBef>
                <a:buClr>
                  <a:schemeClr val="bg1"/>
                </a:buClr>
                <a:buSzPct val="100000"/>
                <a:buFont typeface="Wingdings" pitchFamily="2" charset="2"/>
                <a:buNone/>
              </a:pPr>
              <a:endParaRPr lang="es-ES">
                <a:solidFill>
                  <a:schemeClr val="bg1"/>
                </a:solidFill>
              </a:endParaRPr>
            </a:p>
          </p:txBody>
        </p:sp>
      </p:grpSp>
      <p:sp>
        <p:nvSpPr>
          <p:cNvPr id="7172" name="Rectangle 2"/>
          <p:cNvSpPr>
            <a:spLocks noGrp="1" noChangeArrowheads="1"/>
          </p:cNvSpPr>
          <p:nvPr>
            <p:ph type="title"/>
          </p:nvPr>
        </p:nvSpPr>
        <p:spPr>
          <a:xfrm>
            <a:off x="152400" y="76200"/>
            <a:ext cx="7086600" cy="1155700"/>
          </a:xfrm>
        </p:spPr>
        <p:txBody>
          <a:bodyPr/>
          <a:lstStyle/>
          <a:p>
            <a:pPr eaLnBrk="1" hangingPunct="1"/>
            <a:r>
              <a:rPr lang="en-US" sz="3600" dirty="0" smtClean="0"/>
              <a:t> FOS Monitor Timeline</a:t>
            </a:r>
            <a:r>
              <a:rPr lang="en-US" sz="4000" dirty="0" smtClean="0"/>
              <a:t/>
            </a:r>
            <a:br>
              <a:rPr lang="en-US" sz="4000" dirty="0" smtClean="0"/>
            </a:br>
            <a:endParaRPr lang="en-US" dirty="0" smtClean="0"/>
          </a:p>
        </p:txBody>
      </p:sp>
      <p:sp>
        <p:nvSpPr>
          <p:cNvPr id="7173" name="Rectangle 3"/>
          <p:cNvSpPr>
            <a:spLocks noGrp="1" noChangeArrowheads="1"/>
          </p:cNvSpPr>
          <p:nvPr>
            <p:ph idx="1"/>
          </p:nvPr>
        </p:nvSpPr>
        <p:spPr>
          <a:xfrm>
            <a:off x="304800" y="609600"/>
            <a:ext cx="8458200" cy="4800600"/>
          </a:xfrm>
        </p:spPr>
        <p:txBody>
          <a:bodyPr/>
          <a:lstStyle/>
          <a:p>
            <a:pPr eaLnBrk="1" hangingPunct="1">
              <a:lnSpc>
                <a:spcPct val="150000"/>
              </a:lnSpc>
              <a:buSzPct val="111000"/>
              <a:buBlip>
                <a:blip r:embed="rId4"/>
              </a:buBlip>
            </a:pPr>
            <a:r>
              <a:rPr lang="en-US" sz="1600" dirty="0" smtClean="0"/>
              <a:t>2009  Oct  FOS Monitor proposal</a:t>
            </a:r>
          </a:p>
          <a:p>
            <a:pPr eaLnBrk="1" hangingPunct="1">
              <a:lnSpc>
                <a:spcPct val="150000"/>
              </a:lnSpc>
              <a:buSzPct val="111000"/>
              <a:buBlip>
                <a:blip r:embed="rId4"/>
              </a:buBlip>
            </a:pPr>
            <a:r>
              <a:rPr lang="en-US" sz="1600" dirty="0" smtClean="0"/>
              <a:t>2010  Jan Omega-shape proposal</a:t>
            </a:r>
          </a:p>
          <a:p>
            <a:pPr eaLnBrk="1" hangingPunct="1">
              <a:lnSpc>
                <a:spcPct val="150000"/>
              </a:lnSpc>
              <a:buSzPct val="111000"/>
              <a:buBlip>
                <a:blip r:embed="rId4"/>
              </a:buBlip>
            </a:pPr>
            <a:r>
              <a:rPr lang="en-US" sz="1600" dirty="0" smtClean="0"/>
              <a:t>2010 Oct. FOS radiation hardness study (1.5 </a:t>
            </a:r>
            <a:r>
              <a:rPr lang="en-US" sz="1600" dirty="0" err="1" smtClean="0"/>
              <a:t>GRads</a:t>
            </a:r>
            <a:r>
              <a:rPr lang="en-US" sz="1600" dirty="0" smtClean="0"/>
              <a:t> ,3.3 10</a:t>
            </a:r>
            <a:r>
              <a:rPr lang="en-US" sz="1600" baseline="30000" dirty="0" smtClean="0"/>
              <a:t>15</a:t>
            </a:r>
            <a:r>
              <a:rPr lang="en-US" sz="1600" dirty="0" smtClean="0"/>
              <a:t> p/cm2)</a:t>
            </a:r>
          </a:p>
          <a:p>
            <a:pPr eaLnBrk="1" hangingPunct="1">
              <a:lnSpc>
                <a:spcPct val="150000"/>
              </a:lnSpc>
              <a:buSzPct val="111000"/>
              <a:buBlip>
                <a:blip r:embed="rId4"/>
              </a:buBlip>
            </a:pPr>
            <a:r>
              <a:rPr lang="en-US" sz="1600" dirty="0" smtClean="0"/>
              <a:t>2011 January  First omega mechanical dummies</a:t>
            </a:r>
          </a:p>
          <a:p>
            <a:pPr eaLnBrk="1" hangingPunct="1">
              <a:lnSpc>
                <a:spcPct val="150000"/>
              </a:lnSpc>
              <a:buSzPct val="111000"/>
              <a:buBlip>
                <a:blip r:embed="rId4"/>
              </a:buBlip>
            </a:pPr>
            <a:r>
              <a:rPr lang="en-US" sz="1600" dirty="0" smtClean="0"/>
              <a:t>2011 Sept. FOS radiation hardness study ( 10 </a:t>
            </a:r>
            <a:r>
              <a:rPr lang="en-US" sz="1600" dirty="0" err="1" smtClean="0"/>
              <a:t>Mrads</a:t>
            </a:r>
            <a:r>
              <a:rPr lang="en-US" sz="1600" dirty="0" smtClean="0"/>
              <a:t> )	</a:t>
            </a:r>
          </a:p>
          <a:p>
            <a:pPr eaLnBrk="1" hangingPunct="1">
              <a:lnSpc>
                <a:spcPct val="150000"/>
              </a:lnSpc>
              <a:buSzPct val="111000"/>
              <a:buBlip>
                <a:blip r:embed="rId4"/>
              </a:buBlip>
            </a:pPr>
            <a:r>
              <a:rPr lang="en-US" sz="1600" dirty="0" smtClean="0"/>
              <a:t>2011 Dec Proof-of-concept-prototype omega</a:t>
            </a:r>
          </a:p>
          <a:p>
            <a:pPr eaLnBrk="1" hangingPunct="1">
              <a:lnSpc>
                <a:spcPct val="150000"/>
              </a:lnSpc>
              <a:buSzPct val="111000"/>
              <a:buBlip>
                <a:blip r:embed="rId4"/>
              </a:buBlip>
            </a:pPr>
            <a:r>
              <a:rPr lang="en-US" sz="1600" dirty="0" smtClean="0"/>
              <a:t>2012 Feb Omega calibration. </a:t>
            </a:r>
          </a:p>
          <a:p>
            <a:pPr eaLnBrk="1" hangingPunct="1">
              <a:lnSpc>
                <a:spcPct val="150000"/>
              </a:lnSpc>
              <a:buSzPct val="111000"/>
              <a:buBlip>
                <a:blip r:embed="rId4"/>
              </a:buBlip>
            </a:pPr>
            <a:r>
              <a:rPr lang="en-US" sz="1600" dirty="0" smtClean="0"/>
              <a:t>2012 March New transducer design  L-shape</a:t>
            </a:r>
          </a:p>
          <a:p>
            <a:pPr eaLnBrk="1" hangingPunct="1">
              <a:lnSpc>
                <a:spcPct val="150000"/>
              </a:lnSpc>
              <a:buSzPct val="111000"/>
              <a:buBlip>
                <a:blip r:embed="rId4"/>
              </a:buBlip>
            </a:pPr>
            <a:r>
              <a:rPr lang="en-US" sz="1600" dirty="0" smtClean="0"/>
              <a:t>2012 May Test in </a:t>
            </a:r>
            <a:r>
              <a:rPr lang="en-US" sz="1600" dirty="0" err="1" smtClean="0"/>
              <a:t>depfet</a:t>
            </a:r>
            <a:r>
              <a:rPr lang="en-US" sz="1600" dirty="0" smtClean="0"/>
              <a:t> mock-up at </a:t>
            </a:r>
            <a:r>
              <a:rPr lang="en-US" sz="1600" dirty="0" err="1" smtClean="0"/>
              <a:t>IFIC</a:t>
            </a:r>
            <a:r>
              <a:rPr lang="en-US" sz="1600" dirty="0" smtClean="0"/>
              <a:t> </a:t>
            </a:r>
          </a:p>
          <a:p>
            <a:pPr eaLnBrk="1" hangingPunct="1">
              <a:lnSpc>
                <a:spcPct val="150000"/>
              </a:lnSpc>
              <a:buSzPct val="111000"/>
              <a:buBlip>
                <a:blip r:embed="rId4"/>
              </a:buBlip>
            </a:pPr>
            <a:r>
              <a:rPr lang="en-US" sz="1600" dirty="0" smtClean="0"/>
              <a:t>2012 October L –shape calibration</a:t>
            </a:r>
          </a:p>
          <a:p>
            <a:pPr marL="0" indent="0" eaLnBrk="1" hangingPunct="1">
              <a:lnSpc>
                <a:spcPct val="150000"/>
              </a:lnSpc>
              <a:buSzPct val="111000"/>
              <a:buNone/>
            </a:pPr>
            <a:r>
              <a:rPr lang="en-US" sz="1600" dirty="0"/>
              <a:t> </a:t>
            </a:r>
            <a:r>
              <a:rPr lang="en-US" sz="1600" dirty="0" smtClean="0"/>
              <a:t>     (resolution less 1 um ,accuracy≈10 um )</a:t>
            </a:r>
          </a:p>
          <a:p>
            <a:pPr eaLnBrk="1" hangingPunct="1">
              <a:lnSpc>
                <a:spcPct val="150000"/>
              </a:lnSpc>
              <a:buSzPct val="111000"/>
              <a:buBlip>
                <a:blip r:embed="rId4"/>
              </a:buBlip>
            </a:pPr>
            <a:r>
              <a:rPr lang="en-US" sz="1600" dirty="0" smtClean="0"/>
              <a:t>2013 May Test in mock-up at </a:t>
            </a:r>
            <a:r>
              <a:rPr lang="en-US" sz="1600" dirty="0" err="1" smtClean="0"/>
              <a:t>IFIC</a:t>
            </a:r>
            <a:r>
              <a:rPr lang="en-US" sz="1600" dirty="0" smtClean="0"/>
              <a:t> (N</a:t>
            </a:r>
            <a:r>
              <a:rPr lang="en-US" sz="1600" baseline="-25000" dirty="0" smtClean="0"/>
              <a:t>2 </a:t>
            </a:r>
            <a:r>
              <a:rPr lang="en-US" sz="1600" dirty="0" smtClean="0"/>
              <a:t>atmosphere)</a:t>
            </a:r>
          </a:p>
          <a:p>
            <a:pPr eaLnBrk="1" hangingPunct="1">
              <a:lnSpc>
                <a:spcPct val="150000"/>
              </a:lnSpc>
              <a:buSzPct val="109000"/>
              <a:buFont typeface="Wingdings" pitchFamily="2" charset="2"/>
              <a:buChar char="q"/>
            </a:pPr>
            <a:r>
              <a:rPr lang="en-US" sz="1600" dirty="0" smtClean="0"/>
              <a:t>2013 June-July Omegas and L-s irradiation ELSA</a:t>
            </a:r>
          </a:p>
          <a:p>
            <a:pPr eaLnBrk="1" hangingPunct="1">
              <a:lnSpc>
                <a:spcPct val="150000"/>
              </a:lnSpc>
              <a:buSzPct val="109000"/>
              <a:buFont typeface="Wingdings" pitchFamily="2" charset="2"/>
              <a:buChar char="q"/>
            </a:pPr>
            <a:r>
              <a:rPr lang="en-US" sz="1700" dirty="0" smtClean="0"/>
              <a:t>2014 January  commissioning at P</a:t>
            </a:r>
            <a:r>
              <a:rPr lang="en-US" sz="1800" dirty="0" smtClean="0"/>
              <a:t>XD-SVD common test beam</a:t>
            </a:r>
          </a:p>
          <a:p>
            <a:pPr eaLnBrk="1" hangingPunct="1">
              <a:lnSpc>
                <a:spcPct val="150000"/>
              </a:lnSpc>
            </a:pPr>
            <a:endParaRPr lang="en-US" sz="1800" baseline="-25000" dirty="0" smtClean="0"/>
          </a:p>
          <a:p>
            <a:pPr eaLnBrk="1" hangingPunct="1">
              <a:lnSpc>
                <a:spcPct val="90000"/>
              </a:lnSpc>
              <a:buNone/>
            </a:pPr>
            <a:endParaRPr lang="en-US" dirty="0" smtClean="0"/>
          </a:p>
        </p:txBody>
      </p:sp>
      <p:sp>
        <p:nvSpPr>
          <p:cNvPr id="7171" name="4 Marcador de pie de página"/>
          <p:cNvSpPr>
            <a:spLocks noGrp="1"/>
          </p:cNvSpPr>
          <p:nvPr>
            <p:ph type="ftr" sz="quarter" idx="11"/>
          </p:nvPr>
        </p:nvSpPr>
        <p:spPr>
          <a:noFill/>
        </p:spPr>
        <p:txBody>
          <a:bodyPr/>
          <a:lstStyle/>
          <a:p>
            <a:r>
              <a:rPr lang="en-GB" altLang="en-US" smtClean="0">
                <a:cs typeface="Arial" charset="0"/>
              </a:rPr>
              <a:t>D.Moya, Forum on Tracking Detector Mechanics , Oxford June 19th  2013  </a:t>
            </a:r>
            <a:endParaRPr lang="es-ES_tradnl" altLang="en-US" dirty="0" smtClean="0">
              <a:cs typeface="Arial" charset="0"/>
            </a:endParaRPr>
          </a:p>
        </p:txBody>
      </p:sp>
      <p:sp>
        <p:nvSpPr>
          <p:cNvPr id="7174"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717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7176"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7177"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pic>
        <p:nvPicPr>
          <p:cNvPr id="14" name="Picture 7" descr="DSCN4003"/>
          <p:cNvPicPr>
            <a:picLocks noChangeAspect="1" noChangeArrowheads="1"/>
          </p:cNvPicPr>
          <p:nvPr/>
        </p:nvPicPr>
        <p:blipFill>
          <a:blip r:embed="rId5" cstate="print"/>
          <a:srcRect l="25740" t="19408" r="25740" b="31191"/>
          <a:stretch>
            <a:fillRect/>
          </a:stretch>
        </p:blipFill>
        <p:spPr bwMode="auto">
          <a:xfrm>
            <a:off x="5195727" y="2971800"/>
            <a:ext cx="1357473" cy="982923"/>
          </a:xfrm>
          <a:prstGeom prst="rect">
            <a:avLst/>
          </a:prstGeom>
          <a:noFill/>
          <a:effectLst>
            <a:glow rad="139700">
              <a:schemeClr val="accent4">
                <a:satMod val="175000"/>
                <a:alpha val="40000"/>
              </a:schemeClr>
            </a:glow>
          </a:effectLst>
        </p:spPr>
      </p:pic>
      <p:grpSp>
        <p:nvGrpSpPr>
          <p:cNvPr id="24" name="Group 23"/>
          <p:cNvGrpSpPr/>
          <p:nvPr/>
        </p:nvGrpSpPr>
        <p:grpSpPr>
          <a:xfrm>
            <a:off x="6679839" y="1143000"/>
            <a:ext cx="2083161" cy="2362201"/>
            <a:chOff x="4647773" y="2133600"/>
            <a:chExt cx="4691063" cy="4232277"/>
          </a:xfrm>
          <a:effectLst>
            <a:glow rad="139700">
              <a:schemeClr val="accent4">
                <a:satMod val="175000"/>
                <a:alpha val="40000"/>
              </a:schemeClr>
            </a:glow>
          </a:effectLst>
        </p:grpSpPr>
        <p:pic>
          <p:nvPicPr>
            <p:cNvPr id="15" name="Picture 11" descr="IMG_0802"/>
            <p:cNvPicPr>
              <a:picLocks noChangeAspect="1" noChangeArrowheads="1"/>
            </p:cNvPicPr>
            <p:nvPr/>
          </p:nvPicPr>
          <p:blipFill>
            <a:blip r:embed="rId6" cstate="print"/>
            <a:srcRect/>
            <a:stretch>
              <a:fillRect/>
            </a:stretch>
          </p:blipFill>
          <p:spPr bwMode="auto">
            <a:xfrm>
              <a:off x="4647773" y="2847973"/>
              <a:ext cx="4691063" cy="3517904"/>
            </a:xfrm>
            <a:prstGeom prst="rect">
              <a:avLst/>
            </a:prstGeom>
            <a:noFill/>
            <a:ln w="9525">
              <a:noFill/>
              <a:miter lim="800000"/>
              <a:headEnd/>
              <a:tailEnd/>
            </a:ln>
          </p:spPr>
        </p:pic>
        <p:sp>
          <p:nvSpPr>
            <p:cNvPr id="16" name="Oval 12"/>
            <p:cNvSpPr>
              <a:spLocks noChangeArrowheads="1"/>
            </p:cNvSpPr>
            <p:nvPr/>
          </p:nvSpPr>
          <p:spPr bwMode="auto">
            <a:xfrm>
              <a:off x="6324600" y="3810000"/>
              <a:ext cx="533400" cy="152400"/>
            </a:xfrm>
            <a:prstGeom prst="ellipse">
              <a:avLst/>
            </a:prstGeom>
            <a:noFill/>
            <a:ln w="9525">
              <a:solidFill>
                <a:srgbClr val="FF0000"/>
              </a:solidFill>
              <a:round/>
              <a:headEnd/>
              <a:tailEnd/>
            </a:ln>
          </p:spPr>
          <p:txBody>
            <a:bodyPr wrap="none" anchor="ctr"/>
            <a:lstStyle/>
            <a:p>
              <a:endParaRPr lang="es-ES"/>
            </a:p>
          </p:txBody>
        </p:sp>
        <p:sp>
          <p:nvSpPr>
            <p:cNvPr id="17" name="Oval 13"/>
            <p:cNvSpPr>
              <a:spLocks noChangeArrowheads="1"/>
            </p:cNvSpPr>
            <p:nvPr/>
          </p:nvSpPr>
          <p:spPr bwMode="auto">
            <a:xfrm>
              <a:off x="6934200" y="4038600"/>
              <a:ext cx="533400" cy="152400"/>
            </a:xfrm>
            <a:prstGeom prst="ellipse">
              <a:avLst/>
            </a:prstGeom>
            <a:noFill/>
            <a:ln w="9525">
              <a:solidFill>
                <a:srgbClr val="FF0000"/>
              </a:solidFill>
              <a:round/>
              <a:headEnd/>
              <a:tailEnd/>
            </a:ln>
          </p:spPr>
          <p:txBody>
            <a:bodyPr wrap="none" anchor="ctr"/>
            <a:lstStyle/>
            <a:p>
              <a:endParaRPr lang="es-ES"/>
            </a:p>
          </p:txBody>
        </p:sp>
        <p:sp>
          <p:nvSpPr>
            <p:cNvPr id="18" name="Oval 14"/>
            <p:cNvSpPr>
              <a:spLocks noChangeArrowheads="1"/>
            </p:cNvSpPr>
            <p:nvPr/>
          </p:nvSpPr>
          <p:spPr bwMode="auto">
            <a:xfrm>
              <a:off x="7467600" y="4267200"/>
              <a:ext cx="685800" cy="228600"/>
            </a:xfrm>
            <a:prstGeom prst="ellipse">
              <a:avLst/>
            </a:prstGeom>
            <a:noFill/>
            <a:ln w="9525">
              <a:solidFill>
                <a:srgbClr val="FF0000"/>
              </a:solidFill>
              <a:round/>
              <a:headEnd/>
              <a:tailEnd/>
            </a:ln>
          </p:spPr>
          <p:txBody>
            <a:bodyPr wrap="none" anchor="ctr"/>
            <a:lstStyle/>
            <a:p>
              <a:endParaRPr lang="es-ES"/>
            </a:p>
          </p:txBody>
        </p:sp>
        <p:sp>
          <p:nvSpPr>
            <p:cNvPr id="19" name="Line 18"/>
            <p:cNvSpPr>
              <a:spLocks noChangeShapeType="1"/>
            </p:cNvSpPr>
            <p:nvPr/>
          </p:nvSpPr>
          <p:spPr bwMode="auto">
            <a:xfrm flipH="1">
              <a:off x="7924800" y="2133600"/>
              <a:ext cx="152400" cy="2133600"/>
            </a:xfrm>
            <a:prstGeom prst="line">
              <a:avLst/>
            </a:prstGeom>
            <a:noFill/>
            <a:ln w="9525">
              <a:solidFill>
                <a:schemeClr val="tx1"/>
              </a:solidFill>
              <a:round/>
              <a:headEnd/>
              <a:tailEnd type="triangle" w="med" len="med"/>
            </a:ln>
          </p:spPr>
          <p:txBody>
            <a:bodyPr/>
            <a:lstStyle/>
            <a:p>
              <a:endParaRPr lang="es-ES"/>
            </a:p>
          </p:txBody>
        </p:sp>
        <p:sp>
          <p:nvSpPr>
            <p:cNvPr id="20" name="Line 36"/>
            <p:cNvSpPr>
              <a:spLocks noChangeShapeType="1"/>
            </p:cNvSpPr>
            <p:nvPr/>
          </p:nvSpPr>
          <p:spPr bwMode="auto">
            <a:xfrm>
              <a:off x="5791200" y="2514600"/>
              <a:ext cx="1295400" cy="914400"/>
            </a:xfrm>
            <a:prstGeom prst="line">
              <a:avLst/>
            </a:prstGeom>
            <a:noFill/>
            <a:ln w="9525">
              <a:solidFill>
                <a:srgbClr val="FF0000"/>
              </a:solidFill>
              <a:round/>
              <a:headEnd/>
              <a:tailEnd/>
            </a:ln>
          </p:spPr>
          <p:txBody>
            <a:bodyPr/>
            <a:lstStyle/>
            <a:p>
              <a:endParaRPr lang="es-ES"/>
            </a:p>
          </p:txBody>
        </p:sp>
        <p:sp>
          <p:nvSpPr>
            <p:cNvPr id="21" name="Line 38"/>
            <p:cNvSpPr>
              <a:spLocks noChangeShapeType="1"/>
            </p:cNvSpPr>
            <p:nvPr/>
          </p:nvSpPr>
          <p:spPr bwMode="auto">
            <a:xfrm flipH="1">
              <a:off x="6629400" y="3429000"/>
              <a:ext cx="457200" cy="304800"/>
            </a:xfrm>
            <a:prstGeom prst="line">
              <a:avLst/>
            </a:prstGeom>
            <a:noFill/>
            <a:ln w="9525">
              <a:solidFill>
                <a:srgbClr val="FF0000"/>
              </a:solidFill>
              <a:round/>
              <a:headEnd/>
              <a:tailEnd/>
            </a:ln>
          </p:spPr>
          <p:txBody>
            <a:bodyPr/>
            <a:lstStyle/>
            <a:p>
              <a:endParaRPr lang="es-ES"/>
            </a:p>
          </p:txBody>
        </p:sp>
        <p:sp>
          <p:nvSpPr>
            <p:cNvPr id="22" name="Line 39"/>
            <p:cNvSpPr>
              <a:spLocks noChangeShapeType="1"/>
            </p:cNvSpPr>
            <p:nvPr/>
          </p:nvSpPr>
          <p:spPr bwMode="auto">
            <a:xfrm flipH="1" flipV="1">
              <a:off x="5410200" y="2819400"/>
              <a:ext cx="1219200" cy="914400"/>
            </a:xfrm>
            <a:prstGeom prst="line">
              <a:avLst/>
            </a:prstGeom>
            <a:noFill/>
            <a:ln w="9525">
              <a:solidFill>
                <a:srgbClr val="FF0000"/>
              </a:solidFill>
              <a:round/>
              <a:headEnd/>
              <a:tailEnd/>
            </a:ln>
          </p:spPr>
          <p:txBody>
            <a:bodyPr/>
            <a:lstStyle/>
            <a:p>
              <a:endParaRPr lang="es-ES"/>
            </a:p>
          </p:txBody>
        </p:sp>
        <p:sp>
          <p:nvSpPr>
            <p:cNvPr id="23" name="Line 40"/>
            <p:cNvSpPr>
              <a:spLocks noChangeShapeType="1"/>
            </p:cNvSpPr>
            <p:nvPr/>
          </p:nvSpPr>
          <p:spPr bwMode="auto">
            <a:xfrm flipV="1">
              <a:off x="5410200" y="2514600"/>
              <a:ext cx="381000" cy="304800"/>
            </a:xfrm>
            <a:prstGeom prst="line">
              <a:avLst/>
            </a:prstGeom>
            <a:noFill/>
            <a:ln w="9525">
              <a:solidFill>
                <a:srgbClr val="FF0000"/>
              </a:solidFill>
              <a:round/>
              <a:headEnd/>
              <a:tailEnd/>
            </a:ln>
          </p:spPr>
          <p:txBody>
            <a:bodyPr/>
            <a:lstStyle/>
            <a:p>
              <a:endParaRPr lang="es-ES"/>
            </a:p>
          </p:txBody>
        </p:sp>
      </p:grpSp>
      <p:grpSp>
        <p:nvGrpSpPr>
          <p:cNvPr id="34" name="Group 33"/>
          <p:cNvGrpSpPr/>
          <p:nvPr/>
        </p:nvGrpSpPr>
        <p:grpSpPr>
          <a:xfrm>
            <a:off x="7467600" y="3733800"/>
            <a:ext cx="1447800" cy="1930400"/>
            <a:chOff x="5486402" y="2133600"/>
            <a:chExt cx="3048000" cy="4064000"/>
          </a:xfrm>
          <a:effectLst>
            <a:glow rad="139700">
              <a:schemeClr val="accent4">
                <a:satMod val="175000"/>
                <a:alpha val="40000"/>
              </a:schemeClr>
            </a:glow>
          </a:effectLst>
        </p:grpSpPr>
        <p:pic>
          <p:nvPicPr>
            <p:cNvPr id="25" name="Picture 10" descr="IMG_1939.JPG"/>
            <p:cNvPicPr>
              <a:picLocks noChangeAspect="1"/>
            </p:cNvPicPr>
            <p:nvPr/>
          </p:nvPicPr>
          <p:blipFill>
            <a:blip r:embed="rId7" cstate="print"/>
            <a:srcRect/>
            <a:stretch>
              <a:fillRect/>
            </a:stretch>
          </p:blipFill>
          <p:spPr bwMode="auto">
            <a:xfrm>
              <a:off x="5486402" y="2133600"/>
              <a:ext cx="3048000" cy="4064000"/>
            </a:xfrm>
            <a:prstGeom prst="rect">
              <a:avLst/>
            </a:prstGeom>
            <a:noFill/>
            <a:ln w="9525">
              <a:noFill/>
              <a:miter lim="800000"/>
              <a:headEnd/>
              <a:tailEnd/>
            </a:ln>
          </p:spPr>
        </p:pic>
        <p:sp>
          <p:nvSpPr>
            <p:cNvPr id="26" name="Oval 17"/>
            <p:cNvSpPr>
              <a:spLocks noChangeArrowheads="1"/>
            </p:cNvSpPr>
            <p:nvPr/>
          </p:nvSpPr>
          <p:spPr bwMode="auto">
            <a:xfrm>
              <a:off x="6553200" y="4038600"/>
              <a:ext cx="914400" cy="1371600"/>
            </a:xfrm>
            <a:prstGeom prst="ellipse">
              <a:avLst/>
            </a:prstGeom>
            <a:noFill/>
            <a:ln w="12700" algn="ctr">
              <a:solidFill>
                <a:schemeClr val="tx1"/>
              </a:solidFill>
              <a:round/>
              <a:headEnd/>
              <a:tailEnd/>
            </a:ln>
          </p:spPr>
          <p:txBody>
            <a:bodyPr wrap="none" lIns="90000" tIns="46800" rIns="90000" bIns="46800">
              <a:spAutoFit/>
            </a:bodyPr>
            <a:lstStyle/>
            <a:p>
              <a:pPr marL="342900" indent="-342900" algn="ctr">
                <a:lnSpc>
                  <a:spcPct val="80000"/>
                </a:lnSpc>
                <a:spcBef>
                  <a:spcPct val="20000"/>
                </a:spcBef>
                <a:buClr>
                  <a:schemeClr val="bg1"/>
                </a:buClr>
                <a:buSzPct val="100000"/>
                <a:buFont typeface="Wingdings" pitchFamily="2" charset="2"/>
                <a:buNone/>
              </a:pPr>
              <a:endParaRPr lang="es-ES" sz="2000"/>
            </a:p>
          </p:txBody>
        </p:sp>
        <p:sp>
          <p:nvSpPr>
            <p:cNvPr id="31" name="Oval 49"/>
            <p:cNvSpPr>
              <a:spLocks noChangeArrowheads="1"/>
            </p:cNvSpPr>
            <p:nvPr/>
          </p:nvSpPr>
          <p:spPr bwMode="auto">
            <a:xfrm>
              <a:off x="6248400" y="3505200"/>
              <a:ext cx="1447800" cy="381000"/>
            </a:xfrm>
            <a:prstGeom prst="ellipse">
              <a:avLst/>
            </a:prstGeom>
            <a:noFill/>
            <a:ln w="12700" algn="ctr">
              <a:solidFill>
                <a:schemeClr val="tx1"/>
              </a:solidFill>
              <a:round/>
              <a:headEnd/>
              <a:tailEnd/>
            </a:ln>
          </p:spPr>
          <p:txBody>
            <a:bodyPr wrap="none" lIns="90000" tIns="46800" rIns="90000" bIns="46800">
              <a:spAutoFit/>
            </a:bodyPr>
            <a:lstStyle/>
            <a:p>
              <a:pPr marL="342900" indent="-342900" algn="ctr">
                <a:lnSpc>
                  <a:spcPct val="80000"/>
                </a:lnSpc>
                <a:spcBef>
                  <a:spcPct val="20000"/>
                </a:spcBef>
                <a:buClr>
                  <a:schemeClr val="bg1"/>
                </a:buClr>
                <a:buSzPct val="100000"/>
                <a:buFont typeface="Wingdings" pitchFamily="2" charset="2"/>
                <a:buNone/>
              </a:pPr>
              <a:endParaRPr lang="es-ES" sz="2000"/>
            </a:p>
          </p:txBody>
        </p:sp>
      </p:grpSp>
      <p:pic>
        <p:nvPicPr>
          <p:cNvPr id="29" name="Picture 8" descr="DSCN4431"/>
          <p:cNvPicPr>
            <a:picLocks noChangeAspect="1" noChangeArrowheads="1"/>
          </p:cNvPicPr>
          <p:nvPr/>
        </p:nvPicPr>
        <p:blipFill>
          <a:blip r:embed="rId8" cstate="print"/>
          <a:srcRect l="11534" t="27682" r="19608" b="30758"/>
          <a:stretch>
            <a:fillRect/>
          </a:stretch>
        </p:blipFill>
        <p:spPr bwMode="auto">
          <a:xfrm>
            <a:off x="5119437" y="4846152"/>
            <a:ext cx="2590800" cy="1173648"/>
          </a:xfrm>
          <a:prstGeom prst="rect">
            <a:avLst/>
          </a:prstGeom>
          <a:noFill/>
          <a:ln w="9525">
            <a:noFill/>
            <a:miter lim="800000"/>
            <a:headEnd/>
            <a:tailEnd/>
          </a:ln>
          <a:effectLst>
            <a:glow rad="139700">
              <a:schemeClr val="accent4">
                <a:satMod val="175000"/>
                <a:alpha val="40000"/>
              </a:schemeClr>
            </a:glow>
            <a:outerShdw dist="35921" dir="2700000" algn="ctr" rotWithShape="0">
              <a:srgbClr val="808080"/>
            </a:outerShdw>
          </a:effectLst>
        </p:spPr>
      </p:pic>
      <p:sp>
        <p:nvSpPr>
          <p:cNvPr id="3" name="Slide Number Placeholder 2"/>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27</a:t>
            </a:fld>
            <a:endParaRPr lang="es-ES_tradnl" altLang="en-US" dirty="0"/>
          </a:p>
        </p:txBody>
      </p:sp>
    </p:spTree>
    <p:extLst>
      <p:ext uri="{BB962C8B-B14F-4D97-AF65-F5344CB8AC3E}">
        <p14:creationId xmlns:p14="http://schemas.microsoft.com/office/powerpoint/2010/main" val="1596912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tempbot.png"/>
          <p:cNvPicPr>
            <a:picLocks noChangeAspect="1"/>
          </p:cNvPicPr>
          <p:nvPr/>
        </p:nvPicPr>
        <p:blipFill>
          <a:blip r:embed="rId2" cstate="print"/>
          <a:stretch>
            <a:fillRect/>
          </a:stretch>
        </p:blipFill>
        <p:spPr>
          <a:xfrm>
            <a:off x="5996228" y="2209800"/>
            <a:ext cx="2919172" cy="3575085"/>
          </a:xfrm>
          <a:prstGeom prst="rect">
            <a:avLst/>
          </a:prstGeom>
        </p:spPr>
      </p:pic>
      <p:pic>
        <p:nvPicPr>
          <p:cNvPr id="21" name="Picture 20" descr="tempmiddle.png"/>
          <p:cNvPicPr>
            <a:picLocks noChangeAspect="1"/>
          </p:cNvPicPr>
          <p:nvPr/>
        </p:nvPicPr>
        <p:blipFill>
          <a:blip r:embed="rId3" cstate="print"/>
          <a:stretch>
            <a:fillRect/>
          </a:stretch>
        </p:blipFill>
        <p:spPr>
          <a:xfrm>
            <a:off x="3200400" y="2209800"/>
            <a:ext cx="2895600" cy="3694869"/>
          </a:xfrm>
          <a:prstGeom prst="rect">
            <a:avLst/>
          </a:prstGeom>
        </p:spPr>
      </p:pic>
      <p:pic>
        <p:nvPicPr>
          <p:cNvPr id="20" name="Picture 19" descr="TOPsensor.png"/>
          <p:cNvPicPr>
            <a:picLocks noChangeAspect="1"/>
          </p:cNvPicPr>
          <p:nvPr/>
        </p:nvPicPr>
        <p:blipFill>
          <a:blip r:embed="rId4" cstate="print"/>
          <a:stretch>
            <a:fillRect/>
          </a:stretch>
        </p:blipFill>
        <p:spPr>
          <a:xfrm>
            <a:off x="381000" y="2209800"/>
            <a:ext cx="2819400" cy="3597636"/>
          </a:xfrm>
          <a:prstGeom prst="rect">
            <a:avLst/>
          </a:prstGeom>
        </p:spPr>
      </p:pic>
      <p:sp>
        <p:nvSpPr>
          <p:cNvPr id="2" name="1 Título"/>
          <p:cNvSpPr>
            <a:spLocks noGrp="1"/>
          </p:cNvSpPr>
          <p:nvPr>
            <p:ph type="title"/>
          </p:nvPr>
        </p:nvSpPr>
        <p:spPr>
          <a:xfrm>
            <a:off x="0" y="0"/>
            <a:ext cx="8763000" cy="1752600"/>
          </a:xfrm>
        </p:spPr>
        <p:txBody>
          <a:bodyPr/>
          <a:lstStyle/>
          <a:p>
            <a:r>
              <a:rPr lang="en-US" sz="3200" dirty="0" smtClean="0"/>
              <a:t>Thermal calibrations &amp;</a:t>
            </a:r>
            <a:br>
              <a:rPr lang="en-US" sz="3200" dirty="0" smtClean="0"/>
            </a:br>
            <a:r>
              <a:rPr lang="en-US" sz="3200" dirty="0" smtClean="0"/>
              <a:t> temperature compensation</a:t>
            </a:r>
            <a:r>
              <a:rPr lang="en-US" dirty="0" smtClean="0"/>
              <a:t/>
            </a:r>
            <a:br>
              <a:rPr lang="en-US" dirty="0" smtClean="0"/>
            </a:br>
            <a:endParaRPr lang="en-US" dirty="0"/>
          </a:p>
        </p:txBody>
      </p:sp>
      <p:sp>
        <p:nvSpPr>
          <p:cNvPr id="4" name="3 Marcador de número de diapositiva"/>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28</a:t>
            </a:fld>
            <a:endParaRPr lang="es-ES_tradnl" altLang="en-US" dirty="0"/>
          </a:p>
        </p:txBody>
      </p:sp>
      <p:sp>
        <p:nvSpPr>
          <p:cNvPr id="5" name="4 Marcador de pie de página"/>
          <p:cNvSpPr>
            <a:spLocks noGrp="1"/>
          </p:cNvSpPr>
          <p:nvPr>
            <p:ph type="ftr" sz="quarter" idx="11"/>
          </p:nvPr>
        </p:nvSpPr>
        <p:spPr>
          <a:xfrm>
            <a:off x="2590800" y="6400800"/>
            <a:ext cx="6172200" cy="457200"/>
          </a:xfrm>
        </p:spPr>
        <p:txBody>
          <a:bodyPr/>
          <a:lstStyle/>
          <a:p>
            <a:pPr>
              <a:defRPr/>
            </a:pPr>
            <a:r>
              <a:rPr lang="en-GB" altLang="en-US" smtClean="0"/>
              <a:t>D.Moya, Forum on Tracking Detector Mechanics , Oxford June 19th  2013  </a:t>
            </a:r>
            <a:endParaRPr lang="es-ES_tradnl" altLang="en-US" dirty="0"/>
          </a:p>
        </p:txBody>
      </p:sp>
      <p:sp>
        <p:nvSpPr>
          <p:cNvPr id="9" name="2 Marcador de contenido"/>
          <p:cNvSpPr>
            <a:spLocks noGrp="1"/>
          </p:cNvSpPr>
          <p:nvPr>
            <p:ph idx="1"/>
          </p:nvPr>
        </p:nvSpPr>
        <p:spPr>
          <a:xfrm>
            <a:off x="129134" y="969377"/>
            <a:ext cx="9091066" cy="1773823"/>
          </a:xfrm>
        </p:spPr>
        <p:txBody>
          <a:bodyPr/>
          <a:lstStyle/>
          <a:p>
            <a:r>
              <a:rPr lang="en-US" sz="2400" dirty="0" smtClean="0"/>
              <a:t>Calibration using a SIKA thermocouples calibrator. </a:t>
            </a:r>
          </a:p>
          <a:p>
            <a:r>
              <a:rPr lang="en-US" sz="2400" dirty="0" smtClean="0"/>
              <a:t>The sensitivity of three sensors was constant and near the same (difference&lt;0.6%)</a:t>
            </a:r>
            <a:endParaRPr lang="en-US" sz="2400" dirty="0"/>
          </a:p>
        </p:txBody>
      </p:sp>
      <p:sp>
        <p:nvSpPr>
          <p:cNvPr id="10" name="9 CuadroTexto"/>
          <p:cNvSpPr txBox="1"/>
          <p:nvPr/>
        </p:nvSpPr>
        <p:spPr>
          <a:xfrm>
            <a:off x="4648200" y="1828800"/>
            <a:ext cx="4267200" cy="338554"/>
          </a:xfrm>
          <a:prstGeom prst="rect">
            <a:avLst/>
          </a:prstGeom>
          <a:noFill/>
        </p:spPr>
        <p:txBody>
          <a:bodyPr wrap="square" rtlCol="0">
            <a:spAutoFit/>
          </a:bodyPr>
          <a:lstStyle/>
          <a:p>
            <a:r>
              <a:rPr lang="en-US" dirty="0" smtClean="0">
                <a:solidFill>
                  <a:srgbClr val="FF0000"/>
                </a:solidFill>
              </a:rPr>
              <a:t>Maximum</a:t>
            </a:r>
            <a:r>
              <a:rPr lang="es-ES_tradnl" dirty="0" smtClean="0">
                <a:solidFill>
                  <a:srgbClr val="FF0000"/>
                </a:solidFill>
              </a:rPr>
              <a:t> </a:t>
            </a:r>
            <a:r>
              <a:rPr lang="es-ES_tradnl" dirty="0" err="1" smtClean="0">
                <a:solidFill>
                  <a:srgbClr val="FF0000"/>
                </a:solidFill>
              </a:rPr>
              <a:t>deviation</a:t>
            </a:r>
            <a:r>
              <a:rPr lang="es-ES_tradnl" dirty="0" smtClean="0">
                <a:solidFill>
                  <a:srgbClr val="FF0000"/>
                </a:solidFill>
              </a:rPr>
              <a:t> &lt; 3 pm (0.3 </a:t>
            </a:r>
            <a:r>
              <a:rPr lang="es-ES_tradnl" dirty="0" err="1" smtClean="0">
                <a:solidFill>
                  <a:srgbClr val="FF0000"/>
                </a:solidFill>
              </a:rPr>
              <a:t>ºC</a:t>
            </a:r>
            <a:r>
              <a:rPr lang="es-ES_tradnl" dirty="0" smtClean="0">
                <a:solidFill>
                  <a:srgbClr val="FF0000"/>
                </a:solidFill>
              </a:rPr>
              <a:t>)</a:t>
            </a:r>
            <a:endParaRPr lang="en-US" dirty="0">
              <a:solidFill>
                <a:srgbClr val="FF0000"/>
              </a:solidFill>
            </a:endParaRPr>
          </a:p>
        </p:txBody>
      </p:sp>
      <p:sp>
        <p:nvSpPr>
          <p:cNvPr id="14" name="TextBox 13"/>
          <p:cNvSpPr txBox="1"/>
          <p:nvPr/>
        </p:nvSpPr>
        <p:spPr>
          <a:xfrm>
            <a:off x="1524000" y="4800600"/>
            <a:ext cx="1447800" cy="344710"/>
          </a:xfrm>
          <a:prstGeom prst="rect">
            <a:avLst/>
          </a:prstGeom>
          <a:noFill/>
        </p:spPr>
        <p:txBody>
          <a:bodyPr wrap="square" rtlCol="0">
            <a:spAutoFit/>
          </a:bodyPr>
          <a:lstStyle/>
          <a:p>
            <a:r>
              <a:rPr lang="es-ES" dirty="0" smtClean="0">
                <a:solidFill>
                  <a:srgbClr val="FF0000"/>
                </a:solidFill>
              </a:rPr>
              <a:t>Error X 10</a:t>
            </a:r>
            <a:endParaRPr lang="es-ES" dirty="0">
              <a:solidFill>
                <a:srgbClr val="FF0000"/>
              </a:solidFill>
            </a:endParaRPr>
          </a:p>
        </p:txBody>
      </p:sp>
      <p:sp>
        <p:nvSpPr>
          <p:cNvPr id="15" name="TextBox 14"/>
          <p:cNvSpPr txBox="1"/>
          <p:nvPr/>
        </p:nvSpPr>
        <p:spPr>
          <a:xfrm>
            <a:off x="4038600" y="5105400"/>
            <a:ext cx="1447800" cy="344710"/>
          </a:xfrm>
          <a:prstGeom prst="rect">
            <a:avLst/>
          </a:prstGeom>
          <a:noFill/>
        </p:spPr>
        <p:txBody>
          <a:bodyPr wrap="square" rtlCol="0">
            <a:spAutoFit/>
          </a:bodyPr>
          <a:lstStyle/>
          <a:p>
            <a:r>
              <a:rPr lang="es-ES" dirty="0" smtClean="0">
                <a:solidFill>
                  <a:srgbClr val="FF0000"/>
                </a:solidFill>
              </a:rPr>
              <a:t>Error X 10</a:t>
            </a:r>
            <a:endParaRPr lang="es-ES" dirty="0">
              <a:solidFill>
                <a:srgbClr val="FF0000"/>
              </a:solidFill>
            </a:endParaRPr>
          </a:p>
        </p:txBody>
      </p:sp>
      <p:sp>
        <p:nvSpPr>
          <p:cNvPr id="16" name="TextBox 15"/>
          <p:cNvSpPr txBox="1"/>
          <p:nvPr/>
        </p:nvSpPr>
        <p:spPr>
          <a:xfrm>
            <a:off x="7315200" y="4648200"/>
            <a:ext cx="1447800" cy="344710"/>
          </a:xfrm>
          <a:prstGeom prst="rect">
            <a:avLst/>
          </a:prstGeom>
          <a:noFill/>
        </p:spPr>
        <p:txBody>
          <a:bodyPr wrap="square" rtlCol="0">
            <a:spAutoFit/>
          </a:bodyPr>
          <a:lstStyle/>
          <a:p>
            <a:r>
              <a:rPr lang="es-ES" dirty="0" smtClean="0">
                <a:solidFill>
                  <a:srgbClr val="FF0000"/>
                </a:solidFill>
              </a:rPr>
              <a:t>Error X 10</a:t>
            </a:r>
            <a:endParaRPr lang="es-ES" dirty="0">
              <a:solidFill>
                <a:srgbClr val="FF0000"/>
              </a:solidFill>
            </a:endParaRPr>
          </a:p>
        </p:txBody>
      </p:sp>
      <p:sp>
        <p:nvSpPr>
          <p:cNvPr id="18" name="2 Marcador de contenido"/>
          <p:cNvSpPr txBox="1">
            <a:spLocks/>
          </p:cNvSpPr>
          <p:nvPr/>
        </p:nvSpPr>
        <p:spPr bwMode="auto">
          <a:xfrm>
            <a:off x="304800" y="5769977"/>
            <a:ext cx="8458200" cy="7070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0E3E58"/>
              </a:buClr>
              <a:buSzPct val="65000"/>
              <a:buFont typeface="Calibri" pitchFamily="34" charset="0"/>
              <a:buChar char="—"/>
              <a:tabLst/>
              <a:defRPr/>
            </a:pPr>
            <a:r>
              <a:rPr lang="en-US" sz="3200" i="0" kern="0" dirty="0" smtClean="0">
                <a:solidFill>
                  <a:srgbClr val="0E3E58"/>
                </a:solidFill>
              </a:rPr>
              <a:t>Trivial approach to temperature compensation</a:t>
            </a:r>
            <a:endParaRPr kumimoji="0" lang="en-US" sz="3200" b="0" i="0" u="none" strike="noStrike" kern="0" cap="none" spc="0" normalizeH="0" baseline="0" noProof="0" dirty="0">
              <a:ln>
                <a:noFill/>
              </a:ln>
              <a:solidFill>
                <a:srgbClr val="0E3E58"/>
              </a:solidFill>
              <a:effectLst/>
              <a:uLnTx/>
              <a:uFillTx/>
            </a:endParaRPr>
          </a:p>
        </p:txBody>
      </p:sp>
    </p:spTree>
    <p:extLst>
      <p:ext uri="{BB962C8B-B14F-4D97-AF65-F5344CB8AC3E}">
        <p14:creationId xmlns:p14="http://schemas.microsoft.com/office/powerpoint/2010/main" val="39921681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Displacement Calibration</a:t>
            </a:r>
            <a:endParaRPr lang="en-US" dirty="0"/>
          </a:p>
        </p:txBody>
      </p:sp>
      <p:sp>
        <p:nvSpPr>
          <p:cNvPr id="4" name="3 Marcador de número de diapositiva"/>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29</a:t>
            </a:fld>
            <a:endParaRPr lang="es-ES_tradnl" altLang="en-US" dirty="0"/>
          </a:p>
        </p:txBody>
      </p:sp>
      <p:sp>
        <p:nvSpPr>
          <p:cNvPr id="5" name="4 Marcador de pie de página"/>
          <p:cNvSpPr>
            <a:spLocks noGrp="1"/>
          </p:cNvSpPr>
          <p:nvPr>
            <p:ph type="ftr" sz="quarter" idx="11"/>
          </p:nvPr>
        </p:nvSpPr>
        <p:spPr/>
        <p:txBody>
          <a:bodyPr/>
          <a:lstStyle/>
          <a:p>
            <a:pPr>
              <a:defRPr/>
            </a:pPr>
            <a:r>
              <a:rPr lang="en-GB" altLang="en-US" smtClean="0"/>
              <a:t>D.Moya, Forum on Tracking Detector Mechanics , Oxford June 19th  2013  </a:t>
            </a:r>
            <a:endParaRPr lang="es-ES_tradnl" altLang="en-US" dirty="0"/>
          </a:p>
        </p:txBody>
      </p:sp>
      <p:grpSp>
        <p:nvGrpSpPr>
          <p:cNvPr id="7" name="Group 60"/>
          <p:cNvGrpSpPr/>
          <p:nvPr/>
        </p:nvGrpSpPr>
        <p:grpSpPr>
          <a:xfrm>
            <a:off x="5365825" y="2711215"/>
            <a:ext cx="3168575" cy="2775185"/>
            <a:chOff x="4743449" y="2133600"/>
            <a:chExt cx="4379173" cy="3886165"/>
          </a:xfrm>
        </p:grpSpPr>
        <p:pic>
          <p:nvPicPr>
            <p:cNvPr id="8" name="Picture 49" descr="sistemacal1_1.png"/>
            <p:cNvPicPr>
              <a:picLocks noChangeAspect="1"/>
            </p:cNvPicPr>
            <p:nvPr/>
          </p:nvPicPr>
          <p:blipFill>
            <a:blip r:embed="rId2" cstate="print"/>
            <a:srcRect r="484"/>
            <a:stretch>
              <a:fillRect/>
            </a:stretch>
          </p:blipFill>
          <p:spPr>
            <a:xfrm>
              <a:off x="4876800" y="2819400"/>
              <a:ext cx="4245822" cy="3200365"/>
            </a:xfrm>
            <a:prstGeom prst="rect">
              <a:avLst/>
            </a:prstGeom>
          </p:spPr>
        </p:pic>
        <p:sp>
          <p:nvSpPr>
            <p:cNvPr id="10" name="TextBox 14"/>
            <p:cNvSpPr txBox="1"/>
            <p:nvPr/>
          </p:nvSpPr>
          <p:spPr>
            <a:xfrm>
              <a:off x="6172200" y="2133600"/>
              <a:ext cx="1828800" cy="400110"/>
            </a:xfrm>
            <a:prstGeom prst="rect">
              <a:avLst/>
            </a:prstGeom>
            <a:noFill/>
          </p:spPr>
          <p:txBody>
            <a:bodyPr wrap="square" rtlCol="0">
              <a:spAutoFit/>
            </a:bodyPr>
            <a:lstStyle/>
            <a:p>
              <a:r>
                <a:rPr lang="es-ES" dirty="0" err="1" smtClean="0">
                  <a:solidFill>
                    <a:schemeClr val="tx1">
                      <a:lumMod val="95000"/>
                      <a:lumOff val="5000"/>
                    </a:schemeClr>
                  </a:solidFill>
                </a:rPr>
                <a:t>Contact</a:t>
              </a:r>
              <a:r>
                <a:rPr lang="es-ES" dirty="0" smtClean="0">
                  <a:solidFill>
                    <a:schemeClr val="tx1">
                      <a:lumMod val="95000"/>
                      <a:lumOff val="5000"/>
                    </a:schemeClr>
                  </a:solidFill>
                </a:rPr>
                <a:t> </a:t>
              </a:r>
              <a:r>
                <a:rPr lang="es-ES" dirty="0" err="1" smtClean="0">
                  <a:solidFill>
                    <a:schemeClr val="tx1">
                      <a:lumMod val="95000"/>
                      <a:lumOff val="5000"/>
                    </a:schemeClr>
                  </a:solidFill>
                </a:rPr>
                <a:t>ball</a:t>
              </a:r>
              <a:endParaRPr lang="es-ES" dirty="0">
                <a:solidFill>
                  <a:schemeClr val="tx1">
                    <a:lumMod val="95000"/>
                    <a:lumOff val="5000"/>
                  </a:schemeClr>
                </a:solidFill>
              </a:endParaRPr>
            </a:p>
          </p:txBody>
        </p:sp>
        <p:sp>
          <p:nvSpPr>
            <p:cNvPr id="11" name="TextBox 15"/>
            <p:cNvSpPr txBox="1"/>
            <p:nvPr/>
          </p:nvSpPr>
          <p:spPr>
            <a:xfrm>
              <a:off x="4876800" y="5105399"/>
              <a:ext cx="2209800" cy="905074"/>
            </a:xfrm>
            <a:prstGeom prst="rect">
              <a:avLst/>
            </a:prstGeom>
            <a:noFill/>
          </p:spPr>
          <p:txBody>
            <a:bodyPr wrap="square" rtlCol="0">
              <a:spAutoFit/>
            </a:bodyPr>
            <a:lstStyle/>
            <a:p>
              <a:r>
                <a:rPr lang="es-ES" dirty="0" err="1" smtClean="0">
                  <a:solidFill>
                    <a:schemeClr val="tx1">
                      <a:lumMod val="95000"/>
                      <a:lumOff val="5000"/>
                    </a:schemeClr>
                  </a:solidFill>
                </a:rPr>
                <a:t>Contact</a:t>
              </a:r>
              <a:r>
                <a:rPr lang="es-ES" dirty="0" smtClean="0">
                  <a:solidFill>
                    <a:schemeClr val="tx1">
                      <a:lumMod val="95000"/>
                      <a:lumOff val="5000"/>
                    </a:schemeClr>
                  </a:solidFill>
                </a:rPr>
                <a:t> </a:t>
              </a:r>
            </a:p>
            <a:p>
              <a:r>
                <a:rPr lang="es-ES" dirty="0" err="1" smtClean="0">
                  <a:solidFill>
                    <a:schemeClr val="tx1">
                      <a:lumMod val="95000"/>
                      <a:lumOff val="5000"/>
                    </a:schemeClr>
                  </a:solidFill>
                </a:rPr>
                <a:t>surface</a:t>
              </a:r>
              <a:endParaRPr lang="es-ES" dirty="0">
                <a:solidFill>
                  <a:schemeClr val="tx1">
                    <a:lumMod val="95000"/>
                    <a:lumOff val="5000"/>
                  </a:schemeClr>
                </a:solidFill>
              </a:endParaRPr>
            </a:p>
          </p:txBody>
        </p:sp>
        <p:sp>
          <p:nvSpPr>
            <p:cNvPr id="12" name="TextBox 17"/>
            <p:cNvSpPr txBox="1"/>
            <p:nvPr/>
          </p:nvSpPr>
          <p:spPr>
            <a:xfrm>
              <a:off x="4743449" y="3821517"/>
              <a:ext cx="2476500" cy="818876"/>
            </a:xfrm>
            <a:prstGeom prst="rect">
              <a:avLst/>
            </a:prstGeom>
            <a:noFill/>
          </p:spPr>
          <p:txBody>
            <a:bodyPr wrap="square" rtlCol="0">
              <a:spAutoFit/>
            </a:bodyPr>
            <a:lstStyle/>
            <a:p>
              <a:r>
                <a:rPr lang="es-ES" dirty="0" err="1" smtClean="0">
                  <a:solidFill>
                    <a:schemeClr val="tx1">
                      <a:lumMod val="95000"/>
                      <a:lumOff val="5000"/>
                    </a:schemeClr>
                  </a:solidFill>
                </a:rPr>
                <a:t>Micrometric</a:t>
              </a:r>
              <a:r>
                <a:rPr lang="es-ES" dirty="0" smtClean="0">
                  <a:solidFill>
                    <a:schemeClr val="tx1">
                      <a:lumMod val="95000"/>
                      <a:lumOff val="5000"/>
                    </a:schemeClr>
                  </a:solidFill>
                </a:rPr>
                <a:t> </a:t>
              </a:r>
              <a:r>
                <a:rPr lang="es-ES" dirty="0" err="1" smtClean="0">
                  <a:solidFill>
                    <a:schemeClr val="tx1">
                      <a:lumMod val="95000"/>
                      <a:lumOff val="5000"/>
                    </a:schemeClr>
                  </a:solidFill>
                </a:rPr>
                <a:t>stage</a:t>
              </a:r>
              <a:endParaRPr lang="es-ES" dirty="0" smtClean="0">
                <a:solidFill>
                  <a:schemeClr val="tx1">
                    <a:lumMod val="95000"/>
                    <a:lumOff val="5000"/>
                  </a:schemeClr>
                </a:solidFill>
              </a:endParaRPr>
            </a:p>
          </p:txBody>
        </p:sp>
        <p:sp>
          <p:nvSpPr>
            <p:cNvPr id="13" name="TextBox 18"/>
            <p:cNvSpPr txBox="1"/>
            <p:nvPr/>
          </p:nvSpPr>
          <p:spPr>
            <a:xfrm>
              <a:off x="7086600" y="5562600"/>
              <a:ext cx="1828800" cy="400110"/>
            </a:xfrm>
            <a:prstGeom prst="rect">
              <a:avLst/>
            </a:prstGeom>
            <a:noFill/>
          </p:spPr>
          <p:txBody>
            <a:bodyPr wrap="square" rtlCol="0">
              <a:spAutoFit/>
            </a:bodyPr>
            <a:lstStyle/>
            <a:p>
              <a:r>
                <a:rPr lang="es-ES" dirty="0" smtClean="0">
                  <a:solidFill>
                    <a:schemeClr val="tx1"/>
                  </a:solidFill>
                </a:rPr>
                <a:t>L-</a:t>
              </a:r>
              <a:r>
                <a:rPr lang="es-ES" dirty="0" err="1" smtClean="0">
                  <a:solidFill>
                    <a:schemeClr val="tx1"/>
                  </a:solidFill>
                </a:rPr>
                <a:t>shape</a:t>
              </a:r>
              <a:endParaRPr lang="es-ES" dirty="0">
                <a:solidFill>
                  <a:schemeClr val="tx1"/>
                </a:solidFill>
              </a:endParaRPr>
            </a:p>
          </p:txBody>
        </p:sp>
        <p:cxnSp>
          <p:nvCxnSpPr>
            <p:cNvPr id="14" name="Straight Arrow Connector 36"/>
            <p:cNvCxnSpPr/>
            <p:nvPr/>
          </p:nvCxnSpPr>
          <p:spPr bwMode="auto">
            <a:xfrm flipH="1" flipV="1">
              <a:off x="7239000" y="4419600"/>
              <a:ext cx="381000" cy="1219200"/>
            </a:xfrm>
            <a:prstGeom prst="straightConnector1">
              <a:avLst/>
            </a:prstGeom>
            <a:noFill/>
            <a:ln w="25400" cap="flat" cmpd="sng" algn="ctr">
              <a:solidFill>
                <a:schemeClr val="tx1"/>
              </a:solidFill>
              <a:prstDash val="solid"/>
              <a:round/>
              <a:headEnd type="none" w="med" len="med"/>
              <a:tailEnd type="arrow"/>
            </a:ln>
            <a:effectLst/>
          </p:spPr>
        </p:cxnSp>
        <p:cxnSp>
          <p:nvCxnSpPr>
            <p:cNvPr id="16" name="Straight Arrow Connector 38"/>
            <p:cNvCxnSpPr/>
            <p:nvPr/>
          </p:nvCxnSpPr>
          <p:spPr bwMode="auto">
            <a:xfrm flipH="1">
              <a:off x="6934200" y="2362200"/>
              <a:ext cx="76200" cy="1524000"/>
            </a:xfrm>
            <a:prstGeom prst="straightConnector1">
              <a:avLst/>
            </a:prstGeom>
            <a:noFill/>
            <a:ln w="25400" cap="flat" cmpd="sng" algn="ctr">
              <a:solidFill>
                <a:schemeClr val="tx1"/>
              </a:solidFill>
              <a:prstDash val="solid"/>
              <a:round/>
              <a:headEnd type="none" w="med" len="med"/>
              <a:tailEnd type="arrow"/>
            </a:ln>
            <a:effectLst/>
          </p:spPr>
        </p:cxnSp>
        <p:cxnSp>
          <p:nvCxnSpPr>
            <p:cNvPr id="17" name="Straight Arrow Connector 40"/>
            <p:cNvCxnSpPr/>
            <p:nvPr/>
          </p:nvCxnSpPr>
          <p:spPr bwMode="auto">
            <a:xfrm flipH="1">
              <a:off x="5334000" y="4419600"/>
              <a:ext cx="533400" cy="1371600"/>
            </a:xfrm>
            <a:prstGeom prst="straightConnector1">
              <a:avLst/>
            </a:prstGeom>
            <a:noFill/>
            <a:ln w="25400" cap="flat" cmpd="sng" algn="ctr">
              <a:solidFill>
                <a:schemeClr val="tx1"/>
              </a:solidFill>
              <a:prstDash val="solid"/>
              <a:round/>
              <a:headEnd type="none" w="med" len="med"/>
              <a:tailEnd type="arrow"/>
            </a:ln>
            <a:effectLst/>
          </p:spPr>
        </p:cxnSp>
        <p:cxnSp>
          <p:nvCxnSpPr>
            <p:cNvPr id="18" name="Straight Arrow Connector 41"/>
            <p:cNvCxnSpPr/>
            <p:nvPr/>
          </p:nvCxnSpPr>
          <p:spPr bwMode="auto">
            <a:xfrm flipV="1">
              <a:off x="6629400" y="4343400"/>
              <a:ext cx="228600" cy="762000"/>
            </a:xfrm>
            <a:prstGeom prst="straightConnector1">
              <a:avLst/>
            </a:prstGeom>
            <a:noFill/>
            <a:ln w="25400" cap="flat" cmpd="sng" algn="ctr">
              <a:solidFill>
                <a:schemeClr val="tx1"/>
              </a:solidFill>
              <a:prstDash val="solid"/>
              <a:round/>
              <a:headEnd type="none" w="med" len="med"/>
              <a:tailEnd type="arrow"/>
            </a:ln>
            <a:effectLst/>
          </p:spPr>
        </p:cxnSp>
      </p:grpSp>
      <p:pic>
        <p:nvPicPr>
          <p:cNvPr id="5122"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2307904"/>
            <a:ext cx="4608975" cy="3962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4" name="43 Conector recto de flecha"/>
          <p:cNvCxnSpPr>
            <a:endCxn id="8" idx="1"/>
          </p:cNvCxnSpPr>
          <p:nvPr/>
        </p:nvCxnSpPr>
        <p:spPr bwMode="auto">
          <a:xfrm flipV="1">
            <a:off x="2961029" y="4343679"/>
            <a:ext cx="2501283" cy="217678"/>
          </a:xfrm>
          <a:prstGeom prst="straightConnector1">
            <a:avLst/>
          </a:prstGeom>
          <a:noFill/>
          <a:ln w="47625" cap="flat" cmpd="sng" algn="ctr">
            <a:solidFill>
              <a:srgbClr val="2A1BEB"/>
            </a:solidFill>
            <a:prstDash val="solid"/>
            <a:round/>
            <a:headEnd type="none" w="med" len="med"/>
            <a:tailEnd type="arrow"/>
          </a:ln>
          <a:effectLst/>
        </p:spPr>
      </p:cxnSp>
      <p:sp>
        <p:nvSpPr>
          <p:cNvPr id="49" name="2 Marcador de contenido"/>
          <p:cNvSpPr txBox="1">
            <a:spLocks/>
          </p:cNvSpPr>
          <p:nvPr/>
        </p:nvSpPr>
        <p:spPr bwMode="auto">
          <a:xfrm>
            <a:off x="129134" y="969377"/>
            <a:ext cx="9091066" cy="17738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Calibri" pitchFamily="34" charset="0"/>
              <a:buChar char="—"/>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Calibri" pitchFamily="34" charset="0"/>
              <a:buChar char="_"/>
              <a:defRPr sz="2600" baseline="0">
                <a:solidFill>
                  <a:srgbClr val="AFAFFF"/>
                </a:solidFill>
                <a:latin typeface="Calibri" pitchFamily="34" charset="0"/>
              </a:defRPr>
            </a:lvl2pPr>
            <a:lvl3pPr marL="671512" indent="0" algn="l" rtl="0" eaLnBrk="0" fontAlgn="base" hangingPunct="0">
              <a:spcBef>
                <a:spcPct val="20000"/>
              </a:spcBef>
              <a:spcAft>
                <a:spcPct val="0"/>
              </a:spcAft>
              <a:buClr>
                <a:srgbClr val="2A1BEB"/>
              </a:buClr>
              <a:buSzPct val="65000"/>
              <a:buFont typeface="Wingdings" pitchFamily="2" charset="2"/>
              <a:buNone/>
              <a:defRPr sz="2200">
                <a:solidFill>
                  <a:srgbClr val="2A1BEB"/>
                </a:solidFill>
                <a:latin typeface="Calibri" pitchFamily="34" charset="0"/>
              </a:defRPr>
            </a:lvl3pPr>
            <a:lvl4pPr marL="1366837" indent="-342900" algn="l" rtl="0" eaLnBrk="0" fontAlgn="base" hangingPunct="0">
              <a:spcBef>
                <a:spcPct val="20000"/>
              </a:spcBef>
              <a:spcAft>
                <a:spcPct val="0"/>
              </a:spcAft>
              <a:buClr>
                <a:schemeClr val="tx1"/>
              </a:buClr>
              <a:buSzPct val="70000"/>
              <a:buFont typeface="Wingdings" pitchFamily="2" charset="2"/>
              <a:buChar char="Ø"/>
              <a:defRPr sz="2000" baseline="0">
                <a:solidFill>
                  <a:srgbClr val="2A1BEB"/>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2400" i="0" kern="0" dirty="0" smtClean="0"/>
              <a:t>Displacement measured with Michelson interferometer for high precision calibration (tenth of a micron)</a:t>
            </a:r>
          </a:p>
          <a:p>
            <a:pPr>
              <a:lnSpc>
                <a:spcPct val="100000"/>
              </a:lnSpc>
            </a:pPr>
            <a:r>
              <a:rPr lang="en-US" sz="2400" i="0" kern="0" dirty="0" smtClean="0"/>
              <a:t>Readout of L-shape compared with true position (interferometer)</a:t>
            </a:r>
            <a:endParaRPr lang="en-US" sz="2400" i="0" kern="0" dirty="0"/>
          </a:p>
        </p:txBody>
      </p:sp>
    </p:spTree>
    <p:extLst>
      <p:ext uri="{BB962C8B-B14F-4D97-AF65-F5344CB8AC3E}">
        <p14:creationId xmlns:p14="http://schemas.microsoft.com/office/powerpoint/2010/main" val="3744823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0"/>
            <a:ext cx="8915400" cy="1139825"/>
          </a:xfrm>
        </p:spPr>
        <p:txBody>
          <a:bodyPr/>
          <a:lstStyle/>
          <a:p>
            <a:r>
              <a:rPr lang="en-US" noProof="0" dirty="0"/>
              <a:t>FOS for environmental and structural </a:t>
            </a:r>
            <a:r>
              <a:rPr lang="en-US" noProof="0" dirty="0" smtClean="0"/>
              <a:t>monitoring industry driven technology</a:t>
            </a:r>
            <a:br>
              <a:rPr lang="en-US" noProof="0" dirty="0" smtClean="0"/>
            </a:br>
            <a:endParaRPr lang="en-US" noProof="0" dirty="0"/>
          </a:p>
        </p:txBody>
      </p:sp>
      <p:sp>
        <p:nvSpPr>
          <p:cNvPr id="3" name="2 Marcador de contenido"/>
          <p:cNvSpPr>
            <a:spLocks noGrp="1"/>
          </p:cNvSpPr>
          <p:nvPr>
            <p:ph idx="1"/>
          </p:nvPr>
        </p:nvSpPr>
        <p:spPr/>
        <p:txBody>
          <a:bodyPr/>
          <a:lstStyle/>
          <a:p>
            <a:endParaRPr lang="en-US"/>
          </a:p>
        </p:txBody>
      </p:sp>
      <p:sp>
        <p:nvSpPr>
          <p:cNvPr id="5" name="4 Marcador de pie de página"/>
          <p:cNvSpPr>
            <a:spLocks noGrp="1"/>
          </p:cNvSpPr>
          <p:nvPr>
            <p:ph type="ftr" sz="quarter" idx="11"/>
          </p:nvPr>
        </p:nvSpPr>
        <p:spPr/>
        <p:txBody>
          <a:bodyPr/>
          <a:lstStyle/>
          <a:p>
            <a:pPr>
              <a:defRPr/>
            </a:pPr>
            <a:r>
              <a:rPr lang="en-US" altLang="en-US" dirty="0" err="1" smtClean="0"/>
              <a:t>D.Moya</a:t>
            </a:r>
            <a:r>
              <a:rPr lang="en-US" altLang="en-US" dirty="0" smtClean="0"/>
              <a:t>, Forum on Tracking Detector Mechanics , Oxford June 19th  2013  </a:t>
            </a:r>
            <a:endParaRPr lang="es-ES_tradnl" altLang="en-US"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533525"/>
            <a:ext cx="7891772" cy="463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a:t>
            </a:fld>
            <a:endParaRPr lang="es-ES_tradnl" altLang="en-US" dirty="0"/>
          </a:p>
        </p:txBody>
      </p:sp>
    </p:spTree>
    <p:extLst>
      <p:ext uri="{BB962C8B-B14F-4D97-AF65-F5344CB8AC3E}">
        <p14:creationId xmlns:p14="http://schemas.microsoft.com/office/powerpoint/2010/main" val="8033115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400" dirty="0" smtClean="0"/>
              <a:t>L-shape Output Stability </a:t>
            </a:r>
            <a:endParaRPr lang="en-US" sz="4400" dirty="0"/>
          </a:p>
        </p:txBody>
      </p:sp>
      <p:sp>
        <p:nvSpPr>
          <p:cNvPr id="3" name="2 Marcador de contenido"/>
          <p:cNvSpPr>
            <a:spLocks noGrp="1"/>
          </p:cNvSpPr>
          <p:nvPr>
            <p:ph idx="1"/>
          </p:nvPr>
        </p:nvSpPr>
        <p:spPr>
          <a:xfrm>
            <a:off x="381000" y="1143000"/>
            <a:ext cx="8458200" cy="1600200"/>
          </a:xfrm>
        </p:spPr>
        <p:txBody>
          <a:bodyPr/>
          <a:lstStyle/>
          <a:p>
            <a:r>
              <a:rPr lang="en-US" dirty="0" smtClean="0"/>
              <a:t>Short term studies (temperature constant ± 0.1° )</a:t>
            </a:r>
          </a:p>
          <a:p>
            <a:r>
              <a:rPr lang="en-US" dirty="0" smtClean="0"/>
              <a:t>Continuous readout of the sensor output.</a:t>
            </a:r>
          </a:p>
          <a:p>
            <a:r>
              <a:rPr lang="en-US" dirty="0" smtClean="0"/>
              <a:t>Stabilities  below or about 1um (convolution with mechanics stability)</a:t>
            </a:r>
          </a:p>
          <a:p>
            <a:endParaRPr lang="en-US" dirty="0"/>
          </a:p>
        </p:txBody>
      </p:sp>
      <p:sp>
        <p:nvSpPr>
          <p:cNvPr id="4" name="3 Marcador de número de diapositiva"/>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30</a:t>
            </a:fld>
            <a:endParaRPr lang="es-ES_tradnl" altLang="en-US" dirty="0"/>
          </a:p>
        </p:txBody>
      </p:sp>
      <p:sp>
        <p:nvSpPr>
          <p:cNvPr id="5" name="4 Marcador de pie de página"/>
          <p:cNvSpPr>
            <a:spLocks noGrp="1"/>
          </p:cNvSpPr>
          <p:nvPr>
            <p:ph type="ftr" sz="quarter" idx="11"/>
          </p:nvPr>
        </p:nvSpPr>
        <p:spPr/>
        <p:txBody>
          <a:bodyPr/>
          <a:lstStyle/>
          <a:p>
            <a:pPr>
              <a:defRPr/>
            </a:pPr>
            <a:r>
              <a:rPr lang="en-GB" altLang="en-US" smtClean="0"/>
              <a:t>D.Moya, Forum on Tracking Detector Mechanics , Oxford June 19th  2013  </a:t>
            </a:r>
            <a:endParaRPr lang="es-ES_tradnl" altLang="en-US"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3429000"/>
            <a:ext cx="53340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1143000" y="3429000"/>
            <a:ext cx="3200400" cy="496161"/>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s-ES" sz="3200" i="0" dirty="0" err="1" smtClean="0"/>
              <a:t>RMS</a:t>
            </a:r>
            <a:r>
              <a:rPr lang="es-ES" sz="3200" i="0" dirty="0" smtClean="0"/>
              <a:t>  ≈ 0.6 </a:t>
            </a:r>
            <a:r>
              <a:rPr lang="es-ES" sz="3200" i="0" dirty="0" err="1" smtClean="0"/>
              <a:t>um</a:t>
            </a:r>
            <a:endParaRPr lang="es-ES_tradnl" sz="3200" i="0" dirty="0"/>
          </a:p>
        </p:txBody>
      </p:sp>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3407229"/>
            <a:ext cx="3934832"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uadroTexto"/>
          <p:cNvSpPr txBox="1"/>
          <p:nvPr/>
        </p:nvSpPr>
        <p:spPr>
          <a:xfrm>
            <a:off x="5334000" y="3276600"/>
            <a:ext cx="3200400" cy="496161"/>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s-ES" sz="3200" i="0" dirty="0" err="1" smtClean="0"/>
              <a:t>RMS</a:t>
            </a:r>
            <a:r>
              <a:rPr lang="es-ES" sz="3200" i="0" dirty="0" smtClean="0"/>
              <a:t>  ≈ 1.1 </a:t>
            </a:r>
            <a:r>
              <a:rPr lang="es-ES" sz="3200" i="0" dirty="0" err="1" smtClean="0"/>
              <a:t>um</a:t>
            </a:r>
            <a:endParaRPr lang="es-ES_tradnl" sz="3200" i="0" dirty="0"/>
          </a:p>
        </p:txBody>
      </p:sp>
    </p:spTree>
    <p:extLst>
      <p:ext uri="{BB962C8B-B14F-4D97-AF65-F5344CB8AC3E}">
        <p14:creationId xmlns:p14="http://schemas.microsoft.com/office/powerpoint/2010/main" val="32398927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292100"/>
            <a:ext cx="7086600" cy="1155700"/>
          </a:xfrm>
        </p:spPr>
        <p:txBody>
          <a:bodyPr/>
          <a:lstStyle/>
          <a:p>
            <a:r>
              <a:rPr lang="en-US" dirty="0" smtClean="0"/>
              <a:t>L-shape Linearity vs. Displacement </a:t>
            </a:r>
            <a:endParaRPr lang="en-US" dirty="0"/>
          </a:p>
        </p:txBody>
      </p:sp>
      <p:sp>
        <p:nvSpPr>
          <p:cNvPr id="3" name="2 Marcador de contenido"/>
          <p:cNvSpPr>
            <a:spLocks noGrp="1"/>
          </p:cNvSpPr>
          <p:nvPr>
            <p:ph idx="1"/>
          </p:nvPr>
        </p:nvSpPr>
        <p:spPr>
          <a:xfrm>
            <a:off x="381000" y="1143000"/>
            <a:ext cx="8458200" cy="609600"/>
          </a:xfrm>
        </p:spPr>
        <p:txBody>
          <a:bodyPr/>
          <a:lstStyle/>
          <a:p>
            <a:r>
              <a:rPr lang="en-US" dirty="0" smtClean="0"/>
              <a:t>Calibration over a range of 1mm</a:t>
            </a:r>
          </a:p>
          <a:p>
            <a:r>
              <a:rPr lang="en-US" dirty="0" smtClean="0"/>
              <a:t>Resolution (readout resolution) 0.5 um.</a:t>
            </a:r>
          </a:p>
          <a:p>
            <a:r>
              <a:rPr lang="en-US" dirty="0" smtClean="0"/>
              <a:t>Accuracy (diff. Between inter &amp; L-shape) ≈ 2 um </a:t>
            </a:r>
            <a:endParaRPr lang="en-US" dirty="0"/>
          </a:p>
        </p:txBody>
      </p:sp>
      <p:sp>
        <p:nvSpPr>
          <p:cNvPr id="4" name="3 Marcador de número de diapositiva"/>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31</a:t>
            </a:fld>
            <a:endParaRPr lang="es-ES_tradnl" altLang="en-US" dirty="0"/>
          </a:p>
        </p:txBody>
      </p:sp>
      <p:sp>
        <p:nvSpPr>
          <p:cNvPr id="5" name="4 Marcador de pie de página"/>
          <p:cNvSpPr>
            <a:spLocks noGrp="1"/>
          </p:cNvSpPr>
          <p:nvPr>
            <p:ph type="ftr" sz="quarter" idx="11"/>
          </p:nvPr>
        </p:nvSpPr>
        <p:spPr/>
        <p:txBody>
          <a:bodyPr/>
          <a:lstStyle/>
          <a:p>
            <a:pPr>
              <a:defRPr/>
            </a:pPr>
            <a:r>
              <a:rPr lang="en-GB" altLang="en-US" smtClean="0"/>
              <a:t>D.Moya, Forum on Tracking Detector Mechanics , Oxford June 19th  2013  </a:t>
            </a:r>
            <a:endParaRPr lang="es-ES_tradnl" altLang="en-US"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2971800"/>
            <a:ext cx="3939363"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600" y="2940659"/>
            <a:ext cx="3657600" cy="2774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2495824" y="4495800"/>
            <a:ext cx="2457176" cy="954107"/>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s-ES" sz="2800" i="0" dirty="0" err="1" smtClean="0"/>
              <a:t>Sensitivity</a:t>
            </a:r>
            <a:r>
              <a:rPr lang="es-ES" sz="2800" i="0" dirty="0" smtClean="0"/>
              <a:t> 1.2 pm/</a:t>
            </a:r>
            <a:r>
              <a:rPr lang="es-ES" sz="2800" i="0" dirty="0" err="1" smtClean="0"/>
              <a:t>um</a:t>
            </a:r>
            <a:endParaRPr lang="es-ES_tradnl" sz="2800" i="0" dirty="0"/>
          </a:p>
        </p:txBody>
      </p:sp>
      <p:sp>
        <p:nvSpPr>
          <p:cNvPr id="9" name="8 CuadroTexto"/>
          <p:cNvSpPr txBox="1"/>
          <p:nvPr/>
        </p:nvSpPr>
        <p:spPr>
          <a:xfrm>
            <a:off x="533400" y="5791200"/>
            <a:ext cx="2667000" cy="830997"/>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n-US" sz="2400" i="0" dirty="0" smtClean="0">
                <a:solidFill>
                  <a:srgbClr val="FF0000"/>
                </a:solidFill>
              </a:rPr>
              <a:t>Difference load-unload cycle   2 %</a:t>
            </a:r>
            <a:r>
              <a:rPr lang="en-US" sz="2400" i="0" dirty="0" smtClean="0">
                <a:solidFill>
                  <a:srgbClr val="FF0000"/>
                </a:solidFill>
                <a:sym typeface="Symbol"/>
              </a:rPr>
              <a:t></a:t>
            </a:r>
            <a:endParaRPr lang="en-US" sz="2400" i="0" dirty="0">
              <a:solidFill>
                <a:srgbClr val="FF0000"/>
              </a:solidFill>
            </a:endParaRPr>
          </a:p>
        </p:txBody>
      </p:sp>
    </p:spTree>
    <p:extLst>
      <p:ext uri="{BB962C8B-B14F-4D97-AF65-F5344CB8AC3E}">
        <p14:creationId xmlns:p14="http://schemas.microsoft.com/office/powerpoint/2010/main" val="24245276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L-Shape sensitivity to </a:t>
            </a:r>
            <a:r>
              <a:rPr lang="en-US" dirty="0" err="1" smtClean="0"/>
              <a:t>enviromental</a:t>
            </a:r>
            <a:r>
              <a:rPr lang="en-US" dirty="0" smtClean="0"/>
              <a:t> conditions: </a:t>
            </a:r>
            <a:r>
              <a:rPr lang="en-US" dirty="0" err="1" smtClean="0"/>
              <a:t>HR</a:t>
            </a:r>
            <a:r>
              <a:rPr lang="en-US" dirty="0" smtClean="0"/>
              <a:t>%, T, N</a:t>
            </a:r>
            <a:r>
              <a:rPr lang="en-US" baseline="-25000" dirty="0" smtClean="0"/>
              <a:t>2</a:t>
            </a:r>
            <a:endParaRPr lang="en-US" baseline="-25000" dirty="0"/>
          </a:p>
        </p:txBody>
      </p:sp>
      <p:sp>
        <p:nvSpPr>
          <p:cNvPr id="4" name="3 Marcador de número de diapositiva"/>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32</a:t>
            </a:fld>
            <a:endParaRPr lang="es-ES_tradnl" altLang="en-US" dirty="0"/>
          </a:p>
        </p:txBody>
      </p:sp>
      <p:sp>
        <p:nvSpPr>
          <p:cNvPr id="5" name="4 Marcador de pie de página"/>
          <p:cNvSpPr>
            <a:spLocks noGrp="1"/>
          </p:cNvSpPr>
          <p:nvPr>
            <p:ph type="ftr" sz="quarter" idx="11"/>
          </p:nvPr>
        </p:nvSpPr>
        <p:spPr/>
        <p:txBody>
          <a:bodyPr/>
          <a:lstStyle/>
          <a:p>
            <a:pPr>
              <a:defRPr/>
            </a:pPr>
            <a:r>
              <a:rPr lang="en-GB" altLang="en-US" smtClean="0"/>
              <a:t>D.Moya, Forum on Tracking Detector Mechanics , Oxford June 19th  2013  </a:t>
            </a:r>
            <a:endParaRPr lang="es-ES_tradnl" altLang="en-US" dirty="0"/>
          </a:p>
        </p:txBody>
      </p:sp>
      <p:pic>
        <p:nvPicPr>
          <p:cNvPr id="6" name="Picture 7" descr="lshapehuminitro.png"/>
          <p:cNvPicPr>
            <a:picLocks noGrp="1" noChangeAspect="1"/>
          </p:cNvPicPr>
          <p:nvPr>
            <p:ph idx="1"/>
          </p:nvPr>
        </p:nvPicPr>
        <p:blipFill>
          <a:blip r:embed="rId2" cstate="print"/>
          <a:stretch>
            <a:fillRect/>
          </a:stretch>
        </p:blipFill>
        <p:spPr>
          <a:xfrm>
            <a:off x="914400" y="2057400"/>
            <a:ext cx="7262320" cy="4310086"/>
          </a:xfrm>
          <a:prstGeom prst="rect">
            <a:avLst/>
          </a:prstGeom>
        </p:spPr>
      </p:pic>
      <p:sp>
        <p:nvSpPr>
          <p:cNvPr id="7" name="6 CuadroTexto"/>
          <p:cNvSpPr txBox="1"/>
          <p:nvPr/>
        </p:nvSpPr>
        <p:spPr>
          <a:xfrm>
            <a:off x="228600" y="1418713"/>
            <a:ext cx="8382000" cy="486287"/>
          </a:xfrm>
          <a:prstGeom prst="rect">
            <a:avLst/>
          </a:prstGeom>
          <a:solidFill>
            <a:schemeClr val="bg1"/>
          </a:solidFill>
          <a:effectLst>
            <a:glow rad="101600">
              <a:schemeClr val="accent4">
                <a:satMod val="175000"/>
                <a:alpha val="40000"/>
              </a:schemeClr>
            </a:glow>
          </a:effectLst>
        </p:spPr>
        <p:txBody>
          <a:bodyPr wrap="square" rtlCol="0">
            <a:spAutoFit/>
          </a:bodyPr>
          <a:lstStyle/>
          <a:p>
            <a:pPr algn="l"/>
            <a:r>
              <a:rPr lang="en-US" sz="3200" i="0" dirty="0" smtClean="0">
                <a:sym typeface="Symbol"/>
              </a:rPr>
              <a:t>No sensitivity to environmental conditions</a:t>
            </a:r>
            <a:endParaRPr lang="en-US" sz="3200" i="0" dirty="0"/>
          </a:p>
        </p:txBody>
      </p:sp>
    </p:spTree>
    <p:extLst>
      <p:ext uri="{BB962C8B-B14F-4D97-AF65-F5344CB8AC3E}">
        <p14:creationId xmlns:p14="http://schemas.microsoft.com/office/powerpoint/2010/main" val="424081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4 Marcador de pie de página"/>
          <p:cNvSpPr>
            <a:spLocks noGrp="1"/>
          </p:cNvSpPr>
          <p:nvPr>
            <p:ph type="ftr" sz="quarter" idx="11"/>
          </p:nvPr>
        </p:nvSpPr>
        <p:spPr>
          <a:xfrm>
            <a:off x="3810000" y="6400800"/>
            <a:ext cx="4953000" cy="457200"/>
          </a:xfrm>
          <a:noFill/>
        </p:spPr>
        <p:txBody>
          <a:bodyPr/>
          <a:lstStyle/>
          <a:p>
            <a:r>
              <a:rPr lang="en-GB" altLang="en-US" smtClean="0">
                <a:cs typeface="Arial" charset="0"/>
              </a:rPr>
              <a:t>D.Moya, Forum on Tracking Detector Mechanics , Oxford June 19th  2013  </a:t>
            </a:r>
            <a:endParaRPr lang="es-ES_tradnl" altLang="en-US" dirty="0" smtClean="0">
              <a:cs typeface="Arial" charset="0"/>
            </a:endParaRPr>
          </a:p>
        </p:txBody>
      </p:sp>
      <p:sp>
        <p:nvSpPr>
          <p:cNvPr id="19460" name="Rectangle 2"/>
          <p:cNvSpPr>
            <a:spLocks noGrp="1" noChangeArrowheads="1"/>
          </p:cNvSpPr>
          <p:nvPr>
            <p:ph type="title" idx="4294967295"/>
          </p:nvPr>
        </p:nvSpPr>
        <p:spPr>
          <a:xfrm>
            <a:off x="0" y="0"/>
            <a:ext cx="8077200" cy="1139825"/>
          </a:xfrm>
        </p:spPr>
        <p:txBody>
          <a:bodyPr/>
          <a:lstStyle/>
          <a:p>
            <a:pPr eaLnBrk="1" hangingPunct="1"/>
            <a:r>
              <a:rPr lang="en-US" sz="3600" dirty="0" smtClean="0">
                <a:solidFill>
                  <a:srgbClr val="00B0F0"/>
                </a:solidFill>
              </a:rPr>
              <a:t>Summary &amp; Outlook</a:t>
            </a:r>
            <a:endParaRPr lang="en-US" dirty="0" smtClean="0"/>
          </a:p>
        </p:txBody>
      </p:sp>
      <p:sp>
        <p:nvSpPr>
          <p:cNvPr id="19461" name="Rectangle 3"/>
          <p:cNvSpPr>
            <a:spLocks noGrp="1" noChangeArrowheads="1"/>
          </p:cNvSpPr>
          <p:nvPr>
            <p:ph type="body" idx="4294967295"/>
          </p:nvPr>
        </p:nvSpPr>
        <p:spPr>
          <a:xfrm>
            <a:off x="-76200" y="990600"/>
            <a:ext cx="9220200" cy="5029200"/>
          </a:xfrm>
        </p:spPr>
        <p:txBody>
          <a:bodyPr/>
          <a:lstStyle/>
          <a:p>
            <a:pPr eaLnBrk="1" hangingPunct="1">
              <a:lnSpc>
                <a:spcPct val="90000"/>
              </a:lnSpc>
            </a:pPr>
            <a:r>
              <a:rPr lang="en-US" sz="3200" dirty="0" err="1" smtClean="0"/>
              <a:t>FBG</a:t>
            </a:r>
            <a:r>
              <a:rPr lang="en-US" sz="3200" dirty="0" smtClean="0"/>
              <a:t> sensors a very attractive monitoring technology for particle physics: radiation resistance, electromagnetic immunity, small footprint and embedding </a:t>
            </a:r>
            <a:r>
              <a:rPr lang="en-US" sz="3200" dirty="0"/>
              <a:t>i</a:t>
            </a:r>
            <a:r>
              <a:rPr lang="en-US" sz="3200" dirty="0" smtClean="0"/>
              <a:t>n </a:t>
            </a:r>
            <a:r>
              <a:rPr lang="en-US" sz="3200" dirty="0" err="1" smtClean="0"/>
              <a:t>CFRP</a:t>
            </a:r>
            <a:endParaRPr lang="en-US" sz="3200" dirty="0" smtClean="0"/>
          </a:p>
          <a:p>
            <a:pPr eaLnBrk="1" hangingPunct="1">
              <a:lnSpc>
                <a:spcPct val="90000"/>
              </a:lnSpc>
            </a:pPr>
            <a:r>
              <a:rPr lang="en-US" sz="3200" dirty="0" smtClean="0"/>
              <a:t>Case of use: FOS monitor for Belle II vertex detector</a:t>
            </a:r>
          </a:p>
          <a:p>
            <a:pPr lvl="1" eaLnBrk="1" hangingPunct="1">
              <a:lnSpc>
                <a:spcPct val="90000"/>
              </a:lnSpc>
            </a:pPr>
            <a:r>
              <a:rPr lang="en-US" sz="2800" dirty="0" smtClean="0"/>
              <a:t>Environmental (temperature, humidity) and structural (vibrations, deformations and displacement) monitoring system</a:t>
            </a:r>
          </a:p>
          <a:p>
            <a:pPr lvl="1" eaLnBrk="1" hangingPunct="1">
              <a:lnSpc>
                <a:spcPct val="90000"/>
              </a:lnSpc>
            </a:pPr>
            <a:r>
              <a:rPr lang="en-US" sz="2800" dirty="0" smtClean="0"/>
              <a:t>Miniature, application specific displacement transducer ( L-shape ) developed for PXD-SVD relative displacement monitoring in real time.</a:t>
            </a:r>
          </a:p>
          <a:p>
            <a:pPr eaLnBrk="1" hangingPunct="1">
              <a:lnSpc>
                <a:spcPct val="90000"/>
              </a:lnSpc>
            </a:pPr>
            <a:r>
              <a:rPr lang="en-US" sz="3200" dirty="0" smtClean="0"/>
              <a:t>Started the study of </a:t>
            </a:r>
            <a:r>
              <a:rPr lang="en-US" sz="3200" dirty="0" err="1" smtClean="0"/>
              <a:t>FBGs</a:t>
            </a:r>
            <a:r>
              <a:rPr lang="en-US" sz="3200" dirty="0" smtClean="0"/>
              <a:t> for humidity sensing. </a:t>
            </a:r>
          </a:p>
          <a:p>
            <a:pPr marL="344487" lvl="1" indent="0" eaLnBrk="1" hangingPunct="1">
              <a:lnSpc>
                <a:spcPct val="90000"/>
              </a:lnSpc>
              <a:buNone/>
            </a:pPr>
            <a:endParaRPr lang="en-US" sz="2000" dirty="0" smtClean="0"/>
          </a:p>
          <a:p>
            <a:pPr eaLnBrk="1" hangingPunct="1">
              <a:lnSpc>
                <a:spcPct val="90000"/>
              </a:lnSpc>
              <a:buNone/>
            </a:pPr>
            <a:endParaRPr lang="en-US" sz="2400" dirty="0" smtClean="0"/>
          </a:p>
          <a:p>
            <a:pPr eaLnBrk="1" hangingPunct="1">
              <a:lnSpc>
                <a:spcPct val="90000"/>
              </a:lnSpc>
            </a:pPr>
            <a:endParaRPr lang="en-US" dirty="0" smtClean="0"/>
          </a:p>
        </p:txBody>
      </p:sp>
      <p:sp>
        <p:nvSpPr>
          <p:cNvPr id="19462"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19463"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9464"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9465"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 name="Slide Number Placeholder 2"/>
          <p:cNvSpPr>
            <a:spLocks noGrp="1"/>
          </p:cNvSpPr>
          <p:nvPr>
            <p:ph type="sldNum" sz="quarter" idx="10"/>
          </p:nvPr>
        </p:nvSpPr>
        <p:spPr/>
        <p:txBody>
          <a:bodyPr/>
          <a:lstStyle/>
          <a:p>
            <a:pPr>
              <a:defRPr/>
            </a:pPr>
            <a:fld id="{6FE4F4B8-546B-4655-8B7D-7E5F0E211980}" type="slidenum">
              <a:rPr lang="es-ES_tradnl" altLang="en-US" smtClean="0"/>
              <a:pPr>
                <a:defRPr/>
              </a:pPr>
              <a:t>33</a:t>
            </a:fld>
            <a:endParaRPr lang="es-ES_tradnl" altLang="en-US" dirty="0"/>
          </a:p>
        </p:txBody>
      </p:sp>
    </p:spTree>
    <p:extLst>
      <p:ext uri="{BB962C8B-B14F-4D97-AF65-F5344CB8AC3E}">
        <p14:creationId xmlns:p14="http://schemas.microsoft.com/office/powerpoint/2010/main" val="17089233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ltLang="en-US" smtClean="0"/>
              <a:t>D.Moya, Forum on Tracking Detector Mechanics , Oxford June 19th  2013  </a:t>
            </a:r>
            <a:endParaRPr lang="es-ES_tradnl" altLang="en-US" dirty="0"/>
          </a:p>
        </p:txBody>
      </p:sp>
      <p:sp>
        <p:nvSpPr>
          <p:cNvPr id="5" name="2 Marcador de contenido"/>
          <p:cNvSpPr txBox="1">
            <a:spLocks/>
          </p:cNvSpPr>
          <p:nvPr/>
        </p:nvSpPr>
        <p:spPr>
          <a:xfrm>
            <a:off x="1295400" y="1676400"/>
            <a:ext cx="3962400" cy="1219200"/>
          </a:xfrm>
          <a:prstGeom prst="rect">
            <a:avLst/>
          </a:prstGeom>
        </p:spPr>
        <p:txBody>
          <a:bodyPr>
            <a:normAutofit/>
          </a:bodyPr>
          <a:lstStyle/>
          <a:p>
            <a:pPr marL="342900" indent="-342900" eaLnBrk="0" hangingPunct="0">
              <a:spcBef>
                <a:spcPct val="20000"/>
              </a:spcBef>
              <a:buClr>
                <a:srgbClr val="0E3E58"/>
              </a:buClr>
              <a:buSzPct val="65000"/>
              <a:defRPr/>
            </a:pPr>
            <a:r>
              <a:rPr lang="en-US" sz="4400" i="0" kern="0" dirty="0" smtClean="0">
                <a:solidFill>
                  <a:srgbClr val="2A1BEB"/>
                </a:solidFill>
              </a:rPr>
              <a:t>BACK - UP</a:t>
            </a:r>
            <a:endParaRPr lang="en-US" sz="4400" i="0" kern="0" dirty="0">
              <a:solidFill>
                <a:srgbClr val="2A1BEB"/>
              </a:solidFill>
            </a:endParaRPr>
          </a:p>
        </p:txBody>
      </p:sp>
      <p:sp>
        <p:nvSpPr>
          <p:cNvPr id="4" name="Slide Number Placeholder 3"/>
          <p:cNvSpPr>
            <a:spLocks noGrp="1"/>
          </p:cNvSpPr>
          <p:nvPr>
            <p:ph type="sldNum" sz="quarter" idx="10"/>
          </p:nvPr>
        </p:nvSpPr>
        <p:spPr/>
        <p:txBody>
          <a:bodyPr/>
          <a:lstStyle/>
          <a:p>
            <a:pPr>
              <a:defRPr/>
            </a:pPr>
            <a:fld id="{6FE4F4B8-546B-4655-8B7D-7E5F0E211980}" type="slidenum">
              <a:rPr lang="es-ES_tradnl" altLang="en-US" smtClean="0"/>
              <a:pPr>
                <a:defRPr/>
              </a:pPr>
              <a:t>34</a:t>
            </a:fld>
            <a:endParaRPr lang="es-ES_tradnl"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noProof="0" dirty="0" smtClean="0"/>
              <a:t>_Basic Interrogating Unit</a:t>
            </a:r>
            <a:endParaRPr lang="en-US" sz="3600" noProof="0"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Oxford June 19th  2013  </a:t>
            </a:r>
            <a:endParaRPr lang="es-ES_tradnl" altLang="en-US"/>
          </a:p>
        </p:txBody>
      </p:sp>
      <p:grpSp>
        <p:nvGrpSpPr>
          <p:cNvPr id="3" name="Gruppo 23"/>
          <p:cNvGrpSpPr>
            <a:grpSpLocks noGrp="1"/>
          </p:cNvGrpSpPr>
          <p:nvPr/>
        </p:nvGrpSpPr>
        <p:grpSpPr bwMode="auto">
          <a:xfrm>
            <a:off x="76200" y="1946275"/>
            <a:ext cx="8229600" cy="4530725"/>
            <a:chOff x="323716" y="1457286"/>
            <a:chExt cx="8822710" cy="4713674"/>
          </a:xfrm>
        </p:grpSpPr>
        <p:sp>
          <p:nvSpPr>
            <p:cNvPr id="7" name="Text Box 7"/>
            <p:cNvSpPr txBox="1">
              <a:spLocks noChangeArrowheads="1"/>
            </p:cNvSpPr>
            <p:nvPr/>
          </p:nvSpPr>
          <p:spPr bwMode="auto">
            <a:xfrm>
              <a:off x="4500388" y="1696694"/>
              <a:ext cx="2519155" cy="774084"/>
            </a:xfrm>
            <a:prstGeom prst="rect">
              <a:avLst/>
            </a:prstGeom>
            <a:noFill/>
            <a:ln w="9525" algn="ctr">
              <a:noFill/>
              <a:miter lim="800000"/>
              <a:headEnd/>
              <a:tailEnd/>
            </a:ln>
          </p:spPr>
          <p:txBody>
            <a:bodyPr>
              <a:spAutoFit/>
            </a:bodyPr>
            <a:lstStyle/>
            <a:p>
              <a:pPr eaLnBrk="0" hangingPunct="0">
                <a:defRPr/>
              </a:pPr>
              <a:r>
                <a:rPr lang="en-GB" dirty="0">
                  <a:solidFill>
                    <a:srgbClr val="006666"/>
                  </a:solidFill>
                  <a:latin typeface="+mj-lt"/>
                </a:rPr>
                <a:t>Large Bandwidth </a:t>
              </a:r>
              <a:br>
                <a:rPr lang="en-GB" dirty="0">
                  <a:solidFill>
                    <a:srgbClr val="006666"/>
                  </a:solidFill>
                  <a:latin typeface="+mj-lt"/>
                </a:rPr>
              </a:br>
              <a:r>
                <a:rPr lang="en-GB" dirty="0">
                  <a:solidFill>
                    <a:srgbClr val="006666"/>
                  </a:solidFill>
                  <a:latin typeface="+mj-lt"/>
                </a:rPr>
                <a:t>Light source</a:t>
              </a:r>
            </a:p>
          </p:txBody>
        </p:sp>
        <p:sp>
          <p:nvSpPr>
            <p:cNvPr id="8" name="Text Box 8"/>
            <p:cNvSpPr txBox="1">
              <a:spLocks noChangeArrowheads="1"/>
            </p:cNvSpPr>
            <p:nvPr/>
          </p:nvSpPr>
          <p:spPr bwMode="auto">
            <a:xfrm>
              <a:off x="2357634" y="1457286"/>
              <a:ext cx="1548678" cy="1082655"/>
            </a:xfrm>
            <a:prstGeom prst="rect">
              <a:avLst/>
            </a:prstGeom>
            <a:noFill/>
            <a:ln w="9525" algn="ctr">
              <a:noFill/>
              <a:miter lim="800000"/>
              <a:headEnd/>
              <a:tailEnd/>
            </a:ln>
          </p:spPr>
          <p:txBody>
            <a:bodyPr>
              <a:spAutoFit/>
            </a:bodyPr>
            <a:lstStyle/>
            <a:p>
              <a:pPr eaLnBrk="0" hangingPunct="0">
                <a:defRPr/>
              </a:pPr>
              <a:r>
                <a:rPr lang="en-GB" dirty="0">
                  <a:solidFill>
                    <a:srgbClr val="006666"/>
                  </a:solidFill>
                  <a:latin typeface="+mj-lt"/>
                </a:rPr>
                <a:t>Optical Spectrum Analyzer</a:t>
              </a:r>
              <a:endParaRPr lang="en-GB" sz="1600" dirty="0">
                <a:solidFill>
                  <a:srgbClr val="006666"/>
                </a:solidFill>
                <a:latin typeface="+mj-lt"/>
              </a:endParaRPr>
            </a:p>
          </p:txBody>
        </p:sp>
        <p:pic>
          <p:nvPicPr>
            <p:cNvPr id="9" name="Picture 10" descr="aq4303b%20small"/>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4933950" y="2482850"/>
              <a:ext cx="1582738" cy="1166813"/>
            </a:xfrm>
            <a:prstGeom prst="rect">
              <a:avLst/>
            </a:prstGeom>
            <a:noFill/>
            <a:ln w="9525">
              <a:noFill/>
              <a:miter lim="800000"/>
              <a:headEnd/>
              <a:tailEnd/>
            </a:ln>
          </p:spPr>
        </p:pic>
        <p:sp>
          <p:nvSpPr>
            <p:cNvPr id="10" name="Freeform 11"/>
            <p:cNvSpPr>
              <a:spLocks/>
            </p:cNvSpPr>
            <p:nvPr/>
          </p:nvSpPr>
          <p:spPr bwMode="auto">
            <a:xfrm>
              <a:off x="5060233" y="3059114"/>
              <a:ext cx="795805" cy="1497820"/>
            </a:xfrm>
            <a:custGeom>
              <a:avLst/>
              <a:gdLst>
                <a:gd name="T0" fmla="*/ 334942872 w 437"/>
                <a:gd name="T1" fmla="*/ 0 h 643"/>
                <a:gd name="T2" fmla="*/ 36479560 w 437"/>
                <a:gd name="T3" fmla="*/ 1231750911 h 643"/>
                <a:gd name="T4" fmla="*/ 560450750 w 437"/>
                <a:gd name="T5" fmla="*/ 2147483647 h 643"/>
                <a:gd name="T6" fmla="*/ 109436843 w 437"/>
                <a:gd name="T7" fmla="*/ 2147483647 h 643"/>
                <a:gd name="T8" fmla="*/ 1081105798 w 437"/>
                <a:gd name="T9" fmla="*/ 2147483647 h 643"/>
                <a:gd name="T10" fmla="*/ 0 60000 65536"/>
                <a:gd name="T11" fmla="*/ 0 60000 65536"/>
                <a:gd name="T12" fmla="*/ 0 60000 65536"/>
                <a:gd name="T13" fmla="*/ 0 60000 65536"/>
                <a:gd name="T14" fmla="*/ 0 60000 65536"/>
                <a:gd name="T15" fmla="*/ 0 w 437"/>
                <a:gd name="T16" fmla="*/ 0 h 643"/>
                <a:gd name="T17" fmla="*/ 437 w 437"/>
                <a:gd name="T18" fmla="*/ 643 h 643"/>
              </a:gdLst>
              <a:ahLst/>
              <a:cxnLst>
                <a:cxn ang="T10">
                  <a:pos x="T0" y="T1"/>
                </a:cxn>
                <a:cxn ang="T11">
                  <a:pos x="T2" y="T3"/>
                </a:cxn>
                <a:cxn ang="T12">
                  <a:pos x="T4" y="T5"/>
                </a:cxn>
                <a:cxn ang="T13">
                  <a:pos x="T6" y="T7"/>
                </a:cxn>
                <a:cxn ang="T14">
                  <a:pos x="T8" y="T9"/>
                </a:cxn>
              </a:cxnLst>
              <a:rect l="T15" t="T16" r="T17" b="T18"/>
              <a:pathLst>
                <a:path w="437" h="643">
                  <a:moveTo>
                    <a:pt x="101" y="0"/>
                  </a:moveTo>
                  <a:cubicBezTo>
                    <a:pt x="50" y="77"/>
                    <a:pt x="0" y="155"/>
                    <a:pt x="11" y="227"/>
                  </a:cubicBezTo>
                  <a:cubicBezTo>
                    <a:pt x="22" y="299"/>
                    <a:pt x="165" y="374"/>
                    <a:pt x="169" y="431"/>
                  </a:cubicBezTo>
                  <a:cubicBezTo>
                    <a:pt x="173" y="488"/>
                    <a:pt x="7" y="537"/>
                    <a:pt x="33" y="567"/>
                  </a:cubicBezTo>
                  <a:cubicBezTo>
                    <a:pt x="59" y="597"/>
                    <a:pt x="437" y="643"/>
                    <a:pt x="326" y="613"/>
                  </a:cubicBezTo>
                </a:path>
              </a:pathLst>
            </a:custGeom>
            <a:noFill/>
            <a:ln w="38100">
              <a:solidFill>
                <a:srgbClr val="FFFF00"/>
              </a:solidFill>
              <a:round/>
              <a:headEnd/>
              <a:tailEnd/>
            </a:ln>
          </p:spPr>
          <p:txBody>
            <a:bodyPr>
              <a:spAutoFit/>
            </a:bodyPr>
            <a:lstStyle/>
            <a:p>
              <a:endParaRPr lang="en-US"/>
            </a:p>
          </p:txBody>
        </p:sp>
        <p:pic>
          <p:nvPicPr>
            <p:cNvPr id="11" name="Picture 12" descr="tm-aq6317c_0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24075" y="2482850"/>
              <a:ext cx="1944688" cy="1149350"/>
            </a:xfrm>
            <a:prstGeom prst="rect">
              <a:avLst/>
            </a:prstGeom>
            <a:noFill/>
            <a:ln w="9525">
              <a:noFill/>
              <a:miter lim="800000"/>
              <a:headEnd/>
              <a:tailEnd/>
            </a:ln>
          </p:spPr>
        </p:pic>
        <p:sp>
          <p:nvSpPr>
            <p:cNvPr id="12" name="Freeform 13"/>
            <p:cNvSpPr>
              <a:spLocks/>
            </p:cNvSpPr>
            <p:nvPr/>
          </p:nvSpPr>
          <p:spPr bwMode="auto">
            <a:xfrm>
              <a:off x="1428728" y="3286124"/>
              <a:ext cx="4447611" cy="1366838"/>
            </a:xfrm>
            <a:custGeom>
              <a:avLst/>
              <a:gdLst>
                <a:gd name="T0" fmla="*/ 2147483647 w 964"/>
                <a:gd name="T1" fmla="*/ 0 h 861"/>
                <a:gd name="T2" fmla="*/ 2147483647 w 964"/>
                <a:gd name="T3" fmla="*/ 1030745182 h 861"/>
                <a:gd name="T4" fmla="*/ 1596471064 w 964"/>
                <a:gd name="T5" fmla="*/ 1600300541 h 861"/>
                <a:gd name="T6" fmla="*/ 2147483647 w 964"/>
                <a:gd name="T7" fmla="*/ 2053929100 h 861"/>
                <a:gd name="T8" fmla="*/ 2147483647 w 964"/>
                <a:gd name="T9" fmla="*/ 2147483647 h 861"/>
                <a:gd name="T10" fmla="*/ 0 60000 65536"/>
                <a:gd name="T11" fmla="*/ 0 60000 65536"/>
                <a:gd name="T12" fmla="*/ 0 60000 65536"/>
                <a:gd name="T13" fmla="*/ 0 60000 65536"/>
                <a:gd name="T14" fmla="*/ 0 60000 65536"/>
                <a:gd name="T15" fmla="*/ 0 w 964"/>
                <a:gd name="T16" fmla="*/ 0 h 861"/>
                <a:gd name="T17" fmla="*/ 964 w 964"/>
                <a:gd name="T18" fmla="*/ 861 h 861"/>
              </a:gdLst>
              <a:ahLst/>
              <a:cxnLst>
                <a:cxn ang="T10">
                  <a:pos x="T0" y="T1"/>
                </a:cxn>
                <a:cxn ang="T11">
                  <a:pos x="T2" y="T3"/>
                </a:cxn>
                <a:cxn ang="T12">
                  <a:pos x="T4" y="T5"/>
                </a:cxn>
                <a:cxn ang="T13">
                  <a:pos x="T6" y="T7"/>
                </a:cxn>
                <a:cxn ang="T14">
                  <a:pos x="T8" y="T9"/>
                </a:cxn>
              </a:cxnLst>
              <a:rect l="T15" t="T16" r="T17" b="T18"/>
              <a:pathLst>
                <a:path w="964" h="861">
                  <a:moveTo>
                    <a:pt x="392" y="0"/>
                  </a:moveTo>
                  <a:cubicBezTo>
                    <a:pt x="305" y="151"/>
                    <a:pt x="219" y="303"/>
                    <a:pt x="166" y="409"/>
                  </a:cubicBezTo>
                  <a:cubicBezTo>
                    <a:pt x="113" y="515"/>
                    <a:pt x="0" y="567"/>
                    <a:pt x="75" y="635"/>
                  </a:cubicBezTo>
                  <a:cubicBezTo>
                    <a:pt x="150" y="703"/>
                    <a:pt x="487" y="777"/>
                    <a:pt x="615" y="815"/>
                  </a:cubicBezTo>
                  <a:cubicBezTo>
                    <a:pt x="883" y="823"/>
                    <a:pt x="964" y="842"/>
                    <a:pt x="923" y="861"/>
                  </a:cubicBezTo>
                </a:path>
              </a:pathLst>
            </a:custGeom>
            <a:noFill/>
            <a:ln w="38100">
              <a:solidFill>
                <a:srgbClr val="FFFF00"/>
              </a:solidFill>
              <a:round/>
              <a:headEnd/>
              <a:tailEnd/>
            </a:ln>
          </p:spPr>
          <p:txBody>
            <a:bodyPr/>
            <a:lstStyle/>
            <a:p>
              <a:endParaRPr lang="en-US"/>
            </a:p>
          </p:txBody>
        </p:sp>
        <p:sp>
          <p:nvSpPr>
            <p:cNvPr id="13" name="Rectangle 14"/>
            <p:cNvSpPr>
              <a:spLocks noChangeArrowheads="1"/>
            </p:cNvSpPr>
            <p:nvPr/>
          </p:nvSpPr>
          <p:spPr bwMode="auto">
            <a:xfrm>
              <a:off x="5643570" y="4643446"/>
              <a:ext cx="612775" cy="215900"/>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sp3d>
          </p:spPr>
          <p:txBody>
            <a:bodyPr wrap="none" anchor="ctr">
              <a:spAutoFit/>
              <a:flatTx/>
            </a:bodyPr>
            <a:lstStyle/>
            <a:p>
              <a:endParaRPr lang="en-US"/>
            </a:p>
          </p:txBody>
        </p:sp>
        <p:sp>
          <p:nvSpPr>
            <p:cNvPr id="14" name="Freeform 13"/>
            <p:cNvSpPr>
              <a:spLocks/>
            </p:cNvSpPr>
            <p:nvPr/>
          </p:nvSpPr>
          <p:spPr bwMode="auto">
            <a:xfrm rot="10448906">
              <a:off x="323716" y="4823430"/>
              <a:ext cx="8822710" cy="1333501"/>
            </a:xfrm>
            <a:custGeom>
              <a:avLst/>
              <a:gdLst>
                <a:gd name="T0" fmla="*/ 2147483647 w 2713"/>
                <a:gd name="T1" fmla="*/ 1932962319 h 840"/>
                <a:gd name="T2" fmla="*/ 2147483647 w 2713"/>
                <a:gd name="T3" fmla="*/ 204133593 h 840"/>
                <a:gd name="T4" fmla="*/ 2147483647 w 2713"/>
                <a:gd name="T5" fmla="*/ 430947909 h 840"/>
                <a:gd name="T6" fmla="*/ 846046731 w 2713"/>
                <a:gd name="T7" fmla="*/ 977821471 h 840"/>
                <a:gd name="T8" fmla="*/ 867198016 w 2713"/>
                <a:gd name="T9" fmla="*/ 1592741466 h 840"/>
                <a:gd name="T10" fmla="*/ 2147483647 w 2713"/>
                <a:gd name="T11" fmla="*/ 2001007363 h 840"/>
                <a:gd name="T12" fmla="*/ 2147483647 w 2713"/>
                <a:gd name="T13" fmla="*/ 2116934603 h 840"/>
                <a:gd name="T14" fmla="*/ 0 60000 65536"/>
                <a:gd name="T15" fmla="*/ 0 60000 65536"/>
                <a:gd name="T16" fmla="*/ 0 60000 65536"/>
                <a:gd name="T17" fmla="*/ 0 60000 65536"/>
                <a:gd name="T18" fmla="*/ 0 60000 65536"/>
                <a:gd name="T19" fmla="*/ 0 60000 65536"/>
                <a:gd name="T20" fmla="*/ 0 60000 65536"/>
                <a:gd name="T21" fmla="*/ 0 w 2713"/>
                <a:gd name="T22" fmla="*/ 0 h 840"/>
                <a:gd name="T23" fmla="*/ 2713 w 2713"/>
                <a:gd name="T24" fmla="*/ 840 h 8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13" h="840">
                  <a:moveTo>
                    <a:pt x="2713" y="767"/>
                  </a:moveTo>
                  <a:cubicBezTo>
                    <a:pt x="2416" y="418"/>
                    <a:pt x="2068" y="148"/>
                    <a:pt x="1736" y="81"/>
                  </a:cubicBezTo>
                  <a:cubicBezTo>
                    <a:pt x="1307" y="0"/>
                    <a:pt x="953" y="141"/>
                    <a:pt x="562" y="171"/>
                  </a:cubicBezTo>
                  <a:cubicBezTo>
                    <a:pt x="240" y="227"/>
                    <a:pt x="160" y="311"/>
                    <a:pt x="80" y="388"/>
                  </a:cubicBezTo>
                  <a:cubicBezTo>
                    <a:pt x="0" y="465"/>
                    <a:pt x="7" y="564"/>
                    <a:pt x="82" y="632"/>
                  </a:cubicBezTo>
                  <a:cubicBezTo>
                    <a:pt x="157" y="700"/>
                    <a:pt x="401" y="756"/>
                    <a:pt x="529" y="794"/>
                  </a:cubicBezTo>
                  <a:cubicBezTo>
                    <a:pt x="797" y="802"/>
                    <a:pt x="878" y="821"/>
                    <a:pt x="837" y="840"/>
                  </a:cubicBezTo>
                </a:path>
              </a:pathLst>
            </a:custGeom>
            <a:noFill/>
            <a:ln w="38100">
              <a:solidFill>
                <a:srgbClr val="FFFF00"/>
              </a:solidFill>
              <a:round/>
              <a:headEnd/>
              <a:tailEnd/>
            </a:ln>
          </p:spPr>
          <p:txBody>
            <a:bodyPr/>
            <a:lstStyle/>
            <a:p>
              <a:endParaRPr lang="en-US"/>
            </a:p>
          </p:txBody>
        </p:sp>
        <p:sp>
          <p:nvSpPr>
            <p:cNvPr id="15" name="Freeform 11"/>
            <p:cNvSpPr>
              <a:spLocks/>
            </p:cNvSpPr>
            <p:nvPr/>
          </p:nvSpPr>
          <p:spPr bwMode="auto">
            <a:xfrm rot="16200000">
              <a:off x="762401" y="5491406"/>
              <a:ext cx="93104" cy="308375"/>
            </a:xfrm>
            <a:custGeom>
              <a:avLst/>
              <a:gdLst>
                <a:gd name="T0" fmla="*/ 416 w 435"/>
                <a:gd name="T1" fmla="*/ 0 h 582"/>
                <a:gd name="T2" fmla="*/ 313 w 435"/>
                <a:gd name="T3" fmla="*/ 333 h 582"/>
                <a:gd name="T4" fmla="*/ 494 w 435"/>
                <a:gd name="T5" fmla="*/ 632 h 582"/>
                <a:gd name="T6" fmla="*/ 338 w 435"/>
                <a:gd name="T7" fmla="*/ 832 h 582"/>
                <a:gd name="T8" fmla="*/ 0 w 435"/>
                <a:gd name="T9" fmla="*/ 764 h 582"/>
                <a:gd name="T10" fmla="*/ 0 60000 65536"/>
                <a:gd name="T11" fmla="*/ 0 60000 65536"/>
                <a:gd name="T12" fmla="*/ 0 60000 65536"/>
                <a:gd name="T13" fmla="*/ 0 60000 65536"/>
                <a:gd name="T14" fmla="*/ 0 60000 65536"/>
                <a:gd name="T15" fmla="*/ 0 w 435"/>
                <a:gd name="T16" fmla="*/ 0 h 582"/>
                <a:gd name="T17" fmla="*/ 435 w 435"/>
                <a:gd name="T18" fmla="*/ 582 h 582"/>
                <a:gd name="connsiteX0" fmla="*/ 101 w 437"/>
                <a:gd name="connsiteY0" fmla="*/ 0 h 643"/>
                <a:gd name="connsiteX1" fmla="*/ 11 w 437"/>
                <a:gd name="connsiteY1" fmla="*/ 227 h 643"/>
                <a:gd name="connsiteX2" fmla="*/ 169 w 437"/>
                <a:gd name="connsiteY2" fmla="*/ 431 h 643"/>
                <a:gd name="connsiteX3" fmla="*/ 33 w 437"/>
                <a:gd name="connsiteY3" fmla="*/ 567 h 643"/>
                <a:gd name="connsiteX4" fmla="*/ 326 w 437"/>
                <a:gd name="connsiteY4" fmla="*/ 613 h 643"/>
                <a:gd name="connsiteX0" fmla="*/ 101 w 173"/>
                <a:gd name="connsiteY0" fmla="*/ 0 h 567"/>
                <a:gd name="connsiteX1" fmla="*/ 11 w 173"/>
                <a:gd name="connsiteY1" fmla="*/ 227 h 567"/>
                <a:gd name="connsiteX2" fmla="*/ 169 w 173"/>
                <a:gd name="connsiteY2" fmla="*/ 431 h 567"/>
                <a:gd name="connsiteX3" fmla="*/ 33 w 173"/>
                <a:gd name="connsiteY3" fmla="*/ 567 h 567"/>
                <a:gd name="connsiteX0" fmla="*/ 101 w 169"/>
                <a:gd name="connsiteY0" fmla="*/ 0 h 431"/>
                <a:gd name="connsiteX1" fmla="*/ 11 w 169"/>
                <a:gd name="connsiteY1" fmla="*/ 227 h 431"/>
                <a:gd name="connsiteX2" fmla="*/ 169 w 169"/>
                <a:gd name="connsiteY2" fmla="*/ 431 h 431"/>
                <a:gd name="connsiteX0" fmla="*/ 101 w 101"/>
                <a:gd name="connsiteY0" fmla="*/ 0 h 227"/>
                <a:gd name="connsiteX1" fmla="*/ 11 w 101"/>
                <a:gd name="connsiteY1" fmla="*/ 227 h 227"/>
                <a:gd name="connsiteX0" fmla="*/ 51 w 51"/>
                <a:gd name="connsiteY0" fmla="*/ 0 h 136"/>
                <a:gd name="connsiteX1" fmla="*/ 18 w 51"/>
                <a:gd name="connsiteY1" fmla="*/ 136 h 136"/>
                <a:gd name="connsiteX0" fmla="*/ 44 w 44"/>
                <a:gd name="connsiteY0" fmla="*/ 0 h 136"/>
                <a:gd name="connsiteX1" fmla="*/ 11 w 44"/>
                <a:gd name="connsiteY1" fmla="*/ 136 h 136"/>
                <a:gd name="connsiteX0" fmla="*/ 44 w 44"/>
                <a:gd name="connsiteY0" fmla="*/ 0 h 136"/>
                <a:gd name="connsiteX1" fmla="*/ 11 w 44"/>
                <a:gd name="connsiteY1" fmla="*/ 136 h 136"/>
                <a:gd name="connsiteX0" fmla="*/ 44 w 44"/>
                <a:gd name="connsiteY0" fmla="*/ 0 h 136"/>
                <a:gd name="connsiteX1" fmla="*/ 35 w 44"/>
                <a:gd name="connsiteY1" fmla="*/ 72 h 136"/>
                <a:gd name="connsiteX2" fmla="*/ 11 w 44"/>
                <a:gd name="connsiteY2" fmla="*/ 136 h 136"/>
                <a:gd name="connsiteX0" fmla="*/ 35 w 35"/>
                <a:gd name="connsiteY0" fmla="*/ 0 h 125"/>
                <a:gd name="connsiteX1" fmla="*/ 35 w 35"/>
                <a:gd name="connsiteY1" fmla="*/ 61 h 125"/>
                <a:gd name="connsiteX2" fmla="*/ 11 w 35"/>
                <a:gd name="connsiteY2" fmla="*/ 125 h 125"/>
                <a:gd name="connsiteX0" fmla="*/ 42 w 42"/>
                <a:gd name="connsiteY0" fmla="*/ 0 h 125"/>
                <a:gd name="connsiteX1" fmla="*/ 42 w 42"/>
                <a:gd name="connsiteY1" fmla="*/ 61 h 125"/>
                <a:gd name="connsiteX2" fmla="*/ 4 w 42"/>
                <a:gd name="connsiteY2" fmla="*/ 70 h 125"/>
                <a:gd name="connsiteX3" fmla="*/ 18 w 42"/>
                <a:gd name="connsiteY3" fmla="*/ 125 h 125"/>
                <a:gd name="connsiteX0" fmla="*/ 42 w 42"/>
                <a:gd name="connsiteY0" fmla="*/ 0 h 125"/>
                <a:gd name="connsiteX1" fmla="*/ 4 w 42"/>
                <a:gd name="connsiteY1" fmla="*/ 70 h 125"/>
                <a:gd name="connsiteX2" fmla="*/ 18 w 42"/>
                <a:gd name="connsiteY2" fmla="*/ 125 h 125"/>
                <a:gd name="connsiteX0" fmla="*/ 24 w 24"/>
                <a:gd name="connsiteY0" fmla="*/ 0 h 125"/>
                <a:gd name="connsiteX1" fmla="*/ 0 w 24"/>
                <a:gd name="connsiteY1" fmla="*/ 125 h 125"/>
                <a:gd name="connsiteX0" fmla="*/ 24 w 24"/>
                <a:gd name="connsiteY0" fmla="*/ 0 h 125"/>
                <a:gd name="connsiteX1" fmla="*/ 21 w 24"/>
                <a:gd name="connsiteY1" fmla="*/ 4 h 125"/>
                <a:gd name="connsiteX2" fmla="*/ 0 w 24"/>
                <a:gd name="connsiteY2" fmla="*/ 125 h 125"/>
                <a:gd name="connsiteX0" fmla="*/ 24 w 29"/>
                <a:gd name="connsiteY0" fmla="*/ 0 h 125"/>
                <a:gd name="connsiteX1" fmla="*/ 21 w 29"/>
                <a:gd name="connsiteY1" fmla="*/ 4 h 125"/>
                <a:gd name="connsiteX2" fmla="*/ 0 w 29"/>
                <a:gd name="connsiteY2" fmla="*/ 125 h 125"/>
                <a:gd name="connsiteX0" fmla="*/ 19 w 29"/>
                <a:gd name="connsiteY0" fmla="*/ 0 h 123"/>
                <a:gd name="connsiteX1" fmla="*/ 21 w 29"/>
                <a:gd name="connsiteY1" fmla="*/ 2 h 123"/>
                <a:gd name="connsiteX2" fmla="*/ 0 w 29"/>
                <a:gd name="connsiteY2" fmla="*/ 123 h 123"/>
                <a:gd name="connsiteX0" fmla="*/ 23 w 33"/>
                <a:gd name="connsiteY0" fmla="*/ 0 h 124"/>
                <a:gd name="connsiteX1" fmla="*/ 25 w 33"/>
                <a:gd name="connsiteY1" fmla="*/ 2 h 124"/>
                <a:gd name="connsiteX2" fmla="*/ 0 w 33"/>
                <a:gd name="connsiteY2" fmla="*/ 124 h 124"/>
                <a:gd name="connsiteX0" fmla="*/ 198 w 208"/>
                <a:gd name="connsiteY0" fmla="*/ 15 h 139"/>
                <a:gd name="connsiteX1" fmla="*/ 200 w 208"/>
                <a:gd name="connsiteY1" fmla="*/ 17 h 139"/>
                <a:gd name="connsiteX2" fmla="*/ 4 w 208"/>
                <a:gd name="connsiteY2" fmla="*/ 20 h 139"/>
                <a:gd name="connsiteX3" fmla="*/ 175 w 208"/>
                <a:gd name="connsiteY3" fmla="*/ 139 h 139"/>
                <a:gd name="connsiteX0" fmla="*/ 217 w 343"/>
                <a:gd name="connsiteY0" fmla="*/ 0 h 159"/>
                <a:gd name="connsiteX1" fmla="*/ 335 w 343"/>
                <a:gd name="connsiteY1" fmla="*/ 142 h 159"/>
                <a:gd name="connsiteX2" fmla="*/ 23 w 343"/>
                <a:gd name="connsiteY2" fmla="*/ 5 h 159"/>
                <a:gd name="connsiteX3" fmla="*/ 194 w 343"/>
                <a:gd name="connsiteY3" fmla="*/ 124 h 159"/>
                <a:gd name="connsiteX0" fmla="*/ 23 w 149"/>
                <a:gd name="connsiteY0" fmla="*/ 0 h 163"/>
                <a:gd name="connsiteX1" fmla="*/ 141 w 149"/>
                <a:gd name="connsiteY1" fmla="*/ 142 h 163"/>
                <a:gd name="connsiteX2" fmla="*/ 0 w 149"/>
                <a:gd name="connsiteY2" fmla="*/ 124 h 163"/>
                <a:gd name="connsiteX0" fmla="*/ 23 w 23"/>
                <a:gd name="connsiteY0" fmla="*/ 0 h 124"/>
                <a:gd name="connsiteX1" fmla="*/ 0 w 23"/>
                <a:gd name="connsiteY1" fmla="*/ 124 h 124"/>
                <a:gd name="connsiteX0" fmla="*/ 66 w 66"/>
                <a:gd name="connsiteY0" fmla="*/ 0 h 118"/>
                <a:gd name="connsiteX1" fmla="*/ 0 w 66"/>
                <a:gd name="connsiteY1" fmla="*/ 118 h 118"/>
                <a:gd name="connsiteX0" fmla="*/ 66 w 66"/>
                <a:gd name="connsiteY0" fmla="*/ 0 h 118"/>
                <a:gd name="connsiteX1" fmla="*/ 0 w 66"/>
                <a:gd name="connsiteY1" fmla="*/ 118 h 118"/>
                <a:gd name="connsiteX0" fmla="*/ 52 w 52"/>
                <a:gd name="connsiteY0" fmla="*/ 0 h 132"/>
                <a:gd name="connsiteX1" fmla="*/ 0 w 52"/>
                <a:gd name="connsiteY1" fmla="*/ 132 h 132"/>
              </a:gdLst>
              <a:ahLst/>
              <a:cxnLst>
                <a:cxn ang="0">
                  <a:pos x="connsiteX0" y="connsiteY0"/>
                </a:cxn>
                <a:cxn ang="0">
                  <a:pos x="connsiteX1" y="connsiteY1"/>
                </a:cxn>
              </a:cxnLst>
              <a:rect l="l" t="t" r="r" b="b"/>
              <a:pathLst>
                <a:path w="52" h="132">
                  <a:moveTo>
                    <a:pt x="52" y="0"/>
                  </a:moveTo>
                  <a:cubicBezTo>
                    <a:pt x="25" y="36"/>
                    <a:pt x="5" y="106"/>
                    <a:pt x="0" y="132"/>
                  </a:cubicBezTo>
                </a:path>
              </a:pathLst>
            </a:custGeom>
            <a:noFill/>
            <a:ln w="38100">
              <a:solidFill>
                <a:schemeClr val="tx2">
                  <a:lumMod val="60000"/>
                  <a:lumOff val="40000"/>
                </a:schemeClr>
              </a:solidFill>
              <a:round/>
              <a:headEnd/>
              <a:tailEnd/>
            </a:ln>
          </p:spPr>
          <p:txBody>
            <a:bodyPr>
              <a:spAutoFit/>
            </a:bodyPr>
            <a:lstStyle/>
            <a:p>
              <a:pPr>
                <a:defRPr/>
              </a:pPr>
              <a:endParaRPr lang="it-IT"/>
            </a:p>
          </p:txBody>
        </p:sp>
        <p:sp>
          <p:nvSpPr>
            <p:cNvPr id="16" name="Freeform 11"/>
            <p:cNvSpPr>
              <a:spLocks/>
            </p:cNvSpPr>
            <p:nvPr/>
          </p:nvSpPr>
          <p:spPr bwMode="auto">
            <a:xfrm rot="16200000">
              <a:off x="2032425" y="5769647"/>
              <a:ext cx="74482" cy="403609"/>
            </a:xfrm>
            <a:custGeom>
              <a:avLst/>
              <a:gdLst>
                <a:gd name="T0" fmla="*/ 416 w 435"/>
                <a:gd name="T1" fmla="*/ 0 h 582"/>
                <a:gd name="T2" fmla="*/ 313 w 435"/>
                <a:gd name="T3" fmla="*/ 333 h 582"/>
                <a:gd name="T4" fmla="*/ 494 w 435"/>
                <a:gd name="T5" fmla="*/ 632 h 582"/>
                <a:gd name="T6" fmla="*/ 338 w 435"/>
                <a:gd name="T7" fmla="*/ 832 h 582"/>
                <a:gd name="T8" fmla="*/ 0 w 435"/>
                <a:gd name="T9" fmla="*/ 764 h 582"/>
                <a:gd name="T10" fmla="*/ 0 60000 65536"/>
                <a:gd name="T11" fmla="*/ 0 60000 65536"/>
                <a:gd name="T12" fmla="*/ 0 60000 65536"/>
                <a:gd name="T13" fmla="*/ 0 60000 65536"/>
                <a:gd name="T14" fmla="*/ 0 60000 65536"/>
                <a:gd name="T15" fmla="*/ 0 w 435"/>
                <a:gd name="T16" fmla="*/ 0 h 582"/>
                <a:gd name="T17" fmla="*/ 435 w 435"/>
                <a:gd name="T18" fmla="*/ 582 h 582"/>
                <a:gd name="connsiteX0" fmla="*/ 101 w 437"/>
                <a:gd name="connsiteY0" fmla="*/ 0 h 643"/>
                <a:gd name="connsiteX1" fmla="*/ 11 w 437"/>
                <a:gd name="connsiteY1" fmla="*/ 227 h 643"/>
                <a:gd name="connsiteX2" fmla="*/ 169 w 437"/>
                <a:gd name="connsiteY2" fmla="*/ 431 h 643"/>
                <a:gd name="connsiteX3" fmla="*/ 33 w 437"/>
                <a:gd name="connsiteY3" fmla="*/ 567 h 643"/>
                <a:gd name="connsiteX4" fmla="*/ 326 w 437"/>
                <a:gd name="connsiteY4" fmla="*/ 613 h 643"/>
                <a:gd name="connsiteX0" fmla="*/ 101 w 173"/>
                <a:gd name="connsiteY0" fmla="*/ 0 h 567"/>
                <a:gd name="connsiteX1" fmla="*/ 11 w 173"/>
                <a:gd name="connsiteY1" fmla="*/ 227 h 567"/>
                <a:gd name="connsiteX2" fmla="*/ 169 w 173"/>
                <a:gd name="connsiteY2" fmla="*/ 431 h 567"/>
                <a:gd name="connsiteX3" fmla="*/ 33 w 173"/>
                <a:gd name="connsiteY3" fmla="*/ 567 h 567"/>
                <a:gd name="connsiteX0" fmla="*/ 101 w 169"/>
                <a:gd name="connsiteY0" fmla="*/ 0 h 431"/>
                <a:gd name="connsiteX1" fmla="*/ 11 w 169"/>
                <a:gd name="connsiteY1" fmla="*/ 227 h 431"/>
                <a:gd name="connsiteX2" fmla="*/ 169 w 169"/>
                <a:gd name="connsiteY2" fmla="*/ 431 h 431"/>
                <a:gd name="connsiteX0" fmla="*/ 101 w 101"/>
                <a:gd name="connsiteY0" fmla="*/ 0 h 227"/>
                <a:gd name="connsiteX1" fmla="*/ 11 w 101"/>
                <a:gd name="connsiteY1" fmla="*/ 227 h 227"/>
                <a:gd name="connsiteX0" fmla="*/ 51 w 51"/>
                <a:gd name="connsiteY0" fmla="*/ 0 h 136"/>
                <a:gd name="connsiteX1" fmla="*/ 18 w 51"/>
                <a:gd name="connsiteY1" fmla="*/ 136 h 136"/>
                <a:gd name="connsiteX0" fmla="*/ 44 w 44"/>
                <a:gd name="connsiteY0" fmla="*/ 0 h 136"/>
                <a:gd name="connsiteX1" fmla="*/ 11 w 44"/>
                <a:gd name="connsiteY1" fmla="*/ 136 h 136"/>
                <a:gd name="connsiteX0" fmla="*/ 44 w 44"/>
                <a:gd name="connsiteY0" fmla="*/ 0 h 136"/>
                <a:gd name="connsiteX1" fmla="*/ 11 w 44"/>
                <a:gd name="connsiteY1" fmla="*/ 136 h 136"/>
                <a:gd name="connsiteX0" fmla="*/ 53 w 53"/>
                <a:gd name="connsiteY0" fmla="*/ 0 h 147"/>
                <a:gd name="connsiteX1" fmla="*/ 11 w 53"/>
                <a:gd name="connsiteY1" fmla="*/ 147 h 147"/>
                <a:gd name="connsiteX0" fmla="*/ 43 w 43"/>
                <a:gd name="connsiteY0" fmla="*/ 0 h 147"/>
                <a:gd name="connsiteX1" fmla="*/ 1 w 43"/>
                <a:gd name="connsiteY1" fmla="*/ 147 h 147"/>
                <a:gd name="connsiteX0" fmla="*/ 41 w 41"/>
                <a:gd name="connsiteY0" fmla="*/ 0 h 173"/>
                <a:gd name="connsiteX1" fmla="*/ 1 w 41"/>
                <a:gd name="connsiteY1" fmla="*/ 173 h 173"/>
              </a:gdLst>
              <a:ahLst/>
              <a:cxnLst>
                <a:cxn ang="0">
                  <a:pos x="connsiteX0" y="connsiteY0"/>
                </a:cxn>
                <a:cxn ang="0">
                  <a:pos x="connsiteX1" y="connsiteY1"/>
                </a:cxn>
              </a:cxnLst>
              <a:rect l="l" t="t" r="r" b="b"/>
              <a:pathLst>
                <a:path w="41" h="173">
                  <a:moveTo>
                    <a:pt x="41" y="0"/>
                  </a:moveTo>
                  <a:cubicBezTo>
                    <a:pt x="26" y="61"/>
                    <a:pt x="0" y="113"/>
                    <a:pt x="1" y="173"/>
                  </a:cubicBezTo>
                </a:path>
              </a:pathLst>
            </a:custGeom>
            <a:noFill/>
            <a:ln w="38100">
              <a:solidFill>
                <a:schemeClr val="accent2">
                  <a:lumMod val="75000"/>
                </a:schemeClr>
              </a:solidFill>
              <a:round/>
              <a:headEnd/>
              <a:tailEnd/>
            </a:ln>
          </p:spPr>
          <p:txBody>
            <a:bodyPr>
              <a:spAutoFit/>
            </a:bodyPr>
            <a:lstStyle/>
            <a:p>
              <a:pPr>
                <a:defRPr/>
              </a:pPr>
              <a:endParaRPr lang="it-IT"/>
            </a:p>
          </p:txBody>
        </p:sp>
        <p:sp>
          <p:nvSpPr>
            <p:cNvPr id="17" name="Freeform 11"/>
            <p:cNvSpPr>
              <a:spLocks/>
            </p:cNvSpPr>
            <p:nvPr/>
          </p:nvSpPr>
          <p:spPr bwMode="auto">
            <a:xfrm rot="-5400000">
              <a:off x="3443672" y="5986089"/>
              <a:ext cx="27316" cy="342426"/>
            </a:xfrm>
            <a:custGeom>
              <a:avLst/>
              <a:gdLst>
                <a:gd name="T0" fmla="*/ 49744259 w 15"/>
                <a:gd name="T1" fmla="*/ 0 h 147"/>
                <a:gd name="T2" fmla="*/ 43111936 w 15"/>
                <a:gd name="T3" fmla="*/ 797656868 h 147"/>
                <a:gd name="T4" fmla="*/ 0 60000 65536"/>
                <a:gd name="T5" fmla="*/ 0 60000 65536"/>
                <a:gd name="T6" fmla="*/ 0 w 15"/>
                <a:gd name="T7" fmla="*/ 0 h 147"/>
                <a:gd name="T8" fmla="*/ 15 w 15"/>
                <a:gd name="T9" fmla="*/ 147 h 147"/>
              </a:gdLst>
              <a:ahLst/>
              <a:cxnLst>
                <a:cxn ang="T4">
                  <a:pos x="T0" y="T1"/>
                </a:cxn>
                <a:cxn ang="T5">
                  <a:pos x="T2" y="T3"/>
                </a:cxn>
              </a:cxnLst>
              <a:rect l="T6" t="T7" r="T8" b="T9"/>
              <a:pathLst>
                <a:path w="15" h="147">
                  <a:moveTo>
                    <a:pt x="15" y="0"/>
                  </a:moveTo>
                  <a:cubicBezTo>
                    <a:pt x="0" y="61"/>
                    <a:pt x="2" y="75"/>
                    <a:pt x="13" y="147"/>
                  </a:cubicBezTo>
                </a:path>
              </a:pathLst>
            </a:custGeom>
            <a:noFill/>
            <a:ln w="38100">
              <a:solidFill>
                <a:srgbClr val="FFC000"/>
              </a:solidFill>
              <a:round/>
              <a:headEnd/>
              <a:tailEnd/>
            </a:ln>
          </p:spPr>
          <p:txBody>
            <a:bodyPr>
              <a:spAutoFit/>
            </a:bodyPr>
            <a:lstStyle/>
            <a:p>
              <a:endParaRPr lang="en-US"/>
            </a:p>
          </p:txBody>
        </p:sp>
        <p:sp>
          <p:nvSpPr>
            <p:cNvPr id="18" name="Freeform 11"/>
            <p:cNvSpPr>
              <a:spLocks/>
            </p:cNvSpPr>
            <p:nvPr/>
          </p:nvSpPr>
          <p:spPr bwMode="auto">
            <a:xfrm rot="-5400000">
              <a:off x="5701271" y="5662132"/>
              <a:ext cx="107443" cy="458898"/>
            </a:xfrm>
            <a:custGeom>
              <a:avLst/>
              <a:gdLst>
                <a:gd name="T0" fmla="*/ 0 w 59"/>
                <a:gd name="T1" fmla="*/ 0 h 197"/>
                <a:gd name="T2" fmla="*/ 195660994 w 59"/>
                <a:gd name="T3" fmla="*/ 1068971404 h 197"/>
                <a:gd name="T4" fmla="*/ 0 60000 65536"/>
                <a:gd name="T5" fmla="*/ 0 60000 65536"/>
                <a:gd name="T6" fmla="*/ 0 w 59"/>
                <a:gd name="T7" fmla="*/ 0 h 197"/>
                <a:gd name="T8" fmla="*/ 59 w 59"/>
                <a:gd name="T9" fmla="*/ 197 h 197"/>
              </a:gdLst>
              <a:ahLst/>
              <a:cxnLst>
                <a:cxn ang="T4">
                  <a:pos x="T0" y="T1"/>
                </a:cxn>
                <a:cxn ang="T5">
                  <a:pos x="T2" y="T3"/>
                </a:cxn>
              </a:cxnLst>
              <a:rect l="T6" t="T7" r="T8" b="T9"/>
              <a:pathLst>
                <a:path w="59" h="197">
                  <a:moveTo>
                    <a:pt x="0" y="0"/>
                  </a:moveTo>
                  <a:cubicBezTo>
                    <a:pt x="14" y="76"/>
                    <a:pt x="32" y="138"/>
                    <a:pt x="59" y="197"/>
                  </a:cubicBezTo>
                </a:path>
              </a:pathLst>
            </a:custGeom>
            <a:noFill/>
            <a:ln w="38100">
              <a:solidFill>
                <a:srgbClr val="FF0000"/>
              </a:solidFill>
              <a:round/>
              <a:headEnd/>
              <a:tailEnd/>
            </a:ln>
          </p:spPr>
          <p:txBody>
            <a:bodyPr>
              <a:spAutoFit/>
            </a:bodyPr>
            <a:lstStyle/>
            <a:p>
              <a:endParaRPr lang="en-US"/>
            </a:p>
          </p:txBody>
        </p:sp>
        <p:sp>
          <p:nvSpPr>
            <p:cNvPr id="19" name="Text Box 20"/>
            <p:cNvSpPr txBox="1">
              <a:spLocks noChangeArrowheads="1"/>
            </p:cNvSpPr>
            <p:nvPr/>
          </p:nvSpPr>
          <p:spPr bwMode="auto">
            <a:xfrm>
              <a:off x="714348" y="4959518"/>
              <a:ext cx="731745" cy="567226"/>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B1</a:t>
              </a:r>
              <a:endParaRPr lang="en-GB" sz="2400" baseline="-25000">
                <a:solidFill>
                  <a:srgbClr val="006666"/>
                </a:solidFill>
                <a:sym typeface="Symbol" pitchFamily="18" charset="2"/>
              </a:endParaRPr>
            </a:p>
          </p:txBody>
        </p:sp>
        <p:sp>
          <p:nvSpPr>
            <p:cNvPr id="20" name="Text Box 20"/>
            <p:cNvSpPr txBox="1">
              <a:spLocks noChangeArrowheads="1"/>
            </p:cNvSpPr>
            <p:nvPr/>
          </p:nvSpPr>
          <p:spPr bwMode="auto">
            <a:xfrm>
              <a:off x="1854230" y="5407054"/>
              <a:ext cx="945779" cy="567226"/>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B2</a:t>
              </a:r>
              <a:endParaRPr lang="en-GB" sz="2400" baseline="-25000">
                <a:solidFill>
                  <a:srgbClr val="006666"/>
                </a:solidFill>
                <a:sym typeface="Symbol" pitchFamily="18" charset="2"/>
              </a:endParaRPr>
            </a:p>
          </p:txBody>
        </p:sp>
        <p:sp>
          <p:nvSpPr>
            <p:cNvPr id="21" name="Text Box 20"/>
            <p:cNvSpPr txBox="1">
              <a:spLocks noChangeArrowheads="1"/>
            </p:cNvSpPr>
            <p:nvPr/>
          </p:nvSpPr>
          <p:spPr bwMode="auto">
            <a:xfrm>
              <a:off x="3143239" y="5526744"/>
              <a:ext cx="955744" cy="578120"/>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B3</a:t>
              </a:r>
              <a:endParaRPr lang="en-GB" sz="2400" baseline="-25000">
                <a:solidFill>
                  <a:srgbClr val="006666"/>
                </a:solidFill>
                <a:sym typeface="Symbol" pitchFamily="18" charset="2"/>
              </a:endParaRPr>
            </a:p>
          </p:txBody>
        </p:sp>
        <p:sp>
          <p:nvSpPr>
            <p:cNvPr id="22" name="Text Box 20"/>
            <p:cNvSpPr txBox="1">
              <a:spLocks noChangeArrowheads="1"/>
            </p:cNvSpPr>
            <p:nvPr/>
          </p:nvSpPr>
          <p:spPr bwMode="auto">
            <a:xfrm>
              <a:off x="5410233" y="5167674"/>
              <a:ext cx="933504" cy="567226"/>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Bn</a:t>
              </a:r>
              <a:endParaRPr lang="en-GB" sz="2400" baseline="-25000">
                <a:solidFill>
                  <a:srgbClr val="006666"/>
                </a:solidFill>
                <a:sym typeface="Symbol" pitchFamily="18" charset="2"/>
              </a:endParaRPr>
            </a:p>
          </p:txBody>
        </p:sp>
        <p:sp>
          <p:nvSpPr>
            <p:cNvPr id="23" name="Text Box 7"/>
            <p:cNvSpPr txBox="1">
              <a:spLocks noChangeArrowheads="1"/>
            </p:cNvSpPr>
            <p:nvPr/>
          </p:nvSpPr>
          <p:spPr bwMode="auto">
            <a:xfrm>
              <a:off x="5572900" y="3851364"/>
              <a:ext cx="1498794" cy="462855"/>
            </a:xfrm>
            <a:prstGeom prst="rect">
              <a:avLst/>
            </a:prstGeom>
            <a:noFill/>
            <a:ln w="9525" algn="ctr">
              <a:noFill/>
              <a:miter lim="800000"/>
              <a:headEnd/>
              <a:tailEnd/>
            </a:ln>
          </p:spPr>
          <p:txBody>
            <a:bodyPr>
              <a:spAutoFit/>
            </a:bodyPr>
            <a:lstStyle/>
            <a:p>
              <a:pPr eaLnBrk="0" hangingPunct="0">
                <a:defRPr/>
              </a:pPr>
              <a:r>
                <a:rPr lang="en-GB" dirty="0">
                  <a:solidFill>
                    <a:srgbClr val="006666"/>
                  </a:solidFill>
                  <a:latin typeface="+mj-lt"/>
                </a:rPr>
                <a:t>1x2 coupler</a:t>
              </a:r>
            </a:p>
          </p:txBody>
        </p:sp>
      </p:grpSp>
      <p:sp>
        <p:nvSpPr>
          <p:cNvPr id="25" name="24 Rectángulo"/>
          <p:cNvSpPr/>
          <p:nvPr/>
        </p:nvSpPr>
        <p:spPr>
          <a:xfrm>
            <a:off x="4267200" y="914400"/>
            <a:ext cx="4572000" cy="1279196"/>
          </a:xfrm>
          <a:prstGeom prst="rect">
            <a:avLst/>
          </a:prstGeom>
          <a:effectLst/>
          <a:scene3d>
            <a:camera prst="orthographicFront"/>
            <a:lightRig rig="threePt" dir="t"/>
          </a:scene3d>
          <a:sp3d contourW="12700">
            <a:contourClr>
              <a:schemeClr val="bg1"/>
            </a:contourClr>
          </a:sp3d>
        </p:spPr>
        <p:txBody>
          <a:bodyPr>
            <a:spAutoFit/>
          </a:bodyPr>
          <a:lstStyle/>
          <a:p>
            <a:r>
              <a:rPr lang="en-US" sz="2400" i="0" dirty="0" smtClean="0">
                <a:solidFill>
                  <a:srgbClr val="006666"/>
                </a:solidFill>
                <a:effectLst>
                  <a:outerShdw blurRad="38100" dist="38100" dir="2700000" algn="tl">
                    <a:srgbClr val="C0C0C0"/>
                  </a:outerShdw>
                </a:effectLst>
                <a:latin typeface="Arial" charset="0"/>
              </a:rPr>
              <a:t>The number of different Braggs is more than 100; moreover by using an optical switching we can use tens of sensing fiber </a:t>
            </a:r>
            <a:endParaRPr lang="en-US" dirty="0"/>
          </a:p>
        </p:txBody>
      </p:sp>
      <p:sp>
        <p:nvSpPr>
          <p:cNvPr id="6" name="Slide Number Placeholder 5"/>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35</a:t>
            </a:fld>
            <a:endParaRPr lang="es-ES_tradnl" alt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0"/>
            <a:ext cx="8839200" cy="1139825"/>
          </a:xfrm>
        </p:spPr>
        <p:txBody>
          <a:bodyPr/>
          <a:lstStyle/>
          <a:p>
            <a:r>
              <a:rPr lang="en-US" noProof="0" dirty="0" smtClean="0"/>
              <a:t>_ Monitoring requirements for Si-Trackers</a:t>
            </a:r>
            <a:endParaRPr lang="en-US" noProof="0" dirty="0"/>
          </a:p>
        </p:txBody>
      </p:sp>
      <p:sp>
        <p:nvSpPr>
          <p:cNvPr id="6" name="Rectangle 13"/>
          <p:cNvSpPr>
            <a:spLocks noGrp="1" noChangeArrowheads="1"/>
          </p:cNvSpPr>
          <p:nvPr>
            <p:ph idx="1"/>
          </p:nvPr>
        </p:nvSpPr>
        <p:spPr>
          <a:xfrm>
            <a:off x="228600" y="1066800"/>
            <a:ext cx="8839200" cy="5257800"/>
          </a:xfrm>
          <a:solidFill>
            <a:schemeClr val="bg1"/>
          </a:solidFill>
          <a:ln/>
        </p:spPr>
        <p:txBody>
          <a:bodyPr/>
          <a:lstStyle/>
          <a:p>
            <a:pPr>
              <a:lnSpc>
                <a:spcPct val="90000"/>
              </a:lnSpc>
            </a:pPr>
            <a:r>
              <a:rPr lang="en-US" sz="3200" noProof="0" dirty="0" smtClean="0"/>
              <a:t>Current and future silicon systems need for:</a:t>
            </a:r>
          </a:p>
          <a:p>
            <a:pPr lvl="1">
              <a:lnSpc>
                <a:spcPct val="90000"/>
              </a:lnSpc>
            </a:pPr>
            <a:r>
              <a:rPr lang="en-US" sz="2800" noProof="0" dirty="0" smtClean="0"/>
              <a:t>Real-time monitoring of environment variables: temperature, humidity, CO</a:t>
            </a:r>
            <a:r>
              <a:rPr lang="en-US" sz="2800" baseline="-25000" noProof="0" dirty="0" smtClean="0"/>
              <a:t>2</a:t>
            </a:r>
            <a:r>
              <a:rPr lang="en-US" sz="2800" noProof="0" dirty="0" smtClean="0"/>
              <a:t>, magnetic field, etc.</a:t>
            </a:r>
          </a:p>
          <a:p>
            <a:pPr lvl="1">
              <a:lnSpc>
                <a:spcPct val="90000"/>
              </a:lnSpc>
            </a:pPr>
            <a:r>
              <a:rPr lang="en-US" sz="2800" noProof="0" dirty="0" smtClean="0"/>
              <a:t>Real time structural monitoring: deformations, vibrations (push &amp; pull operation), movements.</a:t>
            </a:r>
          </a:p>
          <a:p>
            <a:pPr>
              <a:lnSpc>
                <a:spcPct val="90000"/>
              </a:lnSpc>
            </a:pPr>
            <a:r>
              <a:rPr lang="en-US" sz="3200" noProof="0" dirty="0" smtClean="0"/>
              <a:t>Conventional monitoring technologies based on electric relatively bulky transducers with low multiplexing capability, low granularity, and cooper readout and powering lines (conductive EM noise propagation lines).</a:t>
            </a:r>
          </a:p>
          <a:p>
            <a:pPr>
              <a:lnSpc>
                <a:spcPct val="90000"/>
              </a:lnSpc>
            </a:pPr>
            <a:endParaRPr lang="en-US" sz="2800" noProof="0" dirty="0" smtClean="0"/>
          </a:p>
          <a:p>
            <a:pPr>
              <a:lnSpc>
                <a:spcPct val="90000"/>
              </a:lnSpc>
            </a:pPr>
            <a:endParaRPr lang="en-US" sz="2800" noProof="0" dirty="0"/>
          </a:p>
        </p:txBody>
      </p:sp>
      <p:sp>
        <p:nvSpPr>
          <p:cNvPr id="7" name="6 Marcador de pie de página"/>
          <p:cNvSpPr>
            <a:spLocks noGrp="1"/>
          </p:cNvSpPr>
          <p:nvPr>
            <p:ph type="ftr" sz="quarter" idx="11"/>
          </p:nvPr>
        </p:nvSpPr>
        <p:spPr/>
        <p:txBody>
          <a:bodyPr/>
          <a:lstStyle/>
          <a:p>
            <a:pPr>
              <a:defRPr/>
            </a:pPr>
            <a:r>
              <a:rPr lang="en-US" altLang="en-US" smtClean="0"/>
              <a:t>D.Moya, Forum on Tracking Detector Mechanics , Oxford June 19th  2013  </a:t>
            </a:r>
            <a:endParaRPr lang="es-ES_tradnl" altLang="en-US" dirty="0"/>
          </a:p>
        </p:txBody>
      </p:sp>
      <p:sp>
        <p:nvSpPr>
          <p:cNvPr id="4" name="Slide Number Placeholder 3"/>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36</a:t>
            </a:fld>
            <a:endParaRPr lang="es-ES_tradnl" altLang="en-US" dirty="0"/>
          </a:p>
        </p:txBody>
      </p:sp>
    </p:spTree>
    <p:extLst>
      <p:ext uri="{BB962C8B-B14F-4D97-AF65-F5344CB8AC3E}">
        <p14:creationId xmlns:p14="http://schemas.microsoft.com/office/powerpoint/2010/main" val="7012318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0"/>
            <a:ext cx="7924800" cy="1139825"/>
          </a:xfrm>
        </p:spPr>
        <p:txBody>
          <a:bodyPr/>
          <a:lstStyle/>
          <a:p>
            <a:r>
              <a:rPr lang="en-US" noProof="0" dirty="0" smtClean="0"/>
              <a:t>_Monitoring requirements: Weak Modes</a:t>
            </a:r>
            <a:endParaRPr lang="en-US" noProof="0" dirty="0"/>
          </a:p>
        </p:txBody>
      </p:sp>
      <p:sp>
        <p:nvSpPr>
          <p:cNvPr id="3" name="2 Marcador de contenido"/>
          <p:cNvSpPr>
            <a:spLocks noGrp="1"/>
          </p:cNvSpPr>
          <p:nvPr>
            <p:ph idx="1"/>
          </p:nvPr>
        </p:nvSpPr>
        <p:spPr>
          <a:xfrm>
            <a:off x="381000" y="914400"/>
            <a:ext cx="8458200" cy="5257800"/>
          </a:xfrm>
        </p:spPr>
        <p:txBody>
          <a:bodyPr/>
          <a:lstStyle/>
          <a:p>
            <a:r>
              <a:rPr lang="en-US" noProof="0" dirty="0" smtClean="0"/>
              <a:t>First lesson from </a:t>
            </a:r>
            <a:r>
              <a:rPr lang="en-US" noProof="0" dirty="0" err="1" smtClean="0"/>
              <a:t>LHC</a:t>
            </a:r>
            <a:r>
              <a:rPr lang="en-US" noProof="0" dirty="0" smtClean="0"/>
              <a:t> detectors: position and deformation monitors must cover the weak modes of software (track-based) alignment algorithms.</a:t>
            </a:r>
          </a:p>
          <a:p>
            <a:pPr>
              <a:buNone/>
            </a:pPr>
            <a:endParaRPr lang="en-US" noProof="0" dirty="0" smtClean="0"/>
          </a:p>
        </p:txBody>
      </p:sp>
      <p:sp>
        <p:nvSpPr>
          <p:cNvPr id="4" name="3 Marcador de pie de página"/>
          <p:cNvSpPr>
            <a:spLocks noGrp="1"/>
          </p:cNvSpPr>
          <p:nvPr>
            <p:ph type="ftr" sz="quarter" idx="11"/>
          </p:nvPr>
        </p:nvSpPr>
        <p:spPr/>
        <p:txBody>
          <a:bodyPr/>
          <a:lstStyle/>
          <a:p>
            <a:pPr>
              <a:defRPr/>
            </a:pPr>
            <a:r>
              <a:rPr lang="en-US" altLang="en-US" smtClean="0"/>
              <a:t>D.Moya, Forum on Tracking Detector Mechanics , Oxford June 19th  2013  </a:t>
            </a:r>
            <a:endParaRPr lang="es-ES_tradnl" altLang="en-US" dirty="0"/>
          </a:p>
        </p:txBody>
      </p:sp>
      <p:pic>
        <p:nvPicPr>
          <p:cNvPr id="2050" name="Picture 2"/>
          <p:cNvPicPr>
            <a:picLocks noChangeAspect="1" noChangeArrowheads="1"/>
          </p:cNvPicPr>
          <p:nvPr/>
        </p:nvPicPr>
        <p:blipFill>
          <a:blip r:embed="rId2" cstate="print"/>
          <a:srcRect/>
          <a:stretch>
            <a:fillRect/>
          </a:stretch>
        </p:blipFill>
        <p:spPr bwMode="auto">
          <a:xfrm>
            <a:off x="1219200" y="2529485"/>
            <a:ext cx="6934200" cy="3566515"/>
          </a:xfrm>
          <a:prstGeom prst="rect">
            <a:avLst/>
          </a:prstGeom>
          <a:noFill/>
          <a:ln w="9525">
            <a:noFill/>
            <a:miter lim="800000"/>
            <a:headEnd/>
            <a:tailEnd/>
          </a:ln>
        </p:spPr>
      </p:pic>
      <p:sp>
        <p:nvSpPr>
          <p:cNvPr id="6" name="Slide Number Placeholder 5"/>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37</a:t>
            </a:fld>
            <a:endParaRPr lang="es-ES_tradnl" altLang="en-US" dirty="0"/>
          </a:p>
        </p:txBody>
      </p:sp>
    </p:spTree>
    <p:extLst>
      <p:ext uri="{BB962C8B-B14F-4D97-AF65-F5344CB8AC3E}">
        <p14:creationId xmlns:p14="http://schemas.microsoft.com/office/powerpoint/2010/main" val="6316391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152400"/>
            <a:ext cx="7086600" cy="1155700"/>
          </a:xfrm>
        </p:spPr>
        <p:txBody>
          <a:bodyPr/>
          <a:lstStyle/>
          <a:p>
            <a:r>
              <a:rPr lang="en-US" dirty="0" smtClean="0"/>
              <a:t>L-shape Linearity  (2) </a:t>
            </a:r>
            <a:endParaRPr lang="en-US" dirty="0"/>
          </a:p>
        </p:txBody>
      </p:sp>
      <p:pic>
        <p:nvPicPr>
          <p:cNvPr id="6" name="5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 y="2919972"/>
            <a:ext cx="5599974" cy="2490228"/>
          </a:xfrm>
        </p:spPr>
      </p:pic>
      <p:sp>
        <p:nvSpPr>
          <p:cNvPr id="4" name="3 Marcador de número de diapositiva"/>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38</a:t>
            </a:fld>
            <a:endParaRPr lang="es-ES_tradnl" altLang="en-US" dirty="0"/>
          </a:p>
        </p:txBody>
      </p:sp>
      <p:sp>
        <p:nvSpPr>
          <p:cNvPr id="5" name="4 Marcador de pie de página"/>
          <p:cNvSpPr>
            <a:spLocks noGrp="1"/>
          </p:cNvSpPr>
          <p:nvPr>
            <p:ph type="ftr" sz="quarter" idx="11"/>
          </p:nvPr>
        </p:nvSpPr>
        <p:spPr/>
        <p:txBody>
          <a:bodyPr/>
          <a:lstStyle/>
          <a:p>
            <a:pPr>
              <a:defRPr/>
            </a:pPr>
            <a:r>
              <a:rPr lang="en-GB" altLang="en-US" smtClean="0"/>
              <a:t>D.Moya, Forum on Tracking Detector Mechanics , Oxford June 19th  2013  </a:t>
            </a:r>
            <a:endParaRPr lang="es-ES_tradnl" altLang="en-US" dirty="0"/>
          </a:p>
        </p:txBody>
      </p:sp>
      <p:sp>
        <p:nvSpPr>
          <p:cNvPr id="7" name="2 Marcador de contenido"/>
          <p:cNvSpPr txBox="1">
            <a:spLocks/>
          </p:cNvSpPr>
          <p:nvPr/>
        </p:nvSpPr>
        <p:spPr bwMode="auto">
          <a:xfrm>
            <a:off x="381000" y="1143000"/>
            <a:ext cx="8458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Calibri" pitchFamily="34" charset="0"/>
              <a:buChar char="—"/>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Calibri" pitchFamily="34" charset="0"/>
              <a:buChar char="_"/>
              <a:defRPr sz="2600" baseline="0">
                <a:solidFill>
                  <a:srgbClr val="AFAFFF"/>
                </a:solidFill>
                <a:latin typeface="Calibri" pitchFamily="34" charset="0"/>
              </a:defRPr>
            </a:lvl2pPr>
            <a:lvl3pPr marL="671512" indent="0" algn="l" rtl="0" eaLnBrk="0" fontAlgn="base" hangingPunct="0">
              <a:spcBef>
                <a:spcPct val="20000"/>
              </a:spcBef>
              <a:spcAft>
                <a:spcPct val="0"/>
              </a:spcAft>
              <a:buClr>
                <a:srgbClr val="2A1BEB"/>
              </a:buClr>
              <a:buSzPct val="65000"/>
              <a:buFont typeface="Wingdings" pitchFamily="2" charset="2"/>
              <a:buNone/>
              <a:defRPr sz="2200">
                <a:solidFill>
                  <a:srgbClr val="2A1BEB"/>
                </a:solidFill>
                <a:latin typeface="Calibri" pitchFamily="34" charset="0"/>
              </a:defRPr>
            </a:lvl3pPr>
            <a:lvl4pPr marL="1366837" indent="-342900" algn="l" rtl="0" eaLnBrk="0" fontAlgn="base" hangingPunct="0">
              <a:spcBef>
                <a:spcPct val="20000"/>
              </a:spcBef>
              <a:spcAft>
                <a:spcPct val="0"/>
              </a:spcAft>
              <a:buClr>
                <a:schemeClr val="tx1"/>
              </a:buClr>
              <a:buSzPct val="70000"/>
              <a:buFont typeface="Wingdings" pitchFamily="2" charset="2"/>
              <a:buChar char="Ø"/>
              <a:defRPr sz="2000" baseline="0">
                <a:solidFill>
                  <a:srgbClr val="2A1BEB"/>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i="0" kern="0" dirty="0" smtClean="0"/>
              <a:t>L-shape sensibility presents a small dependence depending of the direction of movement (L-shape specific effect due to its shape)</a:t>
            </a:r>
          </a:p>
        </p:txBody>
      </p:sp>
      <p:sp>
        <p:nvSpPr>
          <p:cNvPr id="8" name="7 CuadroTexto"/>
          <p:cNvSpPr txBox="1"/>
          <p:nvPr/>
        </p:nvSpPr>
        <p:spPr>
          <a:xfrm>
            <a:off x="5943600" y="2438400"/>
            <a:ext cx="2895600" cy="1372683"/>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n-US" sz="3200" i="0" dirty="0" smtClean="0"/>
              <a:t>Sensitivity reproducibility </a:t>
            </a:r>
          </a:p>
          <a:p>
            <a:r>
              <a:rPr lang="en-US" sz="3200" i="0" dirty="0" smtClean="0"/>
              <a:t>0.4 %</a:t>
            </a:r>
            <a:r>
              <a:rPr lang="en-US" sz="3200" i="0" dirty="0" smtClean="0">
                <a:sym typeface="Symbol"/>
              </a:rPr>
              <a:t></a:t>
            </a:r>
            <a:endParaRPr lang="en-US" sz="3200" i="0" dirty="0"/>
          </a:p>
        </p:txBody>
      </p:sp>
      <p:sp>
        <p:nvSpPr>
          <p:cNvPr id="9" name="8 CuadroTexto"/>
          <p:cNvSpPr txBox="1"/>
          <p:nvPr/>
        </p:nvSpPr>
        <p:spPr>
          <a:xfrm>
            <a:off x="5943600" y="4113717"/>
            <a:ext cx="2895600" cy="1372683"/>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n-US" sz="3200" i="0" dirty="0" smtClean="0"/>
              <a:t>Difference load-unload cycle</a:t>
            </a:r>
          </a:p>
          <a:p>
            <a:r>
              <a:rPr lang="en-US" sz="3200" i="0" dirty="0"/>
              <a:t>2</a:t>
            </a:r>
            <a:r>
              <a:rPr lang="en-US" sz="3200" i="0" dirty="0" smtClean="0"/>
              <a:t> %</a:t>
            </a:r>
            <a:r>
              <a:rPr lang="en-US" sz="3200" i="0" dirty="0" smtClean="0">
                <a:sym typeface="Symbol"/>
              </a:rPr>
              <a:t></a:t>
            </a:r>
            <a:endParaRPr lang="en-US" sz="3200" i="0" dirty="0"/>
          </a:p>
        </p:txBody>
      </p:sp>
    </p:spTree>
    <p:extLst>
      <p:ext uri="{BB962C8B-B14F-4D97-AF65-F5344CB8AC3E}">
        <p14:creationId xmlns:p14="http://schemas.microsoft.com/office/powerpoint/2010/main" val="37176611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L-Shape Linearity (3)</a:t>
            </a:r>
            <a:endParaRPr lang="en-US" dirty="0"/>
          </a:p>
        </p:txBody>
      </p:sp>
      <p:sp>
        <p:nvSpPr>
          <p:cNvPr id="4" name="3 Marcador de número de diapositiva"/>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39</a:t>
            </a:fld>
            <a:endParaRPr lang="es-ES_tradnl" altLang="en-US" dirty="0"/>
          </a:p>
        </p:txBody>
      </p:sp>
      <p:sp>
        <p:nvSpPr>
          <p:cNvPr id="5" name="4 Marcador de pie de página"/>
          <p:cNvSpPr>
            <a:spLocks noGrp="1"/>
          </p:cNvSpPr>
          <p:nvPr>
            <p:ph type="ftr" sz="quarter" idx="11"/>
          </p:nvPr>
        </p:nvSpPr>
        <p:spPr/>
        <p:txBody>
          <a:bodyPr/>
          <a:lstStyle/>
          <a:p>
            <a:pPr>
              <a:defRPr/>
            </a:pPr>
            <a:r>
              <a:rPr lang="en-GB" altLang="en-US" smtClean="0"/>
              <a:t>D.Moya, Forum on Tracking Detector Mechanics , Oxford June 19th  2013  </a:t>
            </a:r>
            <a:endParaRPr lang="es-ES_tradnl" altLang="en-US" dirty="0"/>
          </a:p>
        </p:txBody>
      </p:sp>
      <p:pic>
        <p:nvPicPr>
          <p:cNvPr id="8196"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2463318"/>
            <a:ext cx="1257576" cy="1956282"/>
          </a:xfrm>
          <a:prstGeom prst="rect">
            <a:avLst/>
          </a:prstGeom>
          <a:noFill/>
          <a:ln>
            <a:noFill/>
          </a:ln>
          <a:effectLst>
            <a:glow rad="139700">
              <a:schemeClr val="accent4">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2 Marcador de contenido"/>
          <p:cNvSpPr txBox="1">
            <a:spLocks/>
          </p:cNvSpPr>
          <p:nvPr/>
        </p:nvSpPr>
        <p:spPr bwMode="auto">
          <a:xfrm>
            <a:off x="152400" y="1143000"/>
            <a:ext cx="87630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Calibri" pitchFamily="34" charset="0"/>
              <a:buChar char="—"/>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Calibri" pitchFamily="34" charset="0"/>
              <a:buChar char="_"/>
              <a:defRPr sz="2600" baseline="0">
                <a:solidFill>
                  <a:srgbClr val="AFAFFF"/>
                </a:solidFill>
                <a:latin typeface="Calibri" pitchFamily="34" charset="0"/>
              </a:defRPr>
            </a:lvl2pPr>
            <a:lvl3pPr marL="671512" indent="0" algn="l" rtl="0" eaLnBrk="0" fontAlgn="base" hangingPunct="0">
              <a:spcBef>
                <a:spcPct val="20000"/>
              </a:spcBef>
              <a:spcAft>
                <a:spcPct val="0"/>
              </a:spcAft>
              <a:buClr>
                <a:srgbClr val="2A1BEB"/>
              </a:buClr>
              <a:buSzPct val="65000"/>
              <a:buFont typeface="Wingdings" pitchFamily="2" charset="2"/>
              <a:buNone/>
              <a:defRPr sz="2200">
                <a:solidFill>
                  <a:srgbClr val="2A1BEB"/>
                </a:solidFill>
                <a:latin typeface="Calibri" pitchFamily="34" charset="0"/>
              </a:defRPr>
            </a:lvl3pPr>
            <a:lvl4pPr marL="1366837" indent="-342900" algn="l" rtl="0" eaLnBrk="0" fontAlgn="base" hangingPunct="0">
              <a:spcBef>
                <a:spcPct val="20000"/>
              </a:spcBef>
              <a:spcAft>
                <a:spcPct val="0"/>
              </a:spcAft>
              <a:buClr>
                <a:schemeClr val="tx1"/>
              </a:buClr>
              <a:buSzPct val="70000"/>
              <a:buFont typeface="Wingdings" pitchFamily="2" charset="2"/>
              <a:buChar char="Ø"/>
              <a:defRPr sz="2000" baseline="0">
                <a:solidFill>
                  <a:srgbClr val="2A1BEB"/>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i="0" kern="0" dirty="0" smtClean="0"/>
              <a:t>Investigate the effect of the roughness of the contact surface on the asymmetric load-unload behavior. </a:t>
            </a:r>
          </a:p>
        </p:txBody>
      </p:sp>
      <p:sp>
        <p:nvSpPr>
          <p:cNvPr id="6" name="5 Flecha derecha"/>
          <p:cNvSpPr/>
          <p:nvPr/>
        </p:nvSpPr>
        <p:spPr bwMode="auto">
          <a:xfrm>
            <a:off x="2514600" y="3048000"/>
            <a:ext cx="2019300" cy="609600"/>
          </a:xfrm>
          <a:prstGeom prst="rightArrow">
            <a:avLst/>
          </a:prstGeom>
          <a:noFill/>
          <a:ln w="3175" cap="flat" cmpd="sng" algn="ctr">
            <a:solidFill>
              <a:srgbClr val="2A1BEB"/>
            </a:soli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_tradnl" dirty="0" smtClean="0">
              <a:solidFill>
                <a:schemeClr val="bg1"/>
              </a:solidFill>
            </a:endParaRPr>
          </a:p>
        </p:txBody>
      </p:sp>
      <p:sp>
        <p:nvSpPr>
          <p:cNvPr id="7" name="6 CuadroTexto"/>
          <p:cNvSpPr txBox="1"/>
          <p:nvPr/>
        </p:nvSpPr>
        <p:spPr>
          <a:xfrm>
            <a:off x="1981200" y="2438400"/>
            <a:ext cx="2566023" cy="646331"/>
          </a:xfrm>
          <a:prstGeom prst="rect">
            <a:avLst/>
          </a:prstGeom>
          <a:noFill/>
        </p:spPr>
        <p:txBody>
          <a:bodyPr wrap="none" rtlCol="0">
            <a:spAutoFit/>
          </a:bodyPr>
          <a:lstStyle/>
          <a:p>
            <a:r>
              <a:rPr lang="es-ES" i="0" dirty="0" err="1" smtClean="0">
                <a:solidFill>
                  <a:schemeClr val="tx1"/>
                </a:solidFill>
              </a:rPr>
              <a:t>POLISHING</a:t>
            </a:r>
            <a:endParaRPr lang="es-ES" i="0" dirty="0" smtClean="0">
              <a:solidFill>
                <a:schemeClr val="tx1"/>
              </a:solidFill>
            </a:endParaRPr>
          </a:p>
          <a:p>
            <a:r>
              <a:rPr lang="es-ES" i="0" dirty="0" smtClean="0">
                <a:solidFill>
                  <a:schemeClr val="tx1"/>
                </a:solidFill>
              </a:rPr>
              <a:t>OF </a:t>
            </a:r>
            <a:r>
              <a:rPr lang="es-ES" i="0" dirty="0" err="1" smtClean="0">
                <a:solidFill>
                  <a:schemeClr val="tx1"/>
                </a:solidFill>
              </a:rPr>
              <a:t>CONTACT</a:t>
            </a:r>
            <a:r>
              <a:rPr lang="es-ES" i="0" dirty="0" smtClean="0">
                <a:solidFill>
                  <a:schemeClr val="tx1"/>
                </a:solidFill>
              </a:rPr>
              <a:t> </a:t>
            </a:r>
            <a:r>
              <a:rPr lang="es-ES" i="0" dirty="0" err="1" smtClean="0">
                <a:solidFill>
                  <a:schemeClr val="tx1"/>
                </a:solidFill>
              </a:rPr>
              <a:t>SURFACE</a:t>
            </a:r>
            <a:r>
              <a:rPr lang="es-ES" i="0" dirty="0" smtClean="0">
                <a:solidFill>
                  <a:schemeClr val="tx1"/>
                </a:solidFill>
              </a:rPr>
              <a:t> </a:t>
            </a:r>
            <a:endParaRPr lang="es-ES_tradnl" i="0" dirty="0">
              <a:solidFill>
                <a:schemeClr val="tx1"/>
              </a:solidFill>
            </a:endParaRPr>
          </a:p>
        </p:txBody>
      </p:sp>
      <p:pic>
        <p:nvPicPr>
          <p:cNvPr id="819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7543" y="3975409"/>
            <a:ext cx="2797857" cy="2349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8200" y="2286000"/>
            <a:ext cx="1362075" cy="2059327"/>
          </a:xfrm>
          <a:prstGeom prst="rect">
            <a:avLst/>
          </a:prstGeom>
          <a:noFill/>
          <a:ln>
            <a:noFill/>
          </a:ln>
          <a:effectLst>
            <a:glow rad="139700">
              <a:schemeClr val="accent4">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9"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26531" y="3952017"/>
            <a:ext cx="2507369" cy="2143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16 CuadroTexto"/>
          <p:cNvSpPr txBox="1"/>
          <p:nvPr/>
        </p:nvSpPr>
        <p:spPr>
          <a:xfrm>
            <a:off x="1371600" y="2922014"/>
            <a:ext cx="7086600" cy="1471172"/>
          </a:xfrm>
          <a:prstGeom prst="rect">
            <a:avLst/>
          </a:prstGeom>
          <a:solidFill>
            <a:schemeClr val="bg1"/>
          </a:solidFill>
          <a:effectLst>
            <a:glow rad="101600">
              <a:schemeClr val="accent4">
                <a:satMod val="175000"/>
                <a:alpha val="40000"/>
              </a:schemeClr>
            </a:glow>
          </a:effectLst>
        </p:spPr>
        <p:txBody>
          <a:bodyPr wrap="square" rtlCol="0">
            <a:spAutoFit/>
          </a:bodyPr>
          <a:lstStyle/>
          <a:p>
            <a:pPr algn="l"/>
            <a:r>
              <a:rPr lang="en-US" sz="3200" i="0" dirty="0" smtClean="0"/>
              <a:t>Still sensitivity asymmetry 2 %</a:t>
            </a:r>
          </a:p>
          <a:p>
            <a:pPr algn="l"/>
            <a:r>
              <a:rPr lang="en-US" sz="3200" i="0" dirty="0" smtClean="0">
                <a:sym typeface="Symbol"/>
              </a:rPr>
              <a:t>More studies in progress </a:t>
            </a:r>
          </a:p>
          <a:p>
            <a:pPr algn="l"/>
            <a:r>
              <a:rPr lang="en-US" sz="3200" i="0" dirty="0" smtClean="0">
                <a:sym typeface="Symbol"/>
              </a:rPr>
              <a:t>(harder materials than Al)</a:t>
            </a:r>
            <a:endParaRPr lang="en-US" sz="3200" i="0" dirty="0"/>
          </a:p>
        </p:txBody>
      </p:sp>
      <p:sp>
        <p:nvSpPr>
          <p:cNvPr id="18" name="17 CuadroTexto"/>
          <p:cNvSpPr txBox="1"/>
          <p:nvPr/>
        </p:nvSpPr>
        <p:spPr>
          <a:xfrm>
            <a:off x="1371600" y="2922014"/>
            <a:ext cx="7086600" cy="1471172"/>
          </a:xfrm>
          <a:prstGeom prst="rect">
            <a:avLst/>
          </a:prstGeom>
          <a:solidFill>
            <a:schemeClr val="bg1"/>
          </a:solidFill>
          <a:effectLst>
            <a:glow rad="101600">
              <a:schemeClr val="accent4">
                <a:satMod val="175000"/>
                <a:alpha val="40000"/>
              </a:schemeClr>
            </a:glow>
          </a:effectLst>
        </p:spPr>
        <p:txBody>
          <a:bodyPr wrap="square" rtlCol="0">
            <a:spAutoFit/>
          </a:bodyPr>
          <a:lstStyle/>
          <a:p>
            <a:pPr algn="l"/>
            <a:r>
              <a:rPr lang="en-US" sz="3200" i="0" dirty="0" smtClean="0"/>
              <a:t>Still sensitivity asymmetry 2 %</a:t>
            </a:r>
          </a:p>
          <a:p>
            <a:pPr algn="l"/>
            <a:r>
              <a:rPr lang="en-US" sz="3200" i="0" dirty="0" smtClean="0">
                <a:sym typeface="Symbol"/>
              </a:rPr>
              <a:t>More studies in progress </a:t>
            </a:r>
          </a:p>
          <a:p>
            <a:pPr algn="l"/>
            <a:r>
              <a:rPr lang="en-US" sz="3200" i="0" dirty="0" smtClean="0">
                <a:sym typeface="Symbol"/>
              </a:rPr>
              <a:t>(harder materials than Al)</a:t>
            </a:r>
            <a:endParaRPr lang="en-US" sz="3200" i="0" dirty="0"/>
          </a:p>
        </p:txBody>
      </p:sp>
    </p:spTree>
    <p:extLst>
      <p:ext uri="{BB962C8B-B14F-4D97-AF65-F5344CB8AC3E}">
        <p14:creationId xmlns:p14="http://schemas.microsoft.com/office/powerpoint/2010/main" val="91792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4 Marcador de pie de página"/>
          <p:cNvSpPr>
            <a:spLocks noGrp="1"/>
          </p:cNvSpPr>
          <p:nvPr>
            <p:ph type="ftr" sz="quarter" idx="11"/>
          </p:nvPr>
        </p:nvSpPr>
        <p:spPr>
          <a:noFill/>
        </p:spPr>
        <p:txBody>
          <a:bodyPr/>
          <a:lstStyle/>
          <a:p>
            <a:r>
              <a:rPr lang="en-US" altLang="en-US" smtClean="0">
                <a:cs typeface="Arial" charset="0"/>
              </a:rPr>
              <a:t>D.Moya, Forum on Tracking Detector Mechanics , Oxford June 19th  2013  </a:t>
            </a:r>
            <a:endParaRPr lang="es-ES_tradnl" altLang="en-US" smtClean="0">
              <a:cs typeface="Arial" charset="0"/>
            </a:endParaRPr>
          </a:p>
        </p:txBody>
      </p:sp>
      <p:sp>
        <p:nvSpPr>
          <p:cNvPr id="1028" name="Rectangle 2"/>
          <p:cNvSpPr>
            <a:spLocks noGrp="1" noChangeArrowheads="1"/>
          </p:cNvSpPr>
          <p:nvPr>
            <p:ph type="title" idx="4294967295"/>
          </p:nvPr>
        </p:nvSpPr>
        <p:spPr>
          <a:xfrm>
            <a:off x="0" y="0"/>
            <a:ext cx="7391400" cy="1139825"/>
          </a:xfrm>
        </p:spPr>
        <p:txBody>
          <a:bodyPr/>
          <a:lstStyle/>
          <a:p>
            <a:pPr eaLnBrk="1" hangingPunct="1"/>
            <a:r>
              <a:rPr lang="en-US" noProof="0" dirty="0" smtClean="0"/>
              <a:t>_</a:t>
            </a:r>
            <a:r>
              <a:rPr lang="en-US" sz="4000" noProof="0" dirty="0" smtClean="0"/>
              <a:t>Bragg grating sensor basics</a:t>
            </a:r>
            <a:endParaRPr lang="en-US" noProof="0" dirty="0" smtClean="0"/>
          </a:p>
        </p:txBody>
      </p:sp>
      <p:sp>
        <p:nvSpPr>
          <p:cNvPr id="14341" name="Rectangle 3"/>
          <p:cNvSpPr>
            <a:spLocks noGrp="1" noChangeArrowheads="1"/>
          </p:cNvSpPr>
          <p:nvPr>
            <p:ph type="body" idx="4294967295"/>
          </p:nvPr>
        </p:nvSpPr>
        <p:spPr>
          <a:xfrm>
            <a:off x="457200" y="1066800"/>
            <a:ext cx="8229600" cy="1143000"/>
          </a:xfrm>
        </p:spPr>
        <p:txBody>
          <a:bodyPr/>
          <a:lstStyle/>
          <a:p>
            <a:pPr eaLnBrk="1" hangingPunct="1">
              <a:lnSpc>
                <a:spcPct val="90000"/>
              </a:lnSpc>
              <a:defRPr/>
            </a:pPr>
            <a:r>
              <a:rPr lang="en-US" noProof="0" dirty="0" smtClean="0"/>
              <a:t>FOS monitoring is an standard technique in aeronautic and civil engineer</a:t>
            </a:r>
          </a:p>
          <a:p>
            <a:pPr eaLnBrk="1" hangingPunct="1">
              <a:lnSpc>
                <a:spcPct val="90000"/>
              </a:lnSpc>
              <a:defRPr/>
            </a:pPr>
            <a:endParaRPr lang="en-US" sz="1050" noProof="0" dirty="0" smtClean="0"/>
          </a:p>
          <a:p>
            <a:pPr eaLnBrk="1" hangingPunct="1">
              <a:lnSpc>
                <a:spcPct val="90000"/>
              </a:lnSpc>
              <a:buFont typeface="Wingdings" pitchFamily="2" charset="2"/>
              <a:buNone/>
              <a:defRPr/>
            </a:pPr>
            <a:endParaRPr lang="en-US" sz="1050" noProof="0" dirty="0" smtClean="0"/>
          </a:p>
          <a:p>
            <a:pPr eaLnBrk="1" hangingPunct="1">
              <a:lnSpc>
                <a:spcPct val="90000"/>
              </a:lnSpc>
              <a:buFont typeface="Wingdings" pitchFamily="2" charset="2"/>
              <a:buNone/>
              <a:defRPr/>
            </a:pPr>
            <a:endParaRPr lang="en-US" noProof="0" dirty="0" smtClean="0"/>
          </a:p>
          <a:p>
            <a:pPr eaLnBrk="1" hangingPunct="1">
              <a:lnSpc>
                <a:spcPct val="90000"/>
              </a:lnSpc>
              <a:defRPr/>
            </a:pPr>
            <a:endParaRPr lang="en-US" noProof="0" dirty="0" smtClean="0"/>
          </a:p>
          <a:p>
            <a:pPr eaLnBrk="1" hangingPunct="1">
              <a:lnSpc>
                <a:spcPct val="90000"/>
              </a:lnSpc>
              <a:defRPr/>
            </a:pPr>
            <a:endParaRPr lang="en-US" noProof="0" dirty="0" smtClean="0"/>
          </a:p>
          <a:p>
            <a:pPr eaLnBrk="1" hangingPunct="1">
              <a:lnSpc>
                <a:spcPct val="90000"/>
              </a:lnSpc>
              <a:defRPr/>
            </a:pPr>
            <a:endParaRPr lang="en-US" noProof="0" dirty="0" smtClean="0"/>
          </a:p>
          <a:p>
            <a:pPr eaLnBrk="1" hangingPunct="1">
              <a:lnSpc>
                <a:spcPct val="90000"/>
              </a:lnSpc>
              <a:defRPr/>
            </a:pPr>
            <a:endParaRPr lang="en-US" noProof="0" dirty="0" smtClean="0"/>
          </a:p>
          <a:p>
            <a:pPr eaLnBrk="1" hangingPunct="1">
              <a:lnSpc>
                <a:spcPct val="90000"/>
              </a:lnSpc>
              <a:defRPr/>
            </a:pPr>
            <a:endParaRPr lang="en-US" noProof="0" dirty="0" smtClean="0"/>
          </a:p>
          <a:p>
            <a:pPr eaLnBrk="1" hangingPunct="1">
              <a:lnSpc>
                <a:spcPct val="90000"/>
              </a:lnSpc>
              <a:defRPr/>
            </a:pPr>
            <a:r>
              <a:rPr lang="en-US" noProof="0" dirty="0" smtClean="0"/>
              <a:t>Mechanical sensitivity</a:t>
            </a:r>
          </a:p>
          <a:p>
            <a:pPr eaLnBrk="1" hangingPunct="1">
              <a:lnSpc>
                <a:spcPct val="90000"/>
              </a:lnSpc>
              <a:defRPr/>
            </a:pPr>
            <a:r>
              <a:rPr lang="en-US" noProof="0" dirty="0" smtClean="0"/>
              <a:t>Thermal sensitivity</a:t>
            </a:r>
          </a:p>
        </p:txBody>
      </p:sp>
      <p:pic>
        <p:nvPicPr>
          <p:cNvPr id="1030" name="Picture 2"/>
          <p:cNvPicPr>
            <a:picLocks noChangeAspect="1" noChangeArrowheads="1"/>
          </p:cNvPicPr>
          <p:nvPr/>
        </p:nvPicPr>
        <p:blipFill>
          <a:blip r:embed="rId3" cstate="print"/>
          <a:srcRect/>
          <a:stretch>
            <a:fillRect/>
          </a:stretch>
        </p:blipFill>
        <p:spPr bwMode="auto">
          <a:xfrm>
            <a:off x="228600" y="1981200"/>
            <a:ext cx="8456613" cy="3200400"/>
          </a:xfrm>
          <a:prstGeom prst="rect">
            <a:avLst/>
          </a:prstGeom>
          <a:noFill/>
          <a:ln w="19050" algn="ctr">
            <a:noFill/>
            <a:miter lim="800000"/>
            <a:headEnd/>
            <a:tailEnd/>
          </a:ln>
        </p:spPr>
      </p:pic>
      <p:pic>
        <p:nvPicPr>
          <p:cNvPr id="1031" name="Picture 1"/>
          <p:cNvPicPr>
            <a:picLocks noChangeAspect="1" noChangeArrowheads="1"/>
          </p:cNvPicPr>
          <p:nvPr/>
        </p:nvPicPr>
        <p:blipFill>
          <a:blip r:embed="rId4" cstate="print"/>
          <a:srcRect/>
          <a:stretch>
            <a:fillRect/>
          </a:stretch>
        </p:blipFill>
        <p:spPr bwMode="auto">
          <a:xfrm>
            <a:off x="4191000" y="5867400"/>
            <a:ext cx="4310063" cy="609600"/>
          </a:xfrm>
          <a:prstGeom prst="rect">
            <a:avLst/>
          </a:prstGeom>
          <a:noFill/>
          <a:ln w="9525">
            <a:noFill/>
            <a:miter lim="800000"/>
            <a:headEnd/>
            <a:tailEnd/>
          </a:ln>
        </p:spPr>
      </p:pic>
      <p:pic>
        <p:nvPicPr>
          <p:cNvPr id="1032" name="Picture 2"/>
          <p:cNvPicPr>
            <a:picLocks noChangeAspect="1" noChangeArrowheads="1"/>
          </p:cNvPicPr>
          <p:nvPr/>
        </p:nvPicPr>
        <p:blipFill>
          <a:blip r:embed="rId5" cstate="print"/>
          <a:srcRect/>
          <a:stretch>
            <a:fillRect/>
          </a:stretch>
        </p:blipFill>
        <p:spPr bwMode="auto">
          <a:xfrm>
            <a:off x="5715000" y="5257800"/>
            <a:ext cx="1301750" cy="590550"/>
          </a:xfrm>
          <a:prstGeom prst="rect">
            <a:avLst/>
          </a:prstGeom>
          <a:noFill/>
          <a:ln w="9525">
            <a:noFill/>
            <a:miter lim="800000"/>
            <a:headEnd/>
            <a:tailEnd/>
          </a:ln>
        </p:spPr>
      </p:pic>
      <p:pic>
        <p:nvPicPr>
          <p:cNvPr id="1033" name="Picture 1"/>
          <p:cNvPicPr>
            <a:picLocks noChangeAspect="1" noChangeArrowheads="1"/>
          </p:cNvPicPr>
          <p:nvPr/>
        </p:nvPicPr>
        <p:blipFill>
          <a:blip r:embed="rId4" cstate="print"/>
          <a:srcRect r="71272"/>
          <a:stretch>
            <a:fillRect/>
          </a:stretch>
        </p:blipFill>
        <p:spPr bwMode="auto">
          <a:xfrm>
            <a:off x="4724400" y="5257800"/>
            <a:ext cx="1238250" cy="609600"/>
          </a:xfrm>
          <a:prstGeom prst="rect">
            <a:avLst/>
          </a:prstGeom>
          <a:noFill/>
          <a:ln w="9525">
            <a:noFill/>
            <a:miter lim="800000"/>
            <a:headEnd/>
            <a:tailEnd/>
          </a:ln>
        </p:spPr>
      </p:pic>
      <p:sp>
        <p:nvSpPr>
          <p:cNvPr id="1034"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103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036"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037"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graphicFrame>
        <p:nvGraphicFramePr>
          <p:cNvPr id="1026" name="Object 2"/>
          <p:cNvGraphicFramePr>
            <a:graphicFrameLocks noChangeAspect="1"/>
          </p:cNvGraphicFramePr>
          <p:nvPr/>
        </p:nvGraphicFramePr>
        <p:xfrm>
          <a:off x="-228600" y="4114800"/>
          <a:ext cx="2590800" cy="849313"/>
        </p:xfrm>
        <a:graphic>
          <a:graphicData uri="http://schemas.openxmlformats.org/presentationml/2006/ole">
            <mc:AlternateContent xmlns:mc="http://schemas.openxmlformats.org/markup-compatibility/2006">
              <mc:Choice xmlns:v="urn:schemas-microsoft-com:vml" Requires="v">
                <p:oleObj spid="_x0000_s129100" name="Document" r:id="rId7" imgW="955293" imgH="315371" progId="Word.Document.12">
                  <p:embed/>
                </p:oleObj>
              </mc:Choice>
              <mc:Fallback>
                <p:oleObj name="Document" r:id="rId7" imgW="955293" imgH="315371" progId="Word.Document.12">
                  <p:embed/>
                  <p:pic>
                    <p:nvPicPr>
                      <p:cNvPr id="0" name="Picture 7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4114800"/>
                        <a:ext cx="2590800" cy="84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Slide Number Placeholder 2"/>
          <p:cNvSpPr>
            <a:spLocks noGrp="1"/>
          </p:cNvSpPr>
          <p:nvPr>
            <p:ph type="sldNum" sz="quarter" idx="10"/>
          </p:nvPr>
        </p:nvSpPr>
        <p:spPr/>
        <p:txBody>
          <a:bodyPr/>
          <a:lstStyle/>
          <a:p>
            <a:pPr>
              <a:defRPr/>
            </a:pPr>
            <a:fld id="{6FE4F4B8-546B-4655-8B7D-7E5F0E211980}" type="slidenum">
              <a:rPr lang="es-ES_tradnl" altLang="en-US" smtClean="0"/>
              <a:pPr>
                <a:defRPr/>
              </a:pPr>
              <a:t>4</a:t>
            </a:fld>
            <a:endParaRPr lang="es-ES_tradnl"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r>
              <a:rPr lang="en-US" sz="3600" noProof="0" dirty="0" smtClean="0"/>
              <a:t>_Bragg grating Multiplexing </a:t>
            </a:r>
          </a:p>
        </p:txBody>
      </p:sp>
      <p:sp>
        <p:nvSpPr>
          <p:cNvPr id="7" name="6 Marcador de pie de página"/>
          <p:cNvSpPr>
            <a:spLocks noGrp="1"/>
          </p:cNvSpPr>
          <p:nvPr>
            <p:ph type="ftr" sz="quarter" idx="11"/>
          </p:nvPr>
        </p:nvSpPr>
        <p:spPr/>
        <p:txBody>
          <a:bodyPr/>
          <a:lstStyle/>
          <a:p>
            <a:pPr>
              <a:defRPr/>
            </a:pPr>
            <a:r>
              <a:rPr lang="en-US" altLang="en-US" smtClean="0"/>
              <a:t>D.Moya, Forum on Tracking Detector Mechanics , Oxford June 19th  2013  </a:t>
            </a:r>
            <a:endParaRPr lang="es-ES_tradnl" altLang="en-US"/>
          </a:p>
        </p:txBody>
      </p:sp>
      <p:pic>
        <p:nvPicPr>
          <p:cNvPr id="15365" name="Picture 2"/>
          <p:cNvPicPr>
            <a:picLocks noChangeAspect="1" noChangeArrowheads="1"/>
          </p:cNvPicPr>
          <p:nvPr/>
        </p:nvPicPr>
        <p:blipFill>
          <a:blip r:embed="rId3" cstate="print"/>
          <a:srcRect/>
          <a:stretch>
            <a:fillRect/>
          </a:stretch>
        </p:blipFill>
        <p:spPr bwMode="auto">
          <a:xfrm>
            <a:off x="225425" y="1447800"/>
            <a:ext cx="8613775" cy="4343400"/>
          </a:xfrm>
          <a:prstGeom prst="rect">
            <a:avLst/>
          </a:prstGeom>
          <a:noFill/>
          <a:ln w="19050" algn="ctr">
            <a:noFill/>
            <a:miter lim="800000"/>
            <a:headEnd/>
            <a:tailEnd/>
          </a:ln>
        </p:spPr>
      </p:pic>
      <p:sp>
        <p:nvSpPr>
          <p:cNvPr id="3" name="Slide Number Placeholder 2"/>
          <p:cNvSpPr>
            <a:spLocks noGrp="1"/>
          </p:cNvSpPr>
          <p:nvPr>
            <p:ph type="sldNum" sz="quarter" idx="4294967295"/>
          </p:nvPr>
        </p:nvSpPr>
        <p:spPr>
          <a:xfrm>
            <a:off x="8382000" y="6248400"/>
            <a:ext cx="533400" cy="457200"/>
          </a:xfrm>
          <a:prstGeom prst="rect">
            <a:avLst/>
          </a:prstGeom>
        </p:spPr>
        <p:txBody>
          <a:bodyPr/>
          <a:lstStyle/>
          <a:p>
            <a:pPr>
              <a:defRPr/>
            </a:pPr>
            <a:fld id="{B24E99CA-9F7F-4272-A6BF-137A0BB147F5}" type="slidenum">
              <a:rPr lang="es-ES_tradnl" altLang="en-US" smtClean="0"/>
              <a:pPr>
                <a:defRPr/>
              </a:pPr>
              <a:t>5</a:t>
            </a:fld>
            <a:endParaRPr lang="es-ES_tradnl" altLang="en-US" dirty="0"/>
          </a:p>
        </p:txBody>
      </p:sp>
    </p:spTree>
    <p:extLst>
      <p:ext uri="{BB962C8B-B14F-4D97-AF65-F5344CB8AC3E}">
        <p14:creationId xmlns:p14="http://schemas.microsoft.com/office/powerpoint/2010/main" val="42747869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n-US" sz="3600" dirty="0" smtClean="0"/>
              <a:t>_</a:t>
            </a:r>
            <a:r>
              <a:rPr lang="en-US" dirty="0" smtClean="0"/>
              <a:t>FOS</a:t>
            </a:r>
            <a:r>
              <a:rPr lang="en-US" sz="3600" dirty="0" smtClean="0"/>
              <a:t> &amp; FBG advantages</a:t>
            </a:r>
          </a:p>
        </p:txBody>
      </p:sp>
      <p:sp>
        <p:nvSpPr>
          <p:cNvPr id="5" name="4 Marcador de contenido"/>
          <p:cNvSpPr>
            <a:spLocks noGrp="1"/>
          </p:cNvSpPr>
          <p:nvPr>
            <p:ph idx="1"/>
          </p:nvPr>
        </p:nvSpPr>
        <p:spPr>
          <a:xfrm>
            <a:off x="76200" y="609600"/>
            <a:ext cx="9296400" cy="6019800"/>
          </a:xfrm>
        </p:spPr>
        <p:txBody>
          <a:bodyPr/>
          <a:lstStyle/>
          <a:p>
            <a:r>
              <a:rPr lang="en-US" dirty="0" smtClean="0"/>
              <a:t>General attributes of Fiber Optic Sensors:</a:t>
            </a:r>
          </a:p>
          <a:p>
            <a:pPr lvl="1"/>
            <a:r>
              <a:rPr lang="en-US" sz="2400" dirty="0" smtClean="0"/>
              <a:t>Immunity against:</a:t>
            </a:r>
          </a:p>
          <a:p>
            <a:pPr lvl="2"/>
            <a:r>
              <a:rPr lang="en-US" dirty="0" smtClean="0"/>
              <a:t>High electromagnetic fields, high voltages.</a:t>
            </a:r>
          </a:p>
          <a:p>
            <a:pPr lvl="2"/>
            <a:r>
              <a:rPr lang="en-US" dirty="0" smtClean="0"/>
              <a:t>High and low temperatures.</a:t>
            </a:r>
          </a:p>
          <a:p>
            <a:pPr lvl="2"/>
            <a:r>
              <a:rPr lang="en-US" dirty="0" smtClean="0"/>
              <a:t>Nuclear radiation environments</a:t>
            </a:r>
          </a:p>
          <a:p>
            <a:pPr lvl="2"/>
            <a:r>
              <a:rPr lang="en-US" dirty="0" smtClean="0"/>
              <a:t>High magnetic fields</a:t>
            </a:r>
          </a:p>
          <a:p>
            <a:pPr lvl="1"/>
            <a:r>
              <a:rPr lang="en-US" sz="2400" dirty="0" smtClean="0"/>
              <a:t>Small footprint, Light-weight, flexible, low thermal conductivity.</a:t>
            </a:r>
          </a:p>
          <a:p>
            <a:pPr lvl="1"/>
            <a:r>
              <a:rPr lang="en-US" sz="2400" dirty="0" smtClean="0"/>
              <a:t>Low-loss, long-range signal transmission(“Remote sensing”)</a:t>
            </a:r>
          </a:p>
          <a:p>
            <a:r>
              <a:rPr lang="en-US" sz="2400" dirty="0" smtClean="0"/>
              <a:t>Specific FBG attributes:</a:t>
            </a:r>
          </a:p>
          <a:p>
            <a:pPr lvl="1"/>
            <a:r>
              <a:rPr lang="en-US" sz="2400" dirty="0" smtClean="0"/>
              <a:t>Multiplexing capability (sensor network) and fast readout (1kHz)</a:t>
            </a:r>
          </a:p>
          <a:p>
            <a:pPr lvl="1"/>
            <a:r>
              <a:rPr lang="en-US" sz="2400" b="1" dirty="0" smtClean="0">
                <a:effectLst>
                  <a:outerShdw blurRad="38100" dist="38100" dir="2700000" algn="tl">
                    <a:srgbClr val="000000">
                      <a:alpha val="43137"/>
                    </a:srgbClr>
                  </a:outerShdw>
                </a:effectLst>
              </a:rPr>
              <a:t>Embedding in  composite materials.</a:t>
            </a:r>
          </a:p>
          <a:p>
            <a:pPr lvl="1"/>
            <a:r>
              <a:rPr lang="en-US" sz="2400" dirty="0" smtClean="0"/>
              <a:t>Wavelength encoded ( neutral to intensity drifts)</a:t>
            </a:r>
          </a:p>
          <a:p>
            <a:pPr lvl="1"/>
            <a:r>
              <a:rPr lang="en-US" sz="2400" dirty="0" smtClean="0"/>
              <a:t>Mass producible at reasonable costs.</a:t>
            </a:r>
          </a:p>
          <a:p>
            <a:pPr lvl="1"/>
            <a:endParaRPr lang="en-US" dirty="0" smtClean="0"/>
          </a:p>
          <a:p>
            <a:pPr lvl="1"/>
            <a:endParaRPr lang="en-US" dirty="0" smtClean="0"/>
          </a:p>
          <a:p>
            <a:pPr lvl="2"/>
            <a:endParaRPr lang="en-US" dirty="0"/>
          </a:p>
        </p:txBody>
      </p:sp>
      <p:sp>
        <p:nvSpPr>
          <p:cNvPr id="7" name="6 Marcador de pie de página"/>
          <p:cNvSpPr>
            <a:spLocks noGrp="1"/>
          </p:cNvSpPr>
          <p:nvPr>
            <p:ph type="ftr" sz="quarter" idx="11"/>
          </p:nvPr>
        </p:nvSpPr>
        <p:spPr/>
        <p:txBody>
          <a:bodyPr/>
          <a:lstStyle/>
          <a:p>
            <a:pPr>
              <a:defRPr/>
            </a:pPr>
            <a:r>
              <a:rPr lang="en-US" altLang="en-US" smtClean="0"/>
              <a:t>D.Moya, Forum on Tracking Detector Mechanics , Oxford June 19th  2013  </a:t>
            </a:r>
            <a:endParaRPr lang="es-ES_tradnl" altLang="en-US" dirty="0"/>
          </a:p>
        </p:txBody>
      </p:sp>
      <p:sp>
        <p:nvSpPr>
          <p:cNvPr id="3" name="Slide Number Placeholder 2"/>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6</a:t>
            </a:fld>
            <a:endParaRPr lang="es-ES_tradnl" altLang="en-US" dirty="0"/>
          </a:p>
        </p:txBody>
      </p:sp>
    </p:spTree>
    <p:extLst>
      <p:ext uri="{BB962C8B-B14F-4D97-AF65-F5344CB8AC3E}">
        <p14:creationId xmlns:p14="http://schemas.microsoft.com/office/powerpoint/2010/main" val="1840548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6600" dirty="0" err="1"/>
              <a:t>FBG</a:t>
            </a:r>
            <a:r>
              <a:rPr lang="en-US" sz="6600" dirty="0"/>
              <a:t> qualification for particle </a:t>
            </a:r>
            <a:r>
              <a:rPr lang="en-US" sz="6600" dirty="0" smtClean="0"/>
              <a:t>physics</a:t>
            </a:r>
            <a:endParaRPr lang="es-ES_tradnl" sz="6600" dirty="0"/>
          </a:p>
        </p:txBody>
      </p:sp>
      <p:sp>
        <p:nvSpPr>
          <p:cNvPr id="4" name="Footer Placeholder 3"/>
          <p:cNvSpPr>
            <a:spLocks noGrp="1"/>
          </p:cNvSpPr>
          <p:nvPr>
            <p:ph type="ftr" sz="quarter" idx="11"/>
          </p:nvPr>
        </p:nvSpPr>
        <p:spPr/>
        <p:txBody>
          <a:bodyPr/>
          <a:lstStyle/>
          <a:p>
            <a:pPr>
              <a:defRPr/>
            </a:pPr>
            <a:r>
              <a:rPr lang="en-US" altLang="en-US" smtClean="0"/>
              <a:t>D.Moya, Forum on Tracking Detector Mechanics , Oxford June 19th  2013  </a:t>
            </a:r>
            <a:endParaRPr lang="es-ES_tradnl" altLang="en-US" dirty="0"/>
          </a:p>
        </p:txBody>
      </p:sp>
      <p:sp>
        <p:nvSpPr>
          <p:cNvPr id="5" name="Slide Number Placeholder 4"/>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7</a:t>
            </a:fld>
            <a:endParaRPr lang="es-ES_tradnl" altLang="en-US" dirty="0"/>
          </a:p>
        </p:txBody>
      </p:sp>
    </p:spTree>
    <p:extLst>
      <p:ext uri="{BB962C8B-B14F-4D97-AF65-F5344CB8AC3E}">
        <p14:creationId xmlns:p14="http://schemas.microsoft.com/office/powerpoint/2010/main" val="2942733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noGrp="1"/>
          </p:cNvSpPr>
          <p:nvPr>
            <p:ph type="title"/>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err="1" smtClean="0"/>
              <a:t>FBG</a:t>
            </a:r>
            <a:r>
              <a:rPr lang="en-US" dirty="0" smtClean="0"/>
              <a:t> Radiation Resistance Assessment</a:t>
            </a:r>
            <a:endParaRPr lang="en-US" dirty="0"/>
          </a:p>
        </p:txBody>
      </p:sp>
      <p:sp>
        <p:nvSpPr>
          <p:cNvPr id="3" name="2 Marcador de contenido"/>
          <p:cNvSpPr txBox="1">
            <a:spLocks noGrp="1"/>
          </p:cNvSpPr>
          <p:nvPr>
            <p:ph idx="1"/>
          </p:nvPr>
        </p:nvSpPr>
        <p:spPr>
          <a:xfrm>
            <a:off x="0" y="1219200"/>
            <a:ext cx="9067800" cy="4114800"/>
          </a:xfrm>
        </p:spPr>
        <p:txBody>
          <a:bodyPr/>
          <a:lstStyle>
            <a:defPPr marL="432000" lvl="0" indent="-324000">
              <a:spcBef>
                <a:spcPts val="0"/>
              </a:spcBef>
              <a:spcAft>
                <a:spcPts val="1417"/>
              </a:spcAft>
              <a:buSzPct val="45000"/>
              <a:buFont typeface="StarSymbol"/>
              <a:buNone/>
              <a:defRPr lang="en-GB" sz="3200" b="0" i="0" u="none" strike="noStrike" kern="1200">
                <a:ln>
                  <a:noFill/>
                </a:ln>
                <a:latin typeface="Arial" pitchFamily="18"/>
                <a:ea typeface="DejaVu Sans" pitchFamily="2"/>
                <a:cs typeface="DejaVu Sans" pitchFamily="2"/>
              </a:defRPr>
            </a:defPPr>
            <a:lvl1pPr marL="432000" lvl="0" indent="-324000">
              <a:spcBef>
                <a:spcPts val="0"/>
              </a:spcBef>
              <a:spcAft>
                <a:spcPts val="1417"/>
              </a:spcAft>
              <a:buSzPct val="45000"/>
              <a:buFont typeface="StarSymbol"/>
              <a:buChar char="●"/>
              <a:defRPr lang="en-GB" sz="3200" b="0" i="0" u="none" strike="noStrike" kern="1200">
                <a:ln>
                  <a:noFill/>
                </a:ln>
                <a:latin typeface="Arial" pitchFamily="18"/>
                <a:ea typeface="DejaVu Sans" pitchFamily="2"/>
                <a:cs typeface="DejaVu Sans" pitchFamily="2"/>
              </a:defRPr>
            </a:lvl1pPr>
            <a:lvl2pPr marL="864000" lvl="1" indent="-324000">
              <a:spcBef>
                <a:spcPts val="0"/>
              </a:spcBef>
              <a:spcAft>
                <a:spcPts val="1134"/>
              </a:spcAft>
              <a:buSzPct val="45000"/>
              <a:buFont typeface="StarSymbol"/>
              <a:buChar char="●"/>
              <a:defRPr lang="en-GB" sz="2800" b="0" i="0" u="none" strike="noStrike" kern="1200">
                <a:ln>
                  <a:noFill/>
                </a:ln>
                <a:latin typeface="Arial" pitchFamily="18"/>
                <a:ea typeface="DejaVu Sans" pitchFamily="2"/>
                <a:cs typeface="DejaVu Sans" pitchFamily="2"/>
              </a:defRPr>
            </a:lvl2pPr>
            <a:lvl3pPr marL="1295999" lvl="2" indent="-288000">
              <a:spcBef>
                <a:spcPts val="0"/>
              </a:spcBef>
              <a:spcAft>
                <a:spcPts val="850"/>
              </a:spcAft>
              <a:buSzPct val="75000"/>
              <a:buFont typeface="StarSymbol"/>
              <a:buChar char="–"/>
              <a:defRPr lang="en-GB" sz="2400" b="0" i="0" u="none" strike="noStrike" kern="1200">
                <a:ln>
                  <a:noFill/>
                </a:ln>
                <a:latin typeface="Arial" pitchFamily="18"/>
                <a:ea typeface="DejaVu Sans" pitchFamily="2"/>
                <a:cs typeface="DejaVu Sans" pitchFamily="2"/>
              </a:defRPr>
            </a:lvl3pPr>
            <a:lvl4pPr marL="1728000" lvl="3" indent="-216000">
              <a:spcBef>
                <a:spcPts val="0"/>
              </a:spcBef>
              <a:spcAft>
                <a:spcPts val="567"/>
              </a:spcAft>
              <a:buSzPct val="45000"/>
              <a:buFont typeface="StarSymbol"/>
              <a:buChar char="●"/>
              <a:defRPr lang="en-GB" sz="2000" b="0" i="0" u="none" strike="noStrike" kern="1200">
                <a:ln>
                  <a:noFill/>
                </a:ln>
                <a:latin typeface="Arial" pitchFamily="18"/>
                <a:ea typeface="DejaVu Sans" pitchFamily="2"/>
                <a:cs typeface="DejaVu Sans" pitchFamily="2"/>
              </a:defRPr>
            </a:lvl4pPr>
            <a:lvl5pPr marL="2160000" lvl="4" indent="-216000">
              <a:spcBef>
                <a:spcPts val="0"/>
              </a:spcBef>
              <a:spcAft>
                <a:spcPts val="283"/>
              </a:spcAft>
              <a:buSzPct val="75000"/>
              <a:buFont typeface="StarSymbol"/>
              <a:buChar char="–"/>
              <a:defRPr lang="en-GB" sz="2000" b="0" i="0" u="none" strike="noStrike" kern="1200">
                <a:ln>
                  <a:noFill/>
                </a:ln>
                <a:latin typeface="Arial" pitchFamily="18"/>
                <a:ea typeface="DejaVu Sans" pitchFamily="2"/>
                <a:cs typeface="DejaVu Sans" pitchFamily="2"/>
              </a:defRPr>
            </a:lvl5pPr>
            <a:lvl6pPr marL="2591999" lvl="5" indent="-216000">
              <a:spcBef>
                <a:spcPts val="0"/>
              </a:spcBef>
              <a:spcAft>
                <a:spcPts val="283"/>
              </a:spcAft>
              <a:buSzPct val="45000"/>
              <a:buFont typeface="StarSymbol"/>
              <a:buChar char="●"/>
              <a:defRPr lang="en-GB" sz="2000" b="0" i="0" u="none" strike="noStrike" kern="1200">
                <a:ln>
                  <a:noFill/>
                </a:ln>
                <a:latin typeface="Arial" pitchFamily="18"/>
                <a:ea typeface="DejaVu Sans" pitchFamily="2"/>
                <a:cs typeface="DejaVu Sans" pitchFamily="2"/>
              </a:defRPr>
            </a:lvl6pPr>
            <a:lvl7pPr marL="3023999" lvl="6" indent="-216000">
              <a:spcBef>
                <a:spcPts val="0"/>
              </a:spcBef>
              <a:spcAft>
                <a:spcPts val="283"/>
              </a:spcAft>
              <a:buSzPct val="45000"/>
              <a:buFont typeface="StarSymbol"/>
              <a:buChar char="●"/>
              <a:defRPr lang="en-GB" sz="2000" b="0" i="0" u="none" strike="noStrike" kern="1200">
                <a:ln>
                  <a:noFill/>
                </a:ln>
                <a:latin typeface="Arial" pitchFamily="18"/>
                <a:ea typeface="DejaVu Sans" pitchFamily="2"/>
                <a:cs typeface="DejaVu Sans" pitchFamily="2"/>
              </a:defRPr>
            </a:lvl7pPr>
            <a:lvl8pPr marL="3456000" lvl="7" indent="-216000">
              <a:spcBef>
                <a:spcPts val="0"/>
              </a:spcBef>
              <a:spcAft>
                <a:spcPts val="283"/>
              </a:spcAft>
              <a:buSzPct val="45000"/>
              <a:buFont typeface="StarSymbol"/>
              <a:buChar char="●"/>
              <a:defRPr lang="en-GB" sz="2000" b="0" i="0" u="none" strike="noStrike" kern="1200">
                <a:ln>
                  <a:noFill/>
                </a:ln>
                <a:latin typeface="Arial" pitchFamily="18"/>
                <a:ea typeface="DejaVu Sans" pitchFamily="2"/>
                <a:cs typeface="DejaVu Sans" pitchFamily="2"/>
              </a:defRPr>
            </a:lvl8pPr>
            <a:lvl9pPr marL="3887999" lvl="8" indent="-216000">
              <a:spcBef>
                <a:spcPts val="0"/>
              </a:spcBef>
              <a:spcAft>
                <a:spcPts val="283"/>
              </a:spcAft>
              <a:buSzPct val="45000"/>
              <a:buFont typeface="StarSymbol"/>
              <a:buChar char="●"/>
              <a:defRPr lang="en-GB" sz="2000" b="0" i="0" u="none" strike="noStrike" kern="1200">
                <a:ln>
                  <a:noFill/>
                </a:ln>
                <a:latin typeface="Arial" pitchFamily="18"/>
                <a:ea typeface="DejaVu Sans" pitchFamily="2"/>
                <a:cs typeface="DejaVu Sans" pitchFamily="2"/>
              </a:defRPr>
            </a:lvl9pPr>
          </a:lstStyle>
          <a:p>
            <a:r>
              <a:rPr lang="en-US" sz="2400" dirty="0" smtClean="0"/>
              <a:t>Aims:  </a:t>
            </a:r>
          </a:p>
          <a:p>
            <a:pPr lvl="1"/>
            <a:r>
              <a:rPr lang="en-US" sz="2400" dirty="0" smtClean="0"/>
              <a:t>Find most radiation tolerant </a:t>
            </a:r>
            <a:r>
              <a:rPr lang="en-US" sz="2400" dirty="0" err="1" smtClean="0"/>
              <a:t>FBG</a:t>
            </a:r>
            <a:r>
              <a:rPr lang="en-US" sz="2400" dirty="0" smtClean="0"/>
              <a:t> sensor.</a:t>
            </a:r>
          </a:p>
          <a:p>
            <a:pPr lvl="1"/>
            <a:r>
              <a:rPr lang="en-US" sz="2400" dirty="0" smtClean="0"/>
              <a:t>Quantify the change in sensors strain sensitivity</a:t>
            </a:r>
          </a:p>
          <a:p>
            <a:pPr lvl="1"/>
            <a:r>
              <a:rPr lang="en-US" sz="2400" dirty="0" smtClean="0"/>
              <a:t>Find main fiber parameters affecting </a:t>
            </a:r>
            <a:r>
              <a:rPr lang="en-US" sz="2400" dirty="0" err="1" smtClean="0"/>
              <a:t>FBG</a:t>
            </a:r>
            <a:r>
              <a:rPr lang="en-US" sz="2400" dirty="0" smtClean="0"/>
              <a:t> sensor sensitivity</a:t>
            </a:r>
          </a:p>
          <a:p>
            <a:pPr lvl="0"/>
            <a:r>
              <a:rPr lang="en-US" dirty="0" smtClean="0"/>
              <a:t> </a:t>
            </a:r>
            <a:r>
              <a:rPr lang="en-US" sz="2400" dirty="0" smtClean="0"/>
              <a:t>Compare  fibers with different Coatings ( polyimide, Ormocer and Acrylate),  </a:t>
            </a:r>
            <a:r>
              <a:rPr lang="en-US" sz="2400" dirty="0" err="1" smtClean="0"/>
              <a:t>dopings</a:t>
            </a:r>
            <a:r>
              <a:rPr lang="en-US" sz="2400" dirty="0" smtClean="0"/>
              <a:t> ( </a:t>
            </a:r>
            <a:r>
              <a:rPr lang="en-US" sz="2400" dirty="0" err="1" smtClean="0"/>
              <a:t>Ge</a:t>
            </a:r>
            <a:r>
              <a:rPr lang="en-US" sz="2400" dirty="0" smtClean="0"/>
              <a:t> doping concentration, another </a:t>
            </a:r>
            <a:r>
              <a:rPr lang="en-US" sz="2400" dirty="0" err="1" smtClean="0"/>
              <a:t>dopings</a:t>
            </a:r>
            <a:r>
              <a:rPr lang="en-US" sz="2400" dirty="0" smtClean="0"/>
              <a:t>…) and manufacturing process (draw tower, H2 loading, annealing, </a:t>
            </a:r>
            <a:r>
              <a:rPr lang="en-US" sz="2400" dirty="0" err="1" smtClean="0"/>
              <a:t>etc</a:t>
            </a:r>
            <a:r>
              <a:rPr lang="en-US" sz="2400" dirty="0" smtClean="0"/>
              <a:t>).</a:t>
            </a:r>
            <a:endParaRPr lang="en-US" sz="2400" dirty="0"/>
          </a:p>
        </p:txBody>
      </p:sp>
      <p:sp>
        <p:nvSpPr>
          <p:cNvPr id="9" name="Footer Placeholder 8"/>
          <p:cNvSpPr>
            <a:spLocks noGrp="1"/>
          </p:cNvSpPr>
          <p:nvPr>
            <p:ph type="ftr" sz="quarter" idx="11"/>
          </p:nvPr>
        </p:nvSpPr>
        <p:spPr/>
        <p:txBody>
          <a:bodyPr/>
          <a:lstStyle/>
          <a:p>
            <a:pPr lvl="0"/>
            <a:r>
              <a:rPr lang="en-US" smtClean="0"/>
              <a:t>D.Moya, Forum on Tracking Detector Mechanics , Oxford June 19th  2013  </a:t>
            </a:r>
            <a:endParaRPr lang="en-US"/>
          </a:p>
        </p:txBody>
      </p:sp>
      <p:sp>
        <p:nvSpPr>
          <p:cNvPr id="4" name="3 Marcador de número de diapositiva"/>
          <p:cNvSpPr txBox="1"/>
          <p:nvPr/>
        </p:nvSpPr>
        <p:spPr>
          <a:xfrm>
            <a:off x="8521560" y="6304680"/>
            <a:ext cx="533519" cy="457200"/>
          </a:xfrm>
          <a:prstGeom prst="rect">
            <a:avLst/>
          </a:prstGeom>
          <a:noFill/>
          <a:ln>
            <a:noFill/>
          </a:ln>
        </p:spPr>
        <p:txBody>
          <a:bodyPr vert="horz" wrap="square" lIns="91440" tIns="45720" rIns="91440" bIns="45720" anchor="b"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1">
              <a:lnSpc>
                <a:spcPct val="100000"/>
              </a:lnSpc>
              <a:spcBef>
                <a:spcPts val="0"/>
              </a:spcBef>
              <a:spcAft>
                <a:spcPts val="0"/>
              </a:spcAft>
              <a:buNone/>
              <a:tabLst/>
            </a:pPr>
            <a:fld id="{78485FDC-BCA8-48BE-9ACE-6E76B5061120}" type="slidenum">
              <a:rPr/>
              <a:pPr marL="0" marR="0" lvl="0" indent="0" algn="ctr" rtl="0" hangingPunct="1">
                <a:lnSpc>
                  <a:spcPct val="100000"/>
                </a:lnSpc>
                <a:spcBef>
                  <a:spcPts val="0"/>
                </a:spcBef>
                <a:spcAft>
                  <a:spcPts val="0"/>
                </a:spcAft>
                <a:buNone/>
                <a:tabLst/>
              </a:pPr>
              <a:t>8</a:t>
            </a:fld>
            <a:endParaRPr lang="es-ES" sz="1400" b="0" i="0" u="none" strike="noStrike" kern="1200" spc="0" baseline="0">
              <a:ln>
                <a:noFill/>
              </a:ln>
              <a:solidFill>
                <a:srgbClr val="7030A0"/>
              </a:solidFill>
              <a:latin typeface="Candara" pitchFamily="34"/>
              <a:ea typeface="DejaVu Sans" pitchFamily="2"/>
              <a:cs typeface="DejaVu Sans" pitchFamily="2"/>
            </a:endParaRPr>
          </a:p>
        </p:txBody>
      </p:sp>
      <p:pic>
        <p:nvPicPr>
          <p:cNvPr id="7" name="Picture 2"/>
          <p:cNvPicPr>
            <a:picLocks noChangeAspect="1"/>
          </p:cNvPicPr>
          <p:nvPr/>
        </p:nvPicPr>
        <p:blipFill>
          <a:blip r:embed="rId3" cstate="print">
            <a:alphaModFix/>
            <a:lum/>
          </a:blip>
          <a:srcRect/>
          <a:stretch>
            <a:fillRect/>
          </a:stretch>
        </p:blipFill>
        <p:spPr>
          <a:xfrm>
            <a:off x="4697760" y="4648200"/>
            <a:ext cx="3760440" cy="1662113"/>
          </a:xfrm>
          <a:prstGeom prst="rect">
            <a:avLst/>
          </a:prstGeom>
          <a:noFill/>
          <a:ln>
            <a:noFill/>
          </a:ln>
        </p:spPr>
      </p:pic>
      <p:sp>
        <p:nvSpPr>
          <p:cNvPr id="6" name="Slide Number Placeholder 5"/>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8</a:t>
            </a:fld>
            <a:endParaRPr lang="es-ES_tradnl" altLang="en-US" dirty="0"/>
          </a:p>
        </p:txBody>
      </p:sp>
    </p:spTree>
    <p:extLst>
      <p:ext uri="{BB962C8B-B14F-4D97-AF65-F5344CB8AC3E}">
        <p14:creationId xmlns:p14="http://schemas.microsoft.com/office/powerpoint/2010/main" val="380532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a:xfrm>
            <a:off x="0" y="0"/>
            <a:ext cx="8077200" cy="1143000"/>
          </a:xfrm>
        </p:spPr>
        <p:txBody>
          <a:bodyPr/>
          <a:lstStyle/>
          <a:p>
            <a:r>
              <a:rPr lang="en-US" noProof="0" dirty="0" smtClean="0"/>
              <a:t>Irradiation campaign with protons: facility</a:t>
            </a:r>
          </a:p>
        </p:txBody>
      </p:sp>
      <p:sp>
        <p:nvSpPr>
          <p:cNvPr id="4" name="3 Marcador de número de diapositiva"/>
          <p:cNvSpPr txBox="1">
            <a:spLocks noGrp="1"/>
          </p:cNvSpPr>
          <p:nvPr/>
        </p:nvSpPr>
        <p:spPr bwMode="auto">
          <a:xfrm>
            <a:off x="8653463" y="6362700"/>
            <a:ext cx="533400" cy="457200"/>
          </a:xfrm>
          <a:prstGeom prst="rect">
            <a:avLst/>
          </a:prstGeom>
          <a:noFill/>
          <a:ln>
            <a:miter lim="800000"/>
            <a:headEnd/>
            <a:tailEnd/>
          </a:ln>
        </p:spPr>
        <p:txBody>
          <a:bodyPr anchor="b"/>
          <a:lstStyle/>
          <a:p>
            <a:pPr algn="ctr">
              <a:defRPr/>
            </a:pPr>
            <a:fld id="{25FD60F2-9356-4C1F-8950-8671042B2FB6}" type="slidenum">
              <a:rPr lang="es-ES_tradnl" altLang="en-US" sz="1200" i="0">
                <a:solidFill>
                  <a:schemeClr val="bg1"/>
                </a:solidFill>
                <a:latin typeface="+mn-lt"/>
              </a:rPr>
              <a:pPr algn="ctr">
                <a:defRPr/>
              </a:pPr>
              <a:t>9</a:t>
            </a:fld>
            <a:endParaRPr lang="es-ES_tradnl" altLang="en-US" sz="1200" i="0">
              <a:solidFill>
                <a:schemeClr val="bg1"/>
              </a:solidFill>
              <a:latin typeface="+mn-lt"/>
            </a:endParaRPr>
          </a:p>
        </p:txBody>
      </p:sp>
      <p:sp>
        <p:nvSpPr>
          <p:cNvPr id="45060" name="4 Marcador de pie de página"/>
          <p:cNvSpPr txBox="1">
            <a:spLocks noGrp="1"/>
          </p:cNvSpPr>
          <p:nvPr/>
        </p:nvSpPr>
        <p:spPr bwMode="auto">
          <a:xfrm>
            <a:off x="1308100" y="6667500"/>
            <a:ext cx="70866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i="1">
                <a:solidFill>
                  <a:srgbClr val="7979FF"/>
                </a:solidFill>
                <a:latin typeface="Calibri" pitchFamily="34" charset="0"/>
              </a:defRPr>
            </a:lvl1pPr>
            <a:lvl2pPr marL="742950" indent="-285750" eaLnBrk="0" hangingPunct="0">
              <a:defRPr sz="2000" i="1">
                <a:solidFill>
                  <a:srgbClr val="7979FF"/>
                </a:solidFill>
                <a:latin typeface="Calibri" pitchFamily="34" charset="0"/>
              </a:defRPr>
            </a:lvl2pPr>
            <a:lvl3pPr marL="1143000" indent="-228600" eaLnBrk="0" hangingPunct="0">
              <a:defRPr sz="2000" i="1">
                <a:solidFill>
                  <a:srgbClr val="7979FF"/>
                </a:solidFill>
                <a:latin typeface="Calibri" pitchFamily="34" charset="0"/>
              </a:defRPr>
            </a:lvl3pPr>
            <a:lvl4pPr marL="1600200" indent="-228600" eaLnBrk="0" hangingPunct="0">
              <a:defRPr sz="2000" i="1">
                <a:solidFill>
                  <a:srgbClr val="7979FF"/>
                </a:solidFill>
                <a:latin typeface="Calibri" pitchFamily="34" charset="0"/>
              </a:defRPr>
            </a:lvl4pPr>
            <a:lvl5pPr marL="2057400" indent="-228600" eaLnBrk="0" hangingPunct="0">
              <a:defRPr sz="2000" i="1">
                <a:solidFill>
                  <a:srgbClr val="7979FF"/>
                </a:solidFill>
                <a:latin typeface="Calibri" pitchFamily="34" charset="0"/>
              </a:defRPr>
            </a:lvl5pPr>
            <a:lvl6pPr marL="2514600" indent="-228600" eaLnBrk="0" fontAlgn="base" hangingPunct="0">
              <a:spcBef>
                <a:spcPct val="0"/>
              </a:spcBef>
              <a:spcAft>
                <a:spcPct val="0"/>
              </a:spcAft>
              <a:defRPr sz="2000" i="1">
                <a:solidFill>
                  <a:srgbClr val="7979FF"/>
                </a:solidFill>
                <a:latin typeface="Calibri" pitchFamily="34" charset="0"/>
              </a:defRPr>
            </a:lvl6pPr>
            <a:lvl7pPr marL="2971800" indent="-228600" eaLnBrk="0" fontAlgn="base" hangingPunct="0">
              <a:spcBef>
                <a:spcPct val="0"/>
              </a:spcBef>
              <a:spcAft>
                <a:spcPct val="0"/>
              </a:spcAft>
              <a:defRPr sz="2000" i="1">
                <a:solidFill>
                  <a:srgbClr val="7979FF"/>
                </a:solidFill>
                <a:latin typeface="Calibri" pitchFamily="34" charset="0"/>
              </a:defRPr>
            </a:lvl7pPr>
            <a:lvl8pPr marL="3429000" indent="-228600" eaLnBrk="0" fontAlgn="base" hangingPunct="0">
              <a:spcBef>
                <a:spcPct val="0"/>
              </a:spcBef>
              <a:spcAft>
                <a:spcPct val="0"/>
              </a:spcAft>
              <a:defRPr sz="2000" i="1">
                <a:solidFill>
                  <a:srgbClr val="7979FF"/>
                </a:solidFill>
                <a:latin typeface="Calibri" pitchFamily="34" charset="0"/>
              </a:defRPr>
            </a:lvl8pPr>
            <a:lvl9pPr marL="3886200" indent="-228600" eaLnBrk="0" fontAlgn="base" hangingPunct="0">
              <a:spcBef>
                <a:spcPct val="0"/>
              </a:spcBef>
              <a:spcAft>
                <a:spcPct val="0"/>
              </a:spcAft>
              <a:defRPr sz="2000" i="1">
                <a:solidFill>
                  <a:srgbClr val="7979FF"/>
                </a:solidFill>
                <a:latin typeface="Calibri" pitchFamily="34" charset="0"/>
              </a:defRPr>
            </a:lvl9pPr>
          </a:lstStyle>
          <a:p>
            <a:pPr algn="r" eaLnBrk="1" hangingPunct="1"/>
            <a:r>
              <a:rPr lang="en-US" altLang="en-US" sz="1200" i="0">
                <a:solidFill>
                  <a:schemeClr val="bg1"/>
                </a:solidFill>
                <a:latin typeface="Tahoma" pitchFamily="34" charset="0"/>
              </a:rPr>
              <a:t>13th October  '10,   D. Moya / moyad@ifca.unican.es</a:t>
            </a:r>
            <a:endParaRPr lang="es-ES_tradnl" altLang="en-US" sz="1200" i="0">
              <a:solidFill>
                <a:schemeClr val="bg1"/>
              </a:solidFill>
              <a:latin typeface="Tahoma" pitchFamily="34" charset="0"/>
            </a:endParaRPr>
          </a:p>
        </p:txBody>
      </p:sp>
      <p:pic>
        <p:nvPicPr>
          <p:cNvPr id="45061" name="Picture 2" descr="http://centro.us.es/cna/Imagen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1371600"/>
            <a:ext cx="4343400" cy="359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2 Marcador de contenido"/>
          <p:cNvSpPr txBox="1">
            <a:spLocks/>
          </p:cNvSpPr>
          <p:nvPr/>
        </p:nvSpPr>
        <p:spPr bwMode="auto">
          <a:xfrm>
            <a:off x="259873" y="1317356"/>
            <a:ext cx="3505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000" i="1">
                <a:solidFill>
                  <a:srgbClr val="7979FF"/>
                </a:solidFill>
                <a:latin typeface="Calibri" pitchFamily="34" charset="0"/>
              </a:defRPr>
            </a:lvl1pPr>
            <a:lvl2pPr marL="742950" indent="-285750" eaLnBrk="0" hangingPunct="0">
              <a:defRPr sz="2000" i="1">
                <a:solidFill>
                  <a:srgbClr val="7979FF"/>
                </a:solidFill>
                <a:latin typeface="Calibri" pitchFamily="34" charset="0"/>
              </a:defRPr>
            </a:lvl2pPr>
            <a:lvl3pPr marL="1143000" indent="-228600" eaLnBrk="0" hangingPunct="0">
              <a:defRPr sz="2000" i="1">
                <a:solidFill>
                  <a:srgbClr val="7979FF"/>
                </a:solidFill>
                <a:latin typeface="Calibri" pitchFamily="34" charset="0"/>
              </a:defRPr>
            </a:lvl3pPr>
            <a:lvl4pPr marL="1600200" indent="-228600" eaLnBrk="0" hangingPunct="0">
              <a:defRPr sz="2000" i="1">
                <a:solidFill>
                  <a:srgbClr val="7979FF"/>
                </a:solidFill>
                <a:latin typeface="Calibri" pitchFamily="34" charset="0"/>
              </a:defRPr>
            </a:lvl4pPr>
            <a:lvl5pPr marL="2057400" indent="-228600" eaLnBrk="0" hangingPunct="0">
              <a:defRPr sz="2000" i="1">
                <a:solidFill>
                  <a:srgbClr val="7979FF"/>
                </a:solidFill>
                <a:latin typeface="Calibri" pitchFamily="34" charset="0"/>
              </a:defRPr>
            </a:lvl5pPr>
            <a:lvl6pPr marL="2514600" indent="-228600" eaLnBrk="0" fontAlgn="base" hangingPunct="0">
              <a:spcBef>
                <a:spcPct val="0"/>
              </a:spcBef>
              <a:spcAft>
                <a:spcPct val="0"/>
              </a:spcAft>
              <a:defRPr sz="2000" i="1">
                <a:solidFill>
                  <a:srgbClr val="7979FF"/>
                </a:solidFill>
                <a:latin typeface="Calibri" pitchFamily="34" charset="0"/>
              </a:defRPr>
            </a:lvl6pPr>
            <a:lvl7pPr marL="2971800" indent="-228600" eaLnBrk="0" fontAlgn="base" hangingPunct="0">
              <a:spcBef>
                <a:spcPct val="0"/>
              </a:spcBef>
              <a:spcAft>
                <a:spcPct val="0"/>
              </a:spcAft>
              <a:defRPr sz="2000" i="1">
                <a:solidFill>
                  <a:srgbClr val="7979FF"/>
                </a:solidFill>
                <a:latin typeface="Calibri" pitchFamily="34" charset="0"/>
              </a:defRPr>
            </a:lvl7pPr>
            <a:lvl8pPr marL="3429000" indent="-228600" eaLnBrk="0" fontAlgn="base" hangingPunct="0">
              <a:spcBef>
                <a:spcPct val="0"/>
              </a:spcBef>
              <a:spcAft>
                <a:spcPct val="0"/>
              </a:spcAft>
              <a:defRPr sz="2000" i="1">
                <a:solidFill>
                  <a:srgbClr val="7979FF"/>
                </a:solidFill>
                <a:latin typeface="Calibri" pitchFamily="34" charset="0"/>
              </a:defRPr>
            </a:lvl8pPr>
            <a:lvl9pPr marL="3886200" indent="-228600" eaLnBrk="0" fontAlgn="base" hangingPunct="0">
              <a:spcBef>
                <a:spcPct val="0"/>
              </a:spcBef>
              <a:spcAft>
                <a:spcPct val="0"/>
              </a:spcAft>
              <a:defRPr sz="2000" i="1">
                <a:solidFill>
                  <a:srgbClr val="7979FF"/>
                </a:solidFill>
                <a:latin typeface="Calibri" pitchFamily="34" charset="0"/>
              </a:defRPr>
            </a:lvl9pPr>
          </a:lstStyle>
          <a:p>
            <a:pPr>
              <a:spcBef>
                <a:spcPct val="20000"/>
              </a:spcBef>
              <a:buClr>
                <a:srgbClr val="0E3E58"/>
              </a:buClr>
              <a:buSzPct val="65000"/>
              <a:buFont typeface="Wingdings" pitchFamily="2" charset="2"/>
              <a:buChar char="n"/>
            </a:pPr>
            <a:r>
              <a:rPr lang="en-US" sz="2800" i="0" dirty="0" smtClean="0">
                <a:solidFill>
                  <a:srgbClr val="0E3E58"/>
                </a:solidFill>
              </a:rPr>
              <a:t>Two Irradiation campaigns at  Centro </a:t>
            </a:r>
            <a:r>
              <a:rPr lang="en-US" sz="2800" i="0" dirty="0" err="1" smtClean="0">
                <a:solidFill>
                  <a:srgbClr val="0E3E58"/>
                </a:solidFill>
              </a:rPr>
              <a:t>Nacional</a:t>
            </a:r>
            <a:r>
              <a:rPr lang="en-US" sz="2800" i="0" dirty="0" smtClean="0">
                <a:solidFill>
                  <a:srgbClr val="0E3E58"/>
                </a:solidFill>
              </a:rPr>
              <a:t> de </a:t>
            </a:r>
            <a:r>
              <a:rPr lang="en-US" sz="2800" i="0" dirty="0" err="1" smtClean="0">
                <a:solidFill>
                  <a:srgbClr val="0E3E58"/>
                </a:solidFill>
              </a:rPr>
              <a:t>Acceleradores</a:t>
            </a:r>
            <a:r>
              <a:rPr lang="en-US" sz="2800" i="0" dirty="0" smtClean="0">
                <a:solidFill>
                  <a:srgbClr val="0E3E58"/>
                </a:solidFill>
              </a:rPr>
              <a:t> in Seville.</a:t>
            </a:r>
          </a:p>
          <a:p>
            <a:pPr>
              <a:spcBef>
                <a:spcPct val="20000"/>
              </a:spcBef>
              <a:buClr>
                <a:srgbClr val="0E3E58"/>
              </a:buClr>
              <a:buSzPct val="65000"/>
              <a:buFont typeface="Wingdings" pitchFamily="2" charset="2"/>
              <a:buChar char="n"/>
            </a:pPr>
            <a:r>
              <a:rPr lang="en-US" sz="2800" i="0" dirty="0" smtClean="0">
                <a:solidFill>
                  <a:srgbClr val="0E3E58"/>
                </a:solidFill>
              </a:rPr>
              <a:t>Cyclotron facility (max. energy of 18 MeV protons, here 15.5 MeV protons)</a:t>
            </a:r>
          </a:p>
          <a:p>
            <a:pPr>
              <a:spcBef>
                <a:spcPct val="20000"/>
              </a:spcBef>
              <a:buClr>
                <a:srgbClr val="0E3E58"/>
              </a:buClr>
              <a:buSzPct val="65000"/>
              <a:buFont typeface="Wingdings" pitchFamily="2" charset="2"/>
              <a:buNone/>
            </a:pPr>
            <a:endParaRPr lang="en-US" sz="2800" i="0" dirty="0">
              <a:solidFill>
                <a:srgbClr val="0E3E58"/>
              </a:solidFill>
            </a:endParaRPr>
          </a:p>
        </p:txBody>
      </p:sp>
      <p:pic>
        <p:nvPicPr>
          <p:cNvPr id="45063" name="Picture 2" descr="http://centro.us.es/cna/IMG_00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3600" y="4572000"/>
            <a:ext cx="3048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Marcador de pie de página"/>
          <p:cNvSpPr>
            <a:spLocks noGrp="1"/>
          </p:cNvSpPr>
          <p:nvPr>
            <p:ph type="ftr" sz="quarter" idx="11"/>
          </p:nvPr>
        </p:nvSpPr>
        <p:spPr/>
        <p:txBody>
          <a:bodyPr/>
          <a:lstStyle/>
          <a:p>
            <a:pPr>
              <a:defRPr/>
            </a:pPr>
            <a:r>
              <a:rPr lang="en-US" altLang="en-US" smtClean="0"/>
              <a:t>D.Moya, Forum on Tracking Detector Mechanics , Oxford June 19th  2013  </a:t>
            </a:r>
            <a:endParaRPr lang="es-ES_tradnl" altLang="en-US" dirty="0"/>
          </a:p>
        </p:txBody>
      </p:sp>
      <p:sp>
        <p:nvSpPr>
          <p:cNvPr id="5" name="Slide Number Placeholder 4"/>
          <p:cNvSpPr>
            <a:spLocks noGrp="1"/>
          </p:cNvSpPr>
          <p:nvPr>
            <p:ph type="sldNum" sz="quarter" idx="4294967295"/>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9</a:t>
            </a:fld>
            <a:endParaRPr lang="es-ES_tradnl" altLang="en-US" dirty="0"/>
          </a:p>
        </p:txBody>
      </p:sp>
    </p:spTree>
    <p:extLst>
      <p:ext uri="{BB962C8B-B14F-4D97-AF65-F5344CB8AC3E}">
        <p14:creationId xmlns:p14="http://schemas.microsoft.com/office/powerpoint/2010/main" val="1514059711"/>
      </p:ext>
    </p:extLst>
  </p:cSld>
  <p:clrMapOvr>
    <a:masterClrMapping/>
  </p:clrMapOvr>
  <p:timing>
    <p:tnLst>
      <p:par>
        <p:cTn id="1" dur="indefinite" restart="never" nodeType="tmRoot"/>
      </p:par>
    </p:tnLst>
  </p:timing>
</p:sld>
</file>

<file path=ppt/theme/theme1.xml><?xml version="1.0" encoding="utf-8"?>
<a:theme xmlns:a="http://schemas.openxmlformats.org/drawingml/2006/main" name="ecfa23">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rgbClr val="DDEBCF"/>
            </a:gs>
            <a:gs pos="50000">
              <a:srgbClr val="9CB86E"/>
            </a:gs>
            <a:gs pos="100000">
              <a:srgbClr val="156B13"/>
            </a:gs>
          </a:gsLst>
          <a:path path="shape">
            <a:fillToRect l="50000" t="50000" r="50000" b="50000"/>
          </a:path>
          <a:tileRect/>
        </a:gradFill>
        <a:ln w="3175" cap="flat" cmpd="sng" algn="ctr">
          <a:solidFill>
            <a:srgbClr val="AFAFFF"/>
          </a:solidFill>
          <a:prstDash val="solid"/>
          <a:round/>
          <a:headEnd type="none" w="med" len="med"/>
          <a:tailEnd type="none" w="med" len="med"/>
        </a:ln>
        <a:effectLst/>
      </a:spPr>
      <a:bodyPr vert="horz" wrap="none" lIns="90000" tIns="46800" rIns="90000" bIns="46800" numCol="1" rtlCol="0" anchor="t" anchorCtr="0" compatLnSpc="1">
        <a:prstTxWarp prst="textNoShape">
          <a:avLst/>
        </a:prstTxWarp>
        <a:spAutoFit/>
      </a:bodyPr>
      <a:lstStyle>
        <a:def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defRPr dirty="0" smtClean="0">
            <a:solidFill>
              <a:schemeClr val="bg1"/>
            </a:solidFill>
          </a:defRPr>
        </a:defPPr>
      </a:lstStyle>
    </a:spDef>
    <a:lnDef>
      <a:spPr bwMode="auto">
        <a:xfrm>
          <a:off x="0" y="0"/>
          <a:ext cx="1" cy="1"/>
        </a:xfrm>
        <a:custGeom>
          <a:avLst/>
          <a:gdLst/>
          <a:ahLst/>
          <a:cxnLst/>
          <a:rect l="0" t="0" r="0" b="0"/>
          <a:pathLst/>
        </a:custGeom>
        <a:noFill/>
        <a:ln w="19050" cap="flat" cmpd="sng" algn="ctr">
          <a:no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defRPr kumimoji="0" lang="en-US" sz="2000" b="0" i="1" u="none" strike="noStrike" cap="none" normalizeH="0" baseline="0" smtClean="0">
            <a:ln>
              <a:noFill/>
            </a:ln>
            <a:solidFill>
              <a:srgbClr val="7979FF"/>
            </a:solidFill>
            <a:effectLst/>
            <a:latin typeface="Calibri" pitchFamily="34" charset="0"/>
          </a:defRPr>
        </a:defPPr>
      </a:lstStyle>
    </a:lnDef>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19444</TotalTime>
  <Words>3625</Words>
  <Application>Microsoft Office PowerPoint</Application>
  <PresentationFormat>On-screen Show (4:3)</PresentationFormat>
  <Paragraphs>490</Paragraphs>
  <Slides>39</Slides>
  <Notes>25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ecfa23</vt:lpstr>
      <vt:lpstr>Document</vt:lpstr>
      <vt:lpstr>FIBER BRAGG GRATING SENSORS FOR SMART-TRACKERS:  A REAL-TIME DEFORMATION, TEMPERATURE AND HUMIDITY MONITOR FOR THE BELLE-II VERTEX DETECTOR        </vt:lpstr>
      <vt:lpstr>_Outline</vt:lpstr>
      <vt:lpstr>FOS for environmental and structural monitoring industry driven technology </vt:lpstr>
      <vt:lpstr>_Bragg grating sensor basics</vt:lpstr>
      <vt:lpstr>_Bragg grating Multiplexing </vt:lpstr>
      <vt:lpstr>_FOS &amp; FBG advantages</vt:lpstr>
      <vt:lpstr>FBG qualification for particle physics</vt:lpstr>
      <vt:lpstr>FBG Radiation Resistance Assessment</vt:lpstr>
      <vt:lpstr>Irradiation campaign with protons: facility</vt:lpstr>
      <vt:lpstr>FBG characterization for particle physics</vt:lpstr>
      <vt:lpstr>First irradiation campaign main results</vt:lpstr>
      <vt:lpstr>Second irradiation campaign: results</vt:lpstr>
      <vt:lpstr>Second irradiation campaign: results</vt:lpstr>
      <vt:lpstr>A FBG-based Real-time Structural &amp; Environmental monitor for Belle- II </vt:lpstr>
      <vt:lpstr>Belle-II Vertex Detector</vt:lpstr>
      <vt:lpstr>PXD Cooling Strategy </vt:lpstr>
      <vt:lpstr>FBG Real time monitor for Belle II VXD </vt:lpstr>
      <vt:lpstr>FBG sensors integration in Belle II Vertex  detector for environmental monitoring.  </vt:lpstr>
      <vt:lpstr>Measurements at IFIC Depfet thermo-mechanical Mock-up </vt:lpstr>
      <vt:lpstr>PXD IFIC  SET UP </vt:lpstr>
      <vt:lpstr>Temperature measurement with FBG sensors </vt:lpstr>
      <vt:lpstr>Measurements at thermo-mechanical Set-up </vt:lpstr>
      <vt:lpstr>Air cooling at different ambient temperatures </vt:lpstr>
      <vt:lpstr>FBG for humidity measurements </vt:lpstr>
      <vt:lpstr>Position transducer: The L-shape</vt:lpstr>
      <vt:lpstr>L-Shape Demostrators</vt:lpstr>
      <vt:lpstr> FOS Monitor Timeline </vt:lpstr>
      <vt:lpstr>Thermal calibrations &amp;  temperature compensation </vt:lpstr>
      <vt:lpstr>Displacement Calibration</vt:lpstr>
      <vt:lpstr>L-shape Output Stability </vt:lpstr>
      <vt:lpstr>L-shape Linearity vs. Displacement </vt:lpstr>
      <vt:lpstr>L-Shape sensitivity to enviromental conditions: HR%, T, N2</vt:lpstr>
      <vt:lpstr>Summary &amp; Outlook</vt:lpstr>
      <vt:lpstr>PowerPoint Presentation</vt:lpstr>
      <vt:lpstr>_Basic Interrogating Unit</vt:lpstr>
      <vt:lpstr>_ Monitoring requirements for Si-Trackers</vt:lpstr>
      <vt:lpstr>_Monitoring requirements: Weak Modes</vt:lpstr>
      <vt:lpstr>L-shape Linearity  (2) </vt:lpstr>
      <vt:lpstr>L-Shape Linearity (3)</vt:lpstr>
    </vt:vector>
  </TitlesOfParts>
  <Company>Kaos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TOF Calibration</dc:title>
  <dc:creator>Maxwell Smart</dc:creator>
  <cp:lastModifiedBy>Hughes</cp:lastModifiedBy>
  <cp:revision>1378</cp:revision>
  <dcterms:created xsi:type="dcterms:W3CDTF">2004-11-30T20:27:42Z</dcterms:created>
  <dcterms:modified xsi:type="dcterms:W3CDTF">2013-06-19T09:44:47Z</dcterms:modified>
</cp:coreProperties>
</file>